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dex.html" id="{422CDFC5-446E-40DE-BA2E-C42AAB078665}">
          <p14:sldIdLst>
            <p14:sldId id="258"/>
          </p14:sldIdLst>
        </p14:section>
        <p14:section name="Description.html" id="{2E2C325D-BD7D-40C6-B928-35B2173EE539}">
          <p14:sldIdLst>
            <p14:sldId id="256"/>
            <p14:sldId id="259"/>
          </p14:sldIdLst>
        </p14:section>
        <p14:section name="Equipment.html" id="{6A73FF2F-A0D9-4154-88DF-7970D65EBEED}">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BDD7EE"/>
    <a:srgbClr val="FEEF98"/>
    <a:srgbClr val="FEE8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FD0F0B27-64E6-4D0A-B357-E99E862A478C}" type="datetimeFigureOut">
              <a:rPr lang="en-NZ" smtClean="0"/>
              <a:t>16/05/2017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211841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FD0F0B27-64E6-4D0A-B357-E99E862A478C}" type="datetimeFigureOut">
              <a:rPr lang="en-NZ" smtClean="0"/>
              <a:t>16/05/2017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149343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FD0F0B27-64E6-4D0A-B357-E99E862A478C}" type="datetimeFigureOut">
              <a:rPr lang="en-NZ" smtClean="0"/>
              <a:t>16/05/2017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28926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FD0F0B27-64E6-4D0A-B357-E99E862A478C}" type="datetimeFigureOut">
              <a:rPr lang="en-NZ" smtClean="0"/>
              <a:t>16/05/2017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255463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F0B27-64E6-4D0A-B357-E99E862A478C}" type="datetimeFigureOut">
              <a:rPr lang="en-NZ" smtClean="0"/>
              <a:t>16/05/2017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243190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FD0F0B27-64E6-4D0A-B357-E99E862A478C}" type="datetimeFigureOut">
              <a:rPr lang="en-NZ" smtClean="0"/>
              <a:t>16/05/2017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106893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FD0F0B27-64E6-4D0A-B357-E99E862A478C}" type="datetimeFigureOut">
              <a:rPr lang="en-NZ" smtClean="0"/>
              <a:t>16/05/2017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389813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FD0F0B27-64E6-4D0A-B357-E99E862A478C}" type="datetimeFigureOut">
              <a:rPr lang="en-NZ" smtClean="0"/>
              <a:t>16/05/2017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402653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F0B27-64E6-4D0A-B357-E99E862A478C}" type="datetimeFigureOut">
              <a:rPr lang="en-NZ" smtClean="0"/>
              <a:t>16/05/2017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26975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F0B27-64E6-4D0A-B357-E99E862A478C}" type="datetimeFigureOut">
              <a:rPr lang="en-NZ" smtClean="0"/>
              <a:t>16/05/2017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178869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F0B27-64E6-4D0A-B357-E99E862A478C}" type="datetimeFigureOut">
              <a:rPr lang="en-NZ" smtClean="0"/>
              <a:t>16/05/2017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C711ED4-BE30-440C-8BA6-24D577EB7CA5}" type="slidenum">
              <a:rPr lang="en-NZ" smtClean="0"/>
              <a:t>‹#›</a:t>
            </a:fld>
            <a:endParaRPr lang="en-NZ"/>
          </a:p>
        </p:txBody>
      </p:sp>
    </p:spTree>
    <p:extLst>
      <p:ext uri="{BB962C8B-B14F-4D97-AF65-F5344CB8AC3E}">
        <p14:creationId xmlns:p14="http://schemas.microsoft.com/office/powerpoint/2010/main" val="74528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F0B27-64E6-4D0A-B357-E99E862A478C}" type="datetimeFigureOut">
              <a:rPr lang="en-NZ" smtClean="0"/>
              <a:t>16/05/2017</a:t>
            </a:fld>
            <a:endParaRPr lang="en-NZ"/>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11ED4-BE30-440C-8BA6-24D577EB7CA5}" type="slidenum">
              <a:rPr lang="en-NZ" smtClean="0"/>
              <a:t>‹#›</a:t>
            </a:fld>
            <a:endParaRPr lang="en-NZ"/>
          </a:p>
        </p:txBody>
      </p:sp>
    </p:spTree>
    <p:extLst>
      <p:ext uri="{BB962C8B-B14F-4D97-AF65-F5344CB8AC3E}">
        <p14:creationId xmlns:p14="http://schemas.microsoft.com/office/powerpoint/2010/main" val="420457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sp>
        <p:nvSpPr>
          <p:cNvPr id="4" name="Rectangle 3"/>
          <p:cNvSpPr/>
          <p:nvPr/>
        </p:nvSpPr>
        <p:spPr>
          <a:xfrm>
            <a:off x="883227" y="218211"/>
            <a:ext cx="10328564" cy="6754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p:cNvSpPr txBox="1"/>
          <p:nvPr/>
        </p:nvSpPr>
        <p:spPr>
          <a:xfrm>
            <a:off x="2728913" y="295909"/>
            <a:ext cx="5547446" cy="523220"/>
          </a:xfrm>
          <a:prstGeom prst="rect">
            <a:avLst/>
          </a:prstGeom>
          <a:solidFill>
            <a:schemeClr val="accent1"/>
          </a:solidFill>
        </p:spPr>
        <p:txBody>
          <a:bodyPr wrap="square" rtlCol="0">
            <a:spAutoFit/>
          </a:bodyPr>
          <a:lstStyle/>
          <a:p>
            <a:pPr algn="ctr"/>
            <a:r>
              <a:rPr lang="en-US" sz="2800" dirty="0" err="1">
                <a:solidFill>
                  <a:schemeClr val="accent1">
                    <a:lumMod val="40000"/>
                    <a:lumOff val="60000"/>
                  </a:schemeClr>
                </a:solidFill>
                <a:latin typeface="Georgia" panose="02040502050405020303" pitchFamily="18" charset="0"/>
              </a:rPr>
              <a:t>Mosgiel</a:t>
            </a:r>
            <a:r>
              <a:rPr lang="en-US" sz="2800" dirty="0">
                <a:solidFill>
                  <a:schemeClr val="accent1">
                    <a:lumMod val="40000"/>
                    <a:lumOff val="60000"/>
                  </a:schemeClr>
                </a:solidFill>
                <a:latin typeface="Georgia" panose="02040502050405020303" pitchFamily="18" charset="0"/>
              </a:rPr>
              <a:t> Underwater Hockey Club</a:t>
            </a:r>
          </a:p>
        </p:txBody>
      </p:sp>
      <p:sp>
        <p:nvSpPr>
          <p:cNvPr id="6" name="Rectangle 5"/>
          <p:cNvSpPr/>
          <p:nvPr/>
        </p:nvSpPr>
        <p:spPr>
          <a:xfrm>
            <a:off x="4" y="982339"/>
            <a:ext cx="12191999" cy="644237"/>
          </a:xfrm>
          <a:prstGeom prst="rect">
            <a:avLst/>
          </a:prstGeom>
          <a:solidFill>
            <a:srgbClr val="FEE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p:cNvSpPr txBox="1"/>
          <p:nvPr/>
        </p:nvSpPr>
        <p:spPr>
          <a:xfrm>
            <a:off x="748145" y="6559993"/>
            <a:ext cx="10598728" cy="246221"/>
          </a:xfrm>
          <a:prstGeom prst="rect">
            <a:avLst/>
          </a:prstGeom>
          <a:noFill/>
        </p:spPr>
        <p:txBody>
          <a:bodyPr wrap="square" rtlCol="0">
            <a:spAutoFit/>
          </a:bodyPr>
          <a:lstStyle/>
          <a:p>
            <a:pPr algn="ctr"/>
            <a:r>
              <a:rPr lang="en-US" sz="1000" i="1" dirty="0">
                <a:solidFill>
                  <a:schemeClr val="accent1">
                    <a:lumMod val="40000"/>
                    <a:lumOff val="60000"/>
                  </a:schemeClr>
                </a:solidFill>
                <a:latin typeface="Arial" panose="020B0604020202020204" pitchFamily="34" charset="0"/>
                <a:cs typeface="Arial" panose="020B0604020202020204" pitchFamily="34" charset="0"/>
              </a:rPr>
              <a:t>This website was created for a University project. The content is largely fictional and no services are actually being offered.</a:t>
            </a:r>
            <a:endParaRPr lang="en-NZ" sz="1000" i="1"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10" name="Rectangle 9"/>
          <p:cNvSpPr/>
          <p:nvPr/>
        </p:nvSpPr>
        <p:spPr>
          <a:xfrm>
            <a:off x="1548245" y="1888616"/>
            <a:ext cx="8409276" cy="4671377"/>
          </a:xfrm>
          <a:prstGeom prst="rect">
            <a:avLst/>
          </a:prstGeom>
          <a:solidFill>
            <a:srgbClr val="FEEF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TextBox 10"/>
          <p:cNvSpPr txBox="1"/>
          <p:nvPr/>
        </p:nvSpPr>
        <p:spPr>
          <a:xfrm>
            <a:off x="1656591" y="2046702"/>
            <a:ext cx="8409276" cy="4355038"/>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Welcome To The </a:t>
            </a:r>
            <a:r>
              <a:rPr lang="en-US" sz="1400" b="1" dirty="0" err="1">
                <a:latin typeface="Arial" panose="020B0604020202020204" pitchFamily="34" charset="0"/>
                <a:cs typeface="Arial" panose="020B0604020202020204" pitchFamily="34" charset="0"/>
              </a:rPr>
              <a:t>Mosgiel</a:t>
            </a:r>
            <a:r>
              <a:rPr lang="en-US" sz="1400" b="1" dirty="0">
                <a:latin typeface="Arial" panose="020B0604020202020204" pitchFamily="34" charset="0"/>
                <a:cs typeface="Arial" panose="020B0604020202020204" pitchFamily="34" charset="0"/>
              </a:rPr>
              <a:t> Underwater Hockey Club</a:t>
            </a:r>
          </a:p>
          <a:p>
            <a:endParaRPr lang="en-US" sz="10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Playing Times and Venue</a:t>
            </a:r>
          </a:p>
          <a:p>
            <a:r>
              <a:rPr lang="en-US" sz="1100" dirty="0">
                <a:latin typeface="Arial" panose="020B0604020202020204" pitchFamily="34" charset="0"/>
                <a:cs typeface="Arial" panose="020B0604020202020204" pitchFamily="34" charset="0"/>
              </a:rPr>
              <a:t>    Venue: </a:t>
            </a:r>
            <a:r>
              <a:rPr lang="en-US" sz="1100" dirty="0" err="1">
                <a:latin typeface="Arial" panose="020B0604020202020204" pitchFamily="34" charset="0"/>
                <a:cs typeface="Arial" panose="020B0604020202020204" pitchFamily="34" charset="0"/>
              </a:rPr>
              <a:t>Mosgiel</a:t>
            </a:r>
            <a:r>
              <a:rPr lang="en-US" sz="1100" dirty="0">
                <a:latin typeface="Arial" panose="020B0604020202020204" pitchFamily="34" charset="0"/>
                <a:cs typeface="Arial" panose="020B0604020202020204" pitchFamily="34" charset="0"/>
              </a:rPr>
              <a:t> Pool</a:t>
            </a:r>
          </a:p>
          <a:p>
            <a:r>
              <a:rPr lang="en-US" sz="1100" i="1" dirty="0">
                <a:latin typeface="Arial" panose="020B0604020202020204" pitchFamily="34" charset="0"/>
                <a:cs typeface="Arial" panose="020B0604020202020204" pitchFamily="34" charset="0"/>
              </a:rPr>
              <a:t>    Times:</a:t>
            </a:r>
            <a:r>
              <a:rPr lang="en-US" sz="1100" dirty="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Thursday: 8pm-10pm</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Sunday 5:30pm - 7pm (schools / beginners 4:30pm - 5:30pm)</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New players always welcome, just come along and give it a go! If you don't have any gear don't worry, we can lend you some.</a:t>
            </a:r>
          </a:p>
          <a:p>
            <a:endParaRPr lang="en-US" sz="1100"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News</a:t>
            </a:r>
          </a:p>
          <a:p>
            <a:pPr marL="171450" indent="-171450">
              <a:buFont typeface="Arial" panose="020B0604020202020204" pitchFamily="34" charset="0"/>
              <a:buChar char="•"/>
            </a:pPr>
            <a:r>
              <a:rPr lang="en-US" sz="1100" dirty="0" err="1">
                <a:latin typeface="Arial" panose="020B0604020202020204" pitchFamily="34" charset="0"/>
                <a:cs typeface="Arial" panose="020B0604020202020204" pitchFamily="34" charset="0"/>
              </a:rPr>
              <a:t>Mosgiel</a:t>
            </a:r>
            <a:r>
              <a:rPr lang="en-US" sz="1100" dirty="0">
                <a:latin typeface="Arial" panose="020B0604020202020204" pitchFamily="34" charset="0"/>
                <a:cs typeface="Arial" panose="020B0604020202020204" pitchFamily="34" charset="0"/>
              </a:rPr>
              <a:t> Women's Team takes Gold at Nationals:</a:t>
            </a:r>
          </a:p>
          <a:p>
            <a:r>
              <a:rPr lang="en-US" sz="1100" dirty="0">
                <a:latin typeface="Arial" panose="020B0604020202020204" pitchFamily="34" charset="0"/>
                <a:cs typeface="Arial" panose="020B0604020202020204" pitchFamily="34" charset="0"/>
              </a:rPr>
              <a:t>A superb effort from the Women's team saw them crush all comers in a dominant display that genuinely scared some of their opponents. Congratulations to all involved.</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Sam </a:t>
            </a:r>
            <a:r>
              <a:rPr lang="en-US" sz="1100" dirty="0" err="1">
                <a:latin typeface="Arial" panose="020B0604020202020204" pitchFamily="34" charset="0"/>
                <a:cs typeface="Arial" panose="020B0604020202020204" pitchFamily="34" charset="0"/>
              </a:rPr>
              <a:t>Puckchucker</a:t>
            </a:r>
            <a:r>
              <a:rPr lang="en-US" sz="1100" dirty="0">
                <a:latin typeface="Arial" panose="020B0604020202020204" pitchFamily="34" charset="0"/>
                <a:cs typeface="Arial" panose="020B0604020202020204" pitchFamily="34" charset="0"/>
              </a:rPr>
              <a:t> to Captain Under 21s:</a:t>
            </a:r>
          </a:p>
          <a:p>
            <a:r>
              <a:rPr lang="en-US" sz="1100" dirty="0">
                <a:latin typeface="Arial" panose="020B0604020202020204" pitchFamily="34" charset="0"/>
                <a:cs typeface="Arial" panose="020B0604020202020204" pitchFamily="34" charset="0"/>
              </a:rPr>
              <a:t>	Well-liked club member Sam has been chosen to captain the Under 21 team on its upcoming tip to France.</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Club Subscriptions are now Due:</a:t>
            </a:r>
          </a:p>
          <a:p>
            <a:r>
              <a:rPr lang="en-US" sz="1100" dirty="0">
                <a:latin typeface="Arial" panose="020B0604020202020204" pitchFamily="34" charset="0"/>
                <a:cs typeface="Arial" panose="020B0604020202020204" pitchFamily="34" charset="0"/>
              </a:rPr>
              <a:t>	If you haven't already paid do it today. John says that if they aren't paid by the end of the week then you will have to pay an extra $10. </a:t>
            </a:r>
          </a:p>
          <a:p>
            <a:endParaRPr lang="en-US" sz="1100"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Contact Us</a:t>
            </a:r>
          </a:p>
          <a:p>
            <a:r>
              <a:rPr lang="en-US" sz="1100" dirty="0">
                <a:latin typeface="Arial" panose="020B0604020202020204" pitchFamily="34" charset="0"/>
                <a:cs typeface="Arial" panose="020B0604020202020204" pitchFamily="34" charset="0"/>
              </a:rPr>
              <a:t>If you have any questions about the MUWHC please contact us at:</a:t>
            </a:r>
          </a:p>
          <a:p>
            <a:r>
              <a:rPr lang="en-US" sz="1100" dirty="0">
                <a:latin typeface="Arial" panose="020B0604020202020204" pitchFamily="34" charset="0"/>
                <a:cs typeface="Arial" panose="020B0604020202020204" pitchFamily="34" charset="0"/>
              </a:rPr>
              <a:t>    enquiries@mosgielhockey.co.nz</a:t>
            </a:r>
          </a:p>
          <a:p>
            <a:r>
              <a:rPr lang="en-US" sz="1100" dirty="0">
                <a:latin typeface="Arial" panose="020B0604020202020204" pitchFamily="34" charset="0"/>
                <a:cs typeface="Arial" panose="020B0604020202020204" pitchFamily="34" charset="0"/>
              </a:rPr>
              <a:t>    123 Gordon Road</a:t>
            </a:r>
          </a:p>
          <a:p>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Mosgiel</a:t>
            </a:r>
            <a:endParaRPr lang="en-NZ" sz="1100" dirty="0">
              <a:latin typeface="Arial" panose="020B0604020202020204" pitchFamily="34" charset="0"/>
              <a:cs typeface="Arial" panose="020B0604020202020204" pitchFamily="34" charset="0"/>
            </a:endParaRPr>
          </a:p>
        </p:txBody>
      </p:sp>
      <p:sp>
        <p:nvSpPr>
          <p:cNvPr id="2" name="TextBox 1"/>
          <p:cNvSpPr txBox="1"/>
          <p:nvPr/>
        </p:nvSpPr>
        <p:spPr>
          <a:xfrm>
            <a:off x="3310263" y="1120493"/>
            <a:ext cx="3196721"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What is Underwater Hockey?</a:t>
            </a:r>
            <a:endParaRPr lang="en-NZ" dirty="0">
              <a:latin typeface="Arial" panose="020B0604020202020204" pitchFamily="34" charset="0"/>
              <a:cs typeface="Arial" panose="020B0604020202020204" pitchFamily="34" charset="0"/>
            </a:endParaRPr>
          </a:p>
        </p:txBody>
      </p:sp>
      <p:sp>
        <p:nvSpPr>
          <p:cNvPr id="3" name="TextBox 2"/>
          <p:cNvSpPr txBox="1"/>
          <p:nvPr/>
        </p:nvSpPr>
        <p:spPr>
          <a:xfrm>
            <a:off x="6182594" y="1113237"/>
            <a:ext cx="25457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Equipment</a:t>
            </a:r>
            <a:endParaRPr lang="en-NZ" dirty="0">
              <a:latin typeface="Arial" panose="020B0604020202020204" pitchFamily="34" charset="0"/>
              <a:cs typeface="Arial" panose="020B0604020202020204" pitchFamily="34" charset="0"/>
            </a:endParaRPr>
          </a:p>
        </p:txBody>
      </p:sp>
      <p:sp>
        <p:nvSpPr>
          <p:cNvPr id="12" name="TextBox 11"/>
          <p:cNvSpPr txBox="1"/>
          <p:nvPr/>
        </p:nvSpPr>
        <p:spPr>
          <a:xfrm>
            <a:off x="7886267" y="1114759"/>
            <a:ext cx="314411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South Island League</a:t>
            </a:r>
            <a:endParaRPr lang="en-NZ" dirty="0">
              <a:latin typeface="Arial" panose="020B0604020202020204" pitchFamily="34" charset="0"/>
              <a:cs typeface="Arial" panose="020B0604020202020204" pitchFamily="34" charset="0"/>
            </a:endParaRPr>
          </a:p>
        </p:txBody>
      </p:sp>
      <p:cxnSp>
        <p:nvCxnSpPr>
          <p:cNvPr id="14" name="Straight Connector 13"/>
          <p:cNvCxnSpPr/>
          <p:nvPr/>
        </p:nvCxnSpPr>
        <p:spPr>
          <a:xfrm>
            <a:off x="6696939" y="992619"/>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276359" y="992619"/>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640291" y="992618"/>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42183" y="984311"/>
            <a:ext cx="6062" cy="652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73780" y="1109823"/>
            <a:ext cx="164652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Home</a:t>
            </a:r>
            <a:endParaRPr lang="en-NZ" dirty="0">
              <a:latin typeface="Arial" panose="020B0604020202020204" pitchFamily="34" charset="0"/>
              <a:cs typeface="Arial" panose="020B0604020202020204" pitchFamily="34" charset="0"/>
            </a:endParaRPr>
          </a:p>
        </p:txBody>
      </p:sp>
      <p:cxnSp>
        <p:nvCxnSpPr>
          <p:cNvPr id="25" name="Straight Connector 24"/>
          <p:cNvCxnSpPr/>
          <p:nvPr/>
        </p:nvCxnSpPr>
        <p:spPr>
          <a:xfrm>
            <a:off x="3120303" y="992619"/>
            <a:ext cx="0" cy="654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82591" y="49387"/>
            <a:ext cx="2373674" cy="369332"/>
          </a:xfrm>
          <a:prstGeom prst="rect">
            <a:avLst/>
          </a:prstGeom>
          <a:noFill/>
          <a:ln>
            <a:noFill/>
          </a:ln>
        </p:spPr>
        <p:txBody>
          <a:bodyPr wrap="square" rtlCol="0">
            <a:spAutoFit/>
          </a:bodyPr>
          <a:lstStyle/>
          <a:p>
            <a:r>
              <a:rPr lang="en-US" dirty="0"/>
              <a:t>h1 Padding 20px</a:t>
            </a:r>
            <a:endParaRPr lang="en-NZ" dirty="0"/>
          </a:p>
        </p:txBody>
      </p:sp>
      <p:sp>
        <p:nvSpPr>
          <p:cNvPr id="32" name="TextBox 31"/>
          <p:cNvSpPr txBox="1"/>
          <p:nvPr/>
        </p:nvSpPr>
        <p:spPr>
          <a:xfrm>
            <a:off x="816337" y="548009"/>
            <a:ext cx="2961409" cy="369332"/>
          </a:xfrm>
          <a:prstGeom prst="rect">
            <a:avLst/>
          </a:prstGeom>
          <a:noFill/>
        </p:spPr>
        <p:txBody>
          <a:bodyPr wrap="square" rtlCol="0">
            <a:spAutoFit/>
          </a:bodyPr>
          <a:lstStyle/>
          <a:p>
            <a:r>
              <a:rPr lang="en-US" dirty="0"/>
              <a:t>h1 margin auto </a:t>
            </a:r>
            <a:endParaRPr lang="en-NZ" dirty="0"/>
          </a:p>
        </p:txBody>
      </p:sp>
      <p:cxnSp>
        <p:nvCxnSpPr>
          <p:cNvPr id="36" name="Straight Arrow Connector 35"/>
          <p:cNvCxnSpPr/>
          <p:nvPr/>
        </p:nvCxnSpPr>
        <p:spPr>
          <a:xfrm>
            <a:off x="5787736" y="-14975"/>
            <a:ext cx="0" cy="4085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83597" y="557018"/>
            <a:ext cx="2317172" cy="8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82253" y="48177"/>
            <a:ext cx="3043886" cy="954107"/>
          </a:xfrm>
          <a:prstGeom prst="rect">
            <a:avLst/>
          </a:prstGeom>
          <a:noFill/>
          <a:ln>
            <a:noFill/>
          </a:ln>
        </p:spPr>
        <p:txBody>
          <a:bodyPr wrap="square" rtlCol="0">
            <a:spAutoFit/>
          </a:bodyPr>
          <a:lstStyle/>
          <a:p>
            <a:r>
              <a:rPr lang="en-US" sz="1400" dirty="0"/>
              <a:t>font: Georgia</a:t>
            </a:r>
          </a:p>
          <a:p>
            <a:r>
              <a:rPr lang="en-US" sz="1400" dirty="0"/>
              <a:t>Text-align: center</a:t>
            </a:r>
          </a:p>
          <a:p>
            <a:r>
              <a:rPr lang="en-US" sz="1400" dirty="0"/>
              <a:t>Color: (189,215,238)</a:t>
            </a:r>
          </a:p>
          <a:p>
            <a:r>
              <a:rPr lang="en-US" sz="1400" dirty="0"/>
              <a:t>Background color inherit</a:t>
            </a:r>
            <a:endParaRPr lang="en-NZ" sz="1400" dirty="0"/>
          </a:p>
        </p:txBody>
      </p:sp>
      <p:cxnSp>
        <p:nvCxnSpPr>
          <p:cNvPr id="42" name="Straight Arrow Connector 41"/>
          <p:cNvCxnSpPr>
            <a:stCxn id="40" idx="1"/>
            <a:endCxn id="5" idx="3"/>
          </p:cNvCxnSpPr>
          <p:nvPr/>
        </p:nvCxnSpPr>
        <p:spPr>
          <a:xfrm flipH="1">
            <a:off x="8276359" y="525231"/>
            <a:ext cx="405894" cy="3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996851" y="1636856"/>
            <a:ext cx="6062" cy="25176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42183" y="6329158"/>
            <a:ext cx="840927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47512" y="1556785"/>
            <a:ext cx="1867331" cy="369332"/>
          </a:xfrm>
          <a:prstGeom prst="rect">
            <a:avLst/>
          </a:prstGeom>
          <a:noFill/>
        </p:spPr>
        <p:txBody>
          <a:bodyPr wrap="square" rtlCol="0">
            <a:spAutoFit/>
          </a:bodyPr>
          <a:lstStyle/>
          <a:p>
            <a:r>
              <a:rPr lang="en-US" dirty="0"/>
              <a:t>Padding 20px</a:t>
            </a:r>
            <a:endParaRPr lang="en-NZ" dirty="0"/>
          </a:p>
        </p:txBody>
      </p:sp>
      <p:sp>
        <p:nvSpPr>
          <p:cNvPr id="28" name="TextBox 27"/>
          <p:cNvSpPr txBox="1"/>
          <p:nvPr/>
        </p:nvSpPr>
        <p:spPr>
          <a:xfrm>
            <a:off x="5143503" y="6250613"/>
            <a:ext cx="904009" cy="369332"/>
          </a:xfrm>
          <a:prstGeom prst="rect">
            <a:avLst/>
          </a:prstGeom>
          <a:noFill/>
        </p:spPr>
        <p:txBody>
          <a:bodyPr wrap="square" rtlCol="0">
            <a:spAutoFit/>
          </a:bodyPr>
          <a:lstStyle/>
          <a:p>
            <a:r>
              <a:rPr lang="en-US" dirty="0"/>
              <a:t>600px</a:t>
            </a:r>
            <a:endParaRPr lang="en-NZ" dirty="0"/>
          </a:p>
        </p:txBody>
      </p:sp>
      <p:cxnSp>
        <p:nvCxnSpPr>
          <p:cNvPr id="31" name="Straight Arrow Connector 30"/>
          <p:cNvCxnSpPr>
            <a:stCxn id="10" idx="3"/>
          </p:cNvCxnSpPr>
          <p:nvPr/>
        </p:nvCxnSpPr>
        <p:spPr>
          <a:xfrm flipV="1">
            <a:off x="9957523" y="4224304"/>
            <a:ext cx="2234479"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186339" y="4270469"/>
            <a:ext cx="1776845" cy="369332"/>
          </a:xfrm>
          <a:prstGeom prst="rect">
            <a:avLst/>
          </a:prstGeom>
          <a:noFill/>
        </p:spPr>
        <p:txBody>
          <a:bodyPr wrap="square" rtlCol="0">
            <a:spAutoFit/>
          </a:bodyPr>
          <a:lstStyle/>
          <a:p>
            <a:r>
              <a:rPr lang="en-US" dirty="0"/>
              <a:t>Margin: auto</a:t>
            </a:r>
            <a:endParaRPr lang="en-NZ" dirty="0"/>
          </a:p>
        </p:txBody>
      </p:sp>
      <p:sp>
        <p:nvSpPr>
          <p:cNvPr id="35" name="TextBox 34"/>
          <p:cNvSpPr txBox="1"/>
          <p:nvPr/>
        </p:nvSpPr>
        <p:spPr>
          <a:xfrm>
            <a:off x="9966182" y="1738910"/>
            <a:ext cx="2128405" cy="1354217"/>
          </a:xfrm>
          <a:prstGeom prst="rect">
            <a:avLst/>
          </a:prstGeom>
          <a:noFill/>
        </p:spPr>
        <p:txBody>
          <a:bodyPr wrap="square" rtlCol="0">
            <a:spAutoFit/>
          </a:bodyPr>
          <a:lstStyle/>
          <a:p>
            <a:r>
              <a:rPr lang="en-US" sz="1400" dirty="0"/>
              <a:t>Html {</a:t>
            </a:r>
          </a:p>
          <a:p>
            <a:r>
              <a:rPr lang="en-US" sz="1400" dirty="0"/>
              <a:t>Background color (91,155,213)</a:t>
            </a:r>
          </a:p>
          <a:p>
            <a:r>
              <a:rPr lang="en-US" sz="1400" dirty="0"/>
              <a:t>Color: black</a:t>
            </a:r>
          </a:p>
          <a:p>
            <a:r>
              <a:rPr lang="en-US" sz="1400" dirty="0"/>
              <a:t>Font: Arial</a:t>
            </a:r>
          </a:p>
          <a:p>
            <a:r>
              <a:rPr lang="en-US" sz="1200" dirty="0"/>
              <a:t> </a:t>
            </a:r>
            <a:endParaRPr lang="en-NZ" sz="1200" dirty="0"/>
          </a:p>
        </p:txBody>
      </p:sp>
      <p:sp>
        <p:nvSpPr>
          <p:cNvPr id="37" name="TextBox 36"/>
          <p:cNvSpPr txBox="1"/>
          <p:nvPr/>
        </p:nvSpPr>
        <p:spPr>
          <a:xfrm>
            <a:off x="7992557" y="1945060"/>
            <a:ext cx="1687224" cy="523220"/>
          </a:xfrm>
          <a:prstGeom prst="rect">
            <a:avLst/>
          </a:prstGeom>
          <a:noFill/>
        </p:spPr>
        <p:txBody>
          <a:bodyPr wrap="square" rtlCol="0">
            <a:spAutoFit/>
          </a:bodyPr>
          <a:lstStyle/>
          <a:p>
            <a:r>
              <a:rPr lang="en-US" sz="1400" dirty="0"/>
              <a:t>h2 text align center</a:t>
            </a:r>
          </a:p>
          <a:p>
            <a:r>
              <a:rPr lang="en-US" sz="1400" dirty="0"/>
              <a:t>&lt;strong&gt;</a:t>
            </a:r>
            <a:endParaRPr lang="en-NZ" sz="1400" dirty="0"/>
          </a:p>
        </p:txBody>
      </p:sp>
      <p:sp>
        <p:nvSpPr>
          <p:cNvPr id="38" name="TextBox 37"/>
          <p:cNvSpPr txBox="1"/>
          <p:nvPr/>
        </p:nvSpPr>
        <p:spPr>
          <a:xfrm>
            <a:off x="491784" y="3705526"/>
            <a:ext cx="1053430" cy="307777"/>
          </a:xfrm>
          <a:prstGeom prst="rect">
            <a:avLst/>
          </a:prstGeom>
          <a:noFill/>
        </p:spPr>
        <p:txBody>
          <a:bodyPr wrap="none" rtlCol="0">
            <a:spAutoFit/>
          </a:bodyPr>
          <a:lstStyle/>
          <a:p>
            <a:r>
              <a:rPr lang="en-US" sz="1400" dirty="0"/>
              <a:t>h3 &lt;strong&gt;</a:t>
            </a:r>
            <a:endParaRPr lang="en-NZ" sz="1400" dirty="0"/>
          </a:p>
        </p:txBody>
      </p:sp>
      <p:cxnSp>
        <p:nvCxnSpPr>
          <p:cNvPr id="43" name="Straight Arrow Connector 42"/>
          <p:cNvCxnSpPr/>
          <p:nvPr/>
        </p:nvCxnSpPr>
        <p:spPr>
          <a:xfrm>
            <a:off x="5744352" y="3143250"/>
            <a:ext cx="0" cy="3314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786309" y="3132533"/>
            <a:ext cx="3049860" cy="307777"/>
          </a:xfrm>
          <a:prstGeom prst="rect">
            <a:avLst/>
          </a:prstGeom>
          <a:noFill/>
        </p:spPr>
        <p:txBody>
          <a:bodyPr wrap="square" rtlCol="0">
            <a:spAutoFit/>
          </a:bodyPr>
          <a:lstStyle/>
          <a:p>
            <a:r>
              <a:rPr lang="en-US" sz="1400" dirty="0"/>
              <a:t>Padding 10px</a:t>
            </a:r>
            <a:endParaRPr lang="en-NZ" sz="1400" dirty="0"/>
          </a:p>
        </p:txBody>
      </p:sp>
      <p:cxnSp>
        <p:nvCxnSpPr>
          <p:cNvPr id="47" name="Straight Arrow Connector 46"/>
          <p:cNvCxnSpPr/>
          <p:nvPr/>
        </p:nvCxnSpPr>
        <p:spPr>
          <a:xfrm>
            <a:off x="1542185" y="2354580"/>
            <a:ext cx="33233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97330" y="2076017"/>
            <a:ext cx="754380" cy="307777"/>
          </a:xfrm>
          <a:prstGeom prst="rect">
            <a:avLst/>
          </a:prstGeom>
          <a:noFill/>
        </p:spPr>
        <p:txBody>
          <a:bodyPr wrap="square" rtlCol="0">
            <a:spAutoFit/>
          </a:bodyPr>
          <a:lstStyle/>
          <a:p>
            <a:r>
              <a:rPr lang="en-US" sz="1400" dirty="0"/>
              <a:t>10px</a:t>
            </a:r>
            <a:endParaRPr lang="en-NZ" sz="1400" dirty="0"/>
          </a:p>
        </p:txBody>
      </p:sp>
      <p:sp>
        <p:nvSpPr>
          <p:cNvPr id="51" name="TextBox 50"/>
          <p:cNvSpPr txBox="1"/>
          <p:nvPr/>
        </p:nvSpPr>
        <p:spPr>
          <a:xfrm>
            <a:off x="10489102" y="5903895"/>
            <a:ext cx="1817370" cy="954107"/>
          </a:xfrm>
          <a:prstGeom prst="rect">
            <a:avLst/>
          </a:prstGeom>
          <a:noFill/>
        </p:spPr>
        <p:txBody>
          <a:bodyPr wrap="square" rtlCol="0">
            <a:spAutoFit/>
          </a:bodyPr>
          <a:lstStyle/>
          <a:p>
            <a:r>
              <a:rPr lang="en-US" sz="1400" dirty="0"/>
              <a:t>Color: (189,215,238)</a:t>
            </a:r>
          </a:p>
          <a:p>
            <a:r>
              <a:rPr lang="en-US" sz="1400" dirty="0"/>
              <a:t>Background color inherit</a:t>
            </a:r>
          </a:p>
          <a:p>
            <a:r>
              <a:rPr lang="en-US" sz="1400" dirty="0"/>
              <a:t>&lt;</a:t>
            </a:r>
            <a:r>
              <a:rPr lang="en-US" sz="1400" dirty="0" err="1"/>
              <a:t>em</a:t>
            </a:r>
            <a:r>
              <a:rPr lang="en-US" sz="1400" dirty="0"/>
              <a:t>&gt;</a:t>
            </a:r>
            <a:endParaRPr lang="en-NZ" sz="1400" dirty="0"/>
          </a:p>
        </p:txBody>
      </p:sp>
      <p:cxnSp>
        <p:nvCxnSpPr>
          <p:cNvPr id="53" name="Straight Arrow Connector 52"/>
          <p:cNvCxnSpPr>
            <a:stCxn id="51" idx="1"/>
          </p:cNvCxnSpPr>
          <p:nvPr/>
        </p:nvCxnSpPr>
        <p:spPr>
          <a:xfrm flipH="1">
            <a:off x="9534352" y="6380949"/>
            <a:ext cx="954750" cy="337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182594" y="5236121"/>
            <a:ext cx="2212863" cy="523220"/>
          </a:xfrm>
          <a:prstGeom prst="rect">
            <a:avLst/>
          </a:prstGeom>
          <a:noFill/>
        </p:spPr>
        <p:txBody>
          <a:bodyPr wrap="square" rtlCol="0">
            <a:spAutoFit/>
          </a:bodyPr>
          <a:lstStyle/>
          <a:p>
            <a:r>
              <a:rPr lang="en-US" sz="1400" dirty="0"/>
              <a:t>Text size: 14pt (smaller here because of </a:t>
            </a:r>
            <a:r>
              <a:rPr lang="en-US" sz="1400" dirty="0" smtClean="0"/>
              <a:t>room)</a:t>
            </a:r>
            <a:endParaRPr lang="en-NZ" sz="1400" dirty="0"/>
          </a:p>
        </p:txBody>
      </p:sp>
      <p:cxnSp>
        <p:nvCxnSpPr>
          <p:cNvPr id="58" name="Straight Arrow Connector 57"/>
          <p:cNvCxnSpPr/>
          <p:nvPr/>
        </p:nvCxnSpPr>
        <p:spPr>
          <a:xfrm flipH="1">
            <a:off x="2618509" y="1278082"/>
            <a:ext cx="50179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534081" y="1355028"/>
            <a:ext cx="593151" cy="307777"/>
          </a:xfrm>
          <a:prstGeom prst="rect">
            <a:avLst/>
          </a:prstGeom>
          <a:noFill/>
        </p:spPr>
        <p:txBody>
          <a:bodyPr wrap="square" rtlCol="0">
            <a:spAutoFit/>
          </a:bodyPr>
          <a:lstStyle/>
          <a:p>
            <a:r>
              <a:rPr lang="en-US" sz="1400" dirty="0" smtClean="0"/>
              <a:t>20px</a:t>
            </a:r>
            <a:endParaRPr lang="en-NZ" sz="1400" dirty="0"/>
          </a:p>
        </p:txBody>
      </p:sp>
      <p:cxnSp>
        <p:nvCxnSpPr>
          <p:cNvPr id="61" name="Straight Arrow Connector 60"/>
          <p:cNvCxnSpPr/>
          <p:nvPr/>
        </p:nvCxnSpPr>
        <p:spPr>
          <a:xfrm flipH="1" flipV="1">
            <a:off x="2419024" y="1379726"/>
            <a:ext cx="2058" cy="2830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597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sp>
        <p:nvSpPr>
          <p:cNvPr id="14" name="Rectangle 13"/>
          <p:cNvSpPr/>
          <p:nvPr/>
        </p:nvSpPr>
        <p:spPr>
          <a:xfrm>
            <a:off x="883227" y="218211"/>
            <a:ext cx="10328564" cy="6754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p:cNvSpPr txBox="1"/>
          <p:nvPr/>
        </p:nvSpPr>
        <p:spPr>
          <a:xfrm>
            <a:off x="2728913" y="295909"/>
            <a:ext cx="5547446" cy="523220"/>
          </a:xfrm>
          <a:prstGeom prst="rect">
            <a:avLst/>
          </a:prstGeom>
          <a:solidFill>
            <a:schemeClr val="accent1"/>
          </a:solidFill>
        </p:spPr>
        <p:txBody>
          <a:bodyPr wrap="square" rtlCol="0">
            <a:spAutoFit/>
          </a:bodyPr>
          <a:lstStyle/>
          <a:p>
            <a:pPr algn="ctr"/>
            <a:r>
              <a:rPr lang="en-US" sz="2800" dirty="0" err="1">
                <a:solidFill>
                  <a:schemeClr val="accent1">
                    <a:lumMod val="40000"/>
                    <a:lumOff val="60000"/>
                  </a:schemeClr>
                </a:solidFill>
                <a:latin typeface="Georgia" panose="02040502050405020303" pitchFamily="18" charset="0"/>
              </a:rPr>
              <a:t>Mosgiel</a:t>
            </a:r>
            <a:r>
              <a:rPr lang="en-US" sz="2800" dirty="0">
                <a:solidFill>
                  <a:schemeClr val="accent1">
                    <a:lumMod val="40000"/>
                    <a:lumOff val="60000"/>
                  </a:schemeClr>
                </a:solidFill>
                <a:latin typeface="Georgia" panose="02040502050405020303" pitchFamily="18" charset="0"/>
              </a:rPr>
              <a:t> Underwater Hockey Club</a:t>
            </a:r>
          </a:p>
        </p:txBody>
      </p:sp>
      <p:sp>
        <p:nvSpPr>
          <p:cNvPr id="16" name="Rectangle 15"/>
          <p:cNvSpPr/>
          <p:nvPr/>
        </p:nvSpPr>
        <p:spPr>
          <a:xfrm>
            <a:off x="4" y="982339"/>
            <a:ext cx="12191999" cy="644237"/>
          </a:xfrm>
          <a:prstGeom prst="rect">
            <a:avLst/>
          </a:prstGeom>
          <a:solidFill>
            <a:srgbClr val="FEE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p:cNvSpPr/>
          <p:nvPr/>
        </p:nvSpPr>
        <p:spPr>
          <a:xfrm>
            <a:off x="1548245" y="1888614"/>
            <a:ext cx="8409276" cy="4969386"/>
          </a:xfrm>
          <a:prstGeom prst="rect">
            <a:avLst/>
          </a:prstGeom>
          <a:solidFill>
            <a:srgbClr val="FEEF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0" name="TextBox 19"/>
          <p:cNvSpPr txBox="1"/>
          <p:nvPr/>
        </p:nvSpPr>
        <p:spPr>
          <a:xfrm>
            <a:off x="3310263" y="1120493"/>
            <a:ext cx="3196721"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What is Underwater Hockey?</a:t>
            </a:r>
            <a:endParaRPr lang="en-NZ" dirty="0">
              <a:latin typeface="Arial" panose="020B0604020202020204" pitchFamily="34" charset="0"/>
              <a:cs typeface="Arial" panose="020B0604020202020204" pitchFamily="34" charset="0"/>
            </a:endParaRPr>
          </a:p>
        </p:txBody>
      </p:sp>
      <p:sp>
        <p:nvSpPr>
          <p:cNvPr id="21" name="TextBox 20"/>
          <p:cNvSpPr txBox="1"/>
          <p:nvPr/>
        </p:nvSpPr>
        <p:spPr>
          <a:xfrm>
            <a:off x="6182594" y="1113237"/>
            <a:ext cx="25457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Equipment</a:t>
            </a:r>
            <a:endParaRPr lang="en-NZ" dirty="0">
              <a:latin typeface="Arial" panose="020B0604020202020204" pitchFamily="34" charset="0"/>
              <a:cs typeface="Arial" panose="020B0604020202020204" pitchFamily="34" charset="0"/>
            </a:endParaRPr>
          </a:p>
        </p:txBody>
      </p:sp>
      <p:sp>
        <p:nvSpPr>
          <p:cNvPr id="22" name="TextBox 21"/>
          <p:cNvSpPr txBox="1"/>
          <p:nvPr/>
        </p:nvSpPr>
        <p:spPr>
          <a:xfrm>
            <a:off x="7886267" y="1114759"/>
            <a:ext cx="314411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South Island League</a:t>
            </a:r>
            <a:endParaRPr lang="en-NZ" dirty="0">
              <a:latin typeface="Arial" panose="020B0604020202020204" pitchFamily="34" charset="0"/>
              <a:cs typeface="Arial" panose="020B0604020202020204" pitchFamily="34" charset="0"/>
            </a:endParaRPr>
          </a:p>
        </p:txBody>
      </p:sp>
      <p:cxnSp>
        <p:nvCxnSpPr>
          <p:cNvPr id="23" name="Straight Connector 22"/>
          <p:cNvCxnSpPr/>
          <p:nvPr/>
        </p:nvCxnSpPr>
        <p:spPr>
          <a:xfrm>
            <a:off x="6696939" y="992619"/>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276359" y="992619"/>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640291" y="992618"/>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42183" y="984311"/>
            <a:ext cx="6062" cy="652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3780" y="1109823"/>
            <a:ext cx="164652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Home</a:t>
            </a:r>
            <a:endParaRPr lang="en-NZ" dirty="0">
              <a:latin typeface="Arial" panose="020B0604020202020204" pitchFamily="34" charset="0"/>
              <a:cs typeface="Arial" panose="020B0604020202020204" pitchFamily="34" charset="0"/>
            </a:endParaRPr>
          </a:p>
        </p:txBody>
      </p:sp>
      <p:cxnSp>
        <p:nvCxnSpPr>
          <p:cNvPr id="28" name="Straight Connector 27"/>
          <p:cNvCxnSpPr/>
          <p:nvPr/>
        </p:nvCxnSpPr>
        <p:spPr>
          <a:xfrm>
            <a:off x="3120303" y="992619"/>
            <a:ext cx="0" cy="654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82591" y="49387"/>
            <a:ext cx="2373674" cy="369332"/>
          </a:xfrm>
          <a:prstGeom prst="rect">
            <a:avLst/>
          </a:prstGeom>
          <a:noFill/>
          <a:ln>
            <a:noFill/>
          </a:ln>
        </p:spPr>
        <p:txBody>
          <a:bodyPr wrap="square" rtlCol="0">
            <a:spAutoFit/>
          </a:bodyPr>
          <a:lstStyle/>
          <a:p>
            <a:r>
              <a:rPr lang="en-US" dirty="0"/>
              <a:t>h1 Padding 20px</a:t>
            </a:r>
            <a:endParaRPr lang="en-NZ" dirty="0"/>
          </a:p>
        </p:txBody>
      </p:sp>
      <p:sp>
        <p:nvSpPr>
          <p:cNvPr id="30" name="TextBox 29"/>
          <p:cNvSpPr txBox="1"/>
          <p:nvPr/>
        </p:nvSpPr>
        <p:spPr>
          <a:xfrm>
            <a:off x="816337" y="548009"/>
            <a:ext cx="2961409" cy="369332"/>
          </a:xfrm>
          <a:prstGeom prst="rect">
            <a:avLst/>
          </a:prstGeom>
          <a:noFill/>
        </p:spPr>
        <p:txBody>
          <a:bodyPr wrap="square" rtlCol="0">
            <a:spAutoFit/>
          </a:bodyPr>
          <a:lstStyle/>
          <a:p>
            <a:r>
              <a:rPr lang="en-US" dirty="0"/>
              <a:t>h1 margin auto </a:t>
            </a:r>
            <a:endParaRPr lang="en-NZ" dirty="0"/>
          </a:p>
        </p:txBody>
      </p:sp>
      <p:cxnSp>
        <p:nvCxnSpPr>
          <p:cNvPr id="31" name="Straight Arrow Connector 30"/>
          <p:cNvCxnSpPr/>
          <p:nvPr/>
        </p:nvCxnSpPr>
        <p:spPr>
          <a:xfrm>
            <a:off x="5787736" y="-14975"/>
            <a:ext cx="0" cy="4085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83597" y="557018"/>
            <a:ext cx="2317172" cy="8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682253" y="48177"/>
            <a:ext cx="3043886" cy="954107"/>
          </a:xfrm>
          <a:prstGeom prst="rect">
            <a:avLst/>
          </a:prstGeom>
          <a:noFill/>
          <a:ln>
            <a:noFill/>
          </a:ln>
        </p:spPr>
        <p:txBody>
          <a:bodyPr wrap="square" rtlCol="0">
            <a:spAutoFit/>
          </a:bodyPr>
          <a:lstStyle/>
          <a:p>
            <a:r>
              <a:rPr lang="en-US" sz="1400" dirty="0"/>
              <a:t>font: Georgia</a:t>
            </a:r>
          </a:p>
          <a:p>
            <a:r>
              <a:rPr lang="en-US" sz="1400" dirty="0"/>
              <a:t>Text-align: center</a:t>
            </a:r>
          </a:p>
          <a:p>
            <a:r>
              <a:rPr lang="en-US" sz="1400" dirty="0"/>
              <a:t>Color: (189,215,238)</a:t>
            </a:r>
          </a:p>
          <a:p>
            <a:r>
              <a:rPr lang="en-US" sz="1400" dirty="0"/>
              <a:t>Background color inherit</a:t>
            </a:r>
            <a:endParaRPr lang="en-NZ" sz="1400" dirty="0"/>
          </a:p>
        </p:txBody>
      </p:sp>
      <p:cxnSp>
        <p:nvCxnSpPr>
          <p:cNvPr id="34" name="Straight Arrow Connector 33"/>
          <p:cNvCxnSpPr>
            <a:stCxn id="33" idx="1"/>
            <a:endCxn id="15" idx="3"/>
          </p:cNvCxnSpPr>
          <p:nvPr/>
        </p:nvCxnSpPr>
        <p:spPr>
          <a:xfrm flipH="1">
            <a:off x="8276359" y="525231"/>
            <a:ext cx="405894" cy="3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996851" y="1636856"/>
            <a:ext cx="6062" cy="25176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47512" y="1556785"/>
            <a:ext cx="1867331" cy="369332"/>
          </a:xfrm>
          <a:prstGeom prst="rect">
            <a:avLst/>
          </a:prstGeom>
          <a:noFill/>
        </p:spPr>
        <p:txBody>
          <a:bodyPr wrap="square" rtlCol="0">
            <a:spAutoFit/>
          </a:bodyPr>
          <a:lstStyle/>
          <a:p>
            <a:r>
              <a:rPr lang="en-US" dirty="0"/>
              <a:t>Padding 20px</a:t>
            </a:r>
            <a:endParaRPr lang="en-NZ" dirty="0"/>
          </a:p>
        </p:txBody>
      </p:sp>
      <p:cxnSp>
        <p:nvCxnSpPr>
          <p:cNvPr id="39" name="Straight Arrow Connector 38"/>
          <p:cNvCxnSpPr/>
          <p:nvPr/>
        </p:nvCxnSpPr>
        <p:spPr>
          <a:xfrm flipH="1" flipV="1">
            <a:off x="9957521" y="4180293"/>
            <a:ext cx="2215404" cy="301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186339" y="4270469"/>
            <a:ext cx="1776845" cy="369332"/>
          </a:xfrm>
          <a:prstGeom prst="rect">
            <a:avLst/>
          </a:prstGeom>
          <a:noFill/>
        </p:spPr>
        <p:txBody>
          <a:bodyPr wrap="square" rtlCol="0">
            <a:spAutoFit/>
          </a:bodyPr>
          <a:lstStyle/>
          <a:p>
            <a:r>
              <a:rPr lang="en-US" dirty="0"/>
              <a:t>Margin: auto</a:t>
            </a:r>
            <a:endParaRPr lang="en-NZ" dirty="0"/>
          </a:p>
        </p:txBody>
      </p:sp>
      <p:sp>
        <p:nvSpPr>
          <p:cNvPr id="41" name="TextBox 40"/>
          <p:cNvSpPr txBox="1"/>
          <p:nvPr/>
        </p:nvSpPr>
        <p:spPr>
          <a:xfrm>
            <a:off x="9908599" y="1898896"/>
            <a:ext cx="2128405" cy="1354217"/>
          </a:xfrm>
          <a:prstGeom prst="rect">
            <a:avLst/>
          </a:prstGeom>
          <a:noFill/>
        </p:spPr>
        <p:txBody>
          <a:bodyPr wrap="square" rtlCol="0">
            <a:spAutoFit/>
          </a:bodyPr>
          <a:lstStyle/>
          <a:p>
            <a:r>
              <a:rPr lang="en-US" sz="1400" dirty="0"/>
              <a:t>Html {</a:t>
            </a:r>
          </a:p>
          <a:p>
            <a:r>
              <a:rPr lang="en-US" sz="1400" dirty="0"/>
              <a:t>Background color (91,155,213)</a:t>
            </a:r>
          </a:p>
          <a:p>
            <a:r>
              <a:rPr lang="en-US" sz="1400" dirty="0"/>
              <a:t>Color: black</a:t>
            </a:r>
          </a:p>
          <a:p>
            <a:r>
              <a:rPr lang="en-US" sz="1400" dirty="0"/>
              <a:t>Font: Arial</a:t>
            </a:r>
          </a:p>
          <a:p>
            <a:r>
              <a:rPr lang="en-US" sz="1200" dirty="0"/>
              <a:t> </a:t>
            </a:r>
            <a:endParaRPr lang="en-NZ" sz="1200" dirty="0"/>
          </a:p>
        </p:txBody>
      </p:sp>
      <p:sp>
        <p:nvSpPr>
          <p:cNvPr id="42" name="TextBox 41"/>
          <p:cNvSpPr txBox="1"/>
          <p:nvPr/>
        </p:nvSpPr>
        <p:spPr>
          <a:xfrm>
            <a:off x="7992557" y="1945060"/>
            <a:ext cx="1687224" cy="523220"/>
          </a:xfrm>
          <a:prstGeom prst="rect">
            <a:avLst/>
          </a:prstGeom>
          <a:noFill/>
        </p:spPr>
        <p:txBody>
          <a:bodyPr wrap="square" rtlCol="0">
            <a:spAutoFit/>
          </a:bodyPr>
          <a:lstStyle/>
          <a:p>
            <a:r>
              <a:rPr lang="en-US" sz="1400" dirty="0"/>
              <a:t>h2 text align center</a:t>
            </a:r>
          </a:p>
          <a:p>
            <a:r>
              <a:rPr lang="en-US" sz="1400" dirty="0"/>
              <a:t>&lt;strong&gt;</a:t>
            </a:r>
            <a:endParaRPr lang="en-NZ" sz="1400" dirty="0"/>
          </a:p>
        </p:txBody>
      </p:sp>
      <p:cxnSp>
        <p:nvCxnSpPr>
          <p:cNvPr id="46" name="Straight Arrow Connector 45"/>
          <p:cNvCxnSpPr/>
          <p:nvPr/>
        </p:nvCxnSpPr>
        <p:spPr>
          <a:xfrm>
            <a:off x="1542185" y="2354580"/>
            <a:ext cx="33233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97330" y="2076017"/>
            <a:ext cx="754380" cy="307777"/>
          </a:xfrm>
          <a:prstGeom prst="rect">
            <a:avLst/>
          </a:prstGeom>
          <a:noFill/>
        </p:spPr>
        <p:txBody>
          <a:bodyPr wrap="square" rtlCol="0">
            <a:spAutoFit/>
          </a:bodyPr>
          <a:lstStyle/>
          <a:p>
            <a:r>
              <a:rPr lang="en-US" sz="1400" dirty="0"/>
              <a:t>10px</a:t>
            </a:r>
            <a:endParaRPr lang="en-NZ" sz="1400" dirty="0"/>
          </a:p>
        </p:txBody>
      </p:sp>
      <p:sp>
        <p:nvSpPr>
          <p:cNvPr id="2" name="TextBox 1"/>
          <p:cNvSpPr txBox="1"/>
          <p:nvPr/>
        </p:nvSpPr>
        <p:spPr>
          <a:xfrm>
            <a:off x="1906688" y="1871309"/>
            <a:ext cx="7692390" cy="289310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What is Underwater Hockey?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Underwater Hockey is a fast, competitive underwater sport in which teams of six players attempt to propel a small lead puck into their </a:t>
            </a:r>
            <a:r>
              <a:rPr lang="en-US" sz="1400" dirty="0" smtClean="0">
                <a:latin typeface="Arial" panose="020B0604020202020204" pitchFamily="34" charset="0"/>
                <a:cs typeface="Arial" panose="020B0604020202020204" pitchFamily="34" charset="0"/>
              </a:rPr>
              <a:t>opponents </a:t>
            </a:r>
            <a:r>
              <a:rPr lang="en-US" sz="1400" dirty="0">
                <a:latin typeface="Arial" panose="020B0604020202020204" pitchFamily="34" charset="0"/>
                <a:cs typeface="Arial" panose="020B0604020202020204" pitchFamily="34" charset="0"/>
              </a:rPr>
              <a:t>goal. Members of the </a:t>
            </a:r>
            <a:r>
              <a:rPr lang="en-US" sz="1400" dirty="0" err="1">
                <a:latin typeface="Arial" panose="020B0604020202020204" pitchFamily="34" charset="0"/>
                <a:cs typeface="Arial" panose="020B0604020202020204" pitchFamily="34" charset="0"/>
              </a:rPr>
              <a:t>Southsea</a:t>
            </a:r>
            <a:r>
              <a:rPr lang="en-US" sz="1400" dirty="0">
                <a:latin typeface="Arial" panose="020B0604020202020204" pitchFamily="34" charset="0"/>
                <a:cs typeface="Arial" panose="020B0604020202020204" pitchFamily="34" charset="0"/>
              </a:rPr>
              <a:t> Dive Club in Southern England invented UWH in 1954. It was intended as an off- (dive) season activity for fitness and to help maintain club membership during the cold winter months. The game was originally called octopush and was played with longer sticks and a much larger and heavier puck than is used in the modern game.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Over the years the game has matured and spread, it is now played in upwards of 40 countries including the U.K, most of Europe, South Africa, Australia, New Zealand, North America and some S.E Asian countries.</a:t>
            </a:r>
          </a:p>
          <a:p>
            <a:endParaRPr lang="en-US" sz="1400" dirty="0">
              <a:latin typeface="Arial" panose="020B0604020202020204" pitchFamily="34" charset="0"/>
              <a:cs typeface="Arial" panose="020B0604020202020204" pitchFamily="34" charset="0"/>
            </a:endParaRPr>
          </a:p>
        </p:txBody>
      </p:sp>
      <p:cxnSp>
        <p:nvCxnSpPr>
          <p:cNvPr id="50" name="Straight Arrow Connector 49"/>
          <p:cNvCxnSpPr/>
          <p:nvPr/>
        </p:nvCxnSpPr>
        <p:spPr>
          <a:xfrm flipH="1" flipV="1">
            <a:off x="7063743" y="2076018"/>
            <a:ext cx="928817" cy="130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745779" y="3554427"/>
            <a:ext cx="0" cy="3314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787736" y="3578120"/>
            <a:ext cx="3049860" cy="307777"/>
          </a:xfrm>
          <a:prstGeom prst="rect">
            <a:avLst/>
          </a:prstGeom>
          <a:noFill/>
        </p:spPr>
        <p:txBody>
          <a:bodyPr wrap="square" rtlCol="0">
            <a:spAutoFit/>
          </a:bodyPr>
          <a:lstStyle/>
          <a:p>
            <a:r>
              <a:rPr lang="en-US" sz="1400" dirty="0"/>
              <a:t>Padding 10px</a:t>
            </a:r>
            <a:endParaRPr lang="en-NZ" sz="1400" dirty="0"/>
          </a:p>
        </p:txBody>
      </p:sp>
      <p:pic>
        <p:nvPicPr>
          <p:cNvPr id="60" name="Picture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407" y="4455135"/>
            <a:ext cx="3407070" cy="2268505"/>
          </a:xfrm>
          <a:prstGeom prst="rect">
            <a:avLst/>
          </a:prstGeom>
        </p:spPr>
      </p:pic>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98" y="4464453"/>
            <a:ext cx="4641602" cy="2259187"/>
          </a:xfrm>
          <a:prstGeom prst="rect">
            <a:avLst/>
          </a:prstGeom>
        </p:spPr>
      </p:pic>
      <p:cxnSp>
        <p:nvCxnSpPr>
          <p:cNvPr id="62" name="Straight Arrow Connector 61"/>
          <p:cNvCxnSpPr/>
          <p:nvPr/>
        </p:nvCxnSpPr>
        <p:spPr>
          <a:xfrm flipH="1">
            <a:off x="2618509" y="1278082"/>
            <a:ext cx="50179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534081" y="1355028"/>
            <a:ext cx="593151" cy="307777"/>
          </a:xfrm>
          <a:prstGeom prst="rect">
            <a:avLst/>
          </a:prstGeom>
          <a:noFill/>
        </p:spPr>
        <p:txBody>
          <a:bodyPr wrap="square" rtlCol="0">
            <a:spAutoFit/>
          </a:bodyPr>
          <a:lstStyle/>
          <a:p>
            <a:r>
              <a:rPr lang="en-US" sz="1400" dirty="0" smtClean="0"/>
              <a:t>20px</a:t>
            </a:r>
            <a:endParaRPr lang="en-NZ" sz="1400" dirty="0"/>
          </a:p>
        </p:txBody>
      </p:sp>
      <p:cxnSp>
        <p:nvCxnSpPr>
          <p:cNvPr id="64" name="Straight Arrow Connector 63"/>
          <p:cNvCxnSpPr/>
          <p:nvPr/>
        </p:nvCxnSpPr>
        <p:spPr>
          <a:xfrm flipH="1" flipV="1">
            <a:off x="2419024" y="1379726"/>
            <a:ext cx="2058" cy="2830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713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sp>
        <p:nvSpPr>
          <p:cNvPr id="4" name="Rectangle 3"/>
          <p:cNvSpPr/>
          <p:nvPr/>
        </p:nvSpPr>
        <p:spPr>
          <a:xfrm>
            <a:off x="1548245" y="3"/>
            <a:ext cx="8409276" cy="5360667"/>
          </a:xfrm>
          <a:prstGeom prst="rect">
            <a:avLst/>
          </a:prstGeom>
          <a:solidFill>
            <a:srgbClr val="FEEF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5" name="Straight Arrow Connector 4"/>
          <p:cNvCxnSpPr/>
          <p:nvPr/>
        </p:nvCxnSpPr>
        <p:spPr>
          <a:xfrm>
            <a:off x="1548245" y="4385641"/>
            <a:ext cx="840927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00881" y="4385642"/>
            <a:ext cx="904009" cy="369332"/>
          </a:xfrm>
          <a:prstGeom prst="rect">
            <a:avLst/>
          </a:prstGeom>
          <a:noFill/>
        </p:spPr>
        <p:txBody>
          <a:bodyPr wrap="square" rtlCol="0">
            <a:spAutoFit/>
          </a:bodyPr>
          <a:lstStyle/>
          <a:p>
            <a:r>
              <a:rPr lang="en-US" dirty="0"/>
              <a:t>600px</a:t>
            </a:r>
            <a:endParaRPr lang="en-NZ" dirty="0"/>
          </a:p>
        </p:txBody>
      </p:sp>
      <p:sp>
        <p:nvSpPr>
          <p:cNvPr id="11" name="TextBox 10"/>
          <p:cNvSpPr txBox="1"/>
          <p:nvPr/>
        </p:nvSpPr>
        <p:spPr>
          <a:xfrm>
            <a:off x="581718" y="5386696"/>
            <a:ext cx="10598728" cy="246221"/>
          </a:xfrm>
          <a:prstGeom prst="rect">
            <a:avLst/>
          </a:prstGeom>
          <a:noFill/>
        </p:spPr>
        <p:txBody>
          <a:bodyPr wrap="square" rtlCol="0">
            <a:spAutoFit/>
          </a:bodyPr>
          <a:lstStyle/>
          <a:p>
            <a:pPr algn="ctr"/>
            <a:r>
              <a:rPr lang="en-US" sz="1000" i="1" dirty="0">
                <a:solidFill>
                  <a:schemeClr val="accent1">
                    <a:lumMod val="40000"/>
                    <a:lumOff val="60000"/>
                  </a:schemeClr>
                </a:solidFill>
                <a:latin typeface="Arial" panose="020B0604020202020204" pitchFamily="34" charset="0"/>
                <a:cs typeface="Arial" panose="020B0604020202020204" pitchFamily="34" charset="0"/>
              </a:rPr>
              <a:t>This website was created for a University project. The content is largely fictional and no services are actually being offered.</a:t>
            </a:r>
            <a:endParaRPr lang="en-NZ" sz="1000" i="1"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748789" y="-16343"/>
            <a:ext cx="7989571" cy="467820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How is it played?</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rules of Underwater Hockey http://www.cmas.org/hockey/j</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UWH is played by two teams of six (with up to four subs per team) in (ideally) a 25m x 15m pool with a constant depth of between 2m and 3.5m. Teams may be and often are, mixed gender. A 3.5m wide goal or gully is placed on the bottom at either end of the playing area. Games are typically 30 minutes long with a short break between halves. Players are equipped with a mask and snorkel, fins, a water-polo style hat (to protect your ears) and a </a:t>
            </a:r>
            <a:r>
              <a:rPr lang="en-US" sz="1400" dirty="0" err="1">
                <a:latin typeface="Arial" panose="020B0604020202020204" pitchFamily="34" charset="0"/>
                <a:cs typeface="Arial" panose="020B0604020202020204" pitchFamily="34" charset="0"/>
              </a:rPr>
              <a:t>uwh</a:t>
            </a:r>
            <a:r>
              <a:rPr lang="en-US" sz="1400" dirty="0">
                <a:latin typeface="Arial" panose="020B0604020202020204" pitchFamily="34" charset="0"/>
                <a:cs typeface="Arial" panose="020B0604020202020204" pitchFamily="34" charset="0"/>
              </a:rPr>
              <a:t> stick and a padded glove (to protect your delicate fingers).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At </a:t>
            </a:r>
            <a:r>
              <a:rPr lang="en-US" sz="1400" dirty="0">
                <a:latin typeface="Arial" panose="020B0604020202020204" pitchFamily="34" charset="0"/>
                <a:cs typeface="Arial" panose="020B0604020202020204" pitchFamily="34" charset="0"/>
              </a:rPr>
              <a:t>the beginning of a game the two teams start on the surface touching the pool side at their respective ends and the puck is placed in the middle of the playing area. At the sound of the gong, whistle, bell or hooter members of each team will sprint toward the </a:t>
            </a:r>
            <a:r>
              <a:rPr lang="en-US" sz="1400" dirty="0" err="1">
                <a:latin typeface="Arial" panose="020B0604020202020204" pitchFamily="34" charset="0"/>
                <a:cs typeface="Arial" panose="020B0604020202020204" pitchFamily="34" charset="0"/>
              </a:rPr>
              <a:t>centre</a:t>
            </a:r>
            <a:r>
              <a:rPr lang="en-US" sz="1400" dirty="0">
                <a:latin typeface="Arial" panose="020B0604020202020204" pitchFamily="34" charset="0"/>
                <a:cs typeface="Arial" panose="020B0604020202020204" pitchFamily="34" charset="0"/>
              </a:rPr>
              <a:t> and attempt to gain control of the puck. The puck is then propelled or passed from player to player using the stick and only the stick in an attempt to drive it into the </a:t>
            </a:r>
            <a:r>
              <a:rPr lang="en-US" sz="1400" dirty="0" err="1">
                <a:latin typeface="Arial" panose="020B0604020202020204" pitchFamily="34" charset="0"/>
                <a:cs typeface="Arial" panose="020B0604020202020204" pitchFamily="34" charset="0"/>
              </a:rPr>
              <a:t>opponentsÕ</a:t>
            </a:r>
            <a:r>
              <a:rPr lang="en-US" sz="1400" dirty="0">
                <a:latin typeface="Arial" panose="020B0604020202020204" pitchFamily="34" charset="0"/>
                <a:cs typeface="Arial" panose="020B0604020202020204" pitchFamily="34" charset="0"/>
              </a:rPr>
              <a:t> goal.</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UWH is a non-contact sport, in the same way soccer is and as a result injuries are uncommon and usually minor. The rules of UWH are fairly simple and as there is no off-side rule, (i.e. the puck may be passed in any direction) it is an easy sport to learn. </a:t>
            </a:r>
          </a:p>
          <a:p>
            <a:endParaRPr lang="en-NZ" dirty="0">
              <a:latin typeface="Arial" panose="020B0604020202020204" pitchFamily="34" charset="0"/>
              <a:cs typeface="Arial" panose="020B0604020202020204" pitchFamily="34" charset="0"/>
            </a:endParaRPr>
          </a:p>
        </p:txBody>
      </p:sp>
      <p:sp>
        <p:nvSpPr>
          <p:cNvPr id="13" name="TextBox 12"/>
          <p:cNvSpPr txBox="1"/>
          <p:nvPr/>
        </p:nvSpPr>
        <p:spPr>
          <a:xfrm>
            <a:off x="10374630" y="4754974"/>
            <a:ext cx="1817370" cy="954107"/>
          </a:xfrm>
          <a:prstGeom prst="rect">
            <a:avLst/>
          </a:prstGeom>
          <a:noFill/>
        </p:spPr>
        <p:txBody>
          <a:bodyPr wrap="square" rtlCol="0">
            <a:spAutoFit/>
          </a:bodyPr>
          <a:lstStyle/>
          <a:p>
            <a:r>
              <a:rPr lang="en-US" sz="1400" dirty="0"/>
              <a:t>Color: (189,215,238)</a:t>
            </a:r>
          </a:p>
          <a:p>
            <a:r>
              <a:rPr lang="en-US" sz="1400" dirty="0"/>
              <a:t>Background color inherit</a:t>
            </a:r>
          </a:p>
          <a:p>
            <a:r>
              <a:rPr lang="en-US" sz="1400" dirty="0"/>
              <a:t>&lt;</a:t>
            </a:r>
            <a:r>
              <a:rPr lang="en-US" sz="1400" dirty="0" err="1"/>
              <a:t>em</a:t>
            </a:r>
            <a:r>
              <a:rPr lang="en-US" sz="1400" dirty="0"/>
              <a:t>&gt;</a:t>
            </a:r>
            <a:endParaRPr lang="en-NZ" sz="1400" dirty="0"/>
          </a:p>
        </p:txBody>
      </p:sp>
      <p:cxnSp>
        <p:nvCxnSpPr>
          <p:cNvPr id="14" name="Straight Arrow Connector 13"/>
          <p:cNvCxnSpPr>
            <a:stCxn id="13" idx="1"/>
          </p:cNvCxnSpPr>
          <p:nvPr/>
        </p:nvCxnSpPr>
        <p:spPr>
          <a:xfrm flipH="1">
            <a:off x="9419880" y="5232028"/>
            <a:ext cx="954750" cy="337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9419" y="3"/>
            <a:ext cx="1053430" cy="307777"/>
          </a:xfrm>
          <a:prstGeom prst="rect">
            <a:avLst/>
          </a:prstGeom>
          <a:noFill/>
        </p:spPr>
        <p:txBody>
          <a:bodyPr wrap="none" rtlCol="0">
            <a:spAutoFit/>
          </a:bodyPr>
          <a:lstStyle/>
          <a:p>
            <a:r>
              <a:rPr lang="en-US" sz="1400" dirty="0"/>
              <a:t>h3 &lt;strong&gt;</a:t>
            </a:r>
            <a:endParaRPr lang="en-NZ" sz="1400" dirty="0"/>
          </a:p>
        </p:txBody>
      </p:sp>
      <p:cxnSp>
        <p:nvCxnSpPr>
          <p:cNvPr id="16" name="Straight Arrow Connector 15"/>
          <p:cNvCxnSpPr>
            <a:stCxn id="15" idx="3"/>
          </p:cNvCxnSpPr>
          <p:nvPr/>
        </p:nvCxnSpPr>
        <p:spPr>
          <a:xfrm flipV="1">
            <a:off x="1322849" y="153891"/>
            <a:ext cx="30952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91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sp>
        <p:nvSpPr>
          <p:cNvPr id="22" name="Rectangle 21"/>
          <p:cNvSpPr/>
          <p:nvPr/>
        </p:nvSpPr>
        <p:spPr>
          <a:xfrm>
            <a:off x="883227" y="218211"/>
            <a:ext cx="10328564" cy="6754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TextBox 22"/>
          <p:cNvSpPr txBox="1"/>
          <p:nvPr/>
        </p:nvSpPr>
        <p:spPr>
          <a:xfrm>
            <a:off x="2728913" y="295909"/>
            <a:ext cx="5547446" cy="523220"/>
          </a:xfrm>
          <a:prstGeom prst="rect">
            <a:avLst/>
          </a:prstGeom>
          <a:solidFill>
            <a:schemeClr val="accent1"/>
          </a:solidFill>
        </p:spPr>
        <p:txBody>
          <a:bodyPr wrap="square" rtlCol="0">
            <a:spAutoFit/>
          </a:bodyPr>
          <a:lstStyle/>
          <a:p>
            <a:pPr algn="ctr"/>
            <a:r>
              <a:rPr lang="en-US" sz="2800" dirty="0" err="1">
                <a:solidFill>
                  <a:schemeClr val="accent1">
                    <a:lumMod val="40000"/>
                    <a:lumOff val="60000"/>
                  </a:schemeClr>
                </a:solidFill>
                <a:latin typeface="Georgia" panose="02040502050405020303" pitchFamily="18" charset="0"/>
              </a:rPr>
              <a:t>Mosgiel</a:t>
            </a:r>
            <a:r>
              <a:rPr lang="en-US" sz="2800" dirty="0">
                <a:solidFill>
                  <a:schemeClr val="accent1">
                    <a:lumMod val="40000"/>
                    <a:lumOff val="60000"/>
                  </a:schemeClr>
                </a:solidFill>
                <a:latin typeface="Georgia" panose="02040502050405020303" pitchFamily="18" charset="0"/>
              </a:rPr>
              <a:t> Underwater Hockey Club</a:t>
            </a:r>
          </a:p>
        </p:txBody>
      </p:sp>
      <p:sp>
        <p:nvSpPr>
          <p:cNvPr id="24" name="Rectangle 23"/>
          <p:cNvSpPr/>
          <p:nvPr/>
        </p:nvSpPr>
        <p:spPr>
          <a:xfrm>
            <a:off x="4" y="982339"/>
            <a:ext cx="12191999" cy="644237"/>
          </a:xfrm>
          <a:prstGeom prst="rect">
            <a:avLst/>
          </a:prstGeom>
          <a:solidFill>
            <a:srgbClr val="FEE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p:cNvSpPr/>
          <p:nvPr/>
        </p:nvSpPr>
        <p:spPr>
          <a:xfrm>
            <a:off x="1548245" y="1888614"/>
            <a:ext cx="8409276" cy="4969386"/>
          </a:xfrm>
          <a:prstGeom prst="rect">
            <a:avLst/>
          </a:prstGeom>
          <a:solidFill>
            <a:srgbClr val="FEEF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6" name="TextBox 25"/>
          <p:cNvSpPr txBox="1"/>
          <p:nvPr/>
        </p:nvSpPr>
        <p:spPr>
          <a:xfrm>
            <a:off x="3310263" y="1120493"/>
            <a:ext cx="3196721"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What is Underwater Hockey?</a:t>
            </a:r>
            <a:endParaRPr lang="en-NZ" dirty="0">
              <a:latin typeface="Arial" panose="020B0604020202020204" pitchFamily="34" charset="0"/>
              <a:cs typeface="Arial" panose="020B0604020202020204" pitchFamily="34" charset="0"/>
            </a:endParaRPr>
          </a:p>
        </p:txBody>
      </p:sp>
      <p:sp>
        <p:nvSpPr>
          <p:cNvPr id="27" name="TextBox 26"/>
          <p:cNvSpPr txBox="1"/>
          <p:nvPr/>
        </p:nvSpPr>
        <p:spPr>
          <a:xfrm>
            <a:off x="6182594" y="1113237"/>
            <a:ext cx="25457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Equipment</a:t>
            </a:r>
            <a:endParaRPr lang="en-NZ" dirty="0">
              <a:latin typeface="Arial" panose="020B0604020202020204" pitchFamily="34" charset="0"/>
              <a:cs typeface="Arial" panose="020B0604020202020204" pitchFamily="34" charset="0"/>
            </a:endParaRPr>
          </a:p>
        </p:txBody>
      </p:sp>
      <p:sp>
        <p:nvSpPr>
          <p:cNvPr id="28" name="TextBox 27"/>
          <p:cNvSpPr txBox="1"/>
          <p:nvPr/>
        </p:nvSpPr>
        <p:spPr>
          <a:xfrm>
            <a:off x="7886267" y="1114759"/>
            <a:ext cx="314411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South Island League</a:t>
            </a:r>
            <a:endParaRPr lang="en-NZ" dirty="0">
              <a:latin typeface="Arial" panose="020B0604020202020204" pitchFamily="34" charset="0"/>
              <a:cs typeface="Arial" panose="020B0604020202020204" pitchFamily="34" charset="0"/>
            </a:endParaRPr>
          </a:p>
        </p:txBody>
      </p:sp>
      <p:cxnSp>
        <p:nvCxnSpPr>
          <p:cNvPr id="29" name="Straight Connector 28"/>
          <p:cNvCxnSpPr/>
          <p:nvPr/>
        </p:nvCxnSpPr>
        <p:spPr>
          <a:xfrm>
            <a:off x="6696939" y="992619"/>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276359" y="992619"/>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640291" y="992618"/>
            <a:ext cx="0" cy="644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542183" y="984311"/>
            <a:ext cx="6062" cy="652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73780" y="1109823"/>
            <a:ext cx="164652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Home</a:t>
            </a:r>
            <a:endParaRPr lang="en-NZ" dirty="0">
              <a:latin typeface="Arial" panose="020B0604020202020204" pitchFamily="34" charset="0"/>
              <a:cs typeface="Arial" panose="020B0604020202020204" pitchFamily="34" charset="0"/>
            </a:endParaRPr>
          </a:p>
        </p:txBody>
      </p:sp>
      <p:cxnSp>
        <p:nvCxnSpPr>
          <p:cNvPr id="34" name="Straight Connector 33"/>
          <p:cNvCxnSpPr/>
          <p:nvPr/>
        </p:nvCxnSpPr>
        <p:spPr>
          <a:xfrm>
            <a:off x="3120303" y="992619"/>
            <a:ext cx="0" cy="654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82591" y="49387"/>
            <a:ext cx="2373674" cy="369332"/>
          </a:xfrm>
          <a:prstGeom prst="rect">
            <a:avLst/>
          </a:prstGeom>
          <a:noFill/>
          <a:ln>
            <a:noFill/>
          </a:ln>
        </p:spPr>
        <p:txBody>
          <a:bodyPr wrap="square" rtlCol="0">
            <a:spAutoFit/>
          </a:bodyPr>
          <a:lstStyle/>
          <a:p>
            <a:r>
              <a:rPr lang="en-US" dirty="0"/>
              <a:t>h1 Padding 20px</a:t>
            </a:r>
            <a:endParaRPr lang="en-NZ" dirty="0"/>
          </a:p>
        </p:txBody>
      </p:sp>
      <p:sp>
        <p:nvSpPr>
          <p:cNvPr id="36" name="TextBox 35"/>
          <p:cNvSpPr txBox="1"/>
          <p:nvPr/>
        </p:nvSpPr>
        <p:spPr>
          <a:xfrm>
            <a:off x="816337" y="548009"/>
            <a:ext cx="2961409" cy="369332"/>
          </a:xfrm>
          <a:prstGeom prst="rect">
            <a:avLst/>
          </a:prstGeom>
          <a:noFill/>
        </p:spPr>
        <p:txBody>
          <a:bodyPr wrap="square" rtlCol="0">
            <a:spAutoFit/>
          </a:bodyPr>
          <a:lstStyle/>
          <a:p>
            <a:r>
              <a:rPr lang="en-US" dirty="0"/>
              <a:t>h1 margin auto </a:t>
            </a:r>
            <a:endParaRPr lang="en-NZ" dirty="0"/>
          </a:p>
        </p:txBody>
      </p:sp>
      <p:cxnSp>
        <p:nvCxnSpPr>
          <p:cNvPr id="37" name="Straight Arrow Connector 36"/>
          <p:cNvCxnSpPr/>
          <p:nvPr/>
        </p:nvCxnSpPr>
        <p:spPr>
          <a:xfrm>
            <a:off x="5787736" y="-14975"/>
            <a:ext cx="0" cy="4085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83597" y="557018"/>
            <a:ext cx="2317172" cy="8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682253" y="48177"/>
            <a:ext cx="3043886" cy="954107"/>
          </a:xfrm>
          <a:prstGeom prst="rect">
            <a:avLst/>
          </a:prstGeom>
          <a:noFill/>
          <a:ln>
            <a:noFill/>
          </a:ln>
        </p:spPr>
        <p:txBody>
          <a:bodyPr wrap="square" rtlCol="0">
            <a:spAutoFit/>
          </a:bodyPr>
          <a:lstStyle/>
          <a:p>
            <a:r>
              <a:rPr lang="en-US" sz="1400" dirty="0"/>
              <a:t>font: Georgia</a:t>
            </a:r>
          </a:p>
          <a:p>
            <a:r>
              <a:rPr lang="en-US" sz="1400" dirty="0"/>
              <a:t>Text-align: center</a:t>
            </a:r>
          </a:p>
          <a:p>
            <a:r>
              <a:rPr lang="en-US" sz="1400" dirty="0"/>
              <a:t>Color: (189,215,238)</a:t>
            </a:r>
          </a:p>
          <a:p>
            <a:r>
              <a:rPr lang="en-US" sz="1400" dirty="0"/>
              <a:t>Background color inherit</a:t>
            </a:r>
            <a:endParaRPr lang="en-NZ" sz="1400" dirty="0"/>
          </a:p>
        </p:txBody>
      </p:sp>
      <p:cxnSp>
        <p:nvCxnSpPr>
          <p:cNvPr id="40" name="Straight Arrow Connector 39"/>
          <p:cNvCxnSpPr>
            <a:stCxn id="39" idx="1"/>
            <a:endCxn id="23" idx="3"/>
          </p:cNvCxnSpPr>
          <p:nvPr/>
        </p:nvCxnSpPr>
        <p:spPr>
          <a:xfrm flipH="1">
            <a:off x="8276359" y="525231"/>
            <a:ext cx="405894" cy="3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996851" y="1636856"/>
            <a:ext cx="6062" cy="25176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47512" y="1556785"/>
            <a:ext cx="1867331" cy="369332"/>
          </a:xfrm>
          <a:prstGeom prst="rect">
            <a:avLst/>
          </a:prstGeom>
          <a:noFill/>
        </p:spPr>
        <p:txBody>
          <a:bodyPr wrap="square" rtlCol="0">
            <a:spAutoFit/>
          </a:bodyPr>
          <a:lstStyle/>
          <a:p>
            <a:r>
              <a:rPr lang="en-US" dirty="0"/>
              <a:t>Padding 20px</a:t>
            </a:r>
            <a:endParaRPr lang="en-NZ" dirty="0"/>
          </a:p>
        </p:txBody>
      </p:sp>
      <p:cxnSp>
        <p:nvCxnSpPr>
          <p:cNvPr id="43" name="Straight Arrow Connector 42"/>
          <p:cNvCxnSpPr/>
          <p:nvPr/>
        </p:nvCxnSpPr>
        <p:spPr>
          <a:xfrm flipH="1" flipV="1">
            <a:off x="9957521" y="4180293"/>
            <a:ext cx="2215404" cy="301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186339" y="4270469"/>
            <a:ext cx="1776845" cy="369332"/>
          </a:xfrm>
          <a:prstGeom prst="rect">
            <a:avLst/>
          </a:prstGeom>
          <a:noFill/>
        </p:spPr>
        <p:txBody>
          <a:bodyPr wrap="square" rtlCol="0">
            <a:spAutoFit/>
          </a:bodyPr>
          <a:lstStyle/>
          <a:p>
            <a:r>
              <a:rPr lang="en-US" dirty="0"/>
              <a:t>Margin: auto</a:t>
            </a:r>
            <a:endParaRPr lang="en-NZ" dirty="0"/>
          </a:p>
        </p:txBody>
      </p:sp>
      <p:sp>
        <p:nvSpPr>
          <p:cNvPr id="45" name="TextBox 44"/>
          <p:cNvSpPr txBox="1"/>
          <p:nvPr/>
        </p:nvSpPr>
        <p:spPr>
          <a:xfrm>
            <a:off x="9908599" y="1898896"/>
            <a:ext cx="2128405" cy="1354217"/>
          </a:xfrm>
          <a:prstGeom prst="rect">
            <a:avLst/>
          </a:prstGeom>
          <a:noFill/>
        </p:spPr>
        <p:txBody>
          <a:bodyPr wrap="square" rtlCol="0">
            <a:spAutoFit/>
          </a:bodyPr>
          <a:lstStyle/>
          <a:p>
            <a:r>
              <a:rPr lang="en-US" sz="1400" dirty="0"/>
              <a:t>Html {</a:t>
            </a:r>
          </a:p>
          <a:p>
            <a:r>
              <a:rPr lang="en-US" sz="1400" dirty="0"/>
              <a:t>Background color (91,155,213)</a:t>
            </a:r>
          </a:p>
          <a:p>
            <a:r>
              <a:rPr lang="en-US" sz="1400" dirty="0"/>
              <a:t>Color: black</a:t>
            </a:r>
          </a:p>
          <a:p>
            <a:r>
              <a:rPr lang="en-US" sz="1400" dirty="0"/>
              <a:t>Font: Arial</a:t>
            </a:r>
          </a:p>
          <a:p>
            <a:r>
              <a:rPr lang="en-US" sz="1200" dirty="0"/>
              <a:t> </a:t>
            </a:r>
            <a:endParaRPr lang="en-NZ" sz="1200" dirty="0"/>
          </a:p>
        </p:txBody>
      </p:sp>
      <p:sp>
        <p:nvSpPr>
          <p:cNvPr id="46" name="TextBox 45"/>
          <p:cNvSpPr txBox="1"/>
          <p:nvPr/>
        </p:nvSpPr>
        <p:spPr>
          <a:xfrm>
            <a:off x="7992557" y="1796338"/>
            <a:ext cx="1687224" cy="523220"/>
          </a:xfrm>
          <a:prstGeom prst="rect">
            <a:avLst/>
          </a:prstGeom>
          <a:noFill/>
        </p:spPr>
        <p:txBody>
          <a:bodyPr wrap="square" rtlCol="0">
            <a:spAutoFit/>
          </a:bodyPr>
          <a:lstStyle/>
          <a:p>
            <a:r>
              <a:rPr lang="en-US" sz="1400" dirty="0"/>
              <a:t>h2 text align center</a:t>
            </a:r>
          </a:p>
          <a:p>
            <a:r>
              <a:rPr lang="en-US" sz="1400" dirty="0"/>
              <a:t>&lt;strong&gt;</a:t>
            </a:r>
            <a:endParaRPr lang="en-NZ" sz="1400" dirty="0"/>
          </a:p>
        </p:txBody>
      </p:sp>
      <p:cxnSp>
        <p:nvCxnSpPr>
          <p:cNvPr id="47" name="Straight Arrow Connector 46"/>
          <p:cNvCxnSpPr/>
          <p:nvPr/>
        </p:nvCxnSpPr>
        <p:spPr>
          <a:xfrm>
            <a:off x="1542185" y="2354580"/>
            <a:ext cx="33233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97330" y="2076017"/>
            <a:ext cx="754380" cy="307777"/>
          </a:xfrm>
          <a:prstGeom prst="rect">
            <a:avLst/>
          </a:prstGeom>
          <a:noFill/>
        </p:spPr>
        <p:txBody>
          <a:bodyPr wrap="square" rtlCol="0">
            <a:spAutoFit/>
          </a:bodyPr>
          <a:lstStyle/>
          <a:p>
            <a:r>
              <a:rPr lang="en-US" sz="1400" dirty="0"/>
              <a:t>10px</a:t>
            </a:r>
            <a:endParaRPr lang="en-NZ" sz="1400" dirty="0"/>
          </a:p>
        </p:txBody>
      </p:sp>
      <p:sp>
        <p:nvSpPr>
          <p:cNvPr id="49" name="TextBox 48"/>
          <p:cNvSpPr txBox="1"/>
          <p:nvPr/>
        </p:nvSpPr>
        <p:spPr>
          <a:xfrm>
            <a:off x="1941541" y="2013682"/>
            <a:ext cx="7692390" cy="984885"/>
          </a:xfrm>
          <a:prstGeom prst="rect">
            <a:avLst/>
          </a:prstGeom>
          <a:noFill/>
        </p:spPr>
        <p:txBody>
          <a:bodyPr wrap="square" rtlCol="0">
            <a:spAutoFit/>
          </a:bodyPr>
          <a:lstStyle/>
          <a:p>
            <a:pPr algn="ctr"/>
            <a:r>
              <a:rPr lang="en-US" sz="1600" b="1" dirty="0"/>
              <a:t>Equipment:</a:t>
            </a:r>
          </a:p>
          <a:p>
            <a:r>
              <a:rPr lang="en-US" sz="1400" dirty="0"/>
              <a:t>You need a small amount of equipment to play underwater hockey. In all cases the better the gear you buy the better it will perform and, generally, the longer it will last.</a:t>
            </a:r>
          </a:p>
          <a:p>
            <a:endParaRPr lang="en-US" sz="1400" dirty="0"/>
          </a:p>
        </p:txBody>
      </p:sp>
      <p:cxnSp>
        <p:nvCxnSpPr>
          <p:cNvPr id="50" name="Straight Arrow Connector 49"/>
          <p:cNvCxnSpPr>
            <a:stCxn id="46" idx="1"/>
          </p:cNvCxnSpPr>
          <p:nvPr/>
        </p:nvCxnSpPr>
        <p:spPr>
          <a:xfrm flipH="1">
            <a:off x="7063744" y="2057948"/>
            <a:ext cx="928813" cy="18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673" y="2846332"/>
            <a:ext cx="2904720" cy="2001029"/>
          </a:xfrm>
          <a:prstGeom prst="rect">
            <a:avLst/>
          </a:prstGeom>
        </p:spPr>
      </p:pic>
      <p:sp>
        <p:nvSpPr>
          <p:cNvPr id="55" name="TextBox 54"/>
          <p:cNvSpPr txBox="1"/>
          <p:nvPr/>
        </p:nvSpPr>
        <p:spPr>
          <a:xfrm>
            <a:off x="4931050" y="2733227"/>
            <a:ext cx="4854689" cy="4293483"/>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Togs:</a:t>
            </a:r>
          </a:p>
          <a:p>
            <a:r>
              <a:rPr lang="en-US" sz="1300" dirty="0" smtClean="0">
                <a:latin typeface="Arial" panose="020B0604020202020204" pitchFamily="34" charset="0"/>
                <a:cs typeface="Arial" panose="020B0604020202020204" pitchFamily="34" charset="0"/>
              </a:rPr>
              <a:t>Goes </a:t>
            </a:r>
            <a:r>
              <a:rPr lang="en-US" sz="1300" dirty="0">
                <a:latin typeface="Arial" panose="020B0604020202020204" pitchFamily="34" charset="0"/>
                <a:cs typeface="Arial" panose="020B0604020202020204" pitchFamily="34" charset="0"/>
              </a:rPr>
              <a:t>with out saying, (I hope). Togs will be required, speedos for chaps, one-piece swimsuit for women. Don't try with shorts and/or t-shirt; the drag generated by baggy clothing is prohibitive</a:t>
            </a:r>
            <a:r>
              <a:rPr lang="en-US" sz="1300" dirty="0" smtClean="0">
                <a:latin typeface="Arial" panose="020B0604020202020204" pitchFamily="34" charset="0"/>
                <a:cs typeface="Arial" panose="020B0604020202020204" pitchFamily="34" charset="0"/>
              </a:rPr>
              <a:t>.</a:t>
            </a:r>
          </a:p>
          <a:p>
            <a:pPr algn="ctr"/>
            <a:endParaRPr lang="en-US" sz="1300" b="1" dirty="0" smtClean="0">
              <a:latin typeface="Arial" panose="020B0604020202020204" pitchFamily="34" charset="0"/>
              <a:cs typeface="Arial" panose="020B0604020202020204" pitchFamily="34" charset="0"/>
            </a:endParaRPr>
          </a:p>
          <a:p>
            <a:pPr algn="ctr"/>
            <a:r>
              <a:rPr lang="en-US" sz="1300" b="1" dirty="0" smtClean="0">
                <a:latin typeface="Arial" panose="020B0604020202020204" pitchFamily="34" charset="0"/>
                <a:cs typeface="Arial" panose="020B0604020202020204" pitchFamily="34" charset="0"/>
              </a:rPr>
              <a:t>Mask</a:t>
            </a:r>
            <a:r>
              <a:rPr lang="en-US" sz="1300" b="1" dirty="0">
                <a:latin typeface="Arial" panose="020B0604020202020204" pitchFamily="34" charset="0"/>
                <a:cs typeface="Arial" panose="020B0604020202020204" pitchFamily="34" charset="0"/>
              </a:rPr>
              <a:t>:</a:t>
            </a:r>
          </a:p>
          <a:p>
            <a:r>
              <a:rPr lang="en-US" sz="1300" dirty="0" smtClean="0">
                <a:latin typeface="Arial" panose="020B0604020202020204" pitchFamily="34" charset="0"/>
                <a:cs typeface="Arial" panose="020B0604020202020204" pitchFamily="34" charset="0"/>
              </a:rPr>
              <a:t>Well </a:t>
            </a:r>
            <a:r>
              <a:rPr lang="en-US" sz="1300" dirty="0">
                <a:latin typeface="Arial" panose="020B0604020202020204" pitchFamily="34" charset="0"/>
                <a:cs typeface="Arial" panose="020B0604020202020204" pitchFamily="34" charset="0"/>
              </a:rPr>
              <a:t>fitting, low-volume. Make sure you have reasonable peripheral vision otherwise other players can creep up un-noticed. Make sure that there is a pillar between the two eye pieces. The glass must be safety glass.</a:t>
            </a:r>
          </a:p>
          <a:p>
            <a:pPr algn="ctr"/>
            <a:endParaRPr lang="en-US" sz="1300" dirty="0" smtClean="0">
              <a:latin typeface="Arial" panose="020B0604020202020204" pitchFamily="34" charset="0"/>
              <a:cs typeface="Arial" panose="020B0604020202020204" pitchFamily="34" charset="0"/>
            </a:endParaRPr>
          </a:p>
          <a:p>
            <a:pPr algn="ctr"/>
            <a:r>
              <a:rPr lang="en-US" sz="1300" b="1" dirty="0" smtClean="0">
                <a:latin typeface="Arial" panose="020B0604020202020204" pitchFamily="34" charset="0"/>
                <a:cs typeface="Arial" panose="020B0604020202020204" pitchFamily="34" charset="0"/>
              </a:rPr>
              <a:t>Snorkel</a:t>
            </a:r>
            <a:r>
              <a:rPr lang="en-US" sz="1300" b="1" dirty="0">
                <a:latin typeface="Arial" panose="020B0604020202020204" pitchFamily="34" charset="0"/>
                <a:cs typeface="Arial" panose="020B0604020202020204" pitchFamily="34" charset="0"/>
              </a:rPr>
              <a:t>:</a:t>
            </a:r>
          </a:p>
          <a:p>
            <a:r>
              <a:rPr lang="en-US" sz="1300" dirty="0">
                <a:latin typeface="Arial" panose="020B0604020202020204" pitchFamily="34" charset="0"/>
                <a:cs typeface="Arial" panose="020B0604020202020204" pitchFamily="34" charset="0"/>
              </a:rPr>
              <a:t>	The biggest bore snorkel you can get. Don't get one with fancy valves or other gizmos, just one that allows you to get air in at the maximum possible rate. You'll thank me for this later.</a:t>
            </a:r>
          </a:p>
          <a:p>
            <a:endParaRPr lang="en-US" sz="1300" dirty="0">
              <a:latin typeface="Arial" panose="020B0604020202020204" pitchFamily="34" charset="0"/>
              <a:cs typeface="Arial" panose="020B0604020202020204" pitchFamily="34" charset="0"/>
            </a:endParaRPr>
          </a:p>
          <a:p>
            <a:pPr algn="ctr"/>
            <a:r>
              <a:rPr lang="en-US" sz="1300" b="1" dirty="0">
                <a:latin typeface="Arial" panose="020B0604020202020204" pitchFamily="34" charset="0"/>
                <a:cs typeface="Arial" panose="020B0604020202020204" pitchFamily="34" charset="0"/>
              </a:rPr>
              <a:t>Hat:</a:t>
            </a:r>
          </a:p>
          <a:p>
            <a:r>
              <a:rPr lang="en-US" sz="1300" dirty="0">
                <a:latin typeface="Arial" panose="020B0604020202020204" pitchFamily="34" charset="0"/>
                <a:cs typeface="Arial" panose="020B0604020202020204" pitchFamily="34" charset="0"/>
              </a:rPr>
              <a:t>	A water-polo style hat with ear protectors. </a:t>
            </a:r>
          </a:p>
          <a:p>
            <a:endParaRPr lang="en-US" sz="1300" dirty="0">
              <a:latin typeface="Arial" panose="020B0604020202020204" pitchFamily="34" charset="0"/>
              <a:cs typeface="Arial" panose="020B0604020202020204" pitchFamily="34" charset="0"/>
            </a:endParaRPr>
          </a:p>
        </p:txBody>
      </p:sp>
      <p:sp>
        <p:nvSpPr>
          <p:cNvPr id="57" name="TextBox 56"/>
          <p:cNvSpPr txBox="1"/>
          <p:nvPr/>
        </p:nvSpPr>
        <p:spPr>
          <a:xfrm>
            <a:off x="8245540" y="2710105"/>
            <a:ext cx="1053430" cy="307777"/>
          </a:xfrm>
          <a:prstGeom prst="rect">
            <a:avLst/>
          </a:prstGeom>
          <a:noFill/>
        </p:spPr>
        <p:txBody>
          <a:bodyPr wrap="square" rtlCol="0">
            <a:spAutoFit/>
          </a:bodyPr>
          <a:lstStyle/>
          <a:p>
            <a:r>
              <a:rPr lang="en-US" sz="1400" dirty="0"/>
              <a:t>h3 &lt;strong&gt;</a:t>
            </a:r>
            <a:endParaRPr lang="en-NZ" sz="1400" dirty="0"/>
          </a:p>
        </p:txBody>
      </p:sp>
      <p:cxnSp>
        <p:nvCxnSpPr>
          <p:cNvPr id="58" name="Straight Arrow Connector 57"/>
          <p:cNvCxnSpPr>
            <a:stCxn id="57" idx="1"/>
          </p:cNvCxnSpPr>
          <p:nvPr/>
        </p:nvCxnSpPr>
        <p:spPr>
          <a:xfrm flipH="1">
            <a:off x="7589521" y="2863994"/>
            <a:ext cx="656019" cy="134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18509" y="1278082"/>
            <a:ext cx="50179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534081" y="1355028"/>
            <a:ext cx="593151" cy="307777"/>
          </a:xfrm>
          <a:prstGeom prst="rect">
            <a:avLst/>
          </a:prstGeom>
          <a:noFill/>
        </p:spPr>
        <p:txBody>
          <a:bodyPr wrap="square" rtlCol="0">
            <a:spAutoFit/>
          </a:bodyPr>
          <a:lstStyle/>
          <a:p>
            <a:r>
              <a:rPr lang="en-US" sz="1400" dirty="0" smtClean="0"/>
              <a:t>20px</a:t>
            </a:r>
            <a:endParaRPr lang="en-NZ" sz="1400" dirty="0"/>
          </a:p>
        </p:txBody>
      </p:sp>
      <p:cxnSp>
        <p:nvCxnSpPr>
          <p:cNvPr id="66" name="Straight Arrow Connector 65"/>
          <p:cNvCxnSpPr/>
          <p:nvPr/>
        </p:nvCxnSpPr>
        <p:spPr>
          <a:xfrm flipH="1" flipV="1">
            <a:off x="2419024" y="1379726"/>
            <a:ext cx="2058" cy="2830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789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sp>
        <p:nvSpPr>
          <p:cNvPr id="4" name="Rectangle 3"/>
          <p:cNvSpPr/>
          <p:nvPr/>
        </p:nvSpPr>
        <p:spPr>
          <a:xfrm>
            <a:off x="1548245" y="3"/>
            <a:ext cx="8409276" cy="6471853"/>
          </a:xfrm>
          <a:prstGeom prst="rect">
            <a:avLst/>
          </a:prstGeom>
          <a:solidFill>
            <a:srgbClr val="FEEF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TextBox 6"/>
          <p:cNvSpPr txBox="1"/>
          <p:nvPr/>
        </p:nvSpPr>
        <p:spPr>
          <a:xfrm>
            <a:off x="581718" y="6535615"/>
            <a:ext cx="10598728" cy="246221"/>
          </a:xfrm>
          <a:prstGeom prst="rect">
            <a:avLst/>
          </a:prstGeom>
          <a:noFill/>
        </p:spPr>
        <p:txBody>
          <a:bodyPr wrap="square" rtlCol="0">
            <a:spAutoFit/>
          </a:bodyPr>
          <a:lstStyle/>
          <a:p>
            <a:pPr algn="ctr"/>
            <a:r>
              <a:rPr lang="en-US" sz="1000" i="1" dirty="0">
                <a:solidFill>
                  <a:schemeClr val="accent1">
                    <a:lumMod val="40000"/>
                    <a:lumOff val="60000"/>
                  </a:schemeClr>
                </a:solidFill>
                <a:latin typeface="Arial" panose="020B0604020202020204" pitchFamily="34" charset="0"/>
                <a:cs typeface="Arial" panose="020B0604020202020204" pitchFamily="34" charset="0"/>
              </a:rPr>
              <a:t>This website was created for a University project. The content is largely fictional and no services are actually being offered.</a:t>
            </a:r>
            <a:endParaRPr lang="en-NZ" sz="1000" i="1"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8" name="TextBox 7"/>
          <p:cNvSpPr txBox="1"/>
          <p:nvPr/>
        </p:nvSpPr>
        <p:spPr>
          <a:xfrm rot="10800000" flipV="1">
            <a:off x="4210894" y="48580"/>
            <a:ext cx="5515615" cy="289310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Glove:</a:t>
            </a:r>
          </a:p>
          <a:p>
            <a:r>
              <a:rPr lang="en-US" sz="1400" dirty="0" smtClean="0">
                <a:latin typeface="Arial" panose="020B0604020202020204" pitchFamily="34" charset="0"/>
                <a:cs typeface="Arial" panose="020B0604020202020204" pitchFamily="34" charset="0"/>
              </a:rPr>
              <a:t>A </a:t>
            </a:r>
            <a:r>
              <a:rPr lang="en-US" sz="1400" dirty="0">
                <a:latin typeface="Arial" panose="020B0604020202020204" pitchFamily="34" charset="0"/>
                <a:cs typeface="Arial" panose="020B0604020202020204" pitchFamily="34" charset="0"/>
              </a:rPr>
              <a:t>glove is worn on the hand holding your stick. It has two purposes:</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protect your knuckles from the bottom of the pool. Some of the tiles have small chips on them and they are very sharp to the unprotected knuckle.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protect your fingers (and indeed entire hand) when they are (inevitably) hit by either the puck or another players stick</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To get your own glove you can either:</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Make </a:t>
            </a:r>
            <a:r>
              <a:rPr lang="en-US" sz="1400" dirty="0">
                <a:latin typeface="Arial" panose="020B0604020202020204" pitchFamily="34" charset="0"/>
                <a:cs typeface="Arial" panose="020B0604020202020204" pitchFamily="34" charset="0"/>
              </a:rPr>
              <a:t>one. It's easy all you need is a gardening glove and a tube of silicone bathroom sealant. I am sure you can work it out from there.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Buy </a:t>
            </a:r>
            <a:r>
              <a:rPr lang="en-US" sz="1400" dirty="0">
                <a:latin typeface="Arial" panose="020B0604020202020204" pitchFamily="34" charset="0"/>
                <a:cs typeface="Arial" panose="020B0604020202020204" pitchFamily="34" charset="0"/>
              </a:rPr>
              <a:t>one. Saves a lot of time and mess. You can buy them online for about $</a:t>
            </a:r>
            <a:r>
              <a:rPr lang="en-US" sz="1400" dirty="0" smtClean="0">
                <a:latin typeface="Arial" panose="020B0604020202020204" pitchFamily="34" charset="0"/>
                <a:cs typeface="Arial" panose="020B0604020202020204" pitchFamily="34" charset="0"/>
              </a:rPr>
              <a:t>50</a:t>
            </a:r>
            <a:endParaRPr lang="en-US" sz="1400" dirty="0">
              <a:latin typeface="Arial" panose="020B0604020202020204" pitchFamily="34" charset="0"/>
              <a:cs typeface="Arial" panose="020B0604020202020204" pitchFamily="34" charset="0"/>
            </a:endParaRPr>
          </a:p>
        </p:txBody>
      </p:sp>
      <p:sp>
        <p:nvSpPr>
          <p:cNvPr id="9" name="TextBox 8"/>
          <p:cNvSpPr txBox="1"/>
          <p:nvPr/>
        </p:nvSpPr>
        <p:spPr>
          <a:xfrm>
            <a:off x="10374630" y="5903893"/>
            <a:ext cx="1817370" cy="954107"/>
          </a:xfrm>
          <a:prstGeom prst="rect">
            <a:avLst/>
          </a:prstGeom>
          <a:noFill/>
        </p:spPr>
        <p:txBody>
          <a:bodyPr wrap="square" rtlCol="0">
            <a:spAutoFit/>
          </a:bodyPr>
          <a:lstStyle/>
          <a:p>
            <a:r>
              <a:rPr lang="en-US" sz="1400" dirty="0"/>
              <a:t>Color: (189,215,238)</a:t>
            </a:r>
          </a:p>
          <a:p>
            <a:r>
              <a:rPr lang="en-US" sz="1400" dirty="0"/>
              <a:t>Background color inherit</a:t>
            </a:r>
          </a:p>
          <a:p>
            <a:r>
              <a:rPr lang="en-US" sz="1400" dirty="0"/>
              <a:t>&lt;</a:t>
            </a:r>
            <a:r>
              <a:rPr lang="en-US" sz="1400" dirty="0" err="1"/>
              <a:t>em</a:t>
            </a:r>
            <a:r>
              <a:rPr lang="en-US" sz="1400" dirty="0"/>
              <a:t>&gt;</a:t>
            </a:r>
            <a:endParaRPr lang="en-NZ" sz="1400" dirty="0"/>
          </a:p>
        </p:txBody>
      </p:sp>
      <p:cxnSp>
        <p:nvCxnSpPr>
          <p:cNvPr id="10" name="Straight Arrow Connector 9"/>
          <p:cNvCxnSpPr>
            <a:stCxn id="9" idx="1"/>
          </p:cNvCxnSpPr>
          <p:nvPr/>
        </p:nvCxnSpPr>
        <p:spPr>
          <a:xfrm flipH="1">
            <a:off x="9419880" y="6380947"/>
            <a:ext cx="954750" cy="337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182" y="143123"/>
            <a:ext cx="2390775" cy="19145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385" y="2474052"/>
            <a:ext cx="2381250" cy="1790700"/>
          </a:xfrm>
          <a:prstGeom prst="rect">
            <a:avLst/>
          </a:prstGeom>
        </p:spPr>
      </p:pic>
      <p:sp>
        <p:nvSpPr>
          <p:cNvPr id="15" name="TextBox 14"/>
          <p:cNvSpPr txBox="1"/>
          <p:nvPr/>
        </p:nvSpPr>
        <p:spPr>
          <a:xfrm>
            <a:off x="4201370" y="2818043"/>
            <a:ext cx="5625416" cy="95410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Stick</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In the old days people use to carve their own sticks out of bits of hard wood. Nowadays sticks are made of composite plastic and are available in a multitude of sizes and styles</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4092787" y="4366704"/>
            <a:ext cx="5751828" cy="1815882"/>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Fins*:</a:t>
            </a:r>
          </a:p>
          <a:p>
            <a:r>
              <a:rPr lang="en-US" sz="1400" dirty="0">
                <a:latin typeface="Arial" panose="020B0604020202020204" pitchFamily="34" charset="0"/>
                <a:cs typeface="Arial" panose="020B0604020202020204" pitchFamily="34" charset="0"/>
              </a:rPr>
              <a:t>There are many styles of fins that vary wildly in price. The expensive fins are not always the best fins... for you. If at all possible try a variety of fins (ask people at the club they will let you try their fins) until you find a style that works for the way you swim.</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things you wear on your feet are called fins, not flippers. 'Flipper' was a dolphin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569" y="4366704"/>
            <a:ext cx="2286000" cy="1981200"/>
          </a:xfrm>
          <a:prstGeom prst="rect">
            <a:avLst/>
          </a:prstGeom>
        </p:spPr>
      </p:pic>
    </p:spTree>
    <p:extLst>
      <p:ext uri="{BB962C8B-B14F-4D97-AF65-F5344CB8AC3E}">
        <p14:creationId xmlns:p14="http://schemas.microsoft.com/office/powerpoint/2010/main" val="482487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1049</TotalTime>
  <Words>1071</Words>
  <Application>Microsoft Office PowerPoint</Application>
  <PresentationFormat>Widescreen</PresentationFormat>
  <Paragraphs>149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Marcus Anderson</dc:creator>
  <cp:lastModifiedBy>Marcus Anderson</cp:lastModifiedBy>
  <cp:revision>20</cp:revision>
  <dcterms:created xsi:type="dcterms:W3CDTF">2017-04-09T05:40:43Z</dcterms:created>
  <dcterms:modified xsi:type="dcterms:W3CDTF">2017-05-16T07:40:42Z</dcterms:modified>
</cp:coreProperties>
</file>