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7E68DC-CF76-4368-B862-1562243DD419}">
  <a:tblStyle styleId="{7A7E68DC-CF76-4368-B862-1562243DD4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193d5ec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193d5ec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b6f9ae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b6f9ae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6f9ae38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b6f9ae38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b6f9ae38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b6f9ae38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b6f9ae38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b6f9ae38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b6f9ae38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b6f9ae38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211b85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211b85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6f9ae38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6f9ae38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6f9ae38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6f9ae38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b6f9ae38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b6f9ae38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b6f9ae38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b6f9ae38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b6f9ae38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b6f9ae38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b6f9ae38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b6f9ae38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193d5ec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193d5ec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193d5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193d5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 Kvisvik Larsen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 and Normalization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really only justify removal of one of the “outliers”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Normalization</a:t>
            </a:r>
            <a:endParaRPr sz="14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462" y="1017732"/>
            <a:ext cx="4129749" cy="206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725" y="3009900"/>
            <a:ext cx="4267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Classification: PCA-LDA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5505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 model selection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5-fold CV for selecting number of PCs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Explained variance threshold of 90%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LDA model selection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Parameter free - No CV</a:t>
            </a:r>
            <a:endParaRPr sz="14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600" y="1170125"/>
            <a:ext cx="4977000" cy="37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Classification: PCA-LDA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311818"/>
            <a:ext cx="4747776" cy="356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58" y="1311838"/>
            <a:ext cx="1981734" cy="14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238" y="1311848"/>
            <a:ext cx="1981750" cy="148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225" y="2952434"/>
            <a:ext cx="1981776" cy="148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1238" y="2952434"/>
            <a:ext cx="1981774" cy="148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Classification: PCA-LDA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345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assessment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Accuracy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Cross-entropy Loss</a:t>
            </a:r>
            <a:endParaRPr sz="1400"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5523638" y="13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{7A7E68DC-CF76-4368-B862-1562243DD419}</a:tableStyleId>
              </a:tblPr>
              <a:tblGrid>
                <a:gridCol w="1419750"/>
                <a:gridCol w="763400"/>
                <a:gridCol w="727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set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set</a:t>
                      </a:r>
                      <a:endParaRPr sz="1000"/>
                    </a:p>
                  </a:txBody>
                  <a:tcPr marT="18275" marB="18275" marR="18275" marL="182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41.65%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43.53%</a:t>
                      </a:r>
                      <a:endParaRPr sz="1000"/>
                    </a:p>
                  </a:txBody>
                  <a:tcPr marT="18275" marB="18275" marR="18275" marL="182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cross-entropy loss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1.8037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1.7077</a:t>
                      </a:r>
                      <a:endParaRPr sz="1000"/>
                    </a:p>
                  </a:txBody>
                  <a:tcPr marT="18275" marB="18275" marR="18275" marL="18275"/>
                </a:tc>
              </a:tr>
            </a:tbl>
          </a:graphicData>
        </a:graphic>
      </p:graphicFrame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0225"/>
            <a:ext cx="2503274" cy="250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275" y="2640225"/>
            <a:ext cx="2503274" cy="250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510" y="1895700"/>
            <a:ext cx="4330504" cy="32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Classification: SVM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26493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selection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5-fold cross validation for RBF kernel parameter, 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Minimum mean cross entropy loss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Best model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𝛾 ≅ 7.2×10^(-2)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0" y="1152475"/>
            <a:ext cx="6175499" cy="34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</a:t>
            </a:r>
            <a:r>
              <a:rPr lang="en"/>
              <a:t> Classification: SVM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345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assessment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Accuracy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Cross-entropy Loss</a:t>
            </a:r>
            <a:endParaRPr sz="14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975" y="2640227"/>
            <a:ext cx="2503274" cy="250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40225"/>
            <a:ext cx="2503276" cy="2503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7"/>
          <p:cNvGraphicFramePr/>
          <p:nvPr/>
        </p:nvGraphicFramePr>
        <p:xfrm>
          <a:off x="5523638" y="13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{7A7E68DC-CF76-4368-B862-1562243DD419}</a:tableStyleId>
              </a:tblPr>
              <a:tblGrid>
                <a:gridCol w="1419750"/>
                <a:gridCol w="763400"/>
                <a:gridCol w="727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set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set</a:t>
                      </a:r>
                      <a:endParaRPr sz="1000"/>
                    </a:p>
                  </a:txBody>
                  <a:tcPr marT="18275" marB="18275" marR="18275" marL="182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91.66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78.24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8275" marB="18275" marR="18275" marL="182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cross-entropy loss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0.3679</a:t>
                      </a:r>
                      <a:endParaRPr sz="1000"/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0.6789</a:t>
                      </a:r>
                      <a:endParaRPr sz="1000"/>
                    </a:p>
                  </a:txBody>
                  <a:tcPr marT="18275" marB="18275" marR="18275" marL="182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Comparison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725" y="2640227"/>
            <a:ext cx="2503274" cy="250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450" y="2640225"/>
            <a:ext cx="2503276" cy="2503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8"/>
          <p:cNvGraphicFramePr/>
          <p:nvPr/>
        </p:nvGraphicFramePr>
        <p:xfrm>
          <a:off x="802125" y="1541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{7A7E68DC-CF76-4368-B862-1562243DD419}</a:tableStyleId>
              </a:tblPr>
              <a:tblGrid>
                <a:gridCol w="866375"/>
                <a:gridCol w="1751575"/>
              </a:tblGrid>
              <a:tr h="17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Number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Name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Background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Alfalfa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Corn-notill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Corn-mintill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Grass-pasture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Grass-trees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Grass-pasture-mowed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Hay-windrowed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Oats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Soybean-notill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Soybean-mintill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Soybean-clean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8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Wheat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Woods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Buildings-Grass-Trees-Drives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Stone-Steel-Towers</a:t>
                      </a:r>
                      <a:endParaRPr sz="1000"/>
                    </a:p>
                  </a:txBody>
                  <a:tcPr marT="9125" marB="9125" marR="9125" marL="9125"/>
                </a:tc>
              </a:tr>
            </a:tbl>
          </a:graphicData>
        </a:graphic>
      </p:graphicFrame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450" y="240525"/>
            <a:ext cx="2503274" cy="250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0725" y="240525"/>
            <a:ext cx="2503274" cy="25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project is to perform</a:t>
            </a:r>
            <a:r>
              <a:rPr lang="en" sz="1400"/>
              <a:t> classification on the “Indian Pines” dataset using one linear classifier and one non-linear classifier. Then the performance and model assumptions of the two classifiers shall be compared.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method: PCA-LDA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Non-linear method: SVM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“Indian Pines”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Hyperspectral dataset collected in 1992 by Purdue University in Indiana, U.S.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Airborne AVIRIS hyperspectral imager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Agricultural area and forest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Spectral range: 400-2500 nm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Channels: 220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Number of classes: 17</a:t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Inspection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5052075" y="1467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{7A7E68DC-CF76-4368-B862-1562243DD419}</a:tableStyleId>
              </a:tblPr>
              <a:tblGrid>
                <a:gridCol w="1103200"/>
                <a:gridCol w="1713050"/>
                <a:gridCol w="750375"/>
              </a:tblGrid>
              <a:tr h="17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Number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Name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 Samples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Background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10776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Alfalfa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Corn-notill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7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Corn-mintill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237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Grass-pasture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483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Grass-trees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Grass-pasture-mowed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Hay-windrowed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478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Oats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Soybean-notill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972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Soybean-mintill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2455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Soybean-clean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593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Wheat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Woods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1265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Buildings-Grass-Trees-Drives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386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Stone-Steel-Towers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</a:t>
                      </a:r>
                      <a:endParaRPr sz="1000"/>
                    </a:p>
                  </a:txBody>
                  <a:tcPr marT="9125" marB="9125" marR="9125" marL="9125"/>
                </a:tc>
              </a:tr>
            </a:tbl>
          </a:graphicData>
        </a:graphic>
      </p:graphicFrame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99674" cy="367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052075" y="1467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{7A7E68DC-CF76-4368-B862-1562243DD419}</a:tableStyleId>
              </a:tblPr>
              <a:tblGrid>
                <a:gridCol w="1103200"/>
                <a:gridCol w="1713050"/>
                <a:gridCol w="750375"/>
              </a:tblGrid>
              <a:tr h="17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Number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Name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 Samples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Background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Alfalfa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Corn-notill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7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Corn-mintill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Grass-pasture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Grass-trees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Grass-pasture-mowed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Hay-windrowed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Oats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Soybean-notill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Soybean-mintill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Soybean-clean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Wheat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Woods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Buildings-Grass-Trees-Drives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  <a:tr h="10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Stone-Steel-Towers</a:t>
                      </a:r>
                      <a:endParaRPr sz="1000"/>
                    </a:p>
                  </a:txBody>
                  <a:tcPr marT="9125" marB="9125" marR="9125" marL="91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25" marB="9125" marR="9125" marL="9125"/>
                </a:tc>
              </a:tr>
            </a:tbl>
          </a:graphicData>
        </a:graphic>
      </p:graphicFrame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99674" cy="367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Inspection on Raw Data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300" y="445018"/>
            <a:ext cx="3081774" cy="231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300" y="2756350"/>
            <a:ext cx="3081776" cy="23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preprocessing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Resampled Raw 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Moving Average Filter</a:t>
            </a:r>
            <a:endParaRPr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82600"/>
            <a:ext cx="4129749" cy="20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129749" cy="20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preprocessing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Subset Selection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Standard Normal Variate (SNV)</a:t>
            </a:r>
            <a:endParaRPr sz="14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12"/>
            <a:ext cx="4129749" cy="20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3082581"/>
            <a:ext cx="4129749" cy="206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Hotelling’s T-squared test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Inspection of “outliers”</a:t>
            </a:r>
            <a:endParaRPr sz="14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450" y="3082588"/>
            <a:ext cx="4129749" cy="206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450" y="1017737"/>
            <a:ext cx="4129749" cy="20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