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36E"/>
    <a:srgbClr val="175977"/>
    <a:srgbClr val="144A62"/>
    <a:srgbClr val="12455B"/>
    <a:srgbClr val="104157"/>
    <a:srgbClr val="0F394D"/>
    <a:srgbClr val="104057"/>
    <a:srgbClr val="103F57"/>
    <a:srgbClr val="0D394D"/>
    <a:srgbClr val="114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0"/>
    <p:restoredTop sz="94663"/>
  </p:normalViewPr>
  <p:slideViewPr>
    <p:cSldViewPr snapToGrid="0" snapToObjects="1">
      <p:cViewPr>
        <p:scale>
          <a:sx n="110" d="100"/>
          <a:sy n="110" d="100"/>
        </p:scale>
        <p:origin x="52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107539"/>
            <a:ext cx="9144000" cy="754025"/>
          </a:xfrm>
        </p:spPr>
        <p:txBody>
          <a:bodyPr/>
          <a:lstStyle/>
          <a:p>
            <a:r>
              <a:rPr lang="en-US" dirty="0" smtClean="0"/>
              <a:t>Mark Vong, Solutions Engineer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8415"/>
            <a:ext cx="9144000" cy="2419124"/>
          </a:xfrm>
        </p:spPr>
        <p:txBody>
          <a:bodyPr vert="horz" wrap="square" anchor="t">
            <a:spAutoFit/>
          </a:bodyPr>
          <a:lstStyle/>
          <a:p>
            <a:pPr algn="l"/>
            <a:r>
              <a:rPr lang="en-US" sz="8400" dirty="0" smtClean="0"/>
              <a:t>Modernizing Identity with Okta</a:t>
            </a:r>
            <a:endParaRPr lang="en-US" sz="8400" dirty="0"/>
          </a:p>
        </p:txBody>
      </p:sp>
    </p:spTree>
    <p:extLst>
      <p:ext uri="{BB962C8B-B14F-4D97-AF65-F5344CB8AC3E}">
        <p14:creationId xmlns:p14="http://schemas.microsoft.com/office/powerpoint/2010/main" val="12874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Presentation / </a:t>
            </a:r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Review of Demo &amp; Use Cases</a:t>
            </a:r>
            <a:endParaRPr lang="en-US" dirty="0" smtClean="0"/>
          </a:p>
          <a:p>
            <a:r>
              <a:rPr lang="en-US" dirty="0" smtClean="0"/>
              <a:t>Q </a:t>
            </a:r>
            <a:r>
              <a:rPr lang="en-US" dirty="0" smtClean="0"/>
              <a:t>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name?</a:t>
            </a:r>
          </a:p>
          <a:p>
            <a:r>
              <a:rPr lang="en-US" dirty="0" smtClean="0"/>
              <a:t>What is your role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Top identity challenge or pain point?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0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040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36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smtClean="0"/>
              <a:t>of </a:t>
            </a:r>
            <a:r>
              <a:rPr lang="en-US" smtClean="0"/>
              <a:t>Demo &amp; Use </a:t>
            </a:r>
            <a:r>
              <a:rPr lang="en-US" dirty="0" smtClean="0"/>
              <a:t>Cases</a:t>
            </a:r>
            <a:endParaRPr lang="en-US" dirty="0"/>
          </a:p>
        </p:txBody>
      </p:sp>
      <p:grpSp>
        <p:nvGrpSpPr>
          <p:cNvPr id="306" name="Group 305"/>
          <p:cNvGrpSpPr/>
          <p:nvPr/>
        </p:nvGrpSpPr>
        <p:grpSpPr>
          <a:xfrm>
            <a:off x="1629645" y="5048700"/>
            <a:ext cx="1366222" cy="1248800"/>
            <a:chOff x="1066939" y="4702325"/>
            <a:chExt cx="1366222" cy="124880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200" y="4702325"/>
              <a:ext cx="697701" cy="620179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066939" y="5304794"/>
              <a:ext cx="1366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Custom Login Page</a:t>
              </a:r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98" y="1324489"/>
            <a:ext cx="417210" cy="455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961" y="4853930"/>
            <a:ext cx="1153708" cy="8075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666347" y="3714219"/>
            <a:ext cx="82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SAML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03" y="3176706"/>
            <a:ext cx="1678810" cy="1468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13933" y="1739878"/>
            <a:ext cx="5652414" cy="460427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68" y="1481278"/>
            <a:ext cx="1186344" cy="400391"/>
          </a:xfrm>
          <a:prstGeom prst="rect">
            <a:avLst/>
          </a:prstGeom>
          <a:solidFill>
            <a:srgbClr val="12485F"/>
          </a:solidFill>
        </p:spPr>
      </p:pic>
      <p:sp>
        <p:nvSpPr>
          <p:cNvPr id="26" name="TextBox 25"/>
          <p:cNvSpPr txBox="1"/>
          <p:nvPr/>
        </p:nvSpPr>
        <p:spPr>
          <a:xfrm>
            <a:off x="7479499" y="4895244"/>
            <a:ext cx="1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1DBFB"/>
                </a:solidFill>
              </a:rPr>
              <a:t>React SPA</a:t>
            </a:r>
            <a:endParaRPr lang="en-US" dirty="0">
              <a:solidFill>
                <a:srgbClr val="61DBFB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9377" y="2793619"/>
            <a:ext cx="2979867" cy="2436986"/>
          </a:xfrm>
          <a:prstGeom prst="rect">
            <a:avLst/>
          </a:prstGeom>
          <a:noFill/>
          <a:ln>
            <a:solidFill>
              <a:srgbClr val="61D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89995" y="2804181"/>
            <a:ext cx="140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61DBFB"/>
                </a:solidFill>
              </a:rPr>
              <a:t>Group CRUD</a:t>
            </a:r>
            <a:endParaRPr lang="en-US" sz="1600" dirty="0">
              <a:solidFill>
                <a:srgbClr val="61DBF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9376" y="2804181"/>
            <a:ext cx="14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61DBFB"/>
                </a:solidFill>
              </a:rPr>
              <a:t>User CRUD</a:t>
            </a:r>
            <a:endParaRPr lang="en-US" sz="1600" dirty="0">
              <a:solidFill>
                <a:srgbClr val="61DBFB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9869" y="3310461"/>
            <a:ext cx="1020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OpenID Connect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545378" y="3867957"/>
            <a:ext cx="77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OAuth 2.0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6" y="2409992"/>
            <a:ext cx="121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/>
                </a:solidFill>
              </a:rPr>
              <a:t>Login:</a:t>
            </a:r>
          </a:p>
          <a:p>
            <a:pPr algn="ctr"/>
            <a:r>
              <a:rPr lang="en-US" sz="1600" dirty="0" smtClean="0">
                <a:solidFill>
                  <a:schemeClr val="accent5"/>
                </a:solidFill>
              </a:rPr>
              <a:t>Username</a:t>
            </a:r>
          </a:p>
          <a:p>
            <a:pPr algn="ctr"/>
            <a:r>
              <a:rPr lang="en-US" sz="1600" dirty="0" smtClean="0">
                <a:solidFill>
                  <a:schemeClr val="accent5"/>
                </a:solidFill>
              </a:rPr>
              <a:t>Password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65911" y="1972410"/>
            <a:ext cx="1473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92D050"/>
                </a:solidFill>
              </a:rPr>
              <a:t>Registration:</a:t>
            </a:r>
          </a:p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Name</a:t>
            </a:r>
          </a:p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Username</a:t>
            </a:r>
          </a:p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Password</a:t>
            </a:r>
          </a:p>
          <a:p>
            <a:pPr algn="ctr"/>
            <a:r>
              <a:rPr lang="en-US" sz="1600" dirty="0" err="1" smtClean="0">
                <a:solidFill>
                  <a:srgbClr val="92D050"/>
                </a:solidFill>
              </a:rPr>
              <a:t>MemberID</a:t>
            </a:r>
            <a:endParaRPr lang="en-US" sz="1600" dirty="0">
              <a:solidFill>
                <a:srgbClr val="92D050"/>
              </a:solidFill>
            </a:endParaRPr>
          </a:p>
        </p:txBody>
      </p:sp>
      <p:cxnSp>
        <p:nvCxnSpPr>
          <p:cNvPr id="177" name="Elbow Connector 176"/>
          <p:cNvCxnSpPr>
            <a:stCxn id="15" idx="3"/>
            <a:endCxn id="12" idx="0"/>
          </p:cNvCxnSpPr>
          <p:nvPr/>
        </p:nvCxnSpPr>
        <p:spPr>
          <a:xfrm>
            <a:off x="10666347" y="4042015"/>
            <a:ext cx="796468" cy="811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185727" y="4303974"/>
            <a:ext cx="1448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Registration Hook: Rejected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54395" y="5737781"/>
            <a:ext cx="98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Invalid Login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01" name="Elbow Connector 300"/>
          <p:cNvCxnSpPr>
            <a:stCxn id="10" idx="1"/>
            <a:endCxn id="24" idx="0"/>
          </p:cNvCxnSpPr>
          <p:nvPr/>
        </p:nvCxnSpPr>
        <p:spPr>
          <a:xfrm rot="10800000" flipV="1">
            <a:off x="1143954" y="1552028"/>
            <a:ext cx="993144" cy="857964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/>
          <p:nvPr/>
        </p:nvCxnSpPr>
        <p:spPr>
          <a:xfrm>
            <a:off x="2554310" y="1552028"/>
            <a:ext cx="1048227" cy="420382"/>
          </a:xfrm>
          <a:prstGeom prst="bentConnector2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421"/>
          <p:cNvCxnSpPr>
            <a:stCxn id="154" idx="2"/>
            <a:endCxn id="40" idx="3"/>
          </p:cNvCxnSpPr>
          <p:nvPr/>
        </p:nvCxnSpPr>
        <p:spPr>
          <a:xfrm rot="5400000">
            <a:off x="3173951" y="4622628"/>
            <a:ext cx="223819" cy="1248505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243" idx="0"/>
            <a:endCxn id="40" idx="1"/>
          </p:cNvCxnSpPr>
          <p:nvPr/>
        </p:nvCxnSpPr>
        <p:spPr>
          <a:xfrm rot="5400000" flipH="1" flipV="1">
            <a:off x="1117045" y="4890920"/>
            <a:ext cx="378991" cy="131473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15" idx="1"/>
            <a:endCxn id="36" idx="0"/>
          </p:cNvCxnSpPr>
          <p:nvPr/>
        </p:nvCxnSpPr>
        <p:spPr>
          <a:xfrm rot="10800000" flipH="1">
            <a:off x="5013933" y="3310461"/>
            <a:ext cx="936168" cy="731554"/>
          </a:xfrm>
          <a:prstGeom prst="bentConnector4">
            <a:avLst>
              <a:gd name="adj1" fmla="val 39931"/>
              <a:gd name="adj2" fmla="val 220945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/>
          <p:cNvCxnSpPr>
            <a:stCxn id="36" idx="3"/>
            <a:endCxn id="28" idx="1"/>
          </p:cNvCxnSpPr>
          <p:nvPr/>
        </p:nvCxnSpPr>
        <p:spPr>
          <a:xfrm>
            <a:off x="6460332" y="3602849"/>
            <a:ext cx="259045" cy="409263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Elbow Connector 477"/>
          <p:cNvCxnSpPr/>
          <p:nvPr/>
        </p:nvCxnSpPr>
        <p:spPr>
          <a:xfrm rot="5400000" flipH="1" flipV="1">
            <a:off x="4675184" y="4826154"/>
            <a:ext cx="1612195" cy="916122"/>
          </a:xfrm>
          <a:prstGeom prst="bentConnector3">
            <a:avLst>
              <a:gd name="adj1" fmla="val -45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50" idx="2"/>
          </p:cNvCxnSpPr>
          <p:nvPr/>
        </p:nvCxnSpPr>
        <p:spPr>
          <a:xfrm>
            <a:off x="2312756" y="6297500"/>
            <a:ext cx="0" cy="2754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Elbow Connector 511"/>
          <p:cNvCxnSpPr>
            <a:stCxn id="50" idx="3"/>
          </p:cNvCxnSpPr>
          <p:nvPr/>
        </p:nvCxnSpPr>
        <p:spPr>
          <a:xfrm flipV="1">
            <a:off x="2995867" y="4038061"/>
            <a:ext cx="1493558" cy="1936274"/>
          </a:xfrm>
          <a:prstGeom prst="bentConnector2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Elbow Connector 531"/>
          <p:cNvCxnSpPr>
            <a:stCxn id="37" idx="3"/>
            <a:endCxn id="28" idx="1"/>
          </p:cNvCxnSpPr>
          <p:nvPr/>
        </p:nvCxnSpPr>
        <p:spPr>
          <a:xfrm flipV="1">
            <a:off x="6316540" y="4012112"/>
            <a:ext cx="402837" cy="14823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>
            <a:stCxn id="24" idx="2"/>
          </p:cNvCxnSpPr>
          <p:nvPr/>
        </p:nvCxnSpPr>
        <p:spPr>
          <a:xfrm rot="16200000" flipH="1">
            <a:off x="736671" y="3648272"/>
            <a:ext cx="1807711" cy="993144"/>
          </a:xfrm>
          <a:prstGeom prst="bentConnector3">
            <a:avLst>
              <a:gd name="adj1" fmla="val 5238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Elbow Connector 550"/>
          <p:cNvCxnSpPr>
            <a:stCxn id="135" idx="2"/>
          </p:cNvCxnSpPr>
          <p:nvPr/>
        </p:nvCxnSpPr>
        <p:spPr>
          <a:xfrm rot="5400000">
            <a:off x="2151215" y="3597379"/>
            <a:ext cx="1752851" cy="1149791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243" idx="2"/>
          </p:cNvCxnSpPr>
          <p:nvPr/>
        </p:nvCxnSpPr>
        <p:spPr>
          <a:xfrm rot="16200000" flipH="1">
            <a:off x="1355782" y="5615948"/>
            <a:ext cx="250366" cy="1663582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2312756" y="6087081"/>
            <a:ext cx="2701176" cy="482608"/>
          </a:xfrm>
          <a:prstGeom prst="bentConnector3">
            <a:avLst>
              <a:gd name="adj1" fmla="val 85019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086097" y="3866967"/>
            <a:ext cx="265913" cy="617882"/>
          </a:xfrm>
          <a:prstGeom prst="bentConnector2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1"/>
          </p:cNvCxnSpPr>
          <p:nvPr/>
        </p:nvCxnSpPr>
        <p:spPr>
          <a:xfrm>
            <a:off x="4473410" y="4042015"/>
            <a:ext cx="540523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6" grpId="1"/>
      <p:bldP spid="36" grpId="2"/>
      <p:bldP spid="36" grpId="3"/>
      <p:bldP spid="36" grpId="4"/>
      <p:bldP spid="36" grpId="5"/>
      <p:bldP spid="37" grpId="0"/>
      <p:bldP spid="37" grpId="1"/>
      <p:bldP spid="37" grpId="2"/>
      <p:bldP spid="37" grpId="3"/>
      <p:bldP spid="37" grpId="4"/>
      <p:bldP spid="37" grpId="5"/>
      <p:bldP spid="24" grpId="0"/>
      <p:bldP spid="24" grpId="1"/>
      <p:bldP spid="24" grpId="2"/>
      <p:bldP spid="135" grpId="0"/>
      <p:bldP spid="154" grpId="0"/>
      <p:bldP spid="243" grpId="0"/>
      <p:bldP spid="243" grpId="1"/>
      <p:bldP spid="24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519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740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5809</TotalTime>
  <Words>84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Depth</vt:lpstr>
      <vt:lpstr>Modernizing Identity with Okta</vt:lpstr>
      <vt:lpstr>Agenda</vt:lpstr>
      <vt:lpstr>Introduction</vt:lpstr>
      <vt:lpstr>Demo</vt:lpstr>
      <vt:lpstr>Review of Demo &amp; Use Cases</vt:lpstr>
      <vt:lpstr>Q &amp; A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with Okta</dc:title>
  <dc:creator>Mark Vong</dc:creator>
  <cp:lastModifiedBy>Mark Vong</cp:lastModifiedBy>
  <cp:revision>72</cp:revision>
  <dcterms:created xsi:type="dcterms:W3CDTF">2020-12-29T01:02:59Z</dcterms:created>
  <dcterms:modified xsi:type="dcterms:W3CDTF">2021-01-05T16:48:34Z</dcterms:modified>
</cp:coreProperties>
</file>