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3" r:id="rId27"/>
    <p:sldId id="281" r:id="rId28"/>
    <p:sldId id="282" r:id="rId29"/>
    <p:sldId id="285" r:id="rId30"/>
    <p:sldId id="284" r:id="rId31"/>
    <p:sldId id="286" r:id="rId32"/>
    <p:sldId id="292" r:id="rId33"/>
    <p:sldId id="293" r:id="rId34"/>
    <p:sldId id="28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06" autoAdjust="0"/>
    <p:restoredTop sz="94660"/>
  </p:normalViewPr>
  <p:slideViewPr>
    <p:cSldViewPr snapToGrid="0">
      <p:cViewPr varScale="1">
        <p:scale>
          <a:sx n="91" d="100"/>
          <a:sy n="91" d="100"/>
        </p:scale>
        <p:origin x="6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F1B6CC-A225-444B-BAB9-A79A5CDDE4E1}" type="datetimeFigureOut">
              <a:rPr lang="en-US" smtClean="0"/>
              <a:t>5/19/2017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873F27-475D-4262-B0E3-18172FCE1F46}" type="slidenum">
              <a:rPr lang="en-US" smtClean="0"/>
              <a:t>‹#›</a:t>
            </a:fld>
            <a:endParaRPr lang="en-US"/>
          </a:p>
        </p:txBody>
      </p:sp>
    </p:spTree>
    <p:extLst>
      <p:ext uri="{BB962C8B-B14F-4D97-AF65-F5344CB8AC3E}">
        <p14:creationId xmlns:p14="http://schemas.microsoft.com/office/powerpoint/2010/main" val="1191141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873F27-475D-4262-B0E3-18172FCE1F46}" type="slidenum">
              <a:rPr lang="en-US" smtClean="0"/>
              <a:t>1</a:t>
            </a:fld>
            <a:endParaRPr lang="en-US"/>
          </a:p>
        </p:txBody>
      </p:sp>
    </p:spTree>
    <p:extLst>
      <p:ext uri="{BB962C8B-B14F-4D97-AF65-F5344CB8AC3E}">
        <p14:creationId xmlns:p14="http://schemas.microsoft.com/office/powerpoint/2010/main" val="3831284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D54728E-F24E-43CB-B6F6-AED60746BAD6}" type="datetime1">
              <a:rPr lang="en-US" smtClean="0"/>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303166-E1F8-4E83-9EA9-0C9158047D32}" type="datetime1">
              <a:rPr lang="en-US" smtClean="0"/>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917581-54BE-48CB-977F-4935DC8CB216}" type="datetime1">
              <a:rPr lang="en-US" smtClean="0"/>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BE510C-570F-48F0-84B8-F5D787CF0CB3}" type="datetime1">
              <a:rPr lang="en-US" smtClean="0"/>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C3BE44-78FF-4FDB-84CF-70C71D0C6E9C}" type="datetime1">
              <a:rPr lang="en-US" smtClean="0"/>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CA81D3-6BC5-494A-AD7D-4BE6BD8FBE54}" type="datetime1">
              <a:rPr lang="en-US" smtClean="0"/>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D4ADE2-90BC-47FD-8DA5-81666806BB82}" type="datetime1">
              <a:rPr lang="en-US" smtClean="0"/>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131E34-D118-471C-B7AD-FBE222D50FA9}" type="datetime1">
              <a:rPr lang="en-US" smtClean="0"/>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459D00-DB44-4710-B75A-0C959A1DA629}" type="datetime1">
              <a:rPr lang="en-US" smtClean="0"/>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7AE9C1-EF81-486E-96C6-6B2E5EB48DE8}" type="datetime1">
              <a:rPr lang="en-US" smtClean="0"/>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A44AAA-3A9C-4702-B14C-4ECF725E5FA8}" type="datetime1">
              <a:rPr lang="en-US" smtClean="0"/>
              <a:t>5/19/2017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29BD6F3-9210-4A4C-AA3C-CCB403C35B39}" type="datetime1">
              <a:rPr lang="en-US" smtClean="0"/>
              <a:t>5/19/2017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B6D3313-97EE-4F47-A81A-0702F4FD4C50}" type="datetime1">
              <a:rPr lang="en-US" smtClean="0"/>
              <a:t>5/19/2017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DEF016-3B19-4A7D-A9B3-29701D656A31}" type="datetime1">
              <a:rPr lang="en-US" smtClean="0"/>
              <a:t>5/19/2017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C1E4F3-8D41-40B0-A563-ECC682BE539A}" type="datetime1">
              <a:rPr lang="en-US" smtClean="0"/>
              <a:t>5/19/2017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DCBFC06C-45FC-4DE1-8D62-32BAD03A1251}" type="datetime1">
              <a:rPr lang="en-US" smtClean="0"/>
              <a:t>5/19/2017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17587C-759F-4974-B464-5E7E1E2441D9}" type="datetime1">
              <a:rPr lang="en-US" smtClean="0"/>
              <a:t>5/19/2017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51.png"/></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54.png"/></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60.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1.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8.xml"/><Relationship Id="rId5" Type="http://schemas.openxmlformats.org/officeDocument/2006/relationships/image" Target="../media/image64.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6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501430"/>
            <a:ext cx="7766936" cy="1646302"/>
          </a:xfrm>
        </p:spPr>
        <p:txBody>
          <a:bodyPr/>
          <a:lstStyle/>
          <a:p>
            <a:r>
              <a:rPr lang="en-US" dirty="0" err="1" smtClean="0"/>
              <a:t>Whitford</a:t>
            </a:r>
            <a:r>
              <a:rPr lang="en-US" dirty="0" smtClean="0"/>
              <a:t> Country Club</a:t>
            </a:r>
            <a:endParaRPr lang="en-US" dirty="0"/>
          </a:p>
        </p:txBody>
      </p:sp>
      <p:sp>
        <p:nvSpPr>
          <p:cNvPr id="3" name="Subtitle 2"/>
          <p:cNvSpPr>
            <a:spLocks noGrp="1"/>
          </p:cNvSpPr>
          <p:nvPr>
            <p:ph type="subTitle" idx="1"/>
          </p:nvPr>
        </p:nvSpPr>
        <p:spPr>
          <a:xfrm>
            <a:off x="1507067" y="5147732"/>
            <a:ext cx="7766936" cy="1096899"/>
          </a:xfrm>
        </p:spPr>
        <p:txBody>
          <a:bodyPr/>
          <a:lstStyle/>
          <a:p>
            <a:r>
              <a:rPr lang="en-US" dirty="0" smtClean="0"/>
              <a:t>A Database Project by Mark Miller</a:t>
            </a:r>
            <a:endParaRPr lang="en-US" dirty="0"/>
          </a:p>
        </p:txBody>
      </p:sp>
      <p:sp>
        <p:nvSpPr>
          <p:cNvPr id="6" name="Slide Number Placeholder 5"/>
          <p:cNvSpPr>
            <a:spLocks noGrp="1"/>
          </p:cNvSpPr>
          <p:nvPr>
            <p:ph type="sldNum" sz="quarter" idx="12"/>
          </p:nvPr>
        </p:nvSpPr>
        <p:spPr>
          <a:xfrm>
            <a:off x="11508661" y="6492875"/>
            <a:ext cx="683339" cy="365125"/>
          </a:xfrm>
        </p:spPr>
        <p:txBody>
          <a:bodyPr/>
          <a:lstStyle/>
          <a:p>
            <a:fld id="{D57F1E4F-1CFF-5643-939E-217C01CDF565}" type="slidenum">
              <a:rPr lang="en-US" sz="1200" smtClean="0">
                <a:solidFill>
                  <a:schemeClr val="tx1"/>
                </a:solidFill>
              </a:rPr>
              <a:pPr/>
              <a:t>1</a:t>
            </a:fld>
            <a:endParaRPr lang="en-US" sz="1200" dirty="0">
              <a:solidFill>
                <a:schemeClr val="tx1"/>
              </a:solidFill>
            </a:endParaRPr>
          </a:p>
        </p:txBody>
      </p:sp>
      <p:pic>
        <p:nvPicPr>
          <p:cNvPr id="1026" name="Picture 2" descr="Image result for whitford country clu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9620" y="735105"/>
            <a:ext cx="5902403" cy="262657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7275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smtClean="0">
                <a:solidFill>
                  <a:schemeClr val="tx1"/>
                </a:solidFill>
              </a:rPr>
              <a:t>Chef </a:t>
            </a:r>
            <a:r>
              <a:rPr lang="en-US" dirty="0">
                <a:solidFill>
                  <a:schemeClr val="tx1"/>
                </a:solidFill>
              </a:rPr>
              <a:t>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Following the other job tables, this table sets the primary key as the </a:t>
            </a:r>
            <a:r>
              <a:rPr lang="en-US" dirty="0" err="1" smtClean="0"/>
              <a:t>EmployeeID</a:t>
            </a:r>
            <a:r>
              <a:rPr lang="en-US" dirty="0" smtClean="0"/>
              <a:t> and references the Employee table with it. The Chef table also has a Chef Certificate Number within it. The decision node is used on this side of the table to show the choice of being a chef.</a:t>
            </a:r>
            <a:endParaRPr lang="en-US" dirty="0"/>
          </a:p>
        </p:txBody>
      </p:sp>
      <p:pic>
        <p:nvPicPr>
          <p:cNvPr id="6" name="Picture 5"/>
          <p:cNvPicPr>
            <a:picLocks noChangeAspect="1"/>
          </p:cNvPicPr>
          <p:nvPr/>
        </p:nvPicPr>
        <p:blipFill>
          <a:blip r:embed="rId2">
            <a:clrChange>
              <a:clrFrom>
                <a:srgbClr val="FFFFFF"/>
              </a:clrFrom>
              <a:clrTo>
                <a:srgbClr val="FFFFFF">
                  <a:alpha val="0"/>
                </a:srgbClr>
              </a:clrTo>
            </a:clrChange>
          </a:blip>
          <a:stretch>
            <a:fillRect/>
          </a:stretch>
        </p:blipFill>
        <p:spPr>
          <a:xfrm>
            <a:off x="4531862" y="1694329"/>
            <a:ext cx="6885385" cy="1082740"/>
          </a:xfrm>
          <a:prstGeom prst="rect">
            <a:avLst/>
          </a:prstGeom>
          <a:solidFill>
            <a:schemeClr val="accent2">
              <a:alpha val="0"/>
            </a:schemeClr>
          </a:solidFill>
        </p:spPr>
      </p:pic>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10</a:t>
            </a:fld>
            <a:endParaRPr lang="en-US" sz="1200" dirty="0">
              <a:solidFill>
                <a:schemeClr val="tx1"/>
              </a:solidFill>
            </a:endParaRPr>
          </a:p>
        </p:txBody>
      </p:sp>
      <p:sp>
        <p:nvSpPr>
          <p:cNvPr id="7" name="TextBox 6"/>
          <p:cNvSpPr txBox="1"/>
          <p:nvPr/>
        </p:nvSpPr>
        <p:spPr>
          <a:xfrm>
            <a:off x="4596959" y="2972794"/>
            <a:ext cx="5299108" cy="523220"/>
          </a:xfrm>
          <a:prstGeom prst="rect">
            <a:avLst/>
          </a:prstGeom>
          <a:noFill/>
        </p:spPr>
        <p:txBody>
          <a:bodyPr wrap="square" rtlCol="0">
            <a:spAutoFit/>
          </a:bodyPr>
          <a:lstStyle/>
          <a:p>
            <a:r>
              <a:rPr lang="en-US" sz="1400" dirty="0" smtClean="0"/>
              <a:t>Functional Dependencies:</a:t>
            </a:r>
          </a:p>
          <a:p>
            <a:r>
              <a:rPr lang="en-US" sz="1400" dirty="0" err="1" smtClean="0">
                <a:sym typeface="Wingdings" panose="05000000000000000000" pitchFamily="2" charset="2"/>
              </a:rPr>
              <a:t>EmployeeID</a:t>
            </a:r>
            <a:r>
              <a:rPr lang="en-US" sz="1400" dirty="0" smtClean="0">
                <a:sym typeface="Wingdings" panose="05000000000000000000" pitchFamily="2" charset="2"/>
              </a:rPr>
              <a:t>  </a:t>
            </a:r>
            <a:r>
              <a:rPr lang="en-US" sz="1400" dirty="0" err="1" smtClean="0">
                <a:sym typeface="Wingdings" panose="05000000000000000000" pitchFamily="2" charset="2"/>
              </a:rPr>
              <a:t>ChefCertNum</a:t>
            </a:r>
            <a:endParaRPr lang="en-US" sz="1400" dirty="0"/>
          </a:p>
        </p:txBody>
      </p:sp>
      <p:pic>
        <p:nvPicPr>
          <p:cNvPr id="3" name="Picture 2"/>
          <p:cNvPicPr>
            <a:picLocks noChangeAspect="1"/>
          </p:cNvPicPr>
          <p:nvPr/>
        </p:nvPicPr>
        <p:blipFill>
          <a:blip r:embed="rId3"/>
          <a:stretch>
            <a:fillRect/>
          </a:stretch>
        </p:blipFill>
        <p:spPr>
          <a:xfrm>
            <a:off x="4692181" y="3986621"/>
            <a:ext cx="1552575" cy="1838325"/>
          </a:xfrm>
          <a:prstGeom prst="rect">
            <a:avLst/>
          </a:prstGeom>
        </p:spPr>
      </p:pic>
      <p:pic>
        <p:nvPicPr>
          <p:cNvPr id="8" name="Picture 4" descr="Image result for whitford country club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692181" y="3738438"/>
            <a:ext cx="1327744" cy="246221"/>
          </a:xfrm>
          <a:prstGeom prst="rect">
            <a:avLst/>
          </a:prstGeom>
          <a:noFill/>
        </p:spPr>
        <p:txBody>
          <a:bodyPr wrap="square" rtlCol="0">
            <a:spAutoFit/>
          </a:bodyPr>
          <a:lstStyle/>
          <a:p>
            <a:r>
              <a:rPr lang="en-US" sz="1000" dirty="0" smtClean="0"/>
              <a:t>Sample data:</a:t>
            </a:r>
            <a:endParaRPr lang="en-US" sz="1000" dirty="0"/>
          </a:p>
        </p:txBody>
      </p:sp>
    </p:spTree>
    <p:extLst>
      <p:ext uri="{BB962C8B-B14F-4D97-AF65-F5344CB8AC3E}">
        <p14:creationId xmlns:p14="http://schemas.microsoft.com/office/powerpoint/2010/main" val="1085838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smtClean="0">
                <a:solidFill>
                  <a:schemeClr val="tx1"/>
                </a:solidFill>
              </a:rPr>
              <a:t>Waiter </a:t>
            </a:r>
            <a:r>
              <a:rPr lang="en-US" dirty="0">
                <a:solidFill>
                  <a:schemeClr val="tx1"/>
                </a:solidFill>
              </a:rPr>
              <a:t>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The waiter table follows all other job tables in that we set the </a:t>
            </a:r>
            <a:r>
              <a:rPr lang="en-US" dirty="0" err="1" smtClean="0"/>
              <a:t>EmployeeID</a:t>
            </a:r>
            <a:r>
              <a:rPr lang="en-US" dirty="0" smtClean="0"/>
              <a:t> as the primary key and reference the Employee table to get it. The Waiter table also as a Waiter Certificate number corresponding with it. A decision node is used to show a decision is made on choosing this job. </a:t>
            </a:r>
            <a:endParaRPr lang="en-US" dirty="0"/>
          </a:p>
        </p:txBody>
      </p:sp>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11</a:t>
            </a:fld>
            <a:endParaRPr lang="en-US" sz="1200" dirty="0">
              <a:solidFill>
                <a:schemeClr val="tx1"/>
              </a:solidFill>
            </a:endParaRPr>
          </a:p>
        </p:txBody>
      </p:sp>
      <p:pic>
        <p:nvPicPr>
          <p:cNvPr id="6" name="Picture 5"/>
          <p:cNvPicPr>
            <a:picLocks noChangeAspect="1"/>
          </p:cNvPicPr>
          <p:nvPr/>
        </p:nvPicPr>
        <p:blipFill>
          <a:blip r:embed="rId2">
            <a:clrChange>
              <a:clrFrom>
                <a:srgbClr val="FFFFFF"/>
              </a:clrFrom>
              <a:clrTo>
                <a:srgbClr val="FFFFFF">
                  <a:alpha val="0"/>
                </a:srgbClr>
              </a:clrTo>
            </a:clrChange>
          </a:blip>
          <a:stretch>
            <a:fillRect/>
          </a:stretch>
        </p:blipFill>
        <p:spPr>
          <a:xfrm>
            <a:off x="4531862" y="1694329"/>
            <a:ext cx="6733618" cy="1082741"/>
          </a:xfrm>
          <a:prstGeom prst="rect">
            <a:avLst/>
          </a:prstGeom>
        </p:spPr>
      </p:pic>
      <p:sp>
        <p:nvSpPr>
          <p:cNvPr id="7" name="TextBox 6"/>
          <p:cNvSpPr txBox="1"/>
          <p:nvPr/>
        </p:nvSpPr>
        <p:spPr>
          <a:xfrm>
            <a:off x="4531862" y="3014131"/>
            <a:ext cx="5299108" cy="523220"/>
          </a:xfrm>
          <a:prstGeom prst="rect">
            <a:avLst/>
          </a:prstGeom>
          <a:noFill/>
        </p:spPr>
        <p:txBody>
          <a:bodyPr wrap="square" rtlCol="0">
            <a:spAutoFit/>
          </a:bodyPr>
          <a:lstStyle/>
          <a:p>
            <a:r>
              <a:rPr lang="en-US" sz="1400" dirty="0" smtClean="0"/>
              <a:t>Functional Dependencies:</a:t>
            </a:r>
          </a:p>
          <a:p>
            <a:r>
              <a:rPr lang="en-US" sz="1400" dirty="0" err="1" smtClean="0">
                <a:sym typeface="Wingdings" panose="05000000000000000000" pitchFamily="2" charset="2"/>
              </a:rPr>
              <a:t>EmployeeID</a:t>
            </a:r>
            <a:r>
              <a:rPr lang="en-US" sz="1400" dirty="0" smtClean="0">
                <a:sym typeface="Wingdings" panose="05000000000000000000" pitchFamily="2" charset="2"/>
              </a:rPr>
              <a:t>  </a:t>
            </a:r>
            <a:r>
              <a:rPr lang="en-US" sz="1400" dirty="0" err="1" smtClean="0">
                <a:sym typeface="Wingdings" panose="05000000000000000000" pitchFamily="2" charset="2"/>
              </a:rPr>
              <a:t>WaiterCertNum</a:t>
            </a:r>
            <a:endParaRPr lang="en-US" sz="1400" dirty="0"/>
          </a:p>
        </p:txBody>
      </p:sp>
      <p:pic>
        <p:nvPicPr>
          <p:cNvPr id="3" name="Picture 2"/>
          <p:cNvPicPr>
            <a:picLocks noChangeAspect="1"/>
          </p:cNvPicPr>
          <p:nvPr/>
        </p:nvPicPr>
        <p:blipFill>
          <a:blip r:embed="rId3"/>
          <a:stretch>
            <a:fillRect/>
          </a:stretch>
        </p:blipFill>
        <p:spPr>
          <a:xfrm>
            <a:off x="4596959" y="4069293"/>
            <a:ext cx="1533525" cy="1609725"/>
          </a:xfrm>
          <a:prstGeom prst="rect">
            <a:avLst/>
          </a:prstGeom>
        </p:spPr>
      </p:pic>
      <p:pic>
        <p:nvPicPr>
          <p:cNvPr id="8" name="Picture 4" descr="Image result for whitford country club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596959" y="3774412"/>
            <a:ext cx="1327744" cy="246221"/>
          </a:xfrm>
          <a:prstGeom prst="rect">
            <a:avLst/>
          </a:prstGeom>
          <a:noFill/>
        </p:spPr>
        <p:txBody>
          <a:bodyPr wrap="square" rtlCol="0">
            <a:spAutoFit/>
          </a:bodyPr>
          <a:lstStyle/>
          <a:p>
            <a:r>
              <a:rPr lang="en-US" sz="1000" dirty="0" smtClean="0"/>
              <a:t>Sample data:</a:t>
            </a:r>
            <a:endParaRPr lang="en-US" sz="1000" dirty="0"/>
          </a:p>
        </p:txBody>
      </p:sp>
    </p:spTree>
    <p:extLst>
      <p:ext uri="{BB962C8B-B14F-4D97-AF65-F5344CB8AC3E}">
        <p14:creationId xmlns:p14="http://schemas.microsoft.com/office/powerpoint/2010/main" val="1816157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smtClean="0">
                <a:solidFill>
                  <a:schemeClr val="tx1"/>
                </a:solidFill>
              </a:rPr>
              <a:t>Manager </a:t>
            </a:r>
            <a:r>
              <a:rPr lang="en-US" dirty="0">
                <a:solidFill>
                  <a:schemeClr val="tx1"/>
                </a:solidFill>
              </a:rPr>
              <a:t>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The final job table is the Manager table. This again sets the </a:t>
            </a:r>
            <a:r>
              <a:rPr lang="en-US" dirty="0" err="1"/>
              <a:t>E</a:t>
            </a:r>
            <a:r>
              <a:rPr lang="en-US" dirty="0" err="1" smtClean="0"/>
              <a:t>mployeeID</a:t>
            </a:r>
            <a:r>
              <a:rPr lang="en-US" dirty="0" smtClean="0"/>
              <a:t> to be the primary key and references the Employee table to get it. It then also has both a CPR and Pool Certificate Number in its table. Like the rest a decision node is used to represent the choice between a manager or any other job. </a:t>
            </a:r>
            <a:endParaRPr lang="en-US" dirty="0"/>
          </a:p>
        </p:txBody>
      </p:sp>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12</a:t>
            </a:fld>
            <a:endParaRPr lang="en-US" sz="1200" dirty="0">
              <a:solidFill>
                <a:schemeClr val="tx1"/>
              </a:solidFill>
            </a:endParaRPr>
          </a:p>
        </p:txBody>
      </p:sp>
      <p:pic>
        <p:nvPicPr>
          <p:cNvPr id="6" name="Picture 5"/>
          <p:cNvPicPr>
            <a:picLocks noChangeAspect="1"/>
          </p:cNvPicPr>
          <p:nvPr/>
        </p:nvPicPr>
        <p:blipFill>
          <a:blip r:embed="rId2">
            <a:clrChange>
              <a:clrFrom>
                <a:srgbClr val="FFFFFF"/>
              </a:clrFrom>
              <a:clrTo>
                <a:srgbClr val="FFFFFF">
                  <a:alpha val="0"/>
                </a:srgbClr>
              </a:clrTo>
            </a:clrChange>
          </a:blip>
          <a:stretch>
            <a:fillRect/>
          </a:stretch>
        </p:blipFill>
        <p:spPr>
          <a:xfrm>
            <a:off x="4531862" y="1498603"/>
            <a:ext cx="6787309" cy="1278467"/>
          </a:xfrm>
          <a:prstGeom prst="rect">
            <a:avLst/>
          </a:prstGeom>
        </p:spPr>
      </p:pic>
      <p:sp>
        <p:nvSpPr>
          <p:cNvPr id="7" name="TextBox 6"/>
          <p:cNvSpPr txBox="1"/>
          <p:nvPr/>
        </p:nvSpPr>
        <p:spPr>
          <a:xfrm>
            <a:off x="4686606" y="3119459"/>
            <a:ext cx="5299108" cy="523220"/>
          </a:xfrm>
          <a:prstGeom prst="rect">
            <a:avLst/>
          </a:prstGeom>
          <a:noFill/>
        </p:spPr>
        <p:txBody>
          <a:bodyPr wrap="square" rtlCol="0">
            <a:spAutoFit/>
          </a:bodyPr>
          <a:lstStyle/>
          <a:p>
            <a:r>
              <a:rPr lang="en-US" sz="1400" dirty="0" smtClean="0"/>
              <a:t>Functional Dependencies:</a:t>
            </a:r>
          </a:p>
          <a:p>
            <a:r>
              <a:rPr lang="en-US" sz="1400" dirty="0" err="1" smtClean="0">
                <a:sym typeface="Wingdings" panose="05000000000000000000" pitchFamily="2" charset="2"/>
              </a:rPr>
              <a:t>EmployeeID</a:t>
            </a:r>
            <a:r>
              <a:rPr lang="en-US" sz="1400" dirty="0" smtClean="0">
                <a:sym typeface="Wingdings" panose="05000000000000000000" pitchFamily="2" charset="2"/>
              </a:rPr>
              <a:t>  </a:t>
            </a:r>
            <a:r>
              <a:rPr lang="en-US" sz="1400" dirty="0" err="1" smtClean="0">
                <a:sym typeface="Wingdings" panose="05000000000000000000" pitchFamily="2" charset="2"/>
              </a:rPr>
              <a:t>PoolCertNum</a:t>
            </a:r>
            <a:r>
              <a:rPr lang="en-US" sz="1400" dirty="0" smtClean="0">
                <a:sym typeface="Wingdings" panose="05000000000000000000" pitchFamily="2" charset="2"/>
              </a:rPr>
              <a:t>, </a:t>
            </a:r>
            <a:r>
              <a:rPr lang="en-US" sz="1400" dirty="0" err="1" smtClean="0">
                <a:sym typeface="Wingdings" panose="05000000000000000000" pitchFamily="2" charset="2"/>
              </a:rPr>
              <a:t>CPRCertNum</a:t>
            </a:r>
            <a:endParaRPr lang="en-US" sz="1400" dirty="0"/>
          </a:p>
        </p:txBody>
      </p:sp>
      <p:pic>
        <p:nvPicPr>
          <p:cNvPr id="3" name="Picture 2"/>
          <p:cNvPicPr>
            <a:picLocks noChangeAspect="1"/>
          </p:cNvPicPr>
          <p:nvPr/>
        </p:nvPicPr>
        <p:blipFill>
          <a:blip r:embed="rId3"/>
          <a:stretch>
            <a:fillRect/>
          </a:stretch>
        </p:blipFill>
        <p:spPr>
          <a:xfrm>
            <a:off x="4686606" y="4231289"/>
            <a:ext cx="2314575" cy="1114425"/>
          </a:xfrm>
          <a:prstGeom prst="rect">
            <a:avLst/>
          </a:prstGeom>
        </p:spPr>
      </p:pic>
      <p:pic>
        <p:nvPicPr>
          <p:cNvPr id="8" name="Picture 4" descr="Image result for whitford country club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686606" y="3985068"/>
            <a:ext cx="1327744" cy="246221"/>
          </a:xfrm>
          <a:prstGeom prst="rect">
            <a:avLst/>
          </a:prstGeom>
          <a:noFill/>
        </p:spPr>
        <p:txBody>
          <a:bodyPr wrap="square" rtlCol="0">
            <a:spAutoFit/>
          </a:bodyPr>
          <a:lstStyle/>
          <a:p>
            <a:r>
              <a:rPr lang="en-US" sz="1000" dirty="0" smtClean="0"/>
              <a:t>Sample data:</a:t>
            </a:r>
            <a:endParaRPr lang="en-US" sz="1000" dirty="0"/>
          </a:p>
        </p:txBody>
      </p:sp>
    </p:spTree>
    <p:extLst>
      <p:ext uri="{BB962C8B-B14F-4D97-AF65-F5344CB8AC3E}">
        <p14:creationId xmlns:p14="http://schemas.microsoft.com/office/powerpoint/2010/main" val="227704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smtClean="0">
                <a:solidFill>
                  <a:schemeClr val="tx1"/>
                </a:solidFill>
              </a:rPr>
              <a:t>Privilege </a:t>
            </a:r>
            <a:r>
              <a:rPr lang="en-US" dirty="0">
                <a:solidFill>
                  <a:schemeClr val="tx1"/>
                </a:solidFill>
              </a:rPr>
              <a:t>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The privilege table represents the privileges that each employee or member has access to. The </a:t>
            </a:r>
            <a:r>
              <a:rPr lang="en-US" dirty="0" err="1" smtClean="0"/>
              <a:t>PrivilegeID</a:t>
            </a:r>
            <a:r>
              <a:rPr lang="en-US" dirty="0" smtClean="0"/>
              <a:t> is stored within this table and is referenced in both the employee and member table. The </a:t>
            </a:r>
            <a:r>
              <a:rPr lang="en-US" dirty="0" err="1" smtClean="0"/>
              <a:t>PrivilegeID</a:t>
            </a:r>
            <a:r>
              <a:rPr lang="en-US" dirty="0" smtClean="0"/>
              <a:t> is used as the primary key in this table. </a:t>
            </a:r>
            <a:endParaRPr lang="en-US" dirty="0"/>
          </a:p>
        </p:txBody>
      </p:sp>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13</a:t>
            </a:fld>
            <a:endParaRPr lang="en-US" sz="1200" dirty="0">
              <a:solidFill>
                <a:schemeClr val="tx1"/>
              </a:solidFill>
            </a:endParaRPr>
          </a:p>
        </p:txBody>
      </p:sp>
      <p:sp>
        <p:nvSpPr>
          <p:cNvPr id="7" name="TextBox 6"/>
          <p:cNvSpPr txBox="1"/>
          <p:nvPr/>
        </p:nvSpPr>
        <p:spPr>
          <a:xfrm>
            <a:off x="4740395" y="2488700"/>
            <a:ext cx="5299108" cy="738664"/>
          </a:xfrm>
          <a:prstGeom prst="rect">
            <a:avLst/>
          </a:prstGeom>
          <a:noFill/>
        </p:spPr>
        <p:txBody>
          <a:bodyPr wrap="square" rtlCol="0">
            <a:spAutoFit/>
          </a:bodyPr>
          <a:lstStyle/>
          <a:p>
            <a:r>
              <a:rPr lang="en-US" sz="1400" dirty="0" smtClean="0"/>
              <a:t>Functional Dependencies:</a:t>
            </a:r>
          </a:p>
          <a:p>
            <a:r>
              <a:rPr lang="en-US" sz="1400" dirty="0" err="1" smtClean="0">
                <a:sym typeface="Wingdings" panose="05000000000000000000" pitchFamily="2" charset="2"/>
              </a:rPr>
              <a:t>PrivilegeID</a:t>
            </a:r>
            <a:r>
              <a:rPr lang="en-US" sz="1400" dirty="0" smtClean="0">
                <a:sym typeface="Wingdings" panose="05000000000000000000" pitchFamily="2" charset="2"/>
              </a:rPr>
              <a:t>  </a:t>
            </a:r>
            <a:r>
              <a:rPr lang="en-US" sz="1400" dirty="0" err="1" smtClean="0">
                <a:sym typeface="Wingdings" panose="05000000000000000000" pitchFamily="2" charset="2"/>
              </a:rPr>
              <a:t>PoolAccess</a:t>
            </a:r>
            <a:r>
              <a:rPr lang="en-US" sz="1400" dirty="0" smtClean="0">
                <a:sym typeface="Wingdings" panose="05000000000000000000" pitchFamily="2" charset="2"/>
              </a:rPr>
              <a:t>, </a:t>
            </a:r>
            <a:r>
              <a:rPr lang="en-US" sz="1400" dirty="0" err="1" smtClean="0">
                <a:sym typeface="Wingdings" panose="05000000000000000000" pitchFamily="2" charset="2"/>
              </a:rPr>
              <a:t>ClubAccess</a:t>
            </a:r>
            <a:r>
              <a:rPr lang="en-US" sz="1400" dirty="0" smtClean="0">
                <a:sym typeface="Wingdings" panose="05000000000000000000" pitchFamily="2" charset="2"/>
              </a:rPr>
              <a:t>, </a:t>
            </a:r>
            <a:r>
              <a:rPr lang="en-US" sz="1400" dirty="0" err="1" smtClean="0">
                <a:sym typeface="Wingdings" panose="05000000000000000000" pitchFamily="2" charset="2"/>
              </a:rPr>
              <a:t>SwimTeam</a:t>
            </a:r>
            <a:r>
              <a:rPr lang="en-US" sz="1400" dirty="0" smtClean="0">
                <a:sym typeface="Wingdings" panose="05000000000000000000" pitchFamily="2" charset="2"/>
              </a:rPr>
              <a:t>, </a:t>
            </a:r>
            <a:r>
              <a:rPr lang="en-US" sz="1400" dirty="0" err="1" smtClean="0">
                <a:sym typeface="Wingdings" panose="05000000000000000000" pitchFamily="2" charset="2"/>
              </a:rPr>
              <a:t>EmployeeAccess</a:t>
            </a:r>
            <a:r>
              <a:rPr lang="en-US" sz="1400" dirty="0" smtClean="0">
                <a:sym typeface="Wingdings" panose="05000000000000000000" pitchFamily="2" charset="2"/>
              </a:rPr>
              <a:t>, </a:t>
            </a:r>
            <a:r>
              <a:rPr lang="en-US" sz="1400" dirty="0" err="1" smtClean="0">
                <a:sym typeface="Wingdings" panose="05000000000000000000" pitchFamily="2" charset="2"/>
              </a:rPr>
              <a:t>GuestPass</a:t>
            </a:r>
            <a:endParaRPr lang="en-US" sz="1400" dirty="0"/>
          </a:p>
        </p:txBody>
      </p:sp>
      <p:pic>
        <p:nvPicPr>
          <p:cNvPr id="3" name="Picture 2"/>
          <p:cNvPicPr>
            <a:picLocks noChangeAspect="1"/>
          </p:cNvPicPr>
          <p:nvPr/>
        </p:nvPicPr>
        <p:blipFill>
          <a:blip r:embed="rId2"/>
          <a:stretch>
            <a:fillRect/>
          </a:stretch>
        </p:blipFill>
        <p:spPr>
          <a:xfrm>
            <a:off x="4740395" y="3696744"/>
            <a:ext cx="3731252" cy="3051438"/>
          </a:xfrm>
          <a:prstGeom prst="rect">
            <a:avLst/>
          </a:prstGeom>
        </p:spPr>
      </p:pic>
      <p:pic>
        <p:nvPicPr>
          <p:cNvPr id="8" name="Picture 4" descr="Image result for whitford country club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740395" y="3447292"/>
            <a:ext cx="1327744" cy="246221"/>
          </a:xfrm>
          <a:prstGeom prst="rect">
            <a:avLst/>
          </a:prstGeom>
          <a:noFill/>
        </p:spPr>
        <p:txBody>
          <a:bodyPr wrap="square" rtlCol="0">
            <a:spAutoFit/>
          </a:bodyPr>
          <a:lstStyle/>
          <a:p>
            <a:r>
              <a:rPr lang="en-US" sz="1000" dirty="0" smtClean="0"/>
              <a:t>Sample data:</a:t>
            </a:r>
            <a:endParaRPr lang="en-US" sz="1000" dirty="0"/>
          </a:p>
        </p:txBody>
      </p:sp>
      <p:pic>
        <p:nvPicPr>
          <p:cNvPr id="10" name="Picture 9"/>
          <p:cNvPicPr>
            <a:picLocks noChangeAspect="1"/>
          </p:cNvPicPr>
          <p:nvPr/>
        </p:nvPicPr>
        <p:blipFill>
          <a:blip r:embed="rId4"/>
          <a:stretch>
            <a:fillRect/>
          </a:stretch>
        </p:blipFill>
        <p:spPr>
          <a:xfrm>
            <a:off x="4880722" y="176300"/>
            <a:ext cx="4075019" cy="2194241"/>
          </a:xfrm>
          <a:prstGeom prst="rect">
            <a:avLst/>
          </a:prstGeom>
        </p:spPr>
      </p:pic>
    </p:spTree>
    <p:extLst>
      <p:ext uri="{BB962C8B-B14F-4D97-AF65-F5344CB8AC3E}">
        <p14:creationId xmlns:p14="http://schemas.microsoft.com/office/powerpoint/2010/main" val="2592414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err="1" smtClean="0">
                <a:solidFill>
                  <a:schemeClr val="tx1"/>
                </a:solidFill>
              </a:rPr>
              <a:t>JobTask</a:t>
            </a:r>
            <a:r>
              <a:rPr lang="en-US" dirty="0" smtClean="0">
                <a:solidFill>
                  <a:schemeClr val="tx1"/>
                </a:solidFill>
              </a:rPr>
              <a:t> </a:t>
            </a:r>
            <a:r>
              <a:rPr lang="en-US" dirty="0">
                <a:solidFill>
                  <a:schemeClr val="tx1"/>
                </a:solidFill>
              </a:rPr>
              <a:t>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This table is very similar to the Privilege table in that it defines all of the job task assigned to a specific person. We use the </a:t>
            </a:r>
            <a:r>
              <a:rPr lang="en-US" dirty="0" err="1" smtClean="0"/>
              <a:t>EmployeeID</a:t>
            </a:r>
            <a:r>
              <a:rPr lang="en-US" dirty="0" smtClean="0"/>
              <a:t> as the primary key and references the Employee table once again. </a:t>
            </a:r>
            <a:endParaRPr lang="en-US" dirty="0"/>
          </a:p>
        </p:txBody>
      </p:sp>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14</a:t>
            </a:fld>
            <a:endParaRPr lang="en-US" sz="1200" dirty="0">
              <a:solidFill>
                <a:schemeClr val="tx1"/>
              </a:solidFill>
            </a:endParaRPr>
          </a:p>
        </p:txBody>
      </p:sp>
      <p:sp>
        <p:nvSpPr>
          <p:cNvPr id="8" name="TextBox 7"/>
          <p:cNvSpPr txBox="1"/>
          <p:nvPr/>
        </p:nvSpPr>
        <p:spPr>
          <a:xfrm>
            <a:off x="4531862" y="3255689"/>
            <a:ext cx="5299108" cy="954107"/>
          </a:xfrm>
          <a:prstGeom prst="rect">
            <a:avLst/>
          </a:prstGeom>
          <a:noFill/>
        </p:spPr>
        <p:txBody>
          <a:bodyPr wrap="square" rtlCol="0">
            <a:spAutoFit/>
          </a:bodyPr>
          <a:lstStyle/>
          <a:p>
            <a:r>
              <a:rPr lang="en-US" sz="1400" dirty="0" smtClean="0"/>
              <a:t>Functional Dependencies:</a:t>
            </a:r>
          </a:p>
          <a:p>
            <a:r>
              <a:rPr lang="en-US" sz="1400" dirty="0" err="1" smtClean="0">
                <a:sym typeface="Wingdings" panose="05000000000000000000" pitchFamily="2" charset="2"/>
              </a:rPr>
              <a:t>EmployeeID</a:t>
            </a:r>
            <a:r>
              <a:rPr lang="en-US" sz="1400" dirty="0" smtClean="0">
                <a:sym typeface="Wingdings" panose="05000000000000000000" pitchFamily="2" charset="2"/>
              </a:rPr>
              <a:t>  </a:t>
            </a:r>
            <a:r>
              <a:rPr lang="en-US" sz="1400" dirty="0" err="1" smtClean="0">
                <a:sym typeface="Wingdings" panose="05000000000000000000" pitchFamily="2" charset="2"/>
              </a:rPr>
              <a:t>PoolOverview</a:t>
            </a:r>
            <a:r>
              <a:rPr lang="en-US" sz="1400" dirty="0" smtClean="0">
                <a:sym typeface="Wingdings" panose="05000000000000000000" pitchFamily="2" charset="2"/>
              </a:rPr>
              <a:t>, </a:t>
            </a:r>
            <a:r>
              <a:rPr lang="en-US" sz="1400" dirty="0" err="1" smtClean="0">
                <a:sym typeface="Wingdings" panose="05000000000000000000" pitchFamily="2" charset="2"/>
              </a:rPr>
              <a:t>FirstAid</a:t>
            </a:r>
            <a:r>
              <a:rPr lang="en-US" sz="1400" dirty="0" smtClean="0">
                <a:sym typeface="Wingdings" panose="05000000000000000000" pitchFamily="2" charset="2"/>
              </a:rPr>
              <a:t>, </a:t>
            </a:r>
            <a:r>
              <a:rPr lang="en-US" sz="1400" dirty="0" err="1" smtClean="0">
                <a:sym typeface="Wingdings" panose="05000000000000000000" pitchFamily="2" charset="2"/>
              </a:rPr>
              <a:t>GuardPool</a:t>
            </a:r>
            <a:r>
              <a:rPr lang="en-US" sz="1400" dirty="0" smtClean="0">
                <a:sym typeface="Wingdings" panose="05000000000000000000" pitchFamily="2" charset="2"/>
              </a:rPr>
              <a:t>, </a:t>
            </a:r>
            <a:r>
              <a:rPr lang="en-US" sz="1400" dirty="0" err="1" smtClean="0">
                <a:sym typeface="Wingdings" panose="05000000000000000000" pitchFamily="2" charset="2"/>
              </a:rPr>
              <a:t>CleanPool</a:t>
            </a:r>
            <a:r>
              <a:rPr lang="en-US" sz="1400" dirty="0" smtClean="0">
                <a:sym typeface="Wingdings" panose="05000000000000000000" pitchFamily="2" charset="2"/>
              </a:rPr>
              <a:t>, </a:t>
            </a:r>
            <a:r>
              <a:rPr lang="en-US" sz="1400" dirty="0" err="1" smtClean="0">
                <a:sym typeface="Wingdings" panose="05000000000000000000" pitchFamily="2" charset="2"/>
              </a:rPr>
              <a:t>ManagePool</a:t>
            </a:r>
            <a:r>
              <a:rPr lang="en-US" sz="1400" dirty="0" smtClean="0">
                <a:sym typeface="Wingdings" panose="05000000000000000000" pitchFamily="2" charset="2"/>
              </a:rPr>
              <a:t>, </a:t>
            </a:r>
            <a:r>
              <a:rPr lang="en-US" sz="1400" dirty="0" err="1" smtClean="0">
                <a:sym typeface="Wingdings" panose="05000000000000000000" pitchFamily="2" charset="2"/>
              </a:rPr>
              <a:t>WorkOverview</a:t>
            </a:r>
            <a:r>
              <a:rPr lang="en-US" sz="1400" dirty="0" smtClean="0">
                <a:sym typeface="Wingdings" panose="05000000000000000000" pitchFamily="2" charset="2"/>
              </a:rPr>
              <a:t>, </a:t>
            </a:r>
            <a:r>
              <a:rPr lang="en-US" sz="1400" dirty="0" err="1" smtClean="0">
                <a:sym typeface="Wingdings" panose="05000000000000000000" pitchFamily="2" charset="2"/>
              </a:rPr>
              <a:t>DelieverFood</a:t>
            </a:r>
            <a:r>
              <a:rPr lang="en-US" sz="1400" dirty="0" smtClean="0">
                <a:sym typeface="Wingdings" panose="05000000000000000000" pitchFamily="2" charset="2"/>
              </a:rPr>
              <a:t>, </a:t>
            </a:r>
            <a:r>
              <a:rPr lang="en-US" sz="1400" dirty="0" err="1" smtClean="0">
                <a:sym typeface="Wingdings" panose="05000000000000000000" pitchFamily="2" charset="2"/>
              </a:rPr>
              <a:t>TakeOrders</a:t>
            </a:r>
            <a:r>
              <a:rPr lang="en-US" sz="1400" dirty="0" smtClean="0">
                <a:sym typeface="Wingdings" panose="05000000000000000000" pitchFamily="2" charset="2"/>
              </a:rPr>
              <a:t>, </a:t>
            </a:r>
            <a:r>
              <a:rPr lang="en-US" sz="1400" dirty="0" err="1" smtClean="0">
                <a:sym typeface="Wingdings" panose="05000000000000000000" pitchFamily="2" charset="2"/>
              </a:rPr>
              <a:t>SwimTeamStaff</a:t>
            </a:r>
            <a:endParaRPr lang="en-US" sz="1400" dirty="0"/>
          </a:p>
        </p:txBody>
      </p:sp>
      <p:pic>
        <p:nvPicPr>
          <p:cNvPr id="3" name="Picture 2"/>
          <p:cNvPicPr>
            <a:picLocks noChangeAspect="1"/>
          </p:cNvPicPr>
          <p:nvPr/>
        </p:nvPicPr>
        <p:blipFill>
          <a:blip r:embed="rId2"/>
          <a:stretch>
            <a:fillRect/>
          </a:stretch>
        </p:blipFill>
        <p:spPr>
          <a:xfrm>
            <a:off x="1039625" y="4770800"/>
            <a:ext cx="8391525" cy="1628775"/>
          </a:xfrm>
          <a:prstGeom prst="rect">
            <a:avLst/>
          </a:prstGeom>
        </p:spPr>
      </p:pic>
      <p:pic>
        <p:nvPicPr>
          <p:cNvPr id="9" name="Picture 4" descr="Image result for whitford country club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039625" y="4531490"/>
            <a:ext cx="1327744" cy="246221"/>
          </a:xfrm>
          <a:prstGeom prst="rect">
            <a:avLst/>
          </a:prstGeom>
          <a:noFill/>
        </p:spPr>
        <p:txBody>
          <a:bodyPr wrap="square" rtlCol="0">
            <a:spAutoFit/>
          </a:bodyPr>
          <a:lstStyle/>
          <a:p>
            <a:r>
              <a:rPr lang="en-US" sz="1000" dirty="0" smtClean="0"/>
              <a:t>Sample data:</a:t>
            </a:r>
            <a:endParaRPr lang="en-US" sz="1000" dirty="0"/>
          </a:p>
        </p:txBody>
      </p:sp>
      <p:pic>
        <p:nvPicPr>
          <p:cNvPr id="6" name="Picture 5"/>
          <p:cNvPicPr>
            <a:picLocks noChangeAspect="1"/>
          </p:cNvPicPr>
          <p:nvPr/>
        </p:nvPicPr>
        <p:blipFill>
          <a:blip r:embed="rId4">
            <a:clrChange>
              <a:clrFrom>
                <a:srgbClr val="FFFFFF"/>
              </a:clrFrom>
              <a:clrTo>
                <a:srgbClr val="FFFFFF">
                  <a:alpha val="0"/>
                </a:srgbClr>
              </a:clrTo>
            </a:clrChange>
          </a:blip>
          <a:stretch>
            <a:fillRect/>
          </a:stretch>
        </p:blipFill>
        <p:spPr>
          <a:xfrm>
            <a:off x="4653523" y="231478"/>
            <a:ext cx="6471677" cy="2784902"/>
          </a:xfrm>
          <a:prstGeom prst="rect">
            <a:avLst/>
          </a:prstGeom>
        </p:spPr>
      </p:pic>
    </p:spTree>
    <p:extLst>
      <p:ext uri="{BB962C8B-B14F-4D97-AF65-F5344CB8AC3E}">
        <p14:creationId xmlns:p14="http://schemas.microsoft.com/office/powerpoint/2010/main" val="4167787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err="1" smtClean="0">
                <a:solidFill>
                  <a:schemeClr val="tx1"/>
                </a:solidFill>
              </a:rPr>
              <a:t>CountryClubDues</a:t>
            </a:r>
            <a:r>
              <a:rPr lang="en-US" dirty="0" smtClean="0">
                <a:solidFill>
                  <a:schemeClr val="tx1"/>
                </a:solidFill>
              </a:rPr>
              <a:t> </a:t>
            </a:r>
            <a:r>
              <a:rPr lang="en-US" dirty="0">
                <a:solidFill>
                  <a:schemeClr val="tx1"/>
                </a:solidFill>
              </a:rPr>
              <a:t>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This table signifies all of the payments that a member must make to the Country Club. We use Dues as the primary key and store it within this table. Dues is referenced by the Member table in order to gain access.</a:t>
            </a:r>
            <a:endParaRPr lang="en-US" dirty="0"/>
          </a:p>
        </p:txBody>
      </p:sp>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15</a:t>
            </a:fld>
            <a:endParaRPr lang="en-US" sz="1200" dirty="0">
              <a:solidFill>
                <a:schemeClr val="tx1"/>
              </a:solidFill>
            </a:endParaRPr>
          </a:p>
        </p:txBody>
      </p:sp>
      <p:sp>
        <p:nvSpPr>
          <p:cNvPr id="7" name="TextBox 6"/>
          <p:cNvSpPr txBox="1"/>
          <p:nvPr/>
        </p:nvSpPr>
        <p:spPr>
          <a:xfrm>
            <a:off x="4531862" y="2912128"/>
            <a:ext cx="5299108" cy="523220"/>
          </a:xfrm>
          <a:prstGeom prst="rect">
            <a:avLst/>
          </a:prstGeom>
          <a:noFill/>
        </p:spPr>
        <p:txBody>
          <a:bodyPr wrap="square" rtlCol="0">
            <a:spAutoFit/>
          </a:bodyPr>
          <a:lstStyle/>
          <a:p>
            <a:r>
              <a:rPr lang="en-US" sz="1400" dirty="0" smtClean="0"/>
              <a:t>Functional Dependencies:</a:t>
            </a:r>
          </a:p>
          <a:p>
            <a:r>
              <a:rPr lang="en-US" sz="1400" dirty="0" smtClean="0">
                <a:sym typeface="Wingdings" panose="05000000000000000000" pitchFamily="2" charset="2"/>
              </a:rPr>
              <a:t>Dues  </a:t>
            </a:r>
            <a:r>
              <a:rPr lang="en-US" sz="1400" dirty="0" err="1" smtClean="0">
                <a:sym typeface="Wingdings" panose="05000000000000000000" pitchFamily="2" charset="2"/>
              </a:rPr>
              <a:t>MonthlyPay</a:t>
            </a:r>
            <a:r>
              <a:rPr lang="en-US" sz="1400" dirty="0" smtClean="0">
                <a:sym typeface="Wingdings" panose="05000000000000000000" pitchFamily="2" charset="2"/>
              </a:rPr>
              <a:t>, </a:t>
            </a:r>
            <a:r>
              <a:rPr lang="en-US" sz="1400" dirty="0" err="1" smtClean="0">
                <a:sym typeface="Wingdings" panose="05000000000000000000" pitchFamily="2" charset="2"/>
              </a:rPr>
              <a:t>TabDues</a:t>
            </a:r>
            <a:r>
              <a:rPr lang="en-US" sz="1400" dirty="0" smtClean="0">
                <a:sym typeface="Wingdings" panose="05000000000000000000" pitchFamily="2" charset="2"/>
              </a:rPr>
              <a:t>, </a:t>
            </a:r>
            <a:r>
              <a:rPr lang="en-US" sz="1400" dirty="0" err="1" smtClean="0">
                <a:sym typeface="Wingdings" panose="05000000000000000000" pitchFamily="2" charset="2"/>
              </a:rPr>
              <a:t>CCPlanDues</a:t>
            </a:r>
            <a:endParaRPr lang="en-US" sz="1400" dirty="0"/>
          </a:p>
        </p:txBody>
      </p:sp>
      <p:pic>
        <p:nvPicPr>
          <p:cNvPr id="6" name="Picture 5"/>
          <p:cNvPicPr>
            <a:picLocks noChangeAspect="1"/>
          </p:cNvPicPr>
          <p:nvPr/>
        </p:nvPicPr>
        <p:blipFill>
          <a:blip r:embed="rId2"/>
          <a:stretch>
            <a:fillRect/>
          </a:stretch>
        </p:blipFill>
        <p:spPr>
          <a:xfrm>
            <a:off x="4607065" y="4142150"/>
            <a:ext cx="3057525" cy="1381125"/>
          </a:xfrm>
          <a:prstGeom prst="rect">
            <a:avLst/>
          </a:prstGeom>
        </p:spPr>
      </p:pic>
      <p:pic>
        <p:nvPicPr>
          <p:cNvPr id="8" name="Picture 4" descr="Image result for whitford country club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607065" y="3895929"/>
            <a:ext cx="1327744" cy="246221"/>
          </a:xfrm>
          <a:prstGeom prst="rect">
            <a:avLst/>
          </a:prstGeom>
          <a:noFill/>
        </p:spPr>
        <p:txBody>
          <a:bodyPr wrap="square" rtlCol="0">
            <a:spAutoFit/>
          </a:bodyPr>
          <a:lstStyle/>
          <a:p>
            <a:r>
              <a:rPr lang="en-US" sz="1000" dirty="0" smtClean="0"/>
              <a:t>Sample data:</a:t>
            </a:r>
            <a:endParaRPr lang="en-US" sz="1000" dirty="0"/>
          </a:p>
        </p:txBody>
      </p:sp>
      <p:pic>
        <p:nvPicPr>
          <p:cNvPr id="10" name="Picture 9"/>
          <p:cNvPicPr>
            <a:picLocks noChangeAspect="1"/>
          </p:cNvPicPr>
          <p:nvPr/>
        </p:nvPicPr>
        <p:blipFill>
          <a:blip r:embed="rId4"/>
          <a:stretch>
            <a:fillRect/>
          </a:stretch>
        </p:blipFill>
        <p:spPr>
          <a:xfrm>
            <a:off x="4607065" y="660470"/>
            <a:ext cx="3912717" cy="1870302"/>
          </a:xfrm>
          <a:prstGeom prst="rect">
            <a:avLst/>
          </a:prstGeom>
        </p:spPr>
      </p:pic>
    </p:spTree>
    <p:extLst>
      <p:ext uri="{BB962C8B-B14F-4D97-AF65-F5344CB8AC3E}">
        <p14:creationId xmlns:p14="http://schemas.microsoft.com/office/powerpoint/2010/main" val="2519960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smtClean="0">
                <a:solidFill>
                  <a:schemeClr val="tx1"/>
                </a:solidFill>
              </a:rPr>
              <a:t>Payment </a:t>
            </a:r>
            <a:r>
              <a:rPr lang="en-US" dirty="0">
                <a:solidFill>
                  <a:schemeClr val="tx1"/>
                </a:solidFill>
              </a:rPr>
              <a:t>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This table uses a </a:t>
            </a:r>
            <a:r>
              <a:rPr lang="en-US" dirty="0" err="1" smtClean="0"/>
              <a:t>EmployeeID</a:t>
            </a:r>
            <a:r>
              <a:rPr lang="en-US" dirty="0" smtClean="0"/>
              <a:t> once again as its primary id and describes all of the factors that go into your payments and the total payment that you get. </a:t>
            </a:r>
            <a:endParaRPr lang="en-US" dirty="0"/>
          </a:p>
        </p:txBody>
      </p:sp>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16</a:t>
            </a:fld>
            <a:endParaRPr lang="en-US" sz="1200" dirty="0">
              <a:solidFill>
                <a:schemeClr val="tx1"/>
              </a:solidFill>
            </a:endParaRPr>
          </a:p>
        </p:txBody>
      </p:sp>
      <p:sp>
        <p:nvSpPr>
          <p:cNvPr id="7" name="TextBox 6"/>
          <p:cNvSpPr txBox="1"/>
          <p:nvPr/>
        </p:nvSpPr>
        <p:spPr>
          <a:xfrm>
            <a:off x="4531862" y="2712577"/>
            <a:ext cx="5299108" cy="738664"/>
          </a:xfrm>
          <a:prstGeom prst="rect">
            <a:avLst/>
          </a:prstGeom>
          <a:noFill/>
        </p:spPr>
        <p:txBody>
          <a:bodyPr wrap="square" rtlCol="0">
            <a:spAutoFit/>
          </a:bodyPr>
          <a:lstStyle/>
          <a:p>
            <a:r>
              <a:rPr lang="en-US" sz="1400" dirty="0" smtClean="0"/>
              <a:t>Functional Dependencies:</a:t>
            </a:r>
          </a:p>
          <a:p>
            <a:r>
              <a:rPr lang="en-US" sz="1400" dirty="0" err="1" smtClean="0">
                <a:sym typeface="Wingdings" panose="05000000000000000000" pitchFamily="2" charset="2"/>
              </a:rPr>
              <a:t>EmployeeID</a:t>
            </a:r>
            <a:r>
              <a:rPr lang="en-US" sz="1400" dirty="0" smtClean="0">
                <a:sym typeface="Wingdings" panose="05000000000000000000" pitchFamily="2" charset="2"/>
              </a:rPr>
              <a:t>  </a:t>
            </a:r>
            <a:r>
              <a:rPr lang="en-US" sz="1400" dirty="0" err="1" smtClean="0">
                <a:sym typeface="Wingdings" panose="05000000000000000000" pitchFamily="2" charset="2"/>
              </a:rPr>
              <a:t>PAyInfo</a:t>
            </a:r>
            <a:r>
              <a:rPr lang="en-US" sz="1400" dirty="0" smtClean="0">
                <a:sym typeface="Wingdings" panose="05000000000000000000" pitchFamily="2" charset="2"/>
              </a:rPr>
              <a:t>, </a:t>
            </a:r>
            <a:r>
              <a:rPr lang="en-US" sz="1400" dirty="0" err="1" smtClean="0">
                <a:sym typeface="Wingdings" panose="05000000000000000000" pitchFamily="2" charset="2"/>
              </a:rPr>
              <a:t>PaymentAmt</a:t>
            </a:r>
            <a:r>
              <a:rPr lang="en-US" sz="1400" dirty="0" smtClean="0">
                <a:sym typeface="Wingdings" panose="05000000000000000000" pitchFamily="2" charset="2"/>
              </a:rPr>
              <a:t>, Salary, </a:t>
            </a:r>
            <a:r>
              <a:rPr lang="en-US" sz="1400" dirty="0" err="1" smtClean="0">
                <a:sym typeface="Wingdings" panose="05000000000000000000" pitchFamily="2" charset="2"/>
              </a:rPr>
              <a:t>TotalHrsWorked</a:t>
            </a:r>
            <a:r>
              <a:rPr lang="en-US" sz="1400" dirty="0" smtClean="0">
                <a:sym typeface="Wingdings" panose="05000000000000000000" pitchFamily="2" charset="2"/>
              </a:rPr>
              <a:t>, </a:t>
            </a:r>
            <a:r>
              <a:rPr lang="en-US" sz="1400" dirty="0" err="1" smtClean="0">
                <a:sym typeface="Wingdings" panose="05000000000000000000" pitchFamily="2" charset="2"/>
              </a:rPr>
              <a:t>TotalOvertimeHrs</a:t>
            </a:r>
            <a:endParaRPr lang="en-US" sz="1400" dirty="0"/>
          </a:p>
        </p:txBody>
      </p:sp>
      <p:pic>
        <p:nvPicPr>
          <p:cNvPr id="8" name="Picture 4" descr="Image result for whitford country club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4531862" y="655075"/>
            <a:ext cx="6662252" cy="1846658"/>
          </a:xfrm>
          <a:prstGeom prst="rect">
            <a:avLst/>
          </a:prstGeom>
        </p:spPr>
      </p:pic>
      <p:pic>
        <p:nvPicPr>
          <p:cNvPr id="9" name="Picture 8"/>
          <p:cNvPicPr>
            <a:picLocks noChangeAspect="1"/>
          </p:cNvPicPr>
          <p:nvPr/>
        </p:nvPicPr>
        <p:blipFill>
          <a:blip r:embed="rId4"/>
          <a:stretch>
            <a:fillRect/>
          </a:stretch>
        </p:blipFill>
        <p:spPr>
          <a:xfrm>
            <a:off x="4607065" y="3866808"/>
            <a:ext cx="4581525" cy="2790825"/>
          </a:xfrm>
          <a:prstGeom prst="rect">
            <a:avLst/>
          </a:prstGeom>
        </p:spPr>
      </p:pic>
      <p:sp>
        <p:nvSpPr>
          <p:cNvPr id="10" name="TextBox 9"/>
          <p:cNvSpPr txBox="1"/>
          <p:nvPr/>
        </p:nvSpPr>
        <p:spPr>
          <a:xfrm>
            <a:off x="4607065" y="3620587"/>
            <a:ext cx="1327744" cy="246221"/>
          </a:xfrm>
          <a:prstGeom prst="rect">
            <a:avLst/>
          </a:prstGeom>
          <a:noFill/>
        </p:spPr>
        <p:txBody>
          <a:bodyPr wrap="square" rtlCol="0">
            <a:spAutoFit/>
          </a:bodyPr>
          <a:lstStyle/>
          <a:p>
            <a:r>
              <a:rPr lang="en-US" sz="1000" dirty="0" smtClean="0"/>
              <a:t>Sample data:</a:t>
            </a:r>
            <a:endParaRPr lang="en-US" sz="1000" dirty="0"/>
          </a:p>
        </p:txBody>
      </p:sp>
    </p:spTree>
    <p:extLst>
      <p:ext uri="{BB962C8B-B14F-4D97-AF65-F5344CB8AC3E}">
        <p14:creationId xmlns:p14="http://schemas.microsoft.com/office/powerpoint/2010/main" val="3668996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err="1" smtClean="0">
                <a:solidFill>
                  <a:schemeClr val="tx1"/>
                </a:solidFill>
              </a:rPr>
              <a:t>PaymentInfo</a:t>
            </a:r>
            <a:r>
              <a:rPr lang="en-US" dirty="0" smtClean="0">
                <a:solidFill>
                  <a:schemeClr val="tx1"/>
                </a:solidFill>
              </a:rPr>
              <a:t> 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The final table in our database is the </a:t>
            </a:r>
            <a:r>
              <a:rPr lang="en-US" dirty="0" err="1" smtClean="0"/>
              <a:t>PaymentInfo</a:t>
            </a:r>
            <a:r>
              <a:rPr lang="en-US" dirty="0" smtClean="0"/>
              <a:t> table which specifies all of the needed information when a employee is being paid. The primary key is the </a:t>
            </a:r>
            <a:r>
              <a:rPr lang="en-US" dirty="0" err="1" smtClean="0"/>
              <a:t>PayInfo</a:t>
            </a:r>
            <a:r>
              <a:rPr lang="en-US" dirty="0" smtClean="0"/>
              <a:t> which is </a:t>
            </a:r>
            <a:r>
              <a:rPr lang="en-US" dirty="0" err="1" smtClean="0"/>
              <a:t>unqiue</a:t>
            </a:r>
            <a:r>
              <a:rPr lang="en-US" dirty="0" smtClean="0"/>
              <a:t> for every person.</a:t>
            </a:r>
            <a:endParaRPr lang="en-US" dirty="0"/>
          </a:p>
        </p:txBody>
      </p:sp>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17</a:t>
            </a:fld>
            <a:endParaRPr lang="en-US" sz="1200" dirty="0">
              <a:solidFill>
                <a:schemeClr val="tx1"/>
              </a:solidFill>
            </a:endParaRPr>
          </a:p>
        </p:txBody>
      </p:sp>
      <p:sp>
        <p:nvSpPr>
          <p:cNvPr id="7" name="TextBox 6"/>
          <p:cNvSpPr txBox="1"/>
          <p:nvPr/>
        </p:nvSpPr>
        <p:spPr>
          <a:xfrm>
            <a:off x="4693226" y="2777069"/>
            <a:ext cx="5299108" cy="738664"/>
          </a:xfrm>
          <a:prstGeom prst="rect">
            <a:avLst/>
          </a:prstGeom>
          <a:noFill/>
        </p:spPr>
        <p:txBody>
          <a:bodyPr wrap="square" rtlCol="0">
            <a:spAutoFit/>
          </a:bodyPr>
          <a:lstStyle/>
          <a:p>
            <a:r>
              <a:rPr lang="en-US" sz="1400" dirty="0" smtClean="0"/>
              <a:t>Functional Dependencies:</a:t>
            </a:r>
          </a:p>
          <a:p>
            <a:r>
              <a:rPr lang="en-US" sz="1400" dirty="0" err="1" smtClean="0">
                <a:sym typeface="Wingdings" panose="05000000000000000000" pitchFamily="2" charset="2"/>
              </a:rPr>
              <a:t>PayInfo</a:t>
            </a:r>
            <a:r>
              <a:rPr lang="en-US" sz="1400" dirty="0" smtClean="0">
                <a:sym typeface="Wingdings" panose="05000000000000000000" pitchFamily="2" charset="2"/>
              </a:rPr>
              <a:t>  Address, City, </a:t>
            </a:r>
            <a:r>
              <a:rPr lang="en-US" sz="1400" dirty="0" err="1" smtClean="0">
                <a:sym typeface="Wingdings" panose="05000000000000000000" pitchFamily="2" charset="2"/>
              </a:rPr>
              <a:t>StateTerritory</a:t>
            </a:r>
            <a:r>
              <a:rPr lang="en-US" sz="1400" dirty="0" smtClean="0">
                <a:sym typeface="Wingdings" panose="05000000000000000000" pitchFamily="2" charset="2"/>
              </a:rPr>
              <a:t>, zip, </a:t>
            </a:r>
            <a:r>
              <a:rPr lang="en-US" sz="1400" dirty="0" err="1" smtClean="0">
                <a:sym typeface="Wingdings" panose="05000000000000000000" pitchFamily="2" charset="2"/>
              </a:rPr>
              <a:t>BankDepositNum</a:t>
            </a:r>
            <a:r>
              <a:rPr lang="en-US" sz="1400" dirty="0" smtClean="0">
                <a:sym typeface="Wingdings" panose="05000000000000000000" pitchFamily="2" charset="2"/>
              </a:rPr>
              <a:t>, </a:t>
            </a:r>
            <a:r>
              <a:rPr lang="en-US" sz="1400" dirty="0" err="1" smtClean="0">
                <a:sym typeface="Wingdings" panose="05000000000000000000" pitchFamily="2" charset="2"/>
              </a:rPr>
              <a:t>EmailNotification</a:t>
            </a:r>
            <a:endParaRPr lang="en-US" sz="1400" dirty="0"/>
          </a:p>
        </p:txBody>
      </p:sp>
      <p:pic>
        <p:nvPicPr>
          <p:cNvPr id="8" name="Picture 4" descr="Image result for whitford country club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4693226" y="528918"/>
            <a:ext cx="4415532" cy="2118191"/>
          </a:xfrm>
          <a:prstGeom prst="rect">
            <a:avLst/>
          </a:prstGeom>
        </p:spPr>
      </p:pic>
      <p:pic>
        <p:nvPicPr>
          <p:cNvPr id="10" name="Picture 9"/>
          <p:cNvPicPr>
            <a:picLocks noChangeAspect="1"/>
          </p:cNvPicPr>
          <p:nvPr/>
        </p:nvPicPr>
        <p:blipFill>
          <a:blip r:embed="rId4"/>
          <a:stretch>
            <a:fillRect/>
          </a:stretch>
        </p:blipFill>
        <p:spPr>
          <a:xfrm>
            <a:off x="4531862" y="4069293"/>
            <a:ext cx="5362575" cy="1838325"/>
          </a:xfrm>
          <a:prstGeom prst="rect">
            <a:avLst/>
          </a:prstGeom>
        </p:spPr>
      </p:pic>
      <p:sp>
        <p:nvSpPr>
          <p:cNvPr id="11" name="TextBox 10"/>
          <p:cNvSpPr txBox="1"/>
          <p:nvPr/>
        </p:nvSpPr>
        <p:spPr>
          <a:xfrm>
            <a:off x="4531862" y="3812438"/>
            <a:ext cx="1327744" cy="246221"/>
          </a:xfrm>
          <a:prstGeom prst="rect">
            <a:avLst/>
          </a:prstGeom>
          <a:noFill/>
        </p:spPr>
        <p:txBody>
          <a:bodyPr wrap="square" rtlCol="0">
            <a:spAutoFit/>
          </a:bodyPr>
          <a:lstStyle/>
          <a:p>
            <a:r>
              <a:rPr lang="en-US" sz="1000" dirty="0" smtClean="0"/>
              <a:t>Sample data:</a:t>
            </a:r>
            <a:endParaRPr lang="en-US" sz="1000" dirty="0"/>
          </a:p>
        </p:txBody>
      </p:sp>
    </p:spTree>
    <p:extLst>
      <p:ext uri="{BB962C8B-B14F-4D97-AF65-F5344CB8AC3E}">
        <p14:creationId xmlns:p14="http://schemas.microsoft.com/office/powerpoint/2010/main" val="1748645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0" y="671325"/>
            <a:ext cx="3854528" cy="1278466"/>
          </a:xfrm>
        </p:spPr>
        <p:txBody>
          <a:bodyPr/>
          <a:lstStyle/>
          <a:p>
            <a:r>
              <a:rPr lang="en-US" dirty="0" err="1" smtClean="0"/>
              <a:t>LifeGuardInfo</a:t>
            </a:r>
            <a:r>
              <a:rPr lang="en-US" dirty="0" smtClean="0"/>
              <a:t> View</a:t>
            </a:r>
            <a:endParaRPr lang="en-US" dirty="0"/>
          </a:p>
        </p:txBody>
      </p:sp>
      <p:sp>
        <p:nvSpPr>
          <p:cNvPr id="4" name="Text Placeholder 3"/>
          <p:cNvSpPr>
            <a:spLocks noGrp="1"/>
          </p:cNvSpPr>
          <p:nvPr>
            <p:ph type="body" sz="half" idx="2"/>
          </p:nvPr>
        </p:nvSpPr>
        <p:spPr>
          <a:xfrm>
            <a:off x="0" y="1949791"/>
            <a:ext cx="3854528" cy="2584449"/>
          </a:xfrm>
        </p:spPr>
        <p:txBody>
          <a:bodyPr/>
          <a:lstStyle/>
          <a:p>
            <a:r>
              <a:rPr lang="en-US" dirty="0" smtClean="0"/>
              <a:t>This View displays all employees who have the same privileges and job tasks that fits the Lifeguard description. It identifies them by their name and lists there </a:t>
            </a:r>
            <a:r>
              <a:rPr lang="en-US" dirty="0" err="1" smtClean="0"/>
              <a:t>EmployeeID</a:t>
            </a:r>
            <a:r>
              <a:rPr lang="en-US" dirty="0" smtClean="0"/>
              <a:t> in ascending order. </a:t>
            </a:r>
            <a:endParaRPr lang="en-US" dirty="0"/>
          </a:p>
        </p:txBody>
      </p:sp>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18</a:t>
            </a:fld>
            <a:endParaRPr lang="en-US" sz="1200" dirty="0">
              <a:solidFill>
                <a:schemeClr val="tx1"/>
              </a:solidFill>
            </a:endParaRPr>
          </a:p>
        </p:txBody>
      </p:sp>
      <p:sp>
        <p:nvSpPr>
          <p:cNvPr id="12" name="TextBox 11"/>
          <p:cNvSpPr txBox="1"/>
          <p:nvPr/>
        </p:nvSpPr>
        <p:spPr>
          <a:xfrm>
            <a:off x="1845000" y="3521944"/>
            <a:ext cx="1327744" cy="246221"/>
          </a:xfrm>
          <a:prstGeom prst="rect">
            <a:avLst/>
          </a:prstGeom>
          <a:noFill/>
        </p:spPr>
        <p:txBody>
          <a:bodyPr wrap="square" rtlCol="0">
            <a:spAutoFit/>
          </a:bodyPr>
          <a:lstStyle/>
          <a:p>
            <a:r>
              <a:rPr lang="en-US" sz="1000" dirty="0" smtClean="0"/>
              <a:t>Sample data:</a:t>
            </a:r>
            <a:endParaRPr lang="en-US" sz="1000" dirty="0"/>
          </a:p>
        </p:txBody>
      </p:sp>
      <p:pic>
        <p:nvPicPr>
          <p:cNvPr id="13" name="Picture 4" descr="Image result for whitford country club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3"/>
          <a:stretch>
            <a:fillRect/>
          </a:stretch>
        </p:blipFill>
        <p:spPr>
          <a:xfrm>
            <a:off x="1845000" y="3768165"/>
            <a:ext cx="6867525" cy="2581275"/>
          </a:xfrm>
          <a:prstGeom prst="rect">
            <a:avLst/>
          </a:prstGeom>
        </p:spPr>
      </p:pic>
      <p:pic>
        <p:nvPicPr>
          <p:cNvPr id="15" name="Picture 14"/>
          <p:cNvPicPr>
            <a:picLocks noChangeAspect="1"/>
          </p:cNvPicPr>
          <p:nvPr/>
        </p:nvPicPr>
        <p:blipFill>
          <a:blip r:embed="rId4"/>
          <a:stretch>
            <a:fillRect/>
          </a:stretch>
        </p:blipFill>
        <p:spPr>
          <a:xfrm>
            <a:off x="4125726" y="71377"/>
            <a:ext cx="4586799" cy="3574883"/>
          </a:xfrm>
          <a:prstGeom prst="rect">
            <a:avLst/>
          </a:prstGeom>
        </p:spPr>
      </p:pic>
    </p:spTree>
    <p:extLst>
      <p:ext uri="{BB962C8B-B14F-4D97-AF65-F5344CB8AC3E}">
        <p14:creationId xmlns:p14="http://schemas.microsoft.com/office/powerpoint/2010/main" val="1394616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5216"/>
            <a:ext cx="3854528" cy="1278466"/>
          </a:xfrm>
        </p:spPr>
        <p:txBody>
          <a:bodyPr/>
          <a:lstStyle/>
          <a:p>
            <a:r>
              <a:rPr lang="en-US" dirty="0" err="1" smtClean="0"/>
              <a:t>AquaticDirectorInfo</a:t>
            </a:r>
            <a:r>
              <a:rPr lang="en-US" dirty="0" smtClean="0"/>
              <a:t> </a:t>
            </a:r>
            <a:r>
              <a:rPr lang="en-US" dirty="0"/>
              <a:t>View</a:t>
            </a:r>
          </a:p>
        </p:txBody>
      </p:sp>
      <p:sp>
        <p:nvSpPr>
          <p:cNvPr id="4" name="Text Placeholder 3"/>
          <p:cNvSpPr>
            <a:spLocks noGrp="1"/>
          </p:cNvSpPr>
          <p:nvPr>
            <p:ph type="body" sz="half" idx="2"/>
          </p:nvPr>
        </p:nvSpPr>
        <p:spPr>
          <a:xfrm>
            <a:off x="0" y="2113681"/>
            <a:ext cx="3854528" cy="2584449"/>
          </a:xfrm>
        </p:spPr>
        <p:txBody>
          <a:bodyPr/>
          <a:lstStyle/>
          <a:p>
            <a:r>
              <a:rPr lang="en-US" dirty="0"/>
              <a:t>This View displays all employees who have the same privileges and job tasks that fits the </a:t>
            </a:r>
            <a:r>
              <a:rPr lang="en-US" dirty="0" smtClean="0"/>
              <a:t>Aquatic Director </a:t>
            </a:r>
            <a:r>
              <a:rPr lang="en-US" dirty="0"/>
              <a:t>description. It identifies them by their name and lists there </a:t>
            </a:r>
            <a:r>
              <a:rPr lang="en-US" dirty="0" err="1"/>
              <a:t>EmployeeID</a:t>
            </a:r>
            <a:r>
              <a:rPr lang="en-US" dirty="0"/>
              <a:t> in ascending order. </a:t>
            </a:r>
          </a:p>
          <a:p>
            <a:endParaRPr lang="en-US" dirty="0"/>
          </a:p>
        </p:txBody>
      </p:sp>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19</a:t>
            </a:fld>
            <a:endParaRPr lang="en-US" sz="1200" dirty="0">
              <a:solidFill>
                <a:schemeClr val="tx1"/>
              </a:solidFill>
            </a:endParaRPr>
          </a:p>
        </p:txBody>
      </p:sp>
      <p:sp>
        <p:nvSpPr>
          <p:cNvPr id="8" name="TextBox 7"/>
          <p:cNvSpPr txBox="1"/>
          <p:nvPr/>
        </p:nvSpPr>
        <p:spPr>
          <a:xfrm>
            <a:off x="2429154" y="4256021"/>
            <a:ext cx="1327744" cy="246221"/>
          </a:xfrm>
          <a:prstGeom prst="rect">
            <a:avLst/>
          </a:prstGeom>
          <a:noFill/>
        </p:spPr>
        <p:txBody>
          <a:bodyPr wrap="square" rtlCol="0">
            <a:spAutoFit/>
          </a:bodyPr>
          <a:lstStyle/>
          <a:p>
            <a:r>
              <a:rPr lang="en-US" sz="1000" dirty="0" smtClean="0"/>
              <a:t>Sample data:</a:t>
            </a:r>
            <a:endParaRPr lang="en-US" sz="1000" dirty="0"/>
          </a:p>
        </p:txBody>
      </p:sp>
      <p:pic>
        <p:nvPicPr>
          <p:cNvPr id="9" name="Picture 4" descr="Image result for whitford country club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3"/>
          <a:stretch>
            <a:fillRect/>
          </a:stretch>
        </p:blipFill>
        <p:spPr>
          <a:xfrm>
            <a:off x="2429154" y="4502243"/>
            <a:ext cx="6867525" cy="1152525"/>
          </a:xfrm>
          <a:prstGeom prst="rect">
            <a:avLst/>
          </a:prstGeom>
        </p:spPr>
      </p:pic>
      <p:pic>
        <p:nvPicPr>
          <p:cNvPr id="11" name="Picture 10"/>
          <p:cNvPicPr>
            <a:picLocks noChangeAspect="1"/>
          </p:cNvPicPr>
          <p:nvPr/>
        </p:nvPicPr>
        <p:blipFill>
          <a:blip r:embed="rId4"/>
          <a:stretch>
            <a:fillRect/>
          </a:stretch>
        </p:blipFill>
        <p:spPr>
          <a:xfrm>
            <a:off x="3854528" y="226946"/>
            <a:ext cx="5229225" cy="4029075"/>
          </a:xfrm>
          <a:prstGeom prst="rect">
            <a:avLst/>
          </a:prstGeom>
        </p:spPr>
      </p:pic>
    </p:spTree>
    <p:extLst>
      <p:ext uri="{BB962C8B-B14F-4D97-AF65-F5344CB8AC3E}">
        <p14:creationId xmlns:p14="http://schemas.microsoft.com/office/powerpoint/2010/main" val="1394052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a:xfrm>
            <a:off x="677334" y="1676494"/>
            <a:ext cx="8596668" cy="4751200"/>
          </a:xfrm>
        </p:spPr>
        <p:txBody>
          <a:bodyPr numCol="2">
            <a:noAutofit/>
          </a:bodyPr>
          <a:lstStyle/>
          <a:p>
            <a:pPr marL="0" indent="0">
              <a:spcBef>
                <a:spcPts val="0"/>
              </a:spcBef>
              <a:buNone/>
            </a:pPr>
            <a:r>
              <a:rPr lang="en-US" sz="1400" b="1" i="1" dirty="0" smtClean="0"/>
              <a:t>Cover Page……………………………………………………... </a:t>
            </a:r>
            <a:r>
              <a:rPr lang="en-US" sz="1400" b="1" i="1" dirty="0" err="1"/>
              <a:t>p</a:t>
            </a:r>
            <a:r>
              <a:rPr lang="en-US" sz="1400" b="1" i="1" dirty="0" err="1" smtClean="0"/>
              <a:t>g</a:t>
            </a:r>
            <a:r>
              <a:rPr lang="en-US" sz="1400" b="1" i="1" dirty="0" smtClean="0"/>
              <a:t> 1</a:t>
            </a:r>
          </a:p>
          <a:p>
            <a:pPr marL="0" indent="0">
              <a:spcBef>
                <a:spcPts val="0"/>
              </a:spcBef>
              <a:buNone/>
            </a:pPr>
            <a:r>
              <a:rPr lang="en-US" sz="1400" b="1" i="1" dirty="0" smtClean="0"/>
              <a:t>Table of Contents……………………………………………. </a:t>
            </a:r>
            <a:r>
              <a:rPr lang="en-US" sz="1400" b="1" i="1" dirty="0" err="1" smtClean="0"/>
              <a:t>pg</a:t>
            </a:r>
            <a:r>
              <a:rPr lang="en-US" sz="1400" b="1" i="1" dirty="0" smtClean="0"/>
              <a:t> 2</a:t>
            </a:r>
          </a:p>
          <a:p>
            <a:pPr marL="0" indent="0">
              <a:spcBef>
                <a:spcPts val="0"/>
              </a:spcBef>
              <a:buNone/>
            </a:pPr>
            <a:r>
              <a:rPr lang="en-US" sz="1400" b="1" i="1" dirty="0" smtClean="0"/>
              <a:t>Executive Summary…………….…………………………. </a:t>
            </a:r>
            <a:r>
              <a:rPr lang="en-US" sz="1400" b="1" i="1" dirty="0" err="1" smtClean="0"/>
              <a:t>pg</a:t>
            </a:r>
            <a:r>
              <a:rPr lang="en-US" sz="1400" b="1" i="1" dirty="0" smtClean="0"/>
              <a:t> 3</a:t>
            </a:r>
          </a:p>
          <a:p>
            <a:pPr marL="0" indent="0">
              <a:spcBef>
                <a:spcPts val="0"/>
              </a:spcBef>
              <a:buNone/>
            </a:pPr>
            <a:r>
              <a:rPr lang="en-US" sz="1400" b="1" i="1" dirty="0" smtClean="0"/>
              <a:t>ER Diagram…………………….……………………………….. </a:t>
            </a:r>
            <a:r>
              <a:rPr lang="en-US" sz="1400" b="1" i="1" dirty="0" err="1"/>
              <a:t>p</a:t>
            </a:r>
            <a:r>
              <a:rPr lang="en-US" sz="1400" b="1" i="1" dirty="0" err="1" smtClean="0"/>
              <a:t>g</a:t>
            </a:r>
            <a:r>
              <a:rPr lang="en-US" sz="1400" b="1" i="1" dirty="0" smtClean="0"/>
              <a:t> 4</a:t>
            </a:r>
          </a:p>
          <a:p>
            <a:pPr marL="0" indent="0">
              <a:spcBef>
                <a:spcPts val="0"/>
              </a:spcBef>
              <a:buNone/>
            </a:pPr>
            <a:r>
              <a:rPr lang="en-US" sz="1400" b="1" i="1" dirty="0" smtClean="0"/>
              <a:t>Tables…….………………………………………………………… </a:t>
            </a:r>
            <a:r>
              <a:rPr lang="en-US" sz="1400" b="1" i="1" dirty="0" err="1" smtClean="0"/>
              <a:t>pg</a:t>
            </a:r>
            <a:r>
              <a:rPr lang="en-US" sz="1400" b="1" i="1" dirty="0" smtClean="0"/>
              <a:t> 5</a:t>
            </a:r>
            <a:endParaRPr lang="en-US" sz="1400" i="1" dirty="0" smtClean="0"/>
          </a:p>
          <a:p>
            <a:pPr marL="0" indent="0">
              <a:spcBef>
                <a:spcPts val="0"/>
              </a:spcBef>
              <a:buNone/>
            </a:pPr>
            <a:r>
              <a:rPr lang="en-US" sz="1400" i="1" dirty="0"/>
              <a:t>	</a:t>
            </a:r>
            <a:r>
              <a:rPr lang="en-US" sz="1400" i="1" dirty="0" smtClean="0"/>
              <a:t>Persons Table……………………………………….... </a:t>
            </a:r>
            <a:r>
              <a:rPr lang="en-US" sz="1400" i="1" dirty="0" err="1" smtClean="0"/>
              <a:t>pg</a:t>
            </a:r>
            <a:r>
              <a:rPr lang="en-US" sz="1400" i="1" dirty="0" smtClean="0"/>
              <a:t> 5</a:t>
            </a:r>
          </a:p>
          <a:p>
            <a:pPr marL="0" indent="0">
              <a:spcBef>
                <a:spcPts val="0"/>
              </a:spcBef>
              <a:buNone/>
            </a:pPr>
            <a:r>
              <a:rPr lang="en-US" sz="1400" i="1" dirty="0"/>
              <a:t>	</a:t>
            </a:r>
            <a:r>
              <a:rPr lang="en-US" sz="1400" i="1" dirty="0" smtClean="0"/>
              <a:t>Employee Table………………………………………. </a:t>
            </a:r>
            <a:r>
              <a:rPr lang="en-US" sz="1400" i="1" dirty="0" err="1"/>
              <a:t>p</a:t>
            </a:r>
            <a:r>
              <a:rPr lang="en-US" sz="1400" i="1" dirty="0" err="1" smtClean="0"/>
              <a:t>g</a:t>
            </a:r>
            <a:r>
              <a:rPr lang="en-US" sz="1400" i="1" dirty="0" smtClean="0"/>
              <a:t> 6</a:t>
            </a:r>
          </a:p>
          <a:p>
            <a:pPr marL="0" indent="0">
              <a:spcBef>
                <a:spcPts val="0"/>
              </a:spcBef>
              <a:buNone/>
            </a:pPr>
            <a:r>
              <a:rPr lang="en-US" sz="1400" i="1" dirty="0"/>
              <a:t>	</a:t>
            </a:r>
            <a:r>
              <a:rPr lang="en-US" sz="1400" i="1" dirty="0" smtClean="0"/>
              <a:t>Member Table…………………………………………. </a:t>
            </a:r>
            <a:r>
              <a:rPr lang="en-US" sz="1400" i="1" dirty="0" err="1" smtClean="0"/>
              <a:t>pg</a:t>
            </a:r>
            <a:r>
              <a:rPr lang="en-US" sz="1400" i="1" dirty="0" smtClean="0"/>
              <a:t> 7</a:t>
            </a:r>
          </a:p>
          <a:p>
            <a:pPr marL="0" indent="0">
              <a:spcBef>
                <a:spcPts val="0"/>
              </a:spcBef>
              <a:buNone/>
            </a:pPr>
            <a:r>
              <a:rPr lang="en-US" sz="1400" i="1" dirty="0" smtClean="0"/>
              <a:t>	</a:t>
            </a:r>
            <a:r>
              <a:rPr lang="en-US" sz="1400" i="1" dirty="0" err="1" smtClean="0"/>
              <a:t>AquaticDirector</a:t>
            </a:r>
            <a:r>
              <a:rPr lang="en-US" sz="1400" i="1" dirty="0" smtClean="0"/>
              <a:t> </a:t>
            </a:r>
            <a:r>
              <a:rPr lang="en-US" sz="1400" i="1" dirty="0"/>
              <a:t>Table……………………………. </a:t>
            </a:r>
            <a:r>
              <a:rPr lang="en-US" sz="1400" i="1" dirty="0" err="1"/>
              <a:t>pg</a:t>
            </a:r>
            <a:r>
              <a:rPr lang="en-US" sz="1400" i="1" dirty="0"/>
              <a:t> </a:t>
            </a:r>
            <a:r>
              <a:rPr lang="en-US" sz="1400" i="1" dirty="0" smtClean="0"/>
              <a:t>8</a:t>
            </a:r>
          </a:p>
          <a:p>
            <a:pPr marL="0" indent="0">
              <a:spcBef>
                <a:spcPts val="0"/>
              </a:spcBef>
              <a:buNone/>
            </a:pPr>
            <a:r>
              <a:rPr lang="en-US" sz="1400" i="1" dirty="0"/>
              <a:t>	</a:t>
            </a:r>
            <a:r>
              <a:rPr lang="en-US" sz="1400" i="1" dirty="0" smtClean="0"/>
              <a:t>Lifeguard Table…………………………………….. </a:t>
            </a:r>
            <a:r>
              <a:rPr lang="en-US" sz="1400" i="1" dirty="0" err="1" smtClean="0"/>
              <a:t>pg</a:t>
            </a:r>
            <a:r>
              <a:rPr lang="en-US" sz="1400" i="1" dirty="0" smtClean="0"/>
              <a:t> 9</a:t>
            </a:r>
          </a:p>
          <a:p>
            <a:pPr marL="0" indent="0">
              <a:spcBef>
                <a:spcPts val="0"/>
              </a:spcBef>
              <a:buNone/>
            </a:pPr>
            <a:r>
              <a:rPr lang="en-US" sz="1400" i="1" dirty="0"/>
              <a:t>	</a:t>
            </a:r>
            <a:r>
              <a:rPr lang="en-US" sz="1400" i="1" dirty="0" smtClean="0"/>
              <a:t>Chef Table……………………………………………. </a:t>
            </a:r>
            <a:r>
              <a:rPr lang="en-US" sz="1400" i="1" dirty="0" err="1"/>
              <a:t>p</a:t>
            </a:r>
            <a:r>
              <a:rPr lang="en-US" sz="1400" i="1" dirty="0" err="1" smtClean="0"/>
              <a:t>g</a:t>
            </a:r>
            <a:r>
              <a:rPr lang="en-US" sz="1400" i="1" dirty="0" smtClean="0"/>
              <a:t> 10</a:t>
            </a:r>
          </a:p>
          <a:p>
            <a:pPr marL="0" indent="0">
              <a:spcBef>
                <a:spcPts val="0"/>
              </a:spcBef>
              <a:buNone/>
            </a:pPr>
            <a:r>
              <a:rPr lang="en-US" sz="1400" i="1" dirty="0"/>
              <a:t>	</a:t>
            </a:r>
            <a:r>
              <a:rPr lang="en-US" sz="1400" i="1" dirty="0" smtClean="0"/>
              <a:t>Waiter Table………………………………………… </a:t>
            </a:r>
            <a:r>
              <a:rPr lang="en-US" sz="1400" i="1" dirty="0" err="1" smtClean="0"/>
              <a:t>pg</a:t>
            </a:r>
            <a:r>
              <a:rPr lang="en-US" sz="1400" i="1" dirty="0" smtClean="0"/>
              <a:t> 11</a:t>
            </a:r>
          </a:p>
          <a:p>
            <a:pPr marL="0" indent="0">
              <a:spcBef>
                <a:spcPts val="0"/>
              </a:spcBef>
              <a:buNone/>
            </a:pPr>
            <a:r>
              <a:rPr lang="en-US" sz="1400" i="1" dirty="0"/>
              <a:t>	</a:t>
            </a:r>
            <a:r>
              <a:rPr lang="en-US" sz="1400" i="1" dirty="0" smtClean="0"/>
              <a:t>Manager Table…………………………………….. </a:t>
            </a:r>
            <a:r>
              <a:rPr lang="en-US" sz="1400" i="1" dirty="0" err="1"/>
              <a:t>p</a:t>
            </a:r>
            <a:r>
              <a:rPr lang="en-US" sz="1400" i="1" dirty="0" err="1" smtClean="0"/>
              <a:t>g</a:t>
            </a:r>
            <a:r>
              <a:rPr lang="en-US" sz="1400" i="1" dirty="0" smtClean="0"/>
              <a:t> 12</a:t>
            </a:r>
          </a:p>
          <a:p>
            <a:pPr marL="0" indent="0">
              <a:spcBef>
                <a:spcPts val="0"/>
              </a:spcBef>
              <a:buNone/>
            </a:pPr>
            <a:r>
              <a:rPr lang="en-US" sz="1400" i="1" dirty="0"/>
              <a:t>	</a:t>
            </a:r>
            <a:r>
              <a:rPr lang="en-US" sz="1400" i="1" dirty="0" smtClean="0"/>
              <a:t>Privilege Table……………………………………. </a:t>
            </a:r>
            <a:r>
              <a:rPr lang="en-US" sz="1400" i="1" dirty="0" err="1"/>
              <a:t>p</a:t>
            </a:r>
            <a:r>
              <a:rPr lang="en-US" sz="1400" i="1" dirty="0" err="1" smtClean="0"/>
              <a:t>g</a:t>
            </a:r>
            <a:r>
              <a:rPr lang="en-US" sz="1400" i="1" dirty="0" smtClean="0"/>
              <a:t> 13</a:t>
            </a:r>
          </a:p>
          <a:p>
            <a:pPr marL="0" indent="0">
              <a:spcBef>
                <a:spcPts val="0"/>
              </a:spcBef>
              <a:buNone/>
            </a:pPr>
            <a:r>
              <a:rPr lang="en-US" sz="1400" i="1" dirty="0"/>
              <a:t>	</a:t>
            </a:r>
            <a:r>
              <a:rPr lang="en-US" sz="1400" i="1" dirty="0" err="1" smtClean="0"/>
              <a:t>JobTask</a:t>
            </a:r>
            <a:r>
              <a:rPr lang="en-US" sz="1400" i="1" dirty="0" smtClean="0"/>
              <a:t> Table………………………………………  </a:t>
            </a:r>
            <a:r>
              <a:rPr lang="en-US" sz="1400" i="1" dirty="0" err="1" smtClean="0"/>
              <a:t>pg</a:t>
            </a:r>
            <a:r>
              <a:rPr lang="en-US" sz="1400" i="1" dirty="0" smtClean="0"/>
              <a:t> 14</a:t>
            </a:r>
          </a:p>
          <a:p>
            <a:pPr marL="0" indent="0">
              <a:spcBef>
                <a:spcPts val="0"/>
              </a:spcBef>
              <a:buNone/>
            </a:pPr>
            <a:r>
              <a:rPr lang="en-US" sz="1400" i="1" dirty="0"/>
              <a:t>	</a:t>
            </a:r>
            <a:r>
              <a:rPr lang="en-US" sz="1400" i="1" dirty="0" err="1" smtClean="0"/>
              <a:t>CountryClubDues</a:t>
            </a:r>
            <a:r>
              <a:rPr lang="en-US" sz="1400" i="1" dirty="0" smtClean="0"/>
              <a:t> Table………………………. </a:t>
            </a:r>
            <a:r>
              <a:rPr lang="en-US" sz="1400" i="1" dirty="0" err="1" smtClean="0"/>
              <a:t>pg</a:t>
            </a:r>
            <a:r>
              <a:rPr lang="en-US" sz="1400" i="1" dirty="0" smtClean="0"/>
              <a:t> 15</a:t>
            </a:r>
          </a:p>
          <a:p>
            <a:pPr marL="0" indent="0">
              <a:spcBef>
                <a:spcPts val="0"/>
              </a:spcBef>
              <a:buNone/>
            </a:pPr>
            <a:r>
              <a:rPr lang="en-US" sz="1400" i="1" dirty="0"/>
              <a:t>	</a:t>
            </a:r>
            <a:r>
              <a:rPr lang="en-US" sz="1400" i="1" dirty="0" smtClean="0"/>
              <a:t>Payment Table……………………………………. </a:t>
            </a:r>
            <a:r>
              <a:rPr lang="en-US" sz="1400" i="1" dirty="0" err="1"/>
              <a:t>p</a:t>
            </a:r>
            <a:r>
              <a:rPr lang="en-US" sz="1400" i="1" dirty="0" err="1" smtClean="0"/>
              <a:t>g</a:t>
            </a:r>
            <a:r>
              <a:rPr lang="en-US" sz="1400" i="1" dirty="0" smtClean="0"/>
              <a:t> 16</a:t>
            </a:r>
          </a:p>
          <a:p>
            <a:pPr marL="0" indent="0">
              <a:spcBef>
                <a:spcPts val="0"/>
              </a:spcBef>
              <a:buNone/>
            </a:pPr>
            <a:r>
              <a:rPr lang="en-US" sz="1400" i="1" dirty="0"/>
              <a:t>	</a:t>
            </a:r>
            <a:r>
              <a:rPr lang="en-US" sz="1400" i="1" dirty="0" err="1" smtClean="0"/>
              <a:t>PaymentInfo</a:t>
            </a:r>
            <a:r>
              <a:rPr lang="en-US" sz="1400" i="1" dirty="0" smtClean="0"/>
              <a:t> Table……………………………… </a:t>
            </a:r>
            <a:r>
              <a:rPr lang="en-US" sz="1400" i="1" dirty="0" err="1" smtClean="0"/>
              <a:t>pg</a:t>
            </a:r>
            <a:r>
              <a:rPr lang="en-US" sz="1400" i="1" dirty="0" smtClean="0"/>
              <a:t> 17</a:t>
            </a:r>
          </a:p>
          <a:p>
            <a:pPr marL="0" indent="0">
              <a:spcBef>
                <a:spcPts val="0"/>
              </a:spcBef>
              <a:buNone/>
            </a:pPr>
            <a:r>
              <a:rPr lang="en-US" sz="1400" b="1" i="1" dirty="0" smtClean="0"/>
              <a:t>Views………………………………………………………….. </a:t>
            </a:r>
            <a:r>
              <a:rPr lang="en-US" sz="1400" b="1" i="1" dirty="0" err="1" smtClean="0"/>
              <a:t>pg</a:t>
            </a:r>
            <a:r>
              <a:rPr lang="en-US" sz="1400" b="1" i="1" dirty="0" smtClean="0"/>
              <a:t> 18</a:t>
            </a:r>
          </a:p>
          <a:p>
            <a:pPr marL="0" indent="0">
              <a:spcBef>
                <a:spcPts val="0"/>
              </a:spcBef>
              <a:buNone/>
            </a:pPr>
            <a:r>
              <a:rPr lang="en-US" sz="1400" i="1" dirty="0" smtClean="0"/>
              <a:t>	</a:t>
            </a:r>
            <a:r>
              <a:rPr lang="en-US" sz="1400" i="1" dirty="0" err="1" smtClean="0"/>
              <a:t>LifeguardInfo</a:t>
            </a:r>
            <a:r>
              <a:rPr lang="en-US" sz="1400" i="1" dirty="0" smtClean="0"/>
              <a:t> View………………………...... </a:t>
            </a:r>
            <a:r>
              <a:rPr lang="en-US" sz="1400" i="1" dirty="0" err="1" smtClean="0"/>
              <a:t>pg</a:t>
            </a:r>
            <a:r>
              <a:rPr lang="en-US" sz="1400" i="1" dirty="0" smtClean="0"/>
              <a:t> 18</a:t>
            </a:r>
            <a:r>
              <a:rPr lang="en-US" sz="1400" i="1" dirty="0"/>
              <a:t>	</a:t>
            </a:r>
            <a:r>
              <a:rPr lang="en-US" sz="1400" i="1" dirty="0" err="1" smtClean="0"/>
              <a:t>AquaticDirectorInfo</a:t>
            </a:r>
            <a:r>
              <a:rPr lang="en-US" sz="1400" i="1" dirty="0" smtClean="0"/>
              <a:t> View………………….. </a:t>
            </a:r>
            <a:r>
              <a:rPr lang="en-US" sz="1400" i="1" dirty="0" err="1"/>
              <a:t>p</a:t>
            </a:r>
            <a:r>
              <a:rPr lang="en-US" sz="1400" i="1" dirty="0" err="1" smtClean="0"/>
              <a:t>g</a:t>
            </a:r>
            <a:r>
              <a:rPr lang="en-US" sz="1400" i="1" dirty="0" smtClean="0"/>
              <a:t> 19</a:t>
            </a:r>
          </a:p>
          <a:p>
            <a:pPr marL="0" indent="0">
              <a:spcBef>
                <a:spcPts val="0"/>
              </a:spcBef>
              <a:buNone/>
            </a:pPr>
            <a:r>
              <a:rPr lang="en-US" sz="1400" i="1" dirty="0"/>
              <a:t>	</a:t>
            </a:r>
            <a:r>
              <a:rPr lang="en-US" sz="1400" i="1" dirty="0" err="1" smtClean="0"/>
              <a:t>ChefInfo</a:t>
            </a:r>
            <a:r>
              <a:rPr lang="en-US" sz="1400" i="1" dirty="0" smtClean="0"/>
              <a:t> View……………………………………….. </a:t>
            </a:r>
            <a:r>
              <a:rPr lang="en-US" sz="1400" i="1" dirty="0" err="1"/>
              <a:t>p</a:t>
            </a:r>
            <a:r>
              <a:rPr lang="en-US" sz="1400" i="1" dirty="0" err="1" smtClean="0"/>
              <a:t>g</a:t>
            </a:r>
            <a:r>
              <a:rPr lang="en-US" sz="1400" i="1" dirty="0" smtClean="0"/>
              <a:t> 20</a:t>
            </a:r>
          </a:p>
          <a:p>
            <a:pPr marL="0" indent="0">
              <a:spcBef>
                <a:spcPts val="0"/>
              </a:spcBef>
              <a:buNone/>
            </a:pPr>
            <a:r>
              <a:rPr lang="en-US" sz="1400" i="1" dirty="0"/>
              <a:t>	</a:t>
            </a:r>
            <a:r>
              <a:rPr lang="en-US" sz="1400" i="1" dirty="0" err="1" smtClean="0"/>
              <a:t>WaiterInfo</a:t>
            </a:r>
            <a:r>
              <a:rPr lang="en-US" sz="1400" i="1" dirty="0" smtClean="0"/>
              <a:t> View……………………………………… </a:t>
            </a:r>
            <a:r>
              <a:rPr lang="en-US" sz="1400" i="1" dirty="0" err="1" smtClean="0"/>
              <a:t>pg</a:t>
            </a:r>
            <a:r>
              <a:rPr lang="en-US" sz="1400" i="1" dirty="0" smtClean="0"/>
              <a:t> 21</a:t>
            </a:r>
          </a:p>
          <a:p>
            <a:pPr marL="0" indent="0">
              <a:spcBef>
                <a:spcPts val="0"/>
              </a:spcBef>
              <a:buNone/>
            </a:pPr>
            <a:r>
              <a:rPr lang="en-US" sz="1400" i="1" dirty="0"/>
              <a:t>	</a:t>
            </a:r>
            <a:r>
              <a:rPr lang="en-US" sz="1400" i="1" dirty="0" err="1" smtClean="0"/>
              <a:t>ManagerInfo</a:t>
            </a:r>
            <a:r>
              <a:rPr lang="en-US" sz="1400" i="1" dirty="0" smtClean="0"/>
              <a:t> View…………………………………… </a:t>
            </a:r>
            <a:r>
              <a:rPr lang="en-US" sz="1400" i="1" dirty="0" err="1" smtClean="0"/>
              <a:t>pg</a:t>
            </a:r>
            <a:r>
              <a:rPr lang="en-US" sz="1400" i="1" dirty="0" smtClean="0"/>
              <a:t> 22</a:t>
            </a:r>
          </a:p>
          <a:p>
            <a:pPr marL="0" indent="0">
              <a:spcBef>
                <a:spcPts val="0"/>
              </a:spcBef>
              <a:buNone/>
            </a:pPr>
            <a:r>
              <a:rPr lang="en-US" sz="1400" i="1" dirty="0"/>
              <a:t>	</a:t>
            </a:r>
            <a:r>
              <a:rPr lang="en-US" sz="1400" i="1" dirty="0" err="1" smtClean="0"/>
              <a:t>CCMemberInfo</a:t>
            </a:r>
            <a:r>
              <a:rPr lang="en-US" sz="1400" i="1" dirty="0" smtClean="0"/>
              <a:t> View………………………………. </a:t>
            </a:r>
            <a:r>
              <a:rPr lang="en-US" sz="1400" i="1" dirty="0" err="1" smtClean="0"/>
              <a:t>pg</a:t>
            </a:r>
            <a:r>
              <a:rPr lang="en-US" sz="1400" i="1" dirty="0" smtClean="0"/>
              <a:t> 23</a:t>
            </a:r>
          </a:p>
          <a:p>
            <a:pPr marL="0" indent="0">
              <a:spcBef>
                <a:spcPts val="0"/>
              </a:spcBef>
              <a:buNone/>
            </a:pPr>
            <a:r>
              <a:rPr lang="en-US" sz="1400" i="1" dirty="0"/>
              <a:t>	</a:t>
            </a:r>
            <a:r>
              <a:rPr lang="en-US" sz="1400" i="1" dirty="0" err="1" smtClean="0"/>
              <a:t>PayDeterminate</a:t>
            </a:r>
            <a:r>
              <a:rPr lang="en-US" sz="1400" i="1" dirty="0" smtClean="0"/>
              <a:t> View……………………………. </a:t>
            </a:r>
            <a:r>
              <a:rPr lang="en-US" sz="1400" i="1" dirty="0" err="1"/>
              <a:t>p</a:t>
            </a:r>
            <a:r>
              <a:rPr lang="en-US" sz="1400" i="1" dirty="0" err="1" smtClean="0"/>
              <a:t>g</a:t>
            </a:r>
            <a:r>
              <a:rPr lang="en-US" sz="1400" i="1" dirty="0" smtClean="0"/>
              <a:t> 24</a:t>
            </a:r>
          </a:p>
          <a:p>
            <a:pPr marL="0" indent="0">
              <a:spcBef>
                <a:spcPts val="0"/>
              </a:spcBef>
              <a:buNone/>
            </a:pPr>
            <a:r>
              <a:rPr lang="en-US" sz="1400" i="1" dirty="0"/>
              <a:t>	</a:t>
            </a:r>
            <a:r>
              <a:rPr lang="en-US" sz="1400" i="1" dirty="0" err="1" smtClean="0"/>
              <a:t>CCMemberDues</a:t>
            </a:r>
            <a:r>
              <a:rPr lang="en-US" sz="1400" i="1" dirty="0" smtClean="0"/>
              <a:t> View…………………………….. </a:t>
            </a:r>
            <a:r>
              <a:rPr lang="en-US" sz="1400" i="1" dirty="0" err="1"/>
              <a:t>p</a:t>
            </a:r>
            <a:r>
              <a:rPr lang="en-US" sz="1400" i="1" dirty="0" err="1" smtClean="0"/>
              <a:t>g</a:t>
            </a:r>
            <a:r>
              <a:rPr lang="en-US" sz="1400" i="1" dirty="0" smtClean="0"/>
              <a:t> 25</a:t>
            </a:r>
          </a:p>
          <a:p>
            <a:pPr marL="0" indent="0">
              <a:spcBef>
                <a:spcPts val="0"/>
              </a:spcBef>
              <a:buNone/>
            </a:pPr>
            <a:r>
              <a:rPr lang="en-US" sz="1400" b="1" i="1" dirty="0" smtClean="0"/>
              <a:t>Stored Procedures………………………………………... </a:t>
            </a:r>
            <a:r>
              <a:rPr lang="en-US" sz="1400" b="1" i="1" dirty="0" err="1"/>
              <a:t>p</a:t>
            </a:r>
            <a:r>
              <a:rPr lang="en-US" sz="1400" b="1" i="1" dirty="0" err="1" smtClean="0"/>
              <a:t>g</a:t>
            </a:r>
            <a:r>
              <a:rPr lang="en-US" sz="1400" b="1" i="1" dirty="0" smtClean="0"/>
              <a:t> 26</a:t>
            </a:r>
          </a:p>
          <a:p>
            <a:pPr marL="0" indent="0">
              <a:spcBef>
                <a:spcPts val="0"/>
              </a:spcBef>
              <a:buNone/>
            </a:pPr>
            <a:r>
              <a:rPr lang="en-US" sz="1400" i="1" dirty="0"/>
              <a:t>	</a:t>
            </a:r>
            <a:r>
              <a:rPr lang="en-US" sz="1400" i="1" dirty="0" err="1" smtClean="0"/>
              <a:t>getPersonInfoByName</a:t>
            </a:r>
            <a:r>
              <a:rPr lang="en-US" sz="1400" i="1" dirty="0" smtClean="0"/>
              <a:t>……………………………. </a:t>
            </a:r>
            <a:r>
              <a:rPr lang="en-US" sz="1400" i="1" dirty="0" err="1"/>
              <a:t>p</a:t>
            </a:r>
            <a:r>
              <a:rPr lang="en-US" sz="1400" i="1" dirty="0" err="1" smtClean="0"/>
              <a:t>g</a:t>
            </a:r>
            <a:r>
              <a:rPr lang="en-US" sz="1400" i="1" dirty="0" smtClean="0"/>
              <a:t> 26</a:t>
            </a:r>
          </a:p>
          <a:p>
            <a:pPr marL="0" indent="0">
              <a:spcBef>
                <a:spcPts val="0"/>
              </a:spcBef>
              <a:buNone/>
            </a:pPr>
            <a:r>
              <a:rPr lang="en-US" sz="1400" i="1" dirty="0"/>
              <a:t>	</a:t>
            </a:r>
            <a:r>
              <a:rPr lang="en-US" sz="1400" i="1" dirty="0" err="1" smtClean="0"/>
              <a:t>getEmployeeInfo</a:t>
            </a:r>
            <a:r>
              <a:rPr lang="en-US" sz="1400" i="1" dirty="0" smtClean="0"/>
              <a:t>……………………………………. </a:t>
            </a:r>
            <a:r>
              <a:rPr lang="en-US" sz="1400" i="1" dirty="0" err="1"/>
              <a:t>p</a:t>
            </a:r>
            <a:r>
              <a:rPr lang="en-US" sz="1400" i="1" dirty="0" err="1" smtClean="0"/>
              <a:t>g</a:t>
            </a:r>
            <a:r>
              <a:rPr lang="en-US" sz="1400" i="1" dirty="0" smtClean="0"/>
              <a:t> 27</a:t>
            </a:r>
          </a:p>
          <a:p>
            <a:pPr marL="0" indent="0">
              <a:spcBef>
                <a:spcPts val="0"/>
              </a:spcBef>
              <a:buNone/>
            </a:pPr>
            <a:r>
              <a:rPr lang="en-US" sz="1400" i="1" dirty="0"/>
              <a:t>	</a:t>
            </a:r>
            <a:r>
              <a:rPr lang="en-US" sz="1400" i="1" dirty="0" err="1" smtClean="0"/>
              <a:t>getMemberInfo</a:t>
            </a:r>
            <a:r>
              <a:rPr lang="en-US" sz="1400" i="1" dirty="0" smtClean="0"/>
              <a:t>…………………………………….… </a:t>
            </a:r>
            <a:r>
              <a:rPr lang="en-US" sz="1400" i="1" dirty="0" err="1" smtClean="0"/>
              <a:t>pg</a:t>
            </a:r>
            <a:r>
              <a:rPr lang="en-US" sz="1400" i="1" dirty="0" smtClean="0"/>
              <a:t> 28</a:t>
            </a:r>
          </a:p>
          <a:p>
            <a:pPr marL="0" indent="0">
              <a:spcBef>
                <a:spcPts val="0"/>
              </a:spcBef>
              <a:buNone/>
            </a:pPr>
            <a:r>
              <a:rPr lang="en-US" sz="1400" b="1" i="1" dirty="0" smtClean="0"/>
              <a:t>Reports………………………………………………………….. </a:t>
            </a:r>
            <a:r>
              <a:rPr lang="en-US" sz="1400" b="1" i="1" dirty="0" err="1"/>
              <a:t>p</a:t>
            </a:r>
            <a:r>
              <a:rPr lang="en-US" sz="1400" b="1" i="1" dirty="0" err="1" smtClean="0"/>
              <a:t>g</a:t>
            </a:r>
            <a:r>
              <a:rPr lang="en-US" sz="1400" b="1" i="1" dirty="0" smtClean="0"/>
              <a:t> 29</a:t>
            </a:r>
          </a:p>
          <a:p>
            <a:pPr marL="0" indent="0">
              <a:spcBef>
                <a:spcPts val="0"/>
              </a:spcBef>
              <a:buNone/>
            </a:pPr>
            <a:r>
              <a:rPr lang="en-US" sz="1400" i="1" dirty="0" smtClean="0"/>
              <a:t>	Employee Payment Info………………………... </a:t>
            </a:r>
            <a:r>
              <a:rPr lang="en-US" sz="1400" i="1" dirty="0" err="1"/>
              <a:t>p</a:t>
            </a:r>
            <a:r>
              <a:rPr lang="en-US" sz="1400" i="1" dirty="0" err="1" smtClean="0"/>
              <a:t>g</a:t>
            </a:r>
            <a:r>
              <a:rPr lang="en-US" sz="1400" i="1" dirty="0" smtClean="0"/>
              <a:t> 29</a:t>
            </a:r>
          </a:p>
          <a:p>
            <a:pPr marL="0" indent="0">
              <a:spcBef>
                <a:spcPts val="0"/>
              </a:spcBef>
              <a:buNone/>
            </a:pPr>
            <a:r>
              <a:rPr lang="en-US" sz="1400" i="1" dirty="0"/>
              <a:t>	</a:t>
            </a:r>
            <a:r>
              <a:rPr lang="en-US" sz="1400" i="1" dirty="0" smtClean="0"/>
              <a:t>Member Dues Info………………………………... </a:t>
            </a:r>
            <a:r>
              <a:rPr lang="en-US" sz="1400" i="1" dirty="0" err="1"/>
              <a:t>p</a:t>
            </a:r>
            <a:r>
              <a:rPr lang="en-US" sz="1400" i="1" dirty="0" err="1" smtClean="0"/>
              <a:t>g</a:t>
            </a:r>
            <a:r>
              <a:rPr lang="en-US" sz="1400" i="1" dirty="0" smtClean="0"/>
              <a:t> 30</a:t>
            </a:r>
          </a:p>
          <a:p>
            <a:pPr marL="0" indent="0">
              <a:spcBef>
                <a:spcPts val="0"/>
              </a:spcBef>
              <a:buNone/>
            </a:pPr>
            <a:r>
              <a:rPr lang="en-US" sz="1400" b="1" i="1" dirty="0" smtClean="0"/>
              <a:t>Trigger…………………………………………………………… </a:t>
            </a:r>
            <a:r>
              <a:rPr lang="en-US" sz="1400" b="1" i="1" dirty="0" err="1"/>
              <a:t>p</a:t>
            </a:r>
            <a:r>
              <a:rPr lang="en-US" sz="1400" b="1" i="1" dirty="0" err="1" smtClean="0"/>
              <a:t>g</a:t>
            </a:r>
            <a:r>
              <a:rPr lang="en-US" sz="1400" b="1" i="1" dirty="0" smtClean="0"/>
              <a:t> 31</a:t>
            </a:r>
          </a:p>
          <a:p>
            <a:pPr marL="0" indent="0">
              <a:spcBef>
                <a:spcPts val="0"/>
              </a:spcBef>
              <a:buNone/>
            </a:pPr>
            <a:r>
              <a:rPr lang="en-US" sz="1400" i="1" dirty="0" smtClean="0"/>
              <a:t>	Trigger Functions……………………………………. </a:t>
            </a:r>
            <a:r>
              <a:rPr lang="en-US" sz="1400" i="1" dirty="0" err="1" smtClean="0"/>
              <a:t>pg</a:t>
            </a:r>
            <a:r>
              <a:rPr lang="en-US" sz="1400" i="1" dirty="0" smtClean="0"/>
              <a:t> 31</a:t>
            </a:r>
          </a:p>
          <a:p>
            <a:pPr marL="0" indent="0">
              <a:spcBef>
                <a:spcPts val="0"/>
              </a:spcBef>
              <a:buNone/>
            </a:pPr>
            <a:r>
              <a:rPr lang="en-US" sz="1400" i="1" dirty="0"/>
              <a:t>	</a:t>
            </a:r>
            <a:r>
              <a:rPr lang="en-US" sz="1400" i="1" dirty="0" smtClean="0"/>
              <a:t>Trigger Function…………………………………….. </a:t>
            </a:r>
            <a:r>
              <a:rPr lang="en-US" sz="1400" i="1" dirty="0" err="1" smtClean="0"/>
              <a:t>Pg</a:t>
            </a:r>
            <a:r>
              <a:rPr lang="en-US" sz="1400" i="1" dirty="0" smtClean="0"/>
              <a:t> 32</a:t>
            </a:r>
          </a:p>
          <a:p>
            <a:pPr marL="0" indent="0">
              <a:spcBef>
                <a:spcPts val="0"/>
              </a:spcBef>
              <a:buNone/>
            </a:pPr>
            <a:r>
              <a:rPr lang="en-US" sz="1400" i="1" dirty="0"/>
              <a:t>	</a:t>
            </a:r>
            <a:r>
              <a:rPr lang="en-US" sz="1400" i="1" dirty="0" smtClean="0"/>
              <a:t>Inserts for Trigger………………………………….. </a:t>
            </a:r>
            <a:r>
              <a:rPr lang="en-US" sz="1400" i="1" dirty="0" err="1"/>
              <a:t>p</a:t>
            </a:r>
            <a:r>
              <a:rPr lang="en-US" sz="1400" i="1" dirty="0" err="1" smtClean="0"/>
              <a:t>g</a:t>
            </a:r>
            <a:r>
              <a:rPr lang="en-US" sz="1400" i="1" dirty="0" smtClean="0"/>
              <a:t> 33</a:t>
            </a:r>
          </a:p>
          <a:p>
            <a:pPr marL="0" indent="0">
              <a:spcBef>
                <a:spcPts val="0"/>
              </a:spcBef>
              <a:buNone/>
            </a:pPr>
            <a:r>
              <a:rPr lang="en-US" sz="1400" i="1" dirty="0"/>
              <a:t>	</a:t>
            </a:r>
            <a:r>
              <a:rPr lang="en-US" sz="1400" i="1" dirty="0" smtClean="0"/>
              <a:t>Sample Data for Trigger………………………… </a:t>
            </a:r>
            <a:r>
              <a:rPr lang="en-US" sz="1400" i="1" dirty="0" err="1" smtClean="0"/>
              <a:t>pg</a:t>
            </a:r>
            <a:r>
              <a:rPr lang="en-US" sz="1400" i="1" dirty="0" smtClean="0"/>
              <a:t> 33</a:t>
            </a:r>
          </a:p>
          <a:p>
            <a:pPr marL="0" indent="0">
              <a:spcBef>
                <a:spcPts val="0"/>
              </a:spcBef>
              <a:buNone/>
            </a:pPr>
            <a:r>
              <a:rPr lang="en-US" sz="1400" b="1" i="1" dirty="0" smtClean="0"/>
              <a:t>Security………………………………………………………….. </a:t>
            </a:r>
            <a:r>
              <a:rPr lang="en-US" sz="1400" b="1" i="1" dirty="0" err="1" smtClean="0"/>
              <a:t>pg</a:t>
            </a:r>
            <a:r>
              <a:rPr lang="en-US" sz="1400" b="1" i="1" dirty="0" smtClean="0"/>
              <a:t> 34</a:t>
            </a:r>
          </a:p>
          <a:p>
            <a:pPr marL="0" indent="0">
              <a:buNone/>
            </a:pPr>
            <a:endParaRPr lang="en-US" sz="1400" dirty="0" smtClean="0"/>
          </a:p>
        </p:txBody>
      </p:sp>
      <p:sp>
        <p:nvSpPr>
          <p:cNvPr id="4" name="Slide Number Placeholder 3"/>
          <p:cNvSpPr>
            <a:spLocks noGrp="1"/>
          </p:cNvSpPr>
          <p:nvPr>
            <p:ph type="sldNum" sz="quarter" idx="12"/>
          </p:nvPr>
        </p:nvSpPr>
        <p:spPr>
          <a:xfrm>
            <a:off x="11508661" y="6492875"/>
            <a:ext cx="683339" cy="365125"/>
          </a:xfrm>
        </p:spPr>
        <p:txBody>
          <a:bodyPr/>
          <a:lstStyle/>
          <a:p>
            <a:r>
              <a:rPr lang="en-US" sz="1200" dirty="0" smtClean="0">
                <a:solidFill>
                  <a:schemeClr val="tx1"/>
                </a:solidFill>
              </a:rPr>
              <a:t>2</a:t>
            </a:r>
            <a:endParaRPr lang="en-US" sz="1200" dirty="0">
              <a:solidFill>
                <a:schemeClr val="tx1"/>
              </a:solidFill>
            </a:endParaRPr>
          </a:p>
        </p:txBody>
      </p:sp>
      <p:pic>
        <p:nvPicPr>
          <p:cNvPr id="2052" name="Picture 4" descr="Image result for whitford country club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4433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03" y="1157945"/>
            <a:ext cx="3854528" cy="1278466"/>
          </a:xfrm>
        </p:spPr>
        <p:txBody>
          <a:bodyPr/>
          <a:lstStyle/>
          <a:p>
            <a:r>
              <a:rPr lang="en-US" dirty="0" err="1" smtClean="0"/>
              <a:t>ChefInfo</a:t>
            </a:r>
            <a:r>
              <a:rPr lang="en-US" dirty="0" smtClean="0"/>
              <a:t> View</a:t>
            </a:r>
            <a:endParaRPr lang="en-US" dirty="0"/>
          </a:p>
        </p:txBody>
      </p:sp>
      <p:sp>
        <p:nvSpPr>
          <p:cNvPr id="4" name="Text Placeholder 3"/>
          <p:cNvSpPr>
            <a:spLocks noGrp="1"/>
          </p:cNvSpPr>
          <p:nvPr>
            <p:ph type="body" sz="half" idx="2"/>
          </p:nvPr>
        </p:nvSpPr>
        <p:spPr>
          <a:xfrm>
            <a:off x="28703" y="2436410"/>
            <a:ext cx="3854528" cy="2584449"/>
          </a:xfrm>
        </p:spPr>
        <p:txBody>
          <a:bodyPr/>
          <a:lstStyle/>
          <a:p>
            <a:r>
              <a:rPr lang="en-US" dirty="0"/>
              <a:t>This View displays all employees who have the same privileges and job tasks that fits the </a:t>
            </a:r>
            <a:r>
              <a:rPr lang="en-US" dirty="0" smtClean="0"/>
              <a:t>Chef </a:t>
            </a:r>
            <a:r>
              <a:rPr lang="en-US" dirty="0"/>
              <a:t>description. It identifies them by their name and lists there </a:t>
            </a:r>
            <a:r>
              <a:rPr lang="en-US" dirty="0" err="1"/>
              <a:t>EmployeeID</a:t>
            </a:r>
            <a:r>
              <a:rPr lang="en-US" dirty="0"/>
              <a:t> in ascending order. </a:t>
            </a:r>
          </a:p>
          <a:p>
            <a:endParaRPr lang="en-US" dirty="0"/>
          </a:p>
        </p:txBody>
      </p:sp>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20</a:t>
            </a:fld>
            <a:endParaRPr lang="en-US" sz="1200" dirty="0">
              <a:solidFill>
                <a:schemeClr val="tx1"/>
              </a:solidFill>
            </a:endParaRPr>
          </a:p>
        </p:txBody>
      </p:sp>
      <p:sp>
        <p:nvSpPr>
          <p:cNvPr id="7" name="TextBox 6"/>
          <p:cNvSpPr txBox="1"/>
          <p:nvPr/>
        </p:nvSpPr>
        <p:spPr>
          <a:xfrm>
            <a:off x="4154302" y="3500342"/>
            <a:ext cx="1327744" cy="246221"/>
          </a:xfrm>
          <a:prstGeom prst="rect">
            <a:avLst/>
          </a:prstGeom>
          <a:noFill/>
        </p:spPr>
        <p:txBody>
          <a:bodyPr wrap="square" rtlCol="0">
            <a:spAutoFit/>
          </a:bodyPr>
          <a:lstStyle/>
          <a:p>
            <a:r>
              <a:rPr lang="en-US" sz="1000" dirty="0" smtClean="0"/>
              <a:t>Sample data:</a:t>
            </a:r>
            <a:endParaRPr lang="en-US" sz="1000" dirty="0"/>
          </a:p>
        </p:txBody>
      </p:sp>
      <p:pic>
        <p:nvPicPr>
          <p:cNvPr id="10" name="Picture 4" descr="Image result for whitford country club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3">
            <a:clrChange>
              <a:clrFrom>
                <a:srgbClr val="FFFFFF"/>
              </a:clrFrom>
              <a:clrTo>
                <a:srgbClr val="FFFFFF">
                  <a:alpha val="0"/>
                </a:srgbClr>
              </a:clrTo>
            </a:clrChange>
          </a:blip>
          <a:stretch>
            <a:fillRect/>
          </a:stretch>
        </p:blipFill>
        <p:spPr>
          <a:xfrm>
            <a:off x="4154302" y="3746563"/>
            <a:ext cx="4619625" cy="2543175"/>
          </a:xfrm>
          <a:prstGeom prst="rect">
            <a:avLst/>
          </a:prstGeom>
        </p:spPr>
      </p:pic>
      <p:pic>
        <p:nvPicPr>
          <p:cNvPr id="12" name="Picture 11"/>
          <p:cNvPicPr>
            <a:picLocks noChangeAspect="1"/>
          </p:cNvPicPr>
          <p:nvPr/>
        </p:nvPicPr>
        <p:blipFill>
          <a:blip r:embed="rId4">
            <a:clrChange>
              <a:clrFrom>
                <a:srgbClr val="FFFFFF"/>
              </a:clrFrom>
              <a:clrTo>
                <a:srgbClr val="FFFFFF">
                  <a:alpha val="0"/>
                </a:srgbClr>
              </a:clrTo>
            </a:clrChange>
          </a:blip>
          <a:stretch>
            <a:fillRect/>
          </a:stretch>
        </p:blipFill>
        <p:spPr>
          <a:xfrm>
            <a:off x="4154302" y="228880"/>
            <a:ext cx="5248275" cy="2886075"/>
          </a:xfrm>
          <a:prstGeom prst="rect">
            <a:avLst/>
          </a:prstGeom>
        </p:spPr>
      </p:pic>
    </p:spTree>
    <p:extLst>
      <p:ext uri="{BB962C8B-B14F-4D97-AF65-F5344CB8AC3E}">
        <p14:creationId xmlns:p14="http://schemas.microsoft.com/office/powerpoint/2010/main" val="4130159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27180"/>
            <a:ext cx="3854528" cy="1278466"/>
          </a:xfrm>
        </p:spPr>
        <p:txBody>
          <a:bodyPr/>
          <a:lstStyle/>
          <a:p>
            <a:r>
              <a:rPr lang="en-US" dirty="0" err="1" smtClean="0"/>
              <a:t>WaiterInfo</a:t>
            </a:r>
            <a:r>
              <a:rPr lang="en-US" dirty="0" smtClean="0"/>
              <a:t> View</a:t>
            </a:r>
            <a:endParaRPr lang="en-US" dirty="0"/>
          </a:p>
        </p:txBody>
      </p:sp>
      <p:sp>
        <p:nvSpPr>
          <p:cNvPr id="4" name="Text Placeholder 3"/>
          <p:cNvSpPr>
            <a:spLocks noGrp="1"/>
          </p:cNvSpPr>
          <p:nvPr>
            <p:ph type="body" sz="half" idx="2"/>
          </p:nvPr>
        </p:nvSpPr>
        <p:spPr>
          <a:xfrm>
            <a:off x="0" y="2005645"/>
            <a:ext cx="3854528" cy="2584449"/>
          </a:xfrm>
        </p:spPr>
        <p:txBody>
          <a:bodyPr/>
          <a:lstStyle/>
          <a:p>
            <a:r>
              <a:rPr lang="en-US" dirty="0"/>
              <a:t>This View displays all employees who have the same privileges and job tasks that fits the </a:t>
            </a:r>
            <a:r>
              <a:rPr lang="en-US" dirty="0" smtClean="0"/>
              <a:t>Waiter </a:t>
            </a:r>
            <a:r>
              <a:rPr lang="en-US" dirty="0"/>
              <a:t>description. It identifies them by their name and lists there </a:t>
            </a:r>
            <a:r>
              <a:rPr lang="en-US" dirty="0" err="1"/>
              <a:t>EmployeeID</a:t>
            </a:r>
            <a:r>
              <a:rPr lang="en-US" dirty="0"/>
              <a:t> in ascending order. </a:t>
            </a:r>
          </a:p>
          <a:p>
            <a:endParaRPr lang="en-US" dirty="0"/>
          </a:p>
        </p:txBody>
      </p:sp>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21</a:t>
            </a:fld>
            <a:endParaRPr lang="en-US" sz="1200" dirty="0">
              <a:solidFill>
                <a:schemeClr val="tx1"/>
              </a:solidFill>
            </a:endParaRPr>
          </a:p>
        </p:txBody>
      </p:sp>
      <p:sp>
        <p:nvSpPr>
          <p:cNvPr id="8" name="TextBox 7"/>
          <p:cNvSpPr txBox="1"/>
          <p:nvPr/>
        </p:nvSpPr>
        <p:spPr>
          <a:xfrm>
            <a:off x="4311183" y="3800285"/>
            <a:ext cx="1327744" cy="246221"/>
          </a:xfrm>
          <a:prstGeom prst="rect">
            <a:avLst/>
          </a:prstGeom>
          <a:noFill/>
        </p:spPr>
        <p:txBody>
          <a:bodyPr wrap="square" rtlCol="0">
            <a:spAutoFit/>
          </a:bodyPr>
          <a:lstStyle/>
          <a:p>
            <a:r>
              <a:rPr lang="en-US" sz="1000" dirty="0" smtClean="0"/>
              <a:t>Sample data:</a:t>
            </a:r>
            <a:endParaRPr lang="en-US" sz="1000" dirty="0"/>
          </a:p>
        </p:txBody>
      </p:sp>
      <p:pic>
        <p:nvPicPr>
          <p:cNvPr id="9" name="Picture 4" descr="Image result for whitford country club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3"/>
          <a:stretch>
            <a:fillRect/>
          </a:stretch>
        </p:blipFill>
        <p:spPr>
          <a:xfrm>
            <a:off x="4311183" y="4069293"/>
            <a:ext cx="5362575" cy="2352675"/>
          </a:xfrm>
          <a:prstGeom prst="rect">
            <a:avLst/>
          </a:prstGeom>
        </p:spPr>
      </p:pic>
      <p:pic>
        <p:nvPicPr>
          <p:cNvPr id="12" name="Picture 11"/>
          <p:cNvPicPr>
            <a:picLocks noChangeAspect="1"/>
          </p:cNvPicPr>
          <p:nvPr/>
        </p:nvPicPr>
        <p:blipFill>
          <a:blip r:embed="rId4"/>
          <a:stretch>
            <a:fillRect/>
          </a:stretch>
        </p:blipFill>
        <p:spPr>
          <a:xfrm>
            <a:off x="3854528" y="287868"/>
            <a:ext cx="5210175" cy="3305175"/>
          </a:xfrm>
          <a:prstGeom prst="rect">
            <a:avLst/>
          </a:prstGeom>
        </p:spPr>
      </p:pic>
    </p:spTree>
    <p:extLst>
      <p:ext uri="{BB962C8B-B14F-4D97-AF65-F5344CB8AC3E}">
        <p14:creationId xmlns:p14="http://schemas.microsoft.com/office/powerpoint/2010/main" val="3978139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3" y="154547"/>
            <a:ext cx="3854528" cy="1278466"/>
          </a:xfrm>
        </p:spPr>
        <p:txBody>
          <a:bodyPr/>
          <a:lstStyle/>
          <a:p>
            <a:r>
              <a:rPr lang="en-US" dirty="0" err="1" smtClean="0"/>
              <a:t>ManagerInfo</a:t>
            </a:r>
            <a:r>
              <a:rPr lang="en-US" dirty="0" smtClean="0"/>
              <a:t> View</a:t>
            </a:r>
            <a:endParaRPr lang="en-US" dirty="0"/>
          </a:p>
        </p:txBody>
      </p:sp>
      <p:sp>
        <p:nvSpPr>
          <p:cNvPr id="4" name="Text Placeholder 3"/>
          <p:cNvSpPr>
            <a:spLocks noGrp="1"/>
          </p:cNvSpPr>
          <p:nvPr>
            <p:ph type="body" sz="half" idx="2"/>
          </p:nvPr>
        </p:nvSpPr>
        <p:spPr>
          <a:xfrm>
            <a:off x="-12953" y="1433013"/>
            <a:ext cx="3854528" cy="2584449"/>
          </a:xfrm>
        </p:spPr>
        <p:txBody>
          <a:bodyPr/>
          <a:lstStyle/>
          <a:p>
            <a:r>
              <a:rPr lang="en-US" dirty="0"/>
              <a:t>This View displays all employees who have the same privileges and job tasks that fits the </a:t>
            </a:r>
            <a:r>
              <a:rPr lang="en-US" dirty="0" smtClean="0"/>
              <a:t>Manager </a:t>
            </a:r>
            <a:r>
              <a:rPr lang="en-US" dirty="0"/>
              <a:t>description. It identifies them by their name and lists there </a:t>
            </a:r>
            <a:r>
              <a:rPr lang="en-US" dirty="0" err="1"/>
              <a:t>EmployeeID</a:t>
            </a:r>
            <a:r>
              <a:rPr lang="en-US" dirty="0"/>
              <a:t> in ascending order. </a:t>
            </a:r>
          </a:p>
          <a:p>
            <a:endParaRPr lang="en-US" dirty="0"/>
          </a:p>
        </p:txBody>
      </p:sp>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22</a:t>
            </a:fld>
            <a:endParaRPr lang="en-US" sz="1200" dirty="0">
              <a:solidFill>
                <a:schemeClr val="tx1"/>
              </a:solidFill>
            </a:endParaRPr>
          </a:p>
        </p:txBody>
      </p:sp>
      <p:pic>
        <p:nvPicPr>
          <p:cNvPr id="6" name="Picture 4" descr="Image result for whitford country club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stretch>
            <a:fillRect/>
          </a:stretch>
        </p:blipFill>
        <p:spPr>
          <a:xfrm>
            <a:off x="335336" y="4573773"/>
            <a:ext cx="10696575" cy="1133475"/>
          </a:xfrm>
          <a:prstGeom prst="rect">
            <a:avLst/>
          </a:prstGeom>
        </p:spPr>
      </p:pic>
      <p:sp>
        <p:nvSpPr>
          <p:cNvPr id="9" name="TextBox 8"/>
          <p:cNvSpPr txBox="1"/>
          <p:nvPr/>
        </p:nvSpPr>
        <p:spPr>
          <a:xfrm>
            <a:off x="335336" y="4247929"/>
            <a:ext cx="1327744" cy="246221"/>
          </a:xfrm>
          <a:prstGeom prst="rect">
            <a:avLst/>
          </a:prstGeom>
          <a:noFill/>
        </p:spPr>
        <p:txBody>
          <a:bodyPr wrap="square" rtlCol="0">
            <a:spAutoFit/>
          </a:bodyPr>
          <a:lstStyle/>
          <a:p>
            <a:r>
              <a:rPr lang="en-US" sz="1000" dirty="0" smtClean="0"/>
              <a:t>Sample data:</a:t>
            </a:r>
            <a:endParaRPr lang="en-US" sz="1000" dirty="0"/>
          </a:p>
        </p:txBody>
      </p:sp>
      <p:pic>
        <p:nvPicPr>
          <p:cNvPr id="10" name="Picture 9"/>
          <p:cNvPicPr>
            <a:picLocks noChangeAspect="1"/>
          </p:cNvPicPr>
          <p:nvPr/>
        </p:nvPicPr>
        <p:blipFill>
          <a:blip r:embed="rId4"/>
          <a:stretch>
            <a:fillRect/>
          </a:stretch>
        </p:blipFill>
        <p:spPr>
          <a:xfrm>
            <a:off x="4163826" y="188165"/>
            <a:ext cx="3886480" cy="4328611"/>
          </a:xfrm>
          <a:prstGeom prst="rect">
            <a:avLst/>
          </a:prstGeom>
        </p:spPr>
      </p:pic>
    </p:spTree>
    <p:extLst>
      <p:ext uri="{BB962C8B-B14F-4D97-AF65-F5344CB8AC3E}">
        <p14:creationId xmlns:p14="http://schemas.microsoft.com/office/powerpoint/2010/main" val="3710208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CCMemberInfo</a:t>
            </a:r>
            <a:r>
              <a:rPr lang="en-US" dirty="0" smtClean="0"/>
              <a:t> View</a:t>
            </a:r>
            <a:endParaRPr lang="en-US" dirty="0"/>
          </a:p>
        </p:txBody>
      </p:sp>
      <p:sp>
        <p:nvSpPr>
          <p:cNvPr id="4" name="Text Placeholder 3"/>
          <p:cNvSpPr>
            <a:spLocks noGrp="1"/>
          </p:cNvSpPr>
          <p:nvPr>
            <p:ph type="body" sz="half" idx="2"/>
          </p:nvPr>
        </p:nvSpPr>
        <p:spPr/>
        <p:txBody>
          <a:bodyPr/>
          <a:lstStyle/>
          <a:p>
            <a:r>
              <a:rPr lang="en-US" dirty="0" smtClean="0"/>
              <a:t>This view displays all of the current Country Club Members and identifies that they all have access to the specified Member privileges.</a:t>
            </a:r>
            <a:endParaRPr lang="en-US" dirty="0"/>
          </a:p>
        </p:txBody>
      </p:sp>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23</a:t>
            </a:fld>
            <a:endParaRPr lang="en-US" sz="1200" dirty="0">
              <a:solidFill>
                <a:schemeClr val="tx1"/>
              </a:solidFill>
            </a:endParaRPr>
          </a:p>
        </p:txBody>
      </p:sp>
      <p:pic>
        <p:nvPicPr>
          <p:cNvPr id="6" name="Picture 5"/>
          <p:cNvPicPr>
            <a:picLocks noChangeAspect="1"/>
          </p:cNvPicPr>
          <p:nvPr/>
        </p:nvPicPr>
        <p:blipFill>
          <a:blip r:embed="rId2"/>
          <a:stretch>
            <a:fillRect/>
          </a:stretch>
        </p:blipFill>
        <p:spPr>
          <a:xfrm>
            <a:off x="5135935" y="4069293"/>
            <a:ext cx="5362575" cy="1381125"/>
          </a:xfrm>
          <a:prstGeom prst="rect">
            <a:avLst/>
          </a:prstGeom>
        </p:spPr>
      </p:pic>
      <p:pic>
        <p:nvPicPr>
          <p:cNvPr id="7" name="Picture 6"/>
          <p:cNvPicPr>
            <a:picLocks noChangeAspect="1"/>
          </p:cNvPicPr>
          <p:nvPr/>
        </p:nvPicPr>
        <p:blipFill>
          <a:blip r:embed="rId3">
            <a:clrChange>
              <a:clrFrom>
                <a:srgbClr val="FFFFFF"/>
              </a:clrFrom>
              <a:clrTo>
                <a:srgbClr val="FFFFFF">
                  <a:alpha val="0"/>
                </a:srgbClr>
              </a:clrTo>
            </a:clrChange>
          </a:blip>
          <a:stretch>
            <a:fillRect/>
          </a:stretch>
        </p:blipFill>
        <p:spPr>
          <a:xfrm>
            <a:off x="5135935" y="636495"/>
            <a:ext cx="5222448" cy="2389934"/>
          </a:xfrm>
          <a:prstGeom prst="rect">
            <a:avLst/>
          </a:prstGeom>
        </p:spPr>
      </p:pic>
      <p:sp>
        <p:nvSpPr>
          <p:cNvPr id="8" name="TextBox 7"/>
          <p:cNvSpPr txBox="1"/>
          <p:nvPr/>
        </p:nvSpPr>
        <p:spPr>
          <a:xfrm>
            <a:off x="5135935" y="3823072"/>
            <a:ext cx="1327744" cy="246221"/>
          </a:xfrm>
          <a:prstGeom prst="rect">
            <a:avLst/>
          </a:prstGeom>
          <a:noFill/>
        </p:spPr>
        <p:txBody>
          <a:bodyPr wrap="square" rtlCol="0">
            <a:spAutoFit/>
          </a:bodyPr>
          <a:lstStyle/>
          <a:p>
            <a:r>
              <a:rPr lang="en-US" sz="1000" dirty="0" smtClean="0"/>
              <a:t>Sample data:</a:t>
            </a:r>
            <a:endParaRPr lang="en-US" sz="1000" dirty="0"/>
          </a:p>
        </p:txBody>
      </p:sp>
      <p:pic>
        <p:nvPicPr>
          <p:cNvPr id="9" name="Picture 4" descr="Image result for whitford country club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58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PaymentDeterminate</a:t>
            </a:r>
            <a:r>
              <a:rPr lang="en-US" dirty="0" smtClean="0"/>
              <a:t> View</a:t>
            </a:r>
            <a:endParaRPr lang="en-US" dirty="0"/>
          </a:p>
        </p:txBody>
      </p:sp>
      <p:sp>
        <p:nvSpPr>
          <p:cNvPr id="4" name="Text Placeholder 3"/>
          <p:cNvSpPr>
            <a:spLocks noGrp="1"/>
          </p:cNvSpPr>
          <p:nvPr>
            <p:ph type="body" sz="half" idx="2"/>
          </p:nvPr>
        </p:nvSpPr>
        <p:spPr/>
        <p:txBody>
          <a:bodyPr/>
          <a:lstStyle/>
          <a:p>
            <a:r>
              <a:rPr lang="en-US" dirty="0" smtClean="0"/>
              <a:t>In this View we are listing all of there names and employee numbers in a descending order. Then were are display the main components that going into factoring the persons total pay (</a:t>
            </a:r>
            <a:r>
              <a:rPr lang="en-US" dirty="0" err="1" smtClean="0"/>
              <a:t>PaymentAmt</a:t>
            </a:r>
            <a:r>
              <a:rPr lang="en-US" dirty="0" smtClean="0"/>
              <a:t>). These are the determinates used to find the total pay for that employee.</a:t>
            </a:r>
            <a:endParaRPr lang="en-US" dirty="0"/>
          </a:p>
        </p:txBody>
      </p:sp>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24</a:t>
            </a:fld>
            <a:endParaRPr lang="en-US" sz="1200" dirty="0">
              <a:solidFill>
                <a:schemeClr val="tx1"/>
              </a:solidFill>
            </a:endParaRPr>
          </a:p>
        </p:txBody>
      </p:sp>
      <p:pic>
        <p:nvPicPr>
          <p:cNvPr id="6" name="Picture 5"/>
          <p:cNvPicPr>
            <a:picLocks noChangeAspect="1"/>
          </p:cNvPicPr>
          <p:nvPr/>
        </p:nvPicPr>
        <p:blipFill>
          <a:blip r:embed="rId2"/>
          <a:stretch>
            <a:fillRect/>
          </a:stretch>
        </p:blipFill>
        <p:spPr>
          <a:xfrm>
            <a:off x="5185802" y="3869671"/>
            <a:ext cx="4581525" cy="1628775"/>
          </a:xfrm>
          <a:prstGeom prst="rect">
            <a:avLst/>
          </a:prstGeom>
        </p:spPr>
      </p:pic>
      <p:sp>
        <p:nvSpPr>
          <p:cNvPr id="7" name="TextBox 6"/>
          <p:cNvSpPr txBox="1"/>
          <p:nvPr/>
        </p:nvSpPr>
        <p:spPr>
          <a:xfrm>
            <a:off x="5185802" y="3623450"/>
            <a:ext cx="1327744" cy="246221"/>
          </a:xfrm>
          <a:prstGeom prst="rect">
            <a:avLst/>
          </a:prstGeom>
          <a:noFill/>
        </p:spPr>
        <p:txBody>
          <a:bodyPr wrap="square" rtlCol="0">
            <a:spAutoFit/>
          </a:bodyPr>
          <a:lstStyle/>
          <a:p>
            <a:r>
              <a:rPr lang="en-US" sz="1000" dirty="0" smtClean="0"/>
              <a:t>Sample data:</a:t>
            </a:r>
            <a:endParaRPr lang="en-US" sz="1000" dirty="0"/>
          </a:p>
        </p:txBody>
      </p:sp>
      <p:pic>
        <p:nvPicPr>
          <p:cNvPr id="8" name="Picture 7"/>
          <p:cNvPicPr>
            <a:picLocks noChangeAspect="1"/>
          </p:cNvPicPr>
          <p:nvPr/>
        </p:nvPicPr>
        <p:blipFill>
          <a:blip r:embed="rId3">
            <a:clrChange>
              <a:clrFrom>
                <a:srgbClr val="FFFFFF"/>
              </a:clrFrom>
              <a:clrTo>
                <a:srgbClr val="FFFFFF">
                  <a:alpha val="0"/>
                </a:srgbClr>
              </a:clrTo>
            </a:clrChange>
          </a:blip>
          <a:stretch>
            <a:fillRect/>
          </a:stretch>
        </p:blipFill>
        <p:spPr>
          <a:xfrm>
            <a:off x="5185802" y="874622"/>
            <a:ext cx="4965731" cy="2205912"/>
          </a:xfrm>
          <a:prstGeom prst="rect">
            <a:avLst/>
          </a:prstGeom>
        </p:spPr>
      </p:pic>
      <p:pic>
        <p:nvPicPr>
          <p:cNvPr id="9" name="Picture 4" descr="Image result for whitford country club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443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CCMemberDues</a:t>
            </a:r>
            <a:r>
              <a:rPr lang="en-US" dirty="0" smtClean="0"/>
              <a:t> View</a:t>
            </a:r>
            <a:endParaRPr lang="en-US" dirty="0"/>
          </a:p>
        </p:txBody>
      </p:sp>
      <p:sp>
        <p:nvSpPr>
          <p:cNvPr id="4" name="Text Placeholder 3"/>
          <p:cNvSpPr>
            <a:spLocks noGrp="1"/>
          </p:cNvSpPr>
          <p:nvPr>
            <p:ph type="body" sz="half" idx="2"/>
          </p:nvPr>
        </p:nvSpPr>
        <p:spPr/>
        <p:txBody>
          <a:bodyPr/>
          <a:lstStyle/>
          <a:p>
            <a:r>
              <a:rPr lang="en-US" dirty="0" smtClean="0"/>
              <a:t>This view does the same as the </a:t>
            </a:r>
            <a:r>
              <a:rPr lang="en-US" dirty="0" err="1" smtClean="0"/>
              <a:t>PayDeterminate</a:t>
            </a:r>
            <a:r>
              <a:rPr lang="en-US" dirty="0" smtClean="0"/>
              <a:t> Table, but instead it list all of the members. It then displays their </a:t>
            </a:r>
            <a:r>
              <a:rPr lang="en-US" dirty="0" err="1" smtClean="0"/>
              <a:t>MemberID</a:t>
            </a:r>
            <a:r>
              <a:rPr lang="en-US" dirty="0" smtClean="0"/>
              <a:t> and then displays each of the payments that add up to there total Dues. </a:t>
            </a:r>
            <a:endParaRPr lang="en-US" dirty="0"/>
          </a:p>
        </p:txBody>
      </p:sp>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25</a:t>
            </a:fld>
            <a:endParaRPr lang="en-US" sz="1200" dirty="0">
              <a:solidFill>
                <a:schemeClr val="tx1"/>
              </a:solidFill>
            </a:endParaRPr>
          </a:p>
        </p:txBody>
      </p:sp>
      <p:pic>
        <p:nvPicPr>
          <p:cNvPr id="6" name="Picture 5"/>
          <p:cNvPicPr>
            <a:picLocks noChangeAspect="1"/>
          </p:cNvPicPr>
          <p:nvPr/>
        </p:nvPicPr>
        <p:blipFill>
          <a:blip r:embed="rId2"/>
          <a:stretch>
            <a:fillRect/>
          </a:stretch>
        </p:blipFill>
        <p:spPr>
          <a:xfrm>
            <a:off x="5427288" y="3961343"/>
            <a:ext cx="4600575" cy="1400175"/>
          </a:xfrm>
          <a:prstGeom prst="rect">
            <a:avLst/>
          </a:prstGeom>
        </p:spPr>
      </p:pic>
      <p:sp>
        <p:nvSpPr>
          <p:cNvPr id="7" name="TextBox 6"/>
          <p:cNvSpPr txBox="1"/>
          <p:nvPr/>
        </p:nvSpPr>
        <p:spPr>
          <a:xfrm>
            <a:off x="5427288" y="3715122"/>
            <a:ext cx="1327744" cy="246221"/>
          </a:xfrm>
          <a:prstGeom prst="rect">
            <a:avLst/>
          </a:prstGeom>
          <a:noFill/>
        </p:spPr>
        <p:txBody>
          <a:bodyPr wrap="square" rtlCol="0">
            <a:spAutoFit/>
          </a:bodyPr>
          <a:lstStyle/>
          <a:p>
            <a:r>
              <a:rPr lang="en-US" sz="1000" dirty="0" smtClean="0"/>
              <a:t>Sample data:</a:t>
            </a:r>
            <a:endParaRPr lang="en-US" sz="1000" dirty="0"/>
          </a:p>
        </p:txBody>
      </p:sp>
      <p:pic>
        <p:nvPicPr>
          <p:cNvPr id="8" name="Picture 7"/>
          <p:cNvPicPr>
            <a:picLocks noChangeAspect="1"/>
          </p:cNvPicPr>
          <p:nvPr/>
        </p:nvPicPr>
        <p:blipFill>
          <a:blip r:embed="rId3">
            <a:clrChange>
              <a:clrFrom>
                <a:srgbClr val="FFFFFF"/>
              </a:clrFrom>
              <a:clrTo>
                <a:srgbClr val="FFFFFF">
                  <a:alpha val="0"/>
                </a:srgbClr>
              </a:clrTo>
            </a:clrChange>
          </a:blip>
          <a:stretch>
            <a:fillRect/>
          </a:stretch>
        </p:blipFill>
        <p:spPr>
          <a:xfrm>
            <a:off x="5427288" y="726142"/>
            <a:ext cx="4496543" cy="2253324"/>
          </a:xfrm>
          <a:prstGeom prst="rect">
            <a:avLst/>
          </a:prstGeom>
        </p:spPr>
      </p:pic>
      <p:pic>
        <p:nvPicPr>
          <p:cNvPr id="9" name="Picture 4" descr="Image result for whitford country club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159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91670"/>
            <a:ext cx="3854528" cy="1278466"/>
          </a:xfrm>
        </p:spPr>
        <p:txBody>
          <a:bodyPr/>
          <a:lstStyle/>
          <a:p>
            <a:r>
              <a:rPr lang="en-US" dirty="0" err="1" smtClean="0"/>
              <a:t>getPersonInfoByName</a:t>
            </a:r>
            <a:r>
              <a:rPr lang="en-US" dirty="0" smtClean="0"/>
              <a:t/>
            </a:r>
            <a:br>
              <a:rPr lang="en-US" dirty="0" smtClean="0"/>
            </a:br>
            <a:r>
              <a:rPr lang="en-US" dirty="0" smtClean="0"/>
              <a:t>Stored Procedure</a:t>
            </a:r>
            <a:endParaRPr lang="en-US" dirty="0"/>
          </a:p>
        </p:txBody>
      </p:sp>
      <p:sp>
        <p:nvSpPr>
          <p:cNvPr id="4" name="Text Placeholder 3"/>
          <p:cNvSpPr>
            <a:spLocks noGrp="1"/>
          </p:cNvSpPr>
          <p:nvPr>
            <p:ph type="body" sz="half" idx="2"/>
          </p:nvPr>
        </p:nvSpPr>
        <p:spPr>
          <a:xfrm>
            <a:off x="0" y="686795"/>
            <a:ext cx="3854528" cy="2584449"/>
          </a:xfrm>
        </p:spPr>
        <p:txBody>
          <a:bodyPr/>
          <a:lstStyle/>
          <a:p>
            <a:r>
              <a:rPr lang="en-US" dirty="0" smtClean="0"/>
              <a:t>This stored procedure takes a first name and last name and searches through the Persons table and finds all matches. When it finds this match it list the persons PID, first name, last name age, email, and gender.</a:t>
            </a:r>
            <a:endParaRPr lang="en-US" dirty="0"/>
          </a:p>
        </p:txBody>
      </p:sp>
      <p:sp>
        <p:nvSpPr>
          <p:cNvPr id="5" name="Slide Number Placeholder 4"/>
          <p:cNvSpPr>
            <a:spLocks noGrp="1"/>
          </p:cNvSpPr>
          <p:nvPr>
            <p:ph type="sldNum" sz="quarter" idx="12"/>
          </p:nvPr>
        </p:nvSpPr>
        <p:spPr>
          <a:xfrm>
            <a:off x="11508661" y="6493799"/>
            <a:ext cx="683339" cy="365125"/>
          </a:xfrm>
        </p:spPr>
        <p:txBody>
          <a:bodyPr/>
          <a:lstStyle/>
          <a:p>
            <a:fld id="{519954A3-9DFD-4C44-94BA-B95130A3BA1C}" type="slidenum">
              <a:rPr lang="en-US" sz="1200" smtClean="0">
                <a:solidFill>
                  <a:schemeClr val="tx1"/>
                </a:solidFill>
              </a:rPr>
              <a:t>26</a:t>
            </a:fld>
            <a:endParaRPr lang="en-US" sz="1200" dirty="0">
              <a:solidFill>
                <a:schemeClr val="tx1"/>
              </a:solidFill>
            </a:endParaRPr>
          </a:p>
        </p:txBody>
      </p:sp>
      <p:pic>
        <p:nvPicPr>
          <p:cNvPr id="6" name="Picture 5"/>
          <p:cNvPicPr>
            <a:picLocks noChangeAspect="1"/>
          </p:cNvPicPr>
          <p:nvPr/>
        </p:nvPicPr>
        <p:blipFill>
          <a:blip r:embed="rId2"/>
          <a:stretch>
            <a:fillRect/>
          </a:stretch>
        </p:blipFill>
        <p:spPr>
          <a:xfrm>
            <a:off x="573629" y="5588924"/>
            <a:ext cx="4581525" cy="904875"/>
          </a:xfrm>
          <a:prstGeom prst="rect">
            <a:avLst/>
          </a:prstGeom>
        </p:spPr>
      </p:pic>
      <p:pic>
        <p:nvPicPr>
          <p:cNvPr id="7" name="Picture 6"/>
          <p:cNvPicPr>
            <a:picLocks noChangeAspect="1"/>
          </p:cNvPicPr>
          <p:nvPr/>
        </p:nvPicPr>
        <p:blipFill>
          <a:blip r:embed="rId3">
            <a:clrChange>
              <a:clrFrom>
                <a:srgbClr val="FFFFFF"/>
              </a:clrFrom>
              <a:clrTo>
                <a:srgbClr val="FFFFFF">
                  <a:alpha val="0"/>
                </a:srgbClr>
              </a:clrTo>
            </a:clrChange>
          </a:blip>
          <a:stretch>
            <a:fillRect/>
          </a:stretch>
        </p:blipFill>
        <p:spPr>
          <a:xfrm>
            <a:off x="842570" y="1815424"/>
            <a:ext cx="8176032" cy="2911641"/>
          </a:xfrm>
          <a:prstGeom prst="rect">
            <a:avLst/>
          </a:prstGeom>
        </p:spPr>
      </p:pic>
      <p:pic>
        <p:nvPicPr>
          <p:cNvPr id="8" name="Picture 7"/>
          <p:cNvPicPr>
            <a:picLocks noChangeAspect="1"/>
          </p:cNvPicPr>
          <p:nvPr/>
        </p:nvPicPr>
        <p:blipFill>
          <a:blip r:embed="rId4"/>
          <a:stretch>
            <a:fillRect/>
          </a:stretch>
        </p:blipFill>
        <p:spPr>
          <a:xfrm>
            <a:off x="573629" y="5198399"/>
            <a:ext cx="4448175" cy="390525"/>
          </a:xfrm>
          <a:prstGeom prst="rect">
            <a:avLst/>
          </a:prstGeom>
        </p:spPr>
      </p:pic>
      <p:sp>
        <p:nvSpPr>
          <p:cNvPr id="9" name="TextBox 8"/>
          <p:cNvSpPr txBox="1"/>
          <p:nvPr/>
        </p:nvSpPr>
        <p:spPr>
          <a:xfrm>
            <a:off x="573629" y="4902503"/>
            <a:ext cx="1327744" cy="276999"/>
          </a:xfrm>
          <a:prstGeom prst="rect">
            <a:avLst/>
          </a:prstGeom>
          <a:noFill/>
        </p:spPr>
        <p:txBody>
          <a:bodyPr wrap="square" rtlCol="0">
            <a:spAutoFit/>
          </a:bodyPr>
          <a:lstStyle/>
          <a:p>
            <a:r>
              <a:rPr lang="en-US" sz="1200" u="sng" dirty="0" smtClean="0"/>
              <a:t>Sample data:</a:t>
            </a:r>
            <a:endParaRPr lang="en-US" sz="1200" u="sng" dirty="0"/>
          </a:p>
        </p:txBody>
      </p:sp>
      <p:pic>
        <p:nvPicPr>
          <p:cNvPr id="10" name="Picture 4" descr="Image result for whitford country club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98069" y="5918946"/>
            <a:ext cx="1390650" cy="83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815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508661" y="6492025"/>
            <a:ext cx="683339" cy="365125"/>
          </a:xfrm>
        </p:spPr>
        <p:txBody>
          <a:bodyPr/>
          <a:lstStyle/>
          <a:p>
            <a:fld id="{519954A3-9DFD-4C44-94BA-B95130A3BA1C}" type="slidenum">
              <a:rPr lang="en-US" sz="1200" smtClean="0">
                <a:solidFill>
                  <a:schemeClr val="tx1"/>
                </a:solidFill>
              </a:rPr>
              <a:t>27</a:t>
            </a:fld>
            <a:endParaRPr lang="en-US" sz="1200" dirty="0">
              <a:solidFill>
                <a:schemeClr val="tx1"/>
              </a:solidFill>
            </a:endParaRPr>
          </a:p>
        </p:txBody>
      </p:sp>
      <p:sp>
        <p:nvSpPr>
          <p:cNvPr id="6" name="Title 1"/>
          <p:cNvSpPr>
            <a:spLocks noGrp="1"/>
          </p:cNvSpPr>
          <p:nvPr>
            <p:ph type="title"/>
          </p:nvPr>
        </p:nvSpPr>
        <p:spPr>
          <a:xfrm>
            <a:off x="0" y="-591670"/>
            <a:ext cx="3854528" cy="1278466"/>
          </a:xfrm>
        </p:spPr>
        <p:txBody>
          <a:bodyPr/>
          <a:lstStyle/>
          <a:p>
            <a:r>
              <a:rPr lang="en-US" dirty="0" err="1" smtClean="0"/>
              <a:t>getEmployeeInfo</a:t>
            </a:r>
            <a:r>
              <a:rPr lang="en-US" dirty="0" smtClean="0"/>
              <a:t> Stored Procedure</a:t>
            </a:r>
            <a:endParaRPr lang="en-US" dirty="0"/>
          </a:p>
        </p:txBody>
      </p:sp>
      <p:sp>
        <p:nvSpPr>
          <p:cNvPr id="7" name="Text Placeholder 3"/>
          <p:cNvSpPr>
            <a:spLocks noGrp="1"/>
          </p:cNvSpPr>
          <p:nvPr>
            <p:ph type="body" sz="half" idx="2"/>
          </p:nvPr>
        </p:nvSpPr>
        <p:spPr>
          <a:xfrm>
            <a:off x="0" y="686795"/>
            <a:ext cx="3854528" cy="2584449"/>
          </a:xfrm>
        </p:spPr>
        <p:txBody>
          <a:bodyPr/>
          <a:lstStyle/>
          <a:p>
            <a:r>
              <a:rPr lang="en-US" dirty="0" smtClean="0"/>
              <a:t>This stored procedure takes a first name and last name and searches through the Employee table and finds all matches. When it finds this match it list the Employees information.</a:t>
            </a:r>
            <a:endParaRPr lang="en-US" dirty="0"/>
          </a:p>
        </p:txBody>
      </p:sp>
      <p:pic>
        <p:nvPicPr>
          <p:cNvPr id="8" name="Picture 7"/>
          <p:cNvPicPr>
            <a:picLocks noChangeAspect="1"/>
          </p:cNvPicPr>
          <p:nvPr/>
        </p:nvPicPr>
        <p:blipFill>
          <a:blip r:embed="rId2">
            <a:clrChange>
              <a:clrFrom>
                <a:srgbClr val="FFFFFF"/>
              </a:clrFrom>
              <a:clrTo>
                <a:srgbClr val="FFFFFF">
                  <a:alpha val="0"/>
                </a:srgbClr>
              </a:clrTo>
            </a:clrChange>
          </a:blip>
          <a:stretch>
            <a:fillRect/>
          </a:stretch>
        </p:blipFill>
        <p:spPr>
          <a:xfrm>
            <a:off x="3854528" y="513727"/>
            <a:ext cx="6165197" cy="4296526"/>
          </a:xfrm>
          <a:prstGeom prst="rect">
            <a:avLst/>
          </a:prstGeom>
        </p:spPr>
      </p:pic>
      <p:sp>
        <p:nvSpPr>
          <p:cNvPr id="9" name="TextBox 8"/>
          <p:cNvSpPr txBox="1"/>
          <p:nvPr/>
        </p:nvSpPr>
        <p:spPr>
          <a:xfrm>
            <a:off x="412265" y="4929738"/>
            <a:ext cx="1327744" cy="276999"/>
          </a:xfrm>
          <a:prstGeom prst="rect">
            <a:avLst/>
          </a:prstGeom>
          <a:noFill/>
        </p:spPr>
        <p:txBody>
          <a:bodyPr wrap="square" rtlCol="0">
            <a:spAutoFit/>
          </a:bodyPr>
          <a:lstStyle/>
          <a:p>
            <a:r>
              <a:rPr lang="en-US" sz="1200" u="sng" dirty="0" smtClean="0"/>
              <a:t>Sample data:</a:t>
            </a:r>
            <a:endParaRPr lang="en-US" sz="1200" u="sng" dirty="0"/>
          </a:p>
        </p:txBody>
      </p:sp>
      <p:pic>
        <p:nvPicPr>
          <p:cNvPr id="10" name="Picture 9"/>
          <p:cNvPicPr>
            <a:picLocks noChangeAspect="1"/>
          </p:cNvPicPr>
          <p:nvPr/>
        </p:nvPicPr>
        <p:blipFill>
          <a:blip r:embed="rId3"/>
          <a:stretch>
            <a:fillRect/>
          </a:stretch>
        </p:blipFill>
        <p:spPr>
          <a:xfrm>
            <a:off x="412265" y="5189232"/>
            <a:ext cx="4162425" cy="390525"/>
          </a:xfrm>
          <a:prstGeom prst="rect">
            <a:avLst/>
          </a:prstGeom>
        </p:spPr>
      </p:pic>
      <p:pic>
        <p:nvPicPr>
          <p:cNvPr id="11" name="Picture 10"/>
          <p:cNvPicPr>
            <a:picLocks noChangeAspect="1"/>
          </p:cNvPicPr>
          <p:nvPr/>
        </p:nvPicPr>
        <p:blipFill>
          <a:blip r:embed="rId4"/>
          <a:stretch>
            <a:fillRect/>
          </a:stretch>
        </p:blipFill>
        <p:spPr>
          <a:xfrm>
            <a:off x="412265" y="5596330"/>
            <a:ext cx="9153525" cy="657225"/>
          </a:xfrm>
          <a:prstGeom prst="rect">
            <a:avLst/>
          </a:prstGeom>
        </p:spPr>
      </p:pic>
      <p:pic>
        <p:nvPicPr>
          <p:cNvPr id="12" name="Picture 4" descr="Image result for whitford country club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98069" y="5901016"/>
            <a:ext cx="1390650" cy="83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839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508661" y="6399950"/>
            <a:ext cx="683339" cy="365125"/>
          </a:xfrm>
        </p:spPr>
        <p:txBody>
          <a:bodyPr/>
          <a:lstStyle/>
          <a:p>
            <a:fld id="{519954A3-9DFD-4C44-94BA-B95130A3BA1C}" type="slidenum">
              <a:rPr lang="en-US" sz="1200" smtClean="0">
                <a:solidFill>
                  <a:schemeClr val="tx1"/>
                </a:solidFill>
              </a:rPr>
              <a:t>28</a:t>
            </a:fld>
            <a:endParaRPr lang="en-US" sz="1200" dirty="0">
              <a:solidFill>
                <a:schemeClr val="tx1"/>
              </a:solidFill>
            </a:endParaRPr>
          </a:p>
        </p:txBody>
      </p:sp>
      <p:sp>
        <p:nvSpPr>
          <p:cNvPr id="6" name="Title 1"/>
          <p:cNvSpPr>
            <a:spLocks noGrp="1"/>
          </p:cNvSpPr>
          <p:nvPr>
            <p:ph type="title"/>
          </p:nvPr>
        </p:nvSpPr>
        <p:spPr>
          <a:xfrm>
            <a:off x="0" y="-591670"/>
            <a:ext cx="3854528" cy="1278466"/>
          </a:xfrm>
        </p:spPr>
        <p:txBody>
          <a:bodyPr/>
          <a:lstStyle/>
          <a:p>
            <a:r>
              <a:rPr lang="en-US" dirty="0" err="1" smtClean="0"/>
              <a:t>getMemberInfo</a:t>
            </a:r>
            <a:r>
              <a:rPr lang="en-US" dirty="0" smtClean="0"/>
              <a:t> Stored Procedure</a:t>
            </a:r>
            <a:endParaRPr lang="en-US" dirty="0"/>
          </a:p>
        </p:txBody>
      </p:sp>
      <p:sp>
        <p:nvSpPr>
          <p:cNvPr id="7" name="Text Placeholder 3"/>
          <p:cNvSpPr>
            <a:spLocks noGrp="1"/>
          </p:cNvSpPr>
          <p:nvPr>
            <p:ph type="body" sz="half" idx="2"/>
          </p:nvPr>
        </p:nvSpPr>
        <p:spPr>
          <a:xfrm>
            <a:off x="0" y="686795"/>
            <a:ext cx="3854528" cy="2584449"/>
          </a:xfrm>
        </p:spPr>
        <p:txBody>
          <a:bodyPr/>
          <a:lstStyle/>
          <a:p>
            <a:r>
              <a:rPr lang="en-US" dirty="0" smtClean="0"/>
              <a:t>This stored procedure takes a first name and last name and searches through the Member table and finds all matches. When it finds this match it list the Members information.</a:t>
            </a:r>
            <a:endParaRPr lang="en-US" dirty="0"/>
          </a:p>
        </p:txBody>
      </p:sp>
      <p:pic>
        <p:nvPicPr>
          <p:cNvPr id="8" name="Picture 7"/>
          <p:cNvPicPr>
            <a:picLocks noChangeAspect="1"/>
          </p:cNvPicPr>
          <p:nvPr/>
        </p:nvPicPr>
        <p:blipFill>
          <a:blip r:embed="rId2">
            <a:clrChange>
              <a:clrFrom>
                <a:srgbClr val="FFFFFF"/>
              </a:clrFrom>
              <a:clrTo>
                <a:srgbClr val="FFFFFF">
                  <a:alpha val="0"/>
                </a:srgbClr>
              </a:clrTo>
            </a:clrChange>
          </a:blip>
          <a:stretch>
            <a:fillRect/>
          </a:stretch>
        </p:blipFill>
        <p:spPr>
          <a:xfrm>
            <a:off x="3854528" y="47563"/>
            <a:ext cx="6763054" cy="4674813"/>
          </a:xfrm>
          <a:prstGeom prst="rect">
            <a:avLst/>
          </a:prstGeom>
        </p:spPr>
      </p:pic>
      <p:sp>
        <p:nvSpPr>
          <p:cNvPr id="9" name="TextBox 8"/>
          <p:cNvSpPr txBox="1"/>
          <p:nvPr/>
        </p:nvSpPr>
        <p:spPr>
          <a:xfrm>
            <a:off x="412265" y="4929738"/>
            <a:ext cx="1327744" cy="276999"/>
          </a:xfrm>
          <a:prstGeom prst="rect">
            <a:avLst/>
          </a:prstGeom>
          <a:noFill/>
        </p:spPr>
        <p:txBody>
          <a:bodyPr wrap="square" rtlCol="0">
            <a:spAutoFit/>
          </a:bodyPr>
          <a:lstStyle/>
          <a:p>
            <a:r>
              <a:rPr lang="en-US" sz="1200" u="sng" dirty="0" smtClean="0"/>
              <a:t>Sample data:</a:t>
            </a:r>
            <a:endParaRPr lang="en-US" sz="1200" u="sng" dirty="0"/>
          </a:p>
        </p:txBody>
      </p:sp>
      <p:pic>
        <p:nvPicPr>
          <p:cNvPr id="10" name="Picture 9"/>
          <p:cNvPicPr>
            <a:picLocks noChangeAspect="1"/>
          </p:cNvPicPr>
          <p:nvPr/>
        </p:nvPicPr>
        <p:blipFill>
          <a:blip r:embed="rId3"/>
          <a:stretch>
            <a:fillRect/>
          </a:stretch>
        </p:blipFill>
        <p:spPr>
          <a:xfrm>
            <a:off x="412265" y="5147296"/>
            <a:ext cx="3838575" cy="428625"/>
          </a:xfrm>
          <a:prstGeom prst="rect">
            <a:avLst/>
          </a:prstGeom>
        </p:spPr>
      </p:pic>
      <p:pic>
        <p:nvPicPr>
          <p:cNvPr id="12" name="Picture 11"/>
          <p:cNvPicPr>
            <a:picLocks noChangeAspect="1"/>
          </p:cNvPicPr>
          <p:nvPr/>
        </p:nvPicPr>
        <p:blipFill>
          <a:blip r:embed="rId4"/>
          <a:stretch>
            <a:fillRect/>
          </a:stretch>
        </p:blipFill>
        <p:spPr>
          <a:xfrm>
            <a:off x="412265" y="5565825"/>
            <a:ext cx="8391525" cy="657225"/>
          </a:xfrm>
          <a:prstGeom prst="rect">
            <a:avLst/>
          </a:prstGeom>
        </p:spPr>
      </p:pic>
      <p:pic>
        <p:nvPicPr>
          <p:cNvPr id="13" name="Picture 4" descr="Image result for whitford country club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0795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854528" cy="1278466"/>
          </a:xfrm>
        </p:spPr>
        <p:txBody>
          <a:bodyPr/>
          <a:lstStyle/>
          <a:p>
            <a:r>
              <a:rPr lang="en-US" dirty="0"/>
              <a:t/>
            </a:r>
            <a:br>
              <a:rPr lang="en-US" dirty="0"/>
            </a:br>
            <a:r>
              <a:rPr lang="en-US" dirty="0" smtClean="0"/>
              <a:t>Report:</a:t>
            </a:r>
            <a:br>
              <a:rPr lang="en-US" dirty="0" smtClean="0"/>
            </a:br>
            <a:r>
              <a:rPr lang="en-US" dirty="0" smtClean="0"/>
              <a:t>Employee Payment Info</a:t>
            </a:r>
            <a:endParaRPr lang="en-US" dirty="0"/>
          </a:p>
        </p:txBody>
      </p:sp>
      <p:sp>
        <p:nvSpPr>
          <p:cNvPr id="4" name="Text Placeholder 3"/>
          <p:cNvSpPr>
            <a:spLocks noGrp="1"/>
          </p:cNvSpPr>
          <p:nvPr>
            <p:ph type="body" sz="half" idx="2"/>
          </p:nvPr>
        </p:nvSpPr>
        <p:spPr>
          <a:xfrm>
            <a:off x="0" y="1278465"/>
            <a:ext cx="3854528" cy="2584449"/>
          </a:xfrm>
        </p:spPr>
        <p:txBody>
          <a:bodyPr/>
          <a:lstStyle/>
          <a:p>
            <a:r>
              <a:rPr lang="en-US" dirty="0" smtClean="0"/>
              <a:t>This Report returns all the employees that we currently have and returns there Payment Information (</a:t>
            </a:r>
            <a:r>
              <a:rPr lang="en-US" dirty="0" err="1" smtClean="0"/>
              <a:t>PaymentInfo</a:t>
            </a:r>
            <a:r>
              <a:rPr lang="en-US" dirty="0" smtClean="0"/>
              <a:t>) to us so we have easy access to it.</a:t>
            </a:r>
            <a:endParaRPr lang="en-US" dirty="0"/>
          </a:p>
        </p:txBody>
      </p:sp>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29</a:t>
            </a:fld>
            <a:endParaRPr lang="en-US" sz="1200" dirty="0">
              <a:solidFill>
                <a:schemeClr val="tx1"/>
              </a:solidFill>
            </a:endParaRPr>
          </a:p>
        </p:txBody>
      </p:sp>
      <p:pic>
        <p:nvPicPr>
          <p:cNvPr id="6" name="Picture 5"/>
          <p:cNvPicPr>
            <a:picLocks noChangeAspect="1"/>
          </p:cNvPicPr>
          <p:nvPr/>
        </p:nvPicPr>
        <p:blipFill>
          <a:blip r:embed="rId2"/>
          <a:stretch>
            <a:fillRect/>
          </a:stretch>
        </p:blipFill>
        <p:spPr>
          <a:xfrm>
            <a:off x="4806777" y="856724"/>
            <a:ext cx="4467225" cy="2562225"/>
          </a:xfrm>
          <a:prstGeom prst="rect">
            <a:avLst/>
          </a:prstGeom>
        </p:spPr>
      </p:pic>
      <p:pic>
        <p:nvPicPr>
          <p:cNvPr id="7" name="Picture 6"/>
          <p:cNvPicPr>
            <a:picLocks noChangeAspect="1"/>
          </p:cNvPicPr>
          <p:nvPr/>
        </p:nvPicPr>
        <p:blipFill>
          <a:blip r:embed="rId3"/>
          <a:stretch>
            <a:fillRect/>
          </a:stretch>
        </p:blipFill>
        <p:spPr>
          <a:xfrm>
            <a:off x="1113318" y="3987926"/>
            <a:ext cx="6905625" cy="1647825"/>
          </a:xfrm>
          <a:prstGeom prst="rect">
            <a:avLst/>
          </a:prstGeom>
        </p:spPr>
      </p:pic>
      <p:sp>
        <p:nvSpPr>
          <p:cNvPr id="8" name="TextBox 7"/>
          <p:cNvSpPr txBox="1"/>
          <p:nvPr/>
        </p:nvSpPr>
        <p:spPr>
          <a:xfrm>
            <a:off x="1113318" y="3710927"/>
            <a:ext cx="1327744" cy="276999"/>
          </a:xfrm>
          <a:prstGeom prst="rect">
            <a:avLst/>
          </a:prstGeom>
          <a:noFill/>
        </p:spPr>
        <p:txBody>
          <a:bodyPr wrap="square" rtlCol="0">
            <a:spAutoFit/>
          </a:bodyPr>
          <a:lstStyle/>
          <a:p>
            <a:r>
              <a:rPr lang="en-US" sz="1200" u="sng" dirty="0" smtClean="0"/>
              <a:t>Sample data:</a:t>
            </a:r>
            <a:endParaRPr lang="en-US" sz="1200" u="sng" dirty="0"/>
          </a:p>
        </p:txBody>
      </p:sp>
      <p:pic>
        <p:nvPicPr>
          <p:cNvPr id="9" name="Picture 4" descr="Image result for whitford country club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966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en-US" dirty="0"/>
          </a:p>
        </p:txBody>
      </p:sp>
      <p:sp>
        <p:nvSpPr>
          <p:cNvPr id="3" name="Content Placeholder 2"/>
          <p:cNvSpPr>
            <a:spLocks noGrp="1"/>
          </p:cNvSpPr>
          <p:nvPr>
            <p:ph idx="1"/>
          </p:nvPr>
        </p:nvSpPr>
        <p:spPr>
          <a:xfrm>
            <a:off x="677334" y="1930400"/>
            <a:ext cx="8596668" cy="3880773"/>
          </a:xfrm>
        </p:spPr>
        <p:txBody>
          <a:bodyPr numCol="2">
            <a:normAutofit/>
          </a:bodyPr>
          <a:lstStyle/>
          <a:p>
            <a:pPr marL="0" indent="0">
              <a:buNone/>
            </a:pPr>
            <a:r>
              <a:rPr lang="en-US" sz="1400" dirty="0" err="1" smtClean="0"/>
              <a:t>Whitford</a:t>
            </a:r>
            <a:r>
              <a:rPr lang="en-US" sz="1400" dirty="0" smtClean="0"/>
              <a:t> Country Club, located in the small town of Exton, is a pristine Country Club with a prestigious golf course for the area along with a fantastic community. WCC is also home to a terrific staff that runs the outside pool in the summer, yet has had trouble in the past with managing all of its Employees. So I decided to go ahead and make a database proposal for the CC. </a:t>
            </a:r>
          </a:p>
          <a:p>
            <a:pPr marL="0" indent="0">
              <a:buNone/>
            </a:pPr>
            <a:r>
              <a:rPr lang="en-US" sz="1400" dirty="0"/>
              <a:t>	</a:t>
            </a:r>
            <a:r>
              <a:rPr lang="en-US" sz="1400" dirty="0" smtClean="0"/>
              <a:t>The objective of this proposal is first to make sure all information is persevered and never lost. They had an incident in which some important data was lost and unable to be recovered. Secondly, to organize the data so it is easier to view and understand. Finally, the last was to all around create a better more organized database for the </a:t>
            </a:r>
            <a:r>
              <a:rPr lang="en-US" sz="1400" dirty="0" err="1" smtClean="0"/>
              <a:t>Whitford</a:t>
            </a:r>
            <a:r>
              <a:rPr lang="en-US" sz="1400" dirty="0" smtClean="0"/>
              <a:t> Country Club.</a:t>
            </a:r>
          </a:p>
          <a:p>
            <a:pPr marL="0" indent="0">
              <a:buNone/>
            </a:pPr>
            <a:r>
              <a:rPr lang="en-US" sz="1400" dirty="0" smtClean="0"/>
              <a:t>The Database is currently a work in progress but is a general idea and layout that is meant to server as a proposal for a new Database system. As we move forward we will continue to add, update, and revise the Database in order to make it the best possible solution for the problems that </a:t>
            </a:r>
            <a:r>
              <a:rPr lang="en-US" sz="1400" dirty="0" err="1" smtClean="0"/>
              <a:t>Whitford</a:t>
            </a:r>
            <a:r>
              <a:rPr lang="en-US" sz="1400" dirty="0" smtClean="0"/>
              <a:t> Country Club faces. </a:t>
            </a:r>
            <a:endParaRPr lang="en-US" sz="1400" dirty="0"/>
          </a:p>
        </p:txBody>
      </p:sp>
      <p:sp>
        <p:nvSpPr>
          <p:cNvPr id="4" name="Slide Number Placeholder 3"/>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3</a:t>
            </a:fld>
            <a:endParaRPr lang="en-US" sz="1200" dirty="0">
              <a:solidFill>
                <a:schemeClr val="tx1"/>
              </a:solidFill>
            </a:endParaRPr>
          </a:p>
        </p:txBody>
      </p:sp>
      <p:pic>
        <p:nvPicPr>
          <p:cNvPr id="5" name="Picture 4" descr="Image result for whitford country club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2352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30</a:t>
            </a:fld>
            <a:endParaRPr lang="en-US" sz="1200" dirty="0">
              <a:solidFill>
                <a:schemeClr val="tx1"/>
              </a:solidFill>
            </a:endParaRPr>
          </a:p>
        </p:txBody>
      </p:sp>
      <p:sp>
        <p:nvSpPr>
          <p:cNvPr id="6" name="Title 1"/>
          <p:cNvSpPr>
            <a:spLocks noGrp="1"/>
          </p:cNvSpPr>
          <p:nvPr>
            <p:ph type="title"/>
          </p:nvPr>
        </p:nvSpPr>
        <p:spPr>
          <a:xfrm>
            <a:off x="0" y="0"/>
            <a:ext cx="3854528" cy="1278466"/>
          </a:xfrm>
        </p:spPr>
        <p:txBody>
          <a:bodyPr/>
          <a:lstStyle/>
          <a:p>
            <a:r>
              <a:rPr lang="en-US" dirty="0"/>
              <a:t/>
            </a:r>
            <a:br>
              <a:rPr lang="en-US" dirty="0"/>
            </a:br>
            <a:r>
              <a:rPr lang="en-US" dirty="0" smtClean="0"/>
              <a:t>Report:</a:t>
            </a:r>
            <a:br>
              <a:rPr lang="en-US" dirty="0" smtClean="0"/>
            </a:br>
            <a:r>
              <a:rPr lang="en-US" dirty="0" smtClean="0"/>
              <a:t>Member Dues Info</a:t>
            </a:r>
            <a:endParaRPr lang="en-US" dirty="0"/>
          </a:p>
        </p:txBody>
      </p:sp>
      <p:sp>
        <p:nvSpPr>
          <p:cNvPr id="7" name="Text Placeholder 3"/>
          <p:cNvSpPr>
            <a:spLocks noGrp="1"/>
          </p:cNvSpPr>
          <p:nvPr>
            <p:ph type="body" sz="half" idx="2"/>
          </p:nvPr>
        </p:nvSpPr>
        <p:spPr>
          <a:xfrm>
            <a:off x="0" y="1278465"/>
            <a:ext cx="3854528" cy="2584449"/>
          </a:xfrm>
        </p:spPr>
        <p:txBody>
          <a:bodyPr/>
          <a:lstStyle/>
          <a:p>
            <a:r>
              <a:rPr lang="en-US" dirty="0" smtClean="0"/>
              <a:t>This Report returns all the Members that we currently have and returns there current dues they owe (</a:t>
            </a:r>
            <a:r>
              <a:rPr lang="en-US" dirty="0" err="1" smtClean="0"/>
              <a:t>CountryClubDues</a:t>
            </a:r>
            <a:r>
              <a:rPr lang="en-US" dirty="0" smtClean="0"/>
              <a:t>) to us so we have easy access to it.</a:t>
            </a:r>
            <a:endParaRPr lang="en-US" dirty="0"/>
          </a:p>
        </p:txBody>
      </p:sp>
      <p:pic>
        <p:nvPicPr>
          <p:cNvPr id="9" name="Picture 8"/>
          <p:cNvPicPr>
            <a:picLocks noChangeAspect="1"/>
          </p:cNvPicPr>
          <p:nvPr/>
        </p:nvPicPr>
        <p:blipFill>
          <a:blip r:embed="rId2"/>
          <a:stretch>
            <a:fillRect/>
          </a:stretch>
        </p:blipFill>
        <p:spPr>
          <a:xfrm>
            <a:off x="981355" y="4208649"/>
            <a:ext cx="6105525" cy="1381125"/>
          </a:xfrm>
          <a:prstGeom prst="rect">
            <a:avLst/>
          </a:prstGeom>
        </p:spPr>
      </p:pic>
      <p:pic>
        <p:nvPicPr>
          <p:cNvPr id="10" name="Picture 9"/>
          <p:cNvPicPr>
            <a:picLocks noChangeAspect="1"/>
          </p:cNvPicPr>
          <p:nvPr/>
        </p:nvPicPr>
        <p:blipFill>
          <a:blip r:embed="rId3"/>
          <a:stretch>
            <a:fillRect/>
          </a:stretch>
        </p:blipFill>
        <p:spPr>
          <a:xfrm>
            <a:off x="4682657" y="1052512"/>
            <a:ext cx="4010025" cy="2314575"/>
          </a:xfrm>
          <a:prstGeom prst="rect">
            <a:avLst/>
          </a:prstGeom>
        </p:spPr>
      </p:pic>
      <p:sp>
        <p:nvSpPr>
          <p:cNvPr id="11" name="TextBox 10"/>
          <p:cNvSpPr txBox="1"/>
          <p:nvPr/>
        </p:nvSpPr>
        <p:spPr>
          <a:xfrm>
            <a:off x="981355" y="3897282"/>
            <a:ext cx="1327744" cy="276999"/>
          </a:xfrm>
          <a:prstGeom prst="rect">
            <a:avLst/>
          </a:prstGeom>
          <a:noFill/>
        </p:spPr>
        <p:txBody>
          <a:bodyPr wrap="square" rtlCol="0">
            <a:spAutoFit/>
          </a:bodyPr>
          <a:lstStyle/>
          <a:p>
            <a:r>
              <a:rPr lang="en-US" sz="1200" u="sng" dirty="0" smtClean="0"/>
              <a:t>Sample data:</a:t>
            </a:r>
            <a:endParaRPr lang="en-US" sz="1200" u="sng" dirty="0"/>
          </a:p>
        </p:txBody>
      </p:sp>
      <p:pic>
        <p:nvPicPr>
          <p:cNvPr id="12" name="Picture 4" descr="Image result for whitford country club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643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59415"/>
            <a:ext cx="3854528" cy="1278466"/>
          </a:xfrm>
        </p:spPr>
        <p:txBody>
          <a:bodyPr/>
          <a:lstStyle/>
          <a:p>
            <a:r>
              <a:rPr lang="en-US" dirty="0" smtClean="0"/>
              <a:t>Trigger Functions</a:t>
            </a:r>
            <a:endParaRPr lang="en-US" dirty="0"/>
          </a:p>
        </p:txBody>
      </p:sp>
      <p:sp>
        <p:nvSpPr>
          <p:cNvPr id="4" name="Text Placeholder 3"/>
          <p:cNvSpPr>
            <a:spLocks noGrp="1"/>
          </p:cNvSpPr>
          <p:nvPr>
            <p:ph type="body" sz="half" idx="2"/>
          </p:nvPr>
        </p:nvSpPr>
        <p:spPr>
          <a:xfrm>
            <a:off x="0" y="419050"/>
            <a:ext cx="3854528" cy="2584449"/>
          </a:xfrm>
        </p:spPr>
        <p:txBody>
          <a:bodyPr/>
          <a:lstStyle/>
          <a:p>
            <a:r>
              <a:rPr lang="en-US" dirty="0" smtClean="0"/>
              <a:t>These are the functions that allow the trigger to work. They check all tables to see if the </a:t>
            </a:r>
            <a:r>
              <a:rPr lang="en-US" dirty="0" err="1" smtClean="0"/>
              <a:t>EmployeeID</a:t>
            </a:r>
            <a:r>
              <a:rPr lang="en-US" dirty="0" smtClean="0"/>
              <a:t> is already in it. If it is it then returns true otherwise returns false.</a:t>
            </a:r>
            <a:endParaRPr lang="en-US" dirty="0"/>
          </a:p>
        </p:txBody>
      </p:sp>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31</a:t>
            </a:fld>
            <a:endParaRPr lang="en-US" sz="1200" dirty="0">
              <a:solidFill>
                <a:schemeClr val="tx1"/>
              </a:solidFill>
            </a:endParaRPr>
          </a:p>
        </p:txBody>
      </p:sp>
      <p:pic>
        <p:nvPicPr>
          <p:cNvPr id="6" name="Picture 4" descr="Image result for whitford country club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1245946" y="1412471"/>
            <a:ext cx="6009995" cy="2604556"/>
          </a:xfrm>
          <a:prstGeom prst="rect">
            <a:avLst/>
          </a:prstGeom>
        </p:spPr>
      </p:pic>
      <p:pic>
        <p:nvPicPr>
          <p:cNvPr id="8" name="Picture 7"/>
          <p:cNvPicPr>
            <a:picLocks noChangeAspect="1"/>
          </p:cNvPicPr>
          <p:nvPr/>
        </p:nvPicPr>
        <p:blipFill>
          <a:blip r:embed="rId4"/>
          <a:stretch>
            <a:fillRect/>
          </a:stretch>
        </p:blipFill>
        <p:spPr>
          <a:xfrm>
            <a:off x="1245946" y="4133782"/>
            <a:ext cx="5942760" cy="2456678"/>
          </a:xfrm>
          <a:prstGeom prst="rect">
            <a:avLst/>
          </a:prstGeom>
        </p:spPr>
      </p:pic>
    </p:spTree>
    <p:extLst>
      <p:ext uri="{BB962C8B-B14F-4D97-AF65-F5344CB8AC3E}">
        <p14:creationId xmlns:p14="http://schemas.microsoft.com/office/powerpoint/2010/main" val="343579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21866"/>
            <a:ext cx="3854528" cy="1278466"/>
          </a:xfrm>
        </p:spPr>
        <p:txBody>
          <a:bodyPr/>
          <a:lstStyle/>
          <a:p>
            <a:r>
              <a:rPr lang="en-US" dirty="0" smtClean="0"/>
              <a:t>Trigger Function</a:t>
            </a:r>
            <a:endParaRPr lang="en-US" dirty="0"/>
          </a:p>
        </p:txBody>
      </p:sp>
      <p:sp>
        <p:nvSpPr>
          <p:cNvPr id="4" name="Text Placeholder 3"/>
          <p:cNvSpPr>
            <a:spLocks noGrp="1"/>
          </p:cNvSpPr>
          <p:nvPr>
            <p:ph type="body" sz="half" idx="2"/>
          </p:nvPr>
        </p:nvSpPr>
        <p:spPr>
          <a:xfrm>
            <a:off x="0" y="356599"/>
            <a:ext cx="3854528" cy="2584449"/>
          </a:xfrm>
        </p:spPr>
        <p:txBody>
          <a:bodyPr/>
          <a:lstStyle/>
          <a:p>
            <a:r>
              <a:rPr lang="en-US" dirty="0" smtClean="0"/>
              <a:t>This function takes the previous trigger functions we created for this and use it in this trigger so that whenever we try to add into a job table it will automatically check to see if the Employee is already in another table or not.</a:t>
            </a:r>
            <a:endParaRPr lang="en-US" dirty="0"/>
          </a:p>
        </p:txBody>
      </p:sp>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32</a:t>
            </a:fld>
            <a:endParaRPr lang="en-US" sz="1200" dirty="0">
              <a:solidFill>
                <a:schemeClr val="tx1"/>
              </a:solidFill>
            </a:endParaRPr>
          </a:p>
        </p:txBody>
      </p:sp>
      <p:pic>
        <p:nvPicPr>
          <p:cNvPr id="6" name="Picture 5"/>
          <p:cNvPicPr>
            <a:picLocks noChangeAspect="1"/>
          </p:cNvPicPr>
          <p:nvPr/>
        </p:nvPicPr>
        <p:blipFill>
          <a:blip r:embed="rId2"/>
          <a:stretch>
            <a:fillRect/>
          </a:stretch>
        </p:blipFill>
        <p:spPr>
          <a:xfrm>
            <a:off x="893948" y="1810188"/>
            <a:ext cx="6638925" cy="4829175"/>
          </a:xfrm>
          <a:prstGeom prst="rect">
            <a:avLst/>
          </a:prstGeom>
        </p:spPr>
      </p:pic>
      <p:pic>
        <p:nvPicPr>
          <p:cNvPr id="7" name="Picture 4" descr="Image result for whitford country club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837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39233"/>
            <a:ext cx="3854528" cy="1278466"/>
          </a:xfrm>
        </p:spPr>
        <p:txBody>
          <a:bodyPr/>
          <a:lstStyle/>
          <a:p>
            <a:r>
              <a:rPr lang="en-US" dirty="0" smtClean="0"/>
              <a:t>Inserts for the Trigger and Sample Data</a:t>
            </a:r>
            <a:endParaRPr lang="en-US" dirty="0"/>
          </a:p>
        </p:txBody>
      </p:sp>
      <p:sp>
        <p:nvSpPr>
          <p:cNvPr id="4" name="Text Placeholder 3"/>
          <p:cNvSpPr>
            <a:spLocks noGrp="1"/>
          </p:cNvSpPr>
          <p:nvPr>
            <p:ph type="body" sz="half" idx="2"/>
          </p:nvPr>
        </p:nvSpPr>
        <p:spPr>
          <a:xfrm>
            <a:off x="0" y="639232"/>
            <a:ext cx="3854528" cy="2584449"/>
          </a:xfrm>
        </p:spPr>
        <p:txBody>
          <a:bodyPr/>
          <a:lstStyle/>
          <a:p>
            <a:r>
              <a:rPr lang="en-US" dirty="0" smtClean="0"/>
              <a:t>These are the inserts for the trigger so that the trigger will work properly.</a:t>
            </a:r>
            <a:endParaRPr lang="en-US" dirty="0"/>
          </a:p>
        </p:txBody>
      </p:sp>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33</a:t>
            </a:fld>
            <a:endParaRPr lang="en-US" sz="1200" dirty="0">
              <a:solidFill>
                <a:schemeClr val="tx1"/>
              </a:solidFill>
            </a:endParaRPr>
          </a:p>
        </p:txBody>
      </p:sp>
      <p:pic>
        <p:nvPicPr>
          <p:cNvPr id="6" name="Picture 5"/>
          <p:cNvPicPr>
            <a:picLocks noChangeAspect="1"/>
          </p:cNvPicPr>
          <p:nvPr/>
        </p:nvPicPr>
        <p:blipFill>
          <a:blip r:embed="rId2"/>
          <a:stretch>
            <a:fillRect/>
          </a:stretch>
        </p:blipFill>
        <p:spPr>
          <a:xfrm>
            <a:off x="594177" y="1532581"/>
            <a:ext cx="3152775" cy="4619625"/>
          </a:xfrm>
          <a:prstGeom prst="rect">
            <a:avLst/>
          </a:prstGeom>
        </p:spPr>
      </p:pic>
      <p:pic>
        <p:nvPicPr>
          <p:cNvPr id="7" name="Picture 6"/>
          <p:cNvPicPr>
            <a:picLocks noChangeAspect="1"/>
          </p:cNvPicPr>
          <p:nvPr/>
        </p:nvPicPr>
        <p:blipFill>
          <a:blip r:embed="rId3"/>
          <a:stretch>
            <a:fillRect/>
          </a:stretch>
        </p:blipFill>
        <p:spPr>
          <a:xfrm>
            <a:off x="4635327" y="3643312"/>
            <a:ext cx="4638675" cy="1400175"/>
          </a:xfrm>
          <a:prstGeom prst="rect">
            <a:avLst/>
          </a:prstGeom>
        </p:spPr>
      </p:pic>
      <p:pic>
        <p:nvPicPr>
          <p:cNvPr id="8" name="Picture 4" descr="Image result for whitford country club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5"/>
          <a:stretch>
            <a:fillRect/>
          </a:stretch>
        </p:blipFill>
        <p:spPr>
          <a:xfrm>
            <a:off x="4388823" y="2795056"/>
            <a:ext cx="5667375" cy="428625"/>
          </a:xfrm>
          <a:prstGeom prst="rect">
            <a:avLst/>
          </a:prstGeom>
        </p:spPr>
      </p:pic>
      <p:sp>
        <p:nvSpPr>
          <p:cNvPr id="10" name="TextBox 9"/>
          <p:cNvSpPr txBox="1"/>
          <p:nvPr/>
        </p:nvSpPr>
        <p:spPr>
          <a:xfrm>
            <a:off x="5360894" y="2008094"/>
            <a:ext cx="2743200" cy="369332"/>
          </a:xfrm>
          <a:prstGeom prst="rect">
            <a:avLst/>
          </a:prstGeom>
          <a:noFill/>
        </p:spPr>
        <p:txBody>
          <a:bodyPr wrap="square" rtlCol="0">
            <a:spAutoFit/>
          </a:bodyPr>
          <a:lstStyle/>
          <a:p>
            <a:r>
              <a:rPr lang="en-US" dirty="0" smtClean="0"/>
              <a:t>Sample Data For Trigger:</a:t>
            </a:r>
            <a:endParaRPr lang="en-US" dirty="0"/>
          </a:p>
        </p:txBody>
      </p:sp>
    </p:spTree>
    <p:extLst>
      <p:ext uri="{BB962C8B-B14F-4D97-AF65-F5344CB8AC3E}">
        <p14:creationId xmlns:p14="http://schemas.microsoft.com/office/powerpoint/2010/main" val="2688993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21866"/>
            <a:ext cx="3854528" cy="1278466"/>
          </a:xfrm>
        </p:spPr>
        <p:txBody>
          <a:bodyPr/>
          <a:lstStyle/>
          <a:p>
            <a:r>
              <a:rPr lang="en-US" dirty="0" smtClean="0"/>
              <a:t>Security:</a:t>
            </a:r>
            <a:endParaRPr lang="en-US" dirty="0"/>
          </a:p>
        </p:txBody>
      </p:sp>
      <p:sp>
        <p:nvSpPr>
          <p:cNvPr id="5" name="Slide Number Placeholder 4"/>
          <p:cNvSpPr>
            <a:spLocks noGrp="1"/>
          </p:cNvSpPr>
          <p:nvPr>
            <p:ph type="sldNum" sz="quarter" idx="12"/>
          </p:nvPr>
        </p:nvSpPr>
        <p:spPr>
          <a:xfrm>
            <a:off x="11458358" y="6492875"/>
            <a:ext cx="683339" cy="365125"/>
          </a:xfrm>
        </p:spPr>
        <p:txBody>
          <a:bodyPr/>
          <a:lstStyle/>
          <a:p>
            <a:fld id="{519954A3-9DFD-4C44-94BA-B95130A3BA1C}" type="slidenum">
              <a:rPr lang="en-US" sz="1200" smtClean="0">
                <a:solidFill>
                  <a:schemeClr val="tx1"/>
                </a:solidFill>
              </a:rPr>
              <a:t>34</a:t>
            </a:fld>
            <a:endParaRPr lang="en-US" sz="1200" dirty="0">
              <a:solidFill>
                <a:schemeClr val="tx1"/>
              </a:solidFill>
            </a:endParaRPr>
          </a:p>
        </p:txBody>
      </p:sp>
      <p:pic>
        <p:nvPicPr>
          <p:cNvPr id="6" name="Picture 5"/>
          <p:cNvPicPr>
            <a:picLocks noChangeAspect="1"/>
          </p:cNvPicPr>
          <p:nvPr/>
        </p:nvPicPr>
        <p:blipFill>
          <a:blip r:embed="rId2"/>
          <a:stretch>
            <a:fillRect/>
          </a:stretch>
        </p:blipFill>
        <p:spPr>
          <a:xfrm>
            <a:off x="482693" y="1674532"/>
            <a:ext cx="2551761" cy="5000905"/>
          </a:xfrm>
          <a:prstGeom prst="rect">
            <a:avLst/>
          </a:prstGeom>
        </p:spPr>
      </p:pic>
      <p:pic>
        <p:nvPicPr>
          <p:cNvPr id="7" name="Picture 6"/>
          <p:cNvPicPr>
            <a:picLocks noChangeAspect="1"/>
          </p:cNvPicPr>
          <p:nvPr/>
        </p:nvPicPr>
        <p:blipFill>
          <a:blip r:embed="rId3"/>
          <a:stretch>
            <a:fillRect/>
          </a:stretch>
        </p:blipFill>
        <p:spPr>
          <a:xfrm>
            <a:off x="3123819" y="2061507"/>
            <a:ext cx="3514725" cy="828675"/>
          </a:xfrm>
          <a:prstGeom prst="rect">
            <a:avLst/>
          </a:prstGeom>
        </p:spPr>
      </p:pic>
      <p:pic>
        <p:nvPicPr>
          <p:cNvPr id="8" name="Picture 7"/>
          <p:cNvPicPr>
            <a:picLocks noChangeAspect="1"/>
          </p:cNvPicPr>
          <p:nvPr/>
        </p:nvPicPr>
        <p:blipFill>
          <a:blip r:embed="rId4">
            <a:clrChange>
              <a:clrFrom>
                <a:srgbClr val="FFFFFF"/>
              </a:clrFrom>
              <a:clrTo>
                <a:srgbClr val="FFFFFF">
                  <a:alpha val="0"/>
                </a:srgbClr>
              </a:clrTo>
            </a:clrChange>
          </a:blip>
          <a:stretch>
            <a:fillRect/>
          </a:stretch>
        </p:blipFill>
        <p:spPr>
          <a:xfrm>
            <a:off x="6727908" y="2042457"/>
            <a:ext cx="3571875" cy="847725"/>
          </a:xfrm>
          <a:prstGeom prst="rect">
            <a:avLst/>
          </a:prstGeom>
        </p:spPr>
      </p:pic>
      <p:cxnSp>
        <p:nvCxnSpPr>
          <p:cNvPr id="10" name="Straight Connector 9"/>
          <p:cNvCxnSpPr/>
          <p:nvPr/>
        </p:nvCxnSpPr>
        <p:spPr>
          <a:xfrm>
            <a:off x="3034453" y="812758"/>
            <a:ext cx="1" cy="6045242"/>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6638544" y="812758"/>
            <a:ext cx="1" cy="6045242"/>
          </a:xfrm>
          <a:prstGeom prst="line">
            <a:avLst/>
          </a:prstGeom>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482692" y="812758"/>
            <a:ext cx="2551761" cy="861774"/>
          </a:xfrm>
          <a:prstGeom prst="rect">
            <a:avLst/>
          </a:prstGeom>
          <a:noFill/>
          <a:ln>
            <a:noFill/>
          </a:ln>
        </p:spPr>
        <p:txBody>
          <a:bodyPr wrap="square" rtlCol="0">
            <a:spAutoFit/>
          </a:bodyPr>
          <a:lstStyle/>
          <a:p>
            <a:r>
              <a:rPr lang="en-US" sz="1000" dirty="0" smtClean="0"/>
              <a:t>The </a:t>
            </a:r>
            <a:r>
              <a:rPr lang="en-US" sz="1000" dirty="0" err="1" smtClean="0"/>
              <a:t>Whitford</a:t>
            </a:r>
            <a:r>
              <a:rPr lang="en-US" sz="1000" dirty="0" smtClean="0"/>
              <a:t> Vice president is someone appointed by the President, usually a member and has some access. He is only allowed to access, insert, and update on people and the jobs that they have.</a:t>
            </a:r>
            <a:endParaRPr lang="en-US" sz="1000" dirty="0"/>
          </a:p>
        </p:txBody>
      </p:sp>
      <p:cxnSp>
        <p:nvCxnSpPr>
          <p:cNvPr id="13" name="Straight Connector 12"/>
          <p:cNvCxnSpPr/>
          <p:nvPr/>
        </p:nvCxnSpPr>
        <p:spPr>
          <a:xfrm>
            <a:off x="482692" y="812758"/>
            <a:ext cx="0" cy="6045242"/>
          </a:xfrm>
          <a:prstGeom prst="line">
            <a:avLst/>
          </a:prstGeom>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3034455" y="966646"/>
            <a:ext cx="3604089" cy="707886"/>
          </a:xfrm>
          <a:prstGeom prst="rect">
            <a:avLst/>
          </a:prstGeom>
          <a:noFill/>
          <a:ln>
            <a:noFill/>
          </a:ln>
        </p:spPr>
        <p:txBody>
          <a:bodyPr wrap="square" rtlCol="0">
            <a:spAutoFit/>
          </a:bodyPr>
          <a:lstStyle/>
          <a:p>
            <a:r>
              <a:rPr lang="en-US" sz="1000" dirty="0" smtClean="0"/>
              <a:t>The </a:t>
            </a:r>
            <a:r>
              <a:rPr lang="en-US" sz="1000" dirty="0" err="1" smtClean="0"/>
              <a:t>Whitford</a:t>
            </a:r>
            <a:r>
              <a:rPr lang="en-US" sz="1000" dirty="0" smtClean="0"/>
              <a:t> Administration is a big help to the boss himself. They have access to all table but again they are only allowed to select, insert and update the tables. They do not have the </a:t>
            </a:r>
            <a:r>
              <a:rPr lang="en-US" sz="1000" dirty="0" err="1" smtClean="0"/>
              <a:t>the</a:t>
            </a:r>
            <a:r>
              <a:rPr lang="en-US" sz="1000" dirty="0" smtClean="0"/>
              <a:t> delete function.</a:t>
            </a:r>
            <a:endParaRPr lang="en-US" sz="1000" dirty="0"/>
          </a:p>
        </p:txBody>
      </p:sp>
      <p:sp>
        <p:nvSpPr>
          <p:cNvPr id="19" name="TextBox 18"/>
          <p:cNvSpPr txBox="1"/>
          <p:nvPr/>
        </p:nvSpPr>
        <p:spPr>
          <a:xfrm>
            <a:off x="6633958" y="966646"/>
            <a:ext cx="3604089" cy="707886"/>
          </a:xfrm>
          <a:prstGeom prst="rect">
            <a:avLst/>
          </a:prstGeom>
          <a:noFill/>
          <a:ln>
            <a:noFill/>
          </a:ln>
        </p:spPr>
        <p:txBody>
          <a:bodyPr wrap="square" rtlCol="0">
            <a:spAutoFit/>
          </a:bodyPr>
          <a:lstStyle/>
          <a:p>
            <a:r>
              <a:rPr lang="en-US" sz="1000" dirty="0" smtClean="0"/>
              <a:t>The final security given is to the President or the Big Man on duty. He has access to all tables and all functions. He is the only one allowed to have access to the delete function in order to keep everything in tact. </a:t>
            </a:r>
            <a:endParaRPr lang="en-US" sz="1000" dirty="0"/>
          </a:p>
        </p:txBody>
      </p:sp>
      <p:pic>
        <p:nvPicPr>
          <p:cNvPr id="20" name="Picture 4" descr="Image result for whitford country club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336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documents.lucidchart.com/documents/d7296de3-ab8b-4c21-b73a-b018c4762ada/pages/0_0?a=5761&amp;x=-277&amp;y=-25&amp;w=1694&amp;h=1434&amp;store=1&amp;accept=image%2F*&amp;auth=LCA%20edf9a69ea6c8081c726bbc460f86450f7e178443-ts%3D149349204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59114" y="0"/>
            <a:ext cx="9167148" cy="699489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77334" y="0"/>
            <a:ext cx="8596668" cy="1320800"/>
          </a:xfrm>
        </p:spPr>
        <p:txBody>
          <a:bodyPr/>
          <a:lstStyle/>
          <a:p>
            <a:r>
              <a:rPr lang="en-US" dirty="0" smtClean="0"/>
              <a:t>ER-Diagram</a:t>
            </a:r>
            <a:endParaRPr lang="en-US" dirty="0"/>
          </a:p>
        </p:txBody>
      </p:sp>
      <p:sp>
        <p:nvSpPr>
          <p:cNvPr id="4" name="Slide Number Placeholder 3"/>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4</a:t>
            </a:fld>
            <a:endParaRPr lang="en-US" sz="1200" dirty="0">
              <a:solidFill>
                <a:schemeClr val="tx1"/>
              </a:solidFill>
            </a:endParaRPr>
          </a:p>
        </p:txBody>
      </p:sp>
      <p:pic>
        <p:nvPicPr>
          <p:cNvPr id="5" name="Picture 4" descr="Image result for whitford country club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8069" y="5918946"/>
            <a:ext cx="1390650" cy="83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7248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77334" y="2884645"/>
            <a:ext cx="3854528" cy="2584449"/>
          </a:xfrm>
        </p:spPr>
        <p:txBody>
          <a:bodyPr/>
          <a:lstStyle/>
          <a:p>
            <a:pPr marL="285750" indent="-285750">
              <a:buFont typeface="Wingdings" panose="05000000000000000000" pitchFamily="2" charset="2"/>
              <a:buChar char="v"/>
            </a:pPr>
            <a:r>
              <a:rPr lang="en-US" dirty="0" smtClean="0"/>
              <a:t>This is the most important table as it is the beginning in which we distinguish every person with a PID, name and important information about themselves. The PID is the primary key as it acts as the beginning to distinguishing a member from an employee.</a:t>
            </a:r>
            <a:endParaRPr lang="en-US" dirty="0"/>
          </a:p>
        </p:txBody>
      </p:sp>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5</a:t>
            </a:fld>
            <a:endParaRPr lang="en-US" sz="1200" dirty="0">
              <a:solidFill>
                <a:schemeClr val="tx1"/>
              </a:solidFill>
            </a:endParaRPr>
          </a:p>
        </p:txBody>
      </p:sp>
      <p:sp>
        <p:nvSpPr>
          <p:cNvPr id="6" name="Title 5"/>
          <p:cNvSpPr>
            <a:spLocks noGrp="1"/>
          </p:cNvSpPr>
          <p:nvPr>
            <p:ph type="title"/>
          </p:nvPr>
        </p:nvSpPr>
        <p:spPr>
          <a:xfrm>
            <a:off x="677334" y="1498603"/>
            <a:ext cx="3854528" cy="1278466"/>
          </a:xfrm>
        </p:spPr>
        <p:txBody>
          <a:bodyPr/>
          <a:lstStyle/>
          <a:p>
            <a:r>
              <a:rPr lang="en-US" sz="2400" dirty="0" smtClean="0"/>
              <a:t>Create Table Statements:</a:t>
            </a:r>
            <a:r>
              <a:rPr lang="en-US" dirty="0" smtClean="0"/>
              <a:t/>
            </a:r>
            <a:br>
              <a:rPr lang="en-US" dirty="0" smtClean="0"/>
            </a:br>
            <a:r>
              <a:rPr lang="en-US" dirty="0" smtClean="0">
                <a:solidFill>
                  <a:schemeClr val="tx1"/>
                </a:solidFill>
              </a:rPr>
              <a:t>Persons Table</a:t>
            </a:r>
            <a:endParaRPr lang="en-US" dirty="0">
              <a:solidFill>
                <a:schemeClr val="tx1"/>
              </a:solidFill>
            </a:endParaRPr>
          </a:p>
        </p:txBody>
      </p:sp>
      <p:sp>
        <p:nvSpPr>
          <p:cNvPr id="8" name="TextBox 7"/>
          <p:cNvSpPr txBox="1"/>
          <p:nvPr/>
        </p:nvSpPr>
        <p:spPr>
          <a:xfrm>
            <a:off x="4952515" y="2743770"/>
            <a:ext cx="5299108" cy="523220"/>
          </a:xfrm>
          <a:prstGeom prst="rect">
            <a:avLst/>
          </a:prstGeom>
          <a:noFill/>
        </p:spPr>
        <p:txBody>
          <a:bodyPr wrap="square" rtlCol="0">
            <a:spAutoFit/>
          </a:bodyPr>
          <a:lstStyle/>
          <a:p>
            <a:r>
              <a:rPr lang="en-US" sz="1400" dirty="0" smtClean="0"/>
              <a:t>Functional Dependencies:</a:t>
            </a:r>
          </a:p>
          <a:p>
            <a:r>
              <a:rPr lang="en-US" sz="1400" dirty="0" smtClean="0">
                <a:sym typeface="Wingdings" panose="05000000000000000000" pitchFamily="2" charset="2"/>
              </a:rPr>
              <a:t>PID  </a:t>
            </a:r>
            <a:r>
              <a:rPr lang="en-US" sz="1400" dirty="0" err="1" smtClean="0">
                <a:sym typeface="Wingdings" panose="05000000000000000000" pitchFamily="2" charset="2"/>
              </a:rPr>
              <a:t>FirstName</a:t>
            </a:r>
            <a:r>
              <a:rPr lang="en-US" sz="1400" dirty="0" smtClean="0">
                <a:sym typeface="Wingdings" panose="05000000000000000000" pitchFamily="2" charset="2"/>
              </a:rPr>
              <a:t>, </a:t>
            </a:r>
            <a:r>
              <a:rPr lang="en-US" sz="1400" dirty="0" err="1" smtClean="0">
                <a:sym typeface="Wingdings" panose="05000000000000000000" pitchFamily="2" charset="2"/>
              </a:rPr>
              <a:t>LastName</a:t>
            </a:r>
            <a:r>
              <a:rPr lang="en-US" sz="1400" dirty="0" smtClean="0">
                <a:sym typeface="Wingdings" panose="05000000000000000000" pitchFamily="2" charset="2"/>
              </a:rPr>
              <a:t>, Age, Gender, Email</a:t>
            </a:r>
            <a:endParaRPr lang="en-US" sz="1400" dirty="0"/>
          </a:p>
        </p:txBody>
      </p:sp>
      <p:grpSp>
        <p:nvGrpSpPr>
          <p:cNvPr id="10" name="Group 9"/>
          <p:cNvGrpSpPr/>
          <p:nvPr/>
        </p:nvGrpSpPr>
        <p:grpSpPr>
          <a:xfrm>
            <a:off x="4972073" y="3417439"/>
            <a:ext cx="3960259" cy="2672201"/>
            <a:chOff x="5082021" y="3734285"/>
            <a:chExt cx="3960259" cy="2672201"/>
          </a:xfrm>
        </p:grpSpPr>
        <p:pic>
          <p:nvPicPr>
            <p:cNvPr id="2" name="Picture 1"/>
            <p:cNvPicPr>
              <a:picLocks noChangeAspect="1"/>
            </p:cNvPicPr>
            <p:nvPr/>
          </p:nvPicPr>
          <p:blipFill>
            <a:blip r:embed="rId2"/>
            <a:stretch>
              <a:fillRect/>
            </a:stretch>
          </p:blipFill>
          <p:spPr>
            <a:xfrm>
              <a:off x="5082021" y="3984031"/>
              <a:ext cx="3960259" cy="2422455"/>
            </a:xfrm>
            <a:prstGeom prst="rect">
              <a:avLst/>
            </a:prstGeom>
          </p:spPr>
        </p:pic>
        <p:sp>
          <p:nvSpPr>
            <p:cNvPr id="7" name="TextBox 6"/>
            <p:cNvSpPr txBox="1"/>
            <p:nvPr/>
          </p:nvSpPr>
          <p:spPr>
            <a:xfrm>
              <a:off x="5082021" y="3734285"/>
              <a:ext cx="1327744" cy="246221"/>
            </a:xfrm>
            <a:prstGeom prst="rect">
              <a:avLst/>
            </a:prstGeom>
            <a:noFill/>
          </p:spPr>
          <p:txBody>
            <a:bodyPr wrap="square" rtlCol="0">
              <a:spAutoFit/>
            </a:bodyPr>
            <a:lstStyle/>
            <a:p>
              <a:r>
                <a:rPr lang="en-US" sz="1000" dirty="0" smtClean="0"/>
                <a:t>Sample data:</a:t>
              </a:r>
              <a:endParaRPr lang="en-US" sz="1000" dirty="0"/>
            </a:p>
          </p:txBody>
        </p:sp>
      </p:grpSp>
      <p:pic>
        <p:nvPicPr>
          <p:cNvPr id="9" name="Picture 8"/>
          <p:cNvPicPr>
            <a:picLocks noChangeAspect="1"/>
          </p:cNvPicPr>
          <p:nvPr/>
        </p:nvPicPr>
        <p:blipFill>
          <a:blip r:embed="rId3"/>
          <a:stretch>
            <a:fillRect/>
          </a:stretch>
        </p:blipFill>
        <p:spPr>
          <a:xfrm>
            <a:off x="5082021" y="678796"/>
            <a:ext cx="3038475" cy="1914525"/>
          </a:xfrm>
          <a:prstGeom prst="rect">
            <a:avLst/>
          </a:prstGeom>
        </p:spPr>
      </p:pic>
      <p:pic>
        <p:nvPicPr>
          <p:cNvPr id="11" name="Picture 4" descr="Image result for whitford country club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8069" y="5918946"/>
            <a:ext cx="1390650" cy="83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760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smtClean="0">
                <a:solidFill>
                  <a:schemeClr val="tx1"/>
                </a:solidFill>
              </a:rPr>
              <a:t>Employee </a:t>
            </a:r>
            <a:r>
              <a:rPr lang="en-US" dirty="0">
                <a:solidFill>
                  <a:schemeClr val="tx1"/>
                </a:solidFill>
              </a:rPr>
              <a:t>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The Employee Table places a crucial role as it links many of the other tables that are associated with an employee. We also define and store the </a:t>
            </a:r>
            <a:r>
              <a:rPr lang="en-US" dirty="0" err="1" smtClean="0"/>
              <a:t>EmployeeID</a:t>
            </a:r>
            <a:r>
              <a:rPr lang="en-US" dirty="0" smtClean="0"/>
              <a:t> into this table. This table references the Persons table through the PID and uses the </a:t>
            </a:r>
            <a:r>
              <a:rPr lang="en-US" dirty="0" err="1" smtClean="0"/>
              <a:t>EmployeeID</a:t>
            </a:r>
            <a:r>
              <a:rPr lang="en-US" dirty="0" smtClean="0"/>
              <a:t> as its primary key. There is a decision node placed on the employee side because of the choice between a employee or member.</a:t>
            </a:r>
            <a:endParaRPr lang="en-US" dirty="0"/>
          </a:p>
        </p:txBody>
      </p:sp>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6</a:t>
            </a:fld>
            <a:endParaRPr lang="en-US" sz="1200" dirty="0">
              <a:solidFill>
                <a:schemeClr val="tx1"/>
              </a:solidFill>
            </a:endParaRPr>
          </a:p>
        </p:txBody>
      </p:sp>
      <p:sp>
        <p:nvSpPr>
          <p:cNvPr id="9" name="TextBox 8"/>
          <p:cNvSpPr txBox="1"/>
          <p:nvPr/>
        </p:nvSpPr>
        <p:spPr>
          <a:xfrm>
            <a:off x="4749248" y="2777069"/>
            <a:ext cx="5299108" cy="523220"/>
          </a:xfrm>
          <a:prstGeom prst="rect">
            <a:avLst/>
          </a:prstGeom>
          <a:noFill/>
        </p:spPr>
        <p:txBody>
          <a:bodyPr wrap="square" rtlCol="0">
            <a:spAutoFit/>
          </a:bodyPr>
          <a:lstStyle/>
          <a:p>
            <a:r>
              <a:rPr lang="en-US" sz="1400" dirty="0" smtClean="0"/>
              <a:t>Functional Dependencies:</a:t>
            </a:r>
          </a:p>
          <a:p>
            <a:r>
              <a:rPr lang="en-US" sz="1400" dirty="0" err="1" smtClean="0">
                <a:sym typeface="Wingdings" panose="05000000000000000000" pitchFamily="2" charset="2"/>
              </a:rPr>
              <a:t>EmployeeID</a:t>
            </a:r>
            <a:r>
              <a:rPr lang="en-US" sz="1400" dirty="0" smtClean="0">
                <a:sym typeface="Wingdings" panose="05000000000000000000" pitchFamily="2" charset="2"/>
              </a:rPr>
              <a:t>  PID, </a:t>
            </a:r>
            <a:r>
              <a:rPr lang="en-US" sz="1400" dirty="0" err="1" smtClean="0">
                <a:sym typeface="Wingdings" panose="05000000000000000000" pitchFamily="2" charset="2"/>
              </a:rPr>
              <a:t>PrivilegeID</a:t>
            </a:r>
            <a:endParaRPr lang="en-US" sz="1400" dirty="0"/>
          </a:p>
        </p:txBody>
      </p:sp>
      <p:pic>
        <p:nvPicPr>
          <p:cNvPr id="6" name="Picture 5"/>
          <p:cNvPicPr>
            <a:picLocks noChangeAspect="1"/>
          </p:cNvPicPr>
          <p:nvPr/>
        </p:nvPicPr>
        <p:blipFill>
          <a:blip r:embed="rId2"/>
          <a:stretch>
            <a:fillRect/>
          </a:stretch>
        </p:blipFill>
        <p:spPr>
          <a:xfrm>
            <a:off x="4764068" y="3827726"/>
            <a:ext cx="2634734" cy="2396198"/>
          </a:xfrm>
          <a:prstGeom prst="rect">
            <a:avLst/>
          </a:prstGeom>
        </p:spPr>
      </p:pic>
      <p:pic>
        <p:nvPicPr>
          <p:cNvPr id="8" name="Picture 4" descr="Image result for whitford country club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clrChange>
              <a:clrFrom>
                <a:srgbClr val="FFFFFF"/>
              </a:clrFrom>
              <a:clrTo>
                <a:srgbClr val="FFFFFF">
                  <a:alpha val="0"/>
                </a:srgbClr>
              </a:clrTo>
            </a:clrChange>
          </a:blip>
          <a:stretch>
            <a:fillRect/>
          </a:stretch>
        </p:blipFill>
        <p:spPr>
          <a:xfrm>
            <a:off x="4749249" y="1068277"/>
            <a:ext cx="6484326" cy="1414947"/>
          </a:xfrm>
          <a:prstGeom prst="rect">
            <a:avLst/>
          </a:prstGeom>
        </p:spPr>
      </p:pic>
      <p:sp>
        <p:nvSpPr>
          <p:cNvPr id="10" name="TextBox 9"/>
          <p:cNvSpPr txBox="1"/>
          <p:nvPr/>
        </p:nvSpPr>
        <p:spPr>
          <a:xfrm>
            <a:off x="4764068" y="3581505"/>
            <a:ext cx="1327744" cy="246221"/>
          </a:xfrm>
          <a:prstGeom prst="rect">
            <a:avLst/>
          </a:prstGeom>
          <a:noFill/>
        </p:spPr>
        <p:txBody>
          <a:bodyPr wrap="square" rtlCol="0">
            <a:spAutoFit/>
          </a:bodyPr>
          <a:lstStyle/>
          <a:p>
            <a:r>
              <a:rPr lang="en-US" sz="1000" dirty="0" smtClean="0"/>
              <a:t>Sample data:</a:t>
            </a:r>
            <a:endParaRPr lang="en-US" sz="1000" dirty="0"/>
          </a:p>
        </p:txBody>
      </p:sp>
    </p:spTree>
    <p:extLst>
      <p:ext uri="{BB962C8B-B14F-4D97-AF65-F5344CB8AC3E}">
        <p14:creationId xmlns:p14="http://schemas.microsoft.com/office/powerpoint/2010/main" val="3963370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smtClean="0">
                <a:solidFill>
                  <a:schemeClr val="tx1"/>
                </a:solidFill>
              </a:rPr>
              <a:t>Member </a:t>
            </a:r>
            <a:r>
              <a:rPr lang="en-US" dirty="0">
                <a:solidFill>
                  <a:schemeClr val="tx1"/>
                </a:solidFill>
              </a:rPr>
              <a:t>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Another crucial table as it links all member related table to it by a </a:t>
            </a:r>
            <a:r>
              <a:rPr lang="en-US" dirty="0" err="1" smtClean="0"/>
              <a:t>MemberID</a:t>
            </a:r>
            <a:r>
              <a:rPr lang="en-US" dirty="0" smtClean="0"/>
              <a:t>. The </a:t>
            </a:r>
            <a:r>
              <a:rPr lang="en-US" dirty="0" err="1" smtClean="0"/>
              <a:t>MemberID</a:t>
            </a:r>
            <a:r>
              <a:rPr lang="en-US" dirty="0" smtClean="0"/>
              <a:t> servers as the primary key and references the Persons table by the PID. Again we place a decision node on the member side because you can either be a member or an employee.</a:t>
            </a:r>
            <a:endParaRPr lang="en-US" dirty="0"/>
          </a:p>
        </p:txBody>
      </p:sp>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7</a:t>
            </a:fld>
            <a:endParaRPr lang="en-US" sz="1200" dirty="0">
              <a:solidFill>
                <a:schemeClr val="tx1"/>
              </a:solidFill>
            </a:endParaRPr>
          </a:p>
        </p:txBody>
      </p:sp>
      <p:sp>
        <p:nvSpPr>
          <p:cNvPr id="7" name="TextBox 6"/>
          <p:cNvSpPr txBox="1"/>
          <p:nvPr/>
        </p:nvSpPr>
        <p:spPr>
          <a:xfrm>
            <a:off x="4622491" y="2997511"/>
            <a:ext cx="5299108" cy="523220"/>
          </a:xfrm>
          <a:prstGeom prst="rect">
            <a:avLst/>
          </a:prstGeom>
          <a:noFill/>
        </p:spPr>
        <p:txBody>
          <a:bodyPr wrap="square" rtlCol="0">
            <a:spAutoFit/>
          </a:bodyPr>
          <a:lstStyle/>
          <a:p>
            <a:r>
              <a:rPr lang="en-US" sz="1400" dirty="0" smtClean="0"/>
              <a:t>Functional Dependencies:</a:t>
            </a:r>
          </a:p>
          <a:p>
            <a:r>
              <a:rPr lang="en-US" sz="1400" dirty="0" err="1" smtClean="0">
                <a:sym typeface="Wingdings" panose="05000000000000000000" pitchFamily="2" charset="2"/>
              </a:rPr>
              <a:t>MemberID</a:t>
            </a:r>
            <a:r>
              <a:rPr lang="en-US" sz="1400" dirty="0" smtClean="0">
                <a:sym typeface="Wingdings" panose="05000000000000000000" pitchFamily="2" charset="2"/>
              </a:rPr>
              <a:t>  PID, Dues, </a:t>
            </a:r>
            <a:r>
              <a:rPr lang="en-US" sz="1400" dirty="0" err="1" smtClean="0">
                <a:sym typeface="Wingdings" panose="05000000000000000000" pitchFamily="2" charset="2"/>
              </a:rPr>
              <a:t>PrivilegeID</a:t>
            </a:r>
            <a:endParaRPr lang="en-US" sz="1400" dirty="0"/>
          </a:p>
        </p:txBody>
      </p:sp>
      <p:pic>
        <p:nvPicPr>
          <p:cNvPr id="3" name="Picture 2"/>
          <p:cNvPicPr>
            <a:picLocks noChangeAspect="1"/>
          </p:cNvPicPr>
          <p:nvPr/>
        </p:nvPicPr>
        <p:blipFill>
          <a:blip r:embed="rId2"/>
          <a:stretch>
            <a:fillRect/>
          </a:stretch>
        </p:blipFill>
        <p:spPr>
          <a:xfrm>
            <a:off x="4622491" y="4200245"/>
            <a:ext cx="3057525" cy="1362075"/>
          </a:xfrm>
          <a:prstGeom prst="rect">
            <a:avLst/>
          </a:prstGeom>
        </p:spPr>
      </p:pic>
      <p:pic>
        <p:nvPicPr>
          <p:cNvPr id="8" name="Picture 4" descr="Image result for whitford country club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622491" y="3883612"/>
            <a:ext cx="1327744" cy="246221"/>
          </a:xfrm>
          <a:prstGeom prst="rect">
            <a:avLst/>
          </a:prstGeom>
          <a:noFill/>
        </p:spPr>
        <p:txBody>
          <a:bodyPr wrap="square" rtlCol="0">
            <a:spAutoFit/>
          </a:bodyPr>
          <a:lstStyle/>
          <a:p>
            <a:r>
              <a:rPr lang="en-US" sz="1000" dirty="0" smtClean="0"/>
              <a:t>Sample data:</a:t>
            </a:r>
            <a:endParaRPr lang="en-US" sz="1000" dirty="0"/>
          </a:p>
        </p:txBody>
      </p:sp>
      <p:pic>
        <p:nvPicPr>
          <p:cNvPr id="11" name="Picture 10"/>
          <p:cNvPicPr>
            <a:picLocks noChangeAspect="1"/>
          </p:cNvPicPr>
          <p:nvPr/>
        </p:nvPicPr>
        <p:blipFill>
          <a:blip r:embed="rId4">
            <a:clrChange>
              <a:clrFrom>
                <a:srgbClr val="FFFFFF"/>
              </a:clrFrom>
              <a:clrTo>
                <a:srgbClr val="FFFFFF">
                  <a:alpha val="0"/>
                </a:srgbClr>
              </a:clrTo>
            </a:clrChange>
          </a:blip>
          <a:stretch>
            <a:fillRect/>
          </a:stretch>
        </p:blipFill>
        <p:spPr>
          <a:xfrm>
            <a:off x="4622491" y="1201272"/>
            <a:ext cx="6722032" cy="1455924"/>
          </a:xfrm>
          <a:prstGeom prst="rect">
            <a:avLst/>
          </a:prstGeom>
        </p:spPr>
      </p:pic>
    </p:spTree>
    <p:extLst>
      <p:ext uri="{BB962C8B-B14F-4D97-AF65-F5344CB8AC3E}">
        <p14:creationId xmlns:p14="http://schemas.microsoft.com/office/powerpoint/2010/main" val="902049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err="1" smtClean="0">
                <a:solidFill>
                  <a:schemeClr val="tx1"/>
                </a:solidFill>
              </a:rPr>
              <a:t>AquaticDirector</a:t>
            </a:r>
            <a:r>
              <a:rPr lang="en-US" dirty="0" smtClean="0">
                <a:solidFill>
                  <a:schemeClr val="tx1"/>
                </a:solidFill>
              </a:rPr>
              <a:t> </a:t>
            </a:r>
            <a:r>
              <a:rPr lang="en-US" dirty="0">
                <a:solidFill>
                  <a:schemeClr val="tx1"/>
                </a:solidFill>
              </a:rPr>
              <a:t>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This is one of many jobs that are associated with being an Employee. </a:t>
            </a:r>
            <a:r>
              <a:rPr lang="en-US" dirty="0" err="1" smtClean="0"/>
              <a:t>EmployeeID</a:t>
            </a:r>
            <a:r>
              <a:rPr lang="en-US" dirty="0" smtClean="0"/>
              <a:t> is again the primary key and references the Employee Table. The </a:t>
            </a:r>
            <a:r>
              <a:rPr lang="en-US" dirty="0" err="1" smtClean="0"/>
              <a:t>AqauticDirector</a:t>
            </a:r>
            <a:r>
              <a:rPr lang="en-US" dirty="0" smtClean="0"/>
              <a:t> also has a Pool Certificate Number associated with him. A decision node is placed on this side as it is a job decision.</a:t>
            </a:r>
            <a:endParaRPr lang="en-US" dirty="0"/>
          </a:p>
        </p:txBody>
      </p:sp>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8</a:t>
            </a:fld>
            <a:endParaRPr lang="en-US" sz="1200" dirty="0">
              <a:solidFill>
                <a:schemeClr val="tx1"/>
              </a:solidFill>
            </a:endParaRPr>
          </a:p>
        </p:txBody>
      </p:sp>
      <p:pic>
        <p:nvPicPr>
          <p:cNvPr id="6" name="Picture 5"/>
          <p:cNvPicPr>
            <a:picLocks noChangeAspect="1"/>
          </p:cNvPicPr>
          <p:nvPr/>
        </p:nvPicPr>
        <p:blipFill>
          <a:blip r:embed="rId2">
            <a:clrChange>
              <a:clrFrom>
                <a:srgbClr val="FFFFFF"/>
              </a:clrFrom>
              <a:clrTo>
                <a:srgbClr val="FFFFFF">
                  <a:alpha val="0"/>
                </a:srgbClr>
              </a:clrTo>
            </a:clrChange>
          </a:blip>
          <a:stretch>
            <a:fillRect/>
          </a:stretch>
        </p:blipFill>
        <p:spPr>
          <a:xfrm>
            <a:off x="4722465" y="1721691"/>
            <a:ext cx="6608923" cy="1055378"/>
          </a:xfrm>
          <a:prstGeom prst="rect">
            <a:avLst/>
          </a:prstGeom>
        </p:spPr>
      </p:pic>
      <p:sp>
        <p:nvSpPr>
          <p:cNvPr id="7" name="TextBox 6"/>
          <p:cNvSpPr txBox="1"/>
          <p:nvPr/>
        </p:nvSpPr>
        <p:spPr>
          <a:xfrm>
            <a:off x="4722465" y="3043062"/>
            <a:ext cx="5299108" cy="523220"/>
          </a:xfrm>
          <a:prstGeom prst="rect">
            <a:avLst/>
          </a:prstGeom>
          <a:noFill/>
        </p:spPr>
        <p:txBody>
          <a:bodyPr wrap="square" rtlCol="0">
            <a:spAutoFit/>
          </a:bodyPr>
          <a:lstStyle/>
          <a:p>
            <a:r>
              <a:rPr lang="en-US" sz="1400" dirty="0" smtClean="0"/>
              <a:t>Functional Dependencies:</a:t>
            </a:r>
          </a:p>
          <a:p>
            <a:r>
              <a:rPr lang="en-US" sz="1400" dirty="0" err="1" smtClean="0">
                <a:sym typeface="Wingdings" panose="05000000000000000000" pitchFamily="2" charset="2"/>
              </a:rPr>
              <a:t>EmployeeID</a:t>
            </a:r>
            <a:r>
              <a:rPr lang="en-US" sz="1400" dirty="0" smtClean="0">
                <a:sym typeface="Wingdings" panose="05000000000000000000" pitchFamily="2" charset="2"/>
              </a:rPr>
              <a:t>  </a:t>
            </a:r>
            <a:r>
              <a:rPr lang="en-US" sz="1400" dirty="0" err="1" smtClean="0">
                <a:sym typeface="Wingdings" panose="05000000000000000000" pitchFamily="2" charset="2"/>
              </a:rPr>
              <a:t>PoolCertNum</a:t>
            </a:r>
            <a:endParaRPr lang="en-US" sz="1400" dirty="0"/>
          </a:p>
        </p:txBody>
      </p:sp>
      <p:pic>
        <p:nvPicPr>
          <p:cNvPr id="3" name="Picture 2"/>
          <p:cNvPicPr>
            <a:picLocks noChangeAspect="1"/>
          </p:cNvPicPr>
          <p:nvPr/>
        </p:nvPicPr>
        <p:blipFill>
          <a:blip r:embed="rId3"/>
          <a:stretch>
            <a:fillRect/>
          </a:stretch>
        </p:blipFill>
        <p:spPr>
          <a:xfrm>
            <a:off x="4722465" y="4267480"/>
            <a:ext cx="1533525" cy="904875"/>
          </a:xfrm>
          <a:prstGeom prst="rect">
            <a:avLst/>
          </a:prstGeom>
        </p:spPr>
      </p:pic>
      <p:pic>
        <p:nvPicPr>
          <p:cNvPr id="8" name="Picture 4" descr="Image result for whitford country club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722465" y="4012005"/>
            <a:ext cx="1327744" cy="246221"/>
          </a:xfrm>
          <a:prstGeom prst="rect">
            <a:avLst/>
          </a:prstGeom>
          <a:noFill/>
        </p:spPr>
        <p:txBody>
          <a:bodyPr wrap="square" rtlCol="0">
            <a:spAutoFit/>
          </a:bodyPr>
          <a:lstStyle/>
          <a:p>
            <a:r>
              <a:rPr lang="en-US" sz="1000" dirty="0" smtClean="0"/>
              <a:t>Sample data:</a:t>
            </a:r>
            <a:endParaRPr lang="en-US" sz="1000" dirty="0"/>
          </a:p>
        </p:txBody>
      </p:sp>
    </p:spTree>
    <p:extLst>
      <p:ext uri="{BB962C8B-B14F-4D97-AF65-F5344CB8AC3E}">
        <p14:creationId xmlns:p14="http://schemas.microsoft.com/office/powerpoint/2010/main" val="921369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smtClean="0">
                <a:solidFill>
                  <a:schemeClr val="tx1"/>
                </a:solidFill>
              </a:rPr>
              <a:t>Lifeguard </a:t>
            </a:r>
            <a:r>
              <a:rPr lang="en-US" dirty="0">
                <a:solidFill>
                  <a:schemeClr val="tx1"/>
                </a:solidFill>
              </a:rPr>
              <a:t>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Another job associated with being an Employee and follows the same principles as the </a:t>
            </a:r>
            <a:r>
              <a:rPr lang="en-US" dirty="0" err="1" smtClean="0"/>
              <a:t>AquaticDirector</a:t>
            </a:r>
            <a:r>
              <a:rPr lang="en-US" dirty="0" smtClean="0"/>
              <a:t> table. It references </a:t>
            </a:r>
            <a:r>
              <a:rPr lang="en-US" dirty="0" err="1" smtClean="0"/>
              <a:t>EmployeeID</a:t>
            </a:r>
            <a:r>
              <a:rPr lang="en-US" dirty="0" smtClean="0"/>
              <a:t> and has an CPR Certificate Number associated with it too. We again place a decision node on this side of the table to show the choice of being a lifeguard.</a:t>
            </a:r>
            <a:endParaRPr lang="en-US" dirty="0"/>
          </a:p>
        </p:txBody>
      </p:sp>
      <p:sp>
        <p:nvSpPr>
          <p:cNvPr id="5" name="Slide Number Placeholder 4"/>
          <p:cNvSpPr>
            <a:spLocks noGrp="1"/>
          </p:cNvSpPr>
          <p:nvPr>
            <p:ph type="sldNum" sz="quarter" idx="12"/>
          </p:nvPr>
        </p:nvSpPr>
        <p:spPr>
          <a:xfrm>
            <a:off x="11474824" y="6492875"/>
            <a:ext cx="683339" cy="365125"/>
          </a:xfrm>
        </p:spPr>
        <p:txBody>
          <a:bodyPr/>
          <a:lstStyle/>
          <a:p>
            <a:fld id="{519954A3-9DFD-4C44-94BA-B95130A3BA1C}" type="slidenum">
              <a:rPr lang="en-US" sz="1200" smtClean="0">
                <a:solidFill>
                  <a:schemeClr val="tx1"/>
                </a:solidFill>
              </a:rPr>
              <a:t>9</a:t>
            </a:fld>
            <a:endParaRPr lang="en-US" sz="1200" dirty="0">
              <a:solidFill>
                <a:schemeClr val="tx1"/>
              </a:solidFill>
            </a:endParaRPr>
          </a:p>
        </p:txBody>
      </p:sp>
      <p:sp>
        <p:nvSpPr>
          <p:cNvPr id="7" name="TextBox 6"/>
          <p:cNvSpPr txBox="1"/>
          <p:nvPr/>
        </p:nvSpPr>
        <p:spPr>
          <a:xfrm>
            <a:off x="4704535" y="2997215"/>
            <a:ext cx="5299108" cy="523220"/>
          </a:xfrm>
          <a:prstGeom prst="rect">
            <a:avLst/>
          </a:prstGeom>
          <a:noFill/>
        </p:spPr>
        <p:txBody>
          <a:bodyPr wrap="square" rtlCol="0">
            <a:spAutoFit/>
          </a:bodyPr>
          <a:lstStyle/>
          <a:p>
            <a:r>
              <a:rPr lang="en-US" sz="1400" dirty="0" smtClean="0"/>
              <a:t>Functional Dependencies:</a:t>
            </a:r>
          </a:p>
          <a:p>
            <a:r>
              <a:rPr lang="en-US" sz="1400" dirty="0" err="1" smtClean="0">
                <a:sym typeface="Wingdings" panose="05000000000000000000" pitchFamily="2" charset="2"/>
              </a:rPr>
              <a:t>EmployeeID</a:t>
            </a:r>
            <a:r>
              <a:rPr lang="en-US" sz="1400" dirty="0" smtClean="0">
                <a:sym typeface="Wingdings" panose="05000000000000000000" pitchFamily="2" charset="2"/>
              </a:rPr>
              <a:t>  </a:t>
            </a:r>
            <a:r>
              <a:rPr lang="en-US" sz="1400" dirty="0" err="1" smtClean="0">
                <a:sym typeface="Wingdings" panose="05000000000000000000" pitchFamily="2" charset="2"/>
              </a:rPr>
              <a:t>CPRCertNum</a:t>
            </a:r>
            <a:endParaRPr lang="en-US" sz="1400" dirty="0"/>
          </a:p>
        </p:txBody>
      </p:sp>
      <p:pic>
        <p:nvPicPr>
          <p:cNvPr id="8" name="Picture 7"/>
          <p:cNvPicPr>
            <a:picLocks noChangeAspect="1"/>
          </p:cNvPicPr>
          <p:nvPr/>
        </p:nvPicPr>
        <p:blipFill>
          <a:blip r:embed="rId2">
            <a:clrChange>
              <a:clrFrom>
                <a:srgbClr val="FFFFFF"/>
              </a:clrFrom>
              <a:clrTo>
                <a:srgbClr val="FFFFFF">
                  <a:alpha val="0"/>
                </a:srgbClr>
              </a:clrTo>
            </a:clrChange>
          </a:blip>
          <a:stretch>
            <a:fillRect/>
          </a:stretch>
        </p:blipFill>
        <p:spPr>
          <a:xfrm>
            <a:off x="4704535" y="1712259"/>
            <a:ext cx="6770289" cy="1042361"/>
          </a:xfrm>
          <a:prstGeom prst="rect">
            <a:avLst/>
          </a:prstGeom>
        </p:spPr>
      </p:pic>
      <p:pic>
        <p:nvPicPr>
          <p:cNvPr id="3" name="Picture 2"/>
          <p:cNvPicPr>
            <a:picLocks noChangeAspect="1"/>
          </p:cNvPicPr>
          <p:nvPr/>
        </p:nvPicPr>
        <p:blipFill>
          <a:blip r:embed="rId3"/>
          <a:stretch>
            <a:fillRect/>
          </a:stretch>
        </p:blipFill>
        <p:spPr>
          <a:xfrm>
            <a:off x="4704535" y="4069293"/>
            <a:ext cx="1533525" cy="1838325"/>
          </a:xfrm>
          <a:prstGeom prst="rect">
            <a:avLst/>
          </a:prstGeom>
        </p:spPr>
      </p:pic>
      <p:pic>
        <p:nvPicPr>
          <p:cNvPr id="9" name="Picture 4" descr="Image result for whitford country club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704535" y="3823072"/>
            <a:ext cx="1327744" cy="246221"/>
          </a:xfrm>
          <a:prstGeom prst="rect">
            <a:avLst/>
          </a:prstGeom>
          <a:noFill/>
        </p:spPr>
        <p:txBody>
          <a:bodyPr wrap="square" rtlCol="0">
            <a:spAutoFit/>
          </a:bodyPr>
          <a:lstStyle/>
          <a:p>
            <a:r>
              <a:rPr lang="en-US" sz="1000" dirty="0" smtClean="0"/>
              <a:t>Sample data:</a:t>
            </a:r>
            <a:endParaRPr lang="en-US" sz="1000" dirty="0"/>
          </a:p>
        </p:txBody>
      </p:sp>
    </p:spTree>
    <p:extLst>
      <p:ext uri="{BB962C8B-B14F-4D97-AF65-F5344CB8AC3E}">
        <p14:creationId xmlns:p14="http://schemas.microsoft.com/office/powerpoint/2010/main" val="42575674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3742</TotalTime>
  <Words>1779</Words>
  <Application>Microsoft Office PowerPoint</Application>
  <PresentationFormat>Widescreen</PresentationFormat>
  <Paragraphs>197</Paragraphs>
  <Slides>34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Trebuchet MS</vt:lpstr>
      <vt:lpstr>Wingdings</vt:lpstr>
      <vt:lpstr>Wingdings 3</vt:lpstr>
      <vt:lpstr>Facet</vt:lpstr>
      <vt:lpstr>Whitford Country Club</vt:lpstr>
      <vt:lpstr>Table of Contents:</vt:lpstr>
      <vt:lpstr>Executive Summary:</vt:lpstr>
      <vt:lpstr>ER-Diagram</vt:lpstr>
      <vt:lpstr>Create Table Statements: Persons Table</vt:lpstr>
      <vt:lpstr>Create Table Statements: Employee Table</vt:lpstr>
      <vt:lpstr>Create Table Statements: Member Table</vt:lpstr>
      <vt:lpstr>Create Table Statements: AquaticDirector Table</vt:lpstr>
      <vt:lpstr>Create Table Statements: Lifeguard Table</vt:lpstr>
      <vt:lpstr>Create Table Statements: Chef Table</vt:lpstr>
      <vt:lpstr>Create Table Statements: Waiter Table</vt:lpstr>
      <vt:lpstr>Create Table Statements: Manager Table</vt:lpstr>
      <vt:lpstr>Create Table Statements: Privilege Table</vt:lpstr>
      <vt:lpstr>Create Table Statements: JobTask Table</vt:lpstr>
      <vt:lpstr>Create Table Statements: CountryClubDues Table</vt:lpstr>
      <vt:lpstr>Create Table Statements: Payment Table</vt:lpstr>
      <vt:lpstr>Create Table Statements: PaymentInfo Table</vt:lpstr>
      <vt:lpstr>LifeGuardInfo View</vt:lpstr>
      <vt:lpstr>AquaticDirectorInfo View</vt:lpstr>
      <vt:lpstr>ChefInfo View</vt:lpstr>
      <vt:lpstr>WaiterInfo View</vt:lpstr>
      <vt:lpstr>ManagerInfo View</vt:lpstr>
      <vt:lpstr>CCMemberInfo View</vt:lpstr>
      <vt:lpstr>PaymentDeterminate View</vt:lpstr>
      <vt:lpstr>CCMemberDues View</vt:lpstr>
      <vt:lpstr>getPersonInfoByName Stored Procedure</vt:lpstr>
      <vt:lpstr>getEmployeeInfo Stored Procedure</vt:lpstr>
      <vt:lpstr>getMemberInfo Stored Procedure</vt:lpstr>
      <vt:lpstr> Report: Employee Payment Info</vt:lpstr>
      <vt:lpstr> Report: Member Dues Info</vt:lpstr>
      <vt:lpstr>Trigger Functions</vt:lpstr>
      <vt:lpstr>Trigger Function</vt:lpstr>
      <vt:lpstr>Inserts for the Trigger and Sample Data</vt:lpstr>
      <vt:lpstr>Security: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Whitford Country Club</dc:title>
  <dc:creator>Mark Miller</dc:creator>
  <cp:lastModifiedBy>Mark Miller</cp:lastModifiedBy>
  <cp:revision>55</cp:revision>
  <dcterms:created xsi:type="dcterms:W3CDTF">2017-04-24T21:00:51Z</dcterms:created>
  <dcterms:modified xsi:type="dcterms:W3CDTF">2017-05-20T01:14:23Z</dcterms:modified>
</cp:coreProperties>
</file>