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8" d="100"/>
          <a:sy n="58" d="100"/>
        </p:scale>
        <p:origin x="461"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1B6CC-A225-444B-BAB9-A79A5CDDE4E1}" type="datetimeFigureOut">
              <a:rPr lang="en-US" smtClean="0"/>
              <a:t>6/6/2017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73F27-475D-4262-B0E3-18172FCE1F46}" type="slidenum">
              <a:rPr lang="en-US" smtClean="0"/>
              <a:t>‹#›</a:t>
            </a:fld>
            <a:endParaRPr lang="en-US"/>
          </a:p>
        </p:txBody>
      </p:sp>
    </p:spTree>
    <p:extLst>
      <p:ext uri="{BB962C8B-B14F-4D97-AF65-F5344CB8AC3E}">
        <p14:creationId xmlns:p14="http://schemas.microsoft.com/office/powerpoint/2010/main" val="119114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873F27-475D-4262-B0E3-18172FCE1F46}" type="slidenum">
              <a:rPr lang="en-US" smtClean="0"/>
              <a:t>1</a:t>
            </a:fld>
            <a:endParaRPr lang="en-US"/>
          </a:p>
        </p:txBody>
      </p:sp>
    </p:spTree>
    <p:extLst>
      <p:ext uri="{BB962C8B-B14F-4D97-AF65-F5344CB8AC3E}">
        <p14:creationId xmlns:p14="http://schemas.microsoft.com/office/powerpoint/2010/main" val="3831284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4728E-F24E-43CB-B6F6-AED60746BAD6}"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303166-E1F8-4E83-9EA9-0C9158047D32}"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17581-54BE-48CB-977F-4935DC8CB216}"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BE510C-570F-48F0-84B8-F5D787CF0CB3}"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C3BE44-78FF-4FDB-84CF-70C71D0C6E9C}"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CA81D3-6BC5-494A-AD7D-4BE6BD8FBE54}"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D4ADE2-90BC-47FD-8DA5-81666806BB82}"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131E34-D118-471C-B7AD-FBE222D50FA9}"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4459D00-DB44-4710-B75A-0C959A1DA629}"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7AE9C1-EF81-486E-96C6-6B2E5EB48DE8}" type="datetime1">
              <a:rPr lang="en-US" smtClean="0"/>
              <a:t>6/6/2017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A44AAA-3A9C-4702-B14C-4ECF725E5FA8}"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9BD6F3-9210-4A4C-AA3C-CCB403C35B39}" type="datetime1">
              <a:rPr lang="en-US" smtClean="0"/>
              <a:t>6/6/2017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6D3313-97EE-4F47-A81A-0702F4FD4C50}" type="datetime1">
              <a:rPr lang="en-US" smtClean="0"/>
              <a:t>6/6/2017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DEF016-3B19-4A7D-A9B3-29701D656A31}" type="datetime1">
              <a:rPr lang="en-US" smtClean="0"/>
              <a:t>6/6/2017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1E4F3-8D41-40B0-A563-ECC682BE539A}" type="datetime1">
              <a:rPr lang="en-US" smtClean="0"/>
              <a:t>6/6/2017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DCBFC06C-45FC-4DE1-8D62-32BAD03A1251}" type="datetime1">
              <a:rPr lang="en-US" smtClean="0"/>
              <a:t>6/6/2017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17587C-759F-4974-B464-5E7E1E2441D9}" type="datetime1">
              <a:rPr lang="en-US" smtClean="0"/>
              <a:t>6/6/2017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rkyMARK0702/LinkedIn-Projects/blob/master/Mark_Miller_Final_Project_WCC.sql"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501430"/>
            <a:ext cx="7766936" cy="1646302"/>
          </a:xfrm>
        </p:spPr>
        <p:txBody>
          <a:bodyPr/>
          <a:lstStyle/>
          <a:p>
            <a:r>
              <a:rPr lang="en-US" dirty="0" err="1" smtClean="0"/>
              <a:t>Whitford</a:t>
            </a:r>
            <a:r>
              <a:rPr lang="en-US" dirty="0" smtClean="0"/>
              <a:t> Country Club</a:t>
            </a:r>
            <a:endParaRPr lang="en-US" dirty="0"/>
          </a:p>
        </p:txBody>
      </p:sp>
      <p:sp>
        <p:nvSpPr>
          <p:cNvPr id="3" name="Subtitle 2"/>
          <p:cNvSpPr>
            <a:spLocks noGrp="1"/>
          </p:cNvSpPr>
          <p:nvPr>
            <p:ph type="subTitle" idx="1"/>
          </p:nvPr>
        </p:nvSpPr>
        <p:spPr>
          <a:xfrm>
            <a:off x="1507067" y="5147732"/>
            <a:ext cx="7766936" cy="1096899"/>
          </a:xfrm>
        </p:spPr>
        <p:txBody>
          <a:bodyPr/>
          <a:lstStyle/>
          <a:p>
            <a:r>
              <a:rPr lang="en-US" dirty="0" smtClean="0"/>
              <a:t>A Database Project by Mark Miller</a:t>
            </a:r>
            <a:endParaRPr lang="en-US" dirty="0"/>
          </a:p>
        </p:txBody>
      </p:sp>
      <p:sp>
        <p:nvSpPr>
          <p:cNvPr id="6" name="Slide Number Placeholder 5"/>
          <p:cNvSpPr>
            <a:spLocks noGrp="1"/>
          </p:cNvSpPr>
          <p:nvPr>
            <p:ph type="sldNum" sz="quarter" idx="12"/>
          </p:nvPr>
        </p:nvSpPr>
        <p:spPr>
          <a:xfrm>
            <a:off x="11508661" y="6492875"/>
            <a:ext cx="683339" cy="365125"/>
          </a:xfrm>
        </p:spPr>
        <p:txBody>
          <a:bodyPr/>
          <a:lstStyle/>
          <a:p>
            <a:fld id="{D57F1E4F-1CFF-5643-939E-217C01CDF565}" type="slidenum">
              <a:rPr lang="en-US" sz="1200" smtClean="0">
                <a:solidFill>
                  <a:schemeClr val="tx1"/>
                </a:solidFill>
              </a:rPr>
              <a:pPr/>
              <a:t>1</a:t>
            </a:fld>
            <a:endParaRPr lang="en-US" sz="1200" dirty="0">
              <a:solidFill>
                <a:schemeClr val="tx1"/>
              </a:solidFill>
            </a:endParaRPr>
          </a:p>
        </p:txBody>
      </p:sp>
      <p:pic>
        <p:nvPicPr>
          <p:cNvPr id="1026" name="Picture 2" descr="Image result for whitford country cl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620" y="735105"/>
            <a:ext cx="5902403" cy="262657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72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Chef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Following the other job tables, this table sets the primary key as the </a:t>
            </a:r>
            <a:r>
              <a:rPr lang="en-US" dirty="0" err="1" smtClean="0"/>
              <a:t>EmployeeID</a:t>
            </a:r>
            <a:r>
              <a:rPr lang="en-US" dirty="0" smtClean="0"/>
              <a:t> and references the Employee table with it. The Chef table also has a Chef Certificate Number within it. The decision node is used on this side of the table to show the choice of being a chef.</a:t>
            </a:r>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885385" cy="1082740"/>
          </a:xfrm>
          <a:prstGeom prst="rect">
            <a:avLst/>
          </a:prstGeom>
          <a:solidFill>
            <a:schemeClr val="accent2">
              <a:alpha val="0"/>
            </a:schemeClr>
          </a:solidFill>
        </p:spPr>
      </p:pic>
      <p:sp>
        <p:nvSpPr>
          <p:cNvPr id="5" name="Slide Number Placeholder 4"/>
          <p:cNvSpPr>
            <a:spLocks noGrp="1"/>
          </p:cNvSpPr>
          <p:nvPr>
            <p:ph type="sldNum" sz="quarter" idx="12"/>
          </p:nvPr>
        </p:nvSpPr>
        <p:spPr/>
        <p:txBody>
          <a:bodyPr/>
          <a:lstStyle/>
          <a:p>
            <a:fld id="{519954A3-9DFD-4C44-94BA-B95130A3BA1C}" type="slidenum">
              <a:rPr lang="en-US" smtClean="0"/>
              <a:t>10</a:t>
            </a:fld>
            <a:endParaRPr lang="en-US" dirty="0"/>
          </a:p>
        </p:txBody>
      </p:sp>
      <p:sp>
        <p:nvSpPr>
          <p:cNvPr id="7" name="TextBox 6"/>
          <p:cNvSpPr txBox="1"/>
          <p:nvPr/>
        </p:nvSpPr>
        <p:spPr>
          <a:xfrm>
            <a:off x="4973477" y="2972794"/>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ChefCertNum</a:t>
            </a:r>
            <a:endParaRPr lang="en-US" dirty="0"/>
          </a:p>
        </p:txBody>
      </p:sp>
      <p:pic>
        <p:nvPicPr>
          <p:cNvPr id="3" name="Picture 2"/>
          <p:cNvPicPr>
            <a:picLocks noChangeAspect="1"/>
          </p:cNvPicPr>
          <p:nvPr/>
        </p:nvPicPr>
        <p:blipFill>
          <a:blip r:embed="rId3"/>
          <a:stretch>
            <a:fillRect/>
          </a:stretch>
        </p:blipFill>
        <p:spPr>
          <a:xfrm>
            <a:off x="6144464" y="4094197"/>
            <a:ext cx="1552575" cy="1838325"/>
          </a:xfrm>
          <a:prstGeom prst="rect">
            <a:avLst/>
          </a:prstGeom>
        </p:spPr>
      </p:pic>
    </p:spTree>
    <p:extLst>
      <p:ext uri="{BB962C8B-B14F-4D97-AF65-F5344CB8AC3E}">
        <p14:creationId xmlns:p14="http://schemas.microsoft.com/office/powerpoint/2010/main" val="108583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Waiter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waiter table follows all other job tables in that we set the </a:t>
            </a:r>
            <a:r>
              <a:rPr lang="en-US" dirty="0" err="1" smtClean="0"/>
              <a:t>EmployeeID</a:t>
            </a:r>
            <a:r>
              <a:rPr lang="en-US" dirty="0" smtClean="0"/>
              <a:t> as the primary key and reference the Employee table to get it. The Waiter table also as a Waiter Certificate number corresponding with it. A decision node is used to show a decision is made on choosing this job.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11</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29"/>
            <a:ext cx="6733618" cy="1082741"/>
          </a:xfrm>
          <a:prstGeom prst="rect">
            <a:avLst/>
          </a:prstGeom>
        </p:spPr>
      </p:pic>
      <p:sp>
        <p:nvSpPr>
          <p:cNvPr id="7" name="TextBox 6"/>
          <p:cNvSpPr txBox="1"/>
          <p:nvPr/>
        </p:nvSpPr>
        <p:spPr>
          <a:xfrm>
            <a:off x="4973477" y="2972794"/>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WaiterCertNum</a:t>
            </a:r>
            <a:endParaRPr lang="en-US" dirty="0"/>
          </a:p>
        </p:txBody>
      </p:sp>
      <p:pic>
        <p:nvPicPr>
          <p:cNvPr id="3" name="Picture 2"/>
          <p:cNvPicPr>
            <a:picLocks noChangeAspect="1"/>
          </p:cNvPicPr>
          <p:nvPr/>
        </p:nvPicPr>
        <p:blipFill>
          <a:blip r:embed="rId3"/>
          <a:stretch>
            <a:fillRect/>
          </a:stretch>
        </p:blipFill>
        <p:spPr>
          <a:xfrm>
            <a:off x="5956766" y="4273643"/>
            <a:ext cx="1533525" cy="1609725"/>
          </a:xfrm>
          <a:prstGeom prst="rect">
            <a:avLst/>
          </a:prstGeom>
        </p:spPr>
      </p:pic>
    </p:spTree>
    <p:extLst>
      <p:ext uri="{BB962C8B-B14F-4D97-AF65-F5344CB8AC3E}">
        <p14:creationId xmlns:p14="http://schemas.microsoft.com/office/powerpoint/2010/main" val="181615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Manager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job table is the Manager table. This again sets the </a:t>
            </a:r>
            <a:r>
              <a:rPr lang="en-US" dirty="0" err="1"/>
              <a:t>E</a:t>
            </a:r>
            <a:r>
              <a:rPr lang="en-US" dirty="0" err="1" smtClean="0"/>
              <a:t>mployeeID</a:t>
            </a:r>
            <a:r>
              <a:rPr lang="en-US" dirty="0" smtClean="0"/>
              <a:t> to be the primary key and references the Employee table to get it. It then also has both a CPR and Pool Certificate Number in its table. Like the rest a decision node is used to represent the choice between a manager or any other job.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12</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498603"/>
            <a:ext cx="6787309" cy="1278467"/>
          </a:xfrm>
          <a:prstGeom prst="rect">
            <a:avLst/>
          </a:prstGeom>
        </p:spPr>
      </p:pic>
      <p:sp>
        <p:nvSpPr>
          <p:cNvPr id="7" name="TextBox 6"/>
          <p:cNvSpPr txBox="1"/>
          <p:nvPr/>
        </p:nvSpPr>
        <p:spPr>
          <a:xfrm>
            <a:off x="4973477" y="2972794"/>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PoolCertNum</a:t>
            </a:r>
            <a:r>
              <a:rPr lang="en-US" dirty="0" smtClean="0">
                <a:sym typeface="Wingdings" panose="05000000000000000000" pitchFamily="2" charset="2"/>
              </a:rPr>
              <a:t>, </a:t>
            </a:r>
            <a:r>
              <a:rPr lang="en-US" dirty="0" err="1" smtClean="0">
                <a:sym typeface="Wingdings" panose="05000000000000000000" pitchFamily="2" charset="2"/>
              </a:rPr>
              <a:t>CPRCertNum</a:t>
            </a:r>
            <a:endParaRPr lang="en-US" dirty="0"/>
          </a:p>
        </p:txBody>
      </p:sp>
      <p:pic>
        <p:nvPicPr>
          <p:cNvPr id="3" name="Picture 2"/>
          <p:cNvPicPr>
            <a:picLocks noChangeAspect="1"/>
          </p:cNvPicPr>
          <p:nvPr/>
        </p:nvPicPr>
        <p:blipFill>
          <a:blip r:embed="rId3"/>
          <a:stretch>
            <a:fillRect/>
          </a:stretch>
        </p:blipFill>
        <p:spPr>
          <a:xfrm>
            <a:off x="5610941" y="4395787"/>
            <a:ext cx="2314575" cy="1114425"/>
          </a:xfrm>
          <a:prstGeom prst="rect">
            <a:avLst/>
          </a:prstGeom>
        </p:spPr>
      </p:pic>
    </p:spTree>
    <p:extLst>
      <p:ext uri="{BB962C8B-B14F-4D97-AF65-F5344CB8AC3E}">
        <p14:creationId xmlns:p14="http://schemas.microsoft.com/office/powerpoint/2010/main" val="227704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Privilege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privilege table represents the privileges that each employee or member has access to. The </a:t>
            </a:r>
            <a:r>
              <a:rPr lang="en-US" dirty="0" err="1" smtClean="0"/>
              <a:t>PrivilegeID</a:t>
            </a:r>
            <a:r>
              <a:rPr lang="en-US" dirty="0" smtClean="0"/>
              <a:t> is stored within this table and is referenced in both the employee and member table. The </a:t>
            </a:r>
            <a:r>
              <a:rPr lang="en-US" dirty="0" err="1" smtClean="0"/>
              <a:t>PrivilegeID</a:t>
            </a:r>
            <a:r>
              <a:rPr lang="en-US" dirty="0" smtClean="0"/>
              <a:t> is used as the primary key in this table.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13</a:t>
            </a:fld>
            <a:endParaRPr lang="en-US" dirty="0"/>
          </a:p>
        </p:txBody>
      </p:sp>
      <p:pic>
        <p:nvPicPr>
          <p:cNvPr id="6" name="Picture 5"/>
          <p:cNvPicPr>
            <a:picLocks noChangeAspect="1"/>
          </p:cNvPicPr>
          <p:nvPr/>
        </p:nvPicPr>
        <p:blipFill>
          <a:blip r:embed="rId2"/>
          <a:stretch>
            <a:fillRect/>
          </a:stretch>
        </p:blipFill>
        <p:spPr>
          <a:xfrm>
            <a:off x="4531862" y="976090"/>
            <a:ext cx="4058801" cy="2119010"/>
          </a:xfrm>
          <a:prstGeom prst="rect">
            <a:avLst/>
          </a:prstGeom>
        </p:spPr>
      </p:pic>
      <p:sp>
        <p:nvSpPr>
          <p:cNvPr id="7" name="TextBox 6"/>
          <p:cNvSpPr txBox="1"/>
          <p:nvPr/>
        </p:nvSpPr>
        <p:spPr>
          <a:xfrm>
            <a:off x="4973477" y="2972794"/>
            <a:ext cx="5299108" cy="923330"/>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PrivilegeID</a:t>
            </a:r>
            <a:r>
              <a:rPr lang="en-US" dirty="0" smtClean="0">
                <a:sym typeface="Wingdings" panose="05000000000000000000" pitchFamily="2" charset="2"/>
              </a:rPr>
              <a:t>  </a:t>
            </a:r>
            <a:r>
              <a:rPr lang="en-US" dirty="0" err="1" smtClean="0">
                <a:sym typeface="Wingdings" panose="05000000000000000000" pitchFamily="2" charset="2"/>
              </a:rPr>
              <a:t>PoolAccess</a:t>
            </a:r>
            <a:r>
              <a:rPr lang="en-US" dirty="0" smtClean="0">
                <a:sym typeface="Wingdings" panose="05000000000000000000" pitchFamily="2" charset="2"/>
              </a:rPr>
              <a:t>, </a:t>
            </a:r>
            <a:r>
              <a:rPr lang="en-US" dirty="0" err="1" smtClean="0">
                <a:sym typeface="Wingdings" panose="05000000000000000000" pitchFamily="2" charset="2"/>
              </a:rPr>
              <a:t>ClubAccess</a:t>
            </a:r>
            <a:r>
              <a:rPr lang="en-US" dirty="0" smtClean="0">
                <a:sym typeface="Wingdings" panose="05000000000000000000" pitchFamily="2" charset="2"/>
              </a:rPr>
              <a:t>, </a:t>
            </a:r>
            <a:r>
              <a:rPr lang="en-US" dirty="0" err="1" smtClean="0">
                <a:sym typeface="Wingdings" panose="05000000000000000000" pitchFamily="2" charset="2"/>
              </a:rPr>
              <a:t>SwimTeam</a:t>
            </a:r>
            <a:r>
              <a:rPr lang="en-US" dirty="0" smtClean="0">
                <a:sym typeface="Wingdings" panose="05000000000000000000" pitchFamily="2" charset="2"/>
              </a:rPr>
              <a:t>, </a:t>
            </a:r>
            <a:r>
              <a:rPr lang="en-US" dirty="0" err="1" smtClean="0">
                <a:sym typeface="Wingdings" panose="05000000000000000000" pitchFamily="2" charset="2"/>
              </a:rPr>
              <a:t>EmployeeAccess</a:t>
            </a:r>
            <a:r>
              <a:rPr lang="en-US" dirty="0" smtClean="0">
                <a:sym typeface="Wingdings" panose="05000000000000000000" pitchFamily="2" charset="2"/>
              </a:rPr>
              <a:t>, </a:t>
            </a:r>
            <a:r>
              <a:rPr lang="en-US" dirty="0" err="1" smtClean="0">
                <a:sym typeface="Wingdings" panose="05000000000000000000" pitchFamily="2" charset="2"/>
              </a:rPr>
              <a:t>GuestPass</a:t>
            </a:r>
            <a:endParaRPr lang="en-US" dirty="0"/>
          </a:p>
        </p:txBody>
      </p:sp>
      <p:pic>
        <p:nvPicPr>
          <p:cNvPr id="3" name="Picture 2"/>
          <p:cNvPicPr>
            <a:picLocks noChangeAspect="1"/>
          </p:cNvPicPr>
          <p:nvPr/>
        </p:nvPicPr>
        <p:blipFill>
          <a:blip r:embed="rId3"/>
          <a:stretch>
            <a:fillRect/>
          </a:stretch>
        </p:blipFill>
        <p:spPr>
          <a:xfrm>
            <a:off x="5298323" y="4087073"/>
            <a:ext cx="3292340" cy="2692493"/>
          </a:xfrm>
          <a:prstGeom prst="rect">
            <a:avLst/>
          </a:prstGeom>
        </p:spPr>
      </p:pic>
    </p:spTree>
    <p:extLst>
      <p:ext uri="{BB962C8B-B14F-4D97-AF65-F5344CB8AC3E}">
        <p14:creationId xmlns:p14="http://schemas.microsoft.com/office/powerpoint/2010/main" val="259241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JobTask</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is very similar to the Privilege table in that it defines all of the job task assigned to a specific person. We use the </a:t>
            </a:r>
            <a:r>
              <a:rPr lang="en-US" dirty="0" err="1" smtClean="0"/>
              <a:t>EmployeeID</a:t>
            </a:r>
            <a:r>
              <a:rPr lang="en-US" dirty="0" smtClean="0"/>
              <a:t> as the primary key and references the Employee table once again.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14</a:t>
            </a:fld>
            <a:endParaRPr lang="en-US" dirty="0"/>
          </a:p>
        </p:txBody>
      </p:sp>
      <p:pic>
        <p:nvPicPr>
          <p:cNvPr id="7" name="Picture 6"/>
          <p:cNvPicPr>
            <a:picLocks noChangeAspect="1"/>
          </p:cNvPicPr>
          <p:nvPr/>
        </p:nvPicPr>
        <p:blipFill>
          <a:blip r:embed="rId2">
            <a:clrChange>
              <a:clrFrom>
                <a:srgbClr val="FFFFFF"/>
              </a:clrFrom>
              <a:clrTo>
                <a:srgbClr val="FFFFFF">
                  <a:alpha val="0"/>
                </a:srgbClr>
              </a:clrTo>
            </a:clrChange>
          </a:blip>
          <a:stretch>
            <a:fillRect/>
          </a:stretch>
        </p:blipFill>
        <p:spPr>
          <a:xfrm>
            <a:off x="4531862" y="436247"/>
            <a:ext cx="6580375" cy="2834469"/>
          </a:xfrm>
          <a:prstGeom prst="rect">
            <a:avLst/>
          </a:prstGeom>
        </p:spPr>
      </p:pic>
      <p:sp>
        <p:nvSpPr>
          <p:cNvPr id="8" name="TextBox 7"/>
          <p:cNvSpPr txBox="1"/>
          <p:nvPr/>
        </p:nvSpPr>
        <p:spPr>
          <a:xfrm>
            <a:off x="4531862" y="3270716"/>
            <a:ext cx="5299108" cy="1477328"/>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PoolOverview</a:t>
            </a:r>
            <a:r>
              <a:rPr lang="en-US" dirty="0" smtClean="0">
                <a:sym typeface="Wingdings" panose="05000000000000000000" pitchFamily="2" charset="2"/>
              </a:rPr>
              <a:t>, </a:t>
            </a:r>
            <a:r>
              <a:rPr lang="en-US" dirty="0" err="1" smtClean="0">
                <a:sym typeface="Wingdings" panose="05000000000000000000" pitchFamily="2" charset="2"/>
              </a:rPr>
              <a:t>FirstAid</a:t>
            </a:r>
            <a:r>
              <a:rPr lang="en-US" dirty="0" smtClean="0">
                <a:sym typeface="Wingdings" panose="05000000000000000000" pitchFamily="2" charset="2"/>
              </a:rPr>
              <a:t>, </a:t>
            </a:r>
            <a:r>
              <a:rPr lang="en-US" dirty="0" err="1" smtClean="0">
                <a:sym typeface="Wingdings" panose="05000000000000000000" pitchFamily="2" charset="2"/>
              </a:rPr>
              <a:t>GuardPool</a:t>
            </a:r>
            <a:r>
              <a:rPr lang="en-US" dirty="0" smtClean="0">
                <a:sym typeface="Wingdings" panose="05000000000000000000" pitchFamily="2" charset="2"/>
              </a:rPr>
              <a:t>, </a:t>
            </a:r>
            <a:r>
              <a:rPr lang="en-US" dirty="0" err="1" smtClean="0">
                <a:sym typeface="Wingdings" panose="05000000000000000000" pitchFamily="2" charset="2"/>
              </a:rPr>
              <a:t>CleanPool</a:t>
            </a:r>
            <a:r>
              <a:rPr lang="en-US" dirty="0" smtClean="0">
                <a:sym typeface="Wingdings" panose="05000000000000000000" pitchFamily="2" charset="2"/>
              </a:rPr>
              <a:t>, </a:t>
            </a:r>
            <a:r>
              <a:rPr lang="en-US" dirty="0" err="1" smtClean="0">
                <a:sym typeface="Wingdings" panose="05000000000000000000" pitchFamily="2" charset="2"/>
              </a:rPr>
              <a:t>ManagePool</a:t>
            </a:r>
            <a:r>
              <a:rPr lang="en-US" dirty="0" smtClean="0">
                <a:sym typeface="Wingdings" panose="05000000000000000000" pitchFamily="2" charset="2"/>
              </a:rPr>
              <a:t>, </a:t>
            </a:r>
            <a:r>
              <a:rPr lang="en-US" dirty="0" err="1" smtClean="0">
                <a:sym typeface="Wingdings" panose="05000000000000000000" pitchFamily="2" charset="2"/>
              </a:rPr>
              <a:t>WorkOverview</a:t>
            </a:r>
            <a:r>
              <a:rPr lang="en-US" dirty="0" smtClean="0">
                <a:sym typeface="Wingdings" panose="05000000000000000000" pitchFamily="2" charset="2"/>
              </a:rPr>
              <a:t>, </a:t>
            </a:r>
            <a:r>
              <a:rPr lang="en-US" dirty="0" err="1" smtClean="0">
                <a:sym typeface="Wingdings" panose="05000000000000000000" pitchFamily="2" charset="2"/>
              </a:rPr>
              <a:t>DelieverFood</a:t>
            </a:r>
            <a:r>
              <a:rPr lang="en-US" dirty="0" smtClean="0">
                <a:sym typeface="Wingdings" panose="05000000000000000000" pitchFamily="2" charset="2"/>
              </a:rPr>
              <a:t>, </a:t>
            </a:r>
            <a:r>
              <a:rPr lang="en-US" dirty="0" err="1" smtClean="0">
                <a:sym typeface="Wingdings" panose="05000000000000000000" pitchFamily="2" charset="2"/>
              </a:rPr>
              <a:t>TakeOrders</a:t>
            </a:r>
            <a:r>
              <a:rPr lang="en-US" dirty="0" smtClean="0">
                <a:sym typeface="Wingdings" panose="05000000000000000000" pitchFamily="2" charset="2"/>
              </a:rPr>
              <a:t>, </a:t>
            </a:r>
            <a:r>
              <a:rPr lang="en-US" dirty="0" err="1" smtClean="0">
                <a:sym typeface="Wingdings" panose="05000000000000000000" pitchFamily="2" charset="2"/>
              </a:rPr>
              <a:t>SwimTeamStaff</a:t>
            </a:r>
            <a:endParaRPr lang="en-US" dirty="0"/>
          </a:p>
        </p:txBody>
      </p:sp>
      <p:pic>
        <p:nvPicPr>
          <p:cNvPr id="3" name="Picture 2"/>
          <p:cNvPicPr>
            <a:picLocks noChangeAspect="1"/>
          </p:cNvPicPr>
          <p:nvPr/>
        </p:nvPicPr>
        <p:blipFill>
          <a:blip r:embed="rId3"/>
          <a:stretch>
            <a:fillRect/>
          </a:stretch>
        </p:blipFill>
        <p:spPr>
          <a:xfrm>
            <a:off x="2276755" y="4853868"/>
            <a:ext cx="8391525" cy="1628775"/>
          </a:xfrm>
          <a:prstGeom prst="rect">
            <a:avLst/>
          </a:prstGeom>
        </p:spPr>
      </p:pic>
    </p:spTree>
    <p:extLst>
      <p:ext uri="{BB962C8B-B14F-4D97-AF65-F5344CB8AC3E}">
        <p14:creationId xmlns:p14="http://schemas.microsoft.com/office/powerpoint/2010/main" val="4167787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CountryClubDues</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signifies all of the payments that a member must make to the Country Club. We use Dues as the primary key and store it within this table. Dues is referenced by the Member table in order to gain access.</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15</a:t>
            </a:fld>
            <a:endParaRPr lang="en-US" dirty="0"/>
          </a:p>
        </p:txBody>
      </p:sp>
      <p:sp>
        <p:nvSpPr>
          <p:cNvPr id="7" name="TextBox 6"/>
          <p:cNvSpPr txBox="1"/>
          <p:nvPr/>
        </p:nvSpPr>
        <p:spPr>
          <a:xfrm>
            <a:off x="4531862" y="3270716"/>
            <a:ext cx="5299108" cy="646331"/>
          </a:xfrm>
          <a:prstGeom prst="rect">
            <a:avLst/>
          </a:prstGeom>
          <a:noFill/>
        </p:spPr>
        <p:txBody>
          <a:bodyPr wrap="square" rtlCol="0">
            <a:spAutoFit/>
          </a:bodyPr>
          <a:lstStyle/>
          <a:p>
            <a:r>
              <a:rPr lang="en-US" dirty="0" smtClean="0"/>
              <a:t>Functional Dependencies:</a:t>
            </a:r>
          </a:p>
          <a:p>
            <a:r>
              <a:rPr lang="en-US" dirty="0" smtClean="0">
                <a:sym typeface="Wingdings" panose="05000000000000000000" pitchFamily="2" charset="2"/>
              </a:rPr>
              <a:t>Dues  </a:t>
            </a:r>
            <a:r>
              <a:rPr lang="en-US" dirty="0" err="1" smtClean="0">
                <a:sym typeface="Wingdings" panose="05000000000000000000" pitchFamily="2" charset="2"/>
              </a:rPr>
              <a:t>MonthlyPay</a:t>
            </a:r>
            <a:r>
              <a:rPr lang="en-US" dirty="0" smtClean="0">
                <a:sym typeface="Wingdings" panose="05000000000000000000" pitchFamily="2" charset="2"/>
              </a:rPr>
              <a:t>, </a:t>
            </a:r>
            <a:r>
              <a:rPr lang="en-US" dirty="0" err="1" smtClean="0">
                <a:sym typeface="Wingdings" panose="05000000000000000000" pitchFamily="2" charset="2"/>
              </a:rPr>
              <a:t>TabDues</a:t>
            </a:r>
            <a:r>
              <a:rPr lang="en-US" dirty="0" smtClean="0">
                <a:sym typeface="Wingdings" panose="05000000000000000000" pitchFamily="2" charset="2"/>
              </a:rPr>
              <a:t>, </a:t>
            </a:r>
            <a:r>
              <a:rPr lang="en-US" dirty="0" err="1" smtClean="0">
                <a:sym typeface="Wingdings" panose="05000000000000000000" pitchFamily="2" charset="2"/>
              </a:rPr>
              <a:t>CCPlanDues</a:t>
            </a:r>
            <a:endParaRPr lang="en-US" dirty="0"/>
          </a:p>
        </p:txBody>
      </p:sp>
      <p:pic>
        <p:nvPicPr>
          <p:cNvPr id="3" name="Picture 2"/>
          <p:cNvPicPr>
            <a:picLocks noChangeAspect="1"/>
          </p:cNvPicPr>
          <p:nvPr/>
        </p:nvPicPr>
        <p:blipFill>
          <a:blip r:embed="rId2"/>
          <a:stretch>
            <a:fillRect/>
          </a:stretch>
        </p:blipFill>
        <p:spPr>
          <a:xfrm>
            <a:off x="4531862" y="854169"/>
            <a:ext cx="4325267" cy="2020110"/>
          </a:xfrm>
          <a:prstGeom prst="rect">
            <a:avLst/>
          </a:prstGeom>
        </p:spPr>
      </p:pic>
      <p:pic>
        <p:nvPicPr>
          <p:cNvPr id="6" name="Picture 5"/>
          <p:cNvPicPr>
            <a:picLocks noChangeAspect="1"/>
          </p:cNvPicPr>
          <p:nvPr/>
        </p:nvPicPr>
        <p:blipFill>
          <a:blip r:embed="rId3"/>
          <a:stretch>
            <a:fillRect/>
          </a:stretch>
        </p:blipFill>
        <p:spPr>
          <a:xfrm>
            <a:off x="4997543" y="4841397"/>
            <a:ext cx="3057525" cy="1381125"/>
          </a:xfrm>
          <a:prstGeom prst="rect">
            <a:avLst/>
          </a:prstGeom>
        </p:spPr>
      </p:pic>
    </p:spTree>
    <p:extLst>
      <p:ext uri="{BB962C8B-B14F-4D97-AF65-F5344CB8AC3E}">
        <p14:creationId xmlns:p14="http://schemas.microsoft.com/office/powerpoint/2010/main" val="251996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Payment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table uses a </a:t>
            </a:r>
            <a:r>
              <a:rPr lang="en-US" dirty="0" err="1" smtClean="0"/>
              <a:t>EmployeeID</a:t>
            </a:r>
            <a:r>
              <a:rPr lang="en-US" dirty="0" smtClean="0"/>
              <a:t> once again as its primary id and describes all of the factors that go into your payments and the total payment that you get. </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16</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868394"/>
            <a:ext cx="6665056" cy="1908676"/>
          </a:xfrm>
          <a:prstGeom prst="rect">
            <a:avLst/>
          </a:prstGeom>
        </p:spPr>
      </p:pic>
      <p:sp>
        <p:nvSpPr>
          <p:cNvPr id="7" name="TextBox 6"/>
          <p:cNvSpPr txBox="1"/>
          <p:nvPr/>
        </p:nvSpPr>
        <p:spPr>
          <a:xfrm>
            <a:off x="4531862" y="3024221"/>
            <a:ext cx="5299108" cy="923330"/>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PAyInfo</a:t>
            </a:r>
            <a:r>
              <a:rPr lang="en-US" dirty="0" smtClean="0">
                <a:sym typeface="Wingdings" panose="05000000000000000000" pitchFamily="2" charset="2"/>
              </a:rPr>
              <a:t>, </a:t>
            </a:r>
            <a:r>
              <a:rPr lang="en-US" dirty="0" err="1" smtClean="0">
                <a:sym typeface="Wingdings" panose="05000000000000000000" pitchFamily="2" charset="2"/>
              </a:rPr>
              <a:t>PaymentAmt</a:t>
            </a:r>
            <a:r>
              <a:rPr lang="en-US" dirty="0" smtClean="0">
                <a:sym typeface="Wingdings" panose="05000000000000000000" pitchFamily="2" charset="2"/>
              </a:rPr>
              <a:t>, Salary, </a:t>
            </a:r>
            <a:r>
              <a:rPr lang="en-US" dirty="0" err="1" smtClean="0">
                <a:sym typeface="Wingdings" panose="05000000000000000000" pitchFamily="2" charset="2"/>
              </a:rPr>
              <a:t>TotalHrsWorked</a:t>
            </a:r>
            <a:r>
              <a:rPr lang="en-US" dirty="0" smtClean="0">
                <a:sym typeface="Wingdings" panose="05000000000000000000" pitchFamily="2" charset="2"/>
              </a:rPr>
              <a:t>, </a:t>
            </a:r>
            <a:r>
              <a:rPr lang="en-US" dirty="0" err="1" smtClean="0">
                <a:sym typeface="Wingdings" panose="05000000000000000000" pitchFamily="2" charset="2"/>
              </a:rPr>
              <a:t>TotalOvertimeHrs</a:t>
            </a:r>
            <a:endParaRPr lang="en-US" dirty="0"/>
          </a:p>
        </p:txBody>
      </p:sp>
    </p:spTree>
    <p:extLst>
      <p:ext uri="{BB962C8B-B14F-4D97-AF65-F5344CB8AC3E}">
        <p14:creationId xmlns:p14="http://schemas.microsoft.com/office/powerpoint/2010/main" val="36689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PaymentInfo</a:t>
            </a:r>
            <a:r>
              <a:rPr lang="en-US" dirty="0" smtClean="0">
                <a:solidFill>
                  <a:schemeClr val="tx1"/>
                </a:solidFill>
              </a:rPr>
              <a:t> 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final table in our database is the </a:t>
            </a:r>
            <a:r>
              <a:rPr lang="en-US" dirty="0" err="1" smtClean="0"/>
              <a:t>PaymentInfo</a:t>
            </a:r>
            <a:r>
              <a:rPr lang="en-US" dirty="0" smtClean="0"/>
              <a:t> table which specifies all of the needed information when a employee is being paid. The primary key is the </a:t>
            </a:r>
            <a:r>
              <a:rPr lang="en-US" dirty="0" err="1" smtClean="0"/>
              <a:t>PayInfo</a:t>
            </a:r>
            <a:r>
              <a:rPr lang="en-US" dirty="0" smtClean="0"/>
              <a:t> which is </a:t>
            </a:r>
            <a:r>
              <a:rPr lang="en-US" dirty="0" err="1" smtClean="0"/>
              <a:t>unqiue</a:t>
            </a:r>
            <a:r>
              <a:rPr lang="en-US" dirty="0" smtClean="0"/>
              <a:t> for every person.</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17</a:t>
            </a:fld>
            <a:endParaRPr lang="en-US" dirty="0"/>
          </a:p>
        </p:txBody>
      </p:sp>
      <p:pic>
        <p:nvPicPr>
          <p:cNvPr id="6" name="Picture 5"/>
          <p:cNvPicPr>
            <a:picLocks noChangeAspect="1"/>
          </p:cNvPicPr>
          <p:nvPr/>
        </p:nvPicPr>
        <p:blipFill>
          <a:blip r:embed="rId2"/>
          <a:stretch>
            <a:fillRect/>
          </a:stretch>
        </p:blipFill>
        <p:spPr>
          <a:xfrm>
            <a:off x="4531862" y="638112"/>
            <a:ext cx="4058801" cy="2138957"/>
          </a:xfrm>
          <a:prstGeom prst="rect">
            <a:avLst/>
          </a:prstGeom>
        </p:spPr>
      </p:pic>
      <p:sp>
        <p:nvSpPr>
          <p:cNvPr id="7" name="TextBox 6"/>
          <p:cNvSpPr txBox="1"/>
          <p:nvPr/>
        </p:nvSpPr>
        <p:spPr>
          <a:xfrm>
            <a:off x="4693226" y="3024220"/>
            <a:ext cx="5299108" cy="923330"/>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PayInfo</a:t>
            </a:r>
            <a:r>
              <a:rPr lang="en-US" dirty="0" smtClean="0">
                <a:sym typeface="Wingdings" panose="05000000000000000000" pitchFamily="2" charset="2"/>
              </a:rPr>
              <a:t>  Address, City, </a:t>
            </a:r>
            <a:r>
              <a:rPr lang="en-US" dirty="0" err="1" smtClean="0">
                <a:sym typeface="Wingdings" panose="05000000000000000000" pitchFamily="2" charset="2"/>
              </a:rPr>
              <a:t>StateTerritory</a:t>
            </a:r>
            <a:r>
              <a:rPr lang="en-US" dirty="0" smtClean="0">
                <a:sym typeface="Wingdings" panose="05000000000000000000" pitchFamily="2" charset="2"/>
              </a:rPr>
              <a:t>, zip, </a:t>
            </a:r>
            <a:r>
              <a:rPr lang="en-US" dirty="0" err="1" smtClean="0">
                <a:sym typeface="Wingdings" panose="05000000000000000000" pitchFamily="2" charset="2"/>
              </a:rPr>
              <a:t>BankDepositNum</a:t>
            </a:r>
            <a:r>
              <a:rPr lang="en-US" dirty="0" smtClean="0">
                <a:sym typeface="Wingdings" panose="05000000000000000000" pitchFamily="2" charset="2"/>
              </a:rPr>
              <a:t>, </a:t>
            </a:r>
            <a:r>
              <a:rPr lang="en-US" dirty="0" err="1" smtClean="0">
                <a:sym typeface="Wingdings" panose="05000000000000000000" pitchFamily="2" charset="2"/>
              </a:rPr>
              <a:t>EmailNotification</a:t>
            </a:r>
            <a:endParaRPr lang="en-US" dirty="0"/>
          </a:p>
        </p:txBody>
      </p:sp>
    </p:spTree>
    <p:extLst>
      <p:ext uri="{BB962C8B-B14F-4D97-AF65-F5344CB8AC3E}">
        <p14:creationId xmlns:p14="http://schemas.microsoft.com/office/powerpoint/2010/main" val="1748645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5" y="846667"/>
            <a:ext cx="8596668" cy="1320800"/>
          </a:xfrm>
        </p:spPr>
        <p:txBody>
          <a:bodyPr/>
          <a:lstStyle/>
          <a:p>
            <a:r>
              <a:rPr lang="en-US" dirty="0" smtClean="0"/>
              <a:t>SQL Code Link:</a:t>
            </a:r>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18</a:t>
            </a:fld>
            <a:endParaRPr lang="en-US" dirty="0"/>
          </a:p>
        </p:txBody>
      </p:sp>
      <p:sp>
        <p:nvSpPr>
          <p:cNvPr id="5" name="Rectangle 4"/>
          <p:cNvSpPr/>
          <p:nvPr/>
        </p:nvSpPr>
        <p:spPr>
          <a:xfrm>
            <a:off x="135467" y="1705802"/>
            <a:ext cx="7075230" cy="646331"/>
          </a:xfrm>
          <a:prstGeom prst="rect">
            <a:avLst/>
          </a:prstGeom>
        </p:spPr>
        <p:txBody>
          <a:bodyPr wrap="square">
            <a:spAutoFit/>
          </a:bodyPr>
          <a:lstStyle/>
          <a:p>
            <a:r>
              <a:rPr lang="en-US" dirty="0">
                <a:hlinkClick r:id="rId2"/>
              </a:rPr>
              <a:t>https://</a:t>
            </a:r>
            <a:r>
              <a:rPr lang="en-US" dirty="0" smtClean="0">
                <a:hlinkClick r:id="rId2"/>
              </a:rPr>
              <a:t>github.com/markyMARK0702/LinkedIn-Projects/blob/master/Mark_Miller_Final_Project_WCC.sql</a:t>
            </a:r>
            <a:r>
              <a:rPr lang="en-US" dirty="0" smtClean="0"/>
              <a:t> </a:t>
            </a:r>
            <a:endParaRPr lang="en-US" dirty="0"/>
          </a:p>
        </p:txBody>
      </p:sp>
    </p:spTree>
    <p:extLst>
      <p:ext uri="{BB962C8B-B14F-4D97-AF65-F5344CB8AC3E}">
        <p14:creationId xmlns:p14="http://schemas.microsoft.com/office/powerpoint/2010/main" val="384117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a:xfrm>
            <a:off x="677334" y="1676495"/>
            <a:ext cx="8596668" cy="3880773"/>
          </a:xfrm>
        </p:spPr>
        <p:txBody>
          <a:bodyPr/>
          <a:lstStyle/>
          <a:p>
            <a:endParaRPr lang="en-US" dirty="0"/>
          </a:p>
        </p:txBody>
      </p:sp>
      <p:sp>
        <p:nvSpPr>
          <p:cNvPr id="4" name="Slide Number Placeholder 3"/>
          <p:cNvSpPr>
            <a:spLocks noGrp="1"/>
          </p:cNvSpPr>
          <p:nvPr>
            <p:ph type="sldNum" sz="quarter" idx="12"/>
          </p:nvPr>
        </p:nvSpPr>
        <p:spPr>
          <a:xfrm>
            <a:off x="11508661" y="6492875"/>
            <a:ext cx="683339" cy="365125"/>
          </a:xfrm>
        </p:spPr>
        <p:txBody>
          <a:bodyPr/>
          <a:lstStyle/>
          <a:p>
            <a:r>
              <a:rPr lang="en-US" sz="1200" dirty="0" smtClean="0">
                <a:solidFill>
                  <a:schemeClr val="tx1"/>
                </a:solidFill>
              </a:rPr>
              <a:t>2</a:t>
            </a:r>
            <a:endParaRPr lang="en-US" sz="1200" dirty="0">
              <a:solidFill>
                <a:schemeClr val="tx1"/>
              </a:solidFill>
            </a:endParaRPr>
          </a:p>
        </p:txBody>
      </p:sp>
      <p:pic>
        <p:nvPicPr>
          <p:cNvPr id="2052" name="Picture 4" descr="Image result for whitford country club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8069" y="5909981"/>
            <a:ext cx="1390650"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443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 name="Content Placeholder 2"/>
          <p:cNvSpPr>
            <a:spLocks noGrp="1"/>
          </p:cNvSpPr>
          <p:nvPr>
            <p:ph idx="1"/>
          </p:nvPr>
        </p:nvSpPr>
        <p:spPr>
          <a:xfrm>
            <a:off x="677334" y="1930400"/>
            <a:ext cx="8596668" cy="3880773"/>
          </a:xfrm>
        </p:spPr>
        <p:txBody>
          <a:bodyPr/>
          <a:lstStyle/>
          <a:p>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3</a:t>
            </a:fld>
            <a:endParaRPr lang="en-US" dirty="0"/>
          </a:p>
        </p:txBody>
      </p:sp>
    </p:spTree>
    <p:extLst>
      <p:ext uri="{BB962C8B-B14F-4D97-AF65-F5344CB8AC3E}">
        <p14:creationId xmlns:p14="http://schemas.microsoft.com/office/powerpoint/2010/main" val="1201235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ER-Diagram</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t>4</a:t>
            </a:fld>
            <a:endParaRPr lang="en-US" dirty="0"/>
          </a:p>
        </p:txBody>
      </p:sp>
    </p:spTree>
    <p:extLst>
      <p:ext uri="{BB962C8B-B14F-4D97-AF65-F5344CB8AC3E}">
        <p14:creationId xmlns:p14="http://schemas.microsoft.com/office/powerpoint/2010/main" val="2127724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77334" y="2884645"/>
            <a:ext cx="3854528" cy="2584449"/>
          </a:xfrm>
        </p:spPr>
        <p:txBody>
          <a:bodyPr/>
          <a:lstStyle/>
          <a:p>
            <a:pPr marL="285750" indent="-285750">
              <a:buFont typeface="Wingdings" panose="05000000000000000000" pitchFamily="2" charset="2"/>
              <a:buChar char="v"/>
            </a:pPr>
            <a:r>
              <a:rPr lang="en-US" dirty="0" smtClean="0"/>
              <a:t>This is the most important table as it is the beginning in which we distinguish every person with a PID, name and important information about themselves. The PID is the primary key as it acts as the beginning to distinguishing a member from an employee.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5</a:t>
            </a:fld>
            <a:endParaRPr lang="en-US" dirty="0"/>
          </a:p>
        </p:txBody>
      </p:sp>
      <p:sp>
        <p:nvSpPr>
          <p:cNvPr id="6" name="Title 5"/>
          <p:cNvSpPr>
            <a:spLocks noGrp="1"/>
          </p:cNvSpPr>
          <p:nvPr>
            <p:ph type="title"/>
          </p:nvPr>
        </p:nvSpPr>
        <p:spPr>
          <a:xfrm>
            <a:off x="677334" y="1498603"/>
            <a:ext cx="3854528" cy="1278466"/>
          </a:xfrm>
        </p:spPr>
        <p:txBody>
          <a:bodyPr/>
          <a:lstStyle/>
          <a:p>
            <a:r>
              <a:rPr lang="en-US" sz="2400" dirty="0" smtClean="0"/>
              <a:t>Create Table Statements:</a:t>
            </a:r>
            <a:r>
              <a:rPr lang="en-US" dirty="0" smtClean="0"/>
              <a:t/>
            </a:r>
            <a:br>
              <a:rPr lang="en-US" dirty="0" smtClean="0"/>
            </a:br>
            <a:r>
              <a:rPr lang="en-US" dirty="0" smtClean="0">
                <a:solidFill>
                  <a:schemeClr val="tx1"/>
                </a:solidFill>
              </a:rPr>
              <a:t>Persons Table</a:t>
            </a:r>
            <a:endParaRPr lang="en-US" dirty="0">
              <a:solidFill>
                <a:schemeClr val="tx1"/>
              </a:solidFill>
            </a:endParaRPr>
          </a:p>
        </p:txBody>
      </p:sp>
      <p:sp>
        <p:nvSpPr>
          <p:cNvPr id="8" name="TextBox 7"/>
          <p:cNvSpPr txBox="1"/>
          <p:nvPr/>
        </p:nvSpPr>
        <p:spPr>
          <a:xfrm>
            <a:off x="4970445" y="3104623"/>
            <a:ext cx="5299108" cy="646331"/>
          </a:xfrm>
          <a:prstGeom prst="rect">
            <a:avLst/>
          </a:prstGeom>
          <a:noFill/>
        </p:spPr>
        <p:txBody>
          <a:bodyPr wrap="square" rtlCol="0">
            <a:spAutoFit/>
          </a:bodyPr>
          <a:lstStyle/>
          <a:p>
            <a:r>
              <a:rPr lang="en-US" dirty="0" smtClean="0"/>
              <a:t>Functional Dependencies:</a:t>
            </a:r>
          </a:p>
          <a:p>
            <a:r>
              <a:rPr lang="en-US" dirty="0" smtClean="0">
                <a:sym typeface="Wingdings" panose="05000000000000000000" pitchFamily="2" charset="2"/>
              </a:rPr>
              <a:t>PID  </a:t>
            </a:r>
            <a:r>
              <a:rPr lang="en-US" dirty="0" err="1" smtClean="0">
                <a:sym typeface="Wingdings" panose="05000000000000000000" pitchFamily="2" charset="2"/>
              </a:rPr>
              <a:t>FirstName</a:t>
            </a:r>
            <a:r>
              <a:rPr lang="en-US" dirty="0" smtClean="0">
                <a:sym typeface="Wingdings" panose="05000000000000000000" pitchFamily="2" charset="2"/>
              </a:rPr>
              <a:t>, </a:t>
            </a:r>
            <a:r>
              <a:rPr lang="en-US" dirty="0" err="1" smtClean="0">
                <a:sym typeface="Wingdings" panose="05000000000000000000" pitchFamily="2" charset="2"/>
              </a:rPr>
              <a:t>LastName</a:t>
            </a:r>
            <a:r>
              <a:rPr lang="en-US" dirty="0" smtClean="0">
                <a:sym typeface="Wingdings" panose="05000000000000000000" pitchFamily="2" charset="2"/>
              </a:rPr>
              <a:t>, Age, Gender, Email</a:t>
            </a:r>
            <a:endParaRPr lang="en-US" dirty="0"/>
          </a:p>
        </p:txBody>
      </p:sp>
      <p:pic>
        <p:nvPicPr>
          <p:cNvPr id="3" name="Picture 2"/>
          <p:cNvPicPr>
            <a:picLocks noChangeAspect="1"/>
          </p:cNvPicPr>
          <p:nvPr/>
        </p:nvPicPr>
        <p:blipFill>
          <a:blip r:embed="rId2"/>
          <a:stretch>
            <a:fillRect/>
          </a:stretch>
        </p:blipFill>
        <p:spPr>
          <a:xfrm>
            <a:off x="5082021" y="657040"/>
            <a:ext cx="3918544" cy="2447583"/>
          </a:xfrm>
          <a:prstGeom prst="rect">
            <a:avLst/>
          </a:prstGeom>
        </p:spPr>
      </p:pic>
      <p:pic>
        <p:nvPicPr>
          <p:cNvPr id="2" name="Picture 1"/>
          <p:cNvPicPr>
            <a:picLocks noChangeAspect="1"/>
          </p:cNvPicPr>
          <p:nvPr/>
        </p:nvPicPr>
        <p:blipFill>
          <a:blip r:embed="rId3"/>
          <a:stretch>
            <a:fillRect/>
          </a:stretch>
        </p:blipFill>
        <p:spPr>
          <a:xfrm>
            <a:off x="5082021" y="4349148"/>
            <a:ext cx="3661803" cy="2239892"/>
          </a:xfrm>
          <a:prstGeom prst="rect">
            <a:avLst/>
          </a:prstGeom>
        </p:spPr>
      </p:pic>
      <p:sp>
        <p:nvSpPr>
          <p:cNvPr id="7" name="TextBox 6"/>
          <p:cNvSpPr txBox="1"/>
          <p:nvPr/>
        </p:nvSpPr>
        <p:spPr>
          <a:xfrm>
            <a:off x="5082021" y="4102927"/>
            <a:ext cx="1327744" cy="246221"/>
          </a:xfrm>
          <a:prstGeom prst="rect">
            <a:avLst/>
          </a:prstGeom>
          <a:noFill/>
        </p:spPr>
        <p:txBody>
          <a:bodyPr wrap="square" rtlCol="0">
            <a:spAutoFit/>
          </a:bodyPr>
          <a:lstStyle/>
          <a:p>
            <a:r>
              <a:rPr lang="en-US" sz="1000" dirty="0" smtClean="0"/>
              <a:t>Sample data:</a:t>
            </a:r>
            <a:endParaRPr lang="en-US" sz="1000" dirty="0"/>
          </a:p>
        </p:txBody>
      </p:sp>
    </p:spTree>
    <p:extLst>
      <p:ext uri="{BB962C8B-B14F-4D97-AF65-F5344CB8AC3E}">
        <p14:creationId xmlns:p14="http://schemas.microsoft.com/office/powerpoint/2010/main" val="2021760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Employee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The Employee Table places a crucial role as it links many of the other tables that are associated with an employee. We also define and store the </a:t>
            </a:r>
            <a:r>
              <a:rPr lang="en-US" dirty="0" err="1" smtClean="0"/>
              <a:t>EmployeeID</a:t>
            </a:r>
            <a:r>
              <a:rPr lang="en-US" dirty="0" smtClean="0"/>
              <a:t> into this table. This table references the Persons table through the PID and uses the </a:t>
            </a:r>
            <a:r>
              <a:rPr lang="en-US" dirty="0" err="1" smtClean="0"/>
              <a:t>EmployeeID</a:t>
            </a:r>
            <a:r>
              <a:rPr lang="en-US" dirty="0" smtClean="0"/>
              <a:t> as its primary key. There is a decision node placed on the employee side because of the choice between a employee or member.</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6</a:t>
            </a:fld>
            <a:endParaRPr lang="en-US" dirty="0"/>
          </a:p>
        </p:txBody>
      </p:sp>
      <p:sp>
        <p:nvSpPr>
          <p:cNvPr id="9" name="TextBox 8"/>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PID, </a:t>
            </a:r>
            <a:r>
              <a:rPr lang="en-US" dirty="0" err="1" smtClean="0">
                <a:sym typeface="Wingdings" panose="05000000000000000000" pitchFamily="2" charset="2"/>
              </a:rPr>
              <a:t>PrivilegeID</a:t>
            </a:r>
            <a:endParaRPr lang="en-US" dirty="0"/>
          </a:p>
        </p:txBody>
      </p:sp>
      <p:pic>
        <p:nvPicPr>
          <p:cNvPr id="3" name="Picture 2"/>
          <p:cNvPicPr>
            <a:picLocks noChangeAspect="1"/>
          </p:cNvPicPr>
          <p:nvPr/>
        </p:nvPicPr>
        <p:blipFill>
          <a:blip r:embed="rId2">
            <a:clrChange>
              <a:clrFrom>
                <a:srgbClr val="FFFFFF"/>
              </a:clrFrom>
              <a:clrTo>
                <a:srgbClr val="FFFFFF">
                  <a:alpha val="0"/>
                </a:srgbClr>
              </a:clrTo>
            </a:clrChange>
          </a:blip>
          <a:stretch>
            <a:fillRect/>
          </a:stretch>
        </p:blipFill>
        <p:spPr>
          <a:xfrm>
            <a:off x="4531862" y="1237130"/>
            <a:ext cx="6707524" cy="1539940"/>
          </a:xfrm>
          <a:prstGeom prst="rect">
            <a:avLst/>
          </a:prstGeom>
        </p:spPr>
      </p:pic>
      <p:pic>
        <p:nvPicPr>
          <p:cNvPr id="6" name="Picture 5"/>
          <p:cNvPicPr>
            <a:picLocks noChangeAspect="1"/>
          </p:cNvPicPr>
          <p:nvPr/>
        </p:nvPicPr>
        <p:blipFill>
          <a:blip r:embed="rId3"/>
          <a:stretch>
            <a:fillRect/>
          </a:stretch>
        </p:blipFill>
        <p:spPr>
          <a:xfrm>
            <a:off x="5709677" y="4301462"/>
            <a:ext cx="2314575" cy="2105025"/>
          </a:xfrm>
          <a:prstGeom prst="rect">
            <a:avLst/>
          </a:prstGeom>
        </p:spPr>
      </p:pic>
    </p:spTree>
    <p:extLst>
      <p:ext uri="{BB962C8B-B14F-4D97-AF65-F5344CB8AC3E}">
        <p14:creationId xmlns:p14="http://schemas.microsoft.com/office/powerpoint/2010/main" val="39633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Member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crucial table as it links all member related table to it by a </a:t>
            </a:r>
            <a:r>
              <a:rPr lang="en-US" dirty="0" err="1" smtClean="0"/>
              <a:t>MemberID</a:t>
            </a:r>
            <a:r>
              <a:rPr lang="en-US" dirty="0" smtClean="0"/>
              <a:t>. The </a:t>
            </a:r>
            <a:r>
              <a:rPr lang="en-US" dirty="0" err="1" smtClean="0"/>
              <a:t>MemberID</a:t>
            </a:r>
            <a:r>
              <a:rPr lang="en-US" dirty="0" smtClean="0"/>
              <a:t> servers as the primary key and references the Persons table by the PID. Again we place a decision node on the member side because you can either be a member or an employee.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7</a:t>
            </a:fld>
            <a:endParaRPr lang="en-US" dirty="0"/>
          </a:p>
        </p:txBody>
      </p:sp>
      <p:sp>
        <p:nvSpPr>
          <p:cNvPr id="7" name="TextBox 6"/>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MemberID</a:t>
            </a:r>
            <a:r>
              <a:rPr lang="en-US" dirty="0" smtClean="0">
                <a:sym typeface="Wingdings" panose="05000000000000000000" pitchFamily="2" charset="2"/>
              </a:rPr>
              <a:t>  PID, Dues, </a:t>
            </a:r>
            <a:r>
              <a:rPr lang="en-US" dirty="0" err="1" smtClean="0">
                <a:sym typeface="Wingdings" panose="05000000000000000000" pitchFamily="2" charset="2"/>
              </a:rPr>
              <a:t>PrivilegeID</a:t>
            </a:r>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272989"/>
            <a:ext cx="6742074" cy="1504082"/>
          </a:xfrm>
          <a:prstGeom prst="rect">
            <a:avLst/>
          </a:prstGeom>
        </p:spPr>
      </p:pic>
      <p:pic>
        <p:nvPicPr>
          <p:cNvPr id="3" name="Picture 2"/>
          <p:cNvPicPr>
            <a:picLocks noChangeAspect="1"/>
          </p:cNvPicPr>
          <p:nvPr/>
        </p:nvPicPr>
        <p:blipFill>
          <a:blip r:embed="rId3"/>
          <a:stretch>
            <a:fillRect/>
          </a:stretch>
        </p:blipFill>
        <p:spPr>
          <a:xfrm>
            <a:off x="5170700" y="4594692"/>
            <a:ext cx="3057525" cy="1362075"/>
          </a:xfrm>
          <a:prstGeom prst="rect">
            <a:avLst/>
          </a:prstGeom>
        </p:spPr>
      </p:pic>
    </p:spTree>
    <p:extLst>
      <p:ext uri="{BB962C8B-B14F-4D97-AF65-F5344CB8AC3E}">
        <p14:creationId xmlns:p14="http://schemas.microsoft.com/office/powerpoint/2010/main" val="90204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err="1" smtClean="0">
                <a:solidFill>
                  <a:schemeClr val="tx1"/>
                </a:solidFill>
              </a:rPr>
              <a:t>AquaticDirector</a:t>
            </a:r>
            <a:r>
              <a:rPr lang="en-US" dirty="0" smtClean="0">
                <a:solidFill>
                  <a:schemeClr val="tx1"/>
                </a:solidFill>
              </a:rPr>
              <a:t>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This is one of many jobs that are associated with being an Employee. </a:t>
            </a:r>
            <a:r>
              <a:rPr lang="en-US" dirty="0" err="1" smtClean="0"/>
              <a:t>EmployeeID</a:t>
            </a:r>
            <a:r>
              <a:rPr lang="en-US" dirty="0" smtClean="0"/>
              <a:t> is again the primary key and references the Employee Table. The </a:t>
            </a:r>
            <a:r>
              <a:rPr lang="en-US" dirty="0" err="1" smtClean="0"/>
              <a:t>AqauticDirector</a:t>
            </a:r>
            <a:r>
              <a:rPr lang="en-US" dirty="0" smtClean="0"/>
              <a:t> also has a Pool Certificate Number associated with him. A decision node is placed on this side as it is a job decision.</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8</a:t>
            </a:fld>
            <a:endParaRPr lang="en-US" dirty="0"/>
          </a:p>
        </p:txBody>
      </p:sp>
      <p:pic>
        <p:nvPicPr>
          <p:cNvPr id="6" name="Picture 5"/>
          <p:cNvPicPr>
            <a:picLocks noChangeAspect="1"/>
          </p:cNvPicPr>
          <p:nvPr/>
        </p:nvPicPr>
        <p:blipFill>
          <a:blip r:embed="rId2">
            <a:clrChange>
              <a:clrFrom>
                <a:srgbClr val="FFFFFF"/>
              </a:clrFrom>
              <a:clrTo>
                <a:srgbClr val="FFFFFF">
                  <a:alpha val="0"/>
                </a:srgbClr>
              </a:clrTo>
            </a:clrChange>
          </a:blip>
          <a:stretch>
            <a:fillRect/>
          </a:stretch>
        </p:blipFill>
        <p:spPr>
          <a:xfrm>
            <a:off x="4531862" y="1694330"/>
            <a:ext cx="6780265" cy="1082740"/>
          </a:xfrm>
          <a:prstGeom prst="rect">
            <a:avLst/>
          </a:prstGeom>
        </p:spPr>
      </p:pic>
      <p:sp>
        <p:nvSpPr>
          <p:cNvPr id="7" name="TextBox 6"/>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PoolCertNum</a:t>
            </a:r>
            <a:endParaRPr lang="en-US" dirty="0"/>
          </a:p>
        </p:txBody>
      </p:sp>
      <p:pic>
        <p:nvPicPr>
          <p:cNvPr id="3" name="Picture 2"/>
          <p:cNvPicPr>
            <a:picLocks noChangeAspect="1"/>
          </p:cNvPicPr>
          <p:nvPr/>
        </p:nvPicPr>
        <p:blipFill>
          <a:blip r:embed="rId3"/>
          <a:stretch>
            <a:fillRect/>
          </a:stretch>
        </p:blipFill>
        <p:spPr>
          <a:xfrm>
            <a:off x="6388469" y="5235668"/>
            <a:ext cx="1533525" cy="904875"/>
          </a:xfrm>
          <a:prstGeom prst="rect">
            <a:avLst/>
          </a:prstGeom>
        </p:spPr>
      </p:pic>
    </p:spTree>
    <p:extLst>
      <p:ext uri="{BB962C8B-B14F-4D97-AF65-F5344CB8AC3E}">
        <p14:creationId xmlns:p14="http://schemas.microsoft.com/office/powerpoint/2010/main" val="92136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Statements:</a:t>
            </a:r>
            <a:br>
              <a:rPr lang="en-US" dirty="0"/>
            </a:br>
            <a:r>
              <a:rPr lang="en-US" dirty="0" smtClean="0">
                <a:solidFill>
                  <a:schemeClr val="tx1"/>
                </a:solidFill>
              </a:rPr>
              <a:t>Lifeguard </a:t>
            </a:r>
            <a:r>
              <a:rPr lang="en-US" dirty="0">
                <a:solidFill>
                  <a:schemeClr val="tx1"/>
                </a:solidFill>
              </a:rPr>
              <a:t>Table</a:t>
            </a:r>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v"/>
            </a:pPr>
            <a:r>
              <a:rPr lang="en-US" dirty="0" smtClean="0"/>
              <a:t>Another job associated with being an Employee and follows the same principles as the </a:t>
            </a:r>
            <a:r>
              <a:rPr lang="en-US" dirty="0" err="1" smtClean="0"/>
              <a:t>AquaticDirector</a:t>
            </a:r>
            <a:r>
              <a:rPr lang="en-US" dirty="0" smtClean="0"/>
              <a:t> table. It references </a:t>
            </a:r>
            <a:r>
              <a:rPr lang="en-US" dirty="0" err="1" smtClean="0"/>
              <a:t>EmployeeID</a:t>
            </a:r>
            <a:r>
              <a:rPr lang="en-US" dirty="0" smtClean="0"/>
              <a:t> and has an CPR Certificate Number associated with it too. We again place a decision node on this side of the table to show the choice of being a lifeguard.</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t>9</a:t>
            </a:fld>
            <a:endParaRPr lang="en-US" dirty="0"/>
          </a:p>
        </p:txBody>
      </p:sp>
      <p:sp>
        <p:nvSpPr>
          <p:cNvPr id="7" name="TextBox 6"/>
          <p:cNvSpPr txBox="1"/>
          <p:nvPr/>
        </p:nvSpPr>
        <p:spPr>
          <a:xfrm>
            <a:off x="5170700" y="3129055"/>
            <a:ext cx="5299108" cy="646331"/>
          </a:xfrm>
          <a:prstGeom prst="rect">
            <a:avLst/>
          </a:prstGeom>
          <a:noFill/>
        </p:spPr>
        <p:txBody>
          <a:bodyPr wrap="square" rtlCol="0">
            <a:spAutoFit/>
          </a:bodyPr>
          <a:lstStyle/>
          <a:p>
            <a:r>
              <a:rPr lang="en-US" dirty="0" smtClean="0"/>
              <a:t>Functional Dependencies:</a:t>
            </a:r>
          </a:p>
          <a:p>
            <a:r>
              <a:rPr lang="en-US" dirty="0" err="1" smtClean="0">
                <a:sym typeface="Wingdings" panose="05000000000000000000" pitchFamily="2" charset="2"/>
              </a:rPr>
              <a:t>EmployeeID</a:t>
            </a:r>
            <a:r>
              <a:rPr lang="en-US" dirty="0" smtClean="0">
                <a:sym typeface="Wingdings" panose="05000000000000000000" pitchFamily="2" charset="2"/>
              </a:rPr>
              <a:t>  </a:t>
            </a:r>
            <a:r>
              <a:rPr lang="en-US" dirty="0" err="1" smtClean="0">
                <a:sym typeface="Wingdings" panose="05000000000000000000" pitchFamily="2" charset="2"/>
              </a:rPr>
              <a:t>CPRCertNum</a:t>
            </a:r>
            <a:endParaRPr lang="en-US" dirty="0"/>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4634141" y="1712260"/>
            <a:ext cx="6916096" cy="1064810"/>
          </a:xfrm>
          <a:prstGeom prst="rect">
            <a:avLst/>
          </a:prstGeom>
        </p:spPr>
      </p:pic>
      <p:pic>
        <p:nvPicPr>
          <p:cNvPr id="3" name="Picture 2"/>
          <p:cNvPicPr>
            <a:picLocks noChangeAspect="1"/>
          </p:cNvPicPr>
          <p:nvPr/>
        </p:nvPicPr>
        <p:blipFill>
          <a:blip r:embed="rId3"/>
          <a:stretch>
            <a:fillRect/>
          </a:stretch>
        </p:blipFill>
        <p:spPr>
          <a:xfrm>
            <a:off x="6387072" y="4263800"/>
            <a:ext cx="1533525" cy="1838325"/>
          </a:xfrm>
          <a:prstGeom prst="rect">
            <a:avLst/>
          </a:prstGeom>
        </p:spPr>
      </p:pic>
    </p:spTree>
    <p:extLst>
      <p:ext uri="{BB962C8B-B14F-4D97-AF65-F5344CB8AC3E}">
        <p14:creationId xmlns:p14="http://schemas.microsoft.com/office/powerpoint/2010/main" val="4257567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2611</TotalTime>
  <Words>885</Words>
  <Application>Microsoft Office PowerPoint</Application>
  <PresentationFormat>Widescreen</PresentationFormat>
  <Paragraphs>79</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Trebuchet MS</vt:lpstr>
      <vt:lpstr>Wingdings</vt:lpstr>
      <vt:lpstr>Wingdings 3</vt:lpstr>
      <vt:lpstr>Facet</vt:lpstr>
      <vt:lpstr>Whitford Country Club</vt:lpstr>
      <vt:lpstr>Table of Contents:</vt:lpstr>
      <vt:lpstr>Executive Summary:</vt:lpstr>
      <vt:lpstr>ER-Diagram</vt:lpstr>
      <vt:lpstr>Create Table Statements: Persons Table</vt:lpstr>
      <vt:lpstr>Create Table Statements: Employee Table</vt:lpstr>
      <vt:lpstr>Create Table Statements: Member Table</vt:lpstr>
      <vt:lpstr>Create Table Statements: AquaticDirector Table</vt:lpstr>
      <vt:lpstr>Create Table Statements: Lifeguard Table</vt:lpstr>
      <vt:lpstr>Create Table Statements: Chef Table</vt:lpstr>
      <vt:lpstr>Create Table Statements: Waiter Table</vt:lpstr>
      <vt:lpstr>Create Table Statements: Manager Table</vt:lpstr>
      <vt:lpstr>Create Table Statements: Privilege Table</vt:lpstr>
      <vt:lpstr>Create Table Statements: JobTask Table</vt:lpstr>
      <vt:lpstr>Create Table Statements: CountryClubDues Table</vt:lpstr>
      <vt:lpstr>Create Table Statements: Payment Table</vt:lpstr>
      <vt:lpstr>Create Table Statements: PaymentInfo Table</vt:lpstr>
      <vt:lpstr>SQL Code Link: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Whitford Country Club</dc:title>
  <dc:creator>Mark Miller</dc:creator>
  <cp:lastModifiedBy>Mark Miller</cp:lastModifiedBy>
  <cp:revision>19</cp:revision>
  <dcterms:created xsi:type="dcterms:W3CDTF">2017-04-24T21:00:51Z</dcterms:created>
  <dcterms:modified xsi:type="dcterms:W3CDTF">2017-06-07T01:45:40Z</dcterms:modified>
</cp:coreProperties>
</file>