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ke.qq.com/course/339445?taid=278140364135986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eactiveCocoa/ReactiveCoco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C分享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RAC分享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示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</a:t>
            </a:r>
          </a:p>
        </p:txBody>
      </p:sp>
      <p:pic>
        <p:nvPicPr>
          <p:cNvPr id="146" name="屏幕快照 2019-06-16 下午7.36.17.png" descr="屏幕快照 2019-06-16 下午7.36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300" y="2146300"/>
            <a:ext cx="8661400" cy="718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总结和扩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总结和扩展</a:t>
            </a:r>
          </a:p>
        </p:txBody>
      </p:sp>
      <p:sp>
        <p:nvSpPr>
          <p:cNvPr id="149" name="1. 帮助我们简化代码；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2900"/>
            </a:pPr>
            <a:r>
              <a:t>1. 帮助我们简化代码；</a:t>
            </a:r>
          </a:p>
          <a:p>
            <a:pPr>
              <a:defRPr sz="2900"/>
            </a:pPr>
            <a:r>
              <a:t>2. 一切皆信号（RACSignal）；</a:t>
            </a:r>
          </a:p>
          <a:p>
            <a:pPr>
              <a:defRPr sz="2900"/>
            </a:pPr>
            <a:r>
              <a:t>3. 有很多的block———(注意循环引用问题)；</a:t>
            </a:r>
          </a:p>
          <a:p>
            <a:pPr>
              <a:defRPr sz="2900"/>
            </a:pPr>
            <a:r>
              <a:t>扩展</a:t>
            </a:r>
          </a:p>
          <a:p>
            <a:pPr>
              <a:defRPr sz="2900"/>
            </a:pPr>
            <a:r>
              <a:t>1. RACCommand (指令) -将RACSignal进一步封装成指令；</a:t>
            </a:r>
          </a:p>
          <a:p>
            <a:pPr>
              <a:defRPr sz="2900"/>
            </a:pPr>
            <a:r>
              <a:t>2. ReactiveCocoa  </a:t>
            </a:r>
            <a:r>
              <a:rPr b="1"/>
              <a:t>VS</a:t>
            </a:r>
            <a:r>
              <a:t>  RxSwift  (RxJava,RxJS)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谢谢！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谢谢！</a:t>
            </a:r>
          </a:p>
          <a:p>
            <a:pPr/>
          </a:p>
          <a:p>
            <a:pPr defTabSz="457200">
              <a:lnSpc>
                <a:spcPts val="3900"/>
              </a:lnSpc>
              <a:defRPr sz="21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2" invalidUrl="" action="" tgtFrame="" tooltip="" history="1" highlightClick="0" endSnd="0"/>
              </a:rPr>
              <a:t>https://ke.qq.com/course/339445?taid=2781403641359861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一、RAC是什么…"/>
          <p:cNvSpPr txBox="1"/>
          <p:nvPr>
            <p:ph type="subTitle" idx="1"/>
          </p:nvPr>
        </p:nvSpPr>
        <p:spPr>
          <a:xfrm>
            <a:off x="342900" y="658167"/>
            <a:ext cx="10464800" cy="5262266"/>
          </a:xfrm>
          <a:prstGeom prst="rect">
            <a:avLst/>
          </a:prstGeom>
        </p:spPr>
        <p:txBody>
          <a:bodyPr/>
          <a:lstStyle/>
          <a:p>
            <a:pPr defTabSz="484886">
              <a:defRPr sz="3071"/>
            </a:pPr>
          </a:p>
          <a:p>
            <a:pPr algn="l" defTabSz="379475">
              <a:lnSpc>
                <a:spcPts val="4800"/>
              </a:lnSpc>
              <a:spcBef>
                <a:spcPts val="1200"/>
              </a:spcBef>
              <a:defRPr b="1" sz="2490">
                <a:latin typeface="Times"/>
                <a:ea typeface="Times"/>
                <a:cs typeface="Times"/>
                <a:sym typeface="Times"/>
              </a:defRPr>
            </a:pPr>
            <a:r>
              <a:t>一、RAC是什么</a:t>
            </a:r>
          </a:p>
          <a:p>
            <a:pPr algn="l" defTabSz="379475">
              <a:lnSpc>
                <a:spcPts val="4300"/>
              </a:lnSpc>
              <a:spcBef>
                <a:spcPts val="1100"/>
              </a:spcBef>
              <a:defRPr b="1" sz="2490">
                <a:latin typeface="Times"/>
                <a:ea typeface="Times"/>
                <a:cs typeface="Times"/>
                <a:sym typeface="Times"/>
              </a:defRPr>
            </a:pPr>
            <a:r>
              <a:t>1、RAC全称：ReactiveCocoa， Github的一个支持iOS和MacOS开源框架;</a:t>
            </a:r>
          </a:p>
          <a:p>
            <a:pPr algn="l" defTabSz="379475">
              <a:lnSpc>
                <a:spcPts val="4100"/>
              </a:lnSpc>
              <a:defRPr sz="249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https://github.com/ReactiveCocoa/ReactiveCocoa</a:t>
            </a:r>
            <a:r>
              <a:t>  </a:t>
            </a:r>
          </a:p>
          <a:p>
            <a:pPr algn="l" defTabSz="379475">
              <a:lnSpc>
                <a:spcPts val="4100"/>
              </a:lnSpc>
              <a:defRPr sz="249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379475">
              <a:lnSpc>
                <a:spcPts val="4300"/>
              </a:lnSpc>
              <a:spcBef>
                <a:spcPts val="1100"/>
              </a:spcBef>
              <a:defRPr b="1" sz="2490">
                <a:latin typeface="Times"/>
                <a:ea typeface="Times"/>
                <a:cs typeface="Times"/>
                <a:sym typeface="Times"/>
              </a:defRPr>
            </a:pPr>
            <a:r>
              <a:t>2、ReactiveCocoa：函数式响应编程框架（Reactive：响应。Cocoa：苹果开发中所有框架的总称。）</a:t>
            </a:r>
          </a:p>
          <a:p>
            <a:pPr algn="l" defTabSz="379475">
              <a:lnSpc>
                <a:spcPts val="4300"/>
              </a:lnSpc>
              <a:spcBef>
                <a:spcPts val="1100"/>
              </a:spcBef>
              <a:defRPr b="1" sz="2490">
                <a:latin typeface="Times"/>
                <a:ea typeface="Times"/>
                <a:cs typeface="Times"/>
                <a:sym typeface="Times"/>
              </a:defRPr>
            </a:pPr>
            <a:r>
              <a:t>Masonry 函数式 + 链式</a:t>
            </a:r>
          </a:p>
          <a:p>
            <a:pPr algn="l" defTabSz="379475">
              <a:lnSpc>
                <a:spcPts val="4300"/>
              </a:lnSpc>
              <a:spcBef>
                <a:spcPts val="1100"/>
              </a:spcBef>
              <a:defRPr b="1" sz="2490">
                <a:latin typeface="Times"/>
                <a:ea typeface="Times"/>
                <a:cs typeface="Times"/>
                <a:sym typeface="Times"/>
              </a:defRPr>
            </a:pPr>
            <a:r>
              <a:t>3、主要作用：帮助我们更简单霸气的处理事件;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最新版本RAC的拆分的四个库…"/>
          <p:cNvSpPr txBox="1"/>
          <p:nvPr>
            <p:ph type="body" idx="1"/>
          </p:nvPr>
        </p:nvSpPr>
        <p:spPr>
          <a:xfrm>
            <a:off x="584200" y="-139700"/>
            <a:ext cx="11099800" cy="72136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lnSpc>
                <a:spcPts val="7700"/>
              </a:lnSpc>
              <a:spcBef>
                <a:spcPts val="1500"/>
              </a:spcBef>
              <a:buSzTx/>
              <a:buNone/>
              <a:defRPr b="1" sz="31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7700"/>
              </a:lnSpc>
              <a:spcBef>
                <a:spcPts val="1500"/>
              </a:spcBef>
              <a:buSzTx/>
              <a:buNone/>
              <a:defRPr b="1" sz="31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7700"/>
              </a:lnSpc>
              <a:spcBef>
                <a:spcPts val="1500"/>
              </a:spcBef>
              <a:buSzTx/>
              <a:buNone/>
              <a:defRPr b="1" sz="31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最新版本RAC的拆分的四个库</a:t>
            </a:r>
          </a:p>
          <a:p>
            <a:pPr marL="0" indent="0" defTabSz="457200">
              <a:lnSpc>
                <a:spcPts val="7400"/>
              </a:lnSpc>
              <a:spcBef>
                <a:spcPts val="1500"/>
              </a:spcBef>
              <a:buSzTx/>
              <a:buNone/>
              <a:defRPr b="1" sz="31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1、ReactiveCocoa：包含了OC和swift代码；</a:t>
            </a:r>
          </a:p>
          <a:p>
            <a:pPr marL="0" indent="0" defTabSz="457200">
              <a:lnSpc>
                <a:spcPts val="7400"/>
              </a:lnSpc>
              <a:spcBef>
                <a:spcPts val="1500"/>
              </a:spcBef>
              <a:buSzTx/>
              <a:buNone/>
              <a:defRPr b="1" sz="31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2、</a:t>
            </a:r>
            <a:r>
              <a:rPr>
                <a:solidFill>
                  <a:srgbClr val="942192"/>
                </a:solidFill>
              </a:rPr>
              <a:t>ReactiveObjC：纯OC代码的项目建议使用</a:t>
            </a:r>
            <a:r>
              <a:t>；</a:t>
            </a:r>
          </a:p>
          <a:p>
            <a:pPr marL="0" indent="0" defTabSz="457200">
              <a:lnSpc>
                <a:spcPts val="7400"/>
              </a:lnSpc>
              <a:spcBef>
                <a:spcPts val="1500"/>
              </a:spcBef>
              <a:buSzTx/>
              <a:buNone/>
              <a:defRPr b="1" sz="31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3、ReactiveSwift：纯Swift的代码；</a:t>
            </a:r>
          </a:p>
          <a:p>
            <a:pPr marL="0" indent="0" defTabSz="457200">
              <a:lnSpc>
                <a:spcPts val="7400"/>
              </a:lnSpc>
              <a:spcBef>
                <a:spcPts val="1500"/>
              </a:spcBef>
              <a:buSzTx/>
              <a:buNone/>
              <a:defRPr b="1" sz="31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4、ReactiveBridge：OC和Swift混编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使用RAC的三个步骤, 关键类信号RACSig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使用RAC的三个步骤, 关键类信号RACSignal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Font typeface="Times"/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t>1 创建信号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Font typeface="Times"/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t>2 订阅信号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Font typeface="Times"/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t>3 发送信息</a:t>
            </a:r>
          </a:p>
          <a:p>
            <a:pPr marL="457200" indent="-317500" defTabSz="457200">
              <a:lnSpc>
                <a:spcPts val="2900"/>
              </a:lnSpc>
              <a:spcBef>
                <a:spcPts val="0"/>
              </a:spcBef>
              <a:buClr>
                <a:srgbClr val="000000"/>
              </a:buClr>
              <a:buFont typeface="Times"/>
              <a:defRPr sz="13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26" name="屏幕快照 2019-06-16 下午3.59.55.png" descr="屏幕快照 2019-06-16 下午3.5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550" y="3277630"/>
            <a:ext cx="9264049" cy="5388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项目中的主要使用方式"/>
          <p:cNvSpPr txBox="1"/>
          <p:nvPr>
            <p:ph type="title"/>
          </p:nvPr>
        </p:nvSpPr>
        <p:spPr>
          <a:xfrm>
            <a:off x="2286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项目中的主要使用方式</a:t>
            </a:r>
          </a:p>
        </p:txBody>
      </p:sp>
      <p:sp>
        <p:nvSpPr>
          <p:cNvPr id="129" name="1. 监听输入框文字改变：rac_textSignal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1. 监听输入框文字改变：rac_textSignal:</a:t>
            </a:r>
          </a:p>
          <a:p>
            <a:pPr/>
            <a:r>
              <a:t>2. 监听控件的事件：rac_signalForControlEvents:</a:t>
            </a:r>
          </a:p>
          <a:p>
            <a:pPr/>
            <a:r>
              <a:t>3. 代替代理：rac_signalForSelector</a:t>
            </a:r>
          </a:p>
          <a:p>
            <a:pPr/>
            <a:r>
              <a:t>4. 代替通知/KVO：rac_addObserverForName:</a:t>
            </a:r>
          </a:p>
          <a:p>
            <a:pPr/>
            <a:r>
              <a:t>5.其他(宏，遍历数组等):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1.监听输入框文本变化"/>
          <p:cNvSpPr txBox="1"/>
          <p:nvPr>
            <p:ph type="title"/>
          </p:nvPr>
        </p:nvSpPr>
        <p:spPr>
          <a:xfrm>
            <a:off x="952500" y="279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1.监听输入框文本变化</a:t>
            </a:r>
          </a:p>
        </p:txBody>
      </p:sp>
      <p:sp>
        <p:nvSpPr>
          <p:cNvPr id="132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33" name="屏幕快照 2019-06-16 下午4.37.00.png" descr="屏幕快照 2019-06-16 下午4.3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0431" y="2679700"/>
            <a:ext cx="9544610" cy="3847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2.监听控件的事件"/>
          <p:cNvSpPr txBox="1"/>
          <p:nvPr>
            <p:ph type="title"/>
          </p:nvPr>
        </p:nvSpPr>
        <p:spPr>
          <a:xfrm>
            <a:off x="952500" y="279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2.监听控件的事件</a:t>
            </a:r>
          </a:p>
        </p:txBody>
      </p:sp>
      <p:pic>
        <p:nvPicPr>
          <p:cNvPr id="136" name="屏幕快照 2019-06-16 下午5.18.39.png" descr="屏幕快照 2019-06-16 下午5.1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675895"/>
            <a:ext cx="9896687" cy="4401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3.代理和通知"/>
          <p:cNvSpPr txBox="1"/>
          <p:nvPr>
            <p:ph type="title"/>
          </p:nvPr>
        </p:nvSpPr>
        <p:spPr>
          <a:xfrm>
            <a:off x="952500" y="279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3.代理和通知</a:t>
            </a:r>
          </a:p>
        </p:txBody>
      </p:sp>
      <p:pic>
        <p:nvPicPr>
          <p:cNvPr id="139" name="屏幕快照 2019-06-16 下午6.06.47.png" descr="屏幕快照 2019-06-16 下午6.0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050" y="2044700"/>
            <a:ext cx="8648700" cy="391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屏幕快照 2019-06-16 下午6.15.59.png" descr="屏幕快照 2019-06-16 下午6.15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1700" y="6313482"/>
            <a:ext cx="8661400" cy="2841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4.其他(数组遍历，宏，定时器)"/>
          <p:cNvSpPr txBox="1"/>
          <p:nvPr>
            <p:ph type="title"/>
          </p:nvPr>
        </p:nvSpPr>
        <p:spPr>
          <a:xfrm>
            <a:off x="952500" y="279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4.其他(数组遍历，宏，定时器)</a:t>
            </a:r>
          </a:p>
        </p:txBody>
      </p:sp>
      <p:pic>
        <p:nvPicPr>
          <p:cNvPr id="143" name="屏幕快照 2019-06-16 下午6.49.55.png" descr="屏幕快照 2019-06-16 下午6.4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868" y="2183926"/>
            <a:ext cx="8852447" cy="6300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