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5B93-5CEE-4AB8-B012-67D438245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BF15F-BCDF-4910-9B76-2CBF1CAF3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69C9C-4107-4EF9-A753-40939EA8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7982-ED4B-4E0E-8235-8C9A99B7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7BAC-7349-44A5-B4EC-4CA37CFC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0AF5-9569-44C3-9401-62E37BA6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BC8F0-A950-4272-8E0A-39E7F6B76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7951-94AC-48D1-9031-05DF90E4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8B74-32D7-4604-9FBB-63EA54B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8076-0850-4978-9B89-3E94D88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9728D-A3DC-474A-87D4-34458DEF6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459F0-826A-40C4-878B-D5160EF9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9FAE-7950-454A-9E47-A771EA15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7E53-3CD4-4643-B1C6-43925277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1AA5-111B-43BD-A191-C06BA5C8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3318-C755-4AE5-BAD0-5C2BA3F4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827C-6739-4A90-9C90-EC6BD581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FA3E-536F-4B59-8E0C-9EB61B0E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14B2-C276-4B0A-9528-50F0E919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AEAC5-1D6B-4251-8F73-4178DE4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A5E6-D72E-4A01-A23D-A216779C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7776-29C9-4E06-B0E9-479F8F173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837A-7F39-4850-976D-B98C5E42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9763-7B94-420C-B80C-E8CCEC82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09BB8-BE42-4E74-8D9C-166366AA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3224-0534-4809-889B-6A1D5A14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C7C7-A57A-4239-8900-F07A3D2B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7E9BD-99D4-451A-A2E1-5B5F0CC5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75E9-5914-4AA3-9CD0-D8C23B00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A92C7-A948-4D50-BC61-54FFA9E2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8AC8-097D-4D5E-8020-235A58B2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0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FD34-2939-486C-BF80-CCD1D041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3245-F6DB-4B89-8056-B5B4D2E9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84F8A-8187-4B88-840B-1A635728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B558D-470A-4FE6-BFA5-1F9D0CF30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110EB-5061-4965-9BD9-45572BF80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A2729-529A-44D2-8DB9-A5CC4749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DE8C5-9F68-4EF0-B572-A2C966C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B6558-C5EE-4275-8D12-539714D5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2304-2F79-4F19-8D5C-53E8F1C6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C79BD-09F2-4893-B464-E37417E2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C1207-DF84-4F0E-8358-6636B317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FEB95-6AD4-4F9E-984B-461249C7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E47EE-BEC5-45D6-B068-124FCBC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6669-2FC9-4A39-87C5-DBF1B322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1F17F-6F61-4524-ADFD-9924702E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C038-CC61-429C-8D75-971FEF90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DF88-7294-4D07-A811-23689F86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2DACD-3110-4447-9FAF-FE46087D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05E1E-389D-4BD1-B851-8FEED348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A0749-54C1-4058-BDD0-9EDCB12A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B454C-82F3-4164-9190-99A1EB6A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6F72-8624-47E9-90DD-123C1BFC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2B604-F3C3-43BF-8E8B-36DDB9A26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E5290-5B9E-4369-B3CB-885526D3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F781D-873C-49F1-B50F-E964334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FC91E-D8B7-4727-AC8E-E9DAEEFA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47A0-B3A6-497D-A2D8-F610BC7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0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BB1B0-3524-411D-999E-1AD83A3F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6200-F7CC-4447-BD34-F590BB97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A6DE-7716-4D19-B2CA-C474E95C9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EB3C-2AB5-4364-9F24-B8B05766D0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8556-8EA8-4B7D-8633-BA97EA054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A032-C3B4-46E4-A6AB-721E3A99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BFC8-9B66-4FF0-A3BD-D8AAFC96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B48C402-F8AA-4D5F-850B-4CE4F08BE170}"/>
              </a:ext>
            </a:extLst>
          </p:cNvPr>
          <p:cNvSpPr/>
          <p:nvPr/>
        </p:nvSpPr>
        <p:spPr>
          <a:xfrm>
            <a:off x="9463461" y="82858"/>
            <a:ext cx="1071670" cy="8848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IERC165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F6F7C-FE47-4D0E-90F4-5C5A69CDC57C}"/>
              </a:ext>
            </a:extLst>
          </p:cNvPr>
          <p:cNvSpPr/>
          <p:nvPr/>
        </p:nvSpPr>
        <p:spPr>
          <a:xfrm>
            <a:off x="9352802" y="1147440"/>
            <a:ext cx="1292263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ERC165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775B444-FFB1-4414-B6F5-E70EE8DACED8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rot="5400000" flipH="1" flipV="1">
            <a:off x="9909243" y="1057387"/>
            <a:ext cx="179745" cy="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895F5A-C40E-4344-AB5F-98C45D0BA551}"/>
              </a:ext>
            </a:extLst>
          </p:cNvPr>
          <p:cNvSpPr/>
          <p:nvPr/>
        </p:nvSpPr>
        <p:spPr>
          <a:xfrm>
            <a:off x="6946679" y="167745"/>
            <a:ext cx="1071670" cy="8848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IERC721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0F8065E-D8B1-4ECC-8F9D-8C4DE6474482}"/>
              </a:ext>
            </a:extLst>
          </p:cNvPr>
          <p:cNvSpPr/>
          <p:nvPr/>
        </p:nvSpPr>
        <p:spPr>
          <a:xfrm>
            <a:off x="4437070" y="1128730"/>
            <a:ext cx="1426837" cy="987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IERC721</a:t>
            </a:r>
          </a:p>
          <a:p>
            <a:pPr algn="ctr"/>
            <a:r>
              <a:rPr lang="en-US" sz="800" dirty="0"/>
              <a:t>Enumerable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01CB7-5179-48C4-A825-7572728221DA}"/>
              </a:ext>
            </a:extLst>
          </p:cNvPr>
          <p:cNvSpPr/>
          <p:nvPr/>
        </p:nvSpPr>
        <p:spPr>
          <a:xfrm>
            <a:off x="7542424" y="1611243"/>
            <a:ext cx="1292263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ERC721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6D0C31-2B4A-473F-B711-C9B08C9AC128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rot="16200000" flipV="1">
            <a:off x="7556205" y="978892"/>
            <a:ext cx="558661" cy="706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55058F1-397E-423D-839E-C16E074E3744}"/>
              </a:ext>
            </a:extLst>
          </p:cNvPr>
          <p:cNvCxnSpPr>
            <a:cxnSpLocks/>
            <a:stCxn id="9" idx="0"/>
            <a:endCxn id="5" idx="1"/>
          </p:cNvCxnSpPr>
          <p:nvPr/>
        </p:nvCxnSpPr>
        <p:spPr>
          <a:xfrm rot="5400000" flipH="1" flipV="1">
            <a:off x="8672146" y="930587"/>
            <a:ext cx="197067" cy="1164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8E685ED-4BA9-4555-9E03-1F6F16E69F05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rot="16200000" flipV="1">
            <a:off x="8081481" y="2251790"/>
            <a:ext cx="215557" cy="1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2BAA96-F9DE-4F65-9098-A894B6DCBB01}"/>
              </a:ext>
            </a:extLst>
          </p:cNvPr>
          <p:cNvCxnSpPr>
            <a:cxnSpLocks/>
            <a:stCxn id="23" idx="0"/>
            <a:endCxn id="8" idx="3"/>
          </p:cNvCxnSpPr>
          <p:nvPr/>
        </p:nvCxnSpPr>
        <p:spPr>
          <a:xfrm rot="16200000" flipV="1">
            <a:off x="6548318" y="718626"/>
            <a:ext cx="243817" cy="3039473"/>
          </a:xfrm>
          <a:prstGeom prst="bentConnector3">
            <a:avLst>
              <a:gd name="adj1" fmla="val 29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AA485-8ED0-4631-8B74-AC8DB4A447D7}"/>
              </a:ext>
            </a:extLst>
          </p:cNvPr>
          <p:cNvSpPr/>
          <p:nvPr/>
        </p:nvSpPr>
        <p:spPr>
          <a:xfrm>
            <a:off x="7542424" y="5959691"/>
            <a:ext cx="1292263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MusicTokenNFT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31A79D-E570-471D-AA00-0CEAD514A8D8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rot="16200000" flipV="1">
            <a:off x="7388980" y="3398013"/>
            <a:ext cx="493559" cy="1105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0025304-77E0-4A9B-AE00-4707B39E38A0}"/>
              </a:ext>
            </a:extLst>
          </p:cNvPr>
          <p:cNvSpPr/>
          <p:nvPr/>
        </p:nvSpPr>
        <p:spPr>
          <a:xfrm>
            <a:off x="4975060" y="54788"/>
            <a:ext cx="1680942" cy="987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IERC721</a:t>
            </a:r>
          </a:p>
          <a:p>
            <a:pPr algn="ctr"/>
            <a:r>
              <a:rPr lang="en-US" sz="800" dirty="0"/>
              <a:t>TokenReceiver</a:t>
            </a:r>
            <a:endParaRPr lang="en-US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AF13C75-7F26-439C-BA83-D5D3A360CC0B}"/>
              </a:ext>
            </a:extLst>
          </p:cNvPr>
          <p:cNvCxnSpPr>
            <a:cxnSpLocks/>
            <a:stCxn id="9" idx="0"/>
            <a:endCxn id="16" idx="3"/>
          </p:cNvCxnSpPr>
          <p:nvPr/>
        </p:nvCxnSpPr>
        <p:spPr>
          <a:xfrm rot="16200000" flipV="1">
            <a:off x="6717679" y="140365"/>
            <a:ext cx="568731" cy="2373025"/>
          </a:xfrm>
          <a:prstGeom prst="bentConnector3">
            <a:avLst>
              <a:gd name="adj1" fmla="val 47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998FB-DDF4-4418-A29A-E69EE9A74A5E}"/>
              </a:ext>
            </a:extLst>
          </p:cNvPr>
          <p:cNvSpPr/>
          <p:nvPr/>
        </p:nvSpPr>
        <p:spPr>
          <a:xfrm>
            <a:off x="6436830" y="3170559"/>
            <a:ext cx="1292263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ERC721Minting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6B9346-4EC6-4A10-8DCA-0A0301B41FD1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rot="5400000" flipH="1" flipV="1">
            <a:off x="7498054" y="2478651"/>
            <a:ext cx="276817" cy="1107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FE40022-E9AB-4304-BFB7-8909899E2A5E}"/>
              </a:ext>
            </a:extLst>
          </p:cNvPr>
          <p:cNvSpPr/>
          <p:nvPr/>
        </p:nvSpPr>
        <p:spPr>
          <a:xfrm>
            <a:off x="8544595" y="3170559"/>
            <a:ext cx="1292263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ERC721Burning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E059AB0-C621-441E-BEBF-532A99024EBF}"/>
              </a:ext>
            </a:extLst>
          </p:cNvPr>
          <p:cNvCxnSpPr>
            <a:cxnSpLocks/>
            <a:stCxn id="20" idx="0"/>
            <a:endCxn id="23" idx="2"/>
          </p:cNvCxnSpPr>
          <p:nvPr/>
        </p:nvCxnSpPr>
        <p:spPr>
          <a:xfrm rot="16200000" flipV="1">
            <a:off x="8551937" y="2531768"/>
            <a:ext cx="276817" cy="1000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AF53E5-D50B-48E4-A21E-905A4144D785}"/>
              </a:ext>
            </a:extLst>
          </p:cNvPr>
          <p:cNvCxnSpPr>
            <a:cxnSpLocks/>
            <a:stCxn id="24" idx="0"/>
            <a:endCxn id="20" idx="2"/>
          </p:cNvCxnSpPr>
          <p:nvPr/>
        </p:nvCxnSpPr>
        <p:spPr>
          <a:xfrm rot="5400000" flipH="1" flipV="1">
            <a:off x="8442862" y="3449725"/>
            <a:ext cx="493559" cy="1002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C29433-1F23-42F5-9638-24ED7DE03919}"/>
              </a:ext>
            </a:extLst>
          </p:cNvPr>
          <p:cNvSpPr/>
          <p:nvPr/>
        </p:nvSpPr>
        <p:spPr>
          <a:xfrm>
            <a:off x="7543830" y="2360271"/>
            <a:ext cx="1292263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ERC721</a:t>
            </a:r>
          </a:p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Enumerable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0B8EF3-34E3-463D-BE21-4B4C5CEF2D3E}"/>
              </a:ext>
            </a:extLst>
          </p:cNvPr>
          <p:cNvSpPr/>
          <p:nvPr/>
        </p:nvSpPr>
        <p:spPr>
          <a:xfrm>
            <a:off x="7542424" y="4197589"/>
            <a:ext cx="1292263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ERC721</a:t>
            </a:r>
          </a:p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Metadata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3BD51AD-C974-4224-9AF9-EBA58CD7AD10}"/>
              </a:ext>
            </a:extLst>
          </p:cNvPr>
          <p:cNvSpPr/>
          <p:nvPr/>
        </p:nvSpPr>
        <p:spPr>
          <a:xfrm>
            <a:off x="10535132" y="2740307"/>
            <a:ext cx="1426837" cy="987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IERC721</a:t>
            </a:r>
          </a:p>
          <a:p>
            <a:pPr algn="ctr"/>
            <a:r>
              <a:rPr lang="en-US" sz="800" dirty="0"/>
              <a:t>Metadata</a:t>
            </a:r>
            <a:endParaRPr lang="en-US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62A34D9-8228-4135-97EA-0832E4F61522}"/>
              </a:ext>
            </a:extLst>
          </p:cNvPr>
          <p:cNvCxnSpPr>
            <a:cxnSpLocks/>
            <a:stCxn id="24" idx="0"/>
            <a:endCxn id="25" idx="3"/>
          </p:cNvCxnSpPr>
          <p:nvPr/>
        </p:nvCxnSpPr>
        <p:spPr>
          <a:xfrm rot="5400000" flipH="1" flipV="1">
            <a:off x="9483774" y="2432813"/>
            <a:ext cx="469558" cy="3059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C00D68-48FC-4058-97B5-6BFEE9055435}"/>
              </a:ext>
            </a:extLst>
          </p:cNvPr>
          <p:cNvCxnSpPr>
            <a:cxnSpLocks/>
            <a:stCxn id="14" idx="0"/>
            <a:endCxn id="37" idx="2"/>
          </p:cNvCxnSpPr>
          <p:nvPr/>
        </p:nvCxnSpPr>
        <p:spPr>
          <a:xfrm flipH="1" flipV="1">
            <a:off x="8186813" y="5598695"/>
            <a:ext cx="1743" cy="36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99F290-B773-4D0A-A0E6-332058F346E6}"/>
              </a:ext>
            </a:extLst>
          </p:cNvPr>
          <p:cNvSpPr/>
          <p:nvPr/>
        </p:nvSpPr>
        <p:spPr>
          <a:xfrm>
            <a:off x="9110133" y="5153565"/>
            <a:ext cx="1372047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" panose="02020603050405020304" pitchFamily="18" charset="0"/>
                <a:cs typeface="Times" panose="02020603050405020304" pitchFamily="18" charset="0"/>
              </a:rPr>
              <a:t>MusicTokenHelper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B2FF52-FBAD-4519-9FE3-DA396E0278C9}"/>
              </a:ext>
            </a:extLst>
          </p:cNvPr>
          <p:cNvSpPr/>
          <p:nvPr/>
        </p:nvSpPr>
        <p:spPr>
          <a:xfrm>
            <a:off x="10684030" y="5145401"/>
            <a:ext cx="1292263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AccessController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B85E92B-3CE2-47BC-A694-1EB6F6EC849F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rot="5400000" flipH="1" flipV="1">
            <a:off x="8856029" y="5019564"/>
            <a:ext cx="272655" cy="1607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7EAF0E3-B5C4-48C3-91B2-140FB7FDF88C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rot="5400000" flipH="1" flipV="1">
            <a:off x="9618950" y="4248479"/>
            <a:ext cx="280819" cy="3141606"/>
          </a:xfrm>
          <a:prstGeom prst="bentConnector3">
            <a:avLst>
              <a:gd name="adj1" fmla="val 30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CA62DB9-2EC3-409F-A60E-9A5752E02F66}"/>
              </a:ext>
            </a:extLst>
          </p:cNvPr>
          <p:cNvSpPr/>
          <p:nvPr/>
        </p:nvSpPr>
        <p:spPr>
          <a:xfrm>
            <a:off x="1046248" y="1346395"/>
            <a:ext cx="1292263" cy="533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AccessController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F3DC3C-EE4E-448E-A09B-9834C4B8986B}"/>
              </a:ext>
            </a:extLst>
          </p:cNvPr>
          <p:cNvSpPr/>
          <p:nvPr/>
        </p:nvSpPr>
        <p:spPr>
          <a:xfrm>
            <a:off x="3029622" y="1346395"/>
            <a:ext cx="1292263" cy="533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AuctionCommon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12F5AC-AED9-40D6-BE16-8C61A4A4CBA5}"/>
              </a:ext>
            </a:extLst>
          </p:cNvPr>
          <p:cNvSpPr/>
          <p:nvPr/>
        </p:nvSpPr>
        <p:spPr>
          <a:xfrm>
            <a:off x="1925185" y="2549129"/>
            <a:ext cx="1292263" cy="533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" panose="02020603050405020304" pitchFamily="18" charset="0"/>
                <a:cs typeface="Times" panose="02020603050405020304" pitchFamily="18" charset="0"/>
              </a:rPr>
              <a:t>TraditionalAuction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08BE489-3F1B-4A7D-A5DE-05E14D1778DD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rot="16200000" flipV="1">
            <a:off x="1797218" y="1775029"/>
            <a:ext cx="669263" cy="878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DAE039-B066-4007-8D8E-605E39F9E508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rot="5400000" flipH="1" flipV="1">
            <a:off x="2788904" y="1662280"/>
            <a:ext cx="669263" cy="1104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BD48252-8BEA-4467-A348-48419B5957BF}"/>
              </a:ext>
            </a:extLst>
          </p:cNvPr>
          <p:cNvSpPr/>
          <p:nvPr/>
        </p:nvSpPr>
        <p:spPr>
          <a:xfrm>
            <a:off x="7540681" y="5065224"/>
            <a:ext cx="1292263" cy="533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latin typeface="Times" panose="02020603050405020304" pitchFamily="18" charset="0"/>
                <a:cs typeface="Times" panose="02020603050405020304" pitchFamily="18" charset="0"/>
              </a:rPr>
              <a:t>MusicTokenAuction</a:t>
            </a:r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A35149-C945-4A4B-8BAF-2FA17C17BB68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V="1">
            <a:off x="8186813" y="4731060"/>
            <a:ext cx="1743" cy="33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C249C0-6A57-4EDD-AEBB-BF1B3915920C}"/>
              </a:ext>
            </a:extLst>
          </p:cNvPr>
          <p:cNvSpPr/>
          <p:nvPr/>
        </p:nvSpPr>
        <p:spPr>
          <a:xfrm>
            <a:off x="7640252" y="5316753"/>
            <a:ext cx="1059687" cy="201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TraditionalAuction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271F2D-5F9E-4398-BAC6-3FD24A414647}"/>
              </a:ext>
            </a:extLst>
          </p:cNvPr>
          <p:cNvSpPr txBox="1"/>
          <p:nvPr/>
        </p:nvSpPr>
        <p:spPr>
          <a:xfrm>
            <a:off x="1046248" y="3946396"/>
            <a:ext cx="352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AUCTIONABLE ERC721 NFT DESIGN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4240AA7-13DA-4FB3-8F98-8FE9D36C192D}"/>
              </a:ext>
            </a:extLst>
          </p:cNvPr>
          <p:cNvSpPr/>
          <p:nvPr/>
        </p:nvSpPr>
        <p:spPr>
          <a:xfrm>
            <a:off x="1925185" y="167745"/>
            <a:ext cx="1294643" cy="8848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IAuction</a:t>
            </a:r>
          </a:p>
          <a:p>
            <a:pPr algn="ctr"/>
            <a:endParaRPr lang="en-US" sz="10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64907DD-6C1A-4F89-82C3-0AE7BFCEBCD6}"/>
              </a:ext>
            </a:extLst>
          </p:cNvPr>
          <p:cNvCxnSpPr>
            <a:cxnSpLocks/>
            <a:stCxn id="34" idx="0"/>
            <a:endCxn id="41" idx="3"/>
          </p:cNvCxnSpPr>
          <p:nvPr/>
        </p:nvCxnSpPr>
        <p:spPr>
          <a:xfrm rot="5400000" flipH="1" flipV="1">
            <a:off x="1823639" y="1800261"/>
            <a:ext cx="1496547" cy="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935957D-4A7B-472E-9F44-30376B53D9BF}"/>
              </a:ext>
            </a:extLst>
          </p:cNvPr>
          <p:cNvSpPr/>
          <p:nvPr/>
        </p:nvSpPr>
        <p:spPr>
          <a:xfrm>
            <a:off x="24921" y="32589"/>
            <a:ext cx="1318152" cy="840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UNOFFICIAL SAMPLE</a:t>
            </a:r>
          </a:p>
        </p:txBody>
      </p:sp>
    </p:spTree>
    <p:extLst>
      <p:ext uri="{BB962C8B-B14F-4D97-AF65-F5344CB8AC3E}">
        <p14:creationId xmlns:p14="http://schemas.microsoft.com/office/powerpoint/2010/main" val="41649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93340-70BE-4C6E-90E8-FFF81B9578CF}"/>
              </a:ext>
            </a:extLst>
          </p:cNvPr>
          <p:cNvSpPr/>
          <p:nvPr/>
        </p:nvSpPr>
        <p:spPr>
          <a:xfrm>
            <a:off x="4941560" y="131547"/>
            <a:ext cx="1154440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LicenseGlobals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9E67C-C79D-4462-8106-BBD37FA52B94}"/>
              </a:ext>
            </a:extLst>
          </p:cNvPr>
          <p:cNvSpPr/>
          <p:nvPr/>
        </p:nvSpPr>
        <p:spPr>
          <a:xfrm>
            <a:off x="4941558" y="920947"/>
            <a:ext cx="1154440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LicenseEvents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9ED54-CB7E-4C95-81A0-579E287D84B9}"/>
              </a:ext>
            </a:extLst>
          </p:cNvPr>
          <p:cNvSpPr/>
          <p:nvPr/>
        </p:nvSpPr>
        <p:spPr>
          <a:xfrm>
            <a:off x="4941560" y="1732404"/>
            <a:ext cx="1154440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LicenseHelper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5AEEE-6010-4D12-B1B5-F7C8D92CFD28}"/>
              </a:ext>
            </a:extLst>
          </p:cNvPr>
          <p:cNvSpPr/>
          <p:nvPr/>
        </p:nvSpPr>
        <p:spPr>
          <a:xfrm>
            <a:off x="2464011" y="2895528"/>
            <a:ext cx="1154440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ManageLicense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56265-40C5-46EA-85EB-BE7289807689}"/>
              </a:ext>
            </a:extLst>
          </p:cNvPr>
          <p:cNvSpPr/>
          <p:nvPr/>
        </p:nvSpPr>
        <p:spPr>
          <a:xfrm>
            <a:off x="4872647" y="2887614"/>
            <a:ext cx="1292263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LicensePayments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F584A-7D21-458F-ADC0-DD4488EC0344}"/>
              </a:ext>
            </a:extLst>
          </p:cNvPr>
          <p:cNvSpPr/>
          <p:nvPr/>
        </p:nvSpPr>
        <p:spPr>
          <a:xfrm>
            <a:off x="7419106" y="2895528"/>
            <a:ext cx="1460807" cy="53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" panose="02020603050405020304" pitchFamily="18" charset="0"/>
                <a:cs typeface="Times" panose="02020603050405020304" pitchFamily="18" charset="0"/>
              </a:rPr>
              <a:t>LicenseMarketplace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23358-0E7F-4C65-BAB8-79638FAE45DA}"/>
              </a:ext>
            </a:extLst>
          </p:cNvPr>
          <p:cNvSpPr/>
          <p:nvPr/>
        </p:nvSpPr>
        <p:spPr>
          <a:xfrm>
            <a:off x="3903854" y="4274056"/>
            <a:ext cx="3229851" cy="19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MusicTokenLicensing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08EDE-41C4-4D77-A156-3F5756D466F1}"/>
              </a:ext>
            </a:extLst>
          </p:cNvPr>
          <p:cNvSpPr/>
          <p:nvPr/>
        </p:nvSpPr>
        <p:spPr>
          <a:xfrm>
            <a:off x="4064772" y="4419599"/>
            <a:ext cx="1353896" cy="184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MusicTokenNFT</a:t>
            </a:r>
            <a:endParaRPr lang="en-US" sz="8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E46DD00-4F59-4A43-878B-7AC690BB38D8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rot="16200000" flipV="1">
            <a:off x="3857478" y="2612753"/>
            <a:ext cx="845057" cy="2477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E716207-42D3-4FC4-BD71-CEA7544A7D56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6411617" y="2536163"/>
            <a:ext cx="845057" cy="2630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C003126-572E-4440-A3E6-0BF0FA585F32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16200000" flipV="1">
            <a:off x="5092295" y="3847570"/>
            <a:ext cx="8529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C5713AC-40EF-408F-89A1-6746C43B6235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3965179" y="1341928"/>
            <a:ext cx="629653" cy="2477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FE8F9F3-68BB-4F58-B655-DB91D328C29F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16200000" flipV="1">
            <a:off x="6519319" y="1265337"/>
            <a:ext cx="629653" cy="2630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D40662-5965-4131-9A20-5019471B2C1A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5207910" y="2576745"/>
            <a:ext cx="6217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8CE5FE-32CE-486E-B6D1-D82B947ED894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16200000" flipV="1">
            <a:off x="5379786" y="1593410"/>
            <a:ext cx="27798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36CA531-3109-4C6D-8865-AB8D3177AD9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5390815" y="792982"/>
            <a:ext cx="25592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21761-00C7-42DB-8331-3B6AF6EDBD2A}"/>
              </a:ext>
            </a:extLst>
          </p:cNvPr>
          <p:cNvSpPr/>
          <p:nvPr/>
        </p:nvSpPr>
        <p:spPr>
          <a:xfrm>
            <a:off x="4064772" y="4707951"/>
            <a:ext cx="2100139" cy="248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MusicTokenDiversityContributionReceiver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F793C-75B0-4BF7-9734-C1C93B8BE6AD}"/>
              </a:ext>
            </a:extLst>
          </p:cNvPr>
          <p:cNvSpPr/>
          <p:nvPr/>
        </p:nvSpPr>
        <p:spPr>
          <a:xfrm>
            <a:off x="24921" y="32589"/>
            <a:ext cx="1318152" cy="840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UNOFFICIAL SAMPLE</a:t>
            </a:r>
          </a:p>
        </p:txBody>
      </p:sp>
    </p:spTree>
    <p:extLst>
      <p:ext uri="{BB962C8B-B14F-4D97-AF65-F5344CB8AC3E}">
        <p14:creationId xmlns:p14="http://schemas.microsoft.com/office/powerpoint/2010/main" val="111354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3D7CDE-1058-49F6-B445-C65BE9DAC9B3}"/>
              </a:ext>
            </a:extLst>
          </p:cNvPr>
          <p:cNvSpPr/>
          <p:nvPr/>
        </p:nvSpPr>
        <p:spPr>
          <a:xfrm>
            <a:off x="1430828" y="261369"/>
            <a:ext cx="1984811" cy="684717"/>
          </a:xfrm>
          <a:prstGeom prst="rect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Token Licensing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71C55-F5B1-42EE-B77E-0CEEB5C433AB}"/>
              </a:ext>
            </a:extLst>
          </p:cNvPr>
          <p:cNvSpPr/>
          <p:nvPr/>
        </p:nvSpPr>
        <p:spPr>
          <a:xfrm>
            <a:off x="5830925" y="212617"/>
            <a:ext cx="1984811" cy="684717"/>
          </a:xfrm>
          <a:prstGeom prst="rect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Agreements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0350A-7DDA-4BF0-AEFA-E832C1D8653B}"/>
              </a:ext>
            </a:extLst>
          </p:cNvPr>
          <p:cNvSpPr/>
          <p:nvPr/>
        </p:nvSpPr>
        <p:spPr>
          <a:xfrm>
            <a:off x="5701455" y="1803472"/>
            <a:ext cx="1984811" cy="684717"/>
          </a:xfrm>
          <a:prstGeom prst="rect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Royalty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575EA-6AA5-4496-9C4C-38295ABC3F15}"/>
              </a:ext>
            </a:extLst>
          </p:cNvPr>
          <p:cNvSpPr/>
          <p:nvPr/>
        </p:nvSpPr>
        <p:spPr>
          <a:xfrm>
            <a:off x="3512033" y="1695207"/>
            <a:ext cx="1984811" cy="684717"/>
          </a:xfrm>
          <a:prstGeom prst="rect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License Marketplace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7CDBDA-6517-4FDD-8CA9-921FAF8FD93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04439" y="918810"/>
            <a:ext cx="1155638" cy="77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D8C41E-8EBA-4AF4-BF50-C6F2D3052D8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054745" y="1003245"/>
            <a:ext cx="1449694" cy="69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609CEB-1D33-45AB-B7C4-AB35352E005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830946" y="637313"/>
            <a:ext cx="2862915" cy="11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71F31F-F529-451B-AAE0-62FA63A13B6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693861" y="988072"/>
            <a:ext cx="0" cy="81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EFE4B-5648-41C5-AAB4-773D13BB7194}"/>
              </a:ext>
            </a:extLst>
          </p:cNvPr>
          <p:cNvCxnSpPr>
            <a:cxnSpLocks/>
          </p:cNvCxnSpPr>
          <p:nvPr/>
        </p:nvCxnSpPr>
        <p:spPr>
          <a:xfrm flipV="1">
            <a:off x="-346" y="3482702"/>
            <a:ext cx="12138552" cy="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47007E9-9379-4101-9B4B-BA3A5BF52E3F}"/>
              </a:ext>
            </a:extLst>
          </p:cNvPr>
          <p:cNvSpPr/>
          <p:nvPr/>
        </p:nvSpPr>
        <p:spPr>
          <a:xfrm>
            <a:off x="429661" y="3686719"/>
            <a:ext cx="1984811" cy="684717"/>
          </a:xfrm>
          <a:prstGeom prst="rect">
            <a:avLst/>
          </a:prstGeom>
          <a:solidFill>
            <a:srgbClr val="7030A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SomeMusicToken</a:t>
            </a:r>
            <a:r>
              <a:rPr lang="en-US" dirty="0">
                <a:solidFill>
                  <a:sysClr val="windowText" lastClr="000000"/>
                </a:solidFill>
              </a:rPr>
              <a:t> NFT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101AC6-B56D-4541-AC1E-B6073EC94403}"/>
              </a:ext>
            </a:extLst>
          </p:cNvPr>
          <p:cNvSpPr/>
          <p:nvPr/>
        </p:nvSpPr>
        <p:spPr>
          <a:xfrm>
            <a:off x="9568521" y="212617"/>
            <a:ext cx="1984811" cy="2311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0xRoyalties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0A3FD0-8992-41E6-A81F-CCEA6FDCB88C}"/>
              </a:ext>
            </a:extLst>
          </p:cNvPr>
          <p:cNvSpPr/>
          <p:nvPr/>
        </p:nvSpPr>
        <p:spPr>
          <a:xfrm>
            <a:off x="9603912" y="3843865"/>
            <a:ext cx="1984811" cy="2311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SomeMusicToken</a:t>
            </a:r>
            <a:r>
              <a:rPr lang="en-US" dirty="0">
                <a:solidFill>
                  <a:sysClr val="windowText" lastClr="000000"/>
                </a:solidFill>
              </a:rPr>
              <a:t> Project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A7F564-19B3-4BF1-9C9A-A0C1ECBA6C8B}"/>
              </a:ext>
            </a:extLst>
          </p:cNvPr>
          <p:cNvSpPr/>
          <p:nvPr/>
        </p:nvSpPr>
        <p:spPr>
          <a:xfrm>
            <a:off x="438422" y="4687085"/>
            <a:ext cx="1984811" cy="684717"/>
          </a:xfrm>
          <a:prstGeom prst="rect">
            <a:avLst/>
          </a:prstGeom>
          <a:solidFill>
            <a:srgbClr val="7030A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Token Auction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CAB92A-6101-46DF-888E-D38D62EB6A80}"/>
              </a:ext>
            </a:extLst>
          </p:cNvPr>
          <p:cNvSpPr/>
          <p:nvPr/>
        </p:nvSpPr>
        <p:spPr>
          <a:xfrm>
            <a:off x="2302612" y="5625589"/>
            <a:ext cx="1984811" cy="971042"/>
          </a:xfrm>
          <a:prstGeom prst="rect">
            <a:avLst/>
          </a:prstGeom>
          <a:solidFill>
            <a:srgbClr val="7030A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Revenue Sharing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Collects and holds fees charged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663381-61F7-417B-82E8-0A6612B5CECE}"/>
              </a:ext>
            </a:extLst>
          </p:cNvPr>
          <p:cNvSpPr/>
          <p:nvPr/>
        </p:nvSpPr>
        <p:spPr>
          <a:xfrm>
            <a:off x="2991301" y="4062936"/>
            <a:ext cx="1984811" cy="684717"/>
          </a:xfrm>
          <a:prstGeom prst="rect">
            <a:avLst/>
          </a:prstGeom>
          <a:solidFill>
            <a:srgbClr val="7030A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SomeMusicToken</a:t>
            </a:r>
            <a:r>
              <a:rPr lang="en-US" dirty="0">
                <a:solidFill>
                  <a:sysClr val="windowText" lastClr="000000"/>
                </a:solidFill>
              </a:rPr>
              <a:t> Licensing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A1F0C1-DC98-4218-8205-EFA5406FF58B}"/>
              </a:ext>
            </a:extLst>
          </p:cNvPr>
          <p:cNvSpPr/>
          <p:nvPr/>
        </p:nvSpPr>
        <p:spPr>
          <a:xfrm>
            <a:off x="5699473" y="3814146"/>
            <a:ext cx="1984811" cy="684717"/>
          </a:xfrm>
          <a:prstGeom prst="rect">
            <a:avLst/>
          </a:prstGeom>
          <a:solidFill>
            <a:srgbClr val="7030A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SomeMusicToken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Royalty Manager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25A45-C71E-4F00-8520-3E7B6C9AAE25}"/>
              </a:ext>
            </a:extLst>
          </p:cNvPr>
          <p:cNvSpPr/>
          <p:nvPr/>
        </p:nvSpPr>
        <p:spPr>
          <a:xfrm>
            <a:off x="7239990" y="5516253"/>
            <a:ext cx="1984811" cy="684717"/>
          </a:xfrm>
          <a:prstGeom prst="rect">
            <a:avLst/>
          </a:prstGeom>
          <a:solidFill>
            <a:srgbClr val="7030A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SomeMusicToken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Token Pool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53C0F4-384F-41AF-BE4A-8C929AF6CEB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23234" y="946086"/>
            <a:ext cx="1342346" cy="311685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9B0F52-A81E-49EB-9C7E-BDF54F419A19}"/>
              </a:ext>
            </a:extLst>
          </p:cNvPr>
          <p:cNvCxnSpPr>
            <a:cxnSpLocks/>
            <a:stCxn id="6" idx="2"/>
            <a:endCxn id="71" idx="0"/>
          </p:cNvCxnSpPr>
          <p:nvPr/>
        </p:nvCxnSpPr>
        <p:spPr>
          <a:xfrm flipH="1">
            <a:off x="6691879" y="2488189"/>
            <a:ext cx="1982" cy="13259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86F26F-93E1-431F-8CC2-67FFF5B645D7}"/>
              </a:ext>
            </a:extLst>
          </p:cNvPr>
          <p:cNvCxnSpPr>
            <a:stCxn id="68" idx="0"/>
            <a:endCxn id="65" idx="2"/>
          </p:cNvCxnSpPr>
          <p:nvPr/>
        </p:nvCxnSpPr>
        <p:spPr>
          <a:xfrm flipH="1" flipV="1">
            <a:off x="1422067" y="4371436"/>
            <a:ext cx="8761" cy="31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1A44444-B5D4-4728-80EE-F95E77A83339}"/>
              </a:ext>
            </a:extLst>
          </p:cNvPr>
          <p:cNvCxnSpPr>
            <a:cxnSpLocks/>
          </p:cNvCxnSpPr>
          <p:nvPr/>
        </p:nvCxnSpPr>
        <p:spPr>
          <a:xfrm flipH="1" flipV="1">
            <a:off x="1465226" y="5452807"/>
            <a:ext cx="731934" cy="56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E616664-541A-49C2-BB6F-3EAC088373FD}"/>
              </a:ext>
            </a:extLst>
          </p:cNvPr>
          <p:cNvSpPr/>
          <p:nvPr/>
        </p:nvSpPr>
        <p:spPr>
          <a:xfrm>
            <a:off x="4533987" y="5589991"/>
            <a:ext cx="1984811" cy="1042237"/>
          </a:xfrm>
          <a:prstGeom prst="rect">
            <a:avLst/>
          </a:prstGeom>
          <a:solidFill>
            <a:srgbClr val="7030A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SomeMusicToken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Donations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Collects and holds charity fees charged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CE5ADD-5F38-4EC3-BB1B-AFB6C05ABC3B}"/>
              </a:ext>
            </a:extLst>
          </p:cNvPr>
          <p:cNvCxnSpPr>
            <a:cxnSpLocks/>
          </p:cNvCxnSpPr>
          <p:nvPr/>
        </p:nvCxnSpPr>
        <p:spPr>
          <a:xfrm flipH="1" flipV="1">
            <a:off x="2528685" y="5034308"/>
            <a:ext cx="2231375" cy="51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927E2A6-E030-413C-A838-041743106C3E}"/>
              </a:ext>
            </a:extLst>
          </p:cNvPr>
          <p:cNvCxnSpPr>
            <a:cxnSpLocks/>
          </p:cNvCxnSpPr>
          <p:nvPr/>
        </p:nvCxnSpPr>
        <p:spPr>
          <a:xfrm flipV="1">
            <a:off x="3830946" y="4603709"/>
            <a:ext cx="2048459" cy="91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E5DB88-F106-456E-99C2-C5458F434162}"/>
              </a:ext>
            </a:extLst>
          </p:cNvPr>
          <p:cNvCxnSpPr>
            <a:cxnSpLocks/>
          </p:cNvCxnSpPr>
          <p:nvPr/>
        </p:nvCxnSpPr>
        <p:spPr>
          <a:xfrm flipV="1">
            <a:off x="5782347" y="4695238"/>
            <a:ext cx="645988" cy="76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603A719-3554-4E79-89B0-C2D34E28B200}"/>
              </a:ext>
            </a:extLst>
          </p:cNvPr>
          <p:cNvCxnSpPr>
            <a:cxnSpLocks/>
          </p:cNvCxnSpPr>
          <p:nvPr/>
        </p:nvCxnSpPr>
        <p:spPr>
          <a:xfrm flipH="1" flipV="1">
            <a:off x="7181667" y="4619350"/>
            <a:ext cx="319880" cy="7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46F3D7-A9CF-4D03-B42C-44F0C24EF544}"/>
              </a:ext>
            </a:extLst>
          </p:cNvPr>
          <p:cNvCxnSpPr>
            <a:cxnSpLocks/>
          </p:cNvCxnSpPr>
          <p:nvPr/>
        </p:nvCxnSpPr>
        <p:spPr>
          <a:xfrm flipH="1" flipV="1">
            <a:off x="2506569" y="4172865"/>
            <a:ext cx="384970" cy="17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142D35-A045-4F47-9FB4-787C9B299216}"/>
              </a:ext>
            </a:extLst>
          </p:cNvPr>
          <p:cNvCxnSpPr>
            <a:cxnSpLocks/>
          </p:cNvCxnSpPr>
          <p:nvPr/>
        </p:nvCxnSpPr>
        <p:spPr>
          <a:xfrm flipH="1" flipV="1">
            <a:off x="2528685" y="3798845"/>
            <a:ext cx="3030982" cy="14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58AFBCB-C0BC-4774-A61F-E49F3C8C5BF3}"/>
              </a:ext>
            </a:extLst>
          </p:cNvPr>
          <p:cNvSpPr/>
          <p:nvPr/>
        </p:nvSpPr>
        <p:spPr>
          <a:xfrm>
            <a:off x="24921" y="32589"/>
            <a:ext cx="1318152" cy="840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UNOFFICIAL SAMPLE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4A1D26-6EB6-4348-9725-6855B7175305}"/>
              </a:ext>
            </a:extLst>
          </p:cNvPr>
          <p:cNvSpPr/>
          <p:nvPr/>
        </p:nvSpPr>
        <p:spPr>
          <a:xfrm>
            <a:off x="438422" y="2632464"/>
            <a:ext cx="1984811" cy="684717"/>
          </a:xfrm>
          <a:prstGeom prst="rect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Registry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0FB8D-3106-48F6-87E6-4E718B6A2BE0}"/>
              </a:ext>
            </a:extLst>
          </p:cNvPr>
          <p:cNvCxnSpPr>
            <a:cxnSpLocks/>
          </p:cNvCxnSpPr>
          <p:nvPr/>
        </p:nvCxnSpPr>
        <p:spPr>
          <a:xfrm flipV="1">
            <a:off x="1430828" y="1003245"/>
            <a:ext cx="562745" cy="154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E44F1D-8A99-4612-A588-2846B4215815}"/>
              </a:ext>
            </a:extLst>
          </p:cNvPr>
          <p:cNvCxnSpPr>
            <a:cxnSpLocks/>
          </p:cNvCxnSpPr>
          <p:nvPr/>
        </p:nvCxnSpPr>
        <p:spPr>
          <a:xfrm flipV="1">
            <a:off x="2469854" y="2406227"/>
            <a:ext cx="939723" cy="32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DE493C-840E-4AAE-A68C-122A7D6C01DE}"/>
              </a:ext>
            </a:extLst>
          </p:cNvPr>
          <p:cNvCxnSpPr>
            <a:cxnSpLocks/>
          </p:cNvCxnSpPr>
          <p:nvPr/>
        </p:nvCxnSpPr>
        <p:spPr>
          <a:xfrm flipV="1">
            <a:off x="2528685" y="2524015"/>
            <a:ext cx="3030982" cy="55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A9B837-E6FD-459F-A17E-057968978E26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430828" y="3317181"/>
            <a:ext cx="6062" cy="31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7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3D7CDE-1058-49F6-B445-C65BE9DAC9B3}"/>
              </a:ext>
            </a:extLst>
          </p:cNvPr>
          <p:cNvSpPr/>
          <p:nvPr/>
        </p:nvSpPr>
        <p:spPr>
          <a:xfrm>
            <a:off x="3027506" y="167193"/>
            <a:ext cx="4729726" cy="2116996"/>
          </a:xfrm>
          <a:prstGeom prst="rect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Token Licensing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Function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createLease</a:t>
            </a:r>
            <a:r>
              <a:rPr lang="en-US" sz="1400" dirty="0">
                <a:solidFill>
                  <a:sysClr val="windowText" lastClr="000000"/>
                </a:solidFill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</a:rPr>
              <a:t>tokenID</a:t>
            </a:r>
            <a:r>
              <a:rPr lang="en-US" sz="1400" dirty="0">
                <a:solidFill>
                  <a:sysClr val="windowText" lastClr="000000"/>
                </a:solidFill>
              </a:rPr>
              <a:t>, </a:t>
            </a:r>
            <a:r>
              <a:rPr lang="en-US" sz="1400" dirty="0" err="1">
                <a:solidFill>
                  <a:sysClr val="windowText" lastClr="000000"/>
                </a:solidFill>
              </a:rPr>
              <a:t>royaltySplit</a:t>
            </a:r>
            <a:r>
              <a:rPr lang="en-US" sz="1400" dirty="0">
                <a:solidFill>
                  <a:sysClr val="windowText" lastClr="000000"/>
                </a:solidFill>
              </a:rPr>
              <a:t> 1, royaltySplit2) {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          Creates a generic lease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}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6EFE4B-5648-41C5-AAB4-773D13BB7194}"/>
              </a:ext>
            </a:extLst>
          </p:cNvPr>
          <p:cNvCxnSpPr>
            <a:cxnSpLocks/>
          </p:cNvCxnSpPr>
          <p:nvPr/>
        </p:nvCxnSpPr>
        <p:spPr>
          <a:xfrm flipV="1">
            <a:off x="53448" y="3104383"/>
            <a:ext cx="12138552" cy="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47007E9-9379-4101-9B4B-BA3A5BF52E3F}"/>
              </a:ext>
            </a:extLst>
          </p:cNvPr>
          <p:cNvSpPr/>
          <p:nvPr/>
        </p:nvSpPr>
        <p:spPr>
          <a:xfrm>
            <a:off x="438422" y="3580990"/>
            <a:ext cx="1984811" cy="684717"/>
          </a:xfrm>
          <a:prstGeom prst="rect">
            <a:avLst/>
          </a:prstGeom>
          <a:solidFill>
            <a:srgbClr val="7030A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SomeMusicToken</a:t>
            </a:r>
            <a:r>
              <a:rPr lang="en-US" dirty="0">
                <a:solidFill>
                  <a:sysClr val="windowText" lastClr="000000"/>
                </a:solidFill>
              </a:rPr>
              <a:t> NFT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101AC6-B56D-4541-AC1E-B6073EC94403}"/>
              </a:ext>
            </a:extLst>
          </p:cNvPr>
          <p:cNvSpPr/>
          <p:nvPr/>
        </p:nvSpPr>
        <p:spPr>
          <a:xfrm>
            <a:off x="9568521" y="212617"/>
            <a:ext cx="1984811" cy="2311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0xRoyalties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0A3FD0-8992-41E6-A81F-CCEA6FDCB88C}"/>
              </a:ext>
            </a:extLst>
          </p:cNvPr>
          <p:cNvSpPr/>
          <p:nvPr/>
        </p:nvSpPr>
        <p:spPr>
          <a:xfrm>
            <a:off x="9603912" y="3429000"/>
            <a:ext cx="1984811" cy="2311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SomeMusicToken</a:t>
            </a:r>
            <a:r>
              <a:rPr lang="en-US" dirty="0">
                <a:solidFill>
                  <a:sysClr val="windowText" lastClr="000000"/>
                </a:solidFill>
              </a:rPr>
              <a:t> Project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663381-61F7-417B-82E8-0A6612B5CECE}"/>
              </a:ext>
            </a:extLst>
          </p:cNvPr>
          <p:cNvSpPr/>
          <p:nvPr/>
        </p:nvSpPr>
        <p:spPr>
          <a:xfrm>
            <a:off x="3095309" y="3960955"/>
            <a:ext cx="5099621" cy="2158660"/>
          </a:xfrm>
          <a:prstGeom prst="rect">
            <a:avLst/>
          </a:prstGeom>
          <a:solidFill>
            <a:srgbClr val="7030A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SomeMusicToken</a:t>
            </a:r>
            <a:r>
              <a:rPr lang="en-US" dirty="0">
                <a:solidFill>
                  <a:sysClr val="windowText" lastClr="000000"/>
                </a:solidFill>
              </a:rPr>
              <a:t> Licensing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sz="1200" dirty="0">
                <a:solidFill>
                  <a:sysClr val="windowText" lastClr="000000"/>
                </a:solidFill>
              </a:rPr>
              <a:t>Function 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createLeaseWithTerms</a:t>
            </a:r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tokenID</a:t>
            </a:r>
            <a:r>
              <a:rPr lang="en-US" sz="1200" dirty="0">
                <a:solidFill>
                  <a:sysClr val="windowText" lastClr="000000"/>
                </a:solidFill>
              </a:rPr>
              <a:t>, royaltySplit1, royaltySplit2, </a:t>
            </a:r>
            <a:r>
              <a:rPr lang="en-US" sz="1200" b="1" i="1" dirty="0" err="1">
                <a:solidFill>
                  <a:srgbClr val="FF0000"/>
                </a:solidFill>
              </a:rPr>
              <a:t>numberFreeDownloadsPermitted</a:t>
            </a:r>
            <a:r>
              <a:rPr lang="en-US" sz="1200" dirty="0">
                <a:solidFill>
                  <a:sysClr val="windowText" lastClr="000000"/>
                </a:solidFill>
              </a:rPr>
              <a:t>, </a:t>
            </a:r>
            <a:r>
              <a:rPr lang="en-US" sz="1200" b="1" i="1" dirty="0" err="1">
                <a:solidFill>
                  <a:srgbClr val="FF0000"/>
                </a:solidFill>
              </a:rPr>
              <a:t>numberMonetizedAudioStreams</a:t>
            </a:r>
            <a:r>
              <a:rPr lang="en-US" sz="1200" dirty="0">
                <a:solidFill>
                  <a:sysClr val="windowText" lastClr="000000"/>
                </a:solidFill>
              </a:rPr>
              <a:t>) {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          //check </a:t>
            </a:r>
            <a:r>
              <a:rPr lang="en-US" sz="1200" dirty="0" err="1">
                <a:solidFill>
                  <a:sysClr val="windowText" lastClr="000000"/>
                </a:solidFill>
              </a:rPr>
              <a:t>SomeMusicToken</a:t>
            </a:r>
            <a:r>
              <a:rPr lang="en-US" sz="1200" dirty="0">
                <a:solidFill>
                  <a:sysClr val="windowText" lastClr="000000"/>
                </a:solidFill>
              </a:rPr>
              <a:t> NFT that this person owns this </a:t>
            </a:r>
            <a:r>
              <a:rPr lang="en-US" sz="1200" dirty="0" err="1">
                <a:solidFill>
                  <a:sysClr val="windowText" lastClr="000000"/>
                </a:solidFill>
              </a:rPr>
              <a:t>tokenID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200" dirty="0">
                <a:solidFill>
                  <a:sysClr val="windowText" lastClr="000000"/>
                </a:solidFill>
              </a:rPr>
              <a:t>          </a:t>
            </a:r>
            <a:r>
              <a:rPr lang="en-US" sz="1200" dirty="0" err="1">
                <a:solidFill>
                  <a:sysClr val="windowText" lastClr="000000"/>
                </a:solidFill>
              </a:rPr>
              <a:t>tokenLicensing.createLease</a:t>
            </a:r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tokenID</a:t>
            </a:r>
            <a:r>
              <a:rPr lang="en-US" sz="1200" dirty="0">
                <a:solidFill>
                  <a:sysClr val="windowText" lastClr="000000"/>
                </a:solidFill>
              </a:rPr>
              <a:t>, royaltySplit1, royaltySplit2);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200" dirty="0">
                <a:solidFill>
                  <a:sysClr val="windowText" lastClr="000000"/>
                </a:solidFill>
              </a:rPr>
              <a:t>          //store music specific data, tie it to the lease that we generically created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53C0F4-384F-41AF-BE4A-8C929AF6CEBB}"/>
              </a:ext>
            </a:extLst>
          </p:cNvPr>
          <p:cNvCxnSpPr>
            <a:cxnSpLocks/>
          </p:cNvCxnSpPr>
          <p:nvPr/>
        </p:nvCxnSpPr>
        <p:spPr>
          <a:xfrm>
            <a:off x="5511230" y="2409509"/>
            <a:ext cx="0" cy="146531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46F3D7-A9CF-4D03-B42C-44F0C24EF544}"/>
              </a:ext>
            </a:extLst>
          </p:cNvPr>
          <p:cNvCxnSpPr>
            <a:cxnSpLocks/>
          </p:cNvCxnSpPr>
          <p:nvPr/>
        </p:nvCxnSpPr>
        <p:spPr>
          <a:xfrm flipH="1" flipV="1">
            <a:off x="2479614" y="4008626"/>
            <a:ext cx="502933" cy="2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2F5DA14-770C-4E3F-9B45-D75FEFE3450B}"/>
              </a:ext>
            </a:extLst>
          </p:cNvPr>
          <p:cNvSpPr/>
          <p:nvPr/>
        </p:nvSpPr>
        <p:spPr>
          <a:xfrm>
            <a:off x="24921" y="32589"/>
            <a:ext cx="1318152" cy="840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UNOFFICIAL SAMPLE</a:t>
            </a:r>
          </a:p>
        </p:txBody>
      </p:sp>
    </p:spTree>
    <p:extLst>
      <p:ext uri="{BB962C8B-B14F-4D97-AF65-F5344CB8AC3E}">
        <p14:creationId xmlns:p14="http://schemas.microsoft.com/office/powerpoint/2010/main" val="312072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164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Flanagan</dc:creator>
  <cp:lastModifiedBy>Mark Flanagan</cp:lastModifiedBy>
  <cp:revision>12</cp:revision>
  <dcterms:created xsi:type="dcterms:W3CDTF">2021-10-26T17:58:11Z</dcterms:created>
  <dcterms:modified xsi:type="dcterms:W3CDTF">2022-05-06T16:57:28Z</dcterms:modified>
</cp:coreProperties>
</file>