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3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70" r:id="rId16"/>
    <p:sldId id="271" r:id="rId17"/>
    <p:sldId id="272" r:id="rId18"/>
    <p:sldId id="273" r:id="rId19"/>
    <p:sldId id="274" r:id="rId20"/>
    <p:sldId id="294" r:id="rId21"/>
    <p:sldId id="277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78" r:id="rId31"/>
    <p:sldId id="285" r:id="rId32"/>
  </p:sldIdLst>
  <p:sldSz cx="9144000" cy="6858000" type="screen4x3"/>
  <p:notesSz cx="6858000" cy="9144000"/>
  <p:embeddedFontLst>
    <p:embeddedFont>
      <p:font typeface="Gill Sans" panose="020B0604020202020204" charset="0"/>
      <p:regular r:id="rId34"/>
      <p:bold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FA7DA"/>
    <a:srgbClr val="8BB8E2"/>
    <a:srgbClr val="B7D2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14874D-D592-4134-A0A8-D46420D0DBD9}" v="1" dt="2024-06-05T07:32:50.926"/>
  </p1510:revLst>
</p1510:revInfo>
</file>

<file path=ppt/tableStyles.xml><?xml version="1.0" encoding="utf-8"?>
<a:tblStyleLst xmlns:a="http://schemas.openxmlformats.org/drawingml/2006/main" def="{58A5D11E-8700-4466-AC52-C014896C093A}">
  <a:tblStyle styleId="{58A5D11E-8700-4466-AC52-C014896C093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1b3775e4e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a1b3775e4e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2d1de82f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262d1de82f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2d1de82f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262d1de82f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216fceb2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2a216fceb2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216fceb20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2a216fceb20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216fceb20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2a216fceb20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1169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3320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500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376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70049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86450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4937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9996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0402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1bf64af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2a1bf64af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Causes:</a:t>
            </a:r>
            <a:endParaRPr sz="165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-US" sz="1200" b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Complexity of the National Museum Complex:</a:t>
            </a: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With three national museums and numerous galleries, the vastness and variety make it challenging for visitors and staff to navigate efficiently.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-US" sz="1200" b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Lack of Effective Navigation Tools:</a:t>
            </a: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Existing tools like physical maps, satellite navigation, and online virtual tours are insufficient for indoor navigation, especially in large and intricate spaces like museums.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-US" sz="1200" b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Inadequate Information Accessibility:</a:t>
            </a: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Limited or Non-Interactive Information Points; The museums might lack sufficient interactive or accessible information points within the premises, such as digital kiosks or easy-to-use apps, that provide detailed and real-time information about the exact locations of specific art pieces, sculptures, or galleries.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6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Problems:</a:t>
            </a:r>
            <a:endParaRPr sz="165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-US" sz="1200" b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Difficulty in Orientation:</a:t>
            </a: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New visitors, tourists, and even staff members struggle to familiarize themselves with the museums' layout and halls due to the extensive area.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-US" sz="1200" b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Inefficient Navigation Tools:</a:t>
            </a: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Current maps and navigation tools don't adequately support indoor navigation, leading to confusion and time wastage.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-US" sz="1200" b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Lack of Specific Location Information:</a:t>
            </a: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Visitors may face challenges in finding specific art pieces, sculptures, or galleries they wish to explore within the museums.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6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Effects:</a:t>
            </a:r>
            <a:endParaRPr sz="165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-US" sz="1200" b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Inconvenience for Visitors:</a:t>
            </a: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Difficulty in navigating the complex leads to a less satisfying and potentially frustrating museum experience for visitors.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-US" sz="1200" b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Reduced Efficiency:</a:t>
            </a: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Wasted time and effort in trying to find specific locations or navigate through the museums can reduce overall efficiency, both for visitors and museum staff.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-US" sz="1200" b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Potential Loss of Engagement:</a:t>
            </a: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Visitors might miss out on exploring certain exhibits or galleries due to navigation difficulties, impacting their overall engagement with the museums.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" name="Google Shape;18;p2" descr="E:\Ramil\TUP_Masteral\Thesis Docu (Development of Secured-Document Courier System)\Images\header_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54158" cy="135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 amt="34000"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0" y="12954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l Sans"/>
              <a:buNone/>
              <a:defRPr sz="3500"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04800" y="1905000"/>
            <a:ext cx="86868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1" descr="E:\Ramil\TUP_Masteral\Thesis Docu (Development of Secured-Document Courier System)\Images\header_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-1"/>
            <a:ext cx="9154158" cy="10668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5A2203-B348-77FA-2D45-6EDDA2FBB0F8}"/>
              </a:ext>
            </a:extLst>
          </p:cNvPr>
          <p:cNvSpPr/>
          <p:nvPr/>
        </p:nvSpPr>
        <p:spPr>
          <a:xfrm>
            <a:off x="3342968" y="1730477"/>
            <a:ext cx="2458064" cy="138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600" b="1" dirty="0">
                <a:solidFill>
                  <a:schemeClr val="accent6">
                    <a:lumMod val="75000"/>
                  </a:schemeClr>
                </a:solidFill>
              </a:rPr>
              <a:t>FINAL </a:t>
            </a:r>
          </a:p>
          <a:p>
            <a:pPr algn="ctr"/>
            <a:r>
              <a:rPr lang="en-PH" sz="3600" b="1" dirty="0">
                <a:solidFill>
                  <a:schemeClr val="accent6">
                    <a:lumMod val="75000"/>
                  </a:schemeClr>
                </a:solidFill>
              </a:rPr>
              <a:t>DEFENSE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95F083-D8D4-CB77-4E33-9B724EA5D57C}"/>
              </a:ext>
            </a:extLst>
          </p:cNvPr>
          <p:cNvSpPr/>
          <p:nvPr/>
        </p:nvSpPr>
        <p:spPr>
          <a:xfrm>
            <a:off x="3224980" y="4021394"/>
            <a:ext cx="2703871" cy="1976283"/>
          </a:xfrm>
          <a:prstGeom prst="rect">
            <a:avLst/>
          </a:prstGeom>
          <a:gradFill flip="none" rotWithShape="1">
            <a:gsLst>
              <a:gs pos="62000">
                <a:srgbClr val="8BB8E2">
                  <a:tint val="66000"/>
                  <a:satMod val="160000"/>
                </a:srgbClr>
              </a:gs>
              <a:gs pos="50000">
                <a:srgbClr val="8BB8E2">
                  <a:tint val="44500"/>
                  <a:satMod val="160000"/>
                </a:srgbClr>
              </a:gs>
              <a:gs pos="100000">
                <a:srgbClr val="6FA7D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25000"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0" y="12954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 u="sng"/>
              <a:t>Objectives of the Study</a:t>
            </a: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1"/>
          </p:nvPr>
        </p:nvSpPr>
        <p:spPr>
          <a:xfrm>
            <a:off x="304800" y="1904999"/>
            <a:ext cx="8686800" cy="48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500" dirty="0"/>
              <a:t> 3) Develop the actual mobile application using developmental tools.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500" dirty="0"/>
          </a:p>
          <a:p>
            <a:pPr marL="342900" indent="-342900">
              <a:spcBef>
                <a:spcPts val="0"/>
              </a:spcBef>
            </a:pPr>
            <a:r>
              <a:rPr lang="en-US" sz="2500" dirty="0"/>
              <a:t>Godot 4 – Game Engine (for 2D map digitalization, Main UI development, and routes optimization)</a:t>
            </a:r>
          </a:p>
          <a:p>
            <a:pPr marL="342900" indent="-342900">
              <a:spcBef>
                <a:spcPts val="0"/>
              </a:spcBef>
            </a:pPr>
            <a:r>
              <a:rPr lang="en-US" sz="2500" dirty="0"/>
              <a:t>Firebase ( for database)</a:t>
            </a:r>
          </a:p>
          <a:p>
            <a:pPr marL="342900" indent="-342900">
              <a:spcBef>
                <a:spcPts val="0"/>
              </a:spcBef>
            </a:pPr>
            <a:r>
              <a:rPr lang="en-US" sz="2500" dirty="0"/>
              <a:t>Android Studio (for mobile application development)</a:t>
            </a:r>
          </a:p>
          <a:p>
            <a:pPr marL="0" indent="0">
              <a:spcBef>
                <a:spcPts val="0"/>
              </a:spcBef>
              <a:buNone/>
            </a:pPr>
            <a:endParaRPr lang="en-US" sz="25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2500" dirty="0"/>
              <a:t>4) Test and evaluate the system in terms of functional suitability and reliability.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5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2500" dirty="0"/>
              <a:t>5) Determine the level of acceptability of the developed prototype system using the ISO 25010 criteria such as functional suitability, performance efficiency, usability, reliability, and maintainability.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25000"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title"/>
          </p:nvPr>
        </p:nvSpPr>
        <p:spPr>
          <a:xfrm>
            <a:off x="0" y="1219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 u="sng"/>
              <a:t>Scope and Limitations</a:t>
            </a:r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1"/>
          </p:nvPr>
        </p:nvSpPr>
        <p:spPr>
          <a:xfrm>
            <a:off x="228600" y="1828800"/>
            <a:ext cx="84582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54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Char char="•"/>
            </a:pPr>
            <a:r>
              <a:rPr lang="en-US" sz="1800" dirty="0"/>
              <a:t>The study will focus on developing a smart navigation system to help with navigation and guide users to their target destination with the correct route.</a:t>
            </a:r>
            <a:endParaRPr sz="1800" dirty="0"/>
          </a:p>
          <a:p>
            <a:pPr marL="342900" lvl="0" indent="-254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Char char="•"/>
            </a:pPr>
            <a:r>
              <a:rPr lang="en-US" sz="1800" dirty="0"/>
              <a:t>The system is exclusively centered around the National Museums of Manila (Fine Arts and Anthropology) and does not extend to the other branches or museums. </a:t>
            </a:r>
            <a:endParaRPr sz="1800" dirty="0"/>
          </a:p>
          <a:p>
            <a:pPr marL="342900" lvl="0" indent="-254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Char char="•"/>
            </a:pPr>
            <a:r>
              <a:rPr lang="en-US" sz="1800" dirty="0"/>
              <a:t>Users can access the application through the QR code provided at every entrance of the National Museums, granting them access to the app and its functionalities.</a:t>
            </a:r>
            <a:endParaRPr sz="1800" dirty="0"/>
          </a:p>
          <a:p>
            <a:pPr marL="342900" lvl="0" indent="-254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Char char="•"/>
            </a:pPr>
            <a:r>
              <a:rPr lang="en-US" sz="1800" dirty="0"/>
              <a:t>The navigation system’s functionality heavily relies on the A* algorithm for navigation and pathfinding, and alternative algorithms or navigation methods are not considered within its scope. </a:t>
            </a:r>
            <a:endParaRPr sz="1800" dirty="0"/>
          </a:p>
          <a:p>
            <a:pPr marL="342900" lvl="0" indent="-254000" algn="just" rtl="0">
              <a:lnSpc>
                <a:spcPct val="115000"/>
              </a:lnSpc>
              <a:spcBef>
                <a:spcPts val="795"/>
              </a:spcBef>
              <a:spcAft>
                <a:spcPts val="0"/>
              </a:spcAft>
              <a:buSzPts val="1800"/>
              <a:buFont typeface="Gill Sans"/>
              <a:buChar char="•"/>
            </a:pPr>
            <a:r>
              <a:rPr lang="en-US" sz="1800" dirty="0"/>
              <a:t>Tracks the progress of the user's visits (galleries/paintings/artifacts/sculptures already visited). </a:t>
            </a:r>
            <a:endParaRPr sz="1800" dirty="0"/>
          </a:p>
          <a:p>
            <a:pPr marL="342900" lvl="0" indent="-254000" algn="just" rtl="0">
              <a:lnSpc>
                <a:spcPct val="115000"/>
              </a:lnSpc>
              <a:spcBef>
                <a:spcPts val="795"/>
              </a:spcBef>
              <a:spcAft>
                <a:spcPts val="0"/>
              </a:spcAft>
              <a:buSzPts val="1800"/>
              <a:buFont typeface="Gill Sans"/>
              <a:buChar char="•"/>
            </a:pPr>
            <a:r>
              <a:rPr lang="en-US" sz="1800" dirty="0"/>
              <a:t>Mapping of the national museums is limited to the individual buildings within the museum and does not extend to other areas or locations.</a:t>
            </a:r>
            <a:endParaRPr sz="1800" dirty="0"/>
          </a:p>
          <a:p>
            <a:pPr marL="342900" lvl="0" indent="-241300" algn="l" rtl="0">
              <a:spcBef>
                <a:spcPts val="79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0" y="935925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50"/>
              <a:buFont typeface="Gill Sans"/>
              <a:buNone/>
            </a:pPr>
            <a:r>
              <a:rPr lang="en-US" sz="2350" u="sng"/>
              <a:t>Project Design</a:t>
            </a:r>
            <a:endParaRPr sz="2350"/>
          </a:p>
        </p:txBody>
      </p:sp>
      <p:sp>
        <p:nvSpPr>
          <p:cNvPr id="196" name="Google Shape;196;p27"/>
          <p:cNvSpPr/>
          <p:nvPr/>
        </p:nvSpPr>
        <p:spPr>
          <a:xfrm>
            <a:off x="1774442" y="6488702"/>
            <a:ext cx="551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Program Flowchart of System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A26D7DC8-2F33-586F-0197-207B0D900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680" y="1158047"/>
            <a:ext cx="3226640" cy="5330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0" y="935925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50"/>
              <a:buFont typeface="Gill Sans"/>
              <a:buNone/>
            </a:pPr>
            <a:r>
              <a:rPr lang="en-US" sz="2350" u="sng"/>
              <a:t>Project Design</a:t>
            </a:r>
            <a:endParaRPr sz="2350"/>
          </a:p>
        </p:txBody>
      </p:sp>
      <p:sp>
        <p:nvSpPr>
          <p:cNvPr id="203" name="Google Shape;203;p28"/>
          <p:cNvSpPr/>
          <p:nvPr/>
        </p:nvSpPr>
        <p:spPr>
          <a:xfrm>
            <a:off x="1774442" y="6488702"/>
            <a:ext cx="551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Program Flowchart of Artificial Intelligence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4" name="Google Shape;204;p28"/>
          <p:cNvPicPr preferRelativeResize="0"/>
          <p:nvPr/>
        </p:nvPicPr>
        <p:blipFill rotWithShape="1">
          <a:blip r:embed="rId3">
            <a:alphaModFix/>
          </a:blip>
          <a:srcRect l="-530" t="7713" r="530" b="7713"/>
          <a:stretch/>
        </p:blipFill>
        <p:spPr>
          <a:xfrm>
            <a:off x="738650" y="1547625"/>
            <a:ext cx="7585895" cy="48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xfrm>
            <a:off x="0" y="935925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50"/>
              <a:buFont typeface="Gill Sans"/>
              <a:buNone/>
            </a:pPr>
            <a:r>
              <a:rPr lang="en-US" sz="2350" u="sng"/>
              <a:t>Project Design</a:t>
            </a:r>
            <a:endParaRPr sz="2350"/>
          </a:p>
        </p:txBody>
      </p:sp>
      <p:sp>
        <p:nvSpPr>
          <p:cNvPr id="210" name="Google Shape;210;p29"/>
          <p:cNvSpPr/>
          <p:nvPr/>
        </p:nvSpPr>
        <p:spPr>
          <a:xfrm>
            <a:off x="1814849" y="6159915"/>
            <a:ext cx="551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Entity Relationship Diagram for Log-In and User Data</a:t>
            </a:r>
            <a:endParaRPr sz="18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" name="Picture 2" descr="A diagram of a user&#10;&#10;Description automatically generated">
            <a:extLst>
              <a:ext uri="{FF2B5EF4-FFF2-40B4-BE49-F238E27FC236}">
                <a16:creationId xmlns:a16="http://schemas.microsoft.com/office/drawing/2014/main" id="{C181E2E1-B75C-DEF9-2F49-F037E7EB07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80" t="20897"/>
          <a:stretch/>
        </p:blipFill>
        <p:spPr>
          <a:xfrm>
            <a:off x="1003762" y="2219632"/>
            <a:ext cx="7136475" cy="355927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>
            <a:spLocks noGrp="1"/>
          </p:cNvSpPr>
          <p:nvPr>
            <p:ph type="title"/>
          </p:nvPr>
        </p:nvSpPr>
        <p:spPr>
          <a:xfrm>
            <a:off x="0" y="935925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50"/>
              <a:buFont typeface="Gill Sans"/>
              <a:buNone/>
            </a:pPr>
            <a:r>
              <a:rPr lang="en-US" sz="2350" u="sng"/>
              <a:t>Project Design</a:t>
            </a:r>
            <a:endParaRPr sz="2350"/>
          </a:p>
        </p:txBody>
      </p:sp>
      <p:sp>
        <p:nvSpPr>
          <p:cNvPr id="217" name="Google Shape;217;p30"/>
          <p:cNvSpPr/>
          <p:nvPr/>
        </p:nvSpPr>
        <p:spPr>
          <a:xfrm>
            <a:off x="1774442" y="6488702"/>
            <a:ext cx="551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Wireframing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1599BC-129C-7051-F0C2-9D1F35E6A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69325"/>
            <a:ext cx="7391527" cy="45454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3739236-1202-6B4B-F3C6-1C8F06D15D4D}"/>
              </a:ext>
            </a:extLst>
          </p:cNvPr>
          <p:cNvSpPr/>
          <p:nvPr/>
        </p:nvSpPr>
        <p:spPr>
          <a:xfrm>
            <a:off x="3431458" y="5191432"/>
            <a:ext cx="2045110" cy="82330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>
            <a:spLocks noGrp="1"/>
          </p:cNvSpPr>
          <p:nvPr>
            <p:ph type="title"/>
          </p:nvPr>
        </p:nvSpPr>
        <p:spPr>
          <a:xfrm>
            <a:off x="0" y="935925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50"/>
              <a:buFont typeface="Gill Sans"/>
              <a:buNone/>
            </a:pPr>
            <a:r>
              <a:rPr lang="en-US" sz="2350" u="sng"/>
              <a:t>Project Design</a:t>
            </a:r>
            <a:endParaRPr sz="2350"/>
          </a:p>
        </p:txBody>
      </p:sp>
      <p:sp>
        <p:nvSpPr>
          <p:cNvPr id="229" name="Google Shape;229;p31"/>
          <p:cNvSpPr/>
          <p:nvPr/>
        </p:nvSpPr>
        <p:spPr>
          <a:xfrm>
            <a:off x="1774442" y="6488702"/>
            <a:ext cx="551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Wireframing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792375" y="1469325"/>
            <a:ext cx="2151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38373E-C149-EBF3-FA90-AAF03CF5A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69325"/>
            <a:ext cx="7079953" cy="459417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>
            <a:spLocks noGrp="1"/>
          </p:cNvSpPr>
          <p:nvPr>
            <p:ph type="title"/>
          </p:nvPr>
        </p:nvSpPr>
        <p:spPr>
          <a:xfrm>
            <a:off x="2943675" y="3000699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50"/>
              <a:buFont typeface="Gill Sans"/>
              <a:buNone/>
            </a:pPr>
            <a:r>
              <a:rPr lang="en-US" sz="8800" u="sng" dirty="0"/>
              <a:t>DEMO</a:t>
            </a:r>
            <a:endParaRPr sz="8800" dirty="0"/>
          </a:p>
        </p:txBody>
      </p:sp>
      <p:sp>
        <p:nvSpPr>
          <p:cNvPr id="229" name="Google Shape;229;p31"/>
          <p:cNvSpPr/>
          <p:nvPr/>
        </p:nvSpPr>
        <p:spPr>
          <a:xfrm>
            <a:off x="1774442" y="6488702"/>
            <a:ext cx="551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Wireframing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792375" y="1469325"/>
            <a:ext cx="2151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69613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>
            <a:spLocks noGrp="1"/>
          </p:cNvSpPr>
          <p:nvPr>
            <p:ph type="title"/>
          </p:nvPr>
        </p:nvSpPr>
        <p:spPr>
          <a:xfrm>
            <a:off x="0" y="10668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 u="sng" dirty="0"/>
              <a:t>TEST RESULTS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32D2D-6F67-2BDC-987D-2B2D67134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00" y="1679290"/>
            <a:ext cx="7219003" cy="49457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>
            <a:spLocks noGrp="1"/>
          </p:cNvSpPr>
          <p:nvPr>
            <p:ph type="title"/>
          </p:nvPr>
        </p:nvSpPr>
        <p:spPr>
          <a:xfrm>
            <a:off x="0" y="10668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 u="sng" dirty="0"/>
              <a:t>TEST RESULTS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D50F79-0749-AE57-F7CD-2D0361B1A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04" y="2098768"/>
            <a:ext cx="8173591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8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25000"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0" y="990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l Sans"/>
              <a:buNone/>
            </a:pPr>
            <a:r>
              <a:rPr lang="en-US" u="sng"/>
              <a:t>Researcher’s Profile</a:t>
            </a:r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 l="8750" t="7324" r="10153" b="13234"/>
          <a:stretch/>
        </p:blipFill>
        <p:spPr>
          <a:xfrm>
            <a:off x="415350" y="1905000"/>
            <a:ext cx="1362275" cy="13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1996350" y="1905000"/>
            <a:ext cx="56238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Andrea Jane L. </a:t>
            </a:r>
            <a:r>
              <a:rPr lang="en-US" sz="1800" b="1" dirty="0" err="1">
                <a:solidFill>
                  <a:schemeClr val="dk1"/>
                </a:solidFill>
              </a:rPr>
              <a:t>Ermac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Blk. 1 Lot 34 Summerfield Residences </a:t>
            </a:r>
            <a:r>
              <a:rPr lang="en-US" b="1" dirty="0" err="1">
                <a:solidFill>
                  <a:schemeClr val="dk1"/>
                </a:solidFill>
              </a:rPr>
              <a:t>Maybunga</a:t>
            </a:r>
            <a:r>
              <a:rPr lang="en-US" b="1" dirty="0">
                <a:solidFill>
                  <a:schemeClr val="dk1"/>
                </a:solidFill>
              </a:rPr>
              <a:t> Pasig City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09227119596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andreajane.ermac@tup.edu.ph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15350" y="3392000"/>
            <a:ext cx="81051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Skills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Knowledgeable in some programming languages such as C, C++, Python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Knowledgeable in Web development (HTML, CSS)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Knowledgeable in Web designing (Figma, Wix)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2784425" y="4835250"/>
            <a:ext cx="32697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 b="1">
                <a:solidFill>
                  <a:schemeClr val="dk1"/>
                </a:solidFill>
              </a:rPr>
              <a:t>TEAMBA Programming Language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           </a:t>
            </a:r>
            <a:r>
              <a:rPr lang="en-US" sz="1200">
                <a:solidFill>
                  <a:schemeClr val="dk1"/>
                </a:solidFill>
              </a:rPr>
              <a:t>Assistant Programmer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	Oct 2022 – Feb 2023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	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    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15350" y="4835250"/>
            <a:ext cx="30000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Projects Done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 b="1">
                <a:solidFill>
                  <a:schemeClr val="dk1"/>
                </a:solidFill>
              </a:rPr>
              <a:t>Land Division using Last Diminisher Algorithm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          Lead Programmer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	Oct  2022 – Feb 2023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	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    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697600" y="4825950"/>
            <a:ext cx="3446400" cy="17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I</a:t>
            </a:r>
            <a:r>
              <a:rPr lang="en-US" sz="1200" b="1">
                <a:solidFill>
                  <a:schemeClr val="dk1"/>
                </a:solidFill>
              </a:rPr>
              <a:t>mplementation of Sex Education in Web-based Learning Application for Pre-teens (9-11 years old) in Barangay Maybunga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          Data Scientist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	Nov 2022 – July 2023</a:t>
            </a:r>
            <a:endParaRPr sz="12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>
            <a:spLocks noGrp="1"/>
          </p:cNvSpPr>
          <p:nvPr>
            <p:ph type="title"/>
          </p:nvPr>
        </p:nvSpPr>
        <p:spPr>
          <a:xfrm>
            <a:off x="0" y="10668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 u="sng" dirty="0"/>
              <a:t>TEST RESULTS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B7E4C-6978-BED4-992F-DD51372A2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10" y="1930528"/>
            <a:ext cx="8278380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2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>
            <a:spLocks noGrp="1"/>
          </p:cNvSpPr>
          <p:nvPr>
            <p:ph type="title"/>
          </p:nvPr>
        </p:nvSpPr>
        <p:spPr>
          <a:xfrm>
            <a:off x="0" y="10668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 u="sng" dirty="0"/>
              <a:t>TEST RESULTS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B7E4C-6978-BED4-992F-DD51372A2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10" y="1930528"/>
            <a:ext cx="8278380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21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>
            <a:spLocks noGrp="1"/>
          </p:cNvSpPr>
          <p:nvPr>
            <p:ph type="title"/>
          </p:nvPr>
        </p:nvSpPr>
        <p:spPr>
          <a:xfrm>
            <a:off x="0" y="10668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 u="sng" dirty="0"/>
              <a:t>TEST RESULTS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43C33-8351-DDE8-68ED-4E1503CBE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62" y="2228353"/>
            <a:ext cx="8783276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63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>
            <a:spLocks noGrp="1"/>
          </p:cNvSpPr>
          <p:nvPr>
            <p:ph type="title"/>
          </p:nvPr>
        </p:nvSpPr>
        <p:spPr>
          <a:xfrm>
            <a:off x="0" y="10668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 u="sng" dirty="0"/>
              <a:t>TEST RESULTS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82D85-9C8F-DEBA-38A1-821F4D914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31" y="1764561"/>
            <a:ext cx="8154538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95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>
            <a:spLocks noGrp="1"/>
          </p:cNvSpPr>
          <p:nvPr>
            <p:ph type="title"/>
          </p:nvPr>
        </p:nvSpPr>
        <p:spPr>
          <a:xfrm>
            <a:off x="0" y="10668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 u="sng" dirty="0"/>
              <a:t>TEST RESULTS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2A787D-B2DA-4486-522F-3F081C0F9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718" y="1682678"/>
            <a:ext cx="6049824" cy="4315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057C47-87C5-FD4B-0FCE-4506508BA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717" y="6007438"/>
            <a:ext cx="6049825" cy="71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21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>
            <a:spLocks noGrp="1"/>
          </p:cNvSpPr>
          <p:nvPr>
            <p:ph type="title"/>
          </p:nvPr>
        </p:nvSpPr>
        <p:spPr>
          <a:xfrm>
            <a:off x="0" y="10668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 u="sng" dirty="0"/>
              <a:t>TEST RESULTS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1CCE3B-9AF6-4794-82DF-82DFC68C2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574" y="1680333"/>
            <a:ext cx="5335497" cy="494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52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>
            <a:spLocks noGrp="1"/>
          </p:cNvSpPr>
          <p:nvPr>
            <p:ph type="title"/>
          </p:nvPr>
        </p:nvSpPr>
        <p:spPr>
          <a:xfrm>
            <a:off x="0" y="10668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 u="sng" dirty="0"/>
              <a:t>TEST RESULTS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B7C84-81E2-2A47-2239-9E9F5A0AC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180" y="1735849"/>
            <a:ext cx="6201640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22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>
            <a:spLocks noGrp="1"/>
          </p:cNvSpPr>
          <p:nvPr>
            <p:ph type="body" idx="1"/>
          </p:nvPr>
        </p:nvSpPr>
        <p:spPr>
          <a:xfrm>
            <a:off x="435158" y="1766448"/>
            <a:ext cx="8426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5450" indent="-342900" algn="just">
              <a:spcBef>
                <a:spcPts val="0"/>
              </a:spcBef>
              <a:buSzPts val="2300"/>
            </a:pPr>
            <a:r>
              <a:rPr lang="en-US" sz="2400" dirty="0"/>
              <a:t>“Smart Directory Map Locator with Navigation using A* Algorithm for the National Museums in Manila” is well-received and highly acceptable in terms of Functional Suitability, Performance Efficiency, Usability, Reliability, and Maintainability, following the ISO 25010 criteria. </a:t>
            </a:r>
          </a:p>
          <a:p>
            <a:pPr marL="425450" indent="-342900" algn="just">
              <a:spcBef>
                <a:spcPts val="0"/>
              </a:spcBef>
              <a:buSzPts val="2300"/>
            </a:pPr>
            <a:r>
              <a:rPr lang="en-US" sz="2400" dirty="0"/>
              <a:t>The map completely provided the necessary information, including labels and legends per floor, brief information about the place, information about the art/sculpture/piece and artist, and the established QR code for download link access of the finished application. </a:t>
            </a:r>
          </a:p>
          <a:p>
            <a:pPr marL="425450" indent="-342900" algn="just">
              <a:spcBef>
                <a:spcPts val="0"/>
              </a:spcBef>
              <a:buSzPts val="2300"/>
            </a:pPr>
            <a:endParaRPr sz="2400" dirty="0"/>
          </a:p>
        </p:txBody>
      </p:sp>
      <p:sp>
        <p:nvSpPr>
          <p:cNvPr id="260" name="Google Shape;260;p35"/>
          <p:cNvSpPr txBox="1">
            <a:spLocks noGrp="1"/>
          </p:cNvSpPr>
          <p:nvPr>
            <p:ph type="title"/>
          </p:nvPr>
        </p:nvSpPr>
        <p:spPr>
          <a:xfrm>
            <a:off x="0" y="10668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 u="sng" dirty="0"/>
              <a:t>CONCLUSION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25000"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0" y="990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l Sans"/>
              <a:buNone/>
            </a:pPr>
            <a:r>
              <a:rPr lang="en-US" u="sng"/>
              <a:t>Researcher’s Profile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1996350" y="1905000"/>
            <a:ext cx="56238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Julio, Natalie Kate L.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802 San Jose St. Manuyo Uno Las PInas City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09687454491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nataliekate.julio@tup.edu.ph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415350" y="3392000"/>
            <a:ext cx="81051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Skills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Knowledgeable in some programming languages such as C, C++, Python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Knowledgeable in Web development (HTML, CSS), Game Development ( Android Studio) 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Knowledgeable in Web designing (Figma, Wix)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2727500" y="4745000"/>
            <a:ext cx="32697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 b="1">
                <a:solidFill>
                  <a:schemeClr val="dk1"/>
                </a:solidFill>
              </a:rPr>
              <a:t>DrugProfiler: Mobile Application that Identifies a medicine, its use and side effect using CNN</a:t>
            </a:r>
            <a:endParaRPr sz="1200" b="1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Project Manager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	Oct 2022 – Feb 2023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	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    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102350" y="4745000"/>
            <a:ext cx="30000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Projects Done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 b="1">
                <a:solidFill>
                  <a:schemeClr val="dk1"/>
                </a:solidFill>
              </a:rPr>
              <a:t>Web-Based Application that</a:t>
            </a:r>
            <a:endParaRPr sz="1200" b="1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Translates Basic FSL 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Team Lead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Jan 2023 - July 2023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	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    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5697600" y="4987275"/>
            <a:ext cx="34464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 b="1">
                <a:solidFill>
                  <a:schemeClr val="dk1"/>
                </a:solidFill>
              </a:rPr>
              <a:t>GayLingo Translator using Natural Language Processing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Project Manager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	Oct 2022 - Feb 2023</a:t>
            </a:r>
            <a:endParaRPr sz="1200" b="1">
              <a:solidFill>
                <a:schemeClr val="dk1"/>
              </a:solidFill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00" y="1889998"/>
            <a:ext cx="1364599" cy="136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25000"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0" y="990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l Sans"/>
              <a:buNone/>
            </a:pPr>
            <a:r>
              <a:rPr lang="en-US" u="sng"/>
              <a:t>Researcher’s Profile</a:t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t="9759" b="17949"/>
          <a:stretch/>
        </p:blipFill>
        <p:spPr>
          <a:xfrm>
            <a:off x="415350" y="1905000"/>
            <a:ext cx="1362275" cy="133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1996350" y="1905000"/>
            <a:ext cx="56238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Randall Eira C. Lim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Unit 3A, 142 General Pio Valenzuela Street, Caloocan City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09258889024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randalleira.lim@tup.edu.ph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415350" y="3392000"/>
            <a:ext cx="81051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Skills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Knowledgeable in some programming languages, such as Assembly, C, C++, Python, and object-oriented programming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Knowledgeable in Web development (HTML, CSS)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Knowledgeable in Web designing (Figma, Wix)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Speaks English, Filipino, and Mandarin Chinese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2756850" y="5146700"/>
            <a:ext cx="32697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 b="1">
                <a:solidFill>
                  <a:schemeClr val="dk1"/>
                </a:solidFill>
              </a:rPr>
              <a:t>TEAMBA Programming Language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           </a:t>
            </a:r>
            <a:r>
              <a:rPr lang="en-US" sz="1200">
                <a:solidFill>
                  <a:schemeClr val="dk1"/>
                </a:solidFill>
              </a:rPr>
              <a:t>Assistant Programmer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	Oct 2022 – Feb 2023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	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    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415350" y="5146700"/>
            <a:ext cx="30000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Projects Done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 b="1">
                <a:solidFill>
                  <a:schemeClr val="dk1"/>
                </a:solidFill>
              </a:rPr>
              <a:t>Land Division using Last Diminisher Algorithm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          Assistant Programmer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	Oct  2022 – Feb 2023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	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    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5697600" y="5137400"/>
            <a:ext cx="3446400" cy="17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I</a:t>
            </a:r>
            <a:r>
              <a:rPr lang="en-US" sz="1200" b="1">
                <a:solidFill>
                  <a:schemeClr val="dk1"/>
                </a:solidFill>
              </a:rPr>
              <a:t>mplementation of Sex Education in Web-based Learning Application for Pre-teens (9-11 years old) in Barangay Maybunga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          Data Scientist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	Nov 2022 – July 2023</a:t>
            </a:r>
            <a:endParaRPr sz="12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25000"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0" y="990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l Sans"/>
              <a:buNone/>
            </a:pPr>
            <a:r>
              <a:rPr lang="en-US" u="sng"/>
              <a:t>Researcher’s Profile</a:t>
            </a:r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0" y="990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l Sans"/>
              <a:buNone/>
            </a:pPr>
            <a:r>
              <a:rPr lang="en-US" u="sng"/>
              <a:t>Researcher’s Profile</a:t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4">
            <a:alphaModFix/>
          </a:blip>
          <a:srcRect l="10599" t="4516" r="10591" b="37576"/>
          <a:stretch/>
        </p:blipFill>
        <p:spPr>
          <a:xfrm>
            <a:off x="415350" y="1905000"/>
            <a:ext cx="1391496" cy="13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1996350" y="1905000"/>
            <a:ext cx="62331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Mark Cedrick B. Tacorda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Ph 7c Pkg 7 Blk 55 Lot 29 Brgy. 176 Bagong Silang, Caloocan City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09102998162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markcedrick.tacorda@tup.edu.ph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415350" y="3392000"/>
            <a:ext cx="81051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Skills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Knowledgeable in some programming languages such as C, C++, Python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Knowledgeable in Game Development (Godot, GDScript)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Knowledgeable in Machine Learning (Tensorflow, Keras)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Knowledgeable in UI designing (Figma)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2784425" y="5002600"/>
            <a:ext cx="32697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 b="1">
                <a:solidFill>
                  <a:schemeClr val="dk1"/>
                </a:solidFill>
              </a:rPr>
              <a:t>DrugProfiler: Mobile Application that Identifies a medicine, its use and side effect using CNN</a:t>
            </a:r>
            <a:endParaRPr sz="1200" b="1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Lead Programmer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	Oct 2022 – Feb 2023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	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    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415350" y="5002600"/>
            <a:ext cx="25167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Projects Done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 b="1">
                <a:solidFill>
                  <a:schemeClr val="dk1"/>
                </a:solidFill>
              </a:rPr>
              <a:t>Web-Based Application that Translates Basic FSL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          Assistant Programmer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	Jan 2023 - July 2023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	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    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5697600" y="4993300"/>
            <a:ext cx="3446400" cy="17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 b="1">
                <a:solidFill>
                  <a:schemeClr val="dk1"/>
                </a:solidFill>
              </a:rPr>
              <a:t>Designing a Smart Campus Directory Application for the COS Building of TUP - Manila Using Ant Colony Optimization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Lead Programmer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	Jan 2023 - July 2023</a:t>
            </a:r>
            <a:endParaRPr sz="12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20000"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ctrTitle"/>
          </p:nvPr>
        </p:nvSpPr>
        <p:spPr>
          <a:xfrm>
            <a:off x="0" y="2927075"/>
            <a:ext cx="91440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330200" marR="341630" algn="ctr" rtl="0">
              <a:spcBef>
                <a:spcPts val="300"/>
              </a:spcBef>
              <a:spcAft>
                <a:spcPts val="0"/>
              </a:spcAft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Smart Directory Map Locator with Navigation using A* Algorithm for the National Museums in Manila</a:t>
            </a:r>
            <a:endParaRPr lang="en-US" sz="6000" b="1" dirty="0"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0" y="990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 sz="3600" u="sng"/>
              <a:t>Background of the Study</a:t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76200" y="1524000"/>
            <a:ext cx="3048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Causes</a:t>
            </a:r>
            <a:endParaRPr sz="20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3276600" y="1524000"/>
            <a:ext cx="2637504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Problems</a:t>
            </a:r>
            <a:endParaRPr sz="20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6172200" y="1524000"/>
            <a:ext cx="2743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Effects</a:t>
            </a:r>
            <a:endParaRPr sz="20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63702" y="2104104"/>
            <a:ext cx="3030792" cy="3380533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l Sans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With two national museums and numerous galleries, the vastness and variety make it challenging for visitors and staff to navigate efficiently.</a:t>
            </a:r>
            <a:endParaRPr sz="12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l Sans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Existing tools like physical maps, satellite navigation, and online virtual tours are insufficient for indoor navigation, especially in large and intricate spaces like museums.</a:t>
            </a:r>
            <a:endParaRPr sz="12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l Sans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Lack sufficient interactive or accessible information points within the premises that provide detailed and real-time information about the exact locations of specific art pieces, sculptures, or galleries.</a:t>
            </a:r>
            <a:endParaRPr sz="12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3291678" y="2118852"/>
            <a:ext cx="2608008" cy="3367548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l Sans"/>
              <a:buAutoNum type="arabicPeriod"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Difficulty in familiarizing with the museums’ layout and halls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l Sans"/>
              <a:buAutoNum type="arabicPeriod"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Inefficient navigation tools, leading to confusion and time wastage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l Sans"/>
              <a:buAutoNum type="arabicPeriod"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Lack of specific location information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6172200" y="2104104"/>
            <a:ext cx="2743200" cy="33675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-US" sz="1200">
                <a:latin typeface="Gill Sans"/>
                <a:ea typeface="Gill Sans"/>
                <a:cs typeface="Gill Sans"/>
                <a:sym typeface="Gill Sans"/>
              </a:rPr>
              <a:t>Inconvenience for visitors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-US" sz="1200">
                <a:latin typeface="Gill Sans"/>
                <a:ea typeface="Gill Sans"/>
                <a:cs typeface="Gill Sans"/>
                <a:sym typeface="Gill Sans"/>
              </a:rPr>
              <a:t>Reduced overall efficiency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-US" sz="1200">
                <a:latin typeface="Gill Sans"/>
                <a:ea typeface="Gill Sans"/>
                <a:cs typeface="Gill Sans"/>
                <a:sym typeface="Gill Sans"/>
              </a:rPr>
              <a:t>Potential loss of engagement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0" y="5609094"/>
            <a:ext cx="9144000" cy="113395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Perceived Solution: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Smart Directory Map Locator with Navigation using A* Algorithm for the National Museums in Manila</a:t>
            </a:r>
            <a:endParaRPr sz="16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25000"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0" y="12954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 u="sng"/>
              <a:t>Objectives of the Study</a:t>
            </a:r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04800" y="1904999"/>
            <a:ext cx="8686800" cy="485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5400" indent="0">
              <a:buNone/>
            </a:pPr>
            <a:r>
              <a:rPr lang="en-US" dirty="0"/>
              <a:t>1.Design a smart navigation system with the following features:</a:t>
            </a:r>
          </a:p>
          <a:p>
            <a:pPr fontAlgn="base"/>
            <a:r>
              <a:rPr lang="en-US" dirty="0"/>
              <a:t>User Log-in System</a:t>
            </a:r>
          </a:p>
          <a:p>
            <a:pPr fontAlgn="base"/>
            <a:r>
              <a:rPr lang="en-US" dirty="0"/>
              <a:t>Shortest Path (Employ the A* pathfinding algorithm to find the shortest route from one place to another)</a:t>
            </a:r>
          </a:p>
          <a:p>
            <a:pPr fontAlgn="base"/>
            <a:r>
              <a:rPr lang="en-US" dirty="0"/>
              <a:t>Average Distance and ETA</a:t>
            </a:r>
          </a:p>
          <a:p>
            <a:pPr fontAlgn="base"/>
            <a:r>
              <a:rPr lang="en-US" dirty="0"/>
              <a:t>Filter for every floor</a:t>
            </a:r>
          </a:p>
          <a:p>
            <a:pPr fontAlgn="base"/>
            <a:r>
              <a:rPr lang="en-US" dirty="0"/>
              <a:t>View Gallery (list of all artifacts, artworks, sculpture, etc. per museum)</a:t>
            </a:r>
          </a:p>
          <a:p>
            <a:pPr fontAlgn="base"/>
            <a:r>
              <a:rPr lang="en-US" dirty="0"/>
              <a:t>Track Visitation Progress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25000"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0" y="12954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 u="sng"/>
              <a:t>Objectives of the Study</a:t>
            </a:r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304800" y="1904999"/>
            <a:ext cx="8686800" cy="485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5400" indent="0">
              <a:buNone/>
            </a:pPr>
            <a:r>
              <a:rPr lang="en-US" dirty="0"/>
              <a:t>2) Create the map, where necessary information is provided. It includes:</a:t>
            </a:r>
          </a:p>
          <a:p>
            <a:pPr fontAlgn="base"/>
            <a:r>
              <a:rPr lang="en-US" dirty="0"/>
              <a:t>Labels (e.g. Gallery V, Gallery VI, Exit, Restroom etc.) </a:t>
            </a:r>
          </a:p>
          <a:p>
            <a:pPr fontAlgn="base"/>
            <a:r>
              <a:rPr lang="en-US" dirty="0"/>
              <a:t>Brief information about the galleries</a:t>
            </a:r>
          </a:p>
          <a:p>
            <a:pPr fontAlgn="base"/>
            <a:r>
              <a:rPr lang="en-US" dirty="0"/>
              <a:t>Information about the art/sculpture/piece and artists</a:t>
            </a:r>
          </a:p>
          <a:p>
            <a:pPr fontAlgn="base"/>
            <a:r>
              <a:rPr lang="en-US" dirty="0"/>
              <a:t>Establish a QR code to access the download link for the finished application.</a:t>
            </a:r>
          </a:p>
          <a:p>
            <a:pPr marL="2540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CFF3F3E61DAD459D955131A0FA1475" ma:contentTypeVersion="15" ma:contentTypeDescription="Create a new document." ma:contentTypeScope="" ma:versionID="722c0963b7fdf8ff8d1329626ebccb12">
  <xsd:schema xmlns:xsd="http://www.w3.org/2001/XMLSchema" xmlns:xs="http://www.w3.org/2001/XMLSchema" xmlns:p="http://schemas.microsoft.com/office/2006/metadata/properties" xmlns:ns3="4cbd1788-22c0-4047-8a67-4def6fe52600" xmlns:ns4="889b5db8-3a7b-4216-b4d7-a3bbb8350635" targetNamespace="http://schemas.microsoft.com/office/2006/metadata/properties" ma:root="true" ma:fieldsID="f1c6684f9aaa1d9cb6bc8e7b3f06fbe9" ns3:_="" ns4:_="">
    <xsd:import namespace="4cbd1788-22c0-4047-8a67-4def6fe52600"/>
    <xsd:import namespace="889b5db8-3a7b-4216-b4d7-a3bbb835063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GenerationTime" minOccurs="0"/>
                <xsd:element ref="ns4:MediaServiceEventHashCode" minOccurs="0"/>
                <xsd:element ref="ns4:MediaServiceSearchPropertie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bd1788-22c0-4047-8a67-4def6fe5260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9b5db8-3a7b-4216-b4d7-a3bbb83506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89b5db8-3a7b-4216-b4d7-a3bbb8350635" xsi:nil="true"/>
  </documentManagement>
</p:properties>
</file>

<file path=customXml/itemProps1.xml><?xml version="1.0" encoding="utf-8"?>
<ds:datastoreItem xmlns:ds="http://schemas.openxmlformats.org/officeDocument/2006/customXml" ds:itemID="{9E4A0048-1E09-4759-B23E-73493CDEA4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bd1788-22c0-4047-8a67-4def6fe52600"/>
    <ds:schemaRef ds:uri="889b5db8-3a7b-4216-b4d7-a3bbb83506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247AEF-1B47-4669-91DB-421BF6A5EB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D9D005-03D2-45A6-B417-62389C911637}">
  <ds:schemaRefs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  <ds:schemaRef ds:uri="889b5db8-3a7b-4216-b4d7-a3bbb8350635"/>
    <ds:schemaRef ds:uri="http://schemas.microsoft.com/office/2006/documentManagement/types"/>
    <ds:schemaRef ds:uri="http://purl.org/dc/dcmitype/"/>
    <ds:schemaRef ds:uri="4cbd1788-22c0-4047-8a67-4def6fe52600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1485</Words>
  <Application>Microsoft Office PowerPoint</Application>
  <PresentationFormat>On-screen Show (4:3)</PresentationFormat>
  <Paragraphs>206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Times New Roman</vt:lpstr>
      <vt:lpstr>Roboto</vt:lpstr>
      <vt:lpstr>Gill Sans</vt:lpstr>
      <vt:lpstr>Calibri</vt:lpstr>
      <vt:lpstr>Arial</vt:lpstr>
      <vt:lpstr>Office Theme</vt:lpstr>
      <vt:lpstr>PowerPoint Presentation</vt:lpstr>
      <vt:lpstr>Researcher’s Profile</vt:lpstr>
      <vt:lpstr>Researcher’s Profile</vt:lpstr>
      <vt:lpstr>Researcher’s Profile</vt:lpstr>
      <vt:lpstr>Researcher’s Profile</vt:lpstr>
      <vt:lpstr>Smart Directory Map Locator with Navigation using A* Algorithm for the National Museums in Manila</vt:lpstr>
      <vt:lpstr>Background of the Study</vt:lpstr>
      <vt:lpstr>Objectives of the Study</vt:lpstr>
      <vt:lpstr>Objectives of the Study</vt:lpstr>
      <vt:lpstr>Objectives of the Study</vt:lpstr>
      <vt:lpstr>Scope and Limitations</vt:lpstr>
      <vt:lpstr>Project Design</vt:lpstr>
      <vt:lpstr>Project Design</vt:lpstr>
      <vt:lpstr>Project Design</vt:lpstr>
      <vt:lpstr>Project Design</vt:lpstr>
      <vt:lpstr>Project Design</vt:lpstr>
      <vt:lpstr>DEMO</vt:lpstr>
      <vt:lpstr>TEST RESULTS</vt:lpstr>
      <vt:lpstr>TEST RESULTS</vt:lpstr>
      <vt:lpstr>TEST RESULTS</vt:lpstr>
      <vt:lpstr>TEST RESULTS</vt:lpstr>
      <vt:lpstr>TEST RESULTS</vt:lpstr>
      <vt:lpstr>TEST RESULTS</vt:lpstr>
      <vt:lpstr>TEST RESULTS</vt:lpstr>
      <vt:lpstr>TEST RESULTS</vt:lpstr>
      <vt:lpstr>TEST 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Natalie</dc:creator>
  <cp:lastModifiedBy>Natalie Kate Julio</cp:lastModifiedBy>
  <cp:revision>10</cp:revision>
  <dcterms:modified xsi:type="dcterms:W3CDTF">2024-06-05T07:32:51Z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0x0101000BCFF3F3E61DAD459D955131A0FA1475</vt:lpwstr>
  </property>
</Properties>
</file>