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350" r:id="rId4"/>
    <p:sldId id="334" r:id="rId5"/>
    <p:sldId id="337" r:id="rId6"/>
    <p:sldId id="313" r:id="rId7"/>
    <p:sldId id="314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15" r:id="rId17"/>
    <p:sldId id="351" r:id="rId18"/>
    <p:sldId id="347" r:id="rId19"/>
    <p:sldId id="338" r:id="rId20"/>
    <p:sldId id="318" r:id="rId21"/>
    <p:sldId id="349" r:id="rId22"/>
    <p:sldId id="348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7C7C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8" autoAdjust="0"/>
  </p:normalViewPr>
  <p:slideViewPr>
    <p:cSldViewPr snapToGrid="0" snapToObjects="1">
      <p:cViewPr varScale="1">
        <p:scale>
          <a:sx n="93" d="100"/>
          <a:sy n="93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5B314-0A92-A74F-920A-46FBFF4C4F6D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DECAB-E4EE-E44C-8EC7-AA19B3C95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5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DE8AB-327D-464D-BAD1-EE2BCAAA76E7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55C3B-5AEF-6649-9329-C0878DCA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buSzPct val="100000"/>
              <a:buFont typeface="Lucida Grande"/>
              <a:buChar char="­"/>
            </a:pPr>
            <a:r>
              <a:rPr lang="en-US" sz="1400" dirty="0" smtClean="0"/>
              <a:t>Unlike traditional classification approaches, the Markov chain model allows us to describe military personnel dynamics over time and answer a variety of typical questions with a shorter range of data and without relying on cohorts.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SzPct val="100000"/>
              <a:buFont typeface="Lucida Grande"/>
              <a:buChar char="­"/>
            </a:pPr>
            <a:r>
              <a:rPr lang="en-US" sz="1400" dirty="0" smtClean="0"/>
              <a:t>The transition probability matrix extends as a critical parameter for a stochastic dynamic programming model to target incentives.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55C3B-5AEF-6649-9329-C0878DCA9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8DB67-306B-A64E-99B5-9099EB7016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3854" y="839982"/>
            <a:ext cx="9156996" cy="450066"/>
          </a:xfrm>
          <a:prstGeom prst="rect">
            <a:avLst/>
          </a:prstGeom>
          <a:gradFill flip="none" rotWithShape="1">
            <a:gsLst>
              <a:gs pos="63000">
                <a:schemeClr val="tx2">
                  <a:lumMod val="50000"/>
                </a:schemeClr>
              </a:gs>
              <a:gs pos="12000">
                <a:schemeClr val="tx2"/>
              </a:gs>
              <a:gs pos="90000">
                <a:schemeClr val="tx1"/>
              </a:gs>
            </a:gsLst>
            <a:lin ang="0" scaled="1"/>
            <a:tileRect/>
          </a:gradFill>
          <a:effectLst>
            <a:outerShdw blurRad="50800" dist="38100" dir="48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11" y="839982"/>
            <a:ext cx="5484387" cy="450066"/>
          </a:xfrm>
          <a:prstGeom prst="rect">
            <a:avLst/>
          </a:prstGeom>
          <a:ln>
            <a:noFill/>
          </a:ln>
        </p:spPr>
        <p:txBody>
          <a:bodyPr tIns="45720" bIns="91440" anchor="ctr" anchorCtr="0"/>
          <a:lstStyle>
            <a:lvl1pPr algn="l">
              <a:defRPr sz="2800">
                <a:solidFill>
                  <a:srgbClr val="FFFFFF"/>
                </a:solidFill>
                <a:latin typeface="+mj-lt"/>
                <a:cs typeface="Taho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6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EA8274-B766-4C40-8071-E5FDD20C78B4}" type="datetimeFigureOut">
              <a:rPr lang="en-US" smtClean="0"/>
              <a:t>3/20/14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8DB67-306B-A64E-99B5-9099EB7016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3854" y="839982"/>
            <a:ext cx="9156996" cy="450066"/>
          </a:xfrm>
          <a:prstGeom prst="rect">
            <a:avLst/>
          </a:prstGeom>
          <a:gradFill flip="none" rotWithShape="1">
            <a:gsLst>
              <a:gs pos="63000">
                <a:schemeClr val="tx2">
                  <a:lumMod val="50000"/>
                </a:schemeClr>
              </a:gs>
              <a:gs pos="12000">
                <a:schemeClr val="tx2"/>
              </a:gs>
              <a:gs pos="90000">
                <a:schemeClr val="tx1"/>
              </a:gs>
            </a:gsLst>
            <a:lin ang="0" scaled="1"/>
            <a:tileRect/>
          </a:gradFill>
          <a:effectLst>
            <a:outerShdw blurRad="50800" dist="38100" dir="48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75611" y="839982"/>
            <a:ext cx="5484387" cy="450066"/>
          </a:xfrm>
          <a:prstGeom prst="rect">
            <a:avLst/>
          </a:prstGeom>
          <a:ln>
            <a:noFill/>
          </a:ln>
        </p:spPr>
        <p:txBody>
          <a:bodyPr tIns="45720" bIns="9144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Taho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EA8274-B766-4C40-8071-E5FDD20C78B4}" type="datetimeFigureOut">
              <a:rPr lang="en-US" smtClean="0"/>
              <a:t>3/20/14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8DB67-306B-A64E-99B5-9099EB7016C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3854" y="839982"/>
            <a:ext cx="9156996" cy="450066"/>
          </a:xfrm>
          <a:prstGeom prst="rect">
            <a:avLst/>
          </a:prstGeom>
          <a:gradFill flip="none" rotWithShape="1">
            <a:gsLst>
              <a:gs pos="63000">
                <a:schemeClr val="tx2">
                  <a:lumMod val="50000"/>
                </a:schemeClr>
              </a:gs>
              <a:gs pos="12000">
                <a:schemeClr val="tx2"/>
              </a:gs>
              <a:gs pos="90000">
                <a:schemeClr val="tx1"/>
              </a:gs>
            </a:gsLst>
            <a:lin ang="0" scaled="1"/>
            <a:tileRect/>
          </a:gradFill>
          <a:effectLst>
            <a:outerShdw blurRad="50800" dist="38100" dir="48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75611" y="839982"/>
            <a:ext cx="5484387" cy="450066"/>
          </a:xfrm>
          <a:prstGeom prst="rect">
            <a:avLst/>
          </a:prstGeom>
          <a:ln>
            <a:noFill/>
          </a:ln>
        </p:spPr>
        <p:txBody>
          <a:bodyPr tIns="45720" bIns="9144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Taho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0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EA8274-B766-4C40-8071-E5FDD20C78B4}" type="datetimeFigureOut">
              <a:rPr lang="en-US" smtClean="0"/>
              <a:t>3/20/14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8DB67-306B-A64E-99B5-9099EB7016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75611" y="812370"/>
            <a:ext cx="5484387" cy="450066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Tahom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3309" y="909546"/>
            <a:ext cx="9156996" cy="450066"/>
          </a:xfrm>
          <a:prstGeom prst="rect">
            <a:avLst/>
          </a:prstGeom>
          <a:gradFill flip="none" rotWithShape="1">
            <a:gsLst>
              <a:gs pos="63000">
                <a:schemeClr val="tx2">
                  <a:lumMod val="50000"/>
                </a:schemeClr>
              </a:gs>
              <a:gs pos="12000">
                <a:schemeClr val="tx2"/>
              </a:gs>
              <a:gs pos="90000">
                <a:schemeClr val="tx1"/>
              </a:gs>
            </a:gsLst>
            <a:lin ang="0" scaled="1"/>
            <a:tileRect/>
          </a:gradFill>
          <a:effectLst>
            <a:outerShdw blurRad="50800" dist="38100" dir="48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76156" y="909546"/>
            <a:ext cx="5484387" cy="450066"/>
          </a:xfrm>
          <a:prstGeom prst="rect">
            <a:avLst/>
          </a:prstGeom>
          <a:ln>
            <a:noFill/>
          </a:ln>
        </p:spPr>
        <p:txBody>
          <a:bodyPr tIns="45720" bIns="9144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Taho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EA8274-B766-4C40-8071-E5FDD20C78B4}" type="datetimeFigureOut">
              <a:rPr lang="en-US" smtClean="0"/>
              <a:t>3/20/14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8DB67-306B-A64E-99B5-9099EB7016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3854" y="839982"/>
            <a:ext cx="9156996" cy="450066"/>
          </a:xfrm>
          <a:prstGeom prst="rect">
            <a:avLst/>
          </a:prstGeom>
          <a:gradFill flip="none" rotWithShape="1">
            <a:gsLst>
              <a:gs pos="63000">
                <a:schemeClr val="tx2">
                  <a:lumMod val="50000"/>
                </a:schemeClr>
              </a:gs>
              <a:gs pos="12000">
                <a:schemeClr val="tx2"/>
              </a:gs>
              <a:gs pos="90000">
                <a:schemeClr val="tx1"/>
              </a:gs>
            </a:gsLst>
            <a:lin ang="0" scaled="1"/>
            <a:tileRect/>
          </a:gradFill>
          <a:effectLst>
            <a:outerShdw blurRad="50800" dist="38100" dir="48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5611" y="839982"/>
            <a:ext cx="5484387" cy="450066"/>
          </a:xfrm>
          <a:prstGeom prst="rect">
            <a:avLst/>
          </a:prstGeom>
          <a:ln>
            <a:noFill/>
          </a:ln>
        </p:spPr>
        <p:txBody>
          <a:bodyPr tIns="45720" bIns="91440" anchor="ctr" anchorCtr="0"/>
          <a:lstStyle>
            <a:lvl1pPr algn="l">
              <a:defRPr sz="2800">
                <a:solidFill>
                  <a:srgbClr val="FFFFFF"/>
                </a:solidFill>
                <a:latin typeface="+mj-lt"/>
                <a:cs typeface="Taho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7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EA8274-B766-4C40-8071-E5FDD20C78B4}" type="datetimeFigureOut">
              <a:rPr lang="en-US" smtClean="0"/>
              <a:t>3/20/14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8DB67-306B-A64E-99B5-9099EB7016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3854" y="839982"/>
            <a:ext cx="9156996" cy="450066"/>
          </a:xfrm>
          <a:prstGeom prst="rect">
            <a:avLst/>
          </a:prstGeom>
          <a:gradFill flip="none" rotWithShape="1">
            <a:gsLst>
              <a:gs pos="63000">
                <a:schemeClr val="tx2">
                  <a:lumMod val="50000"/>
                </a:schemeClr>
              </a:gs>
              <a:gs pos="12000">
                <a:schemeClr val="tx2"/>
              </a:gs>
              <a:gs pos="90000">
                <a:schemeClr val="tx1"/>
              </a:gs>
            </a:gsLst>
            <a:lin ang="0" scaled="1"/>
            <a:tileRect/>
          </a:gradFill>
          <a:effectLst>
            <a:outerShdw blurRad="50800" dist="38100" dir="48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75611" y="839982"/>
            <a:ext cx="5484387" cy="450066"/>
          </a:xfrm>
          <a:prstGeom prst="rect">
            <a:avLst/>
          </a:prstGeom>
          <a:ln>
            <a:noFill/>
          </a:ln>
        </p:spPr>
        <p:txBody>
          <a:bodyPr tIns="45720" bIns="9144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Taho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3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EA8274-B766-4C40-8071-E5FDD20C78B4}" type="datetimeFigureOut">
              <a:rPr lang="en-US" smtClean="0"/>
              <a:t>3/20/14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8DB67-306B-A64E-99B5-9099EB7016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3854" y="839982"/>
            <a:ext cx="9156996" cy="450066"/>
          </a:xfrm>
          <a:prstGeom prst="rect">
            <a:avLst/>
          </a:prstGeom>
          <a:gradFill flip="none" rotWithShape="1">
            <a:gsLst>
              <a:gs pos="63000">
                <a:schemeClr val="tx2">
                  <a:lumMod val="50000"/>
                </a:schemeClr>
              </a:gs>
              <a:gs pos="12000">
                <a:schemeClr val="tx2"/>
              </a:gs>
              <a:gs pos="90000">
                <a:schemeClr val="tx1"/>
              </a:gs>
            </a:gsLst>
            <a:lin ang="0" scaled="1"/>
            <a:tileRect/>
          </a:gradFill>
          <a:effectLst>
            <a:outerShdw blurRad="50800" dist="38100" dir="48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75611" y="839982"/>
            <a:ext cx="5484387" cy="450066"/>
          </a:xfrm>
          <a:prstGeom prst="rect">
            <a:avLst/>
          </a:prstGeom>
          <a:ln>
            <a:noFill/>
          </a:ln>
        </p:spPr>
        <p:txBody>
          <a:bodyPr tIns="45720" bIns="9144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Taho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EA8274-B766-4C40-8071-E5FDD20C78B4}" type="datetimeFigureOut">
              <a:rPr lang="en-US" smtClean="0"/>
              <a:t>3/20/14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8DB67-306B-A64E-99B5-9099EB7016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-3854" y="839982"/>
            <a:ext cx="9156996" cy="450066"/>
          </a:xfrm>
          <a:prstGeom prst="rect">
            <a:avLst/>
          </a:prstGeom>
          <a:gradFill flip="none" rotWithShape="1">
            <a:gsLst>
              <a:gs pos="63000">
                <a:schemeClr val="tx2">
                  <a:lumMod val="50000"/>
                </a:schemeClr>
              </a:gs>
              <a:gs pos="12000">
                <a:schemeClr val="tx2"/>
              </a:gs>
              <a:gs pos="90000">
                <a:schemeClr val="tx1"/>
              </a:gs>
            </a:gsLst>
            <a:lin ang="0" scaled="1"/>
            <a:tileRect/>
          </a:gradFill>
          <a:effectLst>
            <a:outerShdw blurRad="50800" dist="38100" dir="48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75611" y="839982"/>
            <a:ext cx="5484387" cy="450066"/>
          </a:xfrm>
          <a:prstGeom prst="rect">
            <a:avLst/>
          </a:prstGeom>
          <a:ln>
            <a:noFill/>
          </a:ln>
        </p:spPr>
        <p:txBody>
          <a:bodyPr tIns="45720" bIns="9144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Tahom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545" y="6544579"/>
            <a:ext cx="9144000" cy="316920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rtlCol="0">
            <a:no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81466" y="6544579"/>
            <a:ext cx="4570968" cy="31465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914399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106737" y="1"/>
            <a:ext cx="4045152" cy="90901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4588056" y="6558385"/>
            <a:ext cx="4555944" cy="301150"/>
          </a:xfrm>
          <a:prstGeom prst="rect">
            <a:avLst/>
          </a:prstGeom>
        </p:spPr>
        <p:txBody>
          <a:bodyPr vert="horz" lIns="91440" tIns="45720" rIns="274320" bIns="9144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 Markov Chain Model of Military Personnel Dynamics 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5047" y="6558385"/>
            <a:ext cx="4555944" cy="301150"/>
          </a:xfrm>
          <a:prstGeom prst="rect">
            <a:avLst/>
          </a:prstGeom>
        </p:spPr>
        <p:txBody>
          <a:bodyPr vert="horz" lIns="91440" tIns="45720" rIns="274320" bIns="9144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M. Zais, D.</a:t>
            </a:r>
            <a:r>
              <a:rPr lang="en-US" baseline="0" dirty="0" smtClean="0"/>
              <a:t>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5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317" y="1374589"/>
            <a:ext cx="5990729" cy="1840254"/>
          </a:xfrm>
          <a:prstGeom prst="roundRect">
            <a:avLst>
              <a:gd name="adj" fmla="val 9511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sz="2800" b="1" dirty="0">
                <a:solidFill>
                  <a:srgbClr val="FFFFFF"/>
                </a:solidFill>
              </a:rPr>
              <a:t>A Markov Chain Model of Military </a:t>
            </a:r>
            <a:r>
              <a:rPr lang="en-US" sz="2800" b="1" dirty="0" smtClean="0">
                <a:solidFill>
                  <a:srgbClr val="FFFFFF"/>
                </a:solidFill>
              </a:rPr>
              <a:t>Personnel Dynamics 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299" y="3906806"/>
            <a:ext cx="6400800" cy="2361821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Mark Zais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Dan Zhang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University of Colorado, Boulder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Leeds School of Business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21 March 2014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Transition Probabilities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States / Transition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Validation / Bootstrap C.I.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4299" y="1453138"/>
            <a:ext cx="5785558" cy="18410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1800" dirty="0" smtClean="0"/>
              <a:t>There are four categories of transition probabilities: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  <a:buBlip>
                <a:blip r:embed="rId2"/>
              </a:buBlip>
            </a:pPr>
            <a:r>
              <a:rPr lang="en-US" sz="1600" dirty="0" smtClean="0"/>
              <a:t>Promotion to the next grade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  <a:buBlip>
                <a:blip r:embed="rId2"/>
              </a:buBlip>
            </a:pPr>
            <a:r>
              <a:rPr lang="en-US" sz="1600" dirty="0" smtClean="0"/>
              <a:t>Continuation in the same grade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  <a:buBlip>
                <a:blip r:embed="rId2"/>
              </a:buBlip>
            </a:pPr>
            <a:r>
              <a:rPr lang="en-US" sz="1600" dirty="0" smtClean="0"/>
              <a:t>Voluntary separation from military service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  <a:buBlip>
                <a:blip r:embed="rId2"/>
              </a:buBlip>
            </a:pPr>
            <a:r>
              <a:rPr lang="en-US" sz="1600" dirty="0" smtClean="0"/>
              <a:t>Involuntary separation from military service</a:t>
            </a:r>
            <a:endParaRPr lang="en-US" sz="1600" dirty="0"/>
          </a:p>
        </p:txBody>
      </p:sp>
      <p:pic>
        <p:nvPicPr>
          <p:cNvPr id="10" name="Picture 9" descr="Voluntary vs Involuntary Los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9" y="3254532"/>
            <a:ext cx="7079626" cy="27202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51451" y="5953410"/>
            <a:ext cx="3946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Comparison of loss probabilities in a single period by grade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1614" y="1568695"/>
            <a:ext cx="290860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Transition probabilities are constructed from Total Army Personnel Database (TAPDB) extracts from fiscal years 2007-2009.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593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Validation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States / Transition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Validation / Bootstrap C.I.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00" y="1594338"/>
            <a:ext cx="5962832" cy="285178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17" y="5230273"/>
            <a:ext cx="7450789" cy="101558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75" y="5001776"/>
            <a:ext cx="4304457" cy="174291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53" y="4974472"/>
            <a:ext cx="2507382" cy="2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Bootstrapping Confidence Intervals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States / Transition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Validation / Bootstrap C.I.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7" y="1812326"/>
            <a:ext cx="8263240" cy="35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8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555848" y="3491266"/>
            <a:ext cx="2658536" cy="39767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Interpretation of the Fundamental </a:t>
            </a:r>
            <a:r>
              <a:rPr lang="en-US" dirty="0"/>
              <a:t>M</a:t>
            </a:r>
            <a:r>
              <a:rPr lang="en-US" dirty="0" smtClean="0"/>
              <a:t>atrix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States / Transition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A6A6A6"/>
                </a:solidFill>
              </a:rPr>
              <a:t>Validation / Bootstrap C.I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Continuation R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9" y="3888942"/>
            <a:ext cx="7407465" cy="2604187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2" y="1433960"/>
            <a:ext cx="3920409" cy="200438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21" y="4473803"/>
            <a:ext cx="3478700" cy="16306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9" y="1420730"/>
            <a:ext cx="4167703" cy="201151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41" y="3589444"/>
            <a:ext cx="2228861" cy="2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865441" y="1642216"/>
            <a:ext cx="1309593" cy="4877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Interpretation of Absorption Probabilities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States / Transition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A6A6A6"/>
                </a:solidFill>
              </a:rPr>
              <a:t>Validation / Bootstrap C.I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17" y="1615756"/>
            <a:ext cx="5069712" cy="312149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2" y="5117151"/>
            <a:ext cx="6887776" cy="502469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3" y="5807987"/>
            <a:ext cx="6868070" cy="496693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43" y="1786048"/>
            <a:ext cx="1005606" cy="20777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10095" y="5134148"/>
            <a:ext cx="106504" cy="10445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3759" y="5855438"/>
            <a:ext cx="106504" cy="10445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389228" y="1827436"/>
            <a:ext cx="2354621" cy="4877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Interpretation of Transition Probabilities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States / Transition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A6A6A6"/>
                </a:solidFill>
              </a:rPr>
              <a:t>Validation / Bootstrap C.I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" y="1719898"/>
            <a:ext cx="5582942" cy="2871417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95" y="1905118"/>
            <a:ext cx="1988298" cy="36626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1" y="5080905"/>
            <a:ext cx="7596299" cy="50104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0" y="5758079"/>
            <a:ext cx="8501660" cy="4841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8131" y="5094458"/>
            <a:ext cx="106504" cy="10445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1795" y="5815748"/>
            <a:ext cx="106504" cy="10445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18224" y="3825135"/>
            <a:ext cx="4471133" cy="19298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Notation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Notation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Reward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and Value Functions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Optimal Policy Index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Integration with Predictive Model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3" y="1567878"/>
            <a:ext cx="6523207" cy="41870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47" y="4107085"/>
            <a:ext cx="3975091" cy="45719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65" y="4895332"/>
            <a:ext cx="3861261" cy="5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2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Estimating Civilian Pay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A6A6A6"/>
                </a:solidFill>
              </a:rPr>
              <a:t>Notation</a:t>
            </a:r>
            <a:endParaRPr lang="en-US" sz="1400" dirty="0">
              <a:solidFill>
                <a:srgbClr val="A6A6A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Reward and Value Functions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Optimal Policy Index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Integration with Predictive Model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6" y="2054698"/>
            <a:ext cx="8896378" cy="27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8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Reward and Value Functions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A6A6A6"/>
                </a:solidFill>
              </a:rPr>
              <a:t>Notation</a:t>
            </a:r>
            <a:endParaRPr lang="en-US" sz="1400" dirty="0">
              <a:solidFill>
                <a:srgbClr val="A6A6A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Reward and Value Functions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Optimal Policy Index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Integration with Predictive Model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9" y="3885622"/>
            <a:ext cx="8792876" cy="1349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4" y="2146436"/>
            <a:ext cx="4038702" cy="545601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7" y="1673811"/>
            <a:ext cx="1769829" cy="17830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9" y="3479975"/>
            <a:ext cx="16052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6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Value Plot</a:t>
            </a:r>
            <a:endParaRPr lang="en-US" sz="2000" dirty="0"/>
          </a:p>
        </p:txBody>
      </p:sp>
      <p:pic>
        <p:nvPicPr>
          <p:cNvPr id="4" name="Picture 3" descr="Value_Chart_87_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900"/>
            <a:ext cx="9131808" cy="3614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A6A6A6"/>
                </a:solidFill>
              </a:rPr>
              <a:t>Notation</a:t>
            </a:r>
            <a:endParaRPr lang="en-US" sz="1400" dirty="0">
              <a:solidFill>
                <a:srgbClr val="A6A6A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Reward and Value Functions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Optimal Policy Index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Integration with Predictive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224" y="5571058"/>
            <a:ext cx="8654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Assumes the average age of entering the military is </a:t>
            </a:r>
            <a:r>
              <a:rPr lang="en-US" sz="1400" b="1" dirty="0" smtClean="0"/>
              <a:t>22 years</a:t>
            </a:r>
            <a:r>
              <a:rPr lang="en-US" sz="1400" dirty="0" smtClean="0"/>
              <a:t>,  the expected life expectancy of an individual is </a:t>
            </a:r>
            <a:r>
              <a:rPr lang="en-US" sz="1400" b="1" dirty="0" smtClean="0"/>
              <a:t>75 years</a:t>
            </a:r>
            <a:r>
              <a:rPr lang="en-US" sz="1400" dirty="0" smtClean="0"/>
              <a:t>, and the total time </a:t>
            </a:r>
            <a:r>
              <a:rPr lang="en-US" sz="1400" dirty="0"/>
              <a:t>an individual works in the military and civilian sector is </a:t>
            </a:r>
            <a:r>
              <a:rPr lang="en-US" sz="1400" b="1" dirty="0"/>
              <a:t>40 </a:t>
            </a:r>
            <a:r>
              <a:rPr lang="en-US" sz="1400" b="1" dirty="0" smtClean="0"/>
              <a:t>years</a:t>
            </a:r>
            <a:r>
              <a:rPr lang="en-US" sz="1400" dirty="0" smtClean="0"/>
              <a:t>. 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81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110" y="1407554"/>
            <a:ext cx="8153732" cy="49723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SzPct val="100000"/>
              <a:buBlip>
                <a:blip r:embed="rId2"/>
              </a:buBlip>
            </a:pPr>
            <a:r>
              <a:rPr lang="en-US" sz="2000" dirty="0" smtClean="0"/>
              <a:t>Introduction</a:t>
            </a:r>
            <a:endParaRPr lang="en-US" sz="2000" dirty="0"/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Background</a:t>
            </a:r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Contribution</a:t>
            </a:r>
            <a:endParaRPr lang="en-US" sz="1800" dirty="0" smtClean="0"/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Enlisted Retention Modeling</a:t>
            </a:r>
            <a:endParaRPr lang="en-US" sz="1800" dirty="0"/>
          </a:p>
          <a:p>
            <a:pPr>
              <a:lnSpc>
                <a:spcPct val="110000"/>
              </a:lnSpc>
              <a:buSzPct val="100000"/>
              <a:buBlip>
                <a:blip r:embed="rId2"/>
              </a:buBlip>
            </a:pPr>
            <a:r>
              <a:rPr lang="en-US" sz="2000" dirty="0" smtClean="0"/>
              <a:t>Markov Chain Estimation</a:t>
            </a:r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States</a:t>
            </a:r>
            <a:endParaRPr lang="en-US" sz="1800" dirty="0"/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Transition Matrix</a:t>
            </a:r>
            <a:endParaRPr lang="en-US" sz="1800" dirty="0"/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Transition Probabilities</a:t>
            </a:r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Validation / Bootstrap C.I.</a:t>
            </a:r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Interpretation of the Markov Process</a:t>
            </a:r>
            <a:endParaRPr lang="en-US" sz="2000" dirty="0"/>
          </a:p>
          <a:p>
            <a:pPr>
              <a:lnSpc>
                <a:spcPct val="120000"/>
              </a:lnSpc>
              <a:buSzPct val="100000"/>
              <a:buBlip>
                <a:blip r:embed="rId2"/>
              </a:buBlip>
            </a:pPr>
            <a:r>
              <a:rPr lang="en-US" sz="2000" dirty="0" smtClean="0"/>
              <a:t>Dynamic Programming Retention Model</a:t>
            </a:r>
            <a:endParaRPr lang="en-US" sz="2000" dirty="0"/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Notation</a:t>
            </a:r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Reward and Value Functions</a:t>
            </a:r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Optimal Policy Index</a:t>
            </a:r>
            <a:endParaRPr lang="en-US" sz="1800" dirty="0"/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r>
              <a:rPr lang="en-US" sz="1800" dirty="0" smtClean="0"/>
              <a:t>Integration with Predictive Model</a:t>
            </a:r>
          </a:p>
          <a:p>
            <a:pPr lvl="0">
              <a:lnSpc>
                <a:spcPct val="120000"/>
              </a:lnSpc>
              <a:buSzPct val="100000"/>
              <a:buBlip>
                <a:blip r:embed="rId2"/>
              </a:buBlip>
            </a:pPr>
            <a:r>
              <a:rPr lang="en-US" sz="2100" dirty="0" smtClean="0">
                <a:solidFill>
                  <a:prstClr val="black"/>
                </a:solidFill>
              </a:rPr>
              <a:t>Future Research</a:t>
            </a:r>
            <a:endParaRPr lang="en-US" sz="2100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10000"/>
              </a:lnSpc>
              <a:buSzPct val="100000"/>
              <a:buNone/>
            </a:pPr>
            <a:endParaRPr lang="en-US" sz="1800" dirty="0"/>
          </a:p>
          <a:p>
            <a:pPr lvl="1">
              <a:lnSpc>
                <a:spcPct val="110000"/>
              </a:lnSpc>
              <a:buSzPct val="100000"/>
              <a:buFont typeface="Lucida Grande"/>
              <a:buChar char="–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6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Optimal Policy Index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Notation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Reward and Value Functions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Optimal Policy Index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Integration with Predictive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 descr="index_8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1" y="1316509"/>
            <a:ext cx="5390387" cy="51874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611" y="1529670"/>
            <a:ext cx="1646756" cy="1384995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wrap="square" anchor="ctr">
            <a:spAutoFit/>
          </a:bodyPr>
          <a:lstStyle/>
          <a:p>
            <a:r>
              <a:rPr lang="en-US" baseline="30000" dirty="0"/>
              <a:t>T</a:t>
            </a:r>
            <a:r>
              <a:rPr lang="en-US" baseline="30000" dirty="0" smtClean="0"/>
              <a:t>he </a:t>
            </a:r>
            <a:r>
              <a:rPr lang="en-US" baseline="30000" dirty="0"/>
              <a:t>optimal policy index provides a empirical ratio for the stay</a:t>
            </a:r>
            <a:r>
              <a:rPr lang="en-US" baseline="30000" dirty="0" smtClean="0"/>
              <a:t>-or-leave </a:t>
            </a:r>
            <a:r>
              <a:rPr lang="en-US" baseline="30000" dirty="0"/>
              <a:t>decision such that as the value closer to 1 indicates a stronger leave index.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5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463251" y="1900972"/>
            <a:ext cx="2965651" cy="5862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and Index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Notation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Reward and Value Functions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Optimal Policy Index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Integration with Predictive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6" y="3267778"/>
            <a:ext cx="7360846" cy="237446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75" y="5677622"/>
            <a:ext cx="4479976" cy="20201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9" y="1742212"/>
            <a:ext cx="4216686" cy="82461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98" y="2083473"/>
            <a:ext cx="1895906" cy="2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Future Research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A6A6A6"/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Future Research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24298" y="1506058"/>
            <a:ext cx="8077969" cy="38652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1900" dirty="0" smtClean="0"/>
              <a:t>Improvements to expected compensation estimates based on skill and experience.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1900" dirty="0" smtClean="0"/>
              <a:t>Optimization </a:t>
            </a:r>
            <a:r>
              <a:rPr lang="en-US" sz="1900" dirty="0"/>
              <a:t>of </a:t>
            </a:r>
            <a:r>
              <a:rPr lang="en-US" sz="1900" dirty="0" smtClean="0"/>
              <a:t>incentives</a:t>
            </a:r>
            <a:endParaRPr lang="en-US" sz="19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Lucida Grande"/>
              <a:buChar char="-"/>
            </a:pPr>
            <a:r>
              <a:rPr lang="en-US" sz="1700" dirty="0"/>
              <a:t>Determine</a:t>
            </a:r>
            <a:r>
              <a:rPr lang="en-US" sz="1500" dirty="0" smtClean="0"/>
              <a:t> </a:t>
            </a:r>
            <a:r>
              <a:rPr lang="en-US" sz="1500" dirty="0"/>
              <a:t>an optimal retention policy that initially targets individuals with grade, TIG and TIS combinations most likely to be influenced by financial incentive</a:t>
            </a:r>
            <a:r>
              <a:rPr lang="en-US" sz="15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Lucida Grande"/>
              <a:buChar char="-"/>
            </a:pPr>
            <a:r>
              <a:rPr lang="en-US" sz="1500" dirty="0" smtClean="0"/>
              <a:t>Identify and prescribe optimal incentive values that will change the stay or leave decision of targeted individuals.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endParaRPr lang="en-US" sz="19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0512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3062" y="3094481"/>
            <a:ext cx="3330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A6A6A6"/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6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Background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Background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A6A6A6"/>
                </a:solidFill>
              </a:rPr>
              <a:t>Contribution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A6A6A6"/>
                </a:solidFill>
              </a:rPr>
              <a:t>Enlisted </a:t>
            </a:r>
            <a:r>
              <a:rPr lang="en-US" sz="1400" dirty="0" smtClean="0">
                <a:solidFill>
                  <a:srgbClr val="A6A6A6"/>
                </a:solidFill>
              </a:rPr>
              <a:t>Retention Modeling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24298" y="1506058"/>
            <a:ext cx="8077969" cy="49599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2000" dirty="0" smtClean="0"/>
              <a:t>Current policies </a:t>
            </a:r>
            <a:r>
              <a:rPr lang="en-US" sz="2000" dirty="0" smtClean="0"/>
              <a:t>for disseminating incentives </a:t>
            </a:r>
            <a:r>
              <a:rPr lang="en-US" sz="2000" dirty="0" smtClean="0"/>
              <a:t>lack </a:t>
            </a:r>
            <a:r>
              <a:rPr lang="en-US" sz="2000" dirty="0" smtClean="0"/>
              <a:t>an </a:t>
            </a:r>
            <a:r>
              <a:rPr lang="en-US" sz="2000" b="1" dirty="0" smtClean="0">
                <a:solidFill>
                  <a:schemeClr val="tx2"/>
                </a:solidFill>
              </a:rPr>
              <a:t>analytical framework</a:t>
            </a:r>
            <a:r>
              <a:rPr lang="en-US" sz="2000" dirty="0" smtClean="0"/>
              <a:t> for determining a propensity to serve or </a:t>
            </a:r>
            <a:r>
              <a:rPr lang="en-US" sz="2000" dirty="0" smtClean="0"/>
              <a:t>an </a:t>
            </a:r>
            <a:r>
              <a:rPr lang="en-US" sz="2000" dirty="0" smtClean="0"/>
              <a:t>optimal value that will shape a decision.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SzPct val="100000"/>
              <a:buFont typeface="Lucida Grande"/>
              <a:buChar char="­"/>
            </a:pPr>
            <a:r>
              <a:rPr lang="en-US" sz="1900" dirty="0"/>
              <a:t>Army incentive programs frequently target </a:t>
            </a:r>
            <a:r>
              <a:rPr lang="en-US" sz="1900" dirty="0" smtClean="0"/>
              <a:t>specific skills </a:t>
            </a:r>
            <a:r>
              <a:rPr lang="en-US" sz="1900" dirty="0"/>
              <a:t>but offer </a:t>
            </a:r>
            <a:r>
              <a:rPr lang="en-US" sz="1900" b="1" dirty="0" smtClean="0">
                <a:solidFill>
                  <a:srgbClr val="1F497D"/>
                </a:solidFill>
              </a:rPr>
              <a:t>arbitrary </a:t>
            </a:r>
            <a:r>
              <a:rPr lang="en-US" sz="1900" b="1" dirty="0">
                <a:solidFill>
                  <a:srgbClr val="1F497D"/>
                </a:solidFill>
              </a:rPr>
              <a:t>values</a:t>
            </a:r>
            <a:r>
              <a:rPr lang="en-US" sz="19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Lucida Grande"/>
              <a:buChar char="­"/>
            </a:pPr>
            <a:r>
              <a:rPr lang="en-US" sz="1900" dirty="0" smtClean="0"/>
              <a:t>Within military occupation specialties, there is no method of separating individual retention propensity.</a:t>
            </a:r>
            <a:endParaRPr lang="en-US" sz="19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2100" dirty="0" smtClean="0"/>
              <a:t>Retention incentive programs cannot target individuals based on personal demographics.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2100" dirty="0"/>
              <a:t>Most research related to Army continuation rates and retention behavior rely on career cohort data</a:t>
            </a:r>
            <a:r>
              <a:rPr lang="en-US" sz="2100" dirty="0" smtClean="0"/>
              <a:t>.</a:t>
            </a:r>
            <a:endParaRPr lang="en-US" sz="21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2100" dirty="0" smtClean="0"/>
              <a:t>Previous </a:t>
            </a:r>
            <a:r>
              <a:rPr lang="en-US" sz="2100" dirty="0"/>
              <a:t>research is heavily segregated between </a:t>
            </a:r>
            <a:r>
              <a:rPr lang="en-US" sz="2100" b="1" dirty="0">
                <a:solidFill>
                  <a:srgbClr val="1F497D"/>
                </a:solidFill>
              </a:rPr>
              <a:t>pecuniary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1F497D"/>
                </a:solidFill>
              </a:rPr>
              <a:t>non-pecuniary </a:t>
            </a:r>
            <a:r>
              <a:rPr lang="en-US" sz="2100" dirty="0"/>
              <a:t>retention modeling.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SzPct val="100000"/>
              <a:buFont typeface="Lucida Grande"/>
              <a:buChar char="­"/>
            </a:pPr>
            <a:r>
              <a:rPr lang="en-US" sz="1800" dirty="0" smtClean="0"/>
              <a:t>It is reasonable to assume individuals make decisions based on monetary compensation and others factors based on experience and attributes.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Lucida Grande"/>
              <a:buChar char="­"/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2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What is the contribution of this research?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Contribution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A6A6A6"/>
                </a:solidFill>
              </a:rPr>
              <a:t>Enlisted Retention Modeling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343935" y="1369428"/>
            <a:ext cx="8518967" cy="50999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sz="1800" dirty="0" smtClean="0"/>
              <a:t>Markov properties of the enlisted Army career path can be used to guide policies, which shape the </a:t>
            </a:r>
            <a:r>
              <a:rPr lang="en-US" sz="1800" dirty="0"/>
              <a:t>composition of the personnel inventory </a:t>
            </a:r>
            <a:r>
              <a:rPr lang="en-US" sz="1800" dirty="0" smtClean="0"/>
              <a:t>through measure such </a:t>
            </a:r>
            <a:r>
              <a:rPr lang="en-US" sz="1800" dirty="0"/>
              <a:t>as promotion criteria, retention control points and forced reduction measures. 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sz="1800" dirty="0" smtClean="0"/>
              <a:t>We provide a method for targeting retention programs that resists unpalatable </a:t>
            </a:r>
            <a:r>
              <a:rPr lang="en-US" sz="1800" b="1" dirty="0" smtClean="0">
                <a:solidFill>
                  <a:schemeClr val="tx2"/>
                </a:solidFill>
              </a:rPr>
              <a:t>discriminatory policies </a:t>
            </a:r>
            <a:r>
              <a:rPr lang="en-US" sz="1800" dirty="0" smtClean="0"/>
              <a:t>that focus on personal attributes.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sz="1800" dirty="0" smtClean="0"/>
              <a:t>This </a:t>
            </a:r>
            <a:r>
              <a:rPr lang="en-US" sz="1800" dirty="0"/>
              <a:t>research provides a more holistic approach, balancing </a:t>
            </a:r>
            <a:r>
              <a:rPr lang="en-US" sz="1800" b="1" dirty="0">
                <a:solidFill>
                  <a:schemeClr val="tx2"/>
                </a:solidFill>
              </a:rPr>
              <a:t>pecuniary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1F497D"/>
                </a:solidFill>
              </a:rPr>
              <a:t>non-pecuniary</a:t>
            </a:r>
            <a:r>
              <a:rPr lang="en-US" sz="1800" dirty="0"/>
              <a:t> factors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sz="1800" dirty="0" smtClean="0"/>
              <a:t>This </a:t>
            </a:r>
            <a:r>
              <a:rPr lang="en-US" sz="1800" dirty="0"/>
              <a:t>research provides a method for organizations to significantly </a:t>
            </a:r>
            <a:r>
              <a:rPr lang="en-US" sz="1800" b="1" dirty="0">
                <a:solidFill>
                  <a:srgbClr val="1F497D"/>
                </a:solidFill>
              </a:rPr>
              <a:t>optimize resources </a:t>
            </a:r>
            <a:r>
              <a:rPr lang="en-US" sz="1800" dirty="0"/>
              <a:t>and reduce the cost of shaping personnel </a:t>
            </a:r>
            <a:r>
              <a:rPr lang="en-US" sz="1800" dirty="0" smtClean="0"/>
              <a:t>inventory.</a:t>
            </a:r>
          </a:p>
          <a:p>
            <a:pPr>
              <a:spcBef>
                <a:spcPts val="0"/>
              </a:spcBef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sz="1800" b="1" dirty="0" smtClean="0">
                <a:solidFill>
                  <a:srgbClr val="1F497D"/>
                </a:solidFill>
              </a:rPr>
              <a:t>Objective</a:t>
            </a:r>
            <a:r>
              <a:rPr lang="en-US" sz="1800" b="1" dirty="0">
                <a:solidFill>
                  <a:srgbClr val="1F497D"/>
                </a:solidFill>
              </a:rPr>
              <a:t>:</a:t>
            </a:r>
            <a:r>
              <a:rPr lang="en-US" sz="1800" dirty="0"/>
              <a:t> Develop a dynamic programming framework to evaluate an individual’s stay or leave decision based on expected future compensation value and integrate the results with non-pecuniary predictive models for a more holistic approach to targeting retention </a:t>
            </a:r>
            <a:r>
              <a:rPr lang="en-US" sz="1800" dirty="0" smtClean="0"/>
              <a:t>incentives.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9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Previous Research</a:t>
            </a:r>
            <a:endParaRPr lang="en-US" sz="20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04932" y="1382928"/>
            <a:ext cx="8714339" cy="5186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1800" dirty="0" err="1"/>
              <a:t>Gotz</a:t>
            </a:r>
            <a:r>
              <a:rPr lang="en-US" sz="1800" dirty="0"/>
              <a:t> and McCall (1983)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Developed a sequential decision making model that focuses on Air Force officers.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Assumed that officers make homogeneous decision; did not incorporate non-pecuniary factors.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1800" dirty="0"/>
              <a:t>Warner and Goldberg (1983)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Developed a non-pecuniary model to analyze the elasticity of reenlistment rates among Navy personnel.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Model focuses on first-term reenlistment decisions.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Model is a simplified version of a traditional DP model using a single state to represent military service.</a:t>
            </a:r>
          </a:p>
          <a:p>
            <a:pPr marL="347472" indent="-347472"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800" dirty="0"/>
              <a:t>Dual and Moffitt (1995)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Developed a stochastic dynamic programming model to estimate the effect of reenlistment incentives on military retention rates using panel data.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Modeled decision points every 4 years up to 20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year; did not account for relevance of skill.</a:t>
            </a:r>
          </a:p>
          <a:p>
            <a:pPr marL="347472" indent="-347472"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800" dirty="0"/>
              <a:t>Asch, </a:t>
            </a:r>
            <a:r>
              <a:rPr lang="en-US" sz="1800" dirty="0" err="1"/>
              <a:t>Hosek</a:t>
            </a:r>
            <a:r>
              <a:rPr lang="en-US" sz="1800" dirty="0"/>
              <a:t>, Mattock and </a:t>
            </a:r>
            <a:r>
              <a:rPr lang="en-US" sz="1800" dirty="0" err="1"/>
              <a:t>Panis</a:t>
            </a:r>
            <a:r>
              <a:rPr lang="en-US" sz="1800" dirty="0"/>
              <a:t> (2008)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Extend the approach of </a:t>
            </a:r>
            <a:r>
              <a:rPr lang="en-US" sz="1400" dirty="0" err="1" smtClean="0"/>
              <a:t>Gotz</a:t>
            </a:r>
            <a:r>
              <a:rPr lang="en-US" sz="1400" dirty="0" smtClean="0"/>
              <a:t> and McCall and include all services and the military reserves.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Incorporate the potential decision to transition from active duty to the reserves or directly to civilian employment.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sz="1800" dirty="0"/>
              <a:t>Hall (</a:t>
            </a:r>
            <a:r>
              <a:rPr lang="en-US" sz="1800" dirty="0" smtClean="0"/>
              <a:t>2009)</a:t>
            </a:r>
            <a:endParaRPr lang="en-US" sz="1800" dirty="0"/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Developed a dynamic programming model to determine the optimal stay or leave decision for army officers.</a:t>
            </a:r>
          </a:p>
          <a:p>
            <a:pPr lvl="1">
              <a:spcBef>
                <a:spcPts val="0"/>
              </a:spcBef>
              <a:buSzPct val="100000"/>
              <a:buFont typeface="Lucida Grande"/>
              <a:buChar char="-"/>
            </a:pPr>
            <a:r>
              <a:rPr lang="en-US" sz="1400" dirty="0" smtClean="0"/>
              <a:t>Adjusts the </a:t>
            </a:r>
            <a:r>
              <a:rPr lang="en-US" sz="1400" dirty="0" err="1" smtClean="0"/>
              <a:t>Gotz</a:t>
            </a:r>
            <a:r>
              <a:rPr lang="en-US" sz="1400" dirty="0" smtClean="0"/>
              <a:t> and McCall approach to account for non-Markovian retirement pay calculation.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Contribution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Enlisted Retention Modeling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8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Markovian State Space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States / Transition </a:t>
            </a:r>
            <a:r>
              <a:rPr lang="en-US" sz="1400" dirty="0">
                <a:solidFill>
                  <a:srgbClr val="FFFFFF"/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Validation / Bootstrap C.I.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Interpretation of the Markov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61" y="1352985"/>
            <a:ext cx="5292289" cy="517118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1" y="1511745"/>
            <a:ext cx="1742478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0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499973" y="1515656"/>
            <a:ext cx="2253142" cy="589551"/>
          </a:xfrm>
          <a:prstGeom prst="roundRect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Count Matrix and Transition Matrix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States / Transition </a:t>
            </a:r>
            <a:r>
              <a:rPr lang="en-US" sz="1400" dirty="0">
                <a:solidFill>
                  <a:srgbClr val="FFFFFF"/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Validation / Bootstrap C.I.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9" y="2656674"/>
            <a:ext cx="3785718" cy="262765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99" y="2517541"/>
            <a:ext cx="4610405" cy="301945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669559" y="2341675"/>
            <a:ext cx="3373193" cy="2513663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97" y="1698324"/>
            <a:ext cx="5582466" cy="192499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3"/>
            <a:endCxn id="7" idx="0"/>
          </p:cNvCxnSpPr>
          <p:nvPr/>
        </p:nvCxnSpPr>
        <p:spPr>
          <a:xfrm>
            <a:off x="6190963" y="1794574"/>
            <a:ext cx="165193" cy="54710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7" y="1603164"/>
            <a:ext cx="1997345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9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State Grouping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States / Transition </a:t>
            </a:r>
            <a:r>
              <a:rPr lang="en-US" sz="1400" dirty="0">
                <a:solidFill>
                  <a:srgbClr val="FFFFFF"/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Validation / Bootstrap C.I.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35" y="2585109"/>
            <a:ext cx="3057138" cy="2153022"/>
          </a:xfrm>
          <a:prstGeom prst="rect">
            <a:avLst/>
          </a:prstGeom>
        </p:spPr>
      </p:pic>
      <p:pic>
        <p:nvPicPr>
          <p:cNvPr id="4" name="Picture 3" descr="Pooled_Sta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8" y="1696762"/>
            <a:ext cx="4943856" cy="409041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5" y="1435789"/>
            <a:ext cx="5090402" cy="18373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8" y="5941979"/>
            <a:ext cx="6882130" cy="4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2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598715" y="1511814"/>
            <a:ext cx="3372885" cy="1739415"/>
          </a:xfrm>
          <a:prstGeom prst="roundRect">
            <a:avLst/>
          </a:prstGeom>
          <a:solidFill>
            <a:srgbClr val="BFBFB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611" y="839982"/>
            <a:ext cx="7418989" cy="450066"/>
          </a:xfrm>
          <a:ln>
            <a:noFill/>
          </a:ln>
        </p:spPr>
        <p:txBody>
          <a:bodyPr/>
          <a:lstStyle/>
          <a:p>
            <a:r>
              <a:rPr lang="en-US" dirty="0" smtClean="0"/>
              <a:t>Matrix Estimation Properties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3379" y="0"/>
            <a:ext cx="3335523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States / Transition </a:t>
            </a:r>
            <a:r>
              <a:rPr lang="en-US" sz="1400" dirty="0">
                <a:solidFill>
                  <a:srgbClr val="FFFFFF"/>
                </a:solidFill>
              </a:rPr>
              <a:t>Matrix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Transition Probabilities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Validation / Bootstrap C.I.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Interpretation of the Markov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6" y="-15299"/>
            <a:ext cx="5026527" cy="917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Markov Chain Estimation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Dynamic Programming Retention Model</a:t>
            </a:r>
          </a:p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Future Research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7C7C7">
                <a:tint val="45000"/>
                <a:satMod val="400000"/>
              </a:srgbClr>
            </a:duotone>
          </a:blip>
          <a:srcRect l="8759" r="15683"/>
          <a:stretch/>
        </p:blipFill>
        <p:spPr>
          <a:xfrm>
            <a:off x="5707955" y="1470849"/>
            <a:ext cx="2935912" cy="194280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5" y="1688937"/>
            <a:ext cx="4516444" cy="156229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2" y="3651045"/>
            <a:ext cx="3795341" cy="2652963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4" y="3677505"/>
            <a:ext cx="3701579" cy="80295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047832" y="4061550"/>
            <a:ext cx="5820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629873" y="3664275"/>
            <a:ext cx="207291" cy="80295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8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10332</TotalTime>
  <Words>1298</Words>
  <Application>Microsoft Macintosh PowerPoint</Application>
  <PresentationFormat>On-screen Show (4:3)</PresentationFormat>
  <Paragraphs>251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 Markov Chain Model of Military Personnel Dynamics </vt:lpstr>
      <vt:lpstr>Outline</vt:lpstr>
      <vt:lpstr>Background</vt:lpstr>
      <vt:lpstr>What is the contribution of this research?</vt:lpstr>
      <vt:lpstr>Previous Research</vt:lpstr>
      <vt:lpstr>Markovian State Space</vt:lpstr>
      <vt:lpstr>Count Matrix and Transition Matrix</vt:lpstr>
      <vt:lpstr>State Grouping</vt:lpstr>
      <vt:lpstr>Matrix Estimation Properties</vt:lpstr>
      <vt:lpstr>Transition Probabilities</vt:lpstr>
      <vt:lpstr>Validation</vt:lpstr>
      <vt:lpstr>Bootstrapping Confidence Intervals</vt:lpstr>
      <vt:lpstr>Interpretation of the Fundamental Matrix</vt:lpstr>
      <vt:lpstr>Interpretation of Absorption Probabilities</vt:lpstr>
      <vt:lpstr>Interpretation of Transition Probabilities</vt:lpstr>
      <vt:lpstr>Notation</vt:lpstr>
      <vt:lpstr>Estimating Civilian Pay</vt:lpstr>
      <vt:lpstr>Reward and Value Functions</vt:lpstr>
      <vt:lpstr>Value Plot</vt:lpstr>
      <vt:lpstr>Optimal Policy Index</vt:lpstr>
      <vt:lpstr>Logit and Index</vt:lpstr>
      <vt:lpstr>Future Research</vt:lpstr>
      <vt:lpstr>PowerPoint Presentation</vt:lpstr>
    </vt:vector>
  </TitlesOfParts>
  <Company>U.S. Army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Zais</dc:creator>
  <cp:lastModifiedBy>Mark Zais</cp:lastModifiedBy>
  <cp:revision>263</cp:revision>
  <cp:lastPrinted>2013-10-30T15:13:06Z</cp:lastPrinted>
  <dcterms:created xsi:type="dcterms:W3CDTF">2012-04-29T13:26:05Z</dcterms:created>
  <dcterms:modified xsi:type="dcterms:W3CDTF">2014-03-21T00:45:58Z</dcterms:modified>
</cp:coreProperties>
</file>