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72" r:id="rId2"/>
    <p:sldId id="274" r:id="rId3"/>
    <p:sldId id="275" r:id="rId4"/>
    <p:sldId id="277" r:id="rId5"/>
    <p:sldId id="284" r:id="rId6"/>
    <p:sldId id="279" r:id="rId7"/>
    <p:sldId id="283" r:id="rId8"/>
    <p:sldId id="289" r:id="rId9"/>
    <p:sldId id="280" r:id="rId10"/>
    <p:sldId id="292" r:id="rId11"/>
    <p:sldId id="286" r:id="rId12"/>
    <p:sldId id="287" r:id="rId13"/>
    <p:sldId id="293" r:id="rId14"/>
    <p:sldId id="288" r:id="rId15"/>
    <p:sldId id="291" r:id="rId16"/>
    <p:sldId id="290" r:id="rId1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03D"/>
    <a:srgbClr val="C0BC00"/>
    <a:srgbClr val="0066CC"/>
    <a:srgbClr val="009900"/>
    <a:srgbClr val="FF6600"/>
    <a:srgbClr val="CCCC00"/>
    <a:srgbClr val="9966FF"/>
    <a:srgbClr val="000000"/>
    <a:srgbClr val="454545"/>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47" autoAdjust="0"/>
    <p:restoredTop sz="94696" autoAdjust="0"/>
  </p:normalViewPr>
  <p:slideViewPr>
    <p:cSldViewPr snapToGrid="0">
      <p:cViewPr varScale="1">
        <p:scale>
          <a:sx n="108" d="100"/>
          <a:sy n="108" d="100"/>
        </p:scale>
        <p:origin x="906" y="114"/>
      </p:cViewPr>
      <p:guideLst/>
    </p:cSldViewPr>
  </p:slideViewPr>
  <p:notesTextViewPr>
    <p:cViewPr>
      <p:scale>
        <a:sx n="3" d="2"/>
        <a:sy n="3" d="2"/>
      </p:scale>
      <p:origin x="0" y="0"/>
    </p:cViewPr>
  </p:notesTextViewPr>
  <p:notesViewPr>
    <p:cSldViewPr snapToGrid="0">
      <p:cViewPr varScale="1">
        <p:scale>
          <a:sx n="81" d="100"/>
          <a:sy n="81" d="100"/>
        </p:scale>
        <p:origin x="317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C1D1054B-3828-4647-8EAF-B578B7E83BC9}" type="datetimeFigureOut">
              <a:rPr lang="en-US" smtClean="0"/>
              <a:t>2/28/2019</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E61C0A66-9D41-4B9F-B0AF-CBA0A12BF025}" type="slidenum">
              <a:rPr lang="en-US" smtClean="0"/>
              <a:t>‹#›</a:t>
            </a:fld>
            <a:endParaRPr lang="en-US"/>
          </a:p>
        </p:txBody>
      </p:sp>
    </p:spTree>
    <p:extLst>
      <p:ext uri="{BB962C8B-B14F-4D97-AF65-F5344CB8AC3E}">
        <p14:creationId xmlns:p14="http://schemas.microsoft.com/office/powerpoint/2010/main" val="2155761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7D3E55A-A2CC-4305-BEAE-B8894F02ABBD}" type="datetimeFigureOut">
              <a:rPr lang="en-US" smtClean="0"/>
              <a:t>2/28/2019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5D5A08F-0564-49A7-9E8E-8CB2E2D323D9}" type="slidenum">
              <a:rPr lang="en-US" smtClean="0"/>
              <a:t>‹#›</a:t>
            </a:fld>
            <a:endParaRPr lang="en-US"/>
          </a:p>
        </p:txBody>
      </p:sp>
    </p:spTree>
    <p:extLst>
      <p:ext uri="{BB962C8B-B14F-4D97-AF65-F5344CB8AC3E}">
        <p14:creationId xmlns:p14="http://schemas.microsoft.com/office/powerpoint/2010/main" val="1011193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D5A08F-0564-49A7-9E8E-8CB2E2D323D9}" type="slidenum">
              <a:rPr lang="en-US" smtClean="0"/>
              <a:t>1</a:t>
            </a:fld>
            <a:endParaRPr lang="en-US"/>
          </a:p>
        </p:txBody>
      </p:sp>
    </p:spTree>
    <p:extLst>
      <p:ext uri="{BB962C8B-B14F-4D97-AF65-F5344CB8AC3E}">
        <p14:creationId xmlns:p14="http://schemas.microsoft.com/office/powerpoint/2010/main" val="4221212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D5A08F-0564-49A7-9E8E-8CB2E2D323D9}" type="slidenum">
              <a:rPr lang="en-US" smtClean="0"/>
              <a:t>2</a:t>
            </a:fld>
            <a:endParaRPr lang="en-US"/>
          </a:p>
        </p:txBody>
      </p:sp>
    </p:spTree>
    <p:extLst>
      <p:ext uri="{BB962C8B-B14F-4D97-AF65-F5344CB8AC3E}">
        <p14:creationId xmlns:p14="http://schemas.microsoft.com/office/powerpoint/2010/main" val="40354816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Rectangle 4"/>
          <p:cNvSpPr/>
          <p:nvPr userDrawn="1"/>
        </p:nvSpPr>
        <p:spPr>
          <a:xfrm>
            <a:off x="11666759" y="0"/>
            <a:ext cx="525242" cy="685755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9236" y="-444"/>
            <a:ext cx="1305376" cy="6869596"/>
          </a:xfrm>
          <a:prstGeom prst="rect">
            <a:avLst/>
          </a:prstGeom>
          <a:solidFill>
            <a:srgbClr val="454545"/>
          </a:solidFill>
          <a:ln>
            <a:no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8" name="Picture 7"/>
          <p:cNvPicPr>
            <a:picLocks noChangeAspect="1"/>
          </p:cNvPicPr>
          <p:nvPr userDrawn="1"/>
        </p:nvPicPr>
        <p:blipFill rotWithShape="1">
          <a:blip r:embed="rId2"/>
          <a:srcRect l="-664" r="89"/>
          <a:stretch/>
        </p:blipFill>
        <p:spPr>
          <a:xfrm>
            <a:off x="1304920" y="11152"/>
            <a:ext cx="10361838" cy="6846848"/>
          </a:xfrm>
          <a:prstGeom prst="rect">
            <a:avLst/>
          </a:prstGeom>
          <a:blipFill dpi="0" rotWithShape="1">
            <a:blip r:embed="rId3"/>
            <a:srcRect/>
            <a:tile tx="0" ty="0" sx="100000" sy="100000" flip="none" algn="tl"/>
          </a:blipFill>
        </p:spPr>
      </p:pic>
      <p:sp>
        <p:nvSpPr>
          <p:cNvPr id="28" name="Rectangle 27"/>
          <p:cNvSpPr/>
          <p:nvPr userDrawn="1"/>
        </p:nvSpPr>
        <p:spPr>
          <a:xfrm>
            <a:off x="1323316" y="0"/>
            <a:ext cx="10868684" cy="6869152"/>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userDrawn="1"/>
        </p:nvSpPr>
        <p:spPr>
          <a:xfrm>
            <a:off x="11583792" y="6549546"/>
            <a:ext cx="412726" cy="153888"/>
          </a:xfrm>
          <a:prstGeom prst="rect">
            <a:avLst/>
          </a:prstGeom>
          <a:noFill/>
        </p:spPr>
        <p:txBody>
          <a:bodyPr wrap="square" lIns="0" tIns="0" rIns="0" bIns="0" rtlCol="0">
            <a:spAutoFit/>
          </a:bodyPr>
          <a:lstStyle/>
          <a:p>
            <a:pPr algn="r"/>
            <a:fld id="{996B5273-46EB-4870-A6B0-6E7F43CBD6D0}" type="slidenum">
              <a:rPr lang="en-US" sz="1000" smtClean="0">
                <a:solidFill>
                  <a:schemeClr val="tx1"/>
                </a:solidFill>
              </a:rPr>
              <a:pPr algn="r"/>
              <a:t>‹#›</a:t>
            </a:fld>
            <a:endParaRPr lang="en-US" sz="1000" dirty="0">
              <a:solidFill>
                <a:schemeClr val="tx1"/>
              </a:solidFill>
            </a:endParaRPr>
          </a:p>
        </p:txBody>
      </p:sp>
      <p:sp>
        <p:nvSpPr>
          <p:cNvPr id="2" name="Title 1"/>
          <p:cNvSpPr>
            <a:spLocks noGrp="1"/>
          </p:cNvSpPr>
          <p:nvPr>
            <p:ph type="title"/>
          </p:nvPr>
        </p:nvSpPr>
        <p:spPr>
          <a:xfrm>
            <a:off x="62330" y="772154"/>
            <a:ext cx="1178027" cy="1888133"/>
          </a:xfrm>
        </p:spPr>
        <p:txBody>
          <a:bodyPr anchor="t"/>
          <a:lstStyle>
            <a:lvl1pPr>
              <a:lnSpc>
                <a:spcPct val="100000"/>
              </a:lnSpc>
              <a:defRPr sz="1600">
                <a:solidFill>
                  <a:schemeClr val="bg1"/>
                </a:solidFill>
              </a:defRPr>
            </a:lvl1pPr>
          </a:lstStyle>
          <a:p>
            <a:r>
              <a:rPr lang="en-US" dirty="0"/>
              <a:t>Click to edit Master title style</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57888" y="5131573"/>
            <a:ext cx="924675" cy="1097280"/>
          </a:xfrm>
          <a:prstGeom prst="rect">
            <a:avLst/>
          </a:prstGeom>
        </p:spPr>
      </p:pic>
      <p:sp>
        <p:nvSpPr>
          <p:cNvPr id="13" name="Title 2"/>
          <p:cNvSpPr txBox="1">
            <a:spLocks/>
          </p:cNvSpPr>
          <p:nvPr/>
        </p:nvSpPr>
        <p:spPr>
          <a:xfrm>
            <a:off x="8000" y="117795"/>
            <a:ext cx="1288140" cy="463944"/>
          </a:xfrm>
          <a:prstGeom prst="rect">
            <a:avLst/>
          </a:prstGeom>
        </p:spPr>
        <p:txBody>
          <a:bodyPr vert="horz" lIns="0" tIns="0" rIns="0" bIns="0" rtlCol="0" anchor="ctr">
            <a:noAutofit/>
          </a:bodyPr>
          <a:lstStyle>
            <a:lvl1pPr algn="l" defTabSz="914400" rtl="0" eaLnBrk="1" latinLnBrk="0" hangingPunct="1">
              <a:lnSpc>
                <a:spcPct val="100000"/>
              </a:lnSpc>
              <a:spcBef>
                <a:spcPct val="0"/>
              </a:spcBef>
              <a:buNone/>
              <a:defRPr sz="2400" kern="1200">
                <a:solidFill>
                  <a:schemeClr val="bg1"/>
                </a:solidFill>
                <a:latin typeface="+mj-lt"/>
                <a:ea typeface="+mj-ea"/>
                <a:cs typeface="+mj-cs"/>
              </a:defRPr>
            </a:lvl1pPr>
          </a:lstStyle>
          <a:p>
            <a:pPr algn="ctr"/>
            <a:r>
              <a:rPr lang="en-US" sz="1800" b="1" dirty="0">
                <a:solidFill>
                  <a:srgbClr val="DBD03D"/>
                </a:solidFill>
                <a:effectLst>
                  <a:outerShdw blurRad="38100" dist="38100" dir="2700000" algn="tl">
                    <a:srgbClr val="000000">
                      <a:alpha val="43137"/>
                    </a:srgbClr>
                  </a:outerShdw>
                </a:effectLst>
              </a:rPr>
              <a:t>USSOCOM</a:t>
            </a:r>
          </a:p>
        </p:txBody>
      </p:sp>
      <p:cxnSp>
        <p:nvCxnSpPr>
          <p:cNvPr id="14" name="Straight Connector 13"/>
          <p:cNvCxnSpPr/>
          <p:nvPr/>
        </p:nvCxnSpPr>
        <p:spPr>
          <a:xfrm>
            <a:off x="-4894" y="126583"/>
            <a:ext cx="1280160" cy="0"/>
          </a:xfrm>
          <a:prstGeom prst="line">
            <a:avLst/>
          </a:prstGeom>
          <a:ln w="19050">
            <a:solidFill>
              <a:srgbClr val="C0BC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4658" y="574258"/>
            <a:ext cx="1280160" cy="0"/>
          </a:xfrm>
          <a:prstGeom prst="line">
            <a:avLst/>
          </a:prstGeom>
          <a:ln w="19050">
            <a:solidFill>
              <a:srgbClr val="C0BC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94" y="593285"/>
            <a:ext cx="12801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280620" y="-444"/>
            <a:ext cx="0" cy="6858000"/>
          </a:xfrm>
          <a:prstGeom prst="line">
            <a:avLst/>
          </a:prstGeom>
          <a:ln w="28575">
            <a:solidFill>
              <a:srgbClr val="C0BC00"/>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 xmlns:a16="http://schemas.microsoft.com/office/drawing/2014/main" id="{09640559-74D7-4F6E-96DB-9FDA495F88B2}"/>
              </a:ext>
            </a:extLst>
          </p:cNvPr>
          <p:cNvSpPr txBox="1"/>
          <p:nvPr userDrawn="1"/>
        </p:nvSpPr>
        <p:spPr>
          <a:xfrm>
            <a:off x="5300472" y="5897"/>
            <a:ext cx="1591056" cy="307777"/>
          </a:xfrm>
          <a:prstGeom prst="rect">
            <a:avLst/>
          </a:prstGeom>
          <a:noFill/>
        </p:spPr>
        <p:txBody>
          <a:bodyPr wrap="square" rtlCol="0">
            <a:spAutoFit/>
          </a:bodyPr>
          <a:lstStyle/>
          <a:p>
            <a:pPr algn="ctr"/>
            <a:r>
              <a:rPr lang="en-US" sz="1400" dirty="0">
                <a:solidFill>
                  <a:srgbClr val="009900"/>
                </a:solidFill>
              </a:rPr>
              <a:t>UNCLASSIFIED</a:t>
            </a:r>
          </a:p>
        </p:txBody>
      </p:sp>
      <p:sp>
        <p:nvSpPr>
          <p:cNvPr id="16" name="TextBox 15">
            <a:extLst>
              <a:ext uri="{FF2B5EF4-FFF2-40B4-BE49-F238E27FC236}">
                <a16:creationId xmlns="" xmlns:a16="http://schemas.microsoft.com/office/drawing/2014/main" id="{0535A7DB-B448-4299-AB5A-2A152C38E219}"/>
              </a:ext>
            </a:extLst>
          </p:cNvPr>
          <p:cNvSpPr txBox="1"/>
          <p:nvPr userDrawn="1"/>
        </p:nvSpPr>
        <p:spPr>
          <a:xfrm>
            <a:off x="5300472" y="6549779"/>
            <a:ext cx="1591056" cy="307777"/>
          </a:xfrm>
          <a:prstGeom prst="rect">
            <a:avLst/>
          </a:prstGeom>
          <a:noFill/>
        </p:spPr>
        <p:txBody>
          <a:bodyPr wrap="square" rtlCol="0">
            <a:spAutoFit/>
          </a:bodyPr>
          <a:lstStyle/>
          <a:p>
            <a:pPr algn="ctr"/>
            <a:r>
              <a:rPr lang="en-US" sz="1400" dirty="0">
                <a:solidFill>
                  <a:srgbClr val="009900"/>
                </a:solidFill>
              </a:rPr>
              <a:t>UNCLASSIFIED</a:t>
            </a:r>
          </a:p>
        </p:txBody>
      </p:sp>
    </p:spTree>
    <p:extLst>
      <p:ext uri="{BB962C8B-B14F-4D97-AF65-F5344CB8AC3E}">
        <p14:creationId xmlns:p14="http://schemas.microsoft.com/office/powerpoint/2010/main" val="228686348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32" name="Picture 31"/>
          <p:cNvPicPr>
            <a:picLocks noChangeAspect="1"/>
          </p:cNvPicPr>
          <p:nvPr userDrawn="1"/>
        </p:nvPicPr>
        <p:blipFill rotWithShape="1">
          <a:blip r:embed="rId2">
            <a:extLst>
              <a:ext uri="{28A0092B-C50C-407E-A947-70E740481C1C}">
                <a14:useLocalDpi xmlns:a14="http://schemas.microsoft.com/office/drawing/2010/main" val="0"/>
              </a:ext>
            </a:extLst>
          </a:blip>
          <a:srcRect l="292" r="495" b="16354"/>
          <a:stretch/>
        </p:blipFill>
        <p:spPr>
          <a:xfrm>
            <a:off x="0" y="0"/>
            <a:ext cx="12192000" cy="6858000"/>
          </a:xfrm>
          <a:prstGeom prst="rect">
            <a:avLst/>
          </a:prstGeom>
        </p:spPr>
      </p:pic>
      <p:sp>
        <p:nvSpPr>
          <p:cNvPr id="28" name="Rectangle 27"/>
          <p:cNvSpPr/>
          <p:nvPr userDrawn="1"/>
        </p:nvSpPr>
        <p:spPr>
          <a:xfrm>
            <a:off x="2346037" y="0"/>
            <a:ext cx="9845964"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1" y="0"/>
            <a:ext cx="2346035" cy="6858000"/>
          </a:xfrm>
          <a:prstGeom prst="rect">
            <a:avLst/>
          </a:prstGeom>
          <a:solidFill>
            <a:schemeClr val="accent6">
              <a:lumMod val="7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itle 1"/>
          <p:cNvSpPr>
            <a:spLocks noGrp="1"/>
          </p:cNvSpPr>
          <p:nvPr>
            <p:ph type="title"/>
          </p:nvPr>
        </p:nvSpPr>
        <p:spPr>
          <a:xfrm>
            <a:off x="166255" y="365760"/>
            <a:ext cx="2041236" cy="1888133"/>
          </a:xfrm>
        </p:spPr>
        <p:txBody>
          <a:bodyPr anchor="ctr"/>
          <a:lstStyle>
            <a:lvl1pPr>
              <a:lnSpc>
                <a:spcPct val="100000"/>
              </a:lnSpc>
              <a:defRPr sz="2400">
                <a:solidFill>
                  <a:schemeClr val="bg1"/>
                </a:solidFill>
              </a:defRPr>
            </a:lvl1pPr>
          </a:lstStyle>
          <a:p>
            <a:r>
              <a:rPr lang="en-US" dirty="0"/>
              <a:t>Click to edit Master title style</a:t>
            </a:r>
          </a:p>
        </p:txBody>
      </p:sp>
      <p:sp>
        <p:nvSpPr>
          <p:cNvPr id="29" name="TextBox 28"/>
          <p:cNvSpPr txBox="1"/>
          <p:nvPr userDrawn="1"/>
        </p:nvSpPr>
        <p:spPr>
          <a:xfrm>
            <a:off x="11583792" y="6549546"/>
            <a:ext cx="412726" cy="153888"/>
          </a:xfrm>
          <a:prstGeom prst="rect">
            <a:avLst/>
          </a:prstGeom>
          <a:noFill/>
        </p:spPr>
        <p:txBody>
          <a:bodyPr wrap="square" lIns="0" tIns="0" rIns="0" bIns="0" rtlCol="0">
            <a:spAutoFit/>
          </a:bodyPr>
          <a:lstStyle/>
          <a:p>
            <a:pPr algn="r"/>
            <a:fld id="{996B5273-46EB-4870-A6B0-6E7F43CBD6D0}" type="slidenum">
              <a:rPr lang="en-US" sz="1000" smtClean="0">
                <a:solidFill>
                  <a:schemeClr val="tx1"/>
                </a:solidFill>
              </a:rPr>
              <a:pPr algn="r"/>
              <a:t>‹#›</a:t>
            </a:fld>
            <a:endParaRPr lang="en-US" sz="1000" dirty="0">
              <a:solidFill>
                <a:schemeClr val="tx1"/>
              </a:solidFill>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04924" y="851558"/>
            <a:ext cx="10267559" cy="5775502"/>
          </a:xfrm>
          <a:prstGeom prst="rect">
            <a:avLst/>
          </a:prstGeom>
        </p:spPr>
      </p:pic>
    </p:spTree>
    <p:extLst>
      <p:ext uri="{BB962C8B-B14F-4D97-AF65-F5344CB8AC3E}">
        <p14:creationId xmlns:p14="http://schemas.microsoft.com/office/powerpoint/2010/main" val="385879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1" y="304800"/>
            <a:ext cx="10807940" cy="482600"/>
          </a:xfrm>
          <a:prstGeom prst="rect">
            <a:avLst/>
          </a:prstGeom>
        </p:spPr>
        <p:txBody>
          <a:bodyPr/>
          <a:lstStyle>
            <a:lvl1pPr algn="ctr">
              <a:defRPr sz="2800" b="1">
                <a:effectLst/>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609600" y="1371600"/>
            <a:ext cx="10972800" cy="5105400"/>
          </a:xfrm>
          <a:prstGeom prst="rect">
            <a:avLst/>
          </a:prstGeom>
        </p:spPr>
        <p:txBody>
          <a:bodyPr/>
          <a:lstStyle>
            <a:lvl1pPr marL="274320" indent="-228600">
              <a:spcBef>
                <a:spcPts val="600"/>
              </a:spcBef>
              <a:buClrTx/>
              <a:buSzPct val="100000"/>
              <a:buFont typeface="Arial" panose="020B0604020202020204" pitchFamily="34" charset="0"/>
              <a:buChar char="•"/>
              <a:defRPr b="0">
                <a:latin typeface="Calibri" panose="020F0502020204030204" pitchFamily="34" charset="0"/>
              </a:defRPr>
            </a:lvl1pPr>
            <a:lvl2pPr marL="548640" indent="-228600">
              <a:buFont typeface="Calibri" panose="020F0502020204030204" pitchFamily="34" charset="0"/>
              <a:buChar char="−"/>
              <a:defRPr sz="2000" b="0">
                <a:latin typeface="Calibri" panose="020F0502020204030204" pitchFamily="34" charset="0"/>
              </a:defRPr>
            </a:lvl2pPr>
            <a:lvl3pPr marL="1146175" indent="-228600">
              <a:buFont typeface="Courier New" panose="02070309020205020404" pitchFamily="49" charset="0"/>
              <a:buChar char="o"/>
              <a:defRPr sz="1600">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4" name="Rectangle 21"/>
          <p:cNvSpPr>
            <a:spLocks noGrp="1" noChangeArrowheads="1"/>
          </p:cNvSpPr>
          <p:nvPr>
            <p:ph type="sldNum" sz="quarter" idx="10"/>
          </p:nvPr>
        </p:nvSpPr>
        <p:spPr>
          <a:xfrm>
            <a:off x="9245600" y="6534150"/>
            <a:ext cx="2844800" cy="247650"/>
          </a:xfrm>
          <a:prstGeom prst="rect">
            <a:avLst/>
          </a:prstGeom>
          <a:ln/>
        </p:spPr>
        <p:txBody>
          <a:bodyPr/>
          <a:lstStyle>
            <a:lvl1pPr>
              <a:defRPr/>
            </a:lvl1pPr>
          </a:lstStyle>
          <a:p>
            <a:pPr>
              <a:defRPr/>
            </a:pPr>
            <a:fld id="{B46BB173-4CD4-463A-8893-EABE3AB3FAC0}" type="slidenum">
              <a:rPr lang="en-US" altLang="en-US">
                <a:solidFill>
                  <a:srgbClr val="000000"/>
                </a:solidFill>
              </a:rPr>
              <a:pPr>
                <a:defRPr/>
              </a:pPr>
              <a:t>‹#›</a:t>
            </a:fld>
            <a:endParaRPr lang="en-US" altLang="en-US" dirty="0">
              <a:solidFill>
                <a:srgbClr val="000000"/>
              </a:solidFill>
            </a:endParaRPr>
          </a:p>
        </p:txBody>
      </p:sp>
      <p:sp>
        <p:nvSpPr>
          <p:cNvPr id="5" name="Rectangle 16"/>
          <p:cNvSpPr>
            <a:spLocks noChangeArrowheads="1"/>
          </p:cNvSpPr>
          <p:nvPr userDrawn="1"/>
        </p:nvSpPr>
        <p:spPr bwMode="auto">
          <a:xfrm>
            <a:off x="0" y="6553200"/>
            <a:ext cx="4876800" cy="304800"/>
          </a:xfrm>
          <a:prstGeom prst="rect">
            <a:avLst/>
          </a:prstGeom>
          <a:noFill/>
          <a:ln>
            <a:noFill/>
          </a:ln>
          <a:extLst/>
        </p:spPr>
        <p:txBody>
          <a:bodyPr wrap="none" anchor="ct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defRPr/>
            </a:pPr>
            <a:r>
              <a:rPr lang="en-US" altLang="en-US" sz="1400" b="1" dirty="0">
                <a:solidFill>
                  <a:srgbClr val="008000"/>
                </a:solidFill>
                <a:latin typeface="Calibri" panose="020F0502020204030204" pitchFamily="34" charset="0"/>
              </a:rPr>
              <a:t>UNCLASSIFIED</a:t>
            </a:r>
          </a:p>
        </p:txBody>
      </p:sp>
      <p:sp>
        <p:nvSpPr>
          <p:cNvPr id="6" name="Rectangle 17"/>
          <p:cNvSpPr>
            <a:spLocks noChangeArrowheads="1"/>
          </p:cNvSpPr>
          <p:nvPr userDrawn="1"/>
        </p:nvSpPr>
        <p:spPr bwMode="auto">
          <a:xfrm>
            <a:off x="7315200" y="0"/>
            <a:ext cx="4876800" cy="304800"/>
          </a:xfrm>
          <a:prstGeom prst="rect">
            <a:avLst/>
          </a:prstGeom>
          <a:noFill/>
          <a:ln>
            <a:noFill/>
          </a:ln>
          <a:extLst/>
        </p:spPr>
        <p:txBody>
          <a:bodyPr wrap="none" anchor="ct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r">
              <a:defRPr/>
            </a:pPr>
            <a:r>
              <a:rPr lang="en-US" altLang="en-US" sz="1400" b="1" dirty="0">
                <a:solidFill>
                  <a:srgbClr val="008000"/>
                </a:solidFill>
                <a:latin typeface="Calibri" panose="020F0502020204030204" pitchFamily="34" charset="0"/>
              </a:rPr>
              <a:t>UNCLASSIFIED</a:t>
            </a:r>
          </a:p>
        </p:txBody>
      </p:sp>
    </p:spTree>
    <p:extLst>
      <p:ext uri="{BB962C8B-B14F-4D97-AF65-F5344CB8AC3E}">
        <p14:creationId xmlns:p14="http://schemas.microsoft.com/office/powerpoint/2010/main" val="17923156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457200" y="365760"/>
            <a:ext cx="11277600" cy="640080"/>
          </a:xfrm>
          <a:prstGeom prst="rect">
            <a:avLst/>
          </a:prstGeom>
        </p:spPr>
        <p:txBody>
          <a:bodyPr vert="horz" lIns="0" tIns="0" rIns="0" bIns="0" rtlCol="0" anchor="ctr">
            <a:noAutofit/>
          </a:bodyPr>
          <a:lstStyle/>
          <a:p>
            <a:r>
              <a:rPr lang="en-US" dirty="0"/>
              <a:t>Click to edit Master title style</a:t>
            </a:r>
          </a:p>
        </p:txBody>
      </p:sp>
      <p:sp>
        <p:nvSpPr>
          <p:cNvPr id="8" name="Text Placeholder 2"/>
          <p:cNvSpPr>
            <a:spLocks noGrp="1"/>
          </p:cNvSpPr>
          <p:nvPr>
            <p:ph type="body" idx="1"/>
          </p:nvPr>
        </p:nvSpPr>
        <p:spPr>
          <a:xfrm>
            <a:off x="457200" y="1277655"/>
            <a:ext cx="11274552" cy="484632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2621049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iming>
    <p:tnLst>
      <p:par>
        <p:cTn id="1" dur="indefinite" restart="never" nodeType="tmRoot"/>
      </p:par>
    </p:tnLst>
  </p:timing>
  <p:txStyles>
    <p:titleStyle>
      <a:lvl1pPr algn="l" defTabSz="914400" rtl="0" eaLnBrk="1" latinLnBrk="0" hangingPunct="1">
        <a:lnSpc>
          <a:spcPct val="10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image" Target="../media/image43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80.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image" Target="../media/image8.png"/><Relationship Id="rId16" Type="http://schemas.openxmlformats.org/officeDocument/2006/relationships/image" Target="../media/image22.png"/><Relationship Id="rId20"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7.png"/><Relationship Id="rId5" Type="http://schemas.openxmlformats.org/officeDocument/2006/relationships/image" Target="../media/image10.png"/><Relationship Id="rId15" Type="http://schemas.openxmlformats.org/officeDocument/2006/relationships/image" Target="../media/image21.png"/><Relationship Id="rId10" Type="http://schemas.openxmlformats.org/officeDocument/2006/relationships/image" Target="../media/image16.png"/><Relationship Id="rId19"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image" Target="../media/image33.png"/><Relationship Id="rId7" Type="http://schemas.openxmlformats.org/officeDocument/2006/relationships/image" Target="../media/image320.png"/><Relationship Id="rId2" Type="http://schemas.openxmlformats.org/officeDocument/2006/relationships/image" Target="../media/image270.png"/><Relationship Id="rId1" Type="http://schemas.openxmlformats.org/officeDocument/2006/relationships/slideLayout" Target="../slideLayouts/slideLayout1.xml"/><Relationship Id="rId6" Type="http://schemas.openxmlformats.org/officeDocument/2006/relationships/image" Target="../media/image310.png"/><Relationship Id="rId5" Type="http://schemas.openxmlformats.org/officeDocument/2006/relationships/image" Target="../media/image300.png"/><Relationship Id="rId10" Type="http://schemas.openxmlformats.org/officeDocument/2006/relationships/image" Target="../media/image35.png"/><Relationship Id="rId4" Type="http://schemas.openxmlformats.org/officeDocument/2006/relationships/image" Target="../media/image290.png"/><Relationship Id="rId9" Type="http://schemas.openxmlformats.org/officeDocument/2006/relationships/image" Target="../media/image34.png"/></Relationships>
</file>

<file path=ppt/slides/_rels/slide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2931108" y="4897747"/>
            <a:ext cx="3202992" cy="1083953"/>
          </a:xfrm>
        </p:spPr>
        <p:txBody>
          <a:bodyPr anchor="t"/>
          <a:lstStyle/>
          <a:p>
            <a:r>
              <a:rPr lang="en-US" sz="1600" dirty="0">
                <a:solidFill>
                  <a:schemeClr val="tx1"/>
                </a:solidFill>
                <a:latin typeface="Garamond" panose="02020404030301010803" pitchFamily="18" charset="0"/>
              </a:rPr>
              <a:t/>
            </a:r>
            <a:br>
              <a:rPr lang="en-US" sz="1600" dirty="0">
                <a:solidFill>
                  <a:schemeClr val="tx1"/>
                </a:solidFill>
                <a:latin typeface="Garamond" panose="02020404030301010803" pitchFamily="18" charset="0"/>
              </a:rPr>
            </a:br>
            <a:r>
              <a:rPr lang="en-US" sz="1600" dirty="0" smtClean="0">
                <a:solidFill>
                  <a:schemeClr val="tx1"/>
                </a:solidFill>
                <a:latin typeface="Garamond" panose="02020404030301010803" pitchFamily="18" charset="0"/>
              </a:rPr>
              <a:t>J8</a:t>
            </a:r>
            <a:r>
              <a:rPr lang="en-US" sz="1600" dirty="0">
                <a:solidFill>
                  <a:schemeClr val="tx1"/>
                </a:solidFill>
                <a:latin typeface="Garamond" panose="02020404030301010803" pitchFamily="18" charset="0"/>
              </a:rPr>
              <a:t>, Strategic Studies</a:t>
            </a:r>
            <a:br>
              <a:rPr lang="en-US" sz="1600" dirty="0">
                <a:solidFill>
                  <a:schemeClr val="tx1"/>
                </a:solidFill>
                <a:latin typeface="Garamond" panose="02020404030301010803" pitchFamily="18" charset="0"/>
              </a:rPr>
            </a:br>
            <a:r>
              <a:rPr lang="en-US" sz="1600" dirty="0">
                <a:solidFill>
                  <a:schemeClr val="tx1"/>
                </a:solidFill>
                <a:latin typeface="Garamond" panose="02020404030301010803" pitchFamily="18" charset="0"/>
              </a:rPr>
              <a:t>U.S. Special Operations Command</a:t>
            </a:r>
            <a:endParaRPr lang="en-US" sz="2800" dirty="0">
              <a:solidFill>
                <a:schemeClr val="tx1"/>
              </a:solidFill>
              <a:latin typeface="Garamond" panose="02020404030301010803" pitchFamily="18" charset="0"/>
            </a:endParaRPr>
          </a:p>
        </p:txBody>
      </p:sp>
      <p:sp>
        <p:nvSpPr>
          <p:cNvPr id="6" name="Title 2"/>
          <p:cNvSpPr txBox="1">
            <a:spLocks/>
          </p:cNvSpPr>
          <p:nvPr/>
        </p:nvSpPr>
        <p:spPr>
          <a:xfrm>
            <a:off x="2944582" y="3905200"/>
            <a:ext cx="8237768" cy="1073572"/>
          </a:xfrm>
          <a:prstGeom prst="rect">
            <a:avLst/>
          </a:prstGeom>
        </p:spPr>
        <p:txBody>
          <a:bodyPr vert="horz" lIns="0" tIns="0" rIns="0" bIns="0" rtlCol="0" anchor="ctr">
            <a:noAutofit/>
          </a:bodyPr>
          <a:lstStyle>
            <a:lvl1pPr algn="l" defTabSz="914400" rtl="0" eaLnBrk="1" latinLnBrk="0" hangingPunct="1">
              <a:lnSpc>
                <a:spcPct val="100000"/>
              </a:lnSpc>
              <a:spcBef>
                <a:spcPct val="0"/>
              </a:spcBef>
              <a:buNone/>
              <a:defRPr sz="2400" kern="1200">
                <a:solidFill>
                  <a:schemeClr val="bg1"/>
                </a:solidFill>
                <a:latin typeface="+mj-lt"/>
                <a:ea typeface="+mj-ea"/>
                <a:cs typeface="+mj-cs"/>
              </a:defRPr>
            </a:lvl1pPr>
          </a:lstStyle>
          <a:p>
            <a:r>
              <a:rPr lang="en-US" sz="2000" b="1" dirty="0" smtClean="0">
                <a:solidFill>
                  <a:schemeClr val="tx1"/>
                </a:solidFill>
                <a:latin typeface="Garamond" panose="02020404030301010803" pitchFamily="18" charset="0"/>
              </a:rPr>
              <a:t>Optimizing SOF Military Construction (MILCON) Resources</a:t>
            </a:r>
          </a:p>
          <a:p>
            <a:r>
              <a:rPr lang="en-US" sz="1600" dirty="0" smtClean="0">
                <a:solidFill>
                  <a:schemeClr val="tx1"/>
                </a:solidFill>
                <a:latin typeface="Garamond" panose="02020404030301010803" pitchFamily="18" charset="0"/>
              </a:rPr>
              <a:t>MILCON Prioritization and Allocation Tool (MPAT)</a:t>
            </a:r>
            <a:endParaRPr lang="en-US" sz="1600" dirty="0">
              <a:solidFill>
                <a:schemeClr val="tx1"/>
              </a:solidFill>
              <a:latin typeface="Garamond" panose="02020404030301010803" pitchFamily="18" charset="0"/>
            </a:endParaRPr>
          </a:p>
        </p:txBody>
      </p:sp>
    </p:spTree>
    <p:extLst>
      <p:ext uri="{BB962C8B-B14F-4D97-AF65-F5344CB8AC3E}">
        <p14:creationId xmlns:p14="http://schemas.microsoft.com/office/powerpoint/2010/main" val="3222436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ramond" panose="02020404030301010803" pitchFamily="18" charset="0"/>
              </a:rPr>
              <a:t>MILCON Optimization</a:t>
            </a:r>
            <a:br>
              <a:rPr lang="en-US" dirty="0">
                <a:latin typeface="Garamond" panose="02020404030301010803" pitchFamily="18" charset="0"/>
              </a:rPr>
            </a:br>
            <a:r>
              <a:rPr lang="en-US" dirty="0">
                <a:latin typeface="Garamond" panose="02020404030301010803" pitchFamily="18" charset="0"/>
              </a:rPr>
              <a:t/>
            </a:r>
            <a:br>
              <a:rPr lang="en-US" dirty="0">
                <a:latin typeface="Garamond" panose="02020404030301010803" pitchFamily="18" charset="0"/>
              </a:rPr>
            </a:br>
            <a:r>
              <a:rPr lang="en-US" dirty="0">
                <a:latin typeface="Garamond" panose="02020404030301010803" pitchFamily="18" charset="0"/>
              </a:rPr>
              <a:t>Integer Programming</a:t>
            </a:r>
            <a:br>
              <a:rPr lang="en-US" dirty="0">
                <a:latin typeface="Garamond" panose="02020404030301010803" pitchFamily="18" charset="0"/>
              </a:rPr>
            </a:br>
            <a:r>
              <a:rPr lang="en-US" dirty="0">
                <a:latin typeface="Garamond" panose="02020404030301010803" pitchFamily="18" charset="0"/>
              </a:rPr>
              <a:t/>
            </a:r>
            <a:br>
              <a:rPr lang="en-US" dirty="0">
                <a:latin typeface="Garamond" panose="02020404030301010803" pitchFamily="18" charset="0"/>
              </a:rPr>
            </a:br>
            <a:r>
              <a:rPr lang="en-US" dirty="0">
                <a:latin typeface="Garamond" panose="02020404030301010803" pitchFamily="18" charset="0"/>
              </a:rPr>
              <a:t>R Shiny</a:t>
            </a:r>
            <a:endParaRPr lang="en-US" dirty="0"/>
          </a:p>
        </p:txBody>
      </p:sp>
      <p:pic>
        <p:nvPicPr>
          <p:cNvPr id="3" name="Picture 2"/>
          <p:cNvPicPr>
            <a:picLocks noChangeAspect="1"/>
          </p:cNvPicPr>
          <p:nvPr/>
        </p:nvPicPr>
        <p:blipFill rotWithShape="1">
          <a:blip r:embed="rId2"/>
          <a:srcRect r="267" b="739"/>
          <a:stretch/>
        </p:blipFill>
        <p:spPr>
          <a:xfrm>
            <a:off x="1407794" y="829304"/>
            <a:ext cx="10698480" cy="5672548"/>
          </a:xfrm>
          <a:prstGeom prst="rect">
            <a:avLst/>
          </a:prstGeom>
        </p:spPr>
      </p:pic>
      <p:sp>
        <p:nvSpPr>
          <p:cNvPr id="4" name="TextBox 3">
            <a:extLst>
              <a:ext uri="{FF2B5EF4-FFF2-40B4-BE49-F238E27FC236}">
                <a16:creationId xmlns="" xmlns:a16="http://schemas.microsoft.com/office/drawing/2014/main" id="{C009F8C6-406F-4197-A282-1A1748596C05}"/>
              </a:ext>
            </a:extLst>
          </p:cNvPr>
          <p:cNvSpPr txBox="1"/>
          <p:nvPr/>
        </p:nvSpPr>
        <p:spPr>
          <a:xfrm>
            <a:off x="1443470" y="318500"/>
            <a:ext cx="10424680" cy="369332"/>
          </a:xfrm>
          <a:prstGeom prst="rect">
            <a:avLst/>
          </a:prstGeom>
          <a:noFill/>
        </p:spPr>
        <p:txBody>
          <a:bodyPr wrap="square" rtlCol="0">
            <a:spAutoFit/>
          </a:bodyPr>
          <a:lstStyle/>
          <a:p>
            <a:r>
              <a:rPr lang="en-US" dirty="0" smtClean="0">
                <a:latin typeface="Garamond" panose="02020404030301010803" pitchFamily="18" charset="0"/>
              </a:rPr>
              <a:t>The solution table displays the recommended funding year for each project. The example below is sorted by cost.</a:t>
            </a:r>
            <a:endParaRPr lang="en-US" dirty="0">
              <a:latin typeface="Garamond" panose="02020404030301010803" pitchFamily="18" charset="0"/>
            </a:endParaRPr>
          </a:p>
        </p:txBody>
      </p:sp>
    </p:spTree>
    <p:extLst>
      <p:ext uri="{BB962C8B-B14F-4D97-AF65-F5344CB8AC3E}">
        <p14:creationId xmlns:p14="http://schemas.microsoft.com/office/powerpoint/2010/main" val="3015407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ramond" panose="02020404030301010803" pitchFamily="18" charset="0"/>
              </a:rPr>
              <a:t>MILCON Optimization</a:t>
            </a:r>
            <a:br>
              <a:rPr lang="en-US" dirty="0">
                <a:latin typeface="Garamond" panose="02020404030301010803" pitchFamily="18" charset="0"/>
              </a:rPr>
            </a:br>
            <a:r>
              <a:rPr lang="en-US" dirty="0">
                <a:latin typeface="Garamond" panose="02020404030301010803" pitchFamily="18" charset="0"/>
              </a:rPr>
              <a:t/>
            </a:r>
            <a:br>
              <a:rPr lang="en-US" dirty="0">
                <a:latin typeface="Garamond" panose="02020404030301010803" pitchFamily="18" charset="0"/>
              </a:rPr>
            </a:br>
            <a:r>
              <a:rPr lang="en-US" dirty="0">
                <a:latin typeface="Garamond" panose="02020404030301010803" pitchFamily="18" charset="0"/>
              </a:rPr>
              <a:t>Integer Programming</a:t>
            </a:r>
            <a:br>
              <a:rPr lang="en-US" dirty="0">
                <a:latin typeface="Garamond" panose="02020404030301010803" pitchFamily="18" charset="0"/>
              </a:rPr>
            </a:br>
            <a:r>
              <a:rPr lang="en-US" dirty="0">
                <a:latin typeface="Garamond" panose="02020404030301010803" pitchFamily="18" charset="0"/>
              </a:rPr>
              <a:t/>
            </a:r>
            <a:br>
              <a:rPr lang="en-US" dirty="0">
                <a:latin typeface="Garamond" panose="02020404030301010803" pitchFamily="18" charset="0"/>
              </a:rPr>
            </a:br>
            <a:r>
              <a:rPr lang="en-US" dirty="0">
                <a:latin typeface="Garamond" panose="02020404030301010803" pitchFamily="18" charset="0"/>
              </a:rPr>
              <a:t>R Shiny</a:t>
            </a:r>
            <a:endParaRPr lang="en-US" dirty="0"/>
          </a:p>
        </p:txBody>
      </p:sp>
      <p:pic>
        <p:nvPicPr>
          <p:cNvPr id="4" name="Picture 3"/>
          <p:cNvPicPr>
            <a:picLocks noChangeAspect="1"/>
          </p:cNvPicPr>
          <p:nvPr/>
        </p:nvPicPr>
        <p:blipFill>
          <a:blip r:embed="rId2"/>
          <a:stretch>
            <a:fillRect/>
          </a:stretch>
        </p:blipFill>
        <p:spPr>
          <a:xfrm>
            <a:off x="1409700" y="829304"/>
            <a:ext cx="10698480" cy="5684566"/>
          </a:xfrm>
          <a:prstGeom prst="rect">
            <a:avLst/>
          </a:prstGeom>
        </p:spPr>
      </p:pic>
    </p:spTree>
    <p:extLst>
      <p:ext uri="{BB962C8B-B14F-4D97-AF65-F5344CB8AC3E}">
        <p14:creationId xmlns:p14="http://schemas.microsoft.com/office/powerpoint/2010/main" val="22960408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ramond" panose="02020404030301010803" pitchFamily="18" charset="0"/>
              </a:rPr>
              <a:t>MILCON Optimization</a:t>
            </a:r>
            <a:br>
              <a:rPr lang="en-US" dirty="0">
                <a:latin typeface="Garamond" panose="02020404030301010803" pitchFamily="18" charset="0"/>
              </a:rPr>
            </a:br>
            <a:r>
              <a:rPr lang="en-US" dirty="0">
                <a:latin typeface="Garamond" panose="02020404030301010803" pitchFamily="18" charset="0"/>
              </a:rPr>
              <a:t/>
            </a:r>
            <a:br>
              <a:rPr lang="en-US" dirty="0">
                <a:latin typeface="Garamond" panose="02020404030301010803" pitchFamily="18" charset="0"/>
              </a:rPr>
            </a:br>
            <a:r>
              <a:rPr lang="en-US" dirty="0">
                <a:latin typeface="Garamond" panose="02020404030301010803" pitchFamily="18" charset="0"/>
              </a:rPr>
              <a:t>Integer Programming</a:t>
            </a:r>
            <a:br>
              <a:rPr lang="en-US" dirty="0">
                <a:latin typeface="Garamond" panose="02020404030301010803" pitchFamily="18" charset="0"/>
              </a:rPr>
            </a:br>
            <a:r>
              <a:rPr lang="en-US" dirty="0">
                <a:latin typeface="Garamond" panose="02020404030301010803" pitchFamily="18" charset="0"/>
              </a:rPr>
              <a:t/>
            </a:r>
            <a:br>
              <a:rPr lang="en-US" dirty="0">
                <a:latin typeface="Garamond" panose="02020404030301010803" pitchFamily="18" charset="0"/>
              </a:rPr>
            </a:br>
            <a:r>
              <a:rPr lang="en-US" dirty="0">
                <a:latin typeface="Garamond" panose="02020404030301010803" pitchFamily="18" charset="0"/>
              </a:rPr>
              <a:t>R Shiny</a:t>
            </a:r>
            <a:endParaRPr lang="en-US" dirty="0"/>
          </a:p>
        </p:txBody>
      </p:sp>
      <p:pic>
        <p:nvPicPr>
          <p:cNvPr id="4" name="Picture 3"/>
          <p:cNvPicPr>
            <a:picLocks noChangeAspect="1"/>
          </p:cNvPicPr>
          <p:nvPr/>
        </p:nvPicPr>
        <p:blipFill>
          <a:blip r:embed="rId2"/>
          <a:stretch>
            <a:fillRect/>
          </a:stretch>
        </p:blipFill>
        <p:spPr>
          <a:xfrm>
            <a:off x="1409700" y="818488"/>
            <a:ext cx="10698480" cy="566802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700" y="1136340"/>
            <a:ext cx="1937182" cy="5374388"/>
          </a:xfrm>
          <a:prstGeom prst="rect">
            <a:avLst/>
          </a:prstGeom>
        </p:spPr>
      </p:pic>
    </p:spTree>
    <p:extLst>
      <p:ext uri="{BB962C8B-B14F-4D97-AF65-F5344CB8AC3E}">
        <p14:creationId xmlns:p14="http://schemas.microsoft.com/office/powerpoint/2010/main" val="2595765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ramond" panose="02020404030301010803" pitchFamily="18" charset="0"/>
              </a:rPr>
              <a:t>MILCON Optimization</a:t>
            </a:r>
            <a:br>
              <a:rPr lang="en-US" dirty="0">
                <a:latin typeface="Garamond" panose="02020404030301010803" pitchFamily="18" charset="0"/>
              </a:rPr>
            </a:br>
            <a:r>
              <a:rPr lang="en-US" dirty="0">
                <a:latin typeface="Garamond" panose="02020404030301010803" pitchFamily="18" charset="0"/>
              </a:rPr>
              <a:t/>
            </a:r>
            <a:br>
              <a:rPr lang="en-US" dirty="0">
                <a:latin typeface="Garamond" panose="02020404030301010803" pitchFamily="18" charset="0"/>
              </a:rPr>
            </a:br>
            <a:r>
              <a:rPr lang="en-US" dirty="0">
                <a:latin typeface="Garamond" panose="02020404030301010803" pitchFamily="18" charset="0"/>
              </a:rPr>
              <a:t>Integer Programming</a:t>
            </a:r>
            <a:br>
              <a:rPr lang="en-US" dirty="0">
                <a:latin typeface="Garamond" panose="02020404030301010803" pitchFamily="18" charset="0"/>
              </a:rPr>
            </a:br>
            <a:r>
              <a:rPr lang="en-US" dirty="0">
                <a:latin typeface="Garamond" panose="02020404030301010803" pitchFamily="18" charset="0"/>
              </a:rPr>
              <a:t/>
            </a:r>
            <a:br>
              <a:rPr lang="en-US" dirty="0">
                <a:latin typeface="Garamond" panose="02020404030301010803" pitchFamily="18" charset="0"/>
              </a:rPr>
            </a:br>
            <a:r>
              <a:rPr lang="en-US" dirty="0">
                <a:latin typeface="Garamond" panose="02020404030301010803" pitchFamily="18" charset="0"/>
              </a:rPr>
              <a:t>R Shiny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677" y="941033"/>
            <a:ext cx="10845510" cy="5490539"/>
          </a:xfrm>
          <a:prstGeom prst="rect">
            <a:avLst/>
          </a:prstGeom>
        </p:spPr>
      </p:pic>
    </p:spTree>
    <p:extLst>
      <p:ext uri="{BB962C8B-B14F-4D97-AF65-F5344CB8AC3E}">
        <p14:creationId xmlns:p14="http://schemas.microsoft.com/office/powerpoint/2010/main" val="598064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ramond" panose="02020404030301010803" pitchFamily="18" charset="0"/>
              </a:rPr>
              <a:t>MILCON Optimization</a:t>
            </a:r>
            <a:br>
              <a:rPr lang="en-US" dirty="0">
                <a:latin typeface="Garamond" panose="02020404030301010803" pitchFamily="18" charset="0"/>
              </a:rPr>
            </a:br>
            <a:r>
              <a:rPr lang="en-US" dirty="0">
                <a:latin typeface="Garamond" panose="02020404030301010803" pitchFamily="18" charset="0"/>
              </a:rPr>
              <a:t/>
            </a:r>
            <a:br>
              <a:rPr lang="en-US" dirty="0">
                <a:latin typeface="Garamond" panose="02020404030301010803" pitchFamily="18" charset="0"/>
              </a:rPr>
            </a:br>
            <a:r>
              <a:rPr lang="en-US" dirty="0">
                <a:latin typeface="Garamond" panose="02020404030301010803" pitchFamily="18" charset="0"/>
              </a:rPr>
              <a:t>Integer Programming</a:t>
            </a:r>
            <a:br>
              <a:rPr lang="en-US" dirty="0">
                <a:latin typeface="Garamond" panose="02020404030301010803" pitchFamily="18" charset="0"/>
              </a:rPr>
            </a:br>
            <a:r>
              <a:rPr lang="en-US" dirty="0">
                <a:latin typeface="Garamond" panose="02020404030301010803" pitchFamily="18" charset="0"/>
              </a:rPr>
              <a:t/>
            </a:r>
            <a:br>
              <a:rPr lang="en-US" dirty="0">
                <a:latin typeface="Garamond" panose="02020404030301010803" pitchFamily="18" charset="0"/>
              </a:rPr>
            </a:br>
            <a:r>
              <a:rPr lang="en-US" dirty="0">
                <a:latin typeface="Garamond" panose="02020404030301010803" pitchFamily="18" charset="0"/>
              </a:rPr>
              <a:t>R Shiny</a:t>
            </a:r>
            <a:endParaRPr lang="en-US" dirty="0"/>
          </a:p>
        </p:txBody>
      </p:sp>
      <p:pic>
        <p:nvPicPr>
          <p:cNvPr id="3" name="Picture 2"/>
          <p:cNvPicPr>
            <a:picLocks noChangeAspect="1"/>
          </p:cNvPicPr>
          <p:nvPr/>
        </p:nvPicPr>
        <p:blipFill>
          <a:blip r:embed="rId2"/>
          <a:stretch>
            <a:fillRect/>
          </a:stretch>
        </p:blipFill>
        <p:spPr>
          <a:xfrm>
            <a:off x="1409678" y="829304"/>
            <a:ext cx="10698480" cy="5649976"/>
          </a:xfrm>
          <a:prstGeom prst="rect">
            <a:avLst/>
          </a:prstGeom>
        </p:spPr>
      </p:pic>
      <p:sp>
        <p:nvSpPr>
          <p:cNvPr id="4" name="TextBox 3"/>
          <p:cNvSpPr txBox="1"/>
          <p:nvPr/>
        </p:nvSpPr>
        <p:spPr>
          <a:xfrm>
            <a:off x="3667125" y="4410075"/>
            <a:ext cx="7618432" cy="369332"/>
          </a:xfrm>
          <a:prstGeom prst="rect">
            <a:avLst/>
          </a:prstGeom>
          <a:solidFill>
            <a:schemeClr val="bg1"/>
          </a:solidFill>
          <a:effectLst>
            <a:outerShdw blurRad="50800" dist="38100" dir="2700000" algn="tl" rotWithShape="0">
              <a:prstClr val="black">
                <a:alpha val="40000"/>
              </a:prstClr>
            </a:outerShdw>
          </a:effectLst>
        </p:spPr>
        <p:txBody>
          <a:bodyPr wrap="none" rtlCol="0">
            <a:spAutoFit/>
          </a:bodyPr>
          <a:lstStyle/>
          <a:p>
            <a:r>
              <a:rPr lang="en-US" dirty="0" smtClean="0"/>
              <a:t>We can add any type of visualization that is helpful to analyze the output.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678" y="1129397"/>
            <a:ext cx="1919448" cy="5618521"/>
          </a:xfrm>
          <a:prstGeom prst="rect">
            <a:avLst/>
          </a:prstGeom>
        </p:spPr>
      </p:pic>
    </p:spTree>
    <p:extLst>
      <p:ext uri="{BB962C8B-B14F-4D97-AF65-F5344CB8AC3E}">
        <p14:creationId xmlns:p14="http://schemas.microsoft.com/office/powerpoint/2010/main" val="24521764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19986" y="2962275"/>
            <a:ext cx="1552028" cy="584775"/>
          </a:xfrm>
          <a:prstGeom prst="rect">
            <a:avLst/>
          </a:prstGeom>
          <a:noFill/>
        </p:spPr>
        <p:txBody>
          <a:bodyPr wrap="none" rtlCol="0">
            <a:spAutoFit/>
          </a:bodyPr>
          <a:lstStyle/>
          <a:p>
            <a:r>
              <a:rPr lang="en-US" sz="3200" dirty="0" smtClean="0"/>
              <a:t>Backup</a:t>
            </a:r>
            <a:endParaRPr lang="en-US" sz="3200" dirty="0"/>
          </a:p>
        </p:txBody>
      </p:sp>
    </p:spTree>
    <p:extLst>
      <p:ext uri="{BB962C8B-B14F-4D97-AF65-F5344CB8AC3E}">
        <p14:creationId xmlns:p14="http://schemas.microsoft.com/office/powerpoint/2010/main" val="40103593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80864" y="366906"/>
            <a:ext cx="6688991" cy="338554"/>
          </a:xfrm>
          <a:prstGeom prst="rect">
            <a:avLst/>
          </a:prstGeom>
          <a:noFill/>
        </p:spPr>
        <p:txBody>
          <a:bodyPr wrap="square" rtlCol="0">
            <a:spAutoFit/>
          </a:bodyPr>
          <a:lstStyle/>
          <a:p>
            <a:r>
              <a:rPr lang="en-US" sz="1600" b="1" dirty="0">
                <a:latin typeface="Garamond" panose="02020404030301010803" pitchFamily="18" charset="0"/>
              </a:rPr>
              <a:t>How </a:t>
            </a:r>
            <a:r>
              <a:rPr lang="en-US" sz="1600" b="1" dirty="0" smtClean="0">
                <a:latin typeface="Garamond" panose="02020404030301010803" pitchFamily="18" charset="0"/>
              </a:rPr>
              <a:t>do we make a composite ranking of mutually exclusive ranks? </a:t>
            </a:r>
            <a:endParaRPr lang="en-US" sz="1600" b="1" dirty="0">
              <a:latin typeface="Garamond" panose="02020404030301010803" pitchFamily="18" charset="0"/>
            </a:endParaRPr>
          </a:p>
        </p:txBody>
      </p:sp>
      <p:sp>
        <p:nvSpPr>
          <p:cNvPr id="4" name="Title 3"/>
          <p:cNvSpPr>
            <a:spLocks noGrp="1"/>
          </p:cNvSpPr>
          <p:nvPr>
            <p:ph type="title"/>
          </p:nvPr>
        </p:nvSpPr>
        <p:spPr/>
        <p:txBody>
          <a:bodyPr/>
          <a:lstStyle/>
          <a:p>
            <a:r>
              <a:rPr lang="en-US" dirty="0">
                <a:latin typeface="Garamond" panose="02020404030301010803" pitchFamily="18" charset="0"/>
              </a:rPr>
              <a:t>MILCON Optimization</a:t>
            </a:r>
            <a:br>
              <a:rPr lang="en-US" dirty="0">
                <a:latin typeface="Garamond" panose="02020404030301010803" pitchFamily="18" charset="0"/>
              </a:rPr>
            </a:br>
            <a:r>
              <a:rPr lang="en-US" dirty="0">
                <a:latin typeface="Garamond" panose="02020404030301010803" pitchFamily="18" charset="0"/>
              </a:rPr>
              <a:t/>
            </a:r>
            <a:br>
              <a:rPr lang="en-US" dirty="0">
                <a:latin typeface="Garamond" panose="02020404030301010803" pitchFamily="18" charset="0"/>
              </a:rPr>
            </a:br>
            <a:r>
              <a:rPr lang="en-US" dirty="0">
                <a:latin typeface="Garamond" panose="02020404030301010803" pitchFamily="18" charset="0"/>
              </a:rPr>
              <a:t>Integer Programming</a:t>
            </a:r>
            <a:br>
              <a:rPr lang="en-US" dirty="0">
                <a:latin typeface="Garamond" panose="02020404030301010803" pitchFamily="18" charset="0"/>
              </a:rPr>
            </a:br>
            <a:r>
              <a:rPr lang="en-US" dirty="0">
                <a:latin typeface="Garamond" panose="02020404030301010803" pitchFamily="18" charset="0"/>
              </a:rPr>
              <a:t/>
            </a:r>
            <a:br>
              <a:rPr lang="en-US" dirty="0">
                <a:latin typeface="Garamond" panose="02020404030301010803" pitchFamily="18" charset="0"/>
              </a:rPr>
            </a:br>
            <a:r>
              <a:rPr lang="en-US" dirty="0" smtClean="0">
                <a:latin typeface="Garamond" panose="02020404030301010803" pitchFamily="18" charset="0"/>
              </a:rPr>
              <a:t>Value Score</a:t>
            </a:r>
            <a:r>
              <a:rPr lang="en-US" dirty="0">
                <a:latin typeface="Garamond" panose="02020404030301010803" pitchFamily="18" charset="0"/>
              </a:rPr>
              <a:t/>
            </a:r>
            <a:br>
              <a:rPr lang="en-US" dirty="0">
                <a:latin typeface="Garamond" panose="02020404030301010803" pitchFamily="18" charset="0"/>
              </a:rPr>
            </a:br>
            <a:endParaRPr lang="en-US" dirty="0"/>
          </a:p>
        </p:txBody>
      </p:sp>
      <p:sp>
        <p:nvSpPr>
          <p:cNvPr id="2" name="Oval 1"/>
          <p:cNvSpPr/>
          <p:nvPr/>
        </p:nvSpPr>
        <p:spPr>
          <a:xfrm>
            <a:off x="1990725" y="1746620"/>
            <a:ext cx="274320" cy="27432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1</a:t>
            </a:r>
            <a:endParaRPr lang="en-US" sz="1000" b="1" dirty="0"/>
          </a:p>
        </p:txBody>
      </p:sp>
      <p:sp>
        <p:nvSpPr>
          <p:cNvPr id="19" name="Oval 18"/>
          <p:cNvSpPr/>
          <p:nvPr/>
        </p:nvSpPr>
        <p:spPr>
          <a:xfrm>
            <a:off x="1990725" y="2112195"/>
            <a:ext cx="274320" cy="27432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2</a:t>
            </a:r>
            <a:endParaRPr lang="en-US" sz="1000" b="1" dirty="0"/>
          </a:p>
        </p:txBody>
      </p:sp>
      <p:sp>
        <p:nvSpPr>
          <p:cNvPr id="20" name="Oval 19"/>
          <p:cNvSpPr/>
          <p:nvPr/>
        </p:nvSpPr>
        <p:spPr>
          <a:xfrm>
            <a:off x="1990725" y="2477770"/>
            <a:ext cx="274320" cy="27432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3</a:t>
            </a:r>
            <a:endParaRPr lang="en-US" sz="1000" b="1" dirty="0"/>
          </a:p>
        </p:txBody>
      </p:sp>
      <p:sp>
        <p:nvSpPr>
          <p:cNvPr id="21" name="Oval 20"/>
          <p:cNvSpPr/>
          <p:nvPr/>
        </p:nvSpPr>
        <p:spPr>
          <a:xfrm>
            <a:off x="2484120" y="1746620"/>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1</a:t>
            </a:r>
            <a:endParaRPr lang="en-US" sz="1000" b="1" dirty="0"/>
          </a:p>
        </p:txBody>
      </p:sp>
      <p:sp>
        <p:nvSpPr>
          <p:cNvPr id="22" name="Oval 21"/>
          <p:cNvSpPr/>
          <p:nvPr/>
        </p:nvSpPr>
        <p:spPr>
          <a:xfrm>
            <a:off x="2484120" y="2112195"/>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2</a:t>
            </a:r>
            <a:endParaRPr lang="en-US" sz="1000" b="1" dirty="0"/>
          </a:p>
        </p:txBody>
      </p:sp>
      <p:sp>
        <p:nvSpPr>
          <p:cNvPr id="23" name="Oval 22"/>
          <p:cNvSpPr/>
          <p:nvPr/>
        </p:nvSpPr>
        <p:spPr>
          <a:xfrm>
            <a:off x="2484120" y="2477770"/>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3</a:t>
            </a:r>
            <a:endParaRPr lang="en-US" sz="1000" b="1" dirty="0"/>
          </a:p>
        </p:txBody>
      </p:sp>
      <p:sp>
        <p:nvSpPr>
          <p:cNvPr id="25" name="Oval 24"/>
          <p:cNvSpPr/>
          <p:nvPr/>
        </p:nvSpPr>
        <p:spPr>
          <a:xfrm>
            <a:off x="2484120" y="3208920"/>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5</a:t>
            </a:r>
            <a:endParaRPr lang="en-US" sz="1000" b="1" dirty="0"/>
          </a:p>
        </p:txBody>
      </p:sp>
      <p:sp>
        <p:nvSpPr>
          <p:cNvPr id="26" name="Oval 25"/>
          <p:cNvSpPr/>
          <p:nvPr/>
        </p:nvSpPr>
        <p:spPr>
          <a:xfrm>
            <a:off x="2484120" y="2843345"/>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4</a:t>
            </a:r>
            <a:endParaRPr lang="en-US" sz="1000" b="1" dirty="0"/>
          </a:p>
        </p:txBody>
      </p:sp>
      <p:sp>
        <p:nvSpPr>
          <p:cNvPr id="27" name="TextBox 26"/>
          <p:cNvSpPr txBox="1"/>
          <p:nvPr/>
        </p:nvSpPr>
        <p:spPr>
          <a:xfrm>
            <a:off x="1588234" y="836962"/>
            <a:ext cx="1761022" cy="430887"/>
          </a:xfrm>
          <a:prstGeom prst="rect">
            <a:avLst/>
          </a:prstGeom>
          <a:solidFill>
            <a:schemeClr val="bg2">
              <a:lumMod val="20000"/>
              <a:lumOff val="80000"/>
            </a:schemeClr>
          </a:solidFill>
        </p:spPr>
        <p:txBody>
          <a:bodyPr wrap="square" rtlCol="0">
            <a:spAutoFit/>
          </a:bodyPr>
          <a:lstStyle/>
          <a:p>
            <a:r>
              <a:rPr lang="en-US" sz="1100" dirty="0" smtClean="0">
                <a:latin typeface="Garamond" panose="02020404030301010803" pitchFamily="18" charset="0"/>
              </a:rPr>
              <a:t>Sponsor A ranks 3 projects</a:t>
            </a:r>
          </a:p>
          <a:p>
            <a:r>
              <a:rPr lang="en-US" sz="1100" dirty="0" smtClean="0">
                <a:latin typeface="Garamond" panose="02020404030301010803" pitchFamily="18" charset="0"/>
              </a:rPr>
              <a:t>Sponsor B ranks 10 projects</a:t>
            </a:r>
            <a:endParaRPr lang="en-US" sz="1100" dirty="0">
              <a:latin typeface="Garamond" panose="02020404030301010803" pitchFamily="18" charset="0"/>
            </a:endParaRPr>
          </a:p>
        </p:txBody>
      </p:sp>
      <p:sp>
        <p:nvSpPr>
          <p:cNvPr id="6" name="TextBox 5"/>
          <p:cNvSpPr txBox="1"/>
          <p:nvPr/>
        </p:nvSpPr>
        <p:spPr>
          <a:xfrm>
            <a:off x="1977787" y="1378366"/>
            <a:ext cx="314510" cy="307777"/>
          </a:xfrm>
          <a:prstGeom prst="rect">
            <a:avLst/>
          </a:prstGeom>
          <a:noFill/>
        </p:spPr>
        <p:txBody>
          <a:bodyPr wrap="none" rtlCol="0">
            <a:spAutoFit/>
          </a:bodyPr>
          <a:lstStyle/>
          <a:p>
            <a:r>
              <a:rPr lang="en-US" sz="1400" b="1" u="sng" dirty="0" smtClean="0"/>
              <a:t>A</a:t>
            </a:r>
            <a:endParaRPr lang="en-US" sz="1400" b="1" u="sng" dirty="0"/>
          </a:p>
        </p:txBody>
      </p:sp>
      <p:sp>
        <p:nvSpPr>
          <p:cNvPr id="28" name="TextBox 27"/>
          <p:cNvSpPr txBox="1"/>
          <p:nvPr/>
        </p:nvSpPr>
        <p:spPr>
          <a:xfrm>
            <a:off x="2480043" y="1378366"/>
            <a:ext cx="314510" cy="307777"/>
          </a:xfrm>
          <a:prstGeom prst="rect">
            <a:avLst/>
          </a:prstGeom>
          <a:noFill/>
        </p:spPr>
        <p:txBody>
          <a:bodyPr wrap="none" rtlCol="0">
            <a:spAutoFit/>
          </a:bodyPr>
          <a:lstStyle/>
          <a:p>
            <a:r>
              <a:rPr lang="en-US" sz="1400" b="1" u="sng" dirty="0"/>
              <a:t>B</a:t>
            </a:r>
          </a:p>
        </p:txBody>
      </p:sp>
      <p:sp>
        <p:nvSpPr>
          <p:cNvPr id="29" name="Oval 28"/>
          <p:cNvSpPr/>
          <p:nvPr/>
        </p:nvSpPr>
        <p:spPr>
          <a:xfrm>
            <a:off x="4231867" y="1746620"/>
            <a:ext cx="274320" cy="27432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smtClean="0"/>
              <a:t>1</a:t>
            </a:r>
            <a:endParaRPr lang="en-US" sz="1000" b="1" dirty="0"/>
          </a:p>
        </p:txBody>
      </p:sp>
      <p:sp>
        <p:nvSpPr>
          <p:cNvPr id="31" name="Oval 30"/>
          <p:cNvSpPr/>
          <p:nvPr/>
        </p:nvSpPr>
        <p:spPr>
          <a:xfrm>
            <a:off x="4231867" y="2112195"/>
            <a:ext cx="274320" cy="27432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smtClean="0"/>
              <a:t>5.5</a:t>
            </a:r>
            <a:endParaRPr lang="en-US" sz="1000" b="1" dirty="0"/>
          </a:p>
        </p:txBody>
      </p:sp>
      <p:sp>
        <p:nvSpPr>
          <p:cNvPr id="32" name="Oval 31"/>
          <p:cNvSpPr/>
          <p:nvPr/>
        </p:nvSpPr>
        <p:spPr>
          <a:xfrm>
            <a:off x="4231867" y="2477770"/>
            <a:ext cx="274320" cy="27432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smtClean="0"/>
              <a:t>10</a:t>
            </a:r>
            <a:endParaRPr lang="en-US" sz="1000" b="1" dirty="0"/>
          </a:p>
        </p:txBody>
      </p:sp>
      <p:sp>
        <p:nvSpPr>
          <p:cNvPr id="38" name="TextBox 37"/>
          <p:cNvSpPr txBox="1"/>
          <p:nvPr/>
        </p:nvSpPr>
        <p:spPr>
          <a:xfrm>
            <a:off x="4218929" y="1378366"/>
            <a:ext cx="314510" cy="307777"/>
          </a:xfrm>
          <a:prstGeom prst="rect">
            <a:avLst/>
          </a:prstGeom>
          <a:noFill/>
        </p:spPr>
        <p:txBody>
          <a:bodyPr wrap="none" rtlCol="0">
            <a:spAutoFit/>
          </a:bodyPr>
          <a:lstStyle/>
          <a:p>
            <a:r>
              <a:rPr lang="en-US" sz="1400" b="1" u="sng" dirty="0" smtClean="0"/>
              <a:t>A</a:t>
            </a:r>
            <a:endParaRPr lang="en-US" sz="1400" b="1" u="sng" dirty="0"/>
          </a:p>
        </p:txBody>
      </p:sp>
      <p:sp>
        <p:nvSpPr>
          <p:cNvPr id="39" name="TextBox 38"/>
          <p:cNvSpPr txBox="1"/>
          <p:nvPr/>
        </p:nvSpPr>
        <p:spPr>
          <a:xfrm>
            <a:off x="4721185" y="1378366"/>
            <a:ext cx="314510" cy="307777"/>
          </a:xfrm>
          <a:prstGeom prst="rect">
            <a:avLst/>
          </a:prstGeom>
          <a:noFill/>
        </p:spPr>
        <p:txBody>
          <a:bodyPr wrap="none" rtlCol="0">
            <a:spAutoFit/>
          </a:bodyPr>
          <a:lstStyle/>
          <a:p>
            <a:r>
              <a:rPr lang="en-US" sz="1400" b="1" u="sng" dirty="0"/>
              <a:t>B</a:t>
            </a:r>
          </a:p>
        </p:txBody>
      </p:sp>
      <p:sp>
        <p:nvSpPr>
          <p:cNvPr id="40" name="TextBox 39"/>
          <p:cNvSpPr txBox="1"/>
          <p:nvPr/>
        </p:nvSpPr>
        <p:spPr>
          <a:xfrm>
            <a:off x="4019107" y="843625"/>
            <a:ext cx="1839433" cy="430887"/>
          </a:xfrm>
          <a:prstGeom prst="rect">
            <a:avLst/>
          </a:prstGeom>
          <a:solidFill>
            <a:schemeClr val="bg2">
              <a:lumMod val="20000"/>
              <a:lumOff val="80000"/>
            </a:schemeClr>
          </a:solidFill>
        </p:spPr>
        <p:txBody>
          <a:bodyPr wrap="square" rtlCol="0">
            <a:spAutoFit/>
          </a:bodyPr>
          <a:lstStyle/>
          <a:p>
            <a:r>
              <a:rPr lang="en-US" sz="1100" b="1" u="sng" dirty="0" smtClean="0">
                <a:latin typeface="Garamond" panose="02020404030301010803" pitchFamily="18" charset="0"/>
              </a:rPr>
              <a:t>Step 1</a:t>
            </a:r>
            <a:r>
              <a:rPr lang="en-US" sz="1100" dirty="0" smtClean="0">
                <a:latin typeface="Garamond" panose="02020404030301010803" pitchFamily="18" charset="0"/>
              </a:rPr>
              <a:t>: </a:t>
            </a:r>
          </a:p>
          <a:p>
            <a:r>
              <a:rPr lang="en-US" sz="1100" dirty="0" smtClean="0">
                <a:latin typeface="Garamond" panose="02020404030301010803" pitchFamily="18" charset="0"/>
              </a:rPr>
              <a:t>Put rakings on the same scale.</a:t>
            </a:r>
            <a:endParaRPr lang="en-US" sz="1100" dirty="0">
              <a:latin typeface="Garamond" panose="02020404030301010803" pitchFamily="18" charset="0"/>
            </a:endParaRPr>
          </a:p>
        </p:txBody>
      </p:sp>
      <p:sp>
        <p:nvSpPr>
          <p:cNvPr id="51" name="TextBox 50"/>
          <p:cNvSpPr txBox="1"/>
          <p:nvPr/>
        </p:nvSpPr>
        <p:spPr>
          <a:xfrm>
            <a:off x="6815759" y="1326369"/>
            <a:ext cx="444352" cy="307777"/>
          </a:xfrm>
          <a:prstGeom prst="rect">
            <a:avLst/>
          </a:prstGeom>
          <a:noFill/>
        </p:spPr>
        <p:txBody>
          <a:bodyPr wrap="none" rtlCol="0">
            <a:spAutoFit/>
          </a:bodyPr>
          <a:lstStyle/>
          <a:p>
            <a:r>
              <a:rPr lang="en-US" sz="1400" b="1" u="sng" dirty="0" smtClean="0"/>
              <a:t>AB</a:t>
            </a:r>
            <a:endParaRPr lang="en-US" sz="1400" b="1" u="sng" dirty="0"/>
          </a:p>
        </p:txBody>
      </p:sp>
      <p:sp>
        <p:nvSpPr>
          <p:cNvPr id="54" name="TextBox 53"/>
          <p:cNvSpPr txBox="1"/>
          <p:nvPr/>
        </p:nvSpPr>
        <p:spPr>
          <a:xfrm>
            <a:off x="6242997" y="843625"/>
            <a:ext cx="2034228" cy="430887"/>
          </a:xfrm>
          <a:prstGeom prst="rect">
            <a:avLst/>
          </a:prstGeom>
          <a:solidFill>
            <a:schemeClr val="bg2">
              <a:lumMod val="20000"/>
              <a:lumOff val="80000"/>
            </a:schemeClr>
          </a:solidFill>
        </p:spPr>
        <p:txBody>
          <a:bodyPr wrap="square" rtlCol="0">
            <a:spAutoFit/>
          </a:bodyPr>
          <a:lstStyle/>
          <a:p>
            <a:r>
              <a:rPr lang="en-US" sz="1100" b="1" u="sng" dirty="0" smtClean="0">
                <a:latin typeface="Garamond" panose="02020404030301010803" pitchFamily="18" charset="0"/>
              </a:rPr>
              <a:t>Step 2</a:t>
            </a:r>
          </a:p>
          <a:p>
            <a:r>
              <a:rPr lang="en-US" sz="1100" dirty="0" smtClean="0">
                <a:latin typeface="Garamond" panose="02020404030301010803" pitchFamily="18" charset="0"/>
              </a:rPr>
              <a:t>Merge to a combined indexed list.</a:t>
            </a:r>
            <a:endParaRPr lang="en-US" sz="1100" dirty="0">
              <a:latin typeface="Garamond" panose="02020404030301010803" pitchFamily="18" charset="0"/>
            </a:endParaRPr>
          </a:p>
        </p:txBody>
      </p:sp>
      <p:sp>
        <p:nvSpPr>
          <p:cNvPr id="56" name="Oval 55"/>
          <p:cNvSpPr/>
          <p:nvPr/>
        </p:nvSpPr>
        <p:spPr>
          <a:xfrm>
            <a:off x="2484120" y="3577420"/>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6</a:t>
            </a:r>
            <a:endParaRPr lang="en-US" sz="1000" b="1" dirty="0"/>
          </a:p>
        </p:txBody>
      </p:sp>
      <p:sp>
        <p:nvSpPr>
          <p:cNvPr id="57" name="Oval 56"/>
          <p:cNvSpPr/>
          <p:nvPr/>
        </p:nvSpPr>
        <p:spPr>
          <a:xfrm>
            <a:off x="2484120" y="3942995"/>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7</a:t>
            </a:r>
            <a:endParaRPr lang="en-US" sz="1000" b="1" dirty="0"/>
          </a:p>
        </p:txBody>
      </p:sp>
      <p:sp>
        <p:nvSpPr>
          <p:cNvPr id="58" name="Oval 57"/>
          <p:cNvSpPr/>
          <p:nvPr/>
        </p:nvSpPr>
        <p:spPr>
          <a:xfrm>
            <a:off x="2484120" y="4308570"/>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8</a:t>
            </a:r>
            <a:endParaRPr lang="en-US" sz="1000" b="1" dirty="0"/>
          </a:p>
        </p:txBody>
      </p:sp>
      <p:sp>
        <p:nvSpPr>
          <p:cNvPr id="59" name="Oval 58"/>
          <p:cNvSpPr/>
          <p:nvPr/>
        </p:nvSpPr>
        <p:spPr>
          <a:xfrm>
            <a:off x="2484120" y="5039720"/>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smtClean="0"/>
              <a:t>10</a:t>
            </a:r>
            <a:endParaRPr lang="en-US" sz="1000" b="1" dirty="0"/>
          </a:p>
        </p:txBody>
      </p:sp>
      <p:sp>
        <p:nvSpPr>
          <p:cNvPr id="60" name="Oval 59"/>
          <p:cNvSpPr/>
          <p:nvPr/>
        </p:nvSpPr>
        <p:spPr>
          <a:xfrm>
            <a:off x="2484120" y="4674145"/>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9</a:t>
            </a:r>
            <a:endParaRPr lang="en-US" sz="1000" b="1" dirty="0"/>
          </a:p>
        </p:txBody>
      </p:sp>
      <p:sp>
        <p:nvSpPr>
          <p:cNvPr id="71" name="Oval 70"/>
          <p:cNvSpPr/>
          <p:nvPr/>
        </p:nvSpPr>
        <p:spPr>
          <a:xfrm>
            <a:off x="4734123" y="1746620"/>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1</a:t>
            </a:r>
            <a:endParaRPr lang="en-US" sz="1000" b="1" dirty="0"/>
          </a:p>
        </p:txBody>
      </p:sp>
      <p:sp>
        <p:nvSpPr>
          <p:cNvPr id="72" name="Oval 71"/>
          <p:cNvSpPr/>
          <p:nvPr/>
        </p:nvSpPr>
        <p:spPr>
          <a:xfrm>
            <a:off x="4734123" y="2112195"/>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2</a:t>
            </a:r>
            <a:endParaRPr lang="en-US" sz="1000" b="1" dirty="0"/>
          </a:p>
        </p:txBody>
      </p:sp>
      <p:sp>
        <p:nvSpPr>
          <p:cNvPr id="73" name="Oval 72"/>
          <p:cNvSpPr/>
          <p:nvPr/>
        </p:nvSpPr>
        <p:spPr>
          <a:xfrm>
            <a:off x="4734123" y="2477770"/>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3</a:t>
            </a:r>
            <a:endParaRPr lang="en-US" sz="1000" b="1" dirty="0"/>
          </a:p>
        </p:txBody>
      </p:sp>
      <p:sp>
        <p:nvSpPr>
          <p:cNvPr id="74" name="Oval 73"/>
          <p:cNvSpPr/>
          <p:nvPr/>
        </p:nvSpPr>
        <p:spPr>
          <a:xfrm>
            <a:off x="4734123" y="3208920"/>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5</a:t>
            </a:r>
            <a:endParaRPr lang="en-US" sz="1000" b="1" dirty="0"/>
          </a:p>
        </p:txBody>
      </p:sp>
      <p:sp>
        <p:nvSpPr>
          <p:cNvPr id="75" name="Oval 74"/>
          <p:cNvSpPr/>
          <p:nvPr/>
        </p:nvSpPr>
        <p:spPr>
          <a:xfrm>
            <a:off x="4734123" y="2843345"/>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4</a:t>
            </a:r>
            <a:endParaRPr lang="en-US" sz="1000" b="1" dirty="0"/>
          </a:p>
        </p:txBody>
      </p:sp>
      <p:sp>
        <p:nvSpPr>
          <p:cNvPr id="76" name="Oval 75"/>
          <p:cNvSpPr/>
          <p:nvPr/>
        </p:nvSpPr>
        <p:spPr>
          <a:xfrm>
            <a:off x="4734123" y="3577420"/>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6</a:t>
            </a:r>
            <a:endParaRPr lang="en-US" sz="1000" b="1" dirty="0"/>
          </a:p>
        </p:txBody>
      </p:sp>
      <p:sp>
        <p:nvSpPr>
          <p:cNvPr id="77" name="Oval 76"/>
          <p:cNvSpPr/>
          <p:nvPr/>
        </p:nvSpPr>
        <p:spPr>
          <a:xfrm>
            <a:off x="4734123" y="3942995"/>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7</a:t>
            </a:r>
            <a:endParaRPr lang="en-US" sz="1000" b="1" dirty="0"/>
          </a:p>
        </p:txBody>
      </p:sp>
      <p:sp>
        <p:nvSpPr>
          <p:cNvPr id="78" name="Oval 77"/>
          <p:cNvSpPr/>
          <p:nvPr/>
        </p:nvSpPr>
        <p:spPr>
          <a:xfrm>
            <a:off x="4734123" y="4308570"/>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8</a:t>
            </a:r>
            <a:endParaRPr lang="en-US" sz="1000" b="1" dirty="0"/>
          </a:p>
        </p:txBody>
      </p:sp>
      <p:sp>
        <p:nvSpPr>
          <p:cNvPr id="79" name="Oval 78"/>
          <p:cNvSpPr/>
          <p:nvPr/>
        </p:nvSpPr>
        <p:spPr>
          <a:xfrm>
            <a:off x="4734123" y="5039720"/>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smtClean="0"/>
              <a:t>10</a:t>
            </a:r>
            <a:endParaRPr lang="en-US" sz="1000" b="1" dirty="0"/>
          </a:p>
        </p:txBody>
      </p:sp>
      <p:sp>
        <p:nvSpPr>
          <p:cNvPr id="80" name="Oval 79"/>
          <p:cNvSpPr/>
          <p:nvPr/>
        </p:nvSpPr>
        <p:spPr>
          <a:xfrm>
            <a:off x="4734123" y="4674145"/>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9</a:t>
            </a:r>
            <a:endParaRPr lang="en-US" sz="1000" b="1" dirty="0"/>
          </a:p>
        </p:txBody>
      </p:sp>
      <p:sp>
        <p:nvSpPr>
          <p:cNvPr id="81" name="Oval 80"/>
          <p:cNvSpPr/>
          <p:nvPr/>
        </p:nvSpPr>
        <p:spPr>
          <a:xfrm>
            <a:off x="6908484" y="2003908"/>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1</a:t>
            </a:r>
            <a:endParaRPr lang="en-US" sz="1000" b="1" dirty="0"/>
          </a:p>
        </p:txBody>
      </p:sp>
      <p:sp>
        <p:nvSpPr>
          <p:cNvPr id="82" name="Oval 81"/>
          <p:cNvSpPr/>
          <p:nvPr/>
        </p:nvSpPr>
        <p:spPr>
          <a:xfrm>
            <a:off x="6908484" y="2357229"/>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2</a:t>
            </a:r>
            <a:endParaRPr lang="en-US" sz="1000" b="1" dirty="0"/>
          </a:p>
        </p:txBody>
      </p:sp>
      <p:sp>
        <p:nvSpPr>
          <p:cNvPr id="83" name="Oval 82"/>
          <p:cNvSpPr/>
          <p:nvPr/>
        </p:nvSpPr>
        <p:spPr>
          <a:xfrm>
            <a:off x="6908484" y="2710550"/>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3</a:t>
            </a:r>
            <a:endParaRPr lang="en-US" sz="1000" b="1" dirty="0"/>
          </a:p>
        </p:txBody>
      </p:sp>
      <p:sp>
        <p:nvSpPr>
          <p:cNvPr id="84" name="Oval 83"/>
          <p:cNvSpPr/>
          <p:nvPr/>
        </p:nvSpPr>
        <p:spPr>
          <a:xfrm>
            <a:off x="6908484" y="3417192"/>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5</a:t>
            </a:r>
            <a:endParaRPr lang="en-US" sz="1000" b="1" dirty="0"/>
          </a:p>
        </p:txBody>
      </p:sp>
      <p:sp>
        <p:nvSpPr>
          <p:cNvPr id="85" name="Oval 84"/>
          <p:cNvSpPr/>
          <p:nvPr/>
        </p:nvSpPr>
        <p:spPr>
          <a:xfrm>
            <a:off x="6908484" y="3063871"/>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4</a:t>
            </a:r>
            <a:endParaRPr lang="en-US" sz="1000" b="1" dirty="0"/>
          </a:p>
        </p:txBody>
      </p:sp>
      <p:sp>
        <p:nvSpPr>
          <p:cNvPr id="86" name="Oval 85"/>
          <p:cNvSpPr/>
          <p:nvPr/>
        </p:nvSpPr>
        <p:spPr>
          <a:xfrm>
            <a:off x="6908484" y="4123834"/>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6</a:t>
            </a:r>
            <a:endParaRPr lang="en-US" sz="1000" b="1" dirty="0"/>
          </a:p>
        </p:txBody>
      </p:sp>
      <p:sp>
        <p:nvSpPr>
          <p:cNvPr id="87" name="Oval 86"/>
          <p:cNvSpPr/>
          <p:nvPr/>
        </p:nvSpPr>
        <p:spPr>
          <a:xfrm>
            <a:off x="6908484" y="4477155"/>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7</a:t>
            </a:r>
            <a:endParaRPr lang="en-US" sz="1000" b="1" dirty="0"/>
          </a:p>
        </p:txBody>
      </p:sp>
      <p:sp>
        <p:nvSpPr>
          <p:cNvPr id="88" name="Oval 87"/>
          <p:cNvSpPr/>
          <p:nvPr/>
        </p:nvSpPr>
        <p:spPr>
          <a:xfrm>
            <a:off x="6908484" y="4830476"/>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8</a:t>
            </a:r>
            <a:endParaRPr lang="en-US" sz="1000" b="1" dirty="0"/>
          </a:p>
        </p:txBody>
      </p:sp>
      <p:sp>
        <p:nvSpPr>
          <p:cNvPr id="89" name="Oval 88"/>
          <p:cNvSpPr/>
          <p:nvPr/>
        </p:nvSpPr>
        <p:spPr>
          <a:xfrm>
            <a:off x="6908484" y="5537118"/>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smtClean="0"/>
              <a:t>10</a:t>
            </a:r>
            <a:endParaRPr lang="en-US" sz="1000" b="1" dirty="0"/>
          </a:p>
        </p:txBody>
      </p:sp>
      <p:sp>
        <p:nvSpPr>
          <p:cNvPr id="90" name="Oval 89"/>
          <p:cNvSpPr/>
          <p:nvPr/>
        </p:nvSpPr>
        <p:spPr>
          <a:xfrm>
            <a:off x="6908484" y="5183797"/>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9</a:t>
            </a:r>
            <a:endParaRPr lang="en-US" sz="1000" b="1" dirty="0"/>
          </a:p>
        </p:txBody>
      </p:sp>
      <p:sp>
        <p:nvSpPr>
          <p:cNvPr id="91" name="Oval 90"/>
          <p:cNvSpPr/>
          <p:nvPr/>
        </p:nvSpPr>
        <p:spPr>
          <a:xfrm>
            <a:off x="6908484" y="1650587"/>
            <a:ext cx="274320" cy="27432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smtClean="0"/>
              <a:t>1</a:t>
            </a:r>
            <a:endParaRPr lang="en-US" sz="1000" b="1" dirty="0"/>
          </a:p>
        </p:txBody>
      </p:sp>
      <p:sp>
        <p:nvSpPr>
          <p:cNvPr id="92" name="Oval 91"/>
          <p:cNvSpPr/>
          <p:nvPr/>
        </p:nvSpPr>
        <p:spPr>
          <a:xfrm>
            <a:off x="6908484" y="3770513"/>
            <a:ext cx="274320" cy="27432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smtClean="0"/>
              <a:t>5.5</a:t>
            </a:r>
            <a:endParaRPr lang="en-US" sz="1000" b="1" dirty="0"/>
          </a:p>
        </p:txBody>
      </p:sp>
      <p:sp>
        <p:nvSpPr>
          <p:cNvPr id="93" name="Oval 92"/>
          <p:cNvSpPr/>
          <p:nvPr/>
        </p:nvSpPr>
        <p:spPr>
          <a:xfrm>
            <a:off x="6908484" y="5890439"/>
            <a:ext cx="274320" cy="27432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smtClean="0"/>
              <a:t>10</a:t>
            </a:r>
            <a:endParaRPr lang="en-US" sz="1000" b="1" dirty="0"/>
          </a:p>
        </p:txBody>
      </p:sp>
      <p:sp>
        <p:nvSpPr>
          <p:cNvPr id="94" name="TextBox 93"/>
          <p:cNvSpPr txBox="1"/>
          <p:nvPr/>
        </p:nvSpPr>
        <p:spPr>
          <a:xfrm>
            <a:off x="9761081" y="1326369"/>
            <a:ext cx="444352" cy="307777"/>
          </a:xfrm>
          <a:prstGeom prst="rect">
            <a:avLst/>
          </a:prstGeom>
          <a:noFill/>
        </p:spPr>
        <p:txBody>
          <a:bodyPr wrap="none" rtlCol="0">
            <a:spAutoFit/>
          </a:bodyPr>
          <a:lstStyle/>
          <a:p>
            <a:r>
              <a:rPr lang="en-US" sz="1400" b="1" u="sng" dirty="0" smtClean="0"/>
              <a:t>AB</a:t>
            </a:r>
            <a:endParaRPr lang="en-US" sz="1400" b="1" u="sng" dirty="0"/>
          </a:p>
        </p:txBody>
      </p:sp>
      <p:sp>
        <p:nvSpPr>
          <p:cNvPr id="95" name="TextBox 94"/>
          <p:cNvSpPr txBox="1"/>
          <p:nvPr/>
        </p:nvSpPr>
        <p:spPr>
          <a:xfrm>
            <a:off x="9188319" y="843625"/>
            <a:ext cx="2034228" cy="430887"/>
          </a:xfrm>
          <a:prstGeom prst="rect">
            <a:avLst/>
          </a:prstGeom>
          <a:solidFill>
            <a:schemeClr val="bg2">
              <a:lumMod val="20000"/>
              <a:lumOff val="80000"/>
            </a:schemeClr>
          </a:solidFill>
        </p:spPr>
        <p:txBody>
          <a:bodyPr wrap="square" rtlCol="0">
            <a:spAutoFit/>
          </a:bodyPr>
          <a:lstStyle/>
          <a:p>
            <a:r>
              <a:rPr lang="en-US" sz="1100" b="1" u="sng" dirty="0" smtClean="0">
                <a:latin typeface="Garamond" panose="02020404030301010803" pitchFamily="18" charset="0"/>
              </a:rPr>
              <a:t>Step 3</a:t>
            </a:r>
          </a:p>
          <a:p>
            <a:r>
              <a:rPr lang="en-US" sz="1100" dirty="0" smtClean="0">
                <a:latin typeface="Garamond" panose="02020404030301010803" pitchFamily="18" charset="0"/>
              </a:rPr>
              <a:t>Scale based on TOA proportions.</a:t>
            </a:r>
            <a:endParaRPr lang="en-US" sz="1100" dirty="0">
              <a:latin typeface="Garamond" panose="02020404030301010803" pitchFamily="18" charset="0"/>
            </a:endParaRPr>
          </a:p>
        </p:txBody>
      </p:sp>
      <p:sp>
        <p:nvSpPr>
          <p:cNvPr id="96" name="Oval 95"/>
          <p:cNvSpPr/>
          <p:nvPr/>
        </p:nvSpPr>
        <p:spPr>
          <a:xfrm>
            <a:off x="9853806" y="2002127"/>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smtClean="0"/>
              <a:t>1.2</a:t>
            </a:r>
            <a:endParaRPr lang="en-US" sz="1000" b="1" dirty="0"/>
          </a:p>
        </p:txBody>
      </p:sp>
      <p:sp>
        <p:nvSpPr>
          <p:cNvPr id="97" name="Oval 96"/>
          <p:cNvSpPr/>
          <p:nvPr/>
        </p:nvSpPr>
        <p:spPr>
          <a:xfrm>
            <a:off x="9853806" y="2353667"/>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smtClean="0"/>
              <a:t>2.5</a:t>
            </a:r>
            <a:endParaRPr lang="en-US" sz="1000" b="1" dirty="0"/>
          </a:p>
        </p:txBody>
      </p:sp>
      <p:sp>
        <p:nvSpPr>
          <p:cNvPr id="98" name="Oval 97"/>
          <p:cNvSpPr/>
          <p:nvPr/>
        </p:nvSpPr>
        <p:spPr>
          <a:xfrm>
            <a:off x="9853806" y="3056747"/>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smtClean="0"/>
              <a:t>3.7</a:t>
            </a:r>
            <a:endParaRPr lang="en-US" sz="1000" b="1" dirty="0"/>
          </a:p>
        </p:txBody>
      </p:sp>
      <p:sp>
        <p:nvSpPr>
          <p:cNvPr id="99" name="Oval 98"/>
          <p:cNvSpPr/>
          <p:nvPr/>
        </p:nvSpPr>
        <p:spPr>
          <a:xfrm>
            <a:off x="9853806" y="3759827"/>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smtClean="0"/>
              <a:t>6.2</a:t>
            </a:r>
            <a:endParaRPr lang="en-US" sz="1000" b="1" dirty="0"/>
          </a:p>
        </p:txBody>
      </p:sp>
      <p:sp>
        <p:nvSpPr>
          <p:cNvPr id="100" name="Oval 99"/>
          <p:cNvSpPr/>
          <p:nvPr/>
        </p:nvSpPr>
        <p:spPr>
          <a:xfrm>
            <a:off x="9853806" y="3408287"/>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smtClean="0"/>
              <a:t>4.9</a:t>
            </a:r>
            <a:endParaRPr lang="en-US" sz="1000" b="1" dirty="0"/>
          </a:p>
        </p:txBody>
      </p:sp>
      <p:sp>
        <p:nvSpPr>
          <p:cNvPr id="101" name="Oval 100"/>
          <p:cNvSpPr/>
          <p:nvPr/>
        </p:nvSpPr>
        <p:spPr>
          <a:xfrm>
            <a:off x="9853806" y="4462907"/>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smtClean="0"/>
              <a:t>7.4</a:t>
            </a:r>
            <a:endParaRPr lang="en-US" sz="1000" b="1" dirty="0"/>
          </a:p>
        </p:txBody>
      </p:sp>
      <p:sp>
        <p:nvSpPr>
          <p:cNvPr id="102" name="Oval 101"/>
          <p:cNvSpPr/>
          <p:nvPr/>
        </p:nvSpPr>
        <p:spPr>
          <a:xfrm>
            <a:off x="9853806" y="4814447"/>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smtClean="0"/>
              <a:t>8.9</a:t>
            </a:r>
            <a:endParaRPr lang="en-US" sz="1000" b="1" dirty="0"/>
          </a:p>
        </p:txBody>
      </p:sp>
      <p:sp>
        <p:nvSpPr>
          <p:cNvPr id="103" name="Oval 102"/>
          <p:cNvSpPr/>
          <p:nvPr/>
        </p:nvSpPr>
        <p:spPr>
          <a:xfrm>
            <a:off x="9853806" y="5165987"/>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smtClean="0"/>
              <a:t>9.8</a:t>
            </a:r>
            <a:endParaRPr lang="en-US" sz="1000" b="1" dirty="0"/>
          </a:p>
        </p:txBody>
      </p:sp>
      <p:sp>
        <p:nvSpPr>
          <p:cNvPr id="104" name="Oval 103"/>
          <p:cNvSpPr/>
          <p:nvPr/>
        </p:nvSpPr>
        <p:spPr>
          <a:xfrm>
            <a:off x="9853806" y="5517527"/>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700" b="1" dirty="0" smtClean="0"/>
              <a:t>11.1</a:t>
            </a:r>
            <a:endParaRPr lang="en-US" sz="700" b="1" dirty="0"/>
          </a:p>
        </p:txBody>
      </p:sp>
      <p:sp>
        <p:nvSpPr>
          <p:cNvPr id="105" name="Oval 104"/>
          <p:cNvSpPr/>
          <p:nvPr/>
        </p:nvSpPr>
        <p:spPr>
          <a:xfrm>
            <a:off x="9853806" y="5869064"/>
            <a:ext cx="274320" cy="27432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700" b="1" dirty="0" smtClean="0"/>
              <a:t>12.3</a:t>
            </a:r>
            <a:endParaRPr lang="en-US" sz="700" b="1" dirty="0"/>
          </a:p>
        </p:txBody>
      </p:sp>
      <p:sp>
        <p:nvSpPr>
          <p:cNvPr id="106" name="Oval 105"/>
          <p:cNvSpPr/>
          <p:nvPr/>
        </p:nvSpPr>
        <p:spPr>
          <a:xfrm>
            <a:off x="9853806" y="1650587"/>
            <a:ext cx="274320" cy="27432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smtClean="0"/>
              <a:t>0.6</a:t>
            </a:r>
            <a:endParaRPr lang="en-US" sz="1000" b="1" dirty="0"/>
          </a:p>
        </p:txBody>
      </p:sp>
      <p:sp>
        <p:nvSpPr>
          <p:cNvPr id="107" name="Oval 106"/>
          <p:cNvSpPr/>
          <p:nvPr/>
        </p:nvSpPr>
        <p:spPr>
          <a:xfrm>
            <a:off x="9853806" y="2705207"/>
            <a:ext cx="274320" cy="27432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smtClean="0"/>
              <a:t>3.4</a:t>
            </a:r>
            <a:endParaRPr lang="en-US" sz="1000" b="1" dirty="0"/>
          </a:p>
        </p:txBody>
      </p:sp>
      <p:sp>
        <p:nvSpPr>
          <p:cNvPr id="108" name="Oval 107"/>
          <p:cNvSpPr/>
          <p:nvPr/>
        </p:nvSpPr>
        <p:spPr>
          <a:xfrm>
            <a:off x="9846097" y="4111367"/>
            <a:ext cx="274320" cy="27432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smtClean="0"/>
              <a:t>6.2</a:t>
            </a:r>
            <a:endParaRPr lang="en-US" sz="1000" b="1" dirty="0"/>
          </a:p>
        </p:txBody>
      </p:sp>
      <p:sp>
        <p:nvSpPr>
          <p:cNvPr id="109" name="TextBox 108"/>
          <p:cNvSpPr txBox="1"/>
          <p:nvPr/>
        </p:nvSpPr>
        <p:spPr>
          <a:xfrm>
            <a:off x="10270340" y="1325880"/>
            <a:ext cx="1015021" cy="276999"/>
          </a:xfrm>
          <a:prstGeom prst="rect">
            <a:avLst/>
          </a:prstGeom>
          <a:noFill/>
        </p:spPr>
        <p:txBody>
          <a:bodyPr wrap="none" rtlCol="0">
            <a:spAutoFit/>
          </a:bodyPr>
          <a:lstStyle/>
          <a:p>
            <a:r>
              <a:rPr lang="en-US" sz="1200" b="1" u="sng" dirty="0" smtClean="0"/>
              <a:t>1 to n Rank</a:t>
            </a:r>
            <a:endParaRPr lang="en-US" sz="1200" b="1" u="sng" dirty="0"/>
          </a:p>
        </p:txBody>
      </p:sp>
      <p:sp>
        <p:nvSpPr>
          <p:cNvPr id="110" name="TextBox 109"/>
          <p:cNvSpPr txBox="1"/>
          <p:nvPr/>
        </p:nvSpPr>
        <p:spPr>
          <a:xfrm>
            <a:off x="7603803" y="2097072"/>
            <a:ext cx="1538186" cy="600164"/>
          </a:xfrm>
          <a:prstGeom prst="rect">
            <a:avLst/>
          </a:prstGeom>
          <a:noFill/>
        </p:spPr>
        <p:txBody>
          <a:bodyPr wrap="square" rtlCol="0">
            <a:spAutoFit/>
          </a:bodyPr>
          <a:lstStyle/>
          <a:p>
            <a:r>
              <a:rPr lang="en-US" sz="1100" u="sng" dirty="0" smtClean="0">
                <a:latin typeface="Garamond" panose="02020404030301010803" pitchFamily="18" charset="0"/>
              </a:rPr>
              <a:t>Assume</a:t>
            </a:r>
          </a:p>
          <a:p>
            <a:r>
              <a:rPr lang="en-US" sz="1100" dirty="0" smtClean="0">
                <a:latin typeface="Garamond" panose="02020404030301010803" pitchFamily="18" charset="0"/>
              </a:rPr>
              <a:t>TOA</a:t>
            </a:r>
            <a:r>
              <a:rPr lang="en-US" sz="1100" baseline="-25000" dirty="0" smtClean="0">
                <a:latin typeface="Garamond" panose="02020404030301010803" pitchFamily="18" charset="0"/>
              </a:rPr>
              <a:t>A</a:t>
            </a:r>
            <a:r>
              <a:rPr lang="en-US" sz="1100" dirty="0" smtClean="0">
                <a:latin typeface="Garamond" panose="02020404030301010803" pitchFamily="18" charset="0"/>
              </a:rPr>
              <a:t> % for A is 3/8</a:t>
            </a:r>
          </a:p>
          <a:p>
            <a:r>
              <a:rPr lang="en-US" sz="1100" dirty="0" smtClean="0">
                <a:latin typeface="Garamond" panose="02020404030301010803" pitchFamily="18" charset="0"/>
              </a:rPr>
              <a:t>TOA</a:t>
            </a:r>
            <a:r>
              <a:rPr lang="en-US" sz="1100" baseline="-25000" dirty="0" smtClean="0">
                <a:latin typeface="Garamond" panose="02020404030301010803" pitchFamily="18" charset="0"/>
              </a:rPr>
              <a:t>B</a:t>
            </a:r>
            <a:r>
              <a:rPr lang="en-US" sz="1100" dirty="0" smtClean="0">
                <a:latin typeface="Garamond" panose="02020404030301010803" pitchFamily="18" charset="0"/>
              </a:rPr>
              <a:t> % for B is 5/8  </a:t>
            </a:r>
            <a:endParaRPr lang="en-US" sz="1100" dirty="0">
              <a:latin typeface="Garamond" panose="02020404030301010803" pitchFamily="18" charset="0"/>
            </a:endParaRPr>
          </a:p>
        </p:txBody>
      </p:sp>
      <p:sp>
        <p:nvSpPr>
          <p:cNvPr id="111" name="TextBox 110"/>
          <p:cNvSpPr txBox="1"/>
          <p:nvPr/>
        </p:nvSpPr>
        <p:spPr>
          <a:xfrm>
            <a:off x="1772945" y="5590357"/>
            <a:ext cx="1970989" cy="600164"/>
          </a:xfrm>
          <a:prstGeom prst="rect">
            <a:avLst/>
          </a:prstGeom>
          <a:noFill/>
        </p:spPr>
        <p:txBody>
          <a:bodyPr wrap="square" rtlCol="0">
            <a:spAutoFit/>
          </a:bodyPr>
          <a:lstStyle/>
          <a:p>
            <a:r>
              <a:rPr lang="en-US" sz="1100" dirty="0" smtClean="0">
                <a:latin typeface="Garamond" panose="02020404030301010803" pitchFamily="18" charset="0"/>
              </a:rPr>
              <a:t>Number of projects (N) = 13</a:t>
            </a:r>
          </a:p>
          <a:p>
            <a:r>
              <a:rPr lang="en-US" sz="1100" dirty="0" smtClean="0">
                <a:latin typeface="Garamond" panose="02020404030301010803" pitchFamily="18" charset="0"/>
              </a:rPr>
              <a:t>Number of A projects (n</a:t>
            </a:r>
            <a:r>
              <a:rPr lang="en-US" sz="1100" baseline="-25000" dirty="0" smtClean="0">
                <a:latin typeface="Garamond" panose="02020404030301010803" pitchFamily="18" charset="0"/>
              </a:rPr>
              <a:t>A</a:t>
            </a:r>
            <a:r>
              <a:rPr lang="en-US" sz="1100" dirty="0" smtClean="0">
                <a:latin typeface="Garamond" panose="02020404030301010803" pitchFamily="18" charset="0"/>
              </a:rPr>
              <a:t>) = 3</a:t>
            </a:r>
          </a:p>
          <a:p>
            <a:r>
              <a:rPr lang="en-US" sz="1100" dirty="0">
                <a:latin typeface="Garamond" panose="02020404030301010803" pitchFamily="18" charset="0"/>
              </a:rPr>
              <a:t>Number of </a:t>
            </a:r>
            <a:r>
              <a:rPr lang="en-US" sz="1100" dirty="0" smtClean="0">
                <a:latin typeface="Garamond" panose="02020404030301010803" pitchFamily="18" charset="0"/>
              </a:rPr>
              <a:t>B </a:t>
            </a:r>
            <a:r>
              <a:rPr lang="en-US" sz="1100" dirty="0">
                <a:latin typeface="Garamond" panose="02020404030301010803" pitchFamily="18" charset="0"/>
              </a:rPr>
              <a:t>projects </a:t>
            </a:r>
            <a:r>
              <a:rPr lang="en-US" sz="1100" dirty="0" smtClean="0">
                <a:latin typeface="Garamond" panose="02020404030301010803" pitchFamily="18" charset="0"/>
              </a:rPr>
              <a:t>(n</a:t>
            </a:r>
            <a:r>
              <a:rPr lang="en-US" sz="1100" baseline="-25000" dirty="0" smtClean="0">
                <a:latin typeface="Garamond" panose="02020404030301010803" pitchFamily="18" charset="0"/>
              </a:rPr>
              <a:t>B</a:t>
            </a:r>
            <a:r>
              <a:rPr lang="en-US" sz="1100" dirty="0" smtClean="0">
                <a:latin typeface="Garamond" panose="02020404030301010803" pitchFamily="18" charset="0"/>
              </a:rPr>
              <a:t>) = 10</a:t>
            </a:r>
            <a:endParaRPr lang="en-US" sz="1100" dirty="0">
              <a:latin typeface="Garamond" panose="02020404030301010803" pitchFamily="18" charset="0"/>
            </a:endParaRPr>
          </a:p>
        </p:txBody>
      </p:sp>
      <mc:AlternateContent xmlns:mc="http://schemas.openxmlformats.org/markup-compatibility/2006" xmlns:a14="http://schemas.microsoft.com/office/drawing/2010/main">
        <mc:Choice Requires="a14">
          <p:sp>
            <p:nvSpPr>
              <p:cNvPr id="8" name="Rectangle 7"/>
              <p:cNvSpPr/>
              <p:nvPr/>
            </p:nvSpPr>
            <p:spPr>
              <a:xfrm>
                <a:off x="7571697" y="4502755"/>
                <a:ext cx="1385444" cy="4757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100" i="1" smtClean="0">
                          <a:latin typeface="Cambria Math" panose="02040503050406030204" pitchFamily="18" charset="0"/>
                        </a:rPr>
                        <m:t>𝑅</m:t>
                      </m:r>
                      <m:d>
                        <m:dPr>
                          <m:ctrlPr>
                            <a:rPr lang="en-US" sz="1100" i="1">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𝑟</m:t>
                              </m:r>
                            </m:e>
                            <m:sub>
                              <m:r>
                                <a:rPr lang="en-US" sz="1100" i="1">
                                  <a:latin typeface="Cambria Math" panose="02040503050406030204" pitchFamily="18" charset="0"/>
                                </a:rPr>
                                <m:t>𝑖</m:t>
                              </m:r>
                              <m:r>
                                <a:rPr lang="en-US" sz="1100" b="0" i="1" smtClean="0">
                                  <a:latin typeface="Cambria Math" panose="02040503050406030204" pitchFamily="18" charset="0"/>
                                </a:rPr>
                                <m:t>,</m:t>
                              </m:r>
                              <m:r>
                                <a:rPr lang="en-US" sz="1100" b="0" i="1" smtClean="0">
                                  <a:latin typeface="Cambria Math" panose="02040503050406030204" pitchFamily="18" charset="0"/>
                                </a:rPr>
                                <m:t>𝑝</m:t>
                              </m:r>
                            </m:sub>
                          </m:sSub>
                        </m:e>
                      </m:d>
                      <m:r>
                        <a:rPr lang="en-US" sz="1100" i="1">
                          <a:latin typeface="Cambria Math" panose="02040503050406030204" pitchFamily="18" charset="0"/>
                        </a:rPr>
                        <m:t>∗</m:t>
                      </m:r>
                      <m:d>
                        <m:dPr>
                          <m:ctrlPr>
                            <a:rPr lang="en-US" sz="1100" i="1">
                              <a:latin typeface="Cambria Math" panose="02040503050406030204" pitchFamily="18" charset="0"/>
                            </a:rPr>
                          </m:ctrlPr>
                        </m:dPr>
                        <m:e>
                          <m:f>
                            <m:fPr>
                              <m:ctrlPr>
                                <a:rPr lang="en-US" sz="1100" i="1">
                                  <a:latin typeface="Cambria Math" panose="02040503050406030204" pitchFamily="18" charset="0"/>
                                </a:rPr>
                              </m:ctrlPr>
                            </m:fPr>
                            <m:num>
                              <m:sSub>
                                <m:sSubPr>
                                  <m:ctrlPr>
                                    <a:rPr lang="en-US" sz="1100" i="1" smtClean="0">
                                      <a:latin typeface="Cambria Math" panose="02040503050406030204" pitchFamily="18" charset="0"/>
                                    </a:rPr>
                                  </m:ctrlPr>
                                </m:sSubPr>
                                <m:e>
                                  <m:r>
                                    <a:rPr lang="en-US" sz="1100" b="0" i="1" smtClean="0">
                                      <a:latin typeface="Cambria Math" panose="02040503050406030204" pitchFamily="18" charset="0"/>
                                    </a:rPr>
                                    <m:t>𝑇𝑂𝐴</m:t>
                                  </m:r>
                                </m:e>
                                <m:sub>
                                  <m:r>
                                    <a:rPr lang="en-US" sz="1100" b="0" i="1" smtClean="0">
                                      <a:latin typeface="Cambria Math" panose="02040503050406030204" pitchFamily="18" charset="0"/>
                                    </a:rPr>
                                    <m:t>𝑝</m:t>
                                  </m:r>
                                </m:sub>
                              </m:sSub>
                              <m:r>
                                <a:rPr lang="en-US" sz="1100" i="1" smtClean="0">
                                  <a:latin typeface="Cambria Math" panose="02040503050406030204" pitchFamily="18" charset="0"/>
                                  <a:ea typeface="Cambria Math" panose="02040503050406030204" pitchFamily="18" charset="0"/>
                                </a:rPr>
                                <m:t>%</m:t>
                              </m:r>
                            </m:num>
                            <m:den>
                              <m:f>
                                <m:fPr>
                                  <m:type m:val="lin"/>
                                  <m:ctrlPr>
                                    <a:rPr lang="en-US" sz="1100" i="1">
                                      <a:latin typeface="Cambria Math" panose="02040503050406030204" pitchFamily="18" charset="0"/>
                                    </a:rPr>
                                  </m:ctrlPr>
                                </m:fPr>
                                <m:num>
                                  <m:sSub>
                                    <m:sSubPr>
                                      <m:ctrlPr>
                                        <a:rPr lang="en-US" sz="1100" i="1">
                                          <a:latin typeface="Cambria Math" panose="02040503050406030204" pitchFamily="18" charset="0"/>
                                        </a:rPr>
                                      </m:ctrlPr>
                                    </m:sSubPr>
                                    <m:e>
                                      <m:r>
                                        <a:rPr lang="en-US" sz="1100" i="1">
                                          <a:latin typeface="Cambria Math" panose="02040503050406030204" pitchFamily="18" charset="0"/>
                                        </a:rPr>
                                        <m:t>𝑛</m:t>
                                      </m:r>
                                    </m:e>
                                    <m:sub>
                                      <m:r>
                                        <a:rPr lang="en-US" sz="1100" i="1">
                                          <a:latin typeface="Cambria Math" panose="02040503050406030204" pitchFamily="18" charset="0"/>
                                        </a:rPr>
                                        <m:t>𝑝</m:t>
                                      </m:r>
                                    </m:sub>
                                  </m:sSub>
                                </m:num>
                                <m:den>
                                  <m:r>
                                    <a:rPr lang="en-US" sz="1100" i="1">
                                      <a:latin typeface="Cambria Math" panose="02040503050406030204" pitchFamily="18" charset="0"/>
                                    </a:rPr>
                                    <m:t>𝑁</m:t>
                                  </m:r>
                                </m:den>
                              </m:f>
                            </m:den>
                          </m:f>
                        </m:e>
                      </m:d>
                    </m:oMath>
                  </m:oMathPara>
                </a14:m>
                <a:endParaRPr lang="en-US" sz="1100" dirty="0"/>
              </a:p>
            </p:txBody>
          </p:sp>
        </mc:Choice>
        <mc:Fallback xmlns="">
          <p:sp>
            <p:nvSpPr>
              <p:cNvPr id="8" name="Rectangle 7"/>
              <p:cNvSpPr>
                <a:spLocks noRot="1" noChangeAspect="1" noMove="1" noResize="1" noEditPoints="1" noAdjustHandles="1" noChangeArrowheads="1" noChangeShapeType="1" noTextEdit="1"/>
              </p:cNvSpPr>
              <p:nvPr/>
            </p:nvSpPr>
            <p:spPr>
              <a:xfrm>
                <a:off x="7571697" y="4502755"/>
                <a:ext cx="1385444" cy="475771"/>
              </a:xfrm>
              <a:prstGeom prst="rect">
                <a:avLst/>
              </a:prstGeom>
              <a:blipFill rotWithShape="0">
                <a:blip r:embed="rId2"/>
                <a:stretch>
                  <a:fillRect t="-7692" r="-7489" b="-73077"/>
                </a:stretch>
              </a:blipFill>
            </p:spPr>
            <p:txBody>
              <a:bodyPr/>
              <a:lstStyle/>
              <a:p>
                <a:r>
                  <a:rPr lang="en-US">
                    <a:noFill/>
                  </a:rPr>
                  <a:t> </a:t>
                </a:r>
              </a:p>
            </p:txBody>
          </p:sp>
        </mc:Fallback>
      </mc:AlternateContent>
      <p:sp>
        <p:nvSpPr>
          <p:cNvPr id="112" name="TextBox 111"/>
          <p:cNvSpPr txBox="1"/>
          <p:nvPr/>
        </p:nvSpPr>
        <p:spPr>
          <a:xfrm>
            <a:off x="7650132" y="4224197"/>
            <a:ext cx="1538187" cy="261610"/>
          </a:xfrm>
          <a:prstGeom prst="rect">
            <a:avLst/>
          </a:prstGeom>
          <a:noFill/>
        </p:spPr>
        <p:txBody>
          <a:bodyPr wrap="square" rtlCol="0">
            <a:spAutoFit/>
          </a:bodyPr>
          <a:lstStyle/>
          <a:p>
            <a:r>
              <a:rPr lang="en-US" sz="1100" u="sng" dirty="0" smtClean="0">
                <a:latin typeface="Garamond" panose="02020404030301010803" pitchFamily="18" charset="0"/>
              </a:rPr>
              <a:t>Example</a:t>
            </a:r>
            <a:endParaRPr lang="en-US" sz="1100" dirty="0" smtClean="0">
              <a:latin typeface="Garamond" panose="02020404030301010803" pitchFamily="18" charset="0"/>
            </a:endParaRPr>
          </a:p>
        </p:txBody>
      </p:sp>
      <mc:AlternateContent xmlns:mc="http://schemas.openxmlformats.org/markup-compatibility/2006" xmlns:a14="http://schemas.microsoft.com/office/drawing/2010/main">
        <mc:Choice Requires="a14">
          <p:sp>
            <p:nvSpPr>
              <p:cNvPr id="113" name="Rectangle 112"/>
              <p:cNvSpPr/>
              <p:nvPr/>
            </p:nvSpPr>
            <p:spPr>
              <a:xfrm>
                <a:off x="7627795" y="5056932"/>
                <a:ext cx="1371914" cy="5612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100" i="1" smtClean="0">
                          <a:latin typeface="Cambria Math" panose="02040503050406030204" pitchFamily="18" charset="0"/>
                        </a:rPr>
                        <m:t>5</m:t>
                      </m:r>
                      <m:r>
                        <a:rPr lang="en-US" sz="1100" b="0" i="1" smtClean="0">
                          <a:latin typeface="Cambria Math" panose="02040503050406030204" pitchFamily="18" charset="0"/>
                        </a:rPr>
                        <m:t>.5</m:t>
                      </m:r>
                      <m:r>
                        <a:rPr lang="en-US" sz="1100" i="1">
                          <a:latin typeface="Cambria Math" panose="02040503050406030204" pitchFamily="18" charset="0"/>
                        </a:rPr>
                        <m:t>∗</m:t>
                      </m:r>
                      <m:d>
                        <m:dPr>
                          <m:ctrlPr>
                            <a:rPr lang="en-US" sz="1100" i="1">
                              <a:latin typeface="Cambria Math" panose="02040503050406030204" pitchFamily="18" charset="0"/>
                            </a:rPr>
                          </m:ctrlPr>
                        </m:dPr>
                        <m:e>
                          <m:f>
                            <m:fPr>
                              <m:ctrlPr>
                                <a:rPr lang="en-US" sz="1100" i="1">
                                  <a:latin typeface="Cambria Math" panose="02040503050406030204" pitchFamily="18" charset="0"/>
                                </a:rPr>
                              </m:ctrlPr>
                            </m:fPr>
                            <m:num>
                              <m:f>
                                <m:fPr>
                                  <m:type m:val="skw"/>
                                  <m:ctrlPr>
                                    <a:rPr lang="en-US" sz="1100" b="0" i="1" smtClean="0">
                                      <a:latin typeface="Cambria Math" panose="02040503050406030204" pitchFamily="18" charset="0"/>
                                    </a:rPr>
                                  </m:ctrlPr>
                                </m:fPr>
                                <m:num>
                                  <m:r>
                                    <a:rPr lang="en-US" sz="1100" b="0" i="1" smtClean="0">
                                      <a:latin typeface="Cambria Math" panose="02040503050406030204" pitchFamily="18" charset="0"/>
                                    </a:rPr>
                                    <m:t>3</m:t>
                                  </m:r>
                                </m:num>
                                <m:den>
                                  <m:r>
                                    <a:rPr lang="en-US" sz="1100" b="0" i="1" smtClean="0">
                                      <a:latin typeface="Cambria Math" panose="02040503050406030204" pitchFamily="18" charset="0"/>
                                    </a:rPr>
                                    <m:t>8</m:t>
                                  </m:r>
                                </m:den>
                              </m:f>
                            </m:num>
                            <m:den>
                              <m:f>
                                <m:fPr>
                                  <m:type m:val="skw"/>
                                  <m:ctrlPr>
                                    <a:rPr lang="en-US" sz="1100" b="0" i="1" smtClean="0">
                                      <a:latin typeface="Cambria Math" panose="02040503050406030204" pitchFamily="18" charset="0"/>
                                    </a:rPr>
                                  </m:ctrlPr>
                                </m:fPr>
                                <m:num>
                                  <m:r>
                                    <a:rPr lang="en-US" sz="1100" b="0" i="1" smtClean="0">
                                      <a:latin typeface="Cambria Math" panose="02040503050406030204" pitchFamily="18" charset="0"/>
                                    </a:rPr>
                                    <m:t>3</m:t>
                                  </m:r>
                                </m:num>
                                <m:den>
                                  <m:r>
                                    <a:rPr lang="en-US" sz="1100" b="0" i="1" smtClean="0">
                                      <a:latin typeface="Cambria Math" panose="02040503050406030204" pitchFamily="18" charset="0"/>
                                    </a:rPr>
                                    <m:t>13</m:t>
                                  </m:r>
                                </m:den>
                              </m:f>
                            </m:den>
                          </m:f>
                        </m:e>
                      </m:d>
                      <m:r>
                        <a:rPr lang="en-US" sz="1100" b="0" i="1" smtClean="0">
                          <a:latin typeface="Cambria Math" panose="02040503050406030204" pitchFamily="18" charset="0"/>
                        </a:rPr>
                        <m:t>=6.2</m:t>
                      </m:r>
                    </m:oMath>
                  </m:oMathPara>
                </a14:m>
                <a:endParaRPr lang="en-US" sz="1100" dirty="0"/>
              </a:p>
            </p:txBody>
          </p:sp>
        </mc:Choice>
        <mc:Fallback xmlns="">
          <p:sp>
            <p:nvSpPr>
              <p:cNvPr id="113" name="Rectangle 112"/>
              <p:cNvSpPr>
                <a:spLocks noRot="1" noChangeAspect="1" noMove="1" noResize="1" noEditPoints="1" noAdjustHandles="1" noChangeArrowheads="1" noChangeShapeType="1" noTextEdit="1"/>
              </p:cNvSpPr>
              <p:nvPr/>
            </p:nvSpPr>
            <p:spPr>
              <a:xfrm>
                <a:off x="7627795" y="5056932"/>
                <a:ext cx="1371914" cy="561244"/>
              </a:xfrm>
              <a:prstGeom prst="rect">
                <a:avLst/>
              </a:prstGeom>
              <a:blipFill rotWithShape="0">
                <a:blip r:embed="rId3"/>
                <a:stretch>
                  <a:fillRect t="-55435" b="-86957"/>
                </a:stretch>
              </a:blipFill>
            </p:spPr>
            <p:txBody>
              <a:bodyPr/>
              <a:lstStyle/>
              <a:p>
                <a:r>
                  <a:rPr lang="en-US">
                    <a:noFill/>
                  </a:rPr>
                  <a:t> </a:t>
                </a:r>
              </a:p>
            </p:txBody>
          </p:sp>
        </mc:Fallback>
      </mc:AlternateContent>
      <p:cxnSp>
        <p:nvCxnSpPr>
          <p:cNvPr id="10" name="Straight Arrow Connector 9"/>
          <p:cNvCxnSpPr>
            <a:stCxn id="92" idx="6"/>
            <a:endCxn id="108" idx="2"/>
          </p:cNvCxnSpPr>
          <p:nvPr/>
        </p:nvCxnSpPr>
        <p:spPr>
          <a:xfrm>
            <a:off x="7182804" y="3907673"/>
            <a:ext cx="2663293" cy="34085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Striped Right Arrow 10"/>
          <p:cNvSpPr/>
          <p:nvPr/>
        </p:nvSpPr>
        <p:spPr>
          <a:xfrm>
            <a:off x="3133725" y="3483240"/>
            <a:ext cx="885382" cy="459755"/>
          </a:xfrm>
          <a:prstGeom prst="stripedRightArrow">
            <a:avLst/>
          </a:prstGeom>
          <a:solidFill>
            <a:schemeClr val="bg1">
              <a:lumMod val="8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Striped Right Arrow 113"/>
          <p:cNvSpPr/>
          <p:nvPr/>
        </p:nvSpPr>
        <p:spPr>
          <a:xfrm>
            <a:off x="5552099" y="3483240"/>
            <a:ext cx="885382" cy="459755"/>
          </a:xfrm>
          <a:prstGeom prst="stripedRightArrow">
            <a:avLst/>
          </a:prstGeom>
          <a:solidFill>
            <a:schemeClr val="bg1">
              <a:lumMod val="8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Striped Right Arrow 114"/>
          <p:cNvSpPr/>
          <p:nvPr/>
        </p:nvSpPr>
        <p:spPr>
          <a:xfrm>
            <a:off x="8071759" y="3497837"/>
            <a:ext cx="885382" cy="459755"/>
          </a:xfrm>
          <a:prstGeom prst="stripedRightArrow">
            <a:avLst/>
          </a:prstGeom>
          <a:solidFill>
            <a:schemeClr val="bg1">
              <a:lumMod val="8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0534556" y="1633657"/>
            <a:ext cx="269626" cy="276999"/>
          </a:xfrm>
          <a:prstGeom prst="rect">
            <a:avLst/>
          </a:prstGeom>
          <a:noFill/>
        </p:spPr>
        <p:txBody>
          <a:bodyPr wrap="none" rtlCol="0">
            <a:spAutoFit/>
          </a:bodyPr>
          <a:lstStyle/>
          <a:p>
            <a:r>
              <a:rPr lang="en-US" sz="1200" b="1" dirty="0" smtClean="0">
                <a:solidFill>
                  <a:srgbClr val="7030A0"/>
                </a:solidFill>
              </a:rPr>
              <a:t>1</a:t>
            </a:r>
            <a:endParaRPr lang="en-US" sz="1200" b="1" dirty="0">
              <a:solidFill>
                <a:srgbClr val="7030A0"/>
              </a:solidFill>
            </a:endParaRPr>
          </a:p>
        </p:txBody>
      </p:sp>
      <p:sp>
        <p:nvSpPr>
          <p:cNvPr id="116" name="TextBox 115"/>
          <p:cNvSpPr txBox="1"/>
          <p:nvPr/>
        </p:nvSpPr>
        <p:spPr>
          <a:xfrm>
            <a:off x="10534556" y="1986608"/>
            <a:ext cx="269626" cy="276999"/>
          </a:xfrm>
          <a:prstGeom prst="rect">
            <a:avLst/>
          </a:prstGeom>
          <a:noFill/>
        </p:spPr>
        <p:txBody>
          <a:bodyPr wrap="none" rtlCol="0">
            <a:spAutoFit/>
          </a:bodyPr>
          <a:lstStyle/>
          <a:p>
            <a:r>
              <a:rPr lang="en-US" sz="1200" b="1" dirty="0" smtClean="0">
                <a:solidFill>
                  <a:srgbClr val="7030A0"/>
                </a:solidFill>
              </a:rPr>
              <a:t>2</a:t>
            </a:r>
            <a:endParaRPr lang="en-US" sz="1200" b="1" dirty="0">
              <a:solidFill>
                <a:srgbClr val="7030A0"/>
              </a:solidFill>
            </a:endParaRPr>
          </a:p>
        </p:txBody>
      </p:sp>
      <p:sp>
        <p:nvSpPr>
          <p:cNvPr id="117" name="TextBox 116"/>
          <p:cNvSpPr txBox="1"/>
          <p:nvPr/>
        </p:nvSpPr>
        <p:spPr>
          <a:xfrm>
            <a:off x="10534556" y="2339559"/>
            <a:ext cx="269626" cy="276999"/>
          </a:xfrm>
          <a:prstGeom prst="rect">
            <a:avLst/>
          </a:prstGeom>
          <a:noFill/>
        </p:spPr>
        <p:txBody>
          <a:bodyPr wrap="none" rtlCol="0">
            <a:spAutoFit/>
          </a:bodyPr>
          <a:lstStyle/>
          <a:p>
            <a:r>
              <a:rPr lang="en-US" sz="1200" b="1" dirty="0" smtClean="0">
                <a:solidFill>
                  <a:srgbClr val="7030A0"/>
                </a:solidFill>
              </a:rPr>
              <a:t>3</a:t>
            </a:r>
            <a:endParaRPr lang="en-US" sz="1200" b="1" dirty="0">
              <a:solidFill>
                <a:srgbClr val="7030A0"/>
              </a:solidFill>
            </a:endParaRPr>
          </a:p>
        </p:txBody>
      </p:sp>
      <p:sp>
        <p:nvSpPr>
          <p:cNvPr id="118" name="TextBox 117"/>
          <p:cNvSpPr txBox="1"/>
          <p:nvPr/>
        </p:nvSpPr>
        <p:spPr>
          <a:xfrm>
            <a:off x="10534556" y="2692510"/>
            <a:ext cx="269626" cy="276999"/>
          </a:xfrm>
          <a:prstGeom prst="rect">
            <a:avLst/>
          </a:prstGeom>
          <a:noFill/>
        </p:spPr>
        <p:txBody>
          <a:bodyPr wrap="none" rtlCol="0">
            <a:spAutoFit/>
          </a:bodyPr>
          <a:lstStyle/>
          <a:p>
            <a:r>
              <a:rPr lang="en-US" sz="1200" b="1" dirty="0" smtClean="0">
                <a:solidFill>
                  <a:srgbClr val="7030A0"/>
                </a:solidFill>
              </a:rPr>
              <a:t>4</a:t>
            </a:r>
            <a:endParaRPr lang="en-US" sz="1200" b="1" dirty="0">
              <a:solidFill>
                <a:srgbClr val="7030A0"/>
              </a:solidFill>
            </a:endParaRPr>
          </a:p>
        </p:txBody>
      </p:sp>
      <p:sp>
        <p:nvSpPr>
          <p:cNvPr id="119" name="TextBox 118"/>
          <p:cNvSpPr txBox="1"/>
          <p:nvPr/>
        </p:nvSpPr>
        <p:spPr>
          <a:xfrm>
            <a:off x="10534556" y="3045461"/>
            <a:ext cx="269626" cy="276999"/>
          </a:xfrm>
          <a:prstGeom prst="rect">
            <a:avLst/>
          </a:prstGeom>
          <a:noFill/>
        </p:spPr>
        <p:txBody>
          <a:bodyPr wrap="none" rtlCol="0">
            <a:spAutoFit/>
          </a:bodyPr>
          <a:lstStyle/>
          <a:p>
            <a:r>
              <a:rPr lang="en-US" sz="1200" b="1" dirty="0" smtClean="0">
                <a:solidFill>
                  <a:srgbClr val="7030A0"/>
                </a:solidFill>
              </a:rPr>
              <a:t>5</a:t>
            </a:r>
            <a:endParaRPr lang="en-US" sz="1200" b="1" dirty="0">
              <a:solidFill>
                <a:srgbClr val="7030A0"/>
              </a:solidFill>
            </a:endParaRPr>
          </a:p>
        </p:txBody>
      </p:sp>
      <p:sp>
        <p:nvSpPr>
          <p:cNvPr id="120" name="TextBox 119"/>
          <p:cNvSpPr txBox="1"/>
          <p:nvPr/>
        </p:nvSpPr>
        <p:spPr>
          <a:xfrm>
            <a:off x="10534556" y="3398412"/>
            <a:ext cx="269626" cy="276999"/>
          </a:xfrm>
          <a:prstGeom prst="rect">
            <a:avLst/>
          </a:prstGeom>
          <a:noFill/>
        </p:spPr>
        <p:txBody>
          <a:bodyPr wrap="none" rtlCol="0">
            <a:spAutoFit/>
          </a:bodyPr>
          <a:lstStyle/>
          <a:p>
            <a:r>
              <a:rPr lang="en-US" sz="1200" b="1" dirty="0" smtClean="0">
                <a:solidFill>
                  <a:srgbClr val="7030A0"/>
                </a:solidFill>
              </a:rPr>
              <a:t>6</a:t>
            </a:r>
            <a:endParaRPr lang="en-US" sz="1200" b="1" dirty="0">
              <a:solidFill>
                <a:srgbClr val="7030A0"/>
              </a:solidFill>
            </a:endParaRPr>
          </a:p>
        </p:txBody>
      </p:sp>
      <p:sp>
        <p:nvSpPr>
          <p:cNvPr id="121" name="TextBox 120"/>
          <p:cNvSpPr txBox="1"/>
          <p:nvPr/>
        </p:nvSpPr>
        <p:spPr>
          <a:xfrm>
            <a:off x="10534556" y="3751363"/>
            <a:ext cx="269626" cy="276999"/>
          </a:xfrm>
          <a:prstGeom prst="rect">
            <a:avLst/>
          </a:prstGeom>
          <a:noFill/>
        </p:spPr>
        <p:txBody>
          <a:bodyPr wrap="none" rtlCol="0">
            <a:spAutoFit/>
          </a:bodyPr>
          <a:lstStyle/>
          <a:p>
            <a:r>
              <a:rPr lang="en-US" sz="1200" b="1" dirty="0" smtClean="0">
                <a:solidFill>
                  <a:srgbClr val="7030A0"/>
                </a:solidFill>
              </a:rPr>
              <a:t>7</a:t>
            </a:r>
            <a:endParaRPr lang="en-US" sz="1200" b="1" dirty="0">
              <a:solidFill>
                <a:srgbClr val="7030A0"/>
              </a:solidFill>
            </a:endParaRPr>
          </a:p>
        </p:txBody>
      </p:sp>
      <p:sp>
        <p:nvSpPr>
          <p:cNvPr id="122" name="TextBox 121"/>
          <p:cNvSpPr txBox="1"/>
          <p:nvPr/>
        </p:nvSpPr>
        <p:spPr>
          <a:xfrm>
            <a:off x="10534556" y="4104314"/>
            <a:ext cx="269626" cy="276999"/>
          </a:xfrm>
          <a:prstGeom prst="rect">
            <a:avLst/>
          </a:prstGeom>
          <a:noFill/>
        </p:spPr>
        <p:txBody>
          <a:bodyPr wrap="none" rtlCol="0">
            <a:spAutoFit/>
          </a:bodyPr>
          <a:lstStyle/>
          <a:p>
            <a:r>
              <a:rPr lang="en-US" sz="1200" b="1" dirty="0" smtClean="0">
                <a:solidFill>
                  <a:srgbClr val="7030A0"/>
                </a:solidFill>
              </a:rPr>
              <a:t>8</a:t>
            </a:r>
            <a:endParaRPr lang="en-US" sz="1200" b="1" dirty="0">
              <a:solidFill>
                <a:srgbClr val="7030A0"/>
              </a:solidFill>
            </a:endParaRPr>
          </a:p>
        </p:txBody>
      </p:sp>
      <p:sp>
        <p:nvSpPr>
          <p:cNvPr id="123" name="TextBox 122"/>
          <p:cNvSpPr txBox="1"/>
          <p:nvPr/>
        </p:nvSpPr>
        <p:spPr>
          <a:xfrm>
            <a:off x="10534556" y="4457265"/>
            <a:ext cx="269626" cy="276999"/>
          </a:xfrm>
          <a:prstGeom prst="rect">
            <a:avLst/>
          </a:prstGeom>
          <a:noFill/>
        </p:spPr>
        <p:txBody>
          <a:bodyPr wrap="none" rtlCol="0">
            <a:spAutoFit/>
          </a:bodyPr>
          <a:lstStyle/>
          <a:p>
            <a:r>
              <a:rPr lang="en-US" sz="1200" b="1" dirty="0" smtClean="0">
                <a:solidFill>
                  <a:srgbClr val="7030A0"/>
                </a:solidFill>
              </a:rPr>
              <a:t>9</a:t>
            </a:r>
            <a:endParaRPr lang="en-US" sz="1200" b="1" dirty="0">
              <a:solidFill>
                <a:srgbClr val="7030A0"/>
              </a:solidFill>
            </a:endParaRPr>
          </a:p>
        </p:txBody>
      </p:sp>
      <p:sp>
        <p:nvSpPr>
          <p:cNvPr id="124" name="TextBox 123"/>
          <p:cNvSpPr txBox="1"/>
          <p:nvPr/>
        </p:nvSpPr>
        <p:spPr>
          <a:xfrm>
            <a:off x="10492077" y="4810216"/>
            <a:ext cx="354584" cy="276999"/>
          </a:xfrm>
          <a:prstGeom prst="rect">
            <a:avLst/>
          </a:prstGeom>
          <a:noFill/>
        </p:spPr>
        <p:txBody>
          <a:bodyPr wrap="none" rtlCol="0">
            <a:spAutoFit/>
          </a:bodyPr>
          <a:lstStyle/>
          <a:p>
            <a:r>
              <a:rPr lang="en-US" sz="1200" b="1" dirty="0" smtClean="0">
                <a:solidFill>
                  <a:srgbClr val="7030A0"/>
                </a:solidFill>
              </a:rPr>
              <a:t>10</a:t>
            </a:r>
            <a:endParaRPr lang="en-US" sz="1200" b="1" dirty="0">
              <a:solidFill>
                <a:srgbClr val="7030A0"/>
              </a:solidFill>
            </a:endParaRPr>
          </a:p>
        </p:txBody>
      </p:sp>
      <p:sp>
        <p:nvSpPr>
          <p:cNvPr id="125" name="TextBox 124"/>
          <p:cNvSpPr txBox="1"/>
          <p:nvPr/>
        </p:nvSpPr>
        <p:spPr>
          <a:xfrm>
            <a:off x="10496309" y="5163167"/>
            <a:ext cx="346120" cy="276999"/>
          </a:xfrm>
          <a:prstGeom prst="rect">
            <a:avLst/>
          </a:prstGeom>
          <a:noFill/>
        </p:spPr>
        <p:txBody>
          <a:bodyPr wrap="none" rtlCol="0">
            <a:spAutoFit/>
          </a:bodyPr>
          <a:lstStyle/>
          <a:p>
            <a:r>
              <a:rPr lang="en-US" sz="1200" b="1" dirty="0" smtClean="0">
                <a:solidFill>
                  <a:srgbClr val="7030A0"/>
                </a:solidFill>
              </a:rPr>
              <a:t>11</a:t>
            </a:r>
            <a:endParaRPr lang="en-US" sz="1200" b="1" dirty="0">
              <a:solidFill>
                <a:srgbClr val="7030A0"/>
              </a:solidFill>
            </a:endParaRPr>
          </a:p>
        </p:txBody>
      </p:sp>
      <p:sp>
        <p:nvSpPr>
          <p:cNvPr id="126" name="TextBox 125"/>
          <p:cNvSpPr txBox="1"/>
          <p:nvPr/>
        </p:nvSpPr>
        <p:spPr>
          <a:xfrm>
            <a:off x="10492077" y="5516118"/>
            <a:ext cx="354584" cy="276999"/>
          </a:xfrm>
          <a:prstGeom prst="rect">
            <a:avLst/>
          </a:prstGeom>
          <a:noFill/>
        </p:spPr>
        <p:txBody>
          <a:bodyPr wrap="none" rtlCol="0">
            <a:spAutoFit/>
          </a:bodyPr>
          <a:lstStyle/>
          <a:p>
            <a:r>
              <a:rPr lang="en-US" sz="1200" b="1" dirty="0" smtClean="0">
                <a:solidFill>
                  <a:srgbClr val="7030A0"/>
                </a:solidFill>
              </a:rPr>
              <a:t>12</a:t>
            </a:r>
            <a:endParaRPr lang="en-US" sz="1200" b="1" dirty="0">
              <a:solidFill>
                <a:srgbClr val="7030A0"/>
              </a:solidFill>
            </a:endParaRPr>
          </a:p>
        </p:txBody>
      </p:sp>
      <p:sp>
        <p:nvSpPr>
          <p:cNvPr id="127" name="TextBox 126"/>
          <p:cNvSpPr txBox="1"/>
          <p:nvPr/>
        </p:nvSpPr>
        <p:spPr>
          <a:xfrm>
            <a:off x="10492077" y="5869064"/>
            <a:ext cx="354584" cy="276999"/>
          </a:xfrm>
          <a:prstGeom prst="rect">
            <a:avLst/>
          </a:prstGeom>
          <a:noFill/>
        </p:spPr>
        <p:txBody>
          <a:bodyPr wrap="none" rtlCol="0">
            <a:spAutoFit/>
          </a:bodyPr>
          <a:lstStyle/>
          <a:p>
            <a:r>
              <a:rPr lang="en-US" sz="1200" b="1" dirty="0" smtClean="0">
                <a:solidFill>
                  <a:srgbClr val="7030A0"/>
                </a:solidFill>
              </a:rPr>
              <a:t>13</a:t>
            </a:r>
            <a:endParaRPr lang="en-US" sz="1200" b="1" dirty="0">
              <a:solidFill>
                <a:srgbClr val="7030A0"/>
              </a:solidFill>
            </a:endParaRPr>
          </a:p>
        </p:txBody>
      </p:sp>
    </p:spTree>
    <p:extLst>
      <p:ext uri="{BB962C8B-B14F-4D97-AF65-F5344CB8AC3E}">
        <p14:creationId xmlns:p14="http://schemas.microsoft.com/office/powerpoint/2010/main" val="979789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50315" y="228076"/>
            <a:ext cx="4376519" cy="707886"/>
          </a:xfrm>
          <a:prstGeom prst="rect">
            <a:avLst/>
          </a:prstGeom>
          <a:noFill/>
        </p:spPr>
        <p:txBody>
          <a:bodyPr wrap="none" rtlCol="0">
            <a:spAutoFit/>
          </a:bodyPr>
          <a:lstStyle/>
          <a:p>
            <a:r>
              <a:rPr lang="en-US" sz="4000" b="1" u="sng" dirty="0">
                <a:solidFill>
                  <a:schemeClr val="bg1">
                    <a:lumMod val="95000"/>
                  </a:schemeClr>
                </a:solidFill>
              </a:rPr>
              <a:t>Our</a:t>
            </a:r>
            <a:r>
              <a:rPr lang="en-US" sz="4000" dirty="0">
                <a:solidFill>
                  <a:schemeClr val="bg1">
                    <a:lumMod val="95000"/>
                  </a:schemeClr>
                </a:solidFill>
              </a:rPr>
              <a:t> Data Problem</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 xmlns:a16="http://schemas.microsoft.com/office/drawing/2014/main" id="{64BCF571-523D-430C-8F72-63DF58518EE3}"/>
                  </a:ext>
                </a:extLst>
              </p:cNvPr>
              <p:cNvSpPr/>
              <p:nvPr/>
            </p:nvSpPr>
            <p:spPr>
              <a:xfrm>
                <a:off x="1828420" y="1391268"/>
                <a:ext cx="9243886" cy="3385542"/>
              </a:xfrm>
              <a:prstGeom prst="rect">
                <a:avLst/>
              </a:prstGeom>
            </p:spPr>
            <p:txBody>
              <a:bodyPr wrap="square">
                <a:spAutoFit/>
              </a:bodyPr>
              <a:lstStyle/>
              <a:p>
                <a:pPr marL="91440">
                  <a:spcAft>
                    <a:spcPts val="1200"/>
                  </a:spcAft>
                </a:pPr>
                <a:r>
                  <a:rPr lang="en-US" dirty="0">
                    <a:latin typeface="Garamond" panose="02020404030301010803" pitchFamily="18" charset="0"/>
                  </a:rPr>
                  <a:t>MILCON is an example of a resourcing problem that needs automation more than it needs AI/ML:</a:t>
                </a:r>
              </a:p>
              <a:p>
                <a:pPr marL="274320" indent="-182880">
                  <a:spcAft>
                    <a:spcPts val="1200"/>
                  </a:spcAft>
                  <a:buFont typeface="Arial" panose="020B0604020202020204" pitchFamily="34" charset="0"/>
                  <a:buChar char="•"/>
                </a:pPr>
                <a:r>
                  <a:rPr lang="en-US" dirty="0">
                    <a:latin typeface="Garamond" panose="02020404030301010803" pitchFamily="18" charset="0"/>
                  </a:rPr>
                  <a:t>Resource constrained.</a:t>
                </a:r>
              </a:p>
              <a:p>
                <a:pPr marL="274320" indent="-182880">
                  <a:spcAft>
                    <a:spcPts val="1200"/>
                  </a:spcAft>
                  <a:buFont typeface="Arial" panose="020B0604020202020204" pitchFamily="34" charset="0"/>
                  <a:buChar char="•"/>
                </a:pPr>
                <a:r>
                  <a:rPr lang="en-US" dirty="0">
                    <a:latin typeface="Garamond" panose="02020404030301010803" pitchFamily="18" charset="0"/>
                  </a:rPr>
                  <a:t>Extremely large number of potential solutions (e.g. 50 variables ~ </a:t>
                </a:r>
                <a14:m>
                  <m:oMath xmlns:m="http://schemas.openxmlformats.org/officeDocument/2006/math">
                    <m:r>
                      <a:rPr lang="en-US" sz="1600" i="1">
                        <a:latin typeface="Cambria Math" panose="02040503050406030204" pitchFamily="18" charset="0"/>
                      </a:rPr>
                      <m:t>1.13</m:t>
                    </m:r>
                    <m:r>
                      <a:rPr lang="en-US" sz="1600" i="1">
                        <a:latin typeface="Cambria Math" panose="02040503050406030204" pitchFamily="18" charset="0"/>
                        <a:ea typeface="Cambria Math" panose="02040503050406030204" pitchFamily="18" charset="0"/>
                      </a:rPr>
                      <m:t>×</m:t>
                    </m:r>
                    <m:sSup>
                      <m:sSupPr>
                        <m:ctrlPr>
                          <a:rPr lang="en-US" sz="1600" i="1">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10</m:t>
                        </m:r>
                      </m:e>
                      <m:sup>
                        <m:r>
                          <a:rPr lang="en-US" sz="1600" i="1">
                            <a:latin typeface="Cambria Math" panose="02040503050406030204" pitchFamily="18" charset="0"/>
                            <a:ea typeface="Cambria Math" panose="02040503050406030204" pitchFamily="18" charset="0"/>
                          </a:rPr>
                          <m:t>15</m:t>
                        </m:r>
                      </m:sup>
                    </m:sSup>
                  </m:oMath>
                </a14:m>
                <a:r>
                  <a:rPr lang="en-US" dirty="0">
                    <a:latin typeface="Garamond" panose="02020404030301010803" pitchFamily="18" charset="0"/>
                  </a:rPr>
                  <a:t> solutions).</a:t>
                </a:r>
              </a:p>
              <a:p>
                <a:pPr marL="274320" indent="-182880">
                  <a:spcAft>
                    <a:spcPts val="1200"/>
                  </a:spcAft>
                  <a:buFont typeface="Arial" panose="020B0604020202020204" pitchFamily="34" charset="0"/>
                  <a:buChar char="•"/>
                </a:pPr>
                <a:r>
                  <a:rPr lang="en-US" dirty="0">
                    <a:latin typeface="Garamond" panose="02020404030301010803" pitchFamily="18" charset="0"/>
                  </a:rPr>
                  <a:t>Existing process is human resource (time &amp; money) intensive.</a:t>
                </a:r>
              </a:p>
              <a:p>
                <a:pPr marL="274320" indent="-182880">
                  <a:spcAft>
                    <a:spcPts val="1200"/>
                  </a:spcAft>
                  <a:buFont typeface="Arial" panose="020B0604020202020204" pitchFamily="34" charset="0"/>
                  <a:buChar char="•"/>
                </a:pPr>
                <a:r>
                  <a:rPr lang="en-US" dirty="0">
                    <a:latin typeface="Garamond" panose="02020404030301010803" pitchFamily="18" charset="0"/>
                  </a:rPr>
                  <a:t>Problem can be constructed in an objective framework.</a:t>
                </a:r>
              </a:p>
              <a:p>
                <a:pPr marL="274320" indent="-182880">
                  <a:spcAft>
                    <a:spcPts val="1200"/>
                  </a:spcAft>
                  <a:buFont typeface="Arial" panose="020B0604020202020204" pitchFamily="34" charset="0"/>
                  <a:buChar char="•"/>
                </a:pPr>
                <a:r>
                  <a:rPr lang="en-US" dirty="0">
                    <a:latin typeface="Garamond" panose="02020404030301010803" pitchFamily="18" charset="0"/>
                  </a:rPr>
                  <a:t>Complex problem; optimal solution requires mathematical modeling.</a:t>
                </a:r>
              </a:p>
              <a:p>
                <a:pPr marL="834390" lvl="1" indent="-285750">
                  <a:spcAft>
                    <a:spcPts val="1200"/>
                  </a:spcAft>
                  <a:buFont typeface="Helvetica" pitchFamily="2" charset="0"/>
                  <a:buChar char="−"/>
                </a:pPr>
                <a:r>
                  <a:rPr lang="en-US" dirty="0">
                    <a:latin typeface="Garamond" panose="02020404030301010803" pitchFamily="18" charset="0"/>
                  </a:rPr>
                  <a:t>Framed as a multi-knapsack problem (strongly NP-complete; unary NP-hard).</a:t>
                </a:r>
              </a:p>
              <a:p>
                <a:pPr marL="834390" lvl="1" indent="-285750">
                  <a:spcAft>
                    <a:spcPts val="1200"/>
                  </a:spcAft>
                  <a:buFont typeface="Helvetica" pitchFamily="2" charset="0"/>
                  <a:buChar char="−"/>
                </a:pPr>
                <a:r>
                  <a:rPr lang="en-US" dirty="0">
                    <a:latin typeface="Garamond" panose="02020404030301010803" pitchFamily="18" charset="0"/>
                  </a:rPr>
                  <a:t>Can </a:t>
                </a:r>
                <a:r>
                  <a:rPr lang="en-US" dirty="0" smtClean="0">
                    <a:latin typeface="Garamond" panose="02020404030301010803" pitchFamily="18" charset="0"/>
                  </a:rPr>
                  <a:t>potentially be </a:t>
                </a:r>
                <a:r>
                  <a:rPr lang="en-US" dirty="0">
                    <a:latin typeface="Garamond" panose="02020404030301010803" pitchFamily="18" charset="0"/>
                  </a:rPr>
                  <a:t>expanded for multiple objectives using metaheuristics.</a:t>
                </a:r>
              </a:p>
            </p:txBody>
          </p:sp>
        </mc:Choice>
        <mc:Fallback xmlns="">
          <p:sp>
            <p:nvSpPr>
              <p:cNvPr id="3" name="Rectangle 2">
                <a:extLst>
                  <a:ext uri="{FF2B5EF4-FFF2-40B4-BE49-F238E27FC236}">
                    <a16:creationId xmlns="" xmlns:a16="http://schemas.microsoft.com/office/drawing/2014/main" xmlns:a14="http://schemas.microsoft.com/office/drawing/2010/main" id="{64BCF571-523D-430C-8F72-63DF58518EE3}"/>
                  </a:ext>
                </a:extLst>
              </p:cNvPr>
              <p:cNvSpPr>
                <a:spLocks noRot="1" noChangeAspect="1" noMove="1" noResize="1" noEditPoints="1" noAdjustHandles="1" noChangeArrowheads="1" noChangeShapeType="1" noTextEdit="1"/>
              </p:cNvSpPr>
              <p:nvPr/>
            </p:nvSpPr>
            <p:spPr>
              <a:xfrm>
                <a:off x="1828420" y="1391268"/>
                <a:ext cx="9243886" cy="3385542"/>
              </a:xfrm>
              <a:prstGeom prst="rect">
                <a:avLst/>
              </a:prstGeom>
              <a:blipFill rotWithShape="0">
                <a:blip r:embed="rId3"/>
                <a:stretch>
                  <a:fillRect t="-899" b="-1799"/>
                </a:stretch>
              </a:blipFill>
            </p:spPr>
            <p:txBody>
              <a:bodyPr/>
              <a:lstStyle/>
              <a:p>
                <a:r>
                  <a:rPr lang="en-US">
                    <a:noFill/>
                  </a:rPr>
                  <a:t> </a:t>
                </a:r>
              </a:p>
            </p:txBody>
          </p:sp>
        </mc:Fallback>
      </mc:AlternateContent>
      <p:sp>
        <p:nvSpPr>
          <p:cNvPr id="13" name="TextBox 12">
            <a:extLst>
              <a:ext uri="{FF2B5EF4-FFF2-40B4-BE49-F238E27FC236}">
                <a16:creationId xmlns="" xmlns:a16="http://schemas.microsoft.com/office/drawing/2014/main" id="{827C893A-A681-429D-919E-6736CAF29BAF}"/>
              </a:ext>
            </a:extLst>
          </p:cNvPr>
          <p:cNvSpPr txBox="1"/>
          <p:nvPr/>
        </p:nvSpPr>
        <p:spPr>
          <a:xfrm>
            <a:off x="1872527" y="683382"/>
            <a:ext cx="6027576" cy="400110"/>
          </a:xfrm>
          <a:prstGeom prst="rect">
            <a:avLst/>
          </a:prstGeom>
          <a:noFill/>
        </p:spPr>
        <p:txBody>
          <a:bodyPr wrap="square" rtlCol="0">
            <a:spAutoFit/>
          </a:bodyPr>
          <a:lstStyle/>
          <a:p>
            <a:r>
              <a:rPr lang="en-US" sz="2000" b="1" dirty="0">
                <a:latin typeface="Garamond" panose="02020404030301010803" pitchFamily="18" charset="0"/>
              </a:rPr>
              <a:t>Military Construction (MILCON) Example</a:t>
            </a:r>
          </a:p>
        </p:txBody>
      </p:sp>
    </p:spTree>
    <p:extLst>
      <p:ext uri="{BB962C8B-B14F-4D97-AF65-F5344CB8AC3E}">
        <p14:creationId xmlns:p14="http://schemas.microsoft.com/office/powerpoint/2010/main" val="1040845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latin typeface="Garamond" panose="02020404030301010803" pitchFamily="18" charset="0"/>
              </a:rPr>
              <a:t>MILCON Mathematical Method:</a:t>
            </a:r>
            <a:br>
              <a:rPr lang="en-US" dirty="0" smtClean="0">
                <a:latin typeface="Garamond" panose="02020404030301010803" pitchFamily="18" charset="0"/>
              </a:rPr>
            </a:br>
            <a:r>
              <a:rPr lang="en-US" dirty="0">
                <a:latin typeface="Garamond" panose="02020404030301010803" pitchFamily="18" charset="0"/>
              </a:rPr>
              <a:t/>
            </a:r>
            <a:br>
              <a:rPr lang="en-US" dirty="0">
                <a:latin typeface="Garamond" panose="02020404030301010803" pitchFamily="18" charset="0"/>
              </a:rPr>
            </a:br>
            <a:r>
              <a:rPr lang="en-US" dirty="0" smtClean="0">
                <a:latin typeface="Garamond" panose="02020404030301010803" pitchFamily="18" charset="0"/>
              </a:rPr>
              <a:t>Integer Programming</a:t>
            </a:r>
            <a:endParaRPr lang="en-US" dirty="0">
              <a:latin typeface="Garamond" panose="02020404030301010803" pitchFamily="18" charset="0"/>
            </a:endParaRPr>
          </a:p>
        </p:txBody>
      </p:sp>
      <p:sp>
        <p:nvSpPr>
          <p:cNvPr id="6" name="Cube 5"/>
          <p:cNvSpPr/>
          <p:nvPr/>
        </p:nvSpPr>
        <p:spPr bwMode="auto">
          <a:xfrm>
            <a:off x="2316164" y="4490607"/>
            <a:ext cx="1554480" cy="1828800"/>
          </a:xfrm>
          <a:prstGeom prst="cube">
            <a:avLst/>
          </a:prstGeom>
          <a:solidFill>
            <a:srgbClr val="F3EDC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11" name="Cube 10"/>
          <p:cNvSpPr/>
          <p:nvPr/>
        </p:nvSpPr>
        <p:spPr bwMode="auto">
          <a:xfrm>
            <a:off x="4056359" y="4764927"/>
            <a:ext cx="1554480" cy="1554480"/>
          </a:xfrm>
          <a:prstGeom prst="cube">
            <a:avLst/>
          </a:prstGeom>
          <a:solidFill>
            <a:srgbClr val="F3EDC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12" name="Cube 11"/>
          <p:cNvSpPr/>
          <p:nvPr/>
        </p:nvSpPr>
        <p:spPr bwMode="auto">
          <a:xfrm>
            <a:off x="5796554" y="4652191"/>
            <a:ext cx="1554480" cy="1667216"/>
          </a:xfrm>
          <a:prstGeom prst="cube">
            <a:avLst/>
          </a:prstGeom>
          <a:solidFill>
            <a:srgbClr val="F3EDC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13" name="Cube 12"/>
          <p:cNvSpPr/>
          <p:nvPr/>
        </p:nvSpPr>
        <p:spPr bwMode="auto">
          <a:xfrm>
            <a:off x="7536749" y="4949005"/>
            <a:ext cx="1554480" cy="1370402"/>
          </a:xfrm>
          <a:prstGeom prst="cube">
            <a:avLst/>
          </a:prstGeom>
          <a:solidFill>
            <a:srgbClr val="F3EDC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14" name="Cube 13"/>
          <p:cNvSpPr/>
          <p:nvPr/>
        </p:nvSpPr>
        <p:spPr bwMode="auto">
          <a:xfrm>
            <a:off x="9276945" y="4642659"/>
            <a:ext cx="1554480" cy="1676749"/>
          </a:xfrm>
          <a:prstGeom prst="cube">
            <a:avLst/>
          </a:prstGeom>
          <a:solidFill>
            <a:srgbClr val="F3EDC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15" name="TextBox 14"/>
          <p:cNvSpPr txBox="1"/>
          <p:nvPr/>
        </p:nvSpPr>
        <p:spPr>
          <a:xfrm>
            <a:off x="2555229" y="5796690"/>
            <a:ext cx="723275" cy="523220"/>
          </a:xfrm>
          <a:prstGeom prst="rect">
            <a:avLst/>
          </a:prstGeom>
          <a:noFill/>
        </p:spPr>
        <p:txBody>
          <a:bodyPr wrap="none" rtlCol="0">
            <a:spAutoFit/>
          </a:bodyPr>
          <a:lstStyle/>
          <a:p>
            <a:pPr algn="ctr"/>
            <a:r>
              <a:rPr lang="en-US" sz="1400" dirty="0" smtClean="0">
                <a:latin typeface="Garamond" panose="02020404030301010803" pitchFamily="18" charset="0"/>
              </a:rPr>
              <a:t>FY21</a:t>
            </a:r>
            <a:endParaRPr lang="en-US" sz="1400" dirty="0">
              <a:latin typeface="Garamond" panose="02020404030301010803" pitchFamily="18" charset="0"/>
            </a:endParaRPr>
          </a:p>
          <a:p>
            <a:pPr algn="ctr"/>
            <a:r>
              <a:rPr lang="en-US" sz="1400" dirty="0">
                <a:latin typeface="Garamond" panose="02020404030301010803" pitchFamily="18" charset="0"/>
              </a:rPr>
              <a:t>suitcase</a:t>
            </a:r>
          </a:p>
        </p:txBody>
      </p:sp>
      <p:sp>
        <p:nvSpPr>
          <p:cNvPr id="16" name="TextBox 15"/>
          <p:cNvSpPr txBox="1"/>
          <p:nvPr/>
        </p:nvSpPr>
        <p:spPr>
          <a:xfrm>
            <a:off x="4298678" y="5796690"/>
            <a:ext cx="723275" cy="523220"/>
          </a:xfrm>
          <a:prstGeom prst="rect">
            <a:avLst/>
          </a:prstGeom>
          <a:noFill/>
        </p:spPr>
        <p:txBody>
          <a:bodyPr wrap="none" rtlCol="0">
            <a:spAutoFit/>
          </a:bodyPr>
          <a:lstStyle/>
          <a:p>
            <a:pPr algn="ctr"/>
            <a:r>
              <a:rPr lang="en-US" sz="1400" dirty="0" smtClean="0">
                <a:latin typeface="Garamond" panose="02020404030301010803" pitchFamily="18" charset="0"/>
              </a:rPr>
              <a:t>FY22</a:t>
            </a:r>
            <a:endParaRPr lang="en-US" sz="1400" dirty="0">
              <a:latin typeface="Garamond" panose="02020404030301010803" pitchFamily="18" charset="0"/>
            </a:endParaRPr>
          </a:p>
          <a:p>
            <a:pPr algn="ctr"/>
            <a:r>
              <a:rPr lang="en-US" sz="1400" dirty="0">
                <a:latin typeface="Garamond" panose="02020404030301010803" pitchFamily="18" charset="0"/>
              </a:rPr>
              <a:t>suitcase</a:t>
            </a:r>
          </a:p>
        </p:txBody>
      </p:sp>
      <p:sp>
        <p:nvSpPr>
          <p:cNvPr id="21" name="TextBox 20"/>
          <p:cNvSpPr txBox="1"/>
          <p:nvPr/>
        </p:nvSpPr>
        <p:spPr>
          <a:xfrm>
            <a:off x="6044909" y="5796187"/>
            <a:ext cx="723275" cy="523220"/>
          </a:xfrm>
          <a:prstGeom prst="rect">
            <a:avLst/>
          </a:prstGeom>
          <a:noFill/>
        </p:spPr>
        <p:txBody>
          <a:bodyPr wrap="none" rtlCol="0">
            <a:spAutoFit/>
          </a:bodyPr>
          <a:lstStyle/>
          <a:p>
            <a:pPr algn="ctr"/>
            <a:r>
              <a:rPr lang="en-US" sz="1400" dirty="0" smtClean="0">
                <a:latin typeface="Garamond" panose="02020404030301010803" pitchFamily="18" charset="0"/>
              </a:rPr>
              <a:t>FY23</a:t>
            </a:r>
            <a:endParaRPr lang="en-US" sz="1400" dirty="0">
              <a:latin typeface="Garamond" panose="02020404030301010803" pitchFamily="18" charset="0"/>
            </a:endParaRPr>
          </a:p>
          <a:p>
            <a:pPr algn="ctr"/>
            <a:r>
              <a:rPr lang="en-US" sz="1400" dirty="0">
                <a:latin typeface="Garamond" panose="02020404030301010803" pitchFamily="18" charset="0"/>
              </a:rPr>
              <a:t>suitcase</a:t>
            </a:r>
          </a:p>
        </p:txBody>
      </p:sp>
      <p:sp>
        <p:nvSpPr>
          <p:cNvPr id="22" name="TextBox 21"/>
          <p:cNvSpPr txBox="1"/>
          <p:nvPr/>
        </p:nvSpPr>
        <p:spPr>
          <a:xfrm>
            <a:off x="7736056" y="5796187"/>
            <a:ext cx="723275" cy="523220"/>
          </a:xfrm>
          <a:prstGeom prst="rect">
            <a:avLst/>
          </a:prstGeom>
          <a:noFill/>
        </p:spPr>
        <p:txBody>
          <a:bodyPr wrap="none" rtlCol="0">
            <a:spAutoFit/>
          </a:bodyPr>
          <a:lstStyle/>
          <a:p>
            <a:pPr algn="ctr"/>
            <a:r>
              <a:rPr lang="en-US" sz="1400" dirty="0" smtClean="0">
                <a:latin typeface="Garamond" panose="02020404030301010803" pitchFamily="18" charset="0"/>
              </a:rPr>
              <a:t>FY24</a:t>
            </a:r>
            <a:endParaRPr lang="en-US" sz="1400" dirty="0">
              <a:latin typeface="Garamond" panose="02020404030301010803" pitchFamily="18" charset="0"/>
            </a:endParaRPr>
          </a:p>
          <a:p>
            <a:pPr algn="ctr"/>
            <a:r>
              <a:rPr lang="en-US" sz="1400" dirty="0">
                <a:latin typeface="Garamond" panose="02020404030301010803" pitchFamily="18" charset="0"/>
              </a:rPr>
              <a:t>suitcase</a:t>
            </a:r>
          </a:p>
        </p:txBody>
      </p:sp>
      <p:sp>
        <p:nvSpPr>
          <p:cNvPr id="23" name="TextBox 22"/>
          <p:cNvSpPr txBox="1"/>
          <p:nvPr/>
        </p:nvSpPr>
        <p:spPr>
          <a:xfrm>
            <a:off x="9488656" y="5796187"/>
            <a:ext cx="723275" cy="523220"/>
          </a:xfrm>
          <a:prstGeom prst="rect">
            <a:avLst/>
          </a:prstGeom>
          <a:noFill/>
        </p:spPr>
        <p:txBody>
          <a:bodyPr wrap="none" rtlCol="0">
            <a:spAutoFit/>
          </a:bodyPr>
          <a:lstStyle/>
          <a:p>
            <a:pPr algn="ctr"/>
            <a:r>
              <a:rPr lang="en-US" sz="1400" dirty="0" smtClean="0">
                <a:latin typeface="Garamond" panose="02020404030301010803" pitchFamily="18" charset="0"/>
              </a:rPr>
              <a:t>FY25</a:t>
            </a:r>
            <a:endParaRPr lang="en-US" sz="1400" dirty="0">
              <a:latin typeface="Garamond" panose="02020404030301010803" pitchFamily="18" charset="0"/>
            </a:endParaRPr>
          </a:p>
          <a:p>
            <a:pPr algn="ctr"/>
            <a:r>
              <a:rPr lang="en-US" sz="1400" dirty="0">
                <a:latin typeface="Garamond" panose="02020404030301010803" pitchFamily="18" charset="0"/>
              </a:rPr>
              <a:t>suitcase</a:t>
            </a:r>
          </a:p>
        </p:txBody>
      </p:sp>
      <p:sp>
        <p:nvSpPr>
          <p:cNvPr id="24" name="Cube 23"/>
          <p:cNvSpPr/>
          <p:nvPr/>
        </p:nvSpPr>
        <p:spPr bwMode="auto">
          <a:xfrm>
            <a:off x="2709023" y="1732125"/>
            <a:ext cx="397761" cy="375241"/>
          </a:xfrm>
          <a:prstGeom prst="cube">
            <a:avLst/>
          </a:prstGeom>
          <a:solidFill>
            <a:srgbClr val="9966FF"/>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26" name="Cube 25"/>
          <p:cNvSpPr/>
          <p:nvPr/>
        </p:nvSpPr>
        <p:spPr bwMode="auto">
          <a:xfrm>
            <a:off x="6049396" y="3014232"/>
            <a:ext cx="204500" cy="323407"/>
          </a:xfrm>
          <a:prstGeom prst="cube">
            <a:avLst/>
          </a:prstGeom>
          <a:solidFill>
            <a:schemeClr val="tx2">
              <a:lumMod val="85000"/>
              <a:lumOff val="15000"/>
            </a:schemeClr>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27" name="Cube 26"/>
          <p:cNvSpPr/>
          <p:nvPr/>
        </p:nvSpPr>
        <p:spPr bwMode="auto">
          <a:xfrm>
            <a:off x="3389695" y="1732124"/>
            <a:ext cx="732007" cy="328722"/>
          </a:xfrm>
          <a:prstGeom prst="cube">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28" name="Cube 27"/>
          <p:cNvSpPr/>
          <p:nvPr/>
        </p:nvSpPr>
        <p:spPr bwMode="auto">
          <a:xfrm>
            <a:off x="4383044" y="2389125"/>
            <a:ext cx="596398" cy="266699"/>
          </a:xfrm>
          <a:prstGeom prst="cube">
            <a:avLst/>
          </a:prstGeom>
          <a:solidFill>
            <a:schemeClr val="accent1">
              <a:lumMod val="7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29" name="Flowchart: Magnetic Disk 28"/>
          <p:cNvSpPr/>
          <p:nvPr/>
        </p:nvSpPr>
        <p:spPr bwMode="auto">
          <a:xfrm>
            <a:off x="4121702" y="2746198"/>
            <a:ext cx="329609" cy="747385"/>
          </a:xfrm>
          <a:prstGeom prst="flowChartMagneticDisk">
            <a:avLst/>
          </a:prstGeom>
          <a:solidFill>
            <a:srgbClr val="9966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30" name="Flowchart: Magnetic Disk 29"/>
          <p:cNvSpPr/>
          <p:nvPr/>
        </p:nvSpPr>
        <p:spPr bwMode="auto">
          <a:xfrm>
            <a:off x="4516438" y="2946004"/>
            <a:ext cx="463004" cy="533400"/>
          </a:xfrm>
          <a:prstGeom prst="flowChartMagneticDisk">
            <a:avLst/>
          </a:prstGeom>
          <a:solidFill>
            <a:srgbClr val="FFCC66"/>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31" name="Flowchart: Magnetic Disk 30"/>
          <p:cNvSpPr/>
          <p:nvPr/>
        </p:nvSpPr>
        <p:spPr bwMode="auto">
          <a:xfrm>
            <a:off x="2520987" y="2965495"/>
            <a:ext cx="329609" cy="533400"/>
          </a:xfrm>
          <a:prstGeom prst="flowChartMagneticDisk">
            <a:avLst/>
          </a:prstGeom>
          <a:solidFill>
            <a:schemeClr val="tx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32" name="Flowchart: Magnetic Disk 31"/>
          <p:cNvSpPr/>
          <p:nvPr/>
        </p:nvSpPr>
        <p:spPr bwMode="auto">
          <a:xfrm>
            <a:off x="2907377" y="3184349"/>
            <a:ext cx="762296" cy="342900"/>
          </a:xfrm>
          <a:prstGeom prst="flowChartMagneticDisk">
            <a:avLst/>
          </a:prstGeom>
          <a:solidFill>
            <a:schemeClr val="accent1">
              <a:lumMod val="7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33" name="Flowchart: Magnetic Disk 32"/>
          <p:cNvSpPr/>
          <p:nvPr/>
        </p:nvSpPr>
        <p:spPr bwMode="auto">
          <a:xfrm>
            <a:off x="5985599" y="2212797"/>
            <a:ext cx="329609" cy="533400"/>
          </a:xfrm>
          <a:prstGeom prst="flowChartMagneticDisk">
            <a:avLst/>
          </a:prstGeom>
          <a:solidFill>
            <a:srgbClr val="FFCC66"/>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34" name="Flowchart: Magnetic Disk 33"/>
          <p:cNvSpPr/>
          <p:nvPr/>
        </p:nvSpPr>
        <p:spPr bwMode="auto">
          <a:xfrm>
            <a:off x="6582038" y="1792374"/>
            <a:ext cx="599056" cy="758010"/>
          </a:xfrm>
          <a:prstGeom prst="flowChartMagneticDisk">
            <a:avLst/>
          </a:prstGeom>
          <a:solidFill>
            <a:schemeClr val="accent1">
              <a:lumMod val="7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ln>
                <a:solidFill>
                  <a:schemeClr val="accent1">
                    <a:lumMod val="75000"/>
                  </a:schemeClr>
                </a:solidFill>
              </a:ln>
            </a:endParaRPr>
          </a:p>
        </p:txBody>
      </p:sp>
      <p:sp>
        <p:nvSpPr>
          <p:cNvPr id="35" name="Flowchart: Magnetic Disk 34"/>
          <p:cNvSpPr/>
          <p:nvPr/>
        </p:nvSpPr>
        <p:spPr bwMode="auto">
          <a:xfrm>
            <a:off x="6113099" y="1792374"/>
            <a:ext cx="329609" cy="323407"/>
          </a:xfrm>
          <a:prstGeom prst="flowChartMagneticDisk">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36" name="Cube 35"/>
          <p:cNvSpPr/>
          <p:nvPr/>
        </p:nvSpPr>
        <p:spPr bwMode="auto">
          <a:xfrm>
            <a:off x="2886205" y="2128632"/>
            <a:ext cx="1119963" cy="849715"/>
          </a:xfrm>
          <a:prstGeom prst="cube">
            <a:avLst/>
          </a:prstGeom>
          <a:solidFill>
            <a:schemeClr val="tx1">
              <a:lumMod val="75000"/>
              <a:lumOff val="25000"/>
            </a:schemeClr>
          </a:solidFill>
          <a:ln w="28575" cap="flat" cmpd="sng" algn="ctr">
            <a:solidFill>
              <a:srgbClr val="FFFF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endParaRPr lang="en-US" dirty="0"/>
          </a:p>
        </p:txBody>
      </p:sp>
      <p:sp>
        <p:nvSpPr>
          <p:cNvPr id="37" name="Cube 36"/>
          <p:cNvSpPr/>
          <p:nvPr/>
        </p:nvSpPr>
        <p:spPr bwMode="auto">
          <a:xfrm>
            <a:off x="6355966" y="2765249"/>
            <a:ext cx="880820" cy="685800"/>
          </a:xfrm>
          <a:prstGeom prst="cube">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38" name="Cube 37"/>
          <p:cNvSpPr/>
          <p:nvPr/>
        </p:nvSpPr>
        <p:spPr bwMode="auto">
          <a:xfrm>
            <a:off x="5421982" y="1711523"/>
            <a:ext cx="563616" cy="552893"/>
          </a:xfrm>
          <a:prstGeom prst="cube">
            <a:avLst/>
          </a:prstGeom>
          <a:solidFill>
            <a:schemeClr val="tx2"/>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39" name="Cube 38"/>
          <p:cNvSpPr/>
          <p:nvPr/>
        </p:nvSpPr>
        <p:spPr bwMode="auto">
          <a:xfrm>
            <a:off x="5092314" y="2807782"/>
            <a:ext cx="880820" cy="685800"/>
          </a:xfrm>
          <a:prstGeom prst="cube">
            <a:avLst/>
          </a:prstGeom>
          <a:solidFill>
            <a:schemeClr val="accent1">
              <a:lumMod val="7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40" name="Cube 39"/>
          <p:cNvSpPr/>
          <p:nvPr/>
        </p:nvSpPr>
        <p:spPr bwMode="auto">
          <a:xfrm>
            <a:off x="4260295" y="1732125"/>
            <a:ext cx="824616" cy="490423"/>
          </a:xfrm>
          <a:prstGeom prst="cube">
            <a:avLst/>
          </a:prstGeom>
          <a:solidFill>
            <a:srgbClr val="FFCC66"/>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41" name="Cube 40"/>
          <p:cNvSpPr/>
          <p:nvPr/>
        </p:nvSpPr>
        <p:spPr bwMode="auto">
          <a:xfrm>
            <a:off x="5319732" y="2360772"/>
            <a:ext cx="204500" cy="323407"/>
          </a:xfrm>
          <a:prstGeom prst="cube">
            <a:avLst/>
          </a:prstGeom>
          <a:solidFill>
            <a:srgbClr val="9966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42" name="Cube 41"/>
          <p:cNvSpPr/>
          <p:nvPr/>
        </p:nvSpPr>
        <p:spPr bwMode="auto">
          <a:xfrm>
            <a:off x="3755698" y="3128533"/>
            <a:ext cx="287965" cy="370362"/>
          </a:xfrm>
          <a:prstGeom prst="cube">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46" name="Cube 45"/>
          <p:cNvSpPr/>
          <p:nvPr/>
        </p:nvSpPr>
        <p:spPr bwMode="auto">
          <a:xfrm>
            <a:off x="2336334" y="2214125"/>
            <a:ext cx="369304" cy="574818"/>
          </a:xfrm>
          <a:prstGeom prst="cube">
            <a:avLst/>
          </a:prstGeom>
          <a:solidFill>
            <a:srgbClr val="FFCC66"/>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48" name="TextBox 47"/>
          <p:cNvSpPr txBox="1"/>
          <p:nvPr/>
        </p:nvSpPr>
        <p:spPr>
          <a:xfrm>
            <a:off x="5569627" y="1188056"/>
            <a:ext cx="1611467" cy="307777"/>
          </a:xfrm>
          <a:prstGeom prst="rect">
            <a:avLst/>
          </a:prstGeom>
          <a:noFill/>
        </p:spPr>
        <p:txBody>
          <a:bodyPr wrap="none" rtlCol="0">
            <a:spAutoFit/>
          </a:bodyPr>
          <a:lstStyle/>
          <a:p>
            <a:r>
              <a:rPr lang="en-US" b="1" dirty="0">
                <a:latin typeface="Garamond" panose="02020404030301010803" pitchFamily="18" charset="0"/>
              </a:rPr>
              <a:t>MILCON Projects</a:t>
            </a:r>
          </a:p>
        </p:txBody>
      </p:sp>
      <p:sp>
        <p:nvSpPr>
          <p:cNvPr id="3" name="TextBox 2"/>
          <p:cNvSpPr txBox="1"/>
          <p:nvPr/>
        </p:nvSpPr>
        <p:spPr>
          <a:xfrm>
            <a:off x="2965341" y="2432314"/>
            <a:ext cx="875561" cy="400110"/>
          </a:xfrm>
          <a:prstGeom prst="rect">
            <a:avLst/>
          </a:prstGeom>
          <a:noFill/>
        </p:spPr>
        <p:txBody>
          <a:bodyPr wrap="none" rtlCol="0">
            <a:spAutoFit/>
          </a:bodyPr>
          <a:lstStyle/>
          <a:p>
            <a:r>
              <a:rPr lang="en-US" sz="1000" dirty="0">
                <a:solidFill>
                  <a:schemeClr val="bg1"/>
                </a:solidFill>
                <a:latin typeface="Garamond" panose="02020404030301010803" pitchFamily="18" charset="0"/>
              </a:rPr>
              <a:t>Value = Y</a:t>
            </a:r>
          </a:p>
          <a:p>
            <a:r>
              <a:rPr lang="en-US" sz="1000" dirty="0">
                <a:solidFill>
                  <a:schemeClr val="bg1"/>
                </a:solidFill>
                <a:latin typeface="Garamond" panose="02020404030301010803" pitchFamily="18" charset="0"/>
              </a:rPr>
              <a:t>NET = </a:t>
            </a:r>
            <a:r>
              <a:rPr lang="en-US" sz="1000" dirty="0" smtClean="0">
                <a:solidFill>
                  <a:schemeClr val="bg1"/>
                </a:solidFill>
                <a:latin typeface="Garamond" panose="02020404030301010803" pitchFamily="18" charset="0"/>
              </a:rPr>
              <a:t>FY23</a:t>
            </a:r>
            <a:endParaRPr lang="en-US" sz="1000" dirty="0">
              <a:solidFill>
                <a:schemeClr val="bg1"/>
              </a:solidFill>
              <a:latin typeface="Garamond" panose="02020404030301010803" pitchFamily="18" charset="0"/>
            </a:endParaRPr>
          </a:p>
        </p:txBody>
      </p:sp>
      <p:sp>
        <p:nvSpPr>
          <p:cNvPr id="44" name="Cube 43"/>
          <p:cNvSpPr/>
          <p:nvPr/>
        </p:nvSpPr>
        <p:spPr bwMode="auto">
          <a:xfrm>
            <a:off x="7419391" y="2374947"/>
            <a:ext cx="596398" cy="266699"/>
          </a:xfrm>
          <a:prstGeom prst="cube">
            <a:avLst/>
          </a:prstGeom>
          <a:solidFill>
            <a:schemeClr val="accent1">
              <a:lumMod val="7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47" name="Flowchart: Magnetic Disk 46"/>
          <p:cNvSpPr/>
          <p:nvPr/>
        </p:nvSpPr>
        <p:spPr bwMode="auto">
          <a:xfrm>
            <a:off x="7626720" y="2705700"/>
            <a:ext cx="463004" cy="533400"/>
          </a:xfrm>
          <a:prstGeom prst="flowChartMagneticDisk">
            <a:avLst/>
          </a:prstGeom>
          <a:solidFill>
            <a:srgbClr val="FFCC66"/>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50" name="Cube 49"/>
          <p:cNvSpPr/>
          <p:nvPr/>
        </p:nvSpPr>
        <p:spPr bwMode="auto">
          <a:xfrm>
            <a:off x="8458329" y="1697345"/>
            <a:ext cx="563616" cy="552893"/>
          </a:xfrm>
          <a:prstGeom prst="cube">
            <a:avLst/>
          </a:prstGeom>
          <a:solidFill>
            <a:schemeClr val="tx2"/>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51" name="Cube 50"/>
          <p:cNvSpPr/>
          <p:nvPr/>
        </p:nvSpPr>
        <p:spPr bwMode="auto">
          <a:xfrm>
            <a:off x="8128661" y="2793604"/>
            <a:ext cx="880820" cy="685800"/>
          </a:xfrm>
          <a:prstGeom prst="cube">
            <a:avLst/>
          </a:prstGeom>
          <a:solidFill>
            <a:schemeClr val="accent1">
              <a:lumMod val="7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52" name="Cube 51"/>
          <p:cNvSpPr/>
          <p:nvPr/>
        </p:nvSpPr>
        <p:spPr bwMode="auto">
          <a:xfrm>
            <a:off x="7296642" y="1717947"/>
            <a:ext cx="824616" cy="490423"/>
          </a:xfrm>
          <a:prstGeom prst="cube">
            <a:avLst/>
          </a:prstGeom>
          <a:solidFill>
            <a:srgbClr val="FFCC66"/>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53" name="Cube 52"/>
          <p:cNvSpPr/>
          <p:nvPr/>
        </p:nvSpPr>
        <p:spPr bwMode="auto">
          <a:xfrm>
            <a:off x="8356079" y="2346594"/>
            <a:ext cx="204500" cy="323407"/>
          </a:xfrm>
          <a:prstGeom prst="cube">
            <a:avLst/>
          </a:prstGeom>
          <a:solidFill>
            <a:srgbClr val="9966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54" name="Cube 53"/>
          <p:cNvSpPr/>
          <p:nvPr/>
        </p:nvSpPr>
        <p:spPr bwMode="auto">
          <a:xfrm>
            <a:off x="7338856" y="2998327"/>
            <a:ext cx="204500" cy="323407"/>
          </a:xfrm>
          <a:prstGeom prst="cube">
            <a:avLst/>
          </a:prstGeom>
          <a:solidFill>
            <a:srgbClr val="9966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63" name="Cube 62"/>
          <p:cNvSpPr/>
          <p:nvPr/>
        </p:nvSpPr>
        <p:spPr bwMode="auto">
          <a:xfrm>
            <a:off x="9421658" y="1688644"/>
            <a:ext cx="397761" cy="375241"/>
          </a:xfrm>
          <a:prstGeom prst="cube">
            <a:avLst/>
          </a:prstGeom>
          <a:solidFill>
            <a:schemeClr val="tx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64" name="Cube 63"/>
          <p:cNvSpPr/>
          <p:nvPr/>
        </p:nvSpPr>
        <p:spPr bwMode="auto">
          <a:xfrm>
            <a:off x="10102330" y="1688643"/>
            <a:ext cx="732007" cy="328722"/>
          </a:xfrm>
          <a:prstGeom prst="cube">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65" name="Flowchart: Magnetic Disk 64"/>
          <p:cNvSpPr/>
          <p:nvPr/>
        </p:nvSpPr>
        <p:spPr bwMode="auto">
          <a:xfrm>
            <a:off x="9233622" y="2922014"/>
            <a:ext cx="329609" cy="533400"/>
          </a:xfrm>
          <a:prstGeom prst="flowChartMagneticDisk">
            <a:avLst/>
          </a:prstGeom>
          <a:solidFill>
            <a:schemeClr val="tx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66" name="Flowchart: Magnetic Disk 65"/>
          <p:cNvSpPr/>
          <p:nvPr/>
        </p:nvSpPr>
        <p:spPr bwMode="auto">
          <a:xfrm>
            <a:off x="9620012" y="3140868"/>
            <a:ext cx="762296" cy="342900"/>
          </a:xfrm>
          <a:prstGeom prst="flowChartMagneticDisk">
            <a:avLst/>
          </a:prstGeom>
          <a:solidFill>
            <a:schemeClr val="accent1">
              <a:lumMod val="7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67" name="Cube 66"/>
          <p:cNvSpPr/>
          <p:nvPr/>
        </p:nvSpPr>
        <p:spPr bwMode="auto">
          <a:xfrm>
            <a:off x="9598840" y="2085151"/>
            <a:ext cx="1119963" cy="849715"/>
          </a:xfrm>
          <a:prstGeom prst="cube">
            <a:avLst/>
          </a:prstGeom>
          <a:solidFill>
            <a:srgbClr val="9966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68" name="Cube 67"/>
          <p:cNvSpPr/>
          <p:nvPr/>
        </p:nvSpPr>
        <p:spPr bwMode="auto">
          <a:xfrm>
            <a:off x="10468333" y="3085052"/>
            <a:ext cx="287965" cy="370362"/>
          </a:xfrm>
          <a:prstGeom prst="cube">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69" name="Cube 68"/>
          <p:cNvSpPr/>
          <p:nvPr/>
        </p:nvSpPr>
        <p:spPr bwMode="auto">
          <a:xfrm>
            <a:off x="9048969" y="2170644"/>
            <a:ext cx="369304" cy="574818"/>
          </a:xfrm>
          <a:prstGeom prst="cube">
            <a:avLst/>
          </a:prstGeom>
          <a:solidFill>
            <a:srgbClr val="FFCC66"/>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8" name="Right Bracket 7"/>
          <p:cNvSpPr/>
          <p:nvPr/>
        </p:nvSpPr>
        <p:spPr bwMode="auto">
          <a:xfrm rot="5400000">
            <a:off x="6469579" y="-599096"/>
            <a:ext cx="228600" cy="8495091"/>
          </a:xfrm>
          <a:prstGeom prst="rightBracket">
            <a:avLst/>
          </a:prstGeom>
          <a:noFill/>
          <a:ln w="19050" cap="flat" cmpd="sng" algn="ctr">
            <a:solidFill>
              <a:schemeClr val="tx1"/>
            </a:solidFill>
            <a:prstDash val="solid"/>
            <a:round/>
            <a:headEnd type="none" w="med" len="med"/>
            <a:tailEnd type="none" w="med" len="med"/>
          </a:ln>
          <a:effectLst>
            <a:outerShdw blurRad="50800" dist="38100" dir="13500000" algn="b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endParaRPr lang="en-US" dirty="0"/>
          </a:p>
        </p:txBody>
      </p:sp>
      <p:sp>
        <p:nvSpPr>
          <p:cNvPr id="10" name="Right Arrow 9"/>
          <p:cNvSpPr/>
          <p:nvPr/>
        </p:nvSpPr>
        <p:spPr bwMode="auto">
          <a:xfrm rot="5400000">
            <a:off x="9834044" y="3822462"/>
            <a:ext cx="536568" cy="418725"/>
          </a:xfrm>
          <a:prstGeom prst="right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71" name="Right Arrow 70"/>
          <p:cNvSpPr/>
          <p:nvPr/>
        </p:nvSpPr>
        <p:spPr bwMode="auto">
          <a:xfrm rot="5400000">
            <a:off x="8132687" y="3813410"/>
            <a:ext cx="536568" cy="418725"/>
          </a:xfrm>
          <a:prstGeom prst="right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72" name="Right Arrow 71"/>
          <p:cNvSpPr/>
          <p:nvPr/>
        </p:nvSpPr>
        <p:spPr bwMode="auto">
          <a:xfrm rot="5400000">
            <a:off x="6431330" y="3818413"/>
            <a:ext cx="536568" cy="418725"/>
          </a:xfrm>
          <a:prstGeom prst="right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73" name="Right Arrow 72"/>
          <p:cNvSpPr/>
          <p:nvPr/>
        </p:nvSpPr>
        <p:spPr bwMode="auto">
          <a:xfrm rot="5400000">
            <a:off x="4729973" y="3822462"/>
            <a:ext cx="536568" cy="418725"/>
          </a:xfrm>
          <a:prstGeom prst="right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74" name="Right Arrow 73"/>
          <p:cNvSpPr/>
          <p:nvPr/>
        </p:nvSpPr>
        <p:spPr bwMode="auto">
          <a:xfrm rot="5400000">
            <a:off x="2928585" y="3813410"/>
            <a:ext cx="536568" cy="418725"/>
          </a:xfrm>
          <a:prstGeom prst="right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cxnSp>
        <p:nvCxnSpPr>
          <p:cNvPr id="18" name="Elbow Connector 17"/>
          <p:cNvCxnSpPr>
            <a:stCxn id="36" idx="3"/>
            <a:endCxn id="72" idx="3"/>
          </p:cNvCxnSpPr>
          <p:nvPr/>
        </p:nvCxnSpPr>
        <p:spPr bwMode="auto">
          <a:xfrm rot="16200000" flipH="1">
            <a:off x="4360937" y="1957381"/>
            <a:ext cx="1317713" cy="3359643"/>
          </a:xfrm>
          <a:prstGeom prst="bentConnector3">
            <a:avLst>
              <a:gd name="adj1" fmla="val 56230"/>
            </a:avLst>
          </a:prstGeom>
          <a:solidFill>
            <a:srgbClr val="0C2D83"/>
          </a:solidFill>
          <a:ln w="28575" cap="flat" cmpd="sng" algn="ctr">
            <a:solidFill>
              <a:srgbClr val="FFFF00"/>
            </a:solidFill>
            <a:prstDash val="solid"/>
            <a:round/>
            <a:headEnd type="none" w="med" len="med"/>
            <a:tailEnd type="triangle"/>
          </a:ln>
          <a:effectLst/>
        </p:spPr>
      </p:cxnSp>
      <p:cxnSp>
        <p:nvCxnSpPr>
          <p:cNvPr id="82" name="Elbow Connector 81"/>
          <p:cNvCxnSpPr/>
          <p:nvPr/>
        </p:nvCxnSpPr>
        <p:spPr bwMode="auto">
          <a:xfrm>
            <a:off x="6716369" y="3724275"/>
            <a:ext cx="1684602" cy="531702"/>
          </a:xfrm>
          <a:prstGeom prst="bentConnector4">
            <a:avLst>
              <a:gd name="adj1" fmla="val 42037"/>
              <a:gd name="adj2" fmla="val 850"/>
            </a:avLst>
          </a:prstGeom>
          <a:solidFill>
            <a:srgbClr val="0C2D83"/>
          </a:solidFill>
          <a:ln w="28575" cap="flat" cmpd="sng" algn="ctr">
            <a:solidFill>
              <a:srgbClr val="FFFF00"/>
            </a:solidFill>
            <a:prstDash val="solid"/>
            <a:round/>
            <a:headEnd type="none" w="med" len="med"/>
            <a:tailEnd type="triangle"/>
          </a:ln>
          <a:effectLst/>
        </p:spPr>
      </p:cxnSp>
      <p:cxnSp>
        <p:nvCxnSpPr>
          <p:cNvPr id="88" name="Elbow Connector 87"/>
          <p:cNvCxnSpPr/>
          <p:nvPr/>
        </p:nvCxnSpPr>
        <p:spPr bwMode="auto">
          <a:xfrm>
            <a:off x="8417726" y="3744267"/>
            <a:ext cx="1684602" cy="531702"/>
          </a:xfrm>
          <a:prstGeom prst="bentConnector4">
            <a:avLst>
              <a:gd name="adj1" fmla="val 42037"/>
              <a:gd name="adj2" fmla="val 850"/>
            </a:avLst>
          </a:prstGeom>
          <a:solidFill>
            <a:srgbClr val="0C2D83"/>
          </a:solidFill>
          <a:ln w="28575" cap="flat" cmpd="sng" algn="ctr">
            <a:solidFill>
              <a:srgbClr val="FFFF00"/>
            </a:solidFill>
            <a:prstDash val="solid"/>
            <a:round/>
            <a:headEnd type="none" w="med" len="med"/>
            <a:tailEnd type="triangle"/>
          </a:ln>
          <a:effectLst/>
        </p:spPr>
      </p:cxnSp>
      <p:sp>
        <p:nvSpPr>
          <p:cNvPr id="5" name="TextBox 4"/>
          <p:cNvSpPr txBox="1"/>
          <p:nvPr/>
        </p:nvSpPr>
        <p:spPr>
          <a:xfrm>
            <a:off x="1857375" y="428817"/>
            <a:ext cx="9067800" cy="646331"/>
          </a:xfrm>
          <a:prstGeom prst="rect">
            <a:avLst/>
          </a:prstGeom>
          <a:noFill/>
        </p:spPr>
        <p:txBody>
          <a:bodyPr wrap="square" rtlCol="0">
            <a:spAutoFit/>
          </a:bodyPr>
          <a:lstStyle/>
          <a:p>
            <a:r>
              <a:rPr lang="en-US" dirty="0">
                <a:latin typeface="Garamond" panose="02020404030301010803" pitchFamily="18" charset="0"/>
              </a:rPr>
              <a:t>In the most basic format, the MILCON example is a multi-knapsack problem</a:t>
            </a:r>
            <a:r>
              <a:rPr lang="en-US" dirty="0" smtClean="0">
                <a:latin typeface="Garamond" panose="02020404030301010803" pitchFamily="18" charset="0"/>
              </a:rPr>
              <a:t>.  </a:t>
            </a:r>
          </a:p>
          <a:p>
            <a:r>
              <a:rPr lang="en-US" dirty="0" smtClean="0">
                <a:latin typeface="Garamond" panose="02020404030301010803" pitchFamily="18" charset="0"/>
              </a:rPr>
              <a:t>Which combination of projects provide the </a:t>
            </a:r>
            <a:r>
              <a:rPr lang="en-US" b="1" dirty="0" smtClean="0">
                <a:latin typeface="Garamond" panose="02020404030301010803" pitchFamily="18" charset="0"/>
              </a:rPr>
              <a:t>most value </a:t>
            </a:r>
            <a:r>
              <a:rPr lang="en-US" dirty="0" smtClean="0">
                <a:latin typeface="Garamond" panose="02020404030301010803" pitchFamily="18" charset="0"/>
              </a:rPr>
              <a:t>within our fiscal year </a:t>
            </a:r>
            <a:r>
              <a:rPr lang="en-US" b="1" dirty="0" smtClean="0">
                <a:latin typeface="Garamond" panose="02020404030301010803" pitchFamily="18" charset="0"/>
              </a:rPr>
              <a:t>budget constraints</a:t>
            </a:r>
            <a:r>
              <a:rPr lang="en-US" dirty="0" smtClean="0">
                <a:latin typeface="Garamond" panose="02020404030301010803" pitchFamily="18" charset="0"/>
              </a:rPr>
              <a:t>?   </a:t>
            </a:r>
            <a:endParaRPr lang="en-US" dirty="0">
              <a:latin typeface="Garamond" panose="02020404030301010803" pitchFamily="18" charset="0"/>
            </a:endParaRPr>
          </a:p>
        </p:txBody>
      </p:sp>
      <p:sp>
        <p:nvSpPr>
          <p:cNvPr id="70" name="Cube 69">
            <a:extLst>
              <a:ext uri="{FF2B5EF4-FFF2-40B4-BE49-F238E27FC236}">
                <a16:creationId xmlns="" xmlns:a16="http://schemas.microsoft.com/office/drawing/2014/main" id="{DDF9FE59-90C1-E648-8A70-E00963043F27}"/>
              </a:ext>
            </a:extLst>
          </p:cNvPr>
          <p:cNvSpPr/>
          <p:nvPr/>
        </p:nvSpPr>
        <p:spPr bwMode="auto">
          <a:xfrm>
            <a:off x="6338678" y="4378239"/>
            <a:ext cx="611797" cy="475982"/>
          </a:xfrm>
          <a:prstGeom prst="cube">
            <a:avLst/>
          </a:prstGeom>
          <a:solidFill>
            <a:schemeClr val="tx1">
              <a:lumMod val="75000"/>
              <a:lumOff val="25000"/>
            </a:schemeClr>
          </a:solidFill>
          <a:ln w="28575" cap="flat" cmpd="sng" algn="ctr">
            <a:solidFill>
              <a:srgbClr val="FFFF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endParaRPr lang="en-US" dirty="0"/>
          </a:p>
        </p:txBody>
      </p:sp>
      <p:pic>
        <p:nvPicPr>
          <p:cNvPr id="17" name="Picture 16">
            <a:extLst>
              <a:ext uri="{FF2B5EF4-FFF2-40B4-BE49-F238E27FC236}">
                <a16:creationId xmlns="" xmlns:a16="http://schemas.microsoft.com/office/drawing/2014/main" id="{531F7625-F17A-7A47-A94A-752AD6668113}"/>
              </a:ext>
            </a:extLst>
          </p:cNvPr>
          <p:cNvPicPr>
            <a:picLocks noChangeAspect="1"/>
          </p:cNvPicPr>
          <p:nvPr/>
        </p:nvPicPr>
        <p:blipFill>
          <a:blip r:embed="rId2">
            <a:duotone>
              <a:prstClr val="black"/>
              <a:schemeClr val="tx1">
                <a:tint val="45000"/>
                <a:satMod val="400000"/>
              </a:schemeClr>
            </a:duotone>
            <a:extLst>
              <a:ext uri="{BEBA8EAE-BF5A-486C-A8C5-ECC9F3942E4B}">
                <a14:imgProps xmlns:a14="http://schemas.microsoft.com/office/drawing/2010/main">
                  <a14:imgLayer>
                    <a14:imgEffect>
                      <a14:saturation sat="0"/>
                    </a14:imgEffect>
                  </a14:imgLayer>
                </a14:imgProps>
              </a:ext>
            </a:extLst>
          </a:blip>
          <a:stretch>
            <a:fillRect/>
          </a:stretch>
        </p:blipFill>
        <p:spPr>
          <a:xfrm>
            <a:off x="5930355" y="4400688"/>
            <a:ext cx="625217" cy="625217"/>
          </a:xfrm>
          <a:prstGeom prst="rect">
            <a:avLst/>
          </a:prstGeom>
        </p:spPr>
      </p:pic>
      <p:pic>
        <p:nvPicPr>
          <p:cNvPr id="75" name="Picture 74">
            <a:extLst>
              <a:ext uri="{FF2B5EF4-FFF2-40B4-BE49-F238E27FC236}">
                <a16:creationId xmlns="" xmlns:a16="http://schemas.microsoft.com/office/drawing/2014/main" id="{6F477768-3A00-9D47-A1D0-F72EC1E97B52}"/>
              </a:ext>
            </a:extLst>
          </p:cNvPr>
          <p:cNvPicPr>
            <a:picLocks noChangeAspect="1"/>
          </p:cNvPicPr>
          <p:nvPr/>
        </p:nvPicPr>
        <p:blipFill>
          <a:blip r:embed="rId2">
            <a:duotone>
              <a:prstClr val="black"/>
              <a:schemeClr val="tx1">
                <a:tint val="45000"/>
                <a:satMod val="400000"/>
              </a:schemeClr>
            </a:duotone>
            <a:extLst>
              <a:ext uri="{BEBA8EAE-BF5A-486C-A8C5-ECC9F3942E4B}">
                <a14:imgProps xmlns:a14="http://schemas.microsoft.com/office/drawing/2010/main">
                  <a14:imgLayer>
                    <a14:imgEffect>
                      <a14:saturation sat="0"/>
                    </a14:imgEffect>
                  </a14:imgLayer>
                </a14:imgProps>
              </a:ext>
            </a:extLst>
          </a:blip>
          <a:stretch>
            <a:fillRect/>
          </a:stretch>
        </p:blipFill>
        <p:spPr>
          <a:xfrm>
            <a:off x="8033851" y="4785696"/>
            <a:ext cx="480417" cy="480417"/>
          </a:xfrm>
          <a:prstGeom prst="rect">
            <a:avLst/>
          </a:prstGeom>
        </p:spPr>
      </p:pic>
      <p:pic>
        <p:nvPicPr>
          <p:cNvPr id="76" name="Picture 75">
            <a:extLst>
              <a:ext uri="{FF2B5EF4-FFF2-40B4-BE49-F238E27FC236}">
                <a16:creationId xmlns="" xmlns:a16="http://schemas.microsoft.com/office/drawing/2014/main" id="{7EF4B137-F8CD-E247-B9D0-5DECC70553EB}"/>
              </a:ext>
            </a:extLst>
          </p:cNvPr>
          <p:cNvPicPr>
            <a:picLocks noChangeAspect="1"/>
          </p:cNvPicPr>
          <p:nvPr/>
        </p:nvPicPr>
        <p:blipFill>
          <a:blip r:embed="rId2">
            <a:duotone>
              <a:prstClr val="black"/>
              <a:schemeClr val="tx1">
                <a:tint val="45000"/>
                <a:satMod val="400000"/>
              </a:schemeClr>
            </a:duotone>
            <a:extLst>
              <a:ext uri="{BEBA8EAE-BF5A-486C-A8C5-ECC9F3942E4B}">
                <a14:imgProps xmlns:a14="http://schemas.microsoft.com/office/drawing/2010/main">
                  <a14:imgLayer>
                    <a14:imgEffect>
                      <a14:saturation sat="0"/>
                    </a14:imgEffect>
                  </a14:imgLayer>
                </a14:imgProps>
              </a:ext>
            </a:extLst>
          </a:blip>
          <a:stretch>
            <a:fillRect/>
          </a:stretch>
        </p:blipFill>
        <p:spPr>
          <a:xfrm>
            <a:off x="9643721" y="4537216"/>
            <a:ext cx="480417" cy="486828"/>
          </a:xfrm>
          <a:prstGeom prst="rect">
            <a:avLst/>
          </a:prstGeom>
        </p:spPr>
      </p:pic>
      <p:pic>
        <p:nvPicPr>
          <p:cNvPr id="77" name="Picture 76">
            <a:extLst>
              <a:ext uri="{FF2B5EF4-FFF2-40B4-BE49-F238E27FC236}">
                <a16:creationId xmlns="" xmlns:a16="http://schemas.microsoft.com/office/drawing/2014/main" id="{67B74B15-ECAD-444C-8F57-B3847DA10F3B}"/>
              </a:ext>
            </a:extLst>
          </p:cNvPr>
          <p:cNvPicPr>
            <a:picLocks noChangeAspect="1"/>
          </p:cNvPicPr>
          <p:nvPr/>
        </p:nvPicPr>
        <p:blipFill>
          <a:blip r:embed="rId2">
            <a:duotone>
              <a:prstClr val="black"/>
              <a:schemeClr val="tx1">
                <a:tint val="45000"/>
                <a:satMod val="400000"/>
              </a:schemeClr>
            </a:duotone>
            <a:extLst>
              <a:ext uri="{BEBA8EAE-BF5A-486C-A8C5-ECC9F3942E4B}">
                <a14:imgProps xmlns:a14="http://schemas.microsoft.com/office/drawing/2010/main">
                  <a14:imgLayer>
                    <a14:imgEffect>
                      <a14:saturation sat="0"/>
                    </a14:imgEffect>
                  </a14:imgLayer>
                </a14:imgProps>
              </a:ext>
            </a:extLst>
          </a:blip>
          <a:stretch>
            <a:fillRect/>
          </a:stretch>
        </p:blipFill>
        <p:spPr>
          <a:xfrm>
            <a:off x="4428835" y="4642518"/>
            <a:ext cx="480417" cy="486828"/>
          </a:xfrm>
          <a:prstGeom prst="rect">
            <a:avLst/>
          </a:prstGeom>
        </p:spPr>
      </p:pic>
      <p:pic>
        <p:nvPicPr>
          <p:cNvPr id="78" name="Picture 77">
            <a:extLst>
              <a:ext uri="{FF2B5EF4-FFF2-40B4-BE49-F238E27FC236}">
                <a16:creationId xmlns="" xmlns:a16="http://schemas.microsoft.com/office/drawing/2014/main" id="{2858969D-2245-F345-8BE5-4815798FD41E}"/>
              </a:ext>
            </a:extLst>
          </p:cNvPr>
          <p:cNvPicPr>
            <a:picLocks noChangeAspect="1"/>
          </p:cNvPicPr>
          <p:nvPr/>
        </p:nvPicPr>
        <p:blipFill>
          <a:blip r:embed="rId2">
            <a:duotone>
              <a:prstClr val="black"/>
              <a:schemeClr val="tx1">
                <a:tint val="45000"/>
                <a:satMod val="400000"/>
              </a:schemeClr>
            </a:duotone>
            <a:extLst>
              <a:ext uri="{BEBA8EAE-BF5A-486C-A8C5-ECC9F3942E4B}">
                <a14:imgProps xmlns:a14="http://schemas.microsoft.com/office/drawing/2010/main">
                  <a14:imgLayer>
                    <a14:imgEffect>
                      <a14:saturation sat="0"/>
                    </a14:imgEffect>
                  </a14:imgLayer>
                </a14:imgProps>
              </a:ext>
            </a:extLst>
          </a:blip>
          <a:stretch>
            <a:fillRect/>
          </a:stretch>
        </p:blipFill>
        <p:spPr>
          <a:xfrm>
            <a:off x="2903713" y="4416573"/>
            <a:ext cx="480417" cy="486828"/>
          </a:xfrm>
          <a:prstGeom prst="rect">
            <a:avLst/>
          </a:prstGeom>
        </p:spPr>
      </p:pic>
    </p:spTree>
    <p:extLst>
      <p:ext uri="{BB962C8B-B14F-4D97-AF65-F5344CB8AC3E}">
        <p14:creationId xmlns:p14="http://schemas.microsoft.com/office/powerpoint/2010/main" val="268199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 xmlns:a16="http://schemas.microsoft.com/office/drawing/2014/main" id="{1D7709F2-2721-D646-A5FE-3C0F699920E2}"/>
              </a:ext>
            </a:extLst>
          </p:cNvPr>
          <p:cNvSpPr/>
          <p:nvPr/>
        </p:nvSpPr>
        <p:spPr>
          <a:xfrm>
            <a:off x="1990066" y="4574650"/>
            <a:ext cx="8215954" cy="2011680"/>
          </a:xfrm>
          <a:prstGeom prst="roundRect">
            <a:avLst/>
          </a:prstGeom>
          <a:solidFill>
            <a:srgbClr val="DBD03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chor="t"/>
          <a:lstStyle/>
          <a:p>
            <a:r>
              <a:rPr lang="en-US" dirty="0">
                <a:latin typeface="Garamond" panose="02020404030301010803" pitchFamily="18" charset="0"/>
              </a:rPr>
              <a:t>MILCON Optimization</a:t>
            </a:r>
            <a:br>
              <a:rPr lang="en-US" dirty="0">
                <a:latin typeface="Garamond" panose="02020404030301010803" pitchFamily="18" charset="0"/>
              </a:rPr>
            </a:br>
            <a:r>
              <a:rPr lang="en-US" dirty="0">
                <a:latin typeface="Garamond" panose="02020404030301010803" pitchFamily="18" charset="0"/>
              </a:rPr>
              <a:t/>
            </a:r>
            <a:br>
              <a:rPr lang="en-US" dirty="0">
                <a:latin typeface="Garamond" panose="02020404030301010803" pitchFamily="18" charset="0"/>
              </a:rPr>
            </a:br>
            <a:r>
              <a:rPr lang="en-US" dirty="0">
                <a:latin typeface="Garamond" panose="02020404030301010803" pitchFamily="18" charset="0"/>
              </a:rPr>
              <a:t>Integer </a:t>
            </a:r>
            <a:r>
              <a:rPr lang="en-US" dirty="0" smtClean="0">
                <a:latin typeface="Garamond" panose="02020404030301010803" pitchFamily="18" charset="0"/>
              </a:rPr>
              <a:t>Programming</a:t>
            </a:r>
            <a:br>
              <a:rPr lang="en-US" dirty="0" smtClean="0">
                <a:latin typeface="Garamond" panose="02020404030301010803" pitchFamily="18" charset="0"/>
              </a:rPr>
            </a:br>
            <a:r>
              <a:rPr lang="en-US" dirty="0" smtClean="0">
                <a:latin typeface="Garamond" panose="02020404030301010803" pitchFamily="18" charset="0"/>
              </a:rPr>
              <a:t/>
            </a:r>
            <a:br>
              <a:rPr lang="en-US" dirty="0" smtClean="0">
                <a:latin typeface="Garamond" panose="02020404030301010803" pitchFamily="18" charset="0"/>
              </a:rPr>
            </a:br>
            <a:r>
              <a:rPr lang="en-US" dirty="0" smtClean="0">
                <a:latin typeface="Garamond" panose="02020404030301010803" pitchFamily="18" charset="0"/>
              </a:rPr>
              <a:t>Variables</a:t>
            </a:r>
            <a:endParaRPr lang="en-US" dirty="0">
              <a:latin typeface="Garamond" panose="02020404030301010803" pitchFamily="18" charset="0"/>
            </a:endParaRPr>
          </a:p>
        </p:txBody>
      </p:sp>
      <p:sp>
        <p:nvSpPr>
          <p:cNvPr id="5" name="TextBox 4"/>
          <p:cNvSpPr txBox="1"/>
          <p:nvPr/>
        </p:nvSpPr>
        <p:spPr>
          <a:xfrm>
            <a:off x="2109749" y="265778"/>
            <a:ext cx="8515261" cy="369332"/>
          </a:xfrm>
          <a:prstGeom prst="rect">
            <a:avLst/>
          </a:prstGeom>
          <a:noFill/>
        </p:spPr>
        <p:txBody>
          <a:bodyPr wrap="square" rtlCol="0">
            <a:spAutoFit/>
          </a:bodyPr>
          <a:lstStyle/>
          <a:p>
            <a:r>
              <a:rPr lang="en-US" b="1" dirty="0" smtClean="0"/>
              <a:t>Key Variables </a:t>
            </a:r>
            <a:endParaRPr lang="en-US" b="1" dirty="0"/>
          </a:p>
        </p:txBody>
      </p:sp>
      <mc:AlternateContent xmlns:mc="http://schemas.openxmlformats.org/markup-compatibility/2006" xmlns:a14="http://schemas.microsoft.com/office/drawing/2010/main">
        <mc:Choice Requires="a14">
          <p:sp>
            <p:nvSpPr>
              <p:cNvPr id="70" name="TextBox 69"/>
              <p:cNvSpPr txBox="1"/>
              <p:nvPr/>
            </p:nvSpPr>
            <p:spPr>
              <a:xfrm>
                <a:off x="2176665" y="3072559"/>
                <a:ext cx="5445682" cy="23205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𝑟</m:t>
                          </m:r>
                        </m:e>
                        <m:sub>
                          <m:r>
                            <a:rPr lang="en-US" sz="1400" i="1">
                              <a:latin typeface="Cambria Math" panose="02040503050406030204" pitchFamily="18" charset="0"/>
                            </a:rPr>
                            <m:t>𝑖</m:t>
                          </m:r>
                          <m:r>
                            <a:rPr lang="en-US" sz="1400" b="0" i="1" smtClean="0">
                              <a:latin typeface="Cambria Math" panose="02040503050406030204" pitchFamily="18" charset="0"/>
                            </a:rPr>
                            <m:t>,</m:t>
                          </m:r>
                          <m:r>
                            <a:rPr lang="en-US" sz="1400" b="0" i="1" smtClean="0">
                              <a:latin typeface="Cambria Math" panose="02040503050406030204" pitchFamily="18" charset="0"/>
                            </a:rPr>
                            <m:t>𝑝</m:t>
                          </m:r>
                        </m:sub>
                      </m:sSub>
                      <m:r>
                        <a:rPr lang="en-US" sz="1400" i="1">
                          <a:latin typeface="Cambria Math" panose="02040503050406030204" pitchFamily="18" charset="0"/>
                          <a:ea typeface="Cambria Math" panose="02040503050406030204" pitchFamily="18" charset="0"/>
                        </a:rPr>
                        <m:t>=</m:t>
                      </m:r>
                      <m:r>
                        <m:rPr>
                          <m:nor/>
                        </m:rPr>
                        <a:rPr lang="en-US" sz="1400">
                          <a:latin typeface="Cambria Math" panose="02040503050406030204" pitchFamily="18" charset="0"/>
                          <a:ea typeface="Cambria Math" panose="02040503050406030204" pitchFamily="18" charset="0"/>
                        </a:rPr>
                        <m:t>Rank</m:t>
                      </m:r>
                      <m:r>
                        <m:rPr>
                          <m:nor/>
                        </m:rPr>
                        <a:rPr lang="en-US" sz="1400">
                          <a:latin typeface="Cambria Math" panose="02040503050406030204" pitchFamily="18" charset="0"/>
                          <a:ea typeface="Cambria Math" panose="02040503050406030204" pitchFamily="18" charset="0"/>
                        </a:rPr>
                        <m:t> </m:t>
                      </m:r>
                      <m:r>
                        <m:rPr>
                          <m:nor/>
                        </m:rPr>
                        <a:rPr lang="en-US" sz="1400">
                          <a:latin typeface="Cambria Math" panose="02040503050406030204" pitchFamily="18" charset="0"/>
                          <a:ea typeface="Cambria Math" panose="02040503050406030204" pitchFamily="18" charset="0"/>
                        </a:rPr>
                        <m:t>assigned</m:t>
                      </m:r>
                      <m:r>
                        <m:rPr>
                          <m:nor/>
                        </m:rPr>
                        <a:rPr lang="en-US" sz="1400">
                          <a:latin typeface="Cambria Math" panose="02040503050406030204" pitchFamily="18" charset="0"/>
                          <a:ea typeface="Cambria Math" panose="02040503050406030204" pitchFamily="18" charset="0"/>
                        </a:rPr>
                        <m:t> </m:t>
                      </m:r>
                      <m:r>
                        <m:rPr>
                          <m:nor/>
                        </m:rPr>
                        <a:rPr lang="en-US" sz="1400">
                          <a:latin typeface="Cambria Math" panose="02040503050406030204" pitchFamily="18" charset="0"/>
                          <a:ea typeface="Cambria Math" panose="02040503050406030204" pitchFamily="18" charset="0"/>
                        </a:rPr>
                        <m:t>to</m:t>
                      </m:r>
                      <m:r>
                        <m:rPr>
                          <m:nor/>
                        </m:rPr>
                        <a:rPr lang="en-US" sz="1400">
                          <a:latin typeface="Cambria Math" panose="02040503050406030204" pitchFamily="18" charset="0"/>
                          <a:ea typeface="Cambria Math" panose="02040503050406030204" pitchFamily="18" charset="0"/>
                        </a:rPr>
                        <m:t> </m:t>
                      </m:r>
                      <m:r>
                        <m:rPr>
                          <m:nor/>
                        </m:rPr>
                        <a:rPr lang="en-US" sz="1400">
                          <a:latin typeface="Cambria Math" panose="02040503050406030204" pitchFamily="18" charset="0"/>
                          <a:ea typeface="Cambria Math" panose="02040503050406030204" pitchFamily="18" charset="0"/>
                        </a:rPr>
                        <m:t>project</m:t>
                      </m:r>
                      <m:r>
                        <m:rPr>
                          <m:nor/>
                        </m:rPr>
                        <a:rPr lang="en-US" sz="140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𝑖</m:t>
                      </m:r>
                      <m:r>
                        <m:rPr>
                          <m:nor/>
                        </m:rPr>
                        <a:rPr lang="en-US" sz="1400">
                          <a:latin typeface="Cambria Math" panose="02040503050406030204" pitchFamily="18" charset="0"/>
                          <a:ea typeface="Cambria Math" panose="02040503050406030204" pitchFamily="18" charset="0"/>
                        </a:rPr>
                        <m:t> </m:t>
                      </m:r>
                      <m:r>
                        <m:rPr>
                          <m:nor/>
                        </m:rPr>
                        <a:rPr lang="en-US" sz="1400">
                          <a:latin typeface="Cambria Math" panose="02040503050406030204" pitchFamily="18" charset="0"/>
                          <a:ea typeface="Cambria Math" panose="02040503050406030204" pitchFamily="18" charset="0"/>
                        </a:rPr>
                        <m:t>by</m:t>
                      </m:r>
                      <m:r>
                        <m:rPr>
                          <m:nor/>
                        </m:rPr>
                        <a:rPr lang="en-US" sz="1400">
                          <a:latin typeface="Cambria Math" panose="02040503050406030204" pitchFamily="18" charset="0"/>
                          <a:ea typeface="Cambria Math" panose="02040503050406030204" pitchFamily="18" charset="0"/>
                        </a:rPr>
                        <m:t> </m:t>
                      </m:r>
                      <m:r>
                        <m:rPr>
                          <m:nor/>
                        </m:rPr>
                        <a:rPr lang="en-US" sz="1400">
                          <a:latin typeface="Cambria Math" panose="02040503050406030204" pitchFamily="18" charset="0"/>
                          <a:ea typeface="Cambria Math" panose="02040503050406030204" pitchFamily="18" charset="0"/>
                        </a:rPr>
                        <m:t>POM</m:t>
                      </m:r>
                      <m:r>
                        <m:rPr>
                          <m:nor/>
                        </m:rPr>
                        <a:rPr lang="en-US" sz="1400">
                          <a:latin typeface="Cambria Math" panose="02040503050406030204" pitchFamily="18" charset="0"/>
                          <a:ea typeface="Cambria Math" panose="02040503050406030204" pitchFamily="18" charset="0"/>
                        </a:rPr>
                        <m:t> </m:t>
                      </m:r>
                      <m:r>
                        <m:rPr>
                          <m:nor/>
                        </m:rPr>
                        <a:rPr lang="en-US" sz="1400">
                          <a:latin typeface="Cambria Math" panose="02040503050406030204" pitchFamily="18" charset="0"/>
                          <a:ea typeface="Cambria Math" panose="02040503050406030204" pitchFamily="18" charset="0"/>
                        </a:rPr>
                        <m:t>sponsor</m:t>
                      </m:r>
                      <m:r>
                        <m:rPr>
                          <m:nor/>
                        </m:rPr>
                        <a:rPr lang="en-US" sz="140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𝑝</m:t>
                      </m:r>
                      <m:r>
                        <m:rPr>
                          <m:nor/>
                        </m:rPr>
                        <a:rPr lang="en-US" sz="140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70" name="TextBox 69"/>
              <p:cNvSpPr txBox="1">
                <a:spLocks noRot="1" noChangeAspect="1" noMove="1" noResize="1" noEditPoints="1" noAdjustHandles="1" noChangeArrowheads="1" noChangeShapeType="1" noTextEdit="1"/>
              </p:cNvSpPr>
              <p:nvPr/>
            </p:nvSpPr>
            <p:spPr>
              <a:xfrm>
                <a:off x="2176665" y="3072559"/>
                <a:ext cx="5445682" cy="232051"/>
              </a:xfrm>
              <a:prstGeom prst="rect">
                <a:avLst/>
              </a:prstGeom>
              <a:blipFill rotWithShape="0">
                <a:blip r:embed="rId2"/>
                <a:stretch>
                  <a:fillRect l="-784"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2176665" y="1871263"/>
                <a:ext cx="3183557" cy="21544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𝑖</m:t>
                          </m:r>
                        </m:sub>
                      </m:sSub>
                      <m:r>
                        <a:rPr lang="en-US" sz="1400" i="1">
                          <a:latin typeface="Cambria Math" panose="02040503050406030204" pitchFamily="18" charset="0"/>
                        </a:rPr>
                        <m:t>=</m:t>
                      </m:r>
                      <m:r>
                        <m:rPr>
                          <m:nor/>
                        </m:rPr>
                        <a:rPr lang="en-US" sz="1400">
                          <a:latin typeface="Cambria Math" panose="02040503050406030204" pitchFamily="18" charset="0"/>
                        </a:rPr>
                        <m:t>POM</m:t>
                      </m:r>
                      <m:r>
                        <m:rPr>
                          <m:nor/>
                        </m:rPr>
                        <a:rPr lang="en-US" sz="1400">
                          <a:latin typeface="Cambria Math" panose="02040503050406030204" pitchFamily="18" charset="0"/>
                        </a:rPr>
                        <m:t> </m:t>
                      </m:r>
                      <m:r>
                        <m:rPr>
                          <m:nor/>
                        </m:rPr>
                        <a:rPr lang="en-US" sz="1400">
                          <a:latin typeface="Cambria Math" panose="02040503050406030204" pitchFamily="18" charset="0"/>
                        </a:rPr>
                        <m:t>sponsor</m:t>
                      </m:r>
                      <m:r>
                        <m:rPr>
                          <m:nor/>
                        </m:rPr>
                        <a:rPr lang="en-US" sz="1400">
                          <a:latin typeface="Cambria Math" panose="02040503050406030204" pitchFamily="18" charset="0"/>
                        </a:rPr>
                        <m:t> </m:t>
                      </m:r>
                      <m:r>
                        <m:rPr>
                          <m:nor/>
                        </m:rPr>
                        <a:rPr lang="en-US" sz="1400">
                          <a:latin typeface="Cambria Math" panose="02040503050406030204" pitchFamily="18" charset="0"/>
                        </a:rPr>
                        <m:t>of</m:t>
                      </m:r>
                      <m:r>
                        <m:rPr>
                          <m:nor/>
                        </m:rPr>
                        <a:rPr lang="en-US" sz="1400">
                          <a:latin typeface="Cambria Math" panose="02040503050406030204" pitchFamily="18" charset="0"/>
                        </a:rPr>
                        <m:t> </m:t>
                      </m:r>
                      <m:r>
                        <m:rPr>
                          <m:nor/>
                        </m:rPr>
                        <a:rPr lang="en-US" sz="1400">
                          <a:latin typeface="Cambria Math" panose="02040503050406030204" pitchFamily="18" charset="0"/>
                        </a:rPr>
                        <m:t>project</m:t>
                      </m:r>
                      <m:r>
                        <m:rPr>
                          <m:nor/>
                        </m:rPr>
                        <a:rPr lang="en-US" sz="1400">
                          <a:latin typeface="Cambria Math" panose="02040503050406030204" pitchFamily="18" charset="0"/>
                        </a:rPr>
                        <m:t> </m:t>
                      </m:r>
                      <m:r>
                        <a:rPr lang="en-US" sz="1400" i="1">
                          <a:latin typeface="Cambria Math" panose="02040503050406030204" pitchFamily="18" charset="0"/>
                        </a:rPr>
                        <m:t>𝑖</m:t>
                      </m:r>
                      <m:r>
                        <m:rPr>
                          <m:nor/>
                        </m:rPr>
                        <a:rPr lang="en-US" sz="1400">
                          <a:latin typeface="Cambria Math" panose="02040503050406030204" pitchFamily="18" charset="0"/>
                        </a:rPr>
                        <m:t>.</m:t>
                      </m:r>
                    </m:oMath>
                  </m:oMathPara>
                </a14:m>
                <a:endParaRPr lang="en-US" sz="1400" dirty="0"/>
              </a:p>
            </p:txBody>
          </p:sp>
        </mc:Choice>
        <mc:Fallback xmlns="">
          <p:sp>
            <p:nvSpPr>
              <p:cNvPr id="75" name="TextBox 74"/>
              <p:cNvSpPr txBox="1">
                <a:spLocks noRot="1" noChangeAspect="1" noMove="1" noResize="1" noEditPoints="1" noAdjustHandles="1" noChangeArrowheads="1" noChangeShapeType="1" noTextEdit="1"/>
              </p:cNvSpPr>
              <p:nvPr/>
            </p:nvSpPr>
            <p:spPr>
              <a:xfrm>
                <a:off x="2176665" y="1871263"/>
                <a:ext cx="3183557" cy="215444"/>
              </a:xfrm>
              <a:prstGeom prst="rect">
                <a:avLst/>
              </a:prstGeom>
              <a:blipFill rotWithShape="0">
                <a:blip r:embed="rId3"/>
                <a:stretch>
                  <a:fillRect l="-1341"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2176659" y="718138"/>
                <a:ext cx="3281341" cy="215444"/>
              </a:xfrm>
              <a:prstGeom prst="rect">
                <a:avLst/>
              </a:prstGeom>
              <a:noFill/>
            </p:spPr>
            <p:txBody>
              <a:bodyPr wrap="square" lIns="0" tIns="0" rIns="0" bIns="0" rtlCol="0">
                <a:spAutoFit/>
              </a:bodyPr>
              <a:lstStyle/>
              <a:p>
                <a14:m>
                  <m:oMath xmlns:m="http://schemas.openxmlformats.org/officeDocument/2006/math">
                    <m:r>
                      <a:rPr lang="en-US" sz="1400" i="1" smtClean="0">
                        <a:latin typeface="Cambria Math" panose="02040503050406030204" pitchFamily="18" charset="0"/>
                      </a:rPr>
                      <m:t>𝑖</m:t>
                    </m:r>
                    <m:r>
                      <a:rPr lang="en-US" sz="1400" i="1" smtClean="0">
                        <a:latin typeface="Cambria Math" panose="02040503050406030204" pitchFamily="18" charset="0"/>
                      </a:rPr>
                      <m:t>=</m:t>
                    </m:r>
                    <m:r>
                      <m:rPr>
                        <m:nor/>
                      </m:rPr>
                      <a:rPr lang="en-US" sz="1400">
                        <a:latin typeface="Cambria Math" panose="02040503050406030204" pitchFamily="18" charset="0"/>
                      </a:rPr>
                      <m:t>Project</m:t>
                    </m:r>
                    <m:r>
                      <m:rPr>
                        <m:nor/>
                      </m:rPr>
                      <a:rPr lang="en-US" sz="1400">
                        <a:latin typeface="Cambria Math" panose="02040503050406030204" pitchFamily="18" charset="0"/>
                      </a:rPr>
                      <m:t> </m:t>
                    </m:r>
                    <m:r>
                      <m:rPr>
                        <m:nor/>
                      </m:rPr>
                      <a:rPr lang="en-US" sz="1400">
                        <a:latin typeface="Cambria Math" panose="02040503050406030204" pitchFamily="18" charset="0"/>
                      </a:rPr>
                      <m:t>number</m:t>
                    </m:r>
                    <m:r>
                      <m:rPr>
                        <m:nor/>
                      </m:rPr>
                      <a:rPr lang="en-US" sz="1400">
                        <a:latin typeface="Cambria Math" panose="02040503050406030204" pitchFamily="18" charset="0"/>
                      </a:rPr>
                      <m:t> </m:t>
                    </m:r>
                    <m:d>
                      <m:dPr>
                        <m:begChr m:val="{"/>
                        <m:endChr m:val="}"/>
                        <m:ctrlPr>
                          <a:rPr lang="en-US" sz="1400" i="1">
                            <a:latin typeface="Cambria Math" panose="02040503050406030204" pitchFamily="18" charset="0"/>
                          </a:rPr>
                        </m:ctrlPr>
                      </m:dPr>
                      <m:e>
                        <m:r>
                          <a:rPr lang="en-US" sz="1400" i="1">
                            <a:latin typeface="Cambria Math" panose="02040503050406030204" pitchFamily="18" charset="0"/>
                          </a:rPr>
                          <m:t>1, 2, </m:t>
                        </m:r>
                        <m:r>
                          <a:rPr lang="en-US" sz="1400" i="1">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𝑛</m:t>
                        </m:r>
                      </m:e>
                    </m:d>
                  </m:oMath>
                </a14:m>
                <a:r>
                  <a:rPr lang="en-US" sz="1400" dirty="0"/>
                  <a:t>.</a:t>
                </a:r>
              </a:p>
            </p:txBody>
          </p:sp>
        </mc:Choice>
        <mc:Fallback xmlns="">
          <p:sp>
            <p:nvSpPr>
              <p:cNvPr id="76" name="TextBox 75"/>
              <p:cNvSpPr txBox="1">
                <a:spLocks noRot="1" noChangeAspect="1" noMove="1" noResize="1" noEditPoints="1" noAdjustHandles="1" noChangeArrowheads="1" noChangeShapeType="1" noTextEdit="1"/>
              </p:cNvSpPr>
              <p:nvPr/>
            </p:nvSpPr>
            <p:spPr>
              <a:xfrm>
                <a:off x="2176659" y="718138"/>
                <a:ext cx="3281341" cy="215444"/>
              </a:xfrm>
              <a:prstGeom prst="rect">
                <a:avLst/>
              </a:prstGeom>
              <a:blipFill rotWithShape="0">
                <a:blip r:embed="rId4"/>
                <a:stretch>
                  <a:fillRect l="-1859" t="-25714" b="-5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2176663" y="1014134"/>
                <a:ext cx="3140384" cy="21544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1400" i="1">
                          <a:latin typeface="Cambria Math" panose="02040503050406030204" pitchFamily="18" charset="0"/>
                        </a:rPr>
                        <m:t>𝑗</m:t>
                      </m:r>
                      <m:r>
                        <a:rPr lang="en-US" sz="1400" i="1">
                          <a:latin typeface="Cambria Math" panose="02040503050406030204" pitchFamily="18" charset="0"/>
                        </a:rPr>
                        <m:t>=</m:t>
                      </m:r>
                      <m:r>
                        <m:rPr>
                          <m:nor/>
                        </m:rPr>
                        <a:rPr lang="en-US" sz="1400">
                          <a:latin typeface="Cambria Math" panose="02040503050406030204" pitchFamily="18" charset="0"/>
                        </a:rPr>
                        <m:t>Fiscal</m:t>
                      </m:r>
                      <m:r>
                        <m:rPr>
                          <m:nor/>
                        </m:rPr>
                        <a:rPr lang="en-US" sz="1400">
                          <a:latin typeface="Cambria Math" panose="02040503050406030204" pitchFamily="18" charset="0"/>
                        </a:rPr>
                        <m:t> </m:t>
                      </m:r>
                      <m:r>
                        <m:rPr>
                          <m:nor/>
                        </m:rPr>
                        <a:rPr lang="en-US" sz="1400">
                          <a:latin typeface="Cambria Math" panose="02040503050406030204" pitchFamily="18" charset="0"/>
                        </a:rPr>
                        <m:t>Year</m:t>
                      </m:r>
                      <m:r>
                        <m:rPr>
                          <m:nor/>
                        </m:rPr>
                        <a:rPr lang="en-US" sz="1400" b="0" i="0" smtClean="0">
                          <a:latin typeface="Cambria Math" panose="02040503050406030204" pitchFamily="18" charset="0"/>
                        </a:rPr>
                        <m:t> </m:t>
                      </m:r>
                      <m:d>
                        <m:dPr>
                          <m:begChr m:val="{"/>
                          <m:endChr m:val="}"/>
                          <m:ctrlPr>
                            <a:rPr lang="en-US" sz="1400" i="1">
                              <a:latin typeface="Cambria Math" panose="02040503050406030204" pitchFamily="18" charset="0"/>
                            </a:rPr>
                          </m:ctrlPr>
                        </m:dPr>
                        <m:e>
                          <m:r>
                            <a:rPr lang="en-US" sz="1400" i="1">
                              <a:latin typeface="Cambria Math" panose="02040503050406030204" pitchFamily="18" charset="0"/>
                            </a:rPr>
                            <m:t>18, 19, </m:t>
                          </m:r>
                          <m:r>
                            <a:rPr lang="en-US" sz="1400" i="1">
                              <a:latin typeface="Cambria Math" panose="02040503050406030204" pitchFamily="18" charset="0"/>
                              <a:ea typeface="Cambria Math" panose="02040503050406030204" pitchFamily="18" charset="0"/>
                            </a:rPr>
                            <m:t>⋯, 24</m:t>
                          </m:r>
                        </m:e>
                      </m:d>
                    </m:oMath>
                  </m:oMathPara>
                </a14:m>
                <a:endParaRPr lang="en-US" sz="1400" dirty="0"/>
              </a:p>
            </p:txBody>
          </p:sp>
        </mc:Choice>
        <mc:Fallback xmlns="">
          <p:sp>
            <p:nvSpPr>
              <p:cNvPr id="77" name="TextBox 76"/>
              <p:cNvSpPr txBox="1">
                <a:spLocks noRot="1" noChangeAspect="1" noMove="1" noResize="1" noEditPoints="1" noAdjustHandles="1" noChangeArrowheads="1" noChangeShapeType="1" noTextEdit="1"/>
              </p:cNvSpPr>
              <p:nvPr/>
            </p:nvSpPr>
            <p:spPr>
              <a:xfrm>
                <a:off x="2176663" y="1014134"/>
                <a:ext cx="3140384" cy="215444"/>
              </a:xfrm>
              <a:prstGeom prst="rect">
                <a:avLst/>
              </a:prstGeom>
              <a:blipFill rotWithShape="0">
                <a:blip r:embed="rId5"/>
                <a:stretch>
                  <a:fillRect l="-2524"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2176663" y="1310130"/>
                <a:ext cx="5172749" cy="48058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𝑗</m:t>
                          </m:r>
                        </m:sub>
                      </m:sSub>
                      <m:r>
                        <a:rPr lang="en-US" sz="1400" i="1">
                          <a:latin typeface="Cambria Math" panose="02040503050406030204" pitchFamily="18" charset="0"/>
                        </a:rPr>
                        <m:t>=</m:t>
                      </m:r>
                      <m:d>
                        <m:dPr>
                          <m:begChr m:val="{"/>
                          <m:endChr m:val=""/>
                          <m:ctrlPr>
                            <a:rPr lang="en-US" sz="1400" i="1">
                              <a:latin typeface="Cambria Math" panose="02040503050406030204" pitchFamily="18" charset="0"/>
                            </a:rPr>
                          </m:ctrlPr>
                        </m:dPr>
                        <m:e>
                          <m:eqArr>
                            <m:eqArrPr>
                              <m:ctrlPr>
                                <a:rPr lang="en-US" sz="1400" i="1">
                                  <a:latin typeface="Cambria Math" panose="02040503050406030204" pitchFamily="18" charset="0"/>
                                </a:rPr>
                              </m:ctrlPr>
                            </m:eqArrPr>
                            <m:e>
                              <m:r>
                                <a:rPr lang="en-US" sz="1400" i="1">
                                  <a:latin typeface="Cambria Math" panose="02040503050406030204" pitchFamily="18" charset="0"/>
                                </a:rPr>
                                <m:t>0, </m:t>
                              </m:r>
                              <m:r>
                                <m:rPr>
                                  <m:nor/>
                                </m:rPr>
                                <a:rPr lang="en-US" sz="1400" b="0" i="0" smtClean="0">
                                  <a:latin typeface="Cambria Math" panose="02040503050406030204" pitchFamily="18" charset="0"/>
                                </a:rPr>
                                <m:t> </m:t>
                              </m:r>
                              <m:r>
                                <m:rPr>
                                  <m:nor/>
                                </m:rPr>
                                <a:rPr lang="en-US" sz="1400">
                                  <a:latin typeface="Cambria Math" panose="02040503050406030204" pitchFamily="18" charset="0"/>
                                </a:rPr>
                                <m:t>Project</m:t>
                              </m:r>
                              <m:r>
                                <m:rPr>
                                  <m:nor/>
                                </m:rPr>
                                <a:rPr lang="en-US" sz="1400">
                                  <a:latin typeface="Cambria Math" panose="02040503050406030204" pitchFamily="18" charset="0"/>
                                </a:rPr>
                                <m:t> </m:t>
                              </m:r>
                              <m:r>
                                <a:rPr lang="en-US" sz="1400" i="1">
                                  <a:latin typeface="Cambria Math" panose="02040503050406030204" pitchFamily="18" charset="0"/>
                                </a:rPr>
                                <m:t>𝑖</m:t>
                              </m:r>
                              <m:r>
                                <m:rPr>
                                  <m:nor/>
                                </m:rPr>
                                <a:rPr lang="en-US" sz="1400">
                                  <a:latin typeface="Cambria Math" panose="02040503050406030204" pitchFamily="18" charset="0"/>
                                </a:rPr>
                                <m:t> </m:t>
                              </m:r>
                              <m:r>
                                <m:rPr>
                                  <m:nor/>
                                </m:rPr>
                                <a:rPr lang="en-US" sz="1400">
                                  <a:latin typeface="Cambria Math" panose="02040503050406030204" pitchFamily="18" charset="0"/>
                                </a:rPr>
                                <m:t>is</m:t>
                              </m:r>
                              <m:r>
                                <m:rPr>
                                  <m:nor/>
                                </m:rPr>
                                <a:rPr lang="en-US" sz="1400">
                                  <a:latin typeface="Cambria Math" panose="02040503050406030204" pitchFamily="18" charset="0"/>
                                </a:rPr>
                                <m:t> </m:t>
                              </m:r>
                              <m:r>
                                <m:rPr>
                                  <m:nor/>
                                </m:rPr>
                                <a:rPr lang="en-US" sz="1400">
                                  <a:latin typeface="Cambria Math" panose="02040503050406030204" pitchFamily="18" charset="0"/>
                                </a:rPr>
                                <m:t>programmed</m:t>
                              </m:r>
                              <m:r>
                                <m:rPr>
                                  <m:nor/>
                                </m:rPr>
                                <a:rPr lang="en-US" sz="1400">
                                  <a:latin typeface="Cambria Math" panose="02040503050406030204" pitchFamily="18" charset="0"/>
                                </a:rPr>
                                <m:t> </m:t>
                              </m:r>
                              <m:r>
                                <m:rPr>
                                  <m:nor/>
                                </m:rPr>
                                <a:rPr lang="en-US" sz="1400">
                                  <a:latin typeface="Cambria Math" panose="02040503050406030204" pitchFamily="18" charset="0"/>
                                </a:rPr>
                                <m:t>in</m:t>
                              </m:r>
                              <m:r>
                                <m:rPr>
                                  <m:nor/>
                                </m:rPr>
                                <a:rPr lang="en-US" sz="1400">
                                  <a:latin typeface="Cambria Math" panose="02040503050406030204" pitchFamily="18" charset="0"/>
                                </a:rPr>
                                <m:t> </m:t>
                              </m:r>
                              <m:r>
                                <m:rPr>
                                  <m:nor/>
                                </m:rPr>
                                <a:rPr lang="en-US" sz="1400" b="0" i="0" smtClean="0">
                                  <a:latin typeface="Cambria Math" panose="02040503050406030204" pitchFamily="18" charset="0"/>
                                </a:rPr>
                                <m:t>year</m:t>
                              </m:r>
                              <m:r>
                                <m:rPr>
                                  <m:nor/>
                                </m:rPr>
                                <a:rPr lang="en-US" sz="1400">
                                  <a:latin typeface="Cambria Math" panose="02040503050406030204" pitchFamily="18" charset="0"/>
                                </a:rPr>
                                <m:t> </m:t>
                              </m:r>
                              <m:r>
                                <a:rPr lang="en-US" sz="1400" i="1">
                                  <a:latin typeface="Cambria Math" panose="02040503050406030204" pitchFamily="18" charset="0"/>
                                </a:rPr>
                                <m:t>𝑗</m:t>
                              </m:r>
                              <m:r>
                                <a:rPr lang="en-US" sz="1400" i="1" smtClean="0">
                                  <a:latin typeface="Cambria Math" panose="02040503050406030204" pitchFamily="18" charset="0"/>
                                </a:rPr>
                                <m:t>  </m:t>
                              </m:r>
                              <m:r>
                                <a:rPr lang="en-US" sz="1400" i="1">
                                  <a:latin typeface="Cambria Math" panose="02040503050406030204" pitchFamily="18" charset="0"/>
                                </a:rPr>
                                <m:t>      </m:t>
                              </m:r>
                            </m:e>
                            <m:e>
                              <m:r>
                                <a:rPr lang="en-US" sz="1400" i="1">
                                  <a:latin typeface="Cambria Math" panose="02040503050406030204" pitchFamily="18" charset="0"/>
                                </a:rPr>
                                <m:t>&amp;1, </m:t>
                              </m:r>
                              <m:r>
                                <m:rPr>
                                  <m:nor/>
                                </m:rPr>
                                <a:rPr lang="en-US" sz="1400" b="0" i="0" smtClean="0">
                                  <a:latin typeface="Cambria Math" panose="02040503050406030204" pitchFamily="18" charset="0"/>
                                </a:rPr>
                                <m:t> </m:t>
                              </m:r>
                              <m:r>
                                <m:rPr>
                                  <m:nor/>
                                </m:rPr>
                                <a:rPr lang="en-US" sz="1400">
                                  <a:latin typeface="Cambria Math" panose="02040503050406030204" pitchFamily="18" charset="0"/>
                                </a:rPr>
                                <m:t>Project</m:t>
                              </m:r>
                              <m:r>
                                <m:rPr>
                                  <m:nor/>
                                </m:rPr>
                                <a:rPr lang="en-US" sz="1400">
                                  <a:latin typeface="Cambria Math" panose="02040503050406030204" pitchFamily="18" charset="0"/>
                                </a:rPr>
                                <m:t> </m:t>
                              </m:r>
                              <m:r>
                                <a:rPr lang="en-US" sz="1400" i="1">
                                  <a:latin typeface="Cambria Math" panose="02040503050406030204" pitchFamily="18" charset="0"/>
                                </a:rPr>
                                <m:t>𝑖</m:t>
                              </m:r>
                              <m:r>
                                <m:rPr>
                                  <m:nor/>
                                </m:rPr>
                                <a:rPr lang="en-US" sz="1400">
                                  <a:latin typeface="Cambria Math" panose="02040503050406030204" pitchFamily="18" charset="0"/>
                                </a:rPr>
                                <m:t> </m:t>
                              </m:r>
                              <m:r>
                                <m:rPr>
                                  <m:nor/>
                                </m:rPr>
                                <a:rPr lang="en-US" sz="1400">
                                  <a:latin typeface="Cambria Math" panose="02040503050406030204" pitchFamily="18" charset="0"/>
                                </a:rPr>
                                <m:t>is</m:t>
                              </m:r>
                              <m:r>
                                <m:rPr>
                                  <m:nor/>
                                </m:rPr>
                                <a:rPr lang="en-US" sz="1400">
                                  <a:latin typeface="Cambria Math" panose="02040503050406030204" pitchFamily="18" charset="0"/>
                                </a:rPr>
                                <m:t> </m:t>
                              </m:r>
                              <m:r>
                                <m:rPr>
                                  <m:nor/>
                                </m:rPr>
                                <a:rPr lang="en-US" sz="1400">
                                  <a:latin typeface="Cambria Math" panose="02040503050406030204" pitchFamily="18" charset="0"/>
                                </a:rPr>
                                <m:t>not</m:t>
                              </m:r>
                              <m:r>
                                <m:rPr>
                                  <m:nor/>
                                </m:rPr>
                                <a:rPr lang="en-US" sz="1400">
                                  <a:latin typeface="Cambria Math" panose="02040503050406030204" pitchFamily="18" charset="0"/>
                                </a:rPr>
                                <m:t> </m:t>
                              </m:r>
                              <m:r>
                                <m:rPr>
                                  <m:nor/>
                                </m:rPr>
                                <a:rPr lang="en-US" sz="1400">
                                  <a:latin typeface="Cambria Math" panose="02040503050406030204" pitchFamily="18" charset="0"/>
                                </a:rPr>
                                <m:t>programmed</m:t>
                              </m:r>
                              <m:r>
                                <m:rPr>
                                  <m:nor/>
                                </m:rPr>
                                <a:rPr lang="en-US" sz="1400">
                                  <a:latin typeface="Cambria Math" panose="02040503050406030204" pitchFamily="18" charset="0"/>
                                </a:rPr>
                                <m:t> </m:t>
                              </m:r>
                              <m:r>
                                <m:rPr>
                                  <m:nor/>
                                </m:rPr>
                                <a:rPr lang="en-US" sz="1400">
                                  <a:latin typeface="Cambria Math" panose="02040503050406030204" pitchFamily="18" charset="0"/>
                                </a:rPr>
                                <m:t>in</m:t>
                              </m:r>
                              <m:r>
                                <m:rPr>
                                  <m:nor/>
                                </m:rPr>
                                <a:rPr lang="en-US" sz="1400">
                                  <a:latin typeface="Cambria Math" panose="02040503050406030204" pitchFamily="18" charset="0"/>
                                </a:rPr>
                                <m:t> </m:t>
                              </m:r>
                              <m:r>
                                <m:rPr>
                                  <m:nor/>
                                </m:rPr>
                                <a:rPr lang="en-US" sz="1400" b="0" i="0" smtClean="0">
                                  <a:latin typeface="Cambria Math" panose="02040503050406030204" pitchFamily="18" charset="0"/>
                                </a:rPr>
                                <m:t>year</m:t>
                              </m:r>
                              <m:r>
                                <m:rPr>
                                  <m:nor/>
                                </m:rPr>
                                <a:rPr lang="en-US" sz="1400">
                                  <a:latin typeface="Cambria Math" panose="02040503050406030204" pitchFamily="18" charset="0"/>
                                </a:rPr>
                                <m:t> </m:t>
                              </m:r>
                              <m:r>
                                <a:rPr lang="en-US" sz="1400" i="1">
                                  <a:latin typeface="Cambria Math" panose="02040503050406030204" pitchFamily="18" charset="0"/>
                                </a:rPr>
                                <m:t>𝑗</m:t>
                              </m:r>
                            </m:e>
                          </m:eqArr>
                        </m:e>
                      </m:d>
                    </m:oMath>
                  </m:oMathPara>
                </a14:m>
                <a:endParaRPr lang="en-US" sz="1400" dirty="0"/>
              </a:p>
            </p:txBody>
          </p:sp>
        </mc:Choice>
        <mc:Fallback xmlns="">
          <p:sp>
            <p:nvSpPr>
              <p:cNvPr id="78" name="TextBox 77"/>
              <p:cNvSpPr txBox="1">
                <a:spLocks noRot="1" noChangeAspect="1" noMove="1" noResize="1" noEditPoints="1" noAdjustHandles="1" noChangeArrowheads="1" noChangeShapeType="1" noTextEdit="1"/>
              </p:cNvSpPr>
              <p:nvPr/>
            </p:nvSpPr>
            <p:spPr>
              <a:xfrm>
                <a:off x="2176663" y="1310130"/>
                <a:ext cx="5172749" cy="480581"/>
              </a:xfrm>
              <a:prstGeom prst="rect">
                <a:avLst/>
              </a:prstGeom>
              <a:blipFill rotWithShape="0">
                <a:blip r:embed="rId6"/>
                <a:stretch>
                  <a:fillRect l="-8009" t="-224051" b="-3240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2176663" y="3977154"/>
                <a:ext cx="6036994" cy="21544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𝑀𝐹</m:t>
                          </m:r>
                        </m:e>
                        <m:sub>
                          <m:r>
                            <a:rPr lang="en-US" sz="1400" i="1">
                              <a:latin typeface="Cambria Math" panose="02040503050406030204" pitchFamily="18" charset="0"/>
                            </a:rPr>
                            <m:t>𝑖</m:t>
                          </m:r>
                        </m:sub>
                      </m:sSub>
                      <m:r>
                        <a:rPr lang="en-US" sz="1400" i="1" smtClean="0">
                          <a:latin typeface="Cambria Math" panose="02040503050406030204" pitchFamily="18" charset="0"/>
                        </a:rPr>
                        <m:t>=</m:t>
                      </m:r>
                      <m:r>
                        <m:rPr>
                          <m:nor/>
                        </m:rPr>
                        <a:rPr lang="en-US" sz="1400" b="0" i="0" smtClean="0">
                          <a:latin typeface="Cambria Math" panose="02040503050406030204" pitchFamily="18" charset="0"/>
                        </a:rPr>
                        <m:t>Must</m:t>
                      </m:r>
                      <m:r>
                        <m:rPr>
                          <m:nor/>
                        </m:rPr>
                        <a:rPr lang="en-US" sz="1400" b="0" i="0" smtClean="0">
                          <a:latin typeface="Cambria Math" panose="02040503050406030204" pitchFamily="18" charset="0"/>
                        </a:rPr>
                        <m:t> </m:t>
                      </m:r>
                      <m:r>
                        <m:rPr>
                          <m:nor/>
                        </m:rPr>
                        <a:rPr lang="en-US" sz="1400" b="0" i="0" smtClean="0">
                          <a:latin typeface="Cambria Math" panose="02040503050406030204" pitchFamily="18" charset="0"/>
                        </a:rPr>
                        <m:t>fund</m:t>
                      </m:r>
                      <m:r>
                        <m:rPr>
                          <m:nor/>
                        </m:rPr>
                        <a:rPr lang="en-US" sz="1400" b="0" i="0" smtClean="0">
                          <a:latin typeface="Cambria Math" panose="02040503050406030204" pitchFamily="18" charset="0"/>
                        </a:rPr>
                        <m:t> </m:t>
                      </m:r>
                      <m:r>
                        <m:rPr>
                          <m:nor/>
                        </m:rPr>
                        <a:rPr lang="en-US" sz="1400" b="0" i="0" smtClean="0">
                          <a:latin typeface="Cambria Math" panose="02040503050406030204" pitchFamily="18" charset="0"/>
                        </a:rPr>
                        <m:t>Fiscal</m:t>
                      </m:r>
                      <m:r>
                        <m:rPr>
                          <m:nor/>
                        </m:rPr>
                        <a:rPr lang="en-US" sz="1400">
                          <a:latin typeface="Cambria Math" panose="02040503050406030204" pitchFamily="18" charset="0"/>
                        </a:rPr>
                        <m:t> </m:t>
                      </m:r>
                      <m:r>
                        <m:rPr>
                          <m:nor/>
                        </m:rPr>
                        <a:rPr lang="en-US" sz="1400">
                          <a:latin typeface="Cambria Math" panose="02040503050406030204" pitchFamily="18" charset="0"/>
                        </a:rPr>
                        <m:t>Year</m:t>
                      </m:r>
                      <m:r>
                        <m:rPr>
                          <m:nor/>
                        </m:rPr>
                        <a:rPr lang="en-US" sz="1400">
                          <a:latin typeface="Cambria Math" panose="02040503050406030204" pitchFamily="18" charset="0"/>
                        </a:rPr>
                        <m:t> </m:t>
                      </m:r>
                      <m:r>
                        <m:rPr>
                          <m:nor/>
                        </m:rPr>
                        <a:rPr lang="en-US" sz="1400">
                          <a:latin typeface="Cambria Math" panose="02040503050406030204" pitchFamily="18" charset="0"/>
                        </a:rPr>
                        <m:t>project</m:t>
                      </m:r>
                      <m:r>
                        <m:rPr>
                          <m:nor/>
                        </m:rPr>
                        <a:rPr lang="en-US" sz="1400">
                          <a:latin typeface="Cambria Math" panose="02040503050406030204" pitchFamily="18" charset="0"/>
                        </a:rPr>
                        <m:t> </m:t>
                      </m:r>
                      <m:r>
                        <a:rPr lang="en-US" sz="1400" i="1">
                          <a:latin typeface="Cambria Math" panose="02040503050406030204" pitchFamily="18" charset="0"/>
                        </a:rPr>
                        <m:t>𝑖</m:t>
                      </m:r>
                      <m:r>
                        <a:rPr lang="en-US" sz="1400" i="1">
                          <a:latin typeface="Cambria Math" panose="02040503050406030204" pitchFamily="18" charset="0"/>
                        </a:rPr>
                        <m:t> </m:t>
                      </m:r>
                      <m:r>
                        <m:rPr>
                          <m:nor/>
                        </m:rPr>
                        <a:rPr lang="en-US" sz="1400">
                          <a:latin typeface="Cambria Math" panose="02040503050406030204" pitchFamily="18" charset="0"/>
                        </a:rPr>
                        <m:t>must</m:t>
                      </m:r>
                      <m:r>
                        <m:rPr>
                          <m:nor/>
                        </m:rPr>
                        <a:rPr lang="en-US" sz="1400">
                          <a:latin typeface="Cambria Math" panose="02040503050406030204" pitchFamily="18" charset="0"/>
                        </a:rPr>
                        <m:t> </m:t>
                      </m:r>
                      <m:r>
                        <m:rPr>
                          <m:nor/>
                        </m:rPr>
                        <a:rPr lang="en-US" sz="1400">
                          <a:latin typeface="Cambria Math" panose="02040503050406030204" pitchFamily="18" charset="0"/>
                        </a:rPr>
                        <m:t>be</m:t>
                      </m:r>
                      <m:r>
                        <m:rPr>
                          <m:nor/>
                        </m:rPr>
                        <a:rPr lang="en-US" sz="1400">
                          <a:latin typeface="Cambria Math" panose="02040503050406030204" pitchFamily="18" charset="0"/>
                        </a:rPr>
                        <m:t> </m:t>
                      </m:r>
                      <m:r>
                        <m:rPr>
                          <m:nor/>
                        </m:rPr>
                        <a:rPr lang="en-US" sz="1400">
                          <a:latin typeface="Cambria Math" panose="02040503050406030204" pitchFamily="18" charset="0"/>
                        </a:rPr>
                        <m:t>funded</m:t>
                      </m:r>
                      <m:r>
                        <m:rPr>
                          <m:nor/>
                        </m:rPr>
                        <a:rPr lang="en-US" sz="1400">
                          <a:latin typeface="Cambria Math" panose="02040503050406030204" pitchFamily="18" charset="0"/>
                        </a:rPr>
                        <m:t>.</m:t>
                      </m:r>
                    </m:oMath>
                  </m:oMathPara>
                </a14:m>
                <a:endParaRPr lang="en-US" sz="1400" dirty="0"/>
              </a:p>
            </p:txBody>
          </p:sp>
        </mc:Choice>
        <mc:Fallback xmlns="">
          <p:sp>
            <p:nvSpPr>
              <p:cNvPr id="84" name="TextBox 83"/>
              <p:cNvSpPr txBox="1">
                <a:spLocks noRot="1" noChangeAspect="1" noMove="1" noResize="1" noEditPoints="1" noAdjustHandles="1" noChangeArrowheads="1" noChangeShapeType="1" noTextEdit="1"/>
              </p:cNvSpPr>
              <p:nvPr/>
            </p:nvSpPr>
            <p:spPr>
              <a:xfrm>
                <a:off x="2176663" y="3977154"/>
                <a:ext cx="6036994" cy="215444"/>
              </a:xfrm>
              <a:prstGeom prst="rect">
                <a:avLst/>
              </a:prstGeom>
              <a:blipFill rotWithShape="0">
                <a:blip r:embed="rId7"/>
                <a:stretch>
                  <a:fillRect l="-1010" b="-30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2176663" y="4273150"/>
                <a:ext cx="6212203" cy="21544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𝑁𝐸𝑇</m:t>
                          </m:r>
                        </m:e>
                        <m:sub>
                          <m:r>
                            <a:rPr lang="en-US" sz="1400" i="1">
                              <a:latin typeface="Cambria Math" panose="02040503050406030204" pitchFamily="18" charset="0"/>
                            </a:rPr>
                            <m:t>𝑖</m:t>
                          </m:r>
                        </m:sub>
                      </m:sSub>
                      <m:r>
                        <a:rPr lang="en-US" sz="1400" i="1">
                          <a:latin typeface="Cambria Math" panose="02040503050406030204" pitchFamily="18" charset="0"/>
                        </a:rPr>
                        <m:t>=</m:t>
                      </m:r>
                      <m:r>
                        <m:rPr>
                          <m:nor/>
                        </m:rPr>
                        <a:rPr lang="en-US" sz="1400" b="0" i="0" smtClean="0">
                          <a:latin typeface="Cambria Math" panose="02040503050406030204" pitchFamily="18" charset="0"/>
                        </a:rPr>
                        <m:t>No</m:t>
                      </m:r>
                      <m:r>
                        <m:rPr>
                          <m:nor/>
                        </m:rPr>
                        <a:rPr lang="en-US" sz="1400" b="0" i="0" smtClean="0">
                          <a:latin typeface="Cambria Math" panose="02040503050406030204" pitchFamily="18" charset="0"/>
                        </a:rPr>
                        <m:t> </m:t>
                      </m:r>
                      <m:r>
                        <m:rPr>
                          <m:nor/>
                        </m:rPr>
                        <a:rPr lang="en-US" sz="1400" b="0" i="0" smtClean="0">
                          <a:latin typeface="Cambria Math" panose="02040503050406030204" pitchFamily="18" charset="0"/>
                        </a:rPr>
                        <m:t>earlier</m:t>
                      </m:r>
                      <m:r>
                        <m:rPr>
                          <m:nor/>
                        </m:rPr>
                        <a:rPr lang="en-US" sz="1400" b="0" i="0" smtClean="0">
                          <a:latin typeface="Cambria Math" panose="02040503050406030204" pitchFamily="18" charset="0"/>
                        </a:rPr>
                        <m:t> </m:t>
                      </m:r>
                      <m:r>
                        <m:rPr>
                          <m:nor/>
                        </m:rPr>
                        <a:rPr lang="en-US" sz="1400">
                          <a:latin typeface="Cambria Math" panose="02040503050406030204" pitchFamily="18" charset="0"/>
                        </a:rPr>
                        <m:t>Fiscal</m:t>
                      </m:r>
                      <m:r>
                        <m:rPr>
                          <m:nor/>
                        </m:rPr>
                        <a:rPr lang="en-US" sz="1400">
                          <a:latin typeface="Cambria Math" panose="02040503050406030204" pitchFamily="18" charset="0"/>
                        </a:rPr>
                        <m:t> </m:t>
                      </m:r>
                      <m:r>
                        <m:rPr>
                          <m:nor/>
                        </m:rPr>
                        <a:rPr lang="en-US" sz="1400">
                          <a:latin typeface="Cambria Math" panose="02040503050406030204" pitchFamily="18" charset="0"/>
                        </a:rPr>
                        <m:t>Year</m:t>
                      </m:r>
                      <m:r>
                        <m:rPr>
                          <m:nor/>
                        </m:rPr>
                        <a:rPr lang="en-US" sz="1400">
                          <a:latin typeface="Cambria Math" panose="02040503050406030204" pitchFamily="18" charset="0"/>
                        </a:rPr>
                        <m:t> </m:t>
                      </m:r>
                      <m:r>
                        <m:rPr>
                          <m:nor/>
                        </m:rPr>
                        <a:rPr lang="en-US" sz="1400" b="0" i="0" smtClean="0">
                          <a:latin typeface="Cambria Math" panose="02040503050406030204" pitchFamily="18" charset="0"/>
                        </a:rPr>
                        <m:t>that</m:t>
                      </m:r>
                      <m:r>
                        <m:rPr>
                          <m:nor/>
                        </m:rPr>
                        <a:rPr lang="en-US" sz="1400" b="0" i="0" smtClean="0">
                          <a:latin typeface="Cambria Math" panose="02040503050406030204" pitchFamily="18" charset="0"/>
                        </a:rPr>
                        <m:t> </m:t>
                      </m:r>
                      <m:r>
                        <m:rPr>
                          <m:nor/>
                        </m:rPr>
                        <a:rPr lang="en-US" sz="1400">
                          <a:latin typeface="Cambria Math" panose="02040503050406030204" pitchFamily="18" charset="0"/>
                        </a:rPr>
                        <m:t>project</m:t>
                      </m:r>
                      <m:r>
                        <m:rPr>
                          <m:nor/>
                        </m:rPr>
                        <a:rPr lang="en-US" sz="1400">
                          <a:latin typeface="Cambria Math" panose="02040503050406030204" pitchFamily="18" charset="0"/>
                        </a:rPr>
                        <m:t> </m:t>
                      </m:r>
                      <m:r>
                        <a:rPr lang="en-US" sz="1400" i="1">
                          <a:latin typeface="Cambria Math" panose="02040503050406030204" pitchFamily="18" charset="0"/>
                        </a:rPr>
                        <m:t>𝑖</m:t>
                      </m:r>
                      <m:r>
                        <a:rPr lang="en-US" sz="1400" i="1">
                          <a:latin typeface="Cambria Math" panose="02040503050406030204" pitchFamily="18" charset="0"/>
                        </a:rPr>
                        <m:t> </m:t>
                      </m:r>
                      <m:r>
                        <m:rPr>
                          <m:nor/>
                        </m:rPr>
                        <a:rPr lang="en-US" sz="1400">
                          <a:latin typeface="Cambria Math" panose="02040503050406030204" pitchFamily="18" charset="0"/>
                        </a:rPr>
                        <m:t>can</m:t>
                      </m:r>
                      <m:r>
                        <m:rPr>
                          <m:nor/>
                        </m:rPr>
                        <a:rPr lang="en-US" sz="1400" b="0" i="0" smtClean="0">
                          <a:latin typeface="Cambria Math" panose="02040503050406030204" pitchFamily="18" charset="0"/>
                        </a:rPr>
                        <m:t> </m:t>
                      </m:r>
                      <m:r>
                        <m:rPr>
                          <m:nor/>
                        </m:rPr>
                        <a:rPr lang="en-US" sz="1400">
                          <a:latin typeface="Cambria Math" panose="02040503050406030204" pitchFamily="18" charset="0"/>
                        </a:rPr>
                        <m:t>be</m:t>
                      </m:r>
                      <m:r>
                        <m:rPr>
                          <m:nor/>
                        </m:rPr>
                        <a:rPr lang="en-US" sz="1400">
                          <a:latin typeface="Cambria Math" panose="02040503050406030204" pitchFamily="18" charset="0"/>
                        </a:rPr>
                        <m:t> </m:t>
                      </m:r>
                      <m:r>
                        <m:rPr>
                          <m:nor/>
                        </m:rPr>
                        <a:rPr lang="en-US" sz="1400">
                          <a:latin typeface="Cambria Math" panose="02040503050406030204" pitchFamily="18" charset="0"/>
                        </a:rPr>
                        <m:t>funded</m:t>
                      </m:r>
                      <m:r>
                        <m:rPr>
                          <m:nor/>
                        </m:rPr>
                        <a:rPr lang="en-US" sz="1400">
                          <a:latin typeface="Cambria Math" panose="02040503050406030204" pitchFamily="18" charset="0"/>
                        </a:rPr>
                        <m:t>.</m:t>
                      </m:r>
                    </m:oMath>
                  </m:oMathPara>
                </a14:m>
                <a:endParaRPr lang="en-US" sz="1400" dirty="0"/>
              </a:p>
            </p:txBody>
          </p:sp>
        </mc:Choice>
        <mc:Fallback xmlns="">
          <p:sp>
            <p:nvSpPr>
              <p:cNvPr id="86" name="TextBox 85"/>
              <p:cNvSpPr txBox="1">
                <a:spLocks noRot="1" noChangeAspect="1" noMove="1" noResize="1" noEditPoints="1" noAdjustHandles="1" noChangeArrowheads="1" noChangeShapeType="1" noTextEdit="1"/>
              </p:cNvSpPr>
              <p:nvPr/>
            </p:nvSpPr>
            <p:spPr>
              <a:xfrm>
                <a:off x="2176663" y="4273150"/>
                <a:ext cx="6212203" cy="215444"/>
              </a:xfrm>
              <a:prstGeom prst="rect">
                <a:avLst/>
              </a:prstGeom>
              <a:blipFill rotWithShape="0">
                <a:blip r:embed="rId8"/>
                <a:stretch>
                  <a:fillRect l="-981"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2176665" y="2167259"/>
                <a:ext cx="3759430" cy="21544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𝑐</m:t>
                          </m:r>
                        </m:e>
                        <m:sub>
                          <m:r>
                            <a:rPr lang="en-US" sz="1400" i="1">
                              <a:latin typeface="Cambria Math" panose="02040503050406030204" pitchFamily="18" charset="0"/>
                            </a:rPr>
                            <m:t>𝑖</m:t>
                          </m:r>
                        </m:sub>
                      </m:sSub>
                      <m:r>
                        <a:rPr lang="en-US" sz="1400" i="1">
                          <a:latin typeface="Cambria Math" panose="02040503050406030204" pitchFamily="18" charset="0"/>
                        </a:rPr>
                        <m:t>=</m:t>
                      </m:r>
                      <m:r>
                        <m:rPr>
                          <m:nor/>
                        </m:rPr>
                        <a:rPr lang="en-US" sz="1400">
                          <a:latin typeface="Cambria Math" panose="02040503050406030204" pitchFamily="18" charset="0"/>
                        </a:rPr>
                        <m:t>Cost</m:t>
                      </m:r>
                      <m:r>
                        <m:rPr>
                          <m:nor/>
                        </m:rPr>
                        <a:rPr lang="en-US" sz="1400">
                          <a:latin typeface="Cambria Math" panose="02040503050406030204" pitchFamily="18" charset="0"/>
                        </a:rPr>
                        <m:t> </m:t>
                      </m:r>
                      <m:r>
                        <m:rPr>
                          <m:nor/>
                        </m:rPr>
                        <a:rPr lang="en-US" sz="1400">
                          <a:latin typeface="Cambria Math" panose="02040503050406030204" pitchFamily="18" charset="0"/>
                        </a:rPr>
                        <m:t>of</m:t>
                      </m:r>
                      <m:r>
                        <m:rPr>
                          <m:nor/>
                        </m:rPr>
                        <a:rPr lang="en-US" sz="1400">
                          <a:latin typeface="Cambria Math" panose="02040503050406030204" pitchFamily="18" charset="0"/>
                        </a:rPr>
                        <m:t> </m:t>
                      </m:r>
                      <m:r>
                        <m:rPr>
                          <m:nor/>
                        </m:rPr>
                        <a:rPr lang="en-US" sz="1400">
                          <a:latin typeface="Cambria Math" panose="02040503050406030204" pitchFamily="18" charset="0"/>
                        </a:rPr>
                        <m:t>project</m:t>
                      </m:r>
                      <m:r>
                        <m:rPr>
                          <m:nor/>
                        </m:rPr>
                        <a:rPr lang="en-US" sz="1400">
                          <a:latin typeface="Cambria Math" panose="02040503050406030204" pitchFamily="18" charset="0"/>
                        </a:rPr>
                        <m:t> </m:t>
                      </m:r>
                      <m:r>
                        <a:rPr lang="en-US" sz="1400" i="1">
                          <a:latin typeface="Cambria Math" panose="02040503050406030204" pitchFamily="18" charset="0"/>
                        </a:rPr>
                        <m:t>𝑖</m:t>
                      </m:r>
                      <m:r>
                        <a:rPr lang="en-US" sz="1400" i="1">
                          <a:latin typeface="Cambria Math" panose="02040503050406030204" pitchFamily="18" charset="0"/>
                        </a:rPr>
                        <m:t> </m:t>
                      </m:r>
                      <m:r>
                        <m:rPr>
                          <m:nor/>
                        </m:rPr>
                        <a:rPr lang="en-US" sz="1400">
                          <a:latin typeface="Cambria Math" panose="02040503050406030204" pitchFamily="18" charset="0"/>
                        </a:rPr>
                        <m:t>per</m:t>
                      </m:r>
                      <m:r>
                        <m:rPr>
                          <m:nor/>
                        </m:rPr>
                        <a:rPr lang="en-US" sz="1400">
                          <a:latin typeface="Cambria Math" panose="02040503050406030204" pitchFamily="18" charset="0"/>
                        </a:rPr>
                        <m:t> </m:t>
                      </m:r>
                      <m:r>
                        <m:rPr>
                          <m:nor/>
                        </m:rPr>
                        <a:rPr lang="en-US" sz="1400" b="0" i="0" smtClean="0">
                          <a:latin typeface="Cambria Math" panose="02040503050406030204" pitchFamily="18" charset="0"/>
                        </a:rPr>
                        <m:t>year</m:t>
                      </m:r>
                      <m:r>
                        <m:rPr>
                          <m:nor/>
                        </m:rPr>
                        <a:rPr lang="en-US" sz="1400">
                          <a:latin typeface="Cambria Math" panose="02040503050406030204" pitchFamily="18" charset="0"/>
                        </a:rPr>
                        <m:t>.</m:t>
                      </m:r>
                    </m:oMath>
                  </m:oMathPara>
                </a14:m>
                <a:endParaRPr lang="en-US" sz="1400" dirty="0"/>
              </a:p>
            </p:txBody>
          </p:sp>
        </mc:Choice>
        <mc:Fallback xmlns="">
          <p:sp>
            <p:nvSpPr>
              <p:cNvPr id="89" name="TextBox 88"/>
              <p:cNvSpPr txBox="1">
                <a:spLocks noRot="1" noChangeAspect="1" noMove="1" noResize="1" noEditPoints="1" noAdjustHandles="1" noChangeArrowheads="1" noChangeShapeType="1" noTextEdit="1"/>
              </p:cNvSpPr>
              <p:nvPr/>
            </p:nvSpPr>
            <p:spPr>
              <a:xfrm>
                <a:off x="2176665" y="2167259"/>
                <a:ext cx="3759430" cy="215444"/>
              </a:xfrm>
              <a:prstGeom prst="rect">
                <a:avLst/>
              </a:prstGeom>
              <a:blipFill rotWithShape="0">
                <a:blip r:embed="rId9"/>
                <a:stretch>
                  <a:fillRect l="-1135"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176665" y="2776563"/>
                <a:ext cx="5445682" cy="215444"/>
              </a:xfrm>
              <a:prstGeom prst="rect">
                <a:avLst/>
              </a:prstGeom>
              <a:noFill/>
            </p:spPr>
            <p:txBody>
              <a:bodyPr wrap="square" lIns="0" tIns="0" rIns="0" bIns="0" rtlCol="0">
                <a:spAutoFit/>
              </a:bodyPr>
              <a:lstStyle/>
              <a:p>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𝐶𝐵𝑃𝐿</m:t>
                        </m:r>
                      </m:e>
                      <m:sub>
                        <m:r>
                          <a:rPr lang="en-US" sz="1400" i="1">
                            <a:latin typeface="Cambria Math" panose="02040503050406030204" pitchFamily="18" charset="0"/>
                          </a:rPr>
                          <m:t>𝑖</m:t>
                        </m:r>
                      </m:sub>
                    </m:sSub>
                    <m:r>
                      <a:rPr lang="en-US" sz="1400" i="1">
                        <a:latin typeface="Cambria Math" panose="02040503050406030204" pitchFamily="18" charset="0"/>
                        <a:ea typeface="Cambria Math" panose="02040503050406030204" pitchFamily="18" charset="0"/>
                      </a:rPr>
                      <m:t>=</m:t>
                    </m:r>
                    <m:r>
                      <m:rPr>
                        <m:sty m:val="p"/>
                      </m:rPr>
                      <a:rPr lang="en-US" sz="1400" b="0" i="0" smtClean="0">
                        <a:latin typeface="Cambria Math" panose="02040503050406030204" pitchFamily="18" charset="0"/>
                        <a:ea typeface="Cambria Math" panose="02040503050406030204" pitchFamily="18" charset="0"/>
                      </a:rPr>
                      <m:t>Capabilities</m:t>
                    </m:r>
                    <m:r>
                      <a:rPr lang="en-US" sz="1400" b="0" i="0" smtClean="0">
                        <a:latin typeface="Cambria Math" panose="02040503050406030204" pitchFamily="18" charset="0"/>
                        <a:ea typeface="Cambria Math" panose="02040503050406030204" pitchFamily="18" charset="0"/>
                      </a:rPr>
                      <m:t> </m:t>
                    </m:r>
                  </m:oMath>
                </a14:m>
                <a:r>
                  <a:rPr lang="en-US" sz="1400" dirty="0">
                    <a:latin typeface="Cambria Math" panose="02040503050406030204" pitchFamily="18" charset="0"/>
                    <a:ea typeface="Cambria Math" panose="02040503050406030204" pitchFamily="18" charset="0"/>
                  </a:rPr>
                  <a:t>Based Program List score for project. </a:t>
                </a:r>
              </a:p>
            </p:txBody>
          </p:sp>
        </mc:Choice>
        <mc:Fallback xmlns="">
          <p:sp>
            <p:nvSpPr>
              <p:cNvPr id="15" name="TextBox 14"/>
              <p:cNvSpPr txBox="1">
                <a:spLocks noRot="1" noChangeAspect="1" noMove="1" noResize="1" noEditPoints="1" noAdjustHandles="1" noChangeArrowheads="1" noChangeShapeType="1" noTextEdit="1"/>
              </p:cNvSpPr>
              <p:nvPr/>
            </p:nvSpPr>
            <p:spPr>
              <a:xfrm>
                <a:off x="2176665" y="2776563"/>
                <a:ext cx="5445682" cy="215444"/>
              </a:xfrm>
              <a:prstGeom prst="rect">
                <a:avLst/>
              </a:prstGeom>
              <a:blipFill rotWithShape="0">
                <a:blip r:embed="rId10"/>
                <a:stretch>
                  <a:fillRect l="-1120" t="-27778" b="-4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176662" y="4569146"/>
                <a:ext cx="6212203" cy="21544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𝑃𝐷𝑆</m:t>
                          </m:r>
                        </m:e>
                        <m:sub>
                          <m:r>
                            <a:rPr lang="en-US" sz="1400" i="1">
                              <a:latin typeface="Cambria Math" panose="02040503050406030204" pitchFamily="18" charset="0"/>
                            </a:rPr>
                            <m:t>𝑖</m:t>
                          </m:r>
                        </m:sub>
                      </m:sSub>
                      <m:r>
                        <a:rPr lang="en-US" sz="1400" i="1">
                          <a:latin typeface="Cambria Math" panose="02040503050406030204" pitchFamily="18" charset="0"/>
                        </a:rPr>
                        <m:t>=</m:t>
                      </m:r>
                      <m:r>
                        <m:rPr>
                          <m:sty m:val="p"/>
                        </m:rPr>
                        <a:rPr lang="en-US" sz="1400" b="0" i="0" smtClean="0">
                          <a:latin typeface="Cambria Math" panose="02040503050406030204" pitchFamily="18" charset="0"/>
                        </a:rPr>
                        <m:t>Prospectus</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development</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study</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cost</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of</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project</m:t>
                      </m:r>
                      <m:r>
                        <a:rPr lang="en-US" sz="1400" b="0" i="0" smtClean="0">
                          <a:latin typeface="Cambria Math" panose="02040503050406030204" pitchFamily="18" charset="0"/>
                        </a:rPr>
                        <m:t> </m:t>
                      </m:r>
                      <m:r>
                        <a:rPr lang="en-US" sz="1400" b="0" i="1" smtClean="0">
                          <a:latin typeface="Cambria Math" panose="02040503050406030204" pitchFamily="18" charset="0"/>
                        </a:rPr>
                        <m:t>𝑖</m:t>
                      </m:r>
                      <m:r>
                        <a:rPr lang="en-US" sz="1400" b="0" i="1" smtClean="0">
                          <a:latin typeface="Cambria Math" panose="02040503050406030204" pitchFamily="18" charset="0"/>
                        </a:rPr>
                        <m:t>.</m:t>
                      </m:r>
                    </m:oMath>
                  </m:oMathPara>
                </a14:m>
                <a:endParaRPr lang="en-US" sz="1400" i="1" dirty="0"/>
              </a:p>
            </p:txBody>
          </p:sp>
        </mc:Choice>
        <mc:Fallback xmlns="">
          <p:sp>
            <p:nvSpPr>
              <p:cNvPr id="16" name="TextBox 15"/>
              <p:cNvSpPr txBox="1">
                <a:spLocks noRot="1" noChangeAspect="1" noMove="1" noResize="1" noEditPoints="1" noAdjustHandles="1" noChangeArrowheads="1" noChangeShapeType="1" noTextEdit="1"/>
              </p:cNvSpPr>
              <p:nvPr/>
            </p:nvSpPr>
            <p:spPr>
              <a:xfrm>
                <a:off x="2176662" y="4569146"/>
                <a:ext cx="6212203" cy="215444"/>
              </a:xfrm>
              <a:prstGeom prst="rect">
                <a:avLst/>
              </a:prstGeom>
              <a:blipFill rotWithShape="0">
                <a:blip r:embed="rId11"/>
                <a:stretch>
                  <a:fillRect l="-981"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176661" y="4865142"/>
                <a:ext cx="6212203" cy="21544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𝑃𝑁𝐷</m:t>
                          </m:r>
                          <m:r>
                            <a:rPr lang="en-US" sz="1400" b="0" i="1" smtClean="0">
                              <a:latin typeface="Cambria Math" panose="02040503050406030204" pitchFamily="18" charset="0"/>
                            </a:rPr>
                            <m:t>1</m:t>
                          </m:r>
                        </m:e>
                        <m:sub>
                          <m:r>
                            <a:rPr lang="en-US" sz="1400" i="1">
                              <a:latin typeface="Cambria Math" panose="02040503050406030204" pitchFamily="18" charset="0"/>
                            </a:rPr>
                            <m:t>𝑖</m:t>
                          </m:r>
                        </m:sub>
                      </m:sSub>
                      <m:r>
                        <a:rPr lang="en-US" sz="1400" i="1">
                          <a:latin typeface="Cambria Math" panose="02040503050406030204" pitchFamily="18" charset="0"/>
                        </a:rPr>
                        <m:t>=</m:t>
                      </m:r>
                      <m:r>
                        <m:rPr>
                          <m:sty m:val="p"/>
                        </m:rPr>
                        <a:rPr lang="en-US" sz="1400" b="0" i="0" smtClean="0">
                          <a:latin typeface="Cambria Math" panose="02040503050406030204" pitchFamily="18" charset="0"/>
                        </a:rPr>
                        <m:t>First</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planning</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and</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design</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cost</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of</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project</m:t>
                      </m:r>
                      <m:r>
                        <a:rPr lang="en-US" sz="1400" b="0" i="0" smtClean="0">
                          <a:latin typeface="Cambria Math" panose="02040503050406030204" pitchFamily="18" charset="0"/>
                        </a:rPr>
                        <m:t> </m:t>
                      </m:r>
                      <m:r>
                        <a:rPr lang="en-US" sz="1400" b="0" i="1" smtClean="0">
                          <a:latin typeface="Cambria Math" panose="02040503050406030204" pitchFamily="18" charset="0"/>
                        </a:rPr>
                        <m:t>𝑖</m:t>
                      </m:r>
                      <m:r>
                        <a:rPr lang="en-US" sz="1400" b="0" i="1" smtClean="0">
                          <a:latin typeface="Cambria Math" panose="02040503050406030204" pitchFamily="18" charset="0"/>
                        </a:rPr>
                        <m:t>.</m:t>
                      </m:r>
                    </m:oMath>
                  </m:oMathPara>
                </a14:m>
                <a:endParaRPr lang="en-US" sz="1400" i="1" dirty="0"/>
              </a:p>
            </p:txBody>
          </p:sp>
        </mc:Choice>
        <mc:Fallback xmlns="">
          <p:sp>
            <p:nvSpPr>
              <p:cNvPr id="18" name="TextBox 17"/>
              <p:cNvSpPr txBox="1">
                <a:spLocks noRot="1" noChangeAspect="1" noMove="1" noResize="1" noEditPoints="1" noAdjustHandles="1" noChangeArrowheads="1" noChangeShapeType="1" noTextEdit="1"/>
              </p:cNvSpPr>
              <p:nvPr/>
            </p:nvSpPr>
            <p:spPr>
              <a:xfrm>
                <a:off x="2176661" y="4865142"/>
                <a:ext cx="6212203" cy="215444"/>
              </a:xfrm>
              <a:prstGeom prst="rect">
                <a:avLst/>
              </a:prstGeom>
              <a:blipFill rotWithShape="0">
                <a:blip r:embed="rId12"/>
                <a:stretch>
                  <a:fillRect l="-981" b="-3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176660" y="5457134"/>
                <a:ext cx="6212203" cy="21544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𝐶𝐸𝑄𝑂𝑀</m:t>
                          </m:r>
                        </m:e>
                        <m:sub>
                          <m:r>
                            <a:rPr lang="en-US" sz="1400" i="1">
                              <a:latin typeface="Cambria Math" panose="02040503050406030204" pitchFamily="18" charset="0"/>
                            </a:rPr>
                            <m:t>𝑖</m:t>
                          </m:r>
                        </m:sub>
                      </m:sSub>
                      <m:r>
                        <a:rPr lang="en-US" sz="1400" i="1">
                          <a:latin typeface="Cambria Math" panose="02040503050406030204" pitchFamily="18" charset="0"/>
                        </a:rPr>
                        <m:t>=</m:t>
                      </m:r>
                      <m:r>
                        <m:rPr>
                          <m:sty m:val="p"/>
                        </m:rPr>
                        <a:rPr lang="en-US" sz="1400" b="0" i="0" smtClean="0">
                          <a:latin typeface="Cambria Math" panose="02040503050406030204" pitchFamily="18" charset="0"/>
                        </a:rPr>
                        <m:t>Collateral</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equipment</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operations</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and</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maintenance</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cost</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of</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project</m:t>
                      </m:r>
                      <m:r>
                        <a:rPr lang="en-US" sz="1400" b="0" i="0" smtClean="0">
                          <a:latin typeface="Cambria Math" panose="02040503050406030204" pitchFamily="18" charset="0"/>
                        </a:rPr>
                        <m:t> </m:t>
                      </m:r>
                      <m:r>
                        <a:rPr lang="en-US" sz="1400" b="0" i="1" smtClean="0">
                          <a:latin typeface="Cambria Math" panose="02040503050406030204" pitchFamily="18" charset="0"/>
                        </a:rPr>
                        <m:t>𝑖</m:t>
                      </m:r>
                      <m:r>
                        <a:rPr lang="en-US" sz="1400" b="0" i="1" smtClean="0">
                          <a:latin typeface="Cambria Math" panose="02040503050406030204" pitchFamily="18" charset="0"/>
                        </a:rPr>
                        <m:t>.</m:t>
                      </m:r>
                    </m:oMath>
                  </m:oMathPara>
                </a14:m>
                <a:endParaRPr lang="en-US" sz="1400" i="1" dirty="0"/>
              </a:p>
            </p:txBody>
          </p:sp>
        </mc:Choice>
        <mc:Fallback xmlns="">
          <p:sp>
            <p:nvSpPr>
              <p:cNvPr id="19" name="TextBox 18"/>
              <p:cNvSpPr txBox="1">
                <a:spLocks noRot="1" noChangeAspect="1" noMove="1" noResize="1" noEditPoints="1" noAdjustHandles="1" noChangeArrowheads="1" noChangeShapeType="1" noTextEdit="1"/>
              </p:cNvSpPr>
              <p:nvPr/>
            </p:nvSpPr>
            <p:spPr>
              <a:xfrm>
                <a:off x="2176660" y="5457134"/>
                <a:ext cx="6212203" cy="215444"/>
              </a:xfrm>
              <a:prstGeom prst="rect">
                <a:avLst/>
              </a:prstGeom>
              <a:blipFill rotWithShape="0">
                <a:blip r:embed="rId13"/>
                <a:stretch>
                  <a:fillRect l="-1276" b="-30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2176659" y="5753130"/>
                <a:ext cx="6212203" cy="215444"/>
              </a:xfrm>
              <a:prstGeom prst="rect">
                <a:avLst/>
              </a:prstGeom>
              <a:noFill/>
            </p:spPr>
            <p:txBody>
              <a:bodyPr wrap="square" lIns="0" tIns="0" rIns="0" bIns="0" rtlCol="0">
                <a:spAutoFit/>
              </a:bodyPr>
              <a:lstStyle/>
              <a:p>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𝐶𝐸𝑄𝑃𝑅𝑂𝐶</m:t>
                        </m:r>
                      </m:e>
                      <m:sub>
                        <m:r>
                          <a:rPr lang="en-US" sz="1400" i="1">
                            <a:latin typeface="Cambria Math" panose="02040503050406030204" pitchFamily="18" charset="0"/>
                          </a:rPr>
                          <m:t>𝑖</m:t>
                        </m:r>
                      </m:sub>
                    </m:sSub>
                    <m:r>
                      <a:rPr lang="en-US" sz="1400" i="1">
                        <a:latin typeface="Cambria Math" panose="02040503050406030204" pitchFamily="18" charset="0"/>
                      </a:rPr>
                      <m:t>=</m:t>
                    </m:r>
                    <m:r>
                      <m:rPr>
                        <m:sty m:val="p"/>
                      </m:rPr>
                      <a:rPr lang="en-US" sz="1400" b="0" i="0" smtClean="0">
                        <a:latin typeface="Cambria Math" panose="02040503050406030204" pitchFamily="18" charset="0"/>
                      </a:rPr>
                      <m:t>Collateral</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equipment</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procurement</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cost</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of</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project</m:t>
                    </m:r>
                    <m:r>
                      <a:rPr lang="en-US" sz="1400" b="0" i="0" smtClean="0">
                        <a:latin typeface="Cambria Math" panose="02040503050406030204" pitchFamily="18" charset="0"/>
                      </a:rPr>
                      <m:t> </m:t>
                    </m:r>
                    <m:r>
                      <a:rPr lang="en-US" sz="1400" b="0" i="1" smtClean="0">
                        <a:latin typeface="Cambria Math" panose="02040503050406030204" pitchFamily="18" charset="0"/>
                      </a:rPr>
                      <m:t>𝑖</m:t>
                    </m:r>
                  </m:oMath>
                </a14:m>
                <a:r>
                  <a:rPr lang="en-US" sz="1400" i="1" dirty="0"/>
                  <a:t>.</a:t>
                </a:r>
              </a:p>
            </p:txBody>
          </p:sp>
        </mc:Choice>
        <mc:Fallback xmlns="">
          <p:sp>
            <p:nvSpPr>
              <p:cNvPr id="20" name="TextBox 19"/>
              <p:cNvSpPr txBox="1">
                <a:spLocks noRot="1" noChangeAspect="1" noMove="1" noResize="1" noEditPoints="1" noAdjustHandles="1" noChangeArrowheads="1" noChangeShapeType="1" noTextEdit="1"/>
              </p:cNvSpPr>
              <p:nvPr/>
            </p:nvSpPr>
            <p:spPr>
              <a:xfrm>
                <a:off x="2176659" y="5753130"/>
                <a:ext cx="6212203" cy="215444"/>
              </a:xfrm>
              <a:prstGeom prst="rect">
                <a:avLst/>
              </a:prstGeom>
              <a:blipFill rotWithShape="0">
                <a:blip r:embed="rId14"/>
                <a:stretch>
                  <a:fillRect l="-1276" t="-25714" b="-5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176661" y="6049126"/>
                <a:ext cx="7645364" cy="215444"/>
              </a:xfrm>
              <a:prstGeom prst="rect">
                <a:avLst/>
              </a:prstGeom>
              <a:noFill/>
            </p:spPr>
            <p:txBody>
              <a:bodyPr wrap="square" lIns="0" tIns="0" rIns="0" bIns="0" rtlCol="0">
                <a:spAutoFit/>
              </a:bodyPr>
              <a:lstStyle/>
              <a:p>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r>
                          <a:rPr lang="en-US" sz="1400" b="0" i="1" smtClean="0">
                            <a:latin typeface="Cambria Math" panose="02040503050406030204" pitchFamily="18" charset="0"/>
                          </a:rPr>
                          <m:t>4</m:t>
                        </m:r>
                        <m:r>
                          <a:rPr lang="en-US" sz="1400" b="0" i="1" smtClean="0">
                            <a:latin typeface="Cambria Math" panose="02040503050406030204" pitchFamily="18" charset="0"/>
                          </a:rPr>
                          <m:t>𝐼𝑂𝑀</m:t>
                        </m:r>
                      </m:e>
                      <m:sub>
                        <m:r>
                          <a:rPr lang="en-US" sz="1400" i="1">
                            <a:latin typeface="Cambria Math" panose="02040503050406030204" pitchFamily="18" charset="0"/>
                          </a:rPr>
                          <m:t>𝑖</m:t>
                        </m:r>
                      </m:sub>
                    </m:sSub>
                    <m:r>
                      <a:rPr lang="en-US" sz="1400" i="1">
                        <a:latin typeface="Cambria Math" panose="02040503050406030204" pitchFamily="18" charset="0"/>
                      </a:rPr>
                      <m:t>=</m:t>
                    </m:r>
                    <m:r>
                      <m:rPr>
                        <m:sty m:val="p"/>
                      </m:rPr>
                      <a:rPr lang="en-US" sz="1400" b="0" i="0" smtClean="0">
                        <a:latin typeface="Cambria Math" panose="02040503050406030204" pitchFamily="18" charset="0"/>
                      </a:rPr>
                      <m:t>Command</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control</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communications</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computing</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and</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information</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C</m:t>
                    </m:r>
                    <m:r>
                      <a:rPr lang="en-US" sz="1400" b="0" i="0" smtClean="0">
                        <a:latin typeface="Cambria Math" panose="02040503050406030204" pitchFamily="18" charset="0"/>
                      </a:rPr>
                      <m:t>4</m:t>
                    </m:r>
                    <m:r>
                      <m:rPr>
                        <m:sty m:val="p"/>
                      </m:rPr>
                      <a:rPr lang="en-US" sz="1400" b="0" i="0" smtClean="0">
                        <a:latin typeface="Cambria Math" panose="02040503050406030204" pitchFamily="18" charset="0"/>
                      </a:rPr>
                      <m:t>I</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cost</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of</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project</m:t>
                    </m:r>
                    <m:r>
                      <a:rPr lang="en-US" sz="1400" b="0" i="0" smtClean="0">
                        <a:latin typeface="Cambria Math" panose="02040503050406030204" pitchFamily="18" charset="0"/>
                      </a:rPr>
                      <m:t> </m:t>
                    </m:r>
                    <m:r>
                      <a:rPr lang="en-US" sz="1400" b="0" i="1" smtClean="0">
                        <a:latin typeface="Cambria Math" panose="02040503050406030204" pitchFamily="18" charset="0"/>
                      </a:rPr>
                      <m:t>𝑖</m:t>
                    </m:r>
                  </m:oMath>
                </a14:m>
                <a:r>
                  <a:rPr lang="en-US" sz="1400" i="1" dirty="0"/>
                  <a:t>.</a:t>
                </a:r>
              </a:p>
            </p:txBody>
          </p:sp>
        </mc:Choice>
        <mc:Fallback xmlns="">
          <p:sp>
            <p:nvSpPr>
              <p:cNvPr id="21" name="TextBox 20"/>
              <p:cNvSpPr txBox="1">
                <a:spLocks noRot="1" noChangeAspect="1" noMove="1" noResize="1" noEditPoints="1" noAdjustHandles="1" noChangeArrowheads="1" noChangeShapeType="1" noTextEdit="1"/>
              </p:cNvSpPr>
              <p:nvPr/>
            </p:nvSpPr>
            <p:spPr>
              <a:xfrm>
                <a:off x="2176661" y="6049126"/>
                <a:ext cx="7645364" cy="215444"/>
              </a:xfrm>
              <a:prstGeom prst="rect">
                <a:avLst/>
              </a:prstGeom>
              <a:blipFill rotWithShape="0">
                <a:blip r:embed="rId15"/>
                <a:stretch>
                  <a:fillRect l="-797" t="-25000" b="-47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176659" y="6345115"/>
                <a:ext cx="6212203" cy="21544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r>
                            <a:rPr lang="en-US" sz="1400" b="0" i="1" smtClean="0">
                              <a:latin typeface="Cambria Math" panose="02040503050406030204" pitchFamily="18" charset="0"/>
                            </a:rPr>
                            <m:t>4</m:t>
                          </m:r>
                          <m:r>
                            <a:rPr lang="en-US" sz="1400" b="0" i="1" smtClean="0">
                              <a:latin typeface="Cambria Math" panose="02040503050406030204" pitchFamily="18" charset="0"/>
                            </a:rPr>
                            <m:t>𝐼𝑃𝑅𝑂𝐶</m:t>
                          </m:r>
                        </m:e>
                        <m:sub>
                          <m:r>
                            <a:rPr lang="en-US" sz="1400" i="1">
                              <a:latin typeface="Cambria Math" panose="02040503050406030204" pitchFamily="18" charset="0"/>
                            </a:rPr>
                            <m:t>𝑖</m:t>
                          </m:r>
                        </m:sub>
                      </m:sSub>
                      <m:r>
                        <a:rPr lang="en-US" sz="1400" i="1">
                          <a:latin typeface="Cambria Math" panose="02040503050406030204" pitchFamily="18" charset="0"/>
                        </a:rPr>
                        <m:t>=</m:t>
                      </m:r>
                      <m:r>
                        <m:rPr>
                          <m:sty m:val="p"/>
                        </m:rPr>
                        <a:rPr lang="en-US" sz="1400" b="0" i="0" smtClean="0">
                          <a:latin typeface="Cambria Math" panose="02040503050406030204" pitchFamily="18" charset="0"/>
                        </a:rPr>
                        <m:t>C</m:t>
                      </m:r>
                      <m:r>
                        <a:rPr lang="en-US" sz="1400" b="0" i="0" smtClean="0">
                          <a:latin typeface="Cambria Math" panose="02040503050406030204" pitchFamily="18" charset="0"/>
                        </a:rPr>
                        <m:t>4</m:t>
                      </m:r>
                      <m:r>
                        <m:rPr>
                          <m:sty m:val="p"/>
                        </m:rPr>
                        <a:rPr lang="en-US" sz="1400" b="0" i="0" smtClean="0">
                          <a:latin typeface="Cambria Math" panose="02040503050406030204" pitchFamily="18" charset="0"/>
                        </a:rPr>
                        <m:t>I</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procurement</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cost</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of</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project</m:t>
                      </m:r>
                      <m:r>
                        <a:rPr lang="en-US" sz="1400" b="0" i="0" smtClean="0">
                          <a:latin typeface="Cambria Math" panose="02040503050406030204" pitchFamily="18" charset="0"/>
                        </a:rPr>
                        <m:t> </m:t>
                      </m:r>
                      <m:r>
                        <a:rPr lang="en-US" sz="1400" b="0" i="1" smtClean="0">
                          <a:latin typeface="Cambria Math" panose="02040503050406030204" pitchFamily="18" charset="0"/>
                        </a:rPr>
                        <m:t>𝑖</m:t>
                      </m:r>
                      <m:r>
                        <a:rPr lang="en-US" sz="1400" b="0" i="1" smtClean="0">
                          <a:latin typeface="Cambria Math" panose="02040503050406030204" pitchFamily="18" charset="0"/>
                        </a:rPr>
                        <m:t>.</m:t>
                      </m:r>
                    </m:oMath>
                  </m:oMathPara>
                </a14:m>
                <a:endParaRPr lang="en-US" sz="1400" i="1" dirty="0"/>
              </a:p>
            </p:txBody>
          </p:sp>
        </mc:Choice>
        <mc:Fallback xmlns="">
          <p:sp>
            <p:nvSpPr>
              <p:cNvPr id="22" name="TextBox 21"/>
              <p:cNvSpPr txBox="1">
                <a:spLocks noRot="1" noChangeAspect="1" noMove="1" noResize="1" noEditPoints="1" noAdjustHandles="1" noChangeArrowheads="1" noChangeShapeType="1" noTextEdit="1"/>
              </p:cNvSpPr>
              <p:nvPr/>
            </p:nvSpPr>
            <p:spPr>
              <a:xfrm>
                <a:off x="2176659" y="6345115"/>
                <a:ext cx="6212203" cy="215444"/>
              </a:xfrm>
              <a:prstGeom prst="rect">
                <a:avLst/>
              </a:prstGeom>
              <a:blipFill rotWithShape="0">
                <a:blip r:embed="rId16"/>
                <a:stretch>
                  <a:fillRect l="-981"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176659" y="5161138"/>
                <a:ext cx="6212203" cy="21544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𝑃𝑁𝐷</m:t>
                          </m:r>
                          <m:r>
                            <a:rPr lang="en-US" sz="1400" b="0" i="1" smtClean="0">
                              <a:latin typeface="Cambria Math" panose="02040503050406030204" pitchFamily="18" charset="0"/>
                            </a:rPr>
                            <m:t>2</m:t>
                          </m:r>
                        </m:e>
                        <m:sub>
                          <m:r>
                            <a:rPr lang="en-US" sz="1400" i="1">
                              <a:latin typeface="Cambria Math" panose="02040503050406030204" pitchFamily="18" charset="0"/>
                            </a:rPr>
                            <m:t>𝑖</m:t>
                          </m:r>
                        </m:sub>
                      </m:sSub>
                      <m:r>
                        <a:rPr lang="en-US" sz="1400" i="1">
                          <a:latin typeface="Cambria Math" panose="02040503050406030204" pitchFamily="18" charset="0"/>
                        </a:rPr>
                        <m:t>=</m:t>
                      </m:r>
                      <m:r>
                        <m:rPr>
                          <m:sty m:val="p"/>
                        </m:rPr>
                        <a:rPr lang="en-US" sz="1400" b="0" i="0" smtClean="0">
                          <a:latin typeface="Cambria Math" panose="02040503050406030204" pitchFamily="18" charset="0"/>
                        </a:rPr>
                        <m:t>Second</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planning</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and</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design</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cost</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of</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project</m:t>
                      </m:r>
                      <m:r>
                        <a:rPr lang="en-US" sz="1400" b="0" i="0" smtClean="0">
                          <a:latin typeface="Cambria Math" panose="02040503050406030204" pitchFamily="18" charset="0"/>
                        </a:rPr>
                        <m:t> </m:t>
                      </m:r>
                      <m:r>
                        <a:rPr lang="en-US" sz="1400" b="0" i="1" smtClean="0">
                          <a:latin typeface="Cambria Math" panose="02040503050406030204" pitchFamily="18" charset="0"/>
                        </a:rPr>
                        <m:t>𝑖</m:t>
                      </m:r>
                      <m:r>
                        <a:rPr lang="en-US" sz="1400" b="0" i="1" smtClean="0">
                          <a:latin typeface="Cambria Math" panose="02040503050406030204" pitchFamily="18" charset="0"/>
                        </a:rPr>
                        <m:t>.</m:t>
                      </m:r>
                    </m:oMath>
                  </m:oMathPara>
                </a14:m>
                <a:endParaRPr lang="en-US" sz="1400" i="1" dirty="0"/>
              </a:p>
            </p:txBody>
          </p:sp>
        </mc:Choice>
        <mc:Fallback xmlns="">
          <p:sp>
            <p:nvSpPr>
              <p:cNvPr id="23" name="TextBox 22"/>
              <p:cNvSpPr txBox="1">
                <a:spLocks noRot="1" noChangeAspect="1" noMove="1" noResize="1" noEditPoints="1" noAdjustHandles="1" noChangeArrowheads="1" noChangeShapeType="1" noTextEdit="1"/>
              </p:cNvSpPr>
              <p:nvPr/>
            </p:nvSpPr>
            <p:spPr>
              <a:xfrm>
                <a:off x="2176659" y="5161138"/>
                <a:ext cx="6212203" cy="215444"/>
              </a:xfrm>
              <a:prstGeom prst="rect">
                <a:avLst/>
              </a:prstGeom>
              <a:blipFill rotWithShape="0">
                <a:blip r:embed="rId17"/>
                <a:stretch>
                  <a:fillRect l="-981"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176659" y="2463255"/>
                <a:ext cx="5445682" cy="232756"/>
              </a:xfrm>
              <a:prstGeom prst="rect">
                <a:avLst/>
              </a:prstGeom>
              <a:noFill/>
            </p:spPr>
            <p:txBody>
              <a:bodyPr wrap="square" lIns="0" tIns="0" rIns="0" bIns="0" rtlCol="0">
                <a:spAutoFit/>
              </a:bodyPr>
              <a:lstStyle/>
              <a:p>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𝑣</m:t>
                        </m:r>
                      </m:e>
                      <m:sub>
                        <m:r>
                          <a:rPr lang="en-US" sz="1400" i="1">
                            <a:latin typeface="Cambria Math" panose="02040503050406030204" pitchFamily="18" charset="0"/>
                          </a:rPr>
                          <m:t>𝑖</m:t>
                        </m:r>
                        <m:r>
                          <a:rPr lang="en-US" sz="1400" b="0" i="1" smtClean="0">
                            <a:latin typeface="Cambria Math" panose="02040503050406030204" pitchFamily="18" charset="0"/>
                          </a:rPr>
                          <m:t>,</m:t>
                        </m:r>
                        <m:r>
                          <a:rPr lang="en-US" sz="1400" b="0" i="1" smtClean="0">
                            <a:latin typeface="Cambria Math" panose="02040503050406030204" pitchFamily="18" charset="0"/>
                          </a:rPr>
                          <m:t>𝑗</m:t>
                        </m:r>
                      </m:sub>
                    </m:sSub>
                    <m:r>
                      <a:rPr lang="en-US" sz="1400" i="1">
                        <a:latin typeface="Cambria Math" panose="02040503050406030204" pitchFamily="18" charset="0"/>
                        <a:ea typeface="Cambria Math" panose="02040503050406030204" pitchFamily="18" charset="0"/>
                      </a:rPr>
                      <m:t>=</m:t>
                    </m:r>
                    <m:r>
                      <m:rPr>
                        <m:nor/>
                      </m:rPr>
                      <a:rPr lang="en-US" sz="1400" b="0" i="0" smtClean="0">
                        <a:latin typeface="Cambria Math" panose="02040503050406030204" pitchFamily="18" charset="0"/>
                        <a:ea typeface="Cambria Math" panose="02040503050406030204" pitchFamily="18" charset="0"/>
                      </a:rPr>
                      <m:t>V</m:t>
                    </m:r>
                    <m:r>
                      <m:rPr>
                        <m:nor/>
                      </m:rPr>
                      <a:rPr lang="en-US" sz="1400">
                        <a:latin typeface="Cambria Math" panose="02040503050406030204" pitchFamily="18" charset="0"/>
                        <a:ea typeface="Cambria Math" panose="02040503050406030204" pitchFamily="18" charset="0"/>
                      </a:rPr>
                      <m:t>a</m:t>
                    </m:r>
                    <m:r>
                      <m:rPr>
                        <m:nor/>
                      </m:rPr>
                      <a:rPr lang="en-US" sz="1400" b="0" i="0" smtClean="0">
                        <a:latin typeface="Cambria Math" panose="02040503050406030204" pitchFamily="18" charset="0"/>
                        <a:ea typeface="Cambria Math" panose="02040503050406030204" pitchFamily="18" charset="0"/>
                      </a:rPr>
                      <m:t>lue</m:t>
                    </m:r>
                    <m:r>
                      <m:rPr>
                        <m:nor/>
                      </m:rPr>
                      <a:rPr lang="en-US" sz="1400" b="0" i="0" smtClean="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of</m:t>
                    </m:r>
                    <m:r>
                      <m:rPr>
                        <m:nor/>
                      </m:rPr>
                      <a:rPr lang="en-US" sz="1400" b="0" i="0" smtClean="0">
                        <a:latin typeface="Cambria Math" panose="02040503050406030204" pitchFamily="18" charset="0"/>
                        <a:ea typeface="Cambria Math" panose="02040503050406030204" pitchFamily="18" charset="0"/>
                      </a:rPr>
                      <m:t> </m:t>
                    </m:r>
                    <m:r>
                      <m:rPr>
                        <m:nor/>
                      </m:rPr>
                      <a:rPr lang="en-US" sz="1400">
                        <a:latin typeface="Cambria Math" panose="02040503050406030204" pitchFamily="18" charset="0"/>
                        <a:ea typeface="Cambria Math" panose="02040503050406030204" pitchFamily="18" charset="0"/>
                      </a:rPr>
                      <m:t>project</m:t>
                    </m:r>
                    <m:r>
                      <m:rPr>
                        <m:nor/>
                      </m:rPr>
                      <a:rPr lang="en-US" sz="140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𝑖</m:t>
                    </m:r>
                    <m:r>
                      <m:rPr>
                        <m:nor/>
                      </m:rPr>
                      <a:rPr lang="en-US" sz="140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in</m:t>
                    </m:r>
                    <m:r>
                      <m:rPr>
                        <m:nor/>
                      </m:rPr>
                      <a:rPr lang="en-US" sz="1400" b="0" i="0" smtClean="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year</m:t>
                    </m:r>
                    <m:r>
                      <m:rPr>
                        <m:nor/>
                      </m:rPr>
                      <a:rPr lang="en-US" sz="1400" b="0" i="0" smtClean="0">
                        <a:latin typeface="Cambria Math" panose="02040503050406030204" pitchFamily="18" charset="0"/>
                        <a:ea typeface="Cambria Math" panose="02040503050406030204" pitchFamily="18" charset="0"/>
                      </a:rPr>
                      <m:t> </m:t>
                    </m:r>
                    <m:r>
                      <m:rPr>
                        <m:nor/>
                      </m:rPr>
                      <a:rPr lang="en-US" sz="1400" b="0" i="1" smtClean="0">
                        <a:latin typeface="Cambria Math" panose="02040503050406030204" pitchFamily="18" charset="0"/>
                        <a:ea typeface="Cambria Math" panose="02040503050406030204" pitchFamily="18" charset="0"/>
                      </a:rPr>
                      <m:t>j</m:t>
                    </m:r>
                  </m:oMath>
                </a14:m>
                <a:r>
                  <a:rPr lang="en-US" sz="1400" i="1" dirty="0"/>
                  <a:t>.</a:t>
                </a:r>
              </a:p>
            </p:txBody>
          </p:sp>
        </mc:Choice>
        <mc:Fallback xmlns="">
          <p:sp>
            <p:nvSpPr>
              <p:cNvPr id="24" name="TextBox 23"/>
              <p:cNvSpPr txBox="1">
                <a:spLocks noRot="1" noChangeAspect="1" noMove="1" noResize="1" noEditPoints="1" noAdjustHandles="1" noChangeArrowheads="1" noChangeShapeType="1" noTextEdit="1"/>
              </p:cNvSpPr>
              <p:nvPr/>
            </p:nvSpPr>
            <p:spPr>
              <a:xfrm>
                <a:off x="2176659" y="2463255"/>
                <a:ext cx="5445682" cy="232756"/>
              </a:xfrm>
              <a:prstGeom prst="rect">
                <a:avLst/>
              </a:prstGeom>
              <a:blipFill rotWithShape="0">
                <a:blip r:embed="rId18"/>
                <a:stretch>
                  <a:fillRect l="-784" t="-23684" b="-394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 xmlns:a16="http://schemas.microsoft.com/office/drawing/2014/main" id="{6F260802-14E9-421A-8AC7-F00C83E12D92}"/>
                  </a:ext>
                </a:extLst>
              </p:cNvPr>
              <p:cNvSpPr txBox="1"/>
              <p:nvPr/>
            </p:nvSpPr>
            <p:spPr>
              <a:xfrm>
                <a:off x="2176659" y="3664551"/>
                <a:ext cx="5445682" cy="21544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𝑐</m:t>
                          </m:r>
                        </m:sub>
                      </m:sSub>
                      <m:r>
                        <a:rPr lang="en-US" sz="1400" i="1">
                          <a:latin typeface="Cambria Math" panose="02040503050406030204" pitchFamily="18" charset="0"/>
                          <a:ea typeface="Cambria Math" panose="02040503050406030204" pitchFamily="18" charset="0"/>
                        </a:rPr>
                        <m:t>=</m:t>
                      </m:r>
                      <m:r>
                        <m:rPr>
                          <m:nor/>
                        </m:rPr>
                        <a:rPr lang="en-US" sz="1400" b="0" i="0" smtClean="0">
                          <a:latin typeface="Cambria Math" panose="02040503050406030204" pitchFamily="18" charset="0"/>
                          <a:ea typeface="Cambria Math" panose="02040503050406030204" pitchFamily="18" charset="0"/>
                        </a:rPr>
                        <m:t>Weight</m:t>
                      </m:r>
                      <m:r>
                        <m:rPr>
                          <m:nor/>
                        </m:rPr>
                        <a:rPr lang="en-US" sz="1400" b="0" i="0" smtClean="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applied</m:t>
                      </m:r>
                      <m:r>
                        <m:rPr>
                          <m:nor/>
                        </m:rPr>
                        <a:rPr lang="en-US" sz="1400" b="0" i="0" smtClean="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to</m:t>
                      </m:r>
                      <m:r>
                        <m:rPr>
                          <m:nor/>
                        </m:rPr>
                        <a:rPr lang="en-US" sz="1400" b="0" i="0" smtClean="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CPBL</m:t>
                      </m:r>
                      <m:r>
                        <m:rPr>
                          <m:nor/>
                        </m:rPr>
                        <a:rPr lang="en-US" sz="1400" b="0" i="0" smtClean="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Score</m:t>
                      </m:r>
                      <m:r>
                        <m:rPr>
                          <m:nor/>
                        </m:rPr>
                        <a:rPr lang="en-US" sz="1400" b="0" i="0" smtClean="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in</m:t>
                      </m:r>
                      <m:r>
                        <m:rPr>
                          <m:nor/>
                        </m:rPr>
                        <a:rPr lang="en-US" sz="1400" b="0" i="0" smtClean="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the</m:t>
                      </m:r>
                      <m:r>
                        <m:rPr>
                          <m:nor/>
                        </m:rPr>
                        <a:rPr lang="en-US" sz="1400" b="0" i="0" smtClean="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value</m:t>
                      </m:r>
                      <m:r>
                        <m:rPr>
                          <m:nor/>
                        </m:rPr>
                        <a:rPr lang="en-US" sz="1400" b="0" i="0" smtClean="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function</m:t>
                      </m:r>
                      <m:r>
                        <m:rPr>
                          <m:nor/>
                        </m:rPr>
                        <a:rPr lang="en-US" sz="140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33" name="TextBox 32">
                <a:extLst>
                  <a:ext uri="{FF2B5EF4-FFF2-40B4-BE49-F238E27FC236}">
                    <a16:creationId xmlns="" xmlns:a16="http://schemas.microsoft.com/office/drawing/2014/main" xmlns:a14="http://schemas.microsoft.com/office/drawing/2010/main" id="{6F260802-14E9-421A-8AC7-F00C83E12D92}"/>
                  </a:ext>
                </a:extLst>
              </p:cNvPr>
              <p:cNvSpPr txBox="1">
                <a:spLocks noRot="1" noChangeAspect="1" noMove="1" noResize="1" noEditPoints="1" noAdjustHandles="1" noChangeArrowheads="1" noChangeShapeType="1" noTextEdit="1"/>
              </p:cNvSpPr>
              <p:nvPr/>
            </p:nvSpPr>
            <p:spPr>
              <a:xfrm>
                <a:off x="2176659" y="3664551"/>
                <a:ext cx="5445682" cy="215444"/>
              </a:xfrm>
              <a:prstGeom prst="rect">
                <a:avLst/>
              </a:prstGeom>
              <a:blipFill rotWithShape="0">
                <a:blip r:embed="rId19"/>
                <a:stretch>
                  <a:fillRect l="-784" b="-3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 xmlns:a16="http://schemas.microsoft.com/office/drawing/2014/main" id="{07C0522A-C851-4CC5-A1F6-AC3DB0CF94D4}"/>
                  </a:ext>
                </a:extLst>
              </p:cNvPr>
              <p:cNvSpPr txBox="1"/>
              <p:nvPr/>
            </p:nvSpPr>
            <p:spPr>
              <a:xfrm>
                <a:off x="2176659" y="3368555"/>
                <a:ext cx="5445682" cy="21544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𝑟</m:t>
                          </m:r>
                        </m:sub>
                      </m:sSub>
                      <m:r>
                        <a:rPr lang="en-US" sz="1400" i="1">
                          <a:latin typeface="Cambria Math" panose="02040503050406030204" pitchFamily="18" charset="0"/>
                          <a:ea typeface="Cambria Math" panose="02040503050406030204" pitchFamily="18" charset="0"/>
                        </a:rPr>
                        <m:t>=</m:t>
                      </m:r>
                      <m:r>
                        <m:rPr>
                          <m:nor/>
                        </m:rPr>
                        <a:rPr lang="en-US" sz="1400" b="0" i="0" smtClean="0">
                          <a:latin typeface="Cambria Math" panose="02040503050406030204" pitchFamily="18" charset="0"/>
                          <a:ea typeface="Cambria Math" panose="02040503050406030204" pitchFamily="18" charset="0"/>
                        </a:rPr>
                        <m:t>Weight</m:t>
                      </m:r>
                      <m:r>
                        <m:rPr>
                          <m:nor/>
                        </m:rPr>
                        <a:rPr lang="en-US" sz="1400" b="0" i="0" smtClean="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applied</m:t>
                      </m:r>
                      <m:r>
                        <m:rPr>
                          <m:nor/>
                        </m:rPr>
                        <a:rPr lang="en-US" sz="1400" b="0" i="0" smtClean="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to</m:t>
                      </m:r>
                      <m:r>
                        <m:rPr>
                          <m:nor/>
                        </m:rPr>
                        <a:rPr lang="en-US" sz="1400" b="0" i="0" smtClean="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Rank</m:t>
                      </m:r>
                      <m:r>
                        <m:rPr>
                          <m:nor/>
                        </m:rPr>
                        <a:rPr lang="en-US" sz="1400" b="0" i="0" smtClean="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Score</m:t>
                      </m:r>
                      <m:r>
                        <m:rPr>
                          <m:nor/>
                        </m:rPr>
                        <a:rPr lang="en-US" sz="1400" b="0" i="0" smtClean="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in</m:t>
                      </m:r>
                      <m:r>
                        <m:rPr>
                          <m:nor/>
                        </m:rPr>
                        <a:rPr lang="en-US" sz="1400" b="0" i="0" smtClean="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the</m:t>
                      </m:r>
                      <m:r>
                        <m:rPr>
                          <m:nor/>
                        </m:rPr>
                        <a:rPr lang="en-US" sz="1400" b="0" i="0" smtClean="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value</m:t>
                      </m:r>
                      <m:r>
                        <m:rPr>
                          <m:nor/>
                        </m:rPr>
                        <a:rPr lang="en-US" sz="1400" b="0" i="0" smtClean="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function</m:t>
                      </m:r>
                      <m:r>
                        <m:rPr>
                          <m:nor/>
                        </m:rPr>
                        <a:rPr lang="en-US" sz="140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34" name="TextBox 33">
                <a:extLst>
                  <a:ext uri="{FF2B5EF4-FFF2-40B4-BE49-F238E27FC236}">
                    <a16:creationId xmlns="" xmlns:a16="http://schemas.microsoft.com/office/drawing/2014/main" xmlns:a14="http://schemas.microsoft.com/office/drawing/2010/main" id="{07C0522A-C851-4CC5-A1F6-AC3DB0CF94D4}"/>
                  </a:ext>
                </a:extLst>
              </p:cNvPr>
              <p:cNvSpPr txBox="1">
                <a:spLocks noRot="1" noChangeAspect="1" noMove="1" noResize="1" noEditPoints="1" noAdjustHandles="1" noChangeArrowheads="1" noChangeShapeType="1" noTextEdit="1"/>
              </p:cNvSpPr>
              <p:nvPr/>
            </p:nvSpPr>
            <p:spPr>
              <a:xfrm>
                <a:off x="2176659" y="3368555"/>
                <a:ext cx="5445682" cy="215444"/>
              </a:xfrm>
              <a:prstGeom prst="rect">
                <a:avLst/>
              </a:prstGeom>
              <a:blipFill rotWithShape="0">
                <a:blip r:embed="rId20"/>
                <a:stretch>
                  <a:fillRect l="-784" b="-34286"/>
                </a:stretch>
              </a:blipFill>
            </p:spPr>
            <p:txBody>
              <a:bodyPr/>
              <a:lstStyle/>
              <a:p>
                <a:r>
                  <a:rPr lang="en-US">
                    <a:noFill/>
                  </a:rPr>
                  <a:t> </a:t>
                </a:r>
              </a:p>
            </p:txBody>
          </p:sp>
        </mc:Fallback>
      </mc:AlternateContent>
      <p:sp>
        <p:nvSpPr>
          <p:cNvPr id="28" name="TextBox 27">
            <a:extLst>
              <a:ext uri="{FF2B5EF4-FFF2-40B4-BE49-F238E27FC236}">
                <a16:creationId xmlns="" xmlns:a16="http://schemas.microsoft.com/office/drawing/2014/main" id="{57349CB4-FD5A-6C41-9880-671DD25DD0FC}"/>
              </a:ext>
            </a:extLst>
          </p:cNvPr>
          <p:cNvSpPr txBox="1"/>
          <p:nvPr/>
        </p:nvSpPr>
        <p:spPr>
          <a:xfrm>
            <a:off x="7932515" y="4138938"/>
            <a:ext cx="3298249" cy="307777"/>
          </a:xfrm>
          <a:prstGeom prst="rect">
            <a:avLst/>
          </a:prstGeom>
          <a:noFill/>
          <a:ln>
            <a:solidFill>
              <a:schemeClr val="tx1"/>
            </a:solidFill>
          </a:ln>
        </p:spPr>
        <p:txBody>
          <a:bodyPr wrap="square" rtlCol="0">
            <a:spAutoFit/>
          </a:bodyPr>
          <a:lstStyle/>
          <a:p>
            <a:r>
              <a:rPr lang="en-US" sz="1400" dirty="0">
                <a:latin typeface="Garamond" panose="02020404030301010803" pitchFamily="18" charset="0"/>
              </a:rPr>
              <a:t>Each cost has an associated lead or lag time.</a:t>
            </a:r>
          </a:p>
        </p:txBody>
      </p:sp>
      <p:cxnSp>
        <p:nvCxnSpPr>
          <p:cNvPr id="6" name="Elbow Connector 5">
            <a:extLst>
              <a:ext uri="{FF2B5EF4-FFF2-40B4-BE49-F238E27FC236}">
                <a16:creationId xmlns="" xmlns:a16="http://schemas.microsoft.com/office/drawing/2014/main" id="{40B2F9EE-E887-444D-BC36-8DDA978D15EC}"/>
              </a:ext>
            </a:extLst>
          </p:cNvPr>
          <p:cNvCxnSpPr>
            <a:cxnSpLocks/>
          </p:cNvCxnSpPr>
          <p:nvPr/>
        </p:nvCxnSpPr>
        <p:spPr>
          <a:xfrm rot="5400000">
            <a:off x="9987868" y="4718040"/>
            <a:ext cx="1264537" cy="713046"/>
          </a:xfrm>
          <a:prstGeom prst="bentConnector3">
            <a:avLst>
              <a:gd name="adj1" fmla="val 10034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8198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88234" y="311462"/>
            <a:ext cx="4031417" cy="369332"/>
          </a:xfrm>
          <a:prstGeom prst="rect">
            <a:avLst/>
          </a:prstGeom>
          <a:noFill/>
        </p:spPr>
        <p:txBody>
          <a:bodyPr wrap="square" rtlCol="0">
            <a:spAutoFit/>
          </a:bodyPr>
          <a:lstStyle/>
          <a:p>
            <a:r>
              <a:rPr lang="en-US" b="1" dirty="0">
                <a:latin typeface="Garamond" panose="02020404030301010803" pitchFamily="18" charset="0"/>
              </a:rPr>
              <a:t>How are value scores calculated? </a:t>
            </a:r>
          </a:p>
        </p:txBody>
      </p:sp>
      <p:sp>
        <p:nvSpPr>
          <p:cNvPr id="44" name="TextBox 43"/>
          <p:cNvSpPr txBox="1"/>
          <p:nvPr/>
        </p:nvSpPr>
        <p:spPr>
          <a:xfrm>
            <a:off x="1586835" y="3527488"/>
            <a:ext cx="2993127" cy="253916"/>
          </a:xfrm>
          <a:prstGeom prst="rect">
            <a:avLst/>
          </a:prstGeom>
          <a:noFill/>
        </p:spPr>
        <p:txBody>
          <a:bodyPr wrap="none" rtlCol="0">
            <a:spAutoFit/>
          </a:bodyPr>
          <a:lstStyle/>
          <a:p>
            <a:r>
              <a:rPr lang="en-US" sz="1050" b="1" u="sng" dirty="0">
                <a:latin typeface="Garamond" panose="02020404030301010803" pitchFamily="18" charset="0"/>
              </a:rPr>
              <a:t>Rank </a:t>
            </a:r>
            <a:r>
              <a:rPr lang="en-US" sz="1050" b="1" u="sng" dirty="0" smtClean="0">
                <a:latin typeface="Garamond" panose="02020404030301010803" pitchFamily="18" charset="0"/>
              </a:rPr>
              <a:t>Score (Normalized and Weighted by TOA)</a:t>
            </a:r>
            <a:r>
              <a:rPr lang="en-US" sz="1050" b="1" dirty="0" smtClean="0">
                <a:latin typeface="Garamond" panose="02020404030301010803" pitchFamily="18" charset="0"/>
              </a:rPr>
              <a:t> </a:t>
            </a:r>
            <a:endParaRPr lang="en-US" sz="1050" b="1" dirty="0">
              <a:latin typeface="Garamond" panose="02020404030301010803" pitchFamily="18" charset="0"/>
            </a:endParaRPr>
          </a:p>
        </p:txBody>
      </p:sp>
      <mc:AlternateContent xmlns:mc="http://schemas.openxmlformats.org/markup-compatibility/2006" xmlns:a14="http://schemas.microsoft.com/office/drawing/2010/main">
        <mc:Choice Requires="a14">
          <p:sp>
            <p:nvSpPr>
              <p:cNvPr id="47" name="TextBox 46"/>
              <p:cNvSpPr txBox="1"/>
              <p:nvPr/>
            </p:nvSpPr>
            <p:spPr>
              <a:xfrm>
                <a:off x="6724648" y="3527488"/>
                <a:ext cx="4947946" cy="1650645"/>
              </a:xfrm>
              <a:prstGeom prst="rect">
                <a:avLst/>
              </a:prstGeom>
              <a:solidFill>
                <a:schemeClr val="bg2">
                  <a:lumMod val="20000"/>
                  <a:lumOff val="80000"/>
                </a:schemeClr>
              </a:solidFill>
            </p:spPr>
            <p:txBody>
              <a:bodyPr wrap="square" rtlCol="0">
                <a:spAutoFit/>
              </a:bodyPr>
              <a:lstStyle/>
              <a:p>
                <a:pPr marL="171450" indent="-171450">
                  <a:buFont typeface="Arial" panose="020B0604020202020204" pitchFamily="34" charset="0"/>
                  <a:buChar char="•"/>
                </a:pPr>
                <a:r>
                  <a:rPr lang="en-US" sz="1100" dirty="0" smtClean="0">
                    <a:latin typeface="Garamond" panose="02020404030301010803" pitchFamily="18" charset="0"/>
                  </a:rPr>
                  <a:t>The rank score for each project is calculated by normalizing the ranks and weighting the normalized ranks based on the proportion of projects submitted compared the historical TOA percentage for each POM Sponsor.</a:t>
                </a:r>
              </a:p>
              <a:p>
                <a:pPr marL="171450" indent="-171450">
                  <a:buFont typeface="Arial" panose="020B0604020202020204" pitchFamily="34" charset="0"/>
                  <a:buChar char="•"/>
                </a:pP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𝑛</m:t>
                        </m:r>
                      </m:e>
                      <m:sub>
                        <m:r>
                          <a:rPr lang="en-US" sz="1100" i="1">
                            <a:latin typeface="Cambria Math" panose="02040503050406030204" pitchFamily="18" charset="0"/>
                          </a:rPr>
                          <m:t>𝑝</m:t>
                        </m:r>
                      </m:sub>
                    </m:sSub>
                    <m:r>
                      <a:rPr lang="en-US" sz="1100" i="1">
                        <a:latin typeface="Cambria Math" panose="02040503050406030204" pitchFamily="18" charset="0"/>
                        <a:ea typeface="Cambria Math" panose="02040503050406030204" pitchFamily="18" charset="0"/>
                      </a:rPr>
                      <m:t>=</m:t>
                    </m:r>
                  </m:oMath>
                </a14:m>
                <a:r>
                  <a:rPr lang="en-US" sz="1100" i="1" dirty="0">
                    <a:latin typeface="Cambria Math" panose="02040503050406030204" pitchFamily="18" charset="0"/>
                  </a:rPr>
                  <a:t> </a:t>
                </a:r>
                <a:r>
                  <a:rPr lang="en-US" sz="1100" dirty="0">
                    <a:latin typeface="Garamond" panose="02020404030301010803" pitchFamily="18" charset="0"/>
                  </a:rPr>
                  <a:t>number</a:t>
                </a:r>
                <a:r>
                  <a:rPr lang="en-US" sz="1100" i="1" dirty="0">
                    <a:latin typeface="Garamond" panose="02020404030301010803" pitchFamily="18" charset="0"/>
                  </a:rPr>
                  <a:t> </a:t>
                </a:r>
                <a:r>
                  <a:rPr lang="en-US" sz="1100" dirty="0">
                    <a:latin typeface="Garamond" panose="02020404030301010803" pitchFamily="18" charset="0"/>
                  </a:rPr>
                  <a:t>of projects submitted by POM Sponsor </a:t>
                </a:r>
                <a:r>
                  <a:rPr lang="en-US" sz="1100" i="1" dirty="0">
                    <a:latin typeface="Garamond" panose="02020404030301010803" pitchFamily="18" charset="0"/>
                  </a:rPr>
                  <a:t>p</a:t>
                </a:r>
                <a:endParaRPr lang="en-US" sz="1100" i="1" dirty="0">
                  <a:latin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100" i="1">
                        <a:latin typeface="Cambria Math" panose="02040503050406030204" pitchFamily="18" charset="0"/>
                      </a:rPr>
                      <m:t>𝑁</m:t>
                    </m:r>
                    <m:r>
                      <a:rPr lang="en-US" sz="1100" i="1">
                        <a:latin typeface="Cambria Math" panose="02040503050406030204" pitchFamily="18" charset="0"/>
                        <a:ea typeface="Cambria Math" panose="02040503050406030204" pitchFamily="18" charset="0"/>
                      </a:rPr>
                      <m:t>=</m:t>
                    </m:r>
                  </m:oMath>
                </a14:m>
                <a:r>
                  <a:rPr lang="en-US" sz="1100" dirty="0">
                    <a:latin typeface="Garamond" panose="02020404030301010803" pitchFamily="18" charset="0"/>
                  </a:rPr>
                  <a:t> number of projects by all POM Sponsors</a:t>
                </a:r>
              </a:p>
              <a:p>
                <a:pPr marL="171450" indent="-171450">
                  <a:buFont typeface="Arial" panose="020B0604020202020204" pitchFamily="34" charset="0"/>
                  <a:buChar char="•"/>
                </a:pPr>
                <a:r>
                  <a:rPr lang="en-US" sz="1100" dirty="0" smtClean="0">
                    <a:latin typeface="Garamond" panose="02020404030301010803" pitchFamily="18" charset="0"/>
                  </a:rPr>
                  <a:t>The normalized rank </a:t>
                </a:r>
                <a14:m>
                  <m:oMath xmlns:m="http://schemas.openxmlformats.org/officeDocument/2006/math">
                    <m:r>
                      <a:rPr lang="en-US" sz="1100" i="1">
                        <a:latin typeface="Cambria Math" panose="02040503050406030204" pitchFamily="18" charset="0"/>
                      </a:rPr>
                      <m:t>𝑅</m:t>
                    </m:r>
                    <m:d>
                      <m:dPr>
                        <m:ctrlPr>
                          <a:rPr lang="en-US" sz="1100" i="1">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𝑥</m:t>
                            </m:r>
                          </m:e>
                          <m:sub>
                            <m:r>
                              <a:rPr lang="en-US" sz="1100" i="1">
                                <a:latin typeface="Cambria Math" panose="02040503050406030204" pitchFamily="18" charset="0"/>
                              </a:rPr>
                              <m:t>𝑖</m:t>
                            </m:r>
                          </m:sub>
                        </m:sSub>
                      </m:e>
                    </m:d>
                  </m:oMath>
                </a14:m>
                <a:r>
                  <a:rPr lang="en-US" sz="1100" dirty="0" smtClean="0">
                    <a:latin typeface="Garamond" panose="02020404030301010803" pitchFamily="18" charset="0"/>
                  </a:rPr>
                  <a:t> all POM Sponsor ranks to a scale of 1 to 100</a:t>
                </a:r>
                <a:endParaRPr lang="en-US" sz="1100" dirty="0">
                  <a:latin typeface="Garamond" panose="02020404030301010803" pitchFamily="18" charset="0"/>
                </a:endParaRPr>
              </a:p>
              <a:p>
                <a:pPr marL="171450" indent="-171450">
                  <a:buFont typeface="Arial" panose="020B0604020202020204" pitchFamily="34" charset="0"/>
                  <a:buChar char="•"/>
                </a:pPr>
                <a:r>
                  <a:rPr lang="en-US" sz="1100" dirty="0" smtClean="0">
                    <a:latin typeface="Garamond" panose="02020404030301010803" pitchFamily="18" charset="0"/>
                  </a:rPr>
                  <a:t>The weighted rank score </a:t>
                </a:r>
                <a14:m>
                  <m:oMath xmlns:m="http://schemas.openxmlformats.org/officeDocument/2006/math">
                    <m:r>
                      <m:rPr>
                        <m:sty m:val="p"/>
                      </m:rPr>
                      <a:rPr lang="en-US" sz="1100">
                        <a:latin typeface="Cambria Math" panose="02040503050406030204" pitchFamily="18" charset="0"/>
                      </a:rPr>
                      <m:t>f</m:t>
                    </m:r>
                    <m:d>
                      <m:dPr>
                        <m:ctrlPr>
                          <a:rPr lang="en-US" sz="1100" i="1">
                            <a:latin typeface="Cambria Math" panose="02040503050406030204" pitchFamily="18" charset="0"/>
                          </a:rPr>
                        </m:ctrlPr>
                      </m:dPr>
                      <m:e>
                        <m:r>
                          <a:rPr lang="en-US" sz="1100" i="1">
                            <a:latin typeface="Cambria Math" panose="02040503050406030204" pitchFamily="18" charset="0"/>
                          </a:rPr>
                          <m:t>𝑅</m:t>
                        </m:r>
                        <m:d>
                          <m:dPr>
                            <m:ctrlPr>
                              <a:rPr lang="en-US" sz="1100" i="1">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𝑥</m:t>
                                </m:r>
                              </m:e>
                              <m:sub>
                                <m:r>
                                  <a:rPr lang="en-US" sz="1100" i="1">
                                    <a:latin typeface="Cambria Math" panose="02040503050406030204" pitchFamily="18" charset="0"/>
                                  </a:rPr>
                                  <m:t>𝑖</m:t>
                                </m:r>
                              </m:sub>
                            </m:sSub>
                          </m:e>
                        </m:d>
                      </m:e>
                    </m:d>
                  </m:oMath>
                </a14:m>
                <a:r>
                  <a:rPr lang="en-US" sz="1100" dirty="0" smtClean="0">
                    <a:latin typeface="Garamond" panose="02020404030301010803" pitchFamily="18" charset="0"/>
                  </a:rPr>
                  <a:t> adjusts the ranks to account for POM sponsors that submit a number of projects that is not proportional to historical TOA percentages.</a:t>
                </a:r>
                <a:endParaRPr lang="en-US" sz="1100" dirty="0">
                  <a:latin typeface="Garamond" panose="02020404030301010803" pitchFamily="18" charset="0"/>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6724648" y="3527488"/>
                <a:ext cx="4947946" cy="1650645"/>
              </a:xfrm>
              <a:prstGeom prst="rect">
                <a:avLst/>
              </a:prstGeom>
              <a:blipFill rotWithShape="0">
                <a:blip r:embed="rId2"/>
                <a:stretch>
                  <a:fillRect t="-370" b="-1852"/>
                </a:stretch>
              </a:blipFill>
            </p:spPr>
            <p:txBody>
              <a:bodyPr/>
              <a:lstStyle/>
              <a:p>
                <a:r>
                  <a:rPr lang="en-US">
                    <a:noFill/>
                  </a:rPr>
                  <a:t> </a:t>
                </a:r>
              </a:p>
            </p:txBody>
          </p:sp>
        </mc:Fallback>
      </mc:AlternateContent>
      <p:sp>
        <p:nvSpPr>
          <p:cNvPr id="52" name="TextBox 51"/>
          <p:cNvSpPr txBox="1"/>
          <p:nvPr/>
        </p:nvSpPr>
        <p:spPr>
          <a:xfrm>
            <a:off x="6724648" y="5309805"/>
            <a:ext cx="4947944" cy="430887"/>
          </a:xfrm>
          <a:prstGeom prst="rect">
            <a:avLst/>
          </a:prstGeom>
          <a:solidFill>
            <a:schemeClr val="bg2">
              <a:lumMod val="20000"/>
              <a:lumOff val="80000"/>
            </a:schemeClr>
          </a:solidFill>
        </p:spPr>
        <p:txBody>
          <a:bodyPr wrap="square" rtlCol="0">
            <a:spAutoFit/>
          </a:bodyPr>
          <a:lstStyle/>
          <a:p>
            <a:pPr marL="171450" indent="-171450">
              <a:buFont typeface="Arial" panose="020B0604020202020204" pitchFamily="34" charset="0"/>
              <a:buChar char="•"/>
            </a:pPr>
            <a:r>
              <a:rPr lang="en-US" sz="1100" dirty="0">
                <a:latin typeface="Garamond" panose="02020404030301010803" pitchFamily="18" charset="0"/>
              </a:rPr>
              <a:t>The </a:t>
            </a:r>
            <a:r>
              <a:rPr lang="en-US" sz="1100" dirty="0" smtClean="0">
                <a:latin typeface="Garamond" panose="02020404030301010803" pitchFamily="18" charset="0"/>
              </a:rPr>
              <a:t>CBPL </a:t>
            </a:r>
            <a:r>
              <a:rPr lang="en-US" sz="1100" dirty="0">
                <a:latin typeface="Garamond" panose="02020404030301010803" pitchFamily="18" charset="0"/>
              </a:rPr>
              <a:t>score for </a:t>
            </a:r>
            <a:r>
              <a:rPr lang="en-US" sz="1100" dirty="0" smtClean="0">
                <a:latin typeface="Garamond" panose="02020404030301010803" pitchFamily="18" charset="0"/>
              </a:rPr>
              <a:t>each </a:t>
            </a:r>
            <a:r>
              <a:rPr lang="en-US" sz="1100" dirty="0">
                <a:latin typeface="Garamond" panose="02020404030301010803" pitchFamily="18" charset="0"/>
              </a:rPr>
              <a:t>project is calculated by normalizing </a:t>
            </a:r>
            <a:r>
              <a:rPr lang="en-US" sz="1100" dirty="0" smtClean="0">
                <a:latin typeface="Garamond" panose="02020404030301010803" pitchFamily="18" charset="0"/>
              </a:rPr>
              <a:t>the CBPL values on a scale of 0 to 100 using the maximum and minimum CBPL values. </a:t>
            </a:r>
            <a:endParaRPr lang="en-US" sz="1100" dirty="0">
              <a:latin typeface="Garamond" panose="02020404030301010803"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6595513" y="427359"/>
                <a:ext cx="5173404" cy="585288"/>
              </a:xfrm>
              <a:prstGeom prst="rect">
                <a:avLst/>
              </a:prstGeom>
              <a:solidFill>
                <a:srgbClr val="DBD03D"/>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r>
                            <a:rPr lang="en-US">
                              <a:latin typeface="Cambria Math" panose="02040503050406030204" pitchFamily="18" charset="0"/>
                            </a:rPr>
                            <m:t>,</m:t>
                          </m:r>
                          <m:r>
                            <a:rPr lang="en-US" i="1">
                              <a:latin typeface="Cambria Math" panose="02040503050406030204" pitchFamily="18" charset="0"/>
                            </a:rPr>
                            <m:t>𝑗</m:t>
                          </m:r>
                        </m:sub>
                      </m:sSub>
                      <m:r>
                        <a:rPr lang="en-US">
                          <a:latin typeface="Cambria Math" panose="02040503050406030204" pitchFamily="18" charset="0"/>
                        </a:rPr>
                        <m:t>=</m:t>
                      </m:r>
                      <m:r>
                        <a:rPr lang="en-US" i="1">
                          <a:latin typeface="Cambria Math" panose="02040503050406030204" pitchFamily="18" charset="0"/>
                        </a:rPr>
                        <m:t>𝑠</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a:latin typeface="Cambria Math" panose="02040503050406030204" pitchFamily="18" charset="0"/>
                                </a:rPr>
                                <m:t>,</m:t>
                              </m:r>
                              <m:r>
                                <a:rPr lang="en-US" i="1">
                                  <a:latin typeface="Cambria Math" panose="02040503050406030204" pitchFamily="18" charset="0"/>
                                </a:rPr>
                                <m:t>𝑗</m:t>
                              </m:r>
                            </m:sub>
                          </m:sSub>
                        </m:e>
                      </m:d>
                      <m:r>
                        <a:rPr lang="en-US">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𝑐</m:t>
                              </m:r>
                            </m:sub>
                          </m:sSub>
                          <m:d>
                            <m:dPr>
                              <m:ctrlPr>
                                <a:rPr lang="en-US" i="1">
                                  <a:latin typeface="Cambria Math" panose="02040503050406030204" pitchFamily="18" charset="0"/>
                                </a:rPr>
                              </m:ctrlPr>
                            </m:dPr>
                            <m:e>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𝐶𝐵𝑃𝐿</m:t>
                                      </m:r>
                                    </m:e>
                                    <m:sub>
                                      <m:r>
                                        <a:rPr lang="en-US" i="1">
                                          <a:latin typeface="Cambria Math" panose="02040503050406030204" pitchFamily="18" charset="0"/>
                                        </a:rPr>
                                        <m:t>𝑖</m:t>
                                      </m:r>
                                    </m:sub>
                                  </m:sSub>
                                </m:e>
                              </m:d>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𝑟</m:t>
                              </m:r>
                            </m:sub>
                          </m:sSub>
                          <m:d>
                            <m:dPr>
                              <m:ctrlPr>
                                <a:rPr lang="en-US" i="1">
                                  <a:latin typeface="Cambria Math" panose="02040503050406030204" pitchFamily="18" charset="0"/>
                                </a:rPr>
                              </m:ctrlPr>
                            </m:dPr>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𝑅</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𝑝</m:t>
                                          </m:r>
                                        </m:sub>
                                      </m:sSub>
                                    </m:e>
                                  </m:d>
                                </m:e>
                              </m:d>
                            </m:e>
                          </m:d>
                        </m:e>
                      </m:d>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6595513" y="427359"/>
                <a:ext cx="5173404" cy="585288"/>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1586835" y="1012831"/>
                <a:ext cx="3397340" cy="50430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200" i="1">
                          <a:latin typeface="Cambria Math" panose="02040503050406030204" pitchFamily="18" charset="0"/>
                        </a:rPr>
                        <m:t>𝑠</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𝑖</m:t>
                              </m:r>
                              <m:r>
                                <a:rPr lang="en-US" sz="1200">
                                  <a:latin typeface="Cambria Math" panose="02040503050406030204" pitchFamily="18" charset="0"/>
                                </a:rPr>
                                <m:t>,</m:t>
                              </m:r>
                              <m:r>
                                <a:rPr lang="en-US" sz="1200" i="1">
                                  <a:latin typeface="Cambria Math" panose="02040503050406030204" pitchFamily="18" charset="0"/>
                                </a:rPr>
                                <m:t>𝑗</m:t>
                              </m:r>
                            </m:sub>
                          </m:sSub>
                        </m:e>
                      </m:d>
                      <m:r>
                        <a:rPr lang="en-US" sz="120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d>
                                <m:dPr>
                                  <m:begChr m:val=""/>
                                  <m:endChr m:val="}"/>
                                  <m:ctrlPr>
                                    <a:rPr lang="en-US" sz="1200" i="1">
                                      <a:latin typeface="Cambria Math" panose="02040503050406030204" pitchFamily="18" charset="0"/>
                                    </a:rPr>
                                  </m:ctrlPr>
                                </m:dPr>
                                <m:e>
                                  <m:r>
                                    <a:rPr lang="en-US" sz="1200">
                                      <a:latin typeface="Cambria Math" panose="02040503050406030204" pitchFamily="18" charset="0"/>
                                    </a:rPr>
                                    <m:t>5−</m:t>
                                  </m:r>
                                  <m:d>
                                    <m:dPr>
                                      <m:begChr m:val="|"/>
                                      <m:endChr m:val="|"/>
                                      <m:ctrlPr>
                                        <a:rPr lang="en-US" sz="1200" i="1">
                                          <a:latin typeface="Cambria Math" panose="02040503050406030204" pitchFamily="18" charset="0"/>
                                        </a:rPr>
                                      </m:ctrlPr>
                                    </m:dPr>
                                    <m:e>
                                      <m:r>
                                        <a:rPr lang="en-US" sz="1200" i="1">
                                          <a:latin typeface="Cambria Math" panose="02040503050406030204" pitchFamily="18" charset="0"/>
                                        </a:rPr>
                                        <m:t>𝑘</m:t>
                                      </m:r>
                                      <m:r>
                                        <a:rPr lang="en-US" sz="1200">
                                          <a:latin typeface="Cambria Math" panose="02040503050406030204" pitchFamily="18" charset="0"/>
                                        </a:rPr>
                                        <m:t>−</m:t>
                                      </m:r>
                                      <m:r>
                                        <a:rPr lang="en-US" sz="1200" i="1">
                                          <a:latin typeface="Cambria Math" panose="02040503050406030204" pitchFamily="18" charset="0"/>
                                        </a:rPr>
                                        <m:t>𝑗</m:t>
                                      </m:r>
                                    </m:e>
                                  </m:d>
                                  <m:r>
                                    <a:rPr lang="en-US" sz="1200">
                                      <a:latin typeface="Cambria Math" panose="02040503050406030204" pitchFamily="18" charset="0"/>
                                    </a:rPr>
                                    <m:t>,  &amp;</m:t>
                                  </m:r>
                                  <m:r>
                                    <a:rPr lang="en-US" sz="1200" i="1">
                                      <a:latin typeface="Cambria Math" panose="02040503050406030204" pitchFamily="18" charset="0"/>
                                    </a:rPr>
                                    <m:t>𝑘</m:t>
                                  </m:r>
                                  <m:r>
                                    <a:rPr lang="en-US" sz="1200">
                                      <a:latin typeface="Cambria Math" panose="02040503050406030204" pitchFamily="18" charset="0"/>
                                    </a:rPr>
                                    <m:t>&gt;0   ∀ </m:t>
                                  </m:r>
                                  <m:r>
                                    <a:rPr lang="en-US" sz="1200" i="1">
                                      <a:latin typeface="Cambria Math" panose="02040503050406030204" pitchFamily="18" charset="0"/>
                                    </a:rPr>
                                    <m:t>𝑘</m:t>
                                  </m:r>
                                  <m:r>
                                    <a:rPr lang="en-US" sz="1200">
                                      <a:latin typeface="Cambria Math" panose="02040503050406030204" pitchFamily="18" charset="0"/>
                                    </a:rPr>
                                    <m:t>∈{1,2,3,4</m:t>
                                  </m:r>
                                </m:e>
                              </m:d>
                            </m:e>
                            <m:e>
                              <m:r>
                                <a:rPr lang="en-US" sz="1200">
                                  <a:latin typeface="Cambria Math" panose="02040503050406030204" pitchFamily="18" charset="0"/>
                                </a:rPr>
                                <m:t>1,  &amp;</m:t>
                              </m:r>
                              <m:r>
                                <a:rPr lang="en-US" sz="1200" i="1">
                                  <a:latin typeface="Cambria Math" panose="02040503050406030204" pitchFamily="18" charset="0"/>
                                </a:rPr>
                                <m:t>𝑘</m:t>
                              </m:r>
                              <m:r>
                                <a:rPr lang="en-US" sz="1200">
                                  <a:latin typeface="Cambria Math" panose="02040503050406030204" pitchFamily="18" charset="0"/>
                                </a:rPr>
                                <m:t>=0</m:t>
                              </m:r>
                            </m:e>
                          </m:eqArr>
                        </m:e>
                      </m:d>
                    </m:oMath>
                  </m:oMathPara>
                </a14:m>
                <a:endParaRPr lang="en-US" sz="1200" dirty="0"/>
              </a:p>
            </p:txBody>
          </p:sp>
        </mc:Choice>
        <mc:Fallback xmlns="">
          <p:sp>
            <p:nvSpPr>
              <p:cNvPr id="24" name="Rectangle 23"/>
              <p:cNvSpPr>
                <a:spLocks noRot="1" noChangeAspect="1" noMove="1" noResize="1" noEditPoints="1" noAdjustHandles="1" noChangeArrowheads="1" noChangeShapeType="1" noTextEdit="1"/>
              </p:cNvSpPr>
              <p:nvPr/>
            </p:nvSpPr>
            <p:spPr>
              <a:xfrm>
                <a:off x="1586835" y="1012831"/>
                <a:ext cx="3397340" cy="504305"/>
              </a:xfrm>
              <a:prstGeom prst="rect">
                <a:avLst/>
              </a:prstGeom>
              <a:blipFill rotWithShape="0">
                <a:blip r:embed="rId4"/>
                <a:stretch>
                  <a:fillRect l="-1792" t="-175904" r="-8602" b="-256627"/>
                </a:stretch>
              </a:blipFill>
            </p:spPr>
            <p:txBody>
              <a:bodyPr/>
              <a:lstStyle/>
              <a:p>
                <a:r>
                  <a:rPr lang="en-US">
                    <a:noFill/>
                  </a:rPr>
                  <a:t> </a:t>
                </a:r>
              </a:p>
            </p:txBody>
          </p:sp>
        </mc:Fallback>
      </mc:AlternateContent>
      <p:sp>
        <p:nvSpPr>
          <p:cNvPr id="55" name="TextBox 54"/>
          <p:cNvSpPr txBox="1"/>
          <p:nvPr/>
        </p:nvSpPr>
        <p:spPr>
          <a:xfrm>
            <a:off x="1586835" y="737489"/>
            <a:ext cx="1200970" cy="253916"/>
          </a:xfrm>
          <a:prstGeom prst="rect">
            <a:avLst/>
          </a:prstGeom>
          <a:noFill/>
        </p:spPr>
        <p:txBody>
          <a:bodyPr wrap="none" rtlCol="0">
            <a:spAutoFit/>
          </a:bodyPr>
          <a:lstStyle/>
          <a:p>
            <a:r>
              <a:rPr lang="en-US" sz="1050" b="1" u="sng" dirty="0">
                <a:latin typeface="Garamond" panose="02020404030301010803" pitchFamily="18" charset="0"/>
              </a:rPr>
              <a:t>Stability Function</a:t>
            </a:r>
          </a:p>
        </p:txBody>
      </p:sp>
      <p:sp>
        <p:nvSpPr>
          <p:cNvPr id="30" name="TextBox 29">
            <a:extLst>
              <a:ext uri="{FF2B5EF4-FFF2-40B4-BE49-F238E27FC236}">
                <a16:creationId xmlns="" xmlns:a16="http://schemas.microsoft.com/office/drawing/2014/main" id="{04AB10CE-AA04-48DE-9CFE-697DAE43ABD5}"/>
              </a:ext>
            </a:extLst>
          </p:cNvPr>
          <p:cNvSpPr txBox="1"/>
          <p:nvPr/>
        </p:nvSpPr>
        <p:spPr>
          <a:xfrm>
            <a:off x="6724648" y="1169425"/>
            <a:ext cx="4947946" cy="1446550"/>
          </a:xfrm>
          <a:prstGeom prst="rect">
            <a:avLst/>
          </a:prstGeom>
          <a:solidFill>
            <a:schemeClr val="bg2">
              <a:lumMod val="20000"/>
              <a:lumOff val="80000"/>
            </a:schemeClr>
          </a:solidFill>
        </p:spPr>
        <p:txBody>
          <a:bodyPr wrap="square" rtlCol="0">
            <a:spAutoFit/>
          </a:bodyPr>
          <a:lstStyle/>
          <a:p>
            <a:pPr marL="171450" indent="-171450">
              <a:buFont typeface="Arial" panose="020B0604020202020204" pitchFamily="34" charset="0"/>
              <a:buChar char="•"/>
            </a:pPr>
            <a:r>
              <a:rPr lang="en-US" sz="1100" dirty="0">
                <a:latin typeface="Garamond" panose="02020404030301010803" pitchFamily="18" charset="0"/>
              </a:rPr>
              <a:t>The stability function accounts for the relationship between the current program and the previous program.  This function provides a reward for minimizing the number of year-to-year project shifts between POM cycles. </a:t>
            </a:r>
            <a:endParaRPr lang="en-US" sz="1100" dirty="0" smtClean="0">
              <a:latin typeface="Garamond" panose="02020404030301010803" pitchFamily="18" charset="0"/>
            </a:endParaRPr>
          </a:p>
          <a:p>
            <a:pPr marL="171450" indent="-171450">
              <a:buFont typeface="Arial" panose="020B0604020202020204" pitchFamily="34" charset="0"/>
              <a:buChar char="•"/>
            </a:pPr>
            <a:r>
              <a:rPr lang="en-US" sz="1100" dirty="0" smtClean="0">
                <a:latin typeface="Garamond" panose="02020404030301010803" pitchFamily="18" charset="0"/>
              </a:rPr>
              <a:t>Regardless </a:t>
            </a:r>
            <a:r>
              <a:rPr lang="en-US" sz="1100" dirty="0">
                <a:latin typeface="Garamond" panose="02020404030301010803" pitchFamily="18" charset="0"/>
              </a:rPr>
              <a:t>of when a project was programmed in the previous POM, it has a higher likelihood of being included in the current </a:t>
            </a:r>
            <a:r>
              <a:rPr lang="en-US" sz="1100" dirty="0" smtClean="0">
                <a:latin typeface="Garamond" panose="02020404030301010803" pitchFamily="18" charset="0"/>
              </a:rPr>
              <a:t>solution, </a:t>
            </a:r>
            <a:r>
              <a:rPr lang="en-US" sz="1100" u="sng" dirty="0" smtClean="0">
                <a:latin typeface="Garamond" panose="02020404030301010803" pitchFamily="18" charset="0"/>
              </a:rPr>
              <a:t>and</a:t>
            </a:r>
            <a:r>
              <a:rPr lang="en-US" sz="1100" dirty="0" smtClean="0">
                <a:latin typeface="Garamond" panose="02020404030301010803" pitchFamily="18" charset="0"/>
              </a:rPr>
              <a:t> </a:t>
            </a:r>
            <a:r>
              <a:rPr lang="en-US" sz="1100" dirty="0">
                <a:latin typeface="Garamond" panose="02020404030301010803" pitchFamily="18" charset="0"/>
              </a:rPr>
              <a:t>it is more likely to be programmed in the same FY as in the previous POM.  </a:t>
            </a:r>
          </a:p>
          <a:p>
            <a:pPr marL="171450" indent="-171450">
              <a:buFont typeface="Arial" panose="020B0604020202020204" pitchFamily="34" charset="0"/>
              <a:buChar char="•"/>
            </a:pPr>
            <a:r>
              <a:rPr lang="en-US" sz="1100" dirty="0" smtClean="0">
                <a:latin typeface="Garamond" panose="02020404030301010803" pitchFamily="18" charset="0"/>
              </a:rPr>
              <a:t>Example:  If </a:t>
            </a:r>
            <a:r>
              <a:rPr lang="en-US" sz="1100" dirty="0">
                <a:latin typeface="Garamond" panose="02020404030301010803" pitchFamily="18" charset="0"/>
              </a:rPr>
              <a:t>a project was programmed </a:t>
            </a:r>
            <a:r>
              <a:rPr lang="en-US" sz="1100" dirty="0" smtClean="0">
                <a:latin typeface="Garamond" panose="02020404030301010803" pitchFamily="18" charset="0"/>
              </a:rPr>
              <a:t>for </a:t>
            </a:r>
            <a:r>
              <a:rPr lang="en-US" sz="1100" dirty="0">
                <a:latin typeface="Garamond" panose="02020404030301010803" pitchFamily="18" charset="0"/>
              </a:rPr>
              <a:t>FY22 </a:t>
            </a:r>
            <a:r>
              <a:rPr lang="en-US" sz="1100" dirty="0" smtClean="0">
                <a:latin typeface="Garamond" panose="02020404030301010803" pitchFamily="18" charset="0"/>
              </a:rPr>
              <a:t>in POM19, </a:t>
            </a:r>
            <a:r>
              <a:rPr lang="en-US" sz="1100" dirty="0">
                <a:latin typeface="Garamond" panose="02020404030301010803" pitchFamily="18" charset="0"/>
              </a:rPr>
              <a:t>it will receive and increase to its entire value based on its location in </a:t>
            </a:r>
            <a:r>
              <a:rPr lang="en-US" sz="1100" dirty="0" smtClean="0">
                <a:latin typeface="Garamond" panose="02020404030301010803" pitchFamily="18" charset="0"/>
              </a:rPr>
              <a:t>POM20.</a:t>
            </a:r>
            <a:endParaRPr lang="en-US" sz="1100" dirty="0">
              <a:latin typeface="Garamond" panose="02020404030301010803" pitchFamily="18" charset="0"/>
            </a:endParaRPr>
          </a:p>
        </p:txBody>
      </p:sp>
      <p:pic>
        <p:nvPicPr>
          <p:cNvPr id="13" name="Picture 12"/>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98270" y="1602658"/>
            <a:ext cx="4768464" cy="1676400"/>
          </a:xfrm>
          <a:prstGeom prst="rect">
            <a:avLst/>
          </a:prstGeom>
          <a:solidFill>
            <a:schemeClr val="bg1"/>
          </a:solidFill>
          <a:ln w="6350">
            <a:solidFill>
              <a:schemeClr val="tx1"/>
            </a:solidFill>
          </a:ln>
        </p:spPr>
      </p:pic>
      <mc:AlternateContent xmlns:mc="http://schemas.openxmlformats.org/markup-compatibility/2006" xmlns:a14="http://schemas.microsoft.com/office/drawing/2010/main">
        <mc:Choice Requires="a14">
          <p:sp>
            <p:nvSpPr>
              <p:cNvPr id="15" name="Rectangle 14"/>
              <p:cNvSpPr/>
              <p:nvPr/>
            </p:nvSpPr>
            <p:spPr>
              <a:xfrm>
                <a:off x="1586835" y="3762369"/>
                <a:ext cx="2937664" cy="77617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𝑅</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b="0" i="1" smtClean="0">
                                  <a:latin typeface="Cambria Math" panose="02040503050406030204" pitchFamily="18" charset="0"/>
                                </a:rPr>
                                <m:t>𝑟</m:t>
                              </m:r>
                            </m:e>
                            <m:sub>
                              <m:r>
                                <a:rPr lang="en-US" sz="1200" i="1">
                                  <a:latin typeface="Cambria Math" panose="02040503050406030204" pitchFamily="18" charset="0"/>
                                </a:rPr>
                                <m:t>𝑖</m:t>
                              </m:r>
                              <m:r>
                                <a:rPr lang="en-US" sz="1200" b="0" i="1" smtClean="0">
                                  <a:latin typeface="Cambria Math" panose="02040503050406030204" pitchFamily="18" charset="0"/>
                                </a:rPr>
                                <m:t>,</m:t>
                              </m:r>
                              <m:r>
                                <a:rPr lang="en-US" sz="1200" b="0" i="1" smtClean="0">
                                  <a:latin typeface="Cambria Math" panose="02040503050406030204" pitchFamily="18" charset="0"/>
                                </a:rPr>
                                <m:t>𝑝</m:t>
                              </m:r>
                            </m:sub>
                          </m:sSub>
                        </m:e>
                      </m:d>
                      <m:r>
                        <a:rPr lang="en-US" sz="120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b="0" i="1" smtClean="0">
                                  <a:latin typeface="Cambria Math" panose="02040503050406030204" pitchFamily="18" charset="0"/>
                                </a:rPr>
                                <m:t>99∗</m:t>
                              </m:r>
                              <m:d>
                                <m:dPr>
                                  <m:ctrlPr>
                                    <a:rPr lang="en-US" sz="1200" i="1" smtClean="0">
                                      <a:latin typeface="Cambria Math" panose="02040503050406030204" pitchFamily="18" charset="0"/>
                                    </a:rPr>
                                  </m:ctrlPr>
                                </m:dPr>
                                <m:e>
                                  <m:f>
                                    <m:fPr>
                                      <m:ctrlPr>
                                        <a:rPr lang="en-US" sz="1200" i="1" smtClean="0">
                                          <a:latin typeface="Cambria Math" panose="02040503050406030204" pitchFamily="18" charset="0"/>
                                        </a:rPr>
                                      </m:ctrlPr>
                                    </m:fPr>
                                    <m:num>
                                      <m:sSub>
                                        <m:sSubPr>
                                          <m:ctrlPr>
                                            <a:rPr lang="en-US" sz="1200" i="1">
                                              <a:latin typeface="Cambria Math" panose="02040503050406030204" pitchFamily="18" charset="0"/>
                                            </a:rPr>
                                          </m:ctrlPr>
                                        </m:sSubPr>
                                        <m:e>
                                          <m:r>
                                            <a:rPr lang="en-US" sz="1200" i="1">
                                              <a:latin typeface="Cambria Math" panose="02040503050406030204" pitchFamily="18" charset="0"/>
                                            </a:rPr>
                                            <m:t>𝑟</m:t>
                                          </m:r>
                                        </m:e>
                                        <m:sub>
                                          <m:r>
                                            <a:rPr lang="en-US" sz="1200" i="1">
                                              <a:latin typeface="Cambria Math" panose="02040503050406030204" pitchFamily="18" charset="0"/>
                                            </a:rPr>
                                            <m:t>𝑖</m:t>
                                          </m:r>
                                          <m:r>
                                            <a:rPr lang="en-US" sz="1200" i="1">
                                              <a:latin typeface="Cambria Math" panose="02040503050406030204" pitchFamily="18" charset="0"/>
                                            </a:rPr>
                                            <m:t>,</m:t>
                                          </m:r>
                                          <m:r>
                                            <a:rPr lang="en-US" sz="1200" i="1">
                                              <a:latin typeface="Cambria Math" panose="02040503050406030204" pitchFamily="18" charset="0"/>
                                            </a:rPr>
                                            <m:t>𝑝</m:t>
                                          </m:r>
                                        </m:sub>
                                      </m:sSub>
                                      <m:r>
                                        <a:rPr lang="en-US" sz="1200" i="1">
                                          <a:latin typeface="Cambria Math" panose="02040503050406030204" pitchFamily="18" charset="0"/>
                                        </a:rPr>
                                        <m:t>−1</m:t>
                                      </m:r>
                                    </m:num>
                                    <m:den>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𝑛</m:t>
                                          </m:r>
                                        </m:e>
                                        <m:sub>
                                          <m:r>
                                            <a:rPr lang="en-US" sz="1200" b="0" i="1" smtClean="0">
                                              <a:latin typeface="Cambria Math" panose="02040503050406030204" pitchFamily="18" charset="0"/>
                                            </a:rPr>
                                            <m:t>𝑝</m:t>
                                          </m:r>
                                        </m:sub>
                                      </m:sSub>
                                      <m:r>
                                        <a:rPr lang="en-US" sz="1200" b="0" i="1" smtClean="0">
                                          <a:latin typeface="Cambria Math" panose="02040503050406030204" pitchFamily="18" charset="0"/>
                                        </a:rPr>
                                        <m:t>−1</m:t>
                                      </m:r>
                                    </m:den>
                                  </m:f>
                                </m:e>
                              </m:d>
                              <m:r>
                                <a:rPr lang="en-US" sz="1200" b="0" i="1" smtClean="0">
                                  <a:latin typeface="Cambria Math" panose="02040503050406030204" pitchFamily="18" charset="0"/>
                                </a:rPr>
                                <m:t>+1,</m:t>
                              </m:r>
                              <m:sSub>
                                <m:sSubPr>
                                  <m:ctrlPr>
                                    <a:rPr lang="en-US" sz="1200" i="1">
                                      <a:latin typeface="Cambria Math" panose="02040503050406030204" pitchFamily="18" charset="0"/>
                                    </a:rPr>
                                  </m:ctrlPr>
                                </m:sSubPr>
                                <m:e>
                                  <m:r>
                                    <a:rPr lang="en-US" sz="1200" b="0" i="1" smtClean="0">
                                      <a:latin typeface="Cambria Math" panose="02040503050406030204" pitchFamily="18" charset="0"/>
                                    </a:rPr>
                                    <m:t>      </m:t>
                                  </m:r>
                                  <m:r>
                                    <a:rPr lang="en-US" sz="1200" i="1">
                                      <a:latin typeface="Cambria Math" panose="02040503050406030204" pitchFamily="18" charset="0"/>
                                    </a:rPr>
                                    <m:t>𝑟</m:t>
                                  </m:r>
                                </m:e>
                                <m:sub>
                                  <m:r>
                                    <a:rPr lang="en-US" sz="1200" i="1">
                                      <a:latin typeface="Cambria Math" panose="02040503050406030204" pitchFamily="18" charset="0"/>
                                    </a:rPr>
                                    <m:t>𝑖</m:t>
                                  </m:r>
                                  <m:r>
                                    <a:rPr lang="en-US" sz="1200" i="1">
                                      <a:latin typeface="Cambria Math" panose="02040503050406030204" pitchFamily="18" charset="0"/>
                                    </a:rPr>
                                    <m:t>,</m:t>
                                  </m:r>
                                  <m:r>
                                    <a:rPr lang="en-US" sz="1200" i="1">
                                      <a:latin typeface="Cambria Math" panose="02040503050406030204" pitchFamily="18" charset="0"/>
                                    </a:rPr>
                                    <m:t>𝑝</m:t>
                                  </m:r>
                                </m:sub>
                              </m:sSub>
                              <m:r>
                                <a:rPr lang="en-US" sz="120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1</m:t>
                              </m:r>
                            </m:e>
                            <m:e>
                              <m:r>
                                <a:rPr lang="en-US" sz="1200" b="0" i="1" smtClean="0">
                                  <a:latin typeface="Cambria Math" panose="02040503050406030204" pitchFamily="18" charset="0"/>
                                </a:rPr>
                                <m:t>             </m:t>
                              </m:r>
                              <m:r>
                                <a:rPr lang="en-US" sz="1200" b="0" i="0" smtClean="0">
                                  <a:latin typeface="Cambria Math" panose="02040503050406030204" pitchFamily="18" charset="0"/>
                                </a:rPr>
                                <m:t>                      0</m:t>
                              </m:r>
                              <m:r>
                                <a:rPr lang="en-US"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 </m:t>
                                  </m:r>
                                  <m:r>
                                    <a:rPr lang="en-US" sz="1200" b="0" i="1">
                                      <a:latin typeface="Cambria Math" panose="02040503050406030204" pitchFamily="18" charset="0"/>
                                    </a:rPr>
                                    <m:t>    </m:t>
                                  </m:r>
                                  <m:r>
                                    <a:rPr lang="en-US" sz="1200" i="1">
                                      <a:latin typeface="Cambria Math" panose="02040503050406030204" pitchFamily="18" charset="0"/>
                                    </a:rPr>
                                    <m:t> </m:t>
                                  </m:r>
                                  <m:r>
                                    <a:rPr lang="en-US" sz="1200" i="1">
                                      <a:latin typeface="Cambria Math" panose="02040503050406030204" pitchFamily="18" charset="0"/>
                                    </a:rPr>
                                    <m:t>𝑟</m:t>
                                  </m:r>
                                </m:e>
                                <m:sub>
                                  <m:r>
                                    <a:rPr lang="en-US" sz="1200" i="1">
                                      <a:latin typeface="Cambria Math" panose="02040503050406030204" pitchFamily="18" charset="0"/>
                                    </a:rPr>
                                    <m:t>𝑖</m:t>
                                  </m:r>
                                  <m:r>
                                    <a:rPr lang="en-US" sz="1200" i="1">
                                      <a:latin typeface="Cambria Math" panose="02040503050406030204" pitchFamily="18" charset="0"/>
                                    </a:rPr>
                                    <m:t>,</m:t>
                                  </m:r>
                                  <m:r>
                                    <a:rPr lang="en-US" sz="1200" i="1">
                                      <a:latin typeface="Cambria Math" panose="02040503050406030204" pitchFamily="18" charset="0"/>
                                    </a:rPr>
                                    <m:t>𝑝</m:t>
                                  </m:r>
                                </m:sub>
                              </m:sSub>
                              <m:r>
                                <a:rPr lang="en-US" sz="1200" i="1" smtClean="0">
                                  <a:latin typeface="Cambria Math" panose="02040503050406030204" pitchFamily="18" charset="0"/>
                                  <a:ea typeface="Cambria Math" panose="02040503050406030204" pitchFamily="18" charset="0"/>
                                </a:rPr>
                                <m:t>&lt;</m:t>
                              </m:r>
                              <m:r>
                                <a:rPr lang="en-US" sz="1200" i="1">
                                  <a:latin typeface="Cambria Math" panose="02040503050406030204" pitchFamily="18" charset="0"/>
                                  <a:ea typeface="Cambria Math" panose="02040503050406030204" pitchFamily="18" charset="0"/>
                                </a:rPr>
                                <m:t>1</m:t>
                              </m:r>
                            </m:e>
                          </m:eqArr>
                        </m:e>
                      </m:d>
                    </m:oMath>
                  </m:oMathPara>
                </a14:m>
                <a:endParaRPr lang="en-US" sz="1200" dirty="0"/>
              </a:p>
            </p:txBody>
          </p:sp>
        </mc:Choice>
        <mc:Fallback xmlns="">
          <p:sp>
            <p:nvSpPr>
              <p:cNvPr id="15" name="Rectangle 14"/>
              <p:cNvSpPr>
                <a:spLocks noRot="1" noChangeAspect="1" noMove="1" noResize="1" noEditPoints="1" noAdjustHandles="1" noChangeArrowheads="1" noChangeShapeType="1" noTextEdit="1"/>
              </p:cNvSpPr>
              <p:nvPr/>
            </p:nvSpPr>
            <p:spPr>
              <a:xfrm>
                <a:off x="1586835" y="3762369"/>
                <a:ext cx="2937664" cy="776175"/>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1586835" y="4533630"/>
                <a:ext cx="4048096" cy="79714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n-US" sz="1200" b="0" i="0" smtClean="0">
                          <a:latin typeface="Cambria Math" panose="02040503050406030204" pitchFamily="18" charset="0"/>
                        </a:rPr>
                        <m:t>f</m:t>
                      </m:r>
                      <m:d>
                        <m:dPr>
                          <m:ctrlPr>
                            <a:rPr lang="en-US" sz="1200" b="0" i="1" smtClean="0">
                              <a:latin typeface="Cambria Math" panose="02040503050406030204" pitchFamily="18" charset="0"/>
                            </a:rPr>
                          </m:ctrlPr>
                        </m:dPr>
                        <m:e>
                          <m:r>
                            <a:rPr lang="en-US" sz="1200" i="1">
                              <a:latin typeface="Cambria Math" panose="02040503050406030204" pitchFamily="18" charset="0"/>
                            </a:rPr>
                            <m:t>𝑅</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b="0" i="1" smtClean="0">
                                      <a:latin typeface="Cambria Math" panose="02040503050406030204" pitchFamily="18" charset="0"/>
                                    </a:rPr>
                                    <m:t>𝑟</m:t>
                                  </m:r>
                                </m:e>
                                <m:sub>
                                  <m:r>
                                    <a:rPr lang="en-US" sz="1200" i="1">
                                      <a:latin typeface="Cambria Math" panose="02040503050406030204" pitchFamily="18" charset="0"/>
                                    </a:rPr>
                                    <m:t>𝑖</m:t>
                                  </m:r>
                                  <m:r>
                                    <a:rPr lang="en-US" sz="1200" b="0" i="1" smtClean="0">
                                      <a:latin typeface="Cambria Math" panose="02040503050406030204" pitchFamily="18" charset="0"/>
                                    </a:rPr>
                                    <m:t>,</m:t>
                                  </m:r>
                                  <m:r>
                                    <a:rPr lang="en-US" sz="1200" b="0" i="1" smtClean="0">
                                      <a:latin typeface="Cambria Math" panose="02040503050406030204" pitchFamily="18" charset="0"/>
                                    </a:rPr>
                                    <m:t>𝑝</m:t>
                                  </m:r>
                                </m:sub>
                              </m:sSub>
                            </m:e>
                          </m:d>
                        </m:e>
                      </m:d>
                      <m:r>
                        <a:rPr lang="en-US" sz="120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𝑅</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b="0" i="1" smtClean="0">
                                          <a:latin typeface="Cambria Math" panose="02040503050406030204" pitchFamily="18" charset="0"/>
                                        </a:rPr>
                                        <m:t>𝑟</m:t>
                                      </m:r>
                                    </m:e>
                                    <m:sub>
                                      <m:r>
                                        <a:rPr lang="en-US" sz="1200" i="1">
                                          <a:latin typeface="Cambria Math" panose="02040503050406030204" pitchFamily="18" charset="0"/>
                                        </a:rPr>
                                        <m:t>𝑖</m:t>
                                      </m:r>
                                      <m:r>
                                        <a:rPr lang="en-US" sz="1200" b="0" i="1" smtClean="0">
                                          <a:latin typeface="Cambria Math" panose="02040503050406030204" pitchFamily="18" charset="0"/>
                                        </a:rPr>
                                        <m:t>,</m:t>
                                      </m:r>
                                      <m:r>
                                        <a:rPr lang="en-US" sz="1200" b="0" i="1" smtClean="0">
                                          <a:latin typeface="Cambria Math" panose="02040503050406030204" pitchFamily="18" charset="0"/>
                                        </a:rPr>
                                        <m:t>𝑝</m:t>
                                      </m:r>
                                    </m:sub>
                                  </m:sSub>
                                </m:e>
                              </m:d>
                              <m:r>
                                <a:rPr lang="en-US" sz="1200" b="0" i="1" smtClean="0">
                                  <a:latin typeface="Cambria Math" panose="02040503050406030204" pitchFamily="18" charset="0"/>
                                </a:rPr>
                                <m:t>∗</m:t>
                              </m:r>
                              <m:d>
                                <m:dPr>
                                  <m:ctrlPr>
                                    <a:rPr lang="en-US" sz="1200" i="1" smtClean="0">
                                      <a:latin typeface="Cambria Math" panose="02040503050406030204" pitchFamily="18" charset="0"/>
                                    </a:rPr>
                                  </m:ctrlPr>
                                </m:dPr>
                                <m:e>
                                  <m:f>
                                    <m:fPr>
                                      <m:ctrlPr>
                                        <a:rPr lang="en-US" sz="1200" i="1" smtClean="0">
                                          <a:latin typeface="Cambria Math" panose="02040503050406030204" pitchFamily="18" charset="0"/>
                                        </a:rPr>
                                      </m:ctrlPr>
                                    </m:fPr>
                                    <m:num>
                                      <m:f>
                                        <m:fPr>
                                          <m:type m:val="lin"/>
                                          <m:ctrlPr>
                                            <a:rPr lang="en-US" sz="1200" i="1" smtClean="0">
                                              <a:latin typeface="Cambria Math" panose="02040503050406030204" pitchFamily="18" charset="0"/>
                                              <a:ea typeface="Cambria Math" panose="02040503050406030204" pitchFamily="18" charset="0"/>
                                            </a:rPr>
                                          </m:ctrlPr>
                                        </m:fPr>
                                        <m:num>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𝑇𝑂𝐴</m:t>
                                              </m:r>
                                            </m:e>
                                            <m:sub>
                                              <m:r>
                                                <a:rPr lang="en-US" sz="1200" i="1">
                                                  <a:latin typeface="Cambria Math" panose="02040503050406030204" pitchFamily="18" charset="0"/>
                                                  <a:ea typeface="Cambria Math" panose="02040503050406030204" pitchFamily="18" charset="0"/>
                                                </a:rPr>
                                                <m:t>𝑝</m:t>
                                              </m:r>
                                            </m:sub>
                                          </m:sSub>
                                        </m:num>
                                        <m:den>
                                          <m:r>
                                            <a:rPr lang="en-US" sz="1200" i="1">
                                              <a:latin typeface="Cambria Math" panose="02040503050406030204" pitchFamily="18" charset="0"/>
                                              <a:ea typeface="Cambria Math" panose="02040503050406030204" pitchFamily="18" charset="0"/>
                                            </a:rPr>
                                            <m:t>𝑇𝑂𝐴</m:t>
                                          </m:r>
                                        </m:den>
                                      </m:f>
                                    </m:num>
                                    <m:den>
                                      <m:f>
                                        <m:fPr>
                                          <m:type m:val="lin"/>
                                          <m:ctrlPr>
                                            <a:rPr lang="en-US" sz="1200" i="1" smtClean="0">
                                              <a:latin typeface="Cambria Math" panose="02040503050406030204" pitchFamily="18" charset="0"/>
                                            </a:rPr>
                                          </m:ctrlPr>
                                        </m:fPr>
                                        <m:num>
                                          <m:sSub>
                                            <m:sSubPr>
                                              <m:ctrlPr>
                                                <a:rPr lang="en-US" sz="1200" i="1">
                                                  <a:latin typeface="Cambria Math" panose="02040503050406030204" pitchFamily="18" charset="0"/>
                                                </a:rPr>
                                              </m:ctrlPr>
                                            </m:sSubPr>
                                            <m:e>
                                              <m:r>
                                                <a:rPr lang="en-US" sz="1200" i="1">
                                                  <a:latin typeface="Cambria Math" panose="02040503050406030204" pitchFamily="18" charset="0"/>
                                                </a:rPr>
                                                <m:t>𝑛</m:t>
                                              </m:r>
                                            </m:e>
                                            <m:sub>
                                              <m:r>
                                                <a:rPr lang="en-US" sz="1200" i="1">
                                                  <a:latin typeface="Cambria Math" panose="02040503050406030204" pitchFamily="18" charset="0"/>
                                                </a:rPr>
                                                <m:t>𝑝</m:t>
                                              </m:r>
                                            </m:sub>
                                          </m:sSub>
                                        </m:num>
                                        <m:den>
                                          <m:r>
                                            <a:rPr lang="en-US" sz="1200" b="0" i="1" smtClean="0">
                                              <a:latin typeface="Cambria Math" panose="02040503050406030204" pitchFamily="18" charset="0"/>
                                            </a:rPr>
                                            <m:t>𝑁</m:t>
                                          </m:r>
                                        </m:den>
                                      </m:f>
                                    </m:den>
                                  </m:f>
                                </m:e>
                              </m:d>
                              <m:r>
                                <a:rPr lang="en-US" sz="1200" b="0" i="1" smtClean="0">
                                  <a:latin typeface="Cambria Math" panose="02040503050406030204" pitchFamily="18" charset="0"/>
                                </a:rPr>
                                <m:t>+1,  </m:t>
                              </m:r>
                              <m:r>
                                <a:rPr lang="en-US" sz="1200" i="1">
                                  <a:latin typeface="Cambria Math" panose="02040503050406030204" pitchFamily="18" charset="0"/>
                                </a:rPr>
                                <m:t>𝑅</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b="0" i="1" smtClean="0">
                                          <a:latin typeface="Cambria Math" panose="02040503050406030204" pitchFamily="18" charset="0"/>
                                        </a:rPr>
                                        <m:t>𝑟</m:t>
                                      </m:r>
                                    </m:e>
                                    <m:sub>
                                      <m:r>
                                        <a:rPr lang="en-US" sz="1200" i="1">
                                          <a:latin typeface="Cambria Math" panose="02040503050406030204" pitchFamily="18" charset="0"/>
                                        </a:rPr>
                                        <m:t>𝑖</m:t>
                                      </m:r>
                                      <m:r>
                                        <a:rPr lang="en-US" sz="1200" b="0" i="1" smtClean="0">
                                          <a:latin typeface="Cambria Math" panose="02040503050406030204" pitchFamily="18" charset="0"/>
                                        </a:rPr>
                                        <m:t>,</m:t>
                                      </m:r>
                                      <m:r>
                                        <a:rPr lang="en-US" sz="1200" b="0" i="1" smtClean="0">
                                          <a:latin typeface="Cambria Math" panose="02040503050406030204" pitchFamily="18" charset="0"/>
                                        </a:rPr>
                                        <m:t>𝑝</m:t>
                                      </m:r>
                                    </m:sub>
                                  </m:sSub>
                                </m:e>
                              </m:d>
                              <m:r>
                                <a:rPr lang="en-US" sz="120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1</m:t>
                              </m:r>
                            </m:e>
                            <m:e>
                              <m:r>
                                <a:rPr lang="en-US" sz="1200" b="0" i="1" smtClean="0">
                                  <a:latin typeface="Cambria Math" panose="02040503050406030204" pitchFamily="18" charset="0"/>
                                </a:rPr>
                                <m:t>             </m:t>
                              </m:r>
                              <m:r>
                                <a:rPr lang="en-US" sz="1200" b="0" i="0" smtClean="0">
                                  <a:latin typeface="Cambria Math" panose="02040503050406030204" pitchFamily="18" charset="0"/>
                                </a:rPr>
                                <m:t>                                    1</m:t>
                              </m:r>
                              <m:r>
                                <a:rPr lang="en-US" sz="1200">
                                  <a:latin typeface="Cambria Math" panose="02040503050406030204" pitchFamily="18" charset="0"/>
                                </a:rPr>
                                <m:t>,</m:t>
                              </m:r>
                              <m:r>
                                <a:rPr lang="en-US" sz="1200" b="0" i="1" smtClean="0">
                                  <a:latin typeface="Cambria Math" panose="02040503050406030204" pitchFamily="18" charset="0"/>
                                </a:rPr>
                                <m:t>  </m:t>
                              </m:r>
                              <m:r>
                                <a:rPr lang="en-US" sz="1200" i="1">
                                  <a:latin typeface="Cambria Math" panose="02040503050406030204" pitchFamily="18" charset="0"/>
                                </a:rPr>
                                <m:t>𝑅</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b="0" i="1" smtClean="0">
                                          <a:latin typeface="Cambria Math" panose="02040503050406030204" pitchFamily="18" charset="0"/>
                                        </a:rPr>
                                        <m:t>𝑟</m:t>
                                      </m:r>
                                    </m:e>
                                    <m:sub>
                                      <m:r>
                                        <a:rPr lang="en-US" sz="1200" i="1">
                                          <a:latin typeface="Cambria Math" panose="02040503050406030204" pitchFamily="18" charset="0"/>
                                        </a:rPr>
                                        <m:t>𝑖</m:t>
                                      </m:r>
                                      <m:r>
                                        <a:rPr lang="en-US" sz="1200" b="0" i="1" smtClean="0">
                                          <a:latin typeface="Cambria Math" panose="02040503050406030204" pitchFamily="18" charset="0"/>
                                        </a:rPr>
                                        <m:t>,</m:t>
                                      </m:r>
                                      <m:r>
                                        <a:rPr lang="en-US" sz="1200" b="0" i="1" smtClean="0">
                                          <a:latin typeface="Cambria Math" panose="02040503050406030204" pitchFamily="18" charset="0"/>
                                        </a:rPr>
                                        <m:t>𝑝</m:t>
                                      </m:r>
                                    </m:sub>
                                  </m:sSub>
                                </m:e>
                              </m:d>
                              <m:r>
                                <a:rPr lang="en-US" sz="1200" i="1" smtClean="0">
                                  <a:latin typeface="Cambria Math" panose="02040503050406030204" pitchFamily="18" charset="0"/>
                                  <a:ea typeface="Cambria Math" panose="02040503050406030204" pitchFamily="18" charset="0"/>
                                </a:rPr>
                                <m:t>&lt;</m:t>
                              </m:r>
                              <m:r>
                                <a:rPr lang="en-US" sz="1200" i="1">
                                  <a:latin typeface="Cambria Math" panose="02040503050406030204" pitchFamily="18" charset="0"/>
                                  <a:ea typeface="Cambria Math" panose="02040503050406030204" pitchFamily="18" charset="0"/>
                                </a:rPr>
                                <m:t>1</m:t>
                              </m:r>
                            </m:e>
                          </m:eqArr>
                        </m:e>
                      </m:d>
                    </m:oMath>
                  </m:oMathPara>
                </a14:m>
                <a:endParaRPr lang="en-US" sz="1200" dirty="0"/>
              </a:p>
            </p:txBody>
          </p:sp>
        </mc:Choice>
        <mc:Fallback xmlns="">
          <p:sp>
            <p:nvSpPr>
              <p:cNvPr id="16" name="Rectangle 15"/>
              <p:cNvSpPr>
                <a:spLocks noRot="1" noChangeAspect="1" noMove="1" noResize="1" noEditPoints="1" noAdjustHandles="1" noChangeArrowheads="1" noChangeShapeType="1" noTextEdit="1"/>
              </p:cNvSpPr>
              <p:nvPr/>
            </p:nvSpPr>
            <p:spPr>
              <a:xfrm>
                <a:off x="1586835" y="4533630"/>
                <a:ext cx="4048096" cy="797141"/>
              </a:xfrm>
              <a:prstGeom prst="rect">
                <a:avLst/>
              </a:prstGeom>
              <a:blipFill rotWithShape="0">
                <a:blip r:embed="rId7"/>
                <a:stretch>
                  <a:fillRect/>
                </a:stretch>
              </a:blipFill>
            </p:spPr>
            <p:txBody>
              <a:bodyPr/>
              <a:lstStyle/>
              <a:p>
                <a:r>
                  <a:rPr lang="en-US">
                    <a:noFill/>
                  </a:rPr>
                  <a:t> </a:t>
                </a:r>
              </a:p>
            </p:txBody>
          </p:sp>
        </mc:Fallback>
      </mc:AlternateContent>
      <p:sp>
        <p:nvSpPr>
          <p:cNvPr id="17" name="TextBox 16"/>
          <p:cNvSpPr txBox="1"/>
          <p:nvPr/>
        </p:nvSpPr>
        <p:spPr>
          <a:xfrm>
            <a:off x="1586835" y="5311902"/>
            <a:ext cx="1725152" cy="253916"/>
          </a:xfrm>
          <a:prstGeom prst="rect">
            <a:avLst/>
          </a:prstGeom>
          <a:noFill/>
        </p:spPr>
        <p:txBody>
          <a:bodyPr wrap="none" rtlCol="0">
            <a:spAutoFit/>
          </a:bodyPr>
          <a:lstStyle/>
          <a:p>
            <a:r>
              <a:rPr lang="en-US" sz="1050" b="1" u="sng" dirty="0" smtClean="0">
                <a:latin typeface="Garamond" panose="02020404030301010803" pitchFamily="18" charset="0"/>
              </a:rPr>
              <a:t>CBPL Score (Normalized)</a:t>
            </a:r>
            <a:r>
              <a:rPr lang="en-US" sz="1050" b="1" dirty="0" smtClean="0">
                <a:latin typeface="Garamond" panose="02020404030301010803" pitchFamily="18" charset="0"/>
              </a:rPr>
              <a:t> </a:t>
            </a:r>
            <a:endParaRPr lang="en-US" sz="1050" b="1" dirty="0">
              <a:latin typeface="Garamond" panose="02020404030301010803" pitchFamily="18" charset="0"/>
            </a:endParaRPr>
          </a:p>
        </p:txBody>
      </p:sp>
      <mc:AlternateContent xmlns:mc="http://schemas.openxmlformats.org/markup-compatibility/2006" xmlns:a14="http://schemas.microsoft.com/office/drawing/2010/main">
        <mc:Choice Requires="a14">
          <p:sp>
            <p:nvSpPr>
              <p:cNvPr id="18" name="Rectangle 17"/>
              <p:cNvSpPr/>
              <p:nvPr/>
            </p:nvSpPr>
            <p:spPr>
              <a:xfrm>
                <a:off x="1586835" y="5546783"/>
                <a:ext cx="3676904" cy="51674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𝑓</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b="0" i="1" smtClean="0">
                                  <a:latin typeface="Cambria Math" panose="02040503050406030204" pitchFamily="18" charset="0"/>
                                </a:rPr>
                                <m:t>𝐶𝐵𝑃𝐿</m:t>
                              </m:r>
                            </m:e>
                            <m:sub>
                              <m:r>
                                <a:rPr lang="en-US" sz="1200" i="1">
                                  <a:latin typeface="Cambria Math" panose="02040503050406030204" pitchFamily="18" charset="0"/>
                                </a:rPr>
                                <m:t>𝑖</m:t>
                              </m:r>
                            </m:sub>
                          </m:sSub>
                        </m:e>
                      </m:d>
                      <m:r>
                        <a:rPr lang="en-US" sz="1200">
                          <a:latin typeface="Cambria Math" panose="02040503050406030204" pitchFamily="18" charset="0"/>
                        </a:rPr>
                        <m:t>=</m:t>
                      </m:r>
                      <m:r>
                        <a:rPr lang="en-US" sz="1200" i="1">
                          <a:latin typeface="Cambria Math" panose="02040503050406030204" pitchFamily="18" charset="0"/>
                        </a:rPr>
                        <m:t>100∗</m:t>
                      </m:r>
                      <m:d>
                        <m:dPr>
                          <m:ctrlPr>
                            <a:rPr lang="en-US" sz="1200" i="1">
                              <a:latin typeface="Cambria Math" panose="02040503050406030204" pitchFamily="18" charset="0"/>
                            </a:rPr>
                          </m:ctrlPr>
                        </m:dPr>
                        <m:e>
                          <m:f>
                            <m:fPr>
                              <m:ctrlPr>
                                <a:rPr lang="en-US" sz="1200" i="1">
                                  <a:latin typeface="Cambria Math" panose="02040503050406030204" pitchFamily="18" charset="0"/>
                                </a:rPr>
                              </m:ctrlPr>
                            </m:fPr>
                            <m:num>
                              <m:sSubSup>
                                <m:sSubSupPr>
                                  <m:ctrlPr>
                                    <a:rPr lang="en-US" sz="1200" i="1">
                                      <a:latin typeface="Cambria Math" panose="02040503050406030204" pitchFamily="18" charset="0"/>
                                    </a:rPr>
                                  </m:ctrlPr>
                                </m:sSubSupPr>
                                <m:e>
                                  <m:r>
                                    <a:rPr lang="en-US" sz="1200" i="1">
                                      <a:latin typeface="Cambria Math" panose="02040503050406030204" pitchFamily="18" charset="0"/>
                                    </a:rPr>
                                    <m:t>𝐶𝐵𝑃𝐿</m:t>
                                  </m:r>
                                </m:e>
                                <m:sub>
                                  <m:r>
                                    <a:rPr lang="en-US" sz="1200" i="1">
                                      <a:latin typeface="Cambria Math" panose="02040503050406030204" pitchFamily="18" charset="0"/>
                                    </a:rPr>
                                    <m:t>𝑖</m:t>
                                  </m:r>
                                </m:sub>
                                <m:sup>
                                  <m:r>
                                    <a:rPr lang="en-US" sz="1200" i="1">
                                      <a:latin typeface="Cambria Math" panose="02040503050406030204" pitchFamily="18" charset="0"/>
                                    </a:rPr>
                                    <m:t>−1</m:t>
                                  </m:r>
                                </m:sup>
                              </m:sSubSup>
                              <m:r>
                                <a:rPr lang="en-US" sz="1200" i="1">
                                  <a:latin typeface="Cambria Math" panose="02040503050406030204" pitchFamily="18" charset="0"/>
                                </a:rPr>
                                <m:t>−</m:t>
                              </m:r>
                              <m:r>
                                <a:rPr lang="en-US" sz="1200" i="1">
                                  <a:latin typeface="Cambria Math" panose="02040503050406030204" pitchFamily="18" charset="0"/>
                                </a:rPr>
                                <m:t>𝑚𝑖𝑛</m:t>
                              </m:r>
                              <m:d>
                                <m:dPr>
                                  <m:ctrlPr>
                                    <a:rPr lang="en-US" sz="1200" i="1">
                                      <a:latin typeface="Cambria Math" panose="02040503050406030204" pitchFamily="18" charset="0"/>
                                    </a:rPr>
                                  </m:ctrlPr>
                                </m:dPr>
                                <m:e>
                                  <m:sSup>
                                    <m:sSupPr>
                                      <m:ctrlPr>
                                        <a:rPr lang="en-US" sz="1200" i="1">
                                          <a:latin typeface="Cambria Math" panose="02040503050406030204" pitchFamily="18" charset="0"/>
                                        </a:rPr>
                                      </m:ctrlPr>
                                    </m:sSupPr>
                                    <m:e>
                                      <m:r>
                                        <a:rPr lang="en-US" sz="1200" i="1">
                                          <a:latin typeface="Cambria Math" panose="02040503050406030204" pitchFamily="18" charset="0"/>
                                        </a:rPr>
                                        <m:t>𝐶𝐵𝑃𝐿</m:t>
                                      </m:r>
                                    </m:e>
                                    <m:sup>
                                      <m:r>
                                        <a:rPr lang="en-US" sz="1200" i="1">
                                          <a:latin typeface="Cambria Math" panose="02040503050406030204" pitchFamily="18" charset="0"/>
                                        </a:rPr>
                                        <m:t>−1</m:t>
                                      </m:r>
                                    </m:sup>
                                  </m:sSup>
                                </m:e>
                              </m:d>
                            </m:num>
                            <m:den>
                              <m:r>
                                <a:rPr lang="en-US" sz="1200" i="1">
                                  <a:latin typeface="Cambria Math" panose="02040503050406030204" pitchFamily="18" charset="0"/>
                                </a:rPr>
                                <m:t>𝑚𝑎𝑥</m:t>
                              </m:r>
                              <m:d>
                                <m:dPr>
                                  <m:ctrlPr>
                                    <a:rPr lang="en-US" sz="1200" i="1">
                                      <a:latin typeface="Cambria Math" panose="02040503050406030204" pitchFamily="18" charset="0"/>
                                    </a:rPr>
                                  </m:ctrlPr>
                                </m:dPr>
                                <m:e>
                                  <m:sSup>
                                    <m:sSupPr>
                                      <m:ctrlPr>
                                        <a:rPr lang="en-US" sz="1200" i="1">
                                          <a:latin typeface="Cambria Math" panose="02040503050406030204" pitchFamily="18" charset="0"/>
                                        </a:rPr>
                                      </m:ctrlPr>
                                    </m:sSupPr>
                                    <m:e>
                                      <m:r>
                                        <a:rPr lang="en-US" sz="1200" i="1">
                                          <a:latin typeface="Cambria Math" panose="02040503050406030204" pitchFamily="18" charset="0"/>
                                        </a:rPr>
                                        <m:t>𝐶𝐵𝑃𝐿</m:t>
                                      </m:r>
                                    </m:e>
                                    <m:sup>
                                      <m:r>
                                        <a:rPr lang="en-US" sz="1200" i="1">
                                          <a:latin typeface="Cambria Math" panose="02040503050406030204" pitchFamily="18" charset="0"/>
                                        </a:rPr>
                                        <m:t>−1</m:t>
                                      </m:r>
                                    </m:sup>
                                  </m:sSup>
                                </m:e>
                              </m:d>
                              <m:r>
                                <a:rPr lang="en-US" sz="1200" i="1">
                                  <a:latin typeface="Cambria Math" panose="02040503050406030204" pitchFamily="18" charset="0"/>
                                </a:rPr>
                                <m:t>−</m:t>
                              </m:r>
                              <m:r>
                                <a:rPr lang="en-US" sz="1200" i="1">
                                  <a:latin typeface="Cambria Math" panose="02040503050406030204" pitchFamily="18" charset="0"/>
                                </a:rPr>
                                <m:t>𝑚𝑖𝑛</m:t>
                              </m:r>
                              <m:d>
                                <m:dPr>
                                  <m:ctrlPr>
                                    <a:rPr lang="en-US" sz="1200" i="1">
                                      <a:latin typeface="Cambria Math" panose="02040503050406030204" pitchFamily="18" charset="0"/>
                                    </a:rPr>
                                  </m:ctrlPr>
                                </m:dPr>
                                <m:e>
                                  <m:sSup>
                                    <m:sSupPr>
                                      <m:ctrlPr>
                                        <a:rPr lang="en-US" sz="1200" i="1">
                                          <a:latin typeface="Cambria Math" panose="02040503050406030204" pitchFamily="18" charset="0"/>
                                        </a:rPr>
                                      </m:ctrlPr>
                                    </m:sSupPr>
                                    <m:e>
                                      <m:r>
                                        <a:rPr lang="en-US" sz="1200" i="1">
                                          <a:latin typeface="Cambria Math" panose="02040503050406030204" pitchFamily="18" charset="0"/>
                                        </a:rPr>
                                        <m:t>𝐶𝐵𝑃𝐿</m:t>
                                      </m:r>
                                    </m:e>
                                    <m:sup>
                                      <m:r>
                                        <a:rPr lang="en-US" sz="1200" i="1">
                                          <a:latin typeface="Cambria Math" panose="02040503050406030204" pitchFamily="18" charset="0"/>
                                        </a:rPr>
                                        <m:t>−1</m:t>
                                      </m:r>
                                    </m:sup>
                                  </m:sSup>
                                </m:e>
                              </m:d>
                            </m:den>
                          </m:f>
                        </m:e>
                      </m:d>
                    </m:oMath>
                  </m:oMathPara>
                </a14:m>
                <a:endParaRPr lang="en-US" sz="1200" dirty="0"/>
              </a:p>
            </p:txBody>
          </p:sp>
        </mc:Choice>
        <mc:Fallback xmlns="">
          <p:sp>
            <p:nvSpPr>
              <p:cNvPr id="18" name="Rectangle 17"/>
              <p:cNvSpPr>
                <a:spLocks noRot="1" noChangeAspect="1" noMove="1" noResize="1" noEditPoints="1" noAdjustHandles="1" noChangeArrowheads="1" noChangeShapeType="1" noTextEdit="1"/>
              </p:cNvSpPr>
              <p:nvPr/>
            </p:nvSpPr>
            <p:spPr>
              <a:xfrm>
                <a:off x="1586835" y="5546783"/>
                <a:ext cx="3676904" cy="516745"/>
              </a:xfrm>
              <a:prstGeom prst="rect">
                <a:avLst/>
              </a:prstGeom>
              <a:blipFill rotWithShape="0">
                <a:blip r:embed="rId8"/>
                <a:stretch>
                  <a:fillRect/>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en-US" dirty="0">
                <a:latin typeface="Garamond" panose="02020404030301010803" pitchFamily="18" charset="0"/>
              </a:rPr>
              <a:t>MILCON Optimization</a:t>
            </a:r>
            <a:br>
              <a:rPr lang="en-US" dirty="0">
                <a:latin typeface="Garamond" panose="02020404030301010803" pitchFamily="18" charset="0"/>
              </a:rPr>
            </a:br>
            <a:r>
              <a:rPr lang="en-US" dirty="0">
                <a:latin typeface="Garamond" panose="02020404030301010803" pitchFamily="18" charset="0"/>
              </a:rPr>
              <a:t/>
            </a:r>
            <a:br>
              <a:rPr lang="en-US" dirty="0">
                <a:latin typeface="Garamond" panose="02020404030301010803" pitchFamily="18" charset="0"/>
              </a:rPr>
            </a:br>
            <a:r>
              <a:rPr lang="en-US" dirty="0">
                <a:latin typeface="Garamond" panose="02020404030301010803" pitchFamily="18" charset="0"/>
              </a:rPr>
              <a:t>Integer Programming</a:t>
            </a:r>
            <a:br>
              <a:rPr lang="en-US" dirty="0">
                <a:latin typeface="Garamond" panose="02020404030301010803" pitchFamily="18" charset="0"/>
              </a:rPr>
            </a:br>
            <a:r>
              <a:rPr lang="en-US" dirty="0">
                <a:latin typeface="Garamond" panose="02020404030301010803" pitchFamily="18" charset="0"/>
              </a:rPr>
              <a:t/>
            </a:r>
            <a:br>
              <a:rPr lang="en-US" dirty="0">
                <a:latin typeface="Garamond" panose="02020404030301010803" pitchFamily="18" charset="0"/>
              </a:rPr>
            </a:br>
            <a:r>
              <a:rPr lang="en-US" dirty="0" smtClean="0">
                <a:latin typeface="Garamond" panose="02020404030301010803" pitchFamily="18" charset="0"/>
              </a:rPr>
              <a:t>Value Score</a:t>
            </a:r>
            <a:r>
              <a:rPr lang="en-US" dirty="0">
                <a:latin typeface="Garamond" panose="02020404030301010803" pitchFamily="18" charset="0"/>
              </a:rPr>
              <a:t/>
            </a:r>
            <a:br>
              <a:rPr lang="en-US" dirty="0">
                <a:latin typeface="Garamond" panose="02020404030301010803" pitchFamily="18" charset="0"/>
              </a:rPr>
            </a:br>
            <a:endParaRPr lang="en-US" dirty="0"/>
          </a:p>
        </p:txBody>
      </p:sp>
      <p:sp>
        <p:nvSpPr>
          <p:cNvPr id="2" name="Rounded Rectangle 1"/>
          <p:cNvSpPr/>
          <p:nvPr/>
        </p:nvSpPr>
        <p:spPr>
          <a:xfrm>
            <a:off x="6924583" y="2228295"/>
            <a:ext cx="4412201" cy="31959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Elbow Connector 6"/>
          <p:cNvCxnSpPr>
            <a:stCxn id="2" idx="2"/>
            <a:endCxn id="13" idx="2"/>
          </p:cNvCxnSpPr>
          <p:nvPr/>
        </p:nvCxnSpPr>
        <p:spPr>
          <a:xfrm rot="5400000">
            <a:off x="6191010" y="339383"/>
            <a:ext cx="731167" cy="5148182"/>
          </a:xfrm>
          <a:prstGeom prst="bentConnector3">
            <a:avLst>
              <a:gd name="adj1" fmla="val 11912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688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latin typeface="Garamond" panose="02020404030301010803" pitchFamily="18" charset="0"/>
              </a:rPr>
              <a:t>MILCON Optimization</a:t>
            </a:r>
            <a:br>
              <a:rPr lang="en-US" dirty="0">
                <a:latin typeface="Garamond" panose="02020404030301010803" pitchFamily="18" charset="0"/>
              </a:rPr>
            </a:br>
            <a:r>
              <a:rPr lang="en-US" dirty="0">
                <a:latin typeface="Garamond" panose="02020404030301010803" pitchFamily="18" charset="0"/>
              </a:rPr>
              <a:t/>
            </a:r>
            <a:br>
              <a:rPr lang="en-US" dirty="0">
                <a:latin typeface="Garamond" panose="02020404030301010803" pitchFamily="18" charset="0"/>
              </a:rPr>
            </a:br>
            <a:r>
              <a:rPr lang="en-US" dirty="0">
                <a:latin typeface="Garamond" panose="02020404030301010803" pitchFamily="18" charset="0"/>
              </a:rPr>
              <a:t>Integer Programming</a:t>
            </a:r>
            <a:br>
              <a:rPr lang="en-US" dirty="0">
                <a:latin typeface="Garamond" panose="02020404030301010803" pitchFamily="18" charset="0"/>
              </a:rPr>
            </a:br>
            <a:r>
              <a:rPr lang="en-US" dirty="0">
                <a:latin typeface="Garamond" panose="02020404030301010803" pitchFamily="18" charset="0"/>
              </a:rPr>
              <a:t/>
            </a:r>
            <a:br>
              <a:rPr lang="en-US" dirty="0">
                <a:latin typeface="Garamond" panose="02020404030301010803" pitchFamily="18" charset="0"/>
              </a:rPr>
            </a:br>
            <a:r>
              <a:rPr lang="en-US" dirty="0" smtClean="0">
                <a:latin typeface="Garamond" panose="02020404030301010803" pitchFamily="18" charset="0"/>
              </a:rPr>
              <a:t>Objective &amp;</a:t>
            </a:r>
            <a:br>
              <a:rPr lang="en-US" dirty="0" smtClean="0">
                <a:latin typeface="Garamond" panose="02020404030301010803" pitchFamily="18" charset="0"/>
              </a:rPr>
            </a:br>
            <a:r>
              <a:rPr lang="en-US" dirty="0" smtClean="0">
                <a:latin typeface="Garamond" panose="02020404030301010803" pitchFamily="18" charset="0"/>
              </a:rPr>
              <a:t>Constraints</a:t>
            </a:r>
            <a:endParaRPr lang="en-US" dirty="0">
              <a:latin typeface="Garamond" panose="02020404030301010803" pitchFamily="18" charset="0"/>
            </a:endParaRPr>
          </a:p>
        </p:txBody>
      </p:sp>
      <p:sp>
        <p:nvSpPr>
          <p:cNvPr id="34" name="Rectangle 33"/>
          <p:cNvSpPr/>
          <p:nvPr/>
        </p:nvSpPr>
        <p:spPr bwMode="auto">
          <a:xfrm>
            <a:off x="1744841" y="910497"/>
            <a:ext cx="8848861" cy="1201919"/>
          </a:xfrm>
          <a:prstGeom prst="rect">
            <a:avLst/>
          </a:prstGeom>
          <a:solidFill>
            <a:srgbClr val="DBD03D"/>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Garamond" panose="02020404030301010803" pitchFamily="18" charset="0"/>
                <a:cs typeface="Times New Roman" panose="02020603050405020304" pitchFamily="18" charset="0"/>
              </a:rPr>
              <a:t>Objective Function</a:t>
            </a:r>
          </a:p>
        </p:txBody>
      </p:sp>
      <mc:AlternateContent xmlns:mc="http://schemas.openxmlformats.org/markup-compatibility/2006" xmlns:a14="http://schemas.microsoft.com/office/drawing/2010/main">
        <mc:Choice Requires="a14">
          <p:sp>
            <p:nvSpPr>
              <p:cNvPr id="36" name="TextBox 35"/>
              <p:cNvSpPr txBox="1"/>
              <p:nvPr/>
            </p:nvSpPr>
            <p:spPr>
              <a:xfrm>
                <a:off x="1747426" y="1284131"/>
                <a:ext cx="2753440" cy="834587"/>
              </a:xfrm>
              <a:prstGeom prst="rect">
                <a:avLst/>
              </a:prstGeom>
              <a:noFill/>
              <a:ln>
                <a:noFill/>
              </a:ln>
            </p:spPr>
            <p:txBody>
              <a:bodyPr wrap="square" lIns="0" tIns="0" rIns="0" bIns="0" rtlCol="0">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func>
                        <m:funcPr>
                          <m:ctrlPr>
                            <a:rPr lang="en-US" i="1" smtClean="0">
                              <a:solidFill>
                                <a:srgbClr val="000000"/>
                              </a:solidFill>
                              <a:latin typeface="Cambria Math" panose="02040503050406030204" pitchFamily="18" charset="0"/>
                            </a:rPr>
                          </m:ctrlPr>
                        </m:funcPr>
                        <m:fName>
                          <m:r>
                            <m:rPr>
                              <m:nor/>
                            </m:rPr>
                            <a:rPr lang="en-US" b="0" i="0" smtClean="0">
                              <a:solidFill>
                                <a:srgbClr val="000000"/>
                              </a:solidFill>
                              <a:latin typeface="Garamond" panose="02020404030301010803" pitchFamily="18" charset="0"/>
                            </a:rPr>
                            <m:t>maximize</m:t>
                          </m:r>
                          <m:r>
                            <a:rPr lang="en-US" b="0" i="1" smtClean="0">
                              <a:solidFill>
                                <a:srgbClr val="000000"/>
                              </a:solidFill>
                              <a:latin typeface="Cambria Math" panose="02040503050406030204" pitchFamily="18" charset="0"/>
                            </a:rPr>
                            <m:t>  </m:t>
                          </m:r>
                        </m:fName>
                        <m:e>
                          <m:r>
                            <m:rPr>
                              <m:sty m:val="p"/>
                            </m:rPr>
                            <a:rPr lang="el-GR" i="1">
                              <a:solidFill>
                                <a:srgbClr val="000000"/>
                              </a:solidFill>
                              <a:latin typeface="Cambria Math" panose="02040503050406030204" pitchFamily="18" charset="0"/>
                              <a:ea typeface="Cambria Math" panose="02040503050406030204" pitchFamily="18" charset="0"/>
                            </a:rPr>
                            <m:t>Ζ</m:t>
                          </m:r>
                          <m:r>
                            <a:rPr lang="en-US" i="1">
                              <a:solidFill>
                                <a:srgbClr val="000000"/>
                              </a:solidFill>
                              <a:latin typeface="Cambria Math" panose="02040503050406030204" pitchFamily="18" charset="0"/>
                            </a:rPr>
                            <m:t>=</m:t>
                          </m:r>
                          <m:nary>
                            <m:naryPr>
                              <m:chr m:val="∑"/>
                              <m:ctrlPr>
                                <a:rPr lang="en-US" i="1">
                                  <a:solidFill>
                                    <a:srgbClr val="000000"/>
                                  </a:solidFill>
                                  <a:latin typeface="Cambria Math" panose="02040503050406030204" pitchFamily="18" charset="0"/>
                                </a:rPr>
                              </m:ctrlPr>
                            </m:naryPr>
                            <m:sub>
                              <m:r>
                                <m:rPr>
                                  <m:brk m:alnAt="23"/>
                                </m:rP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=1</m:t>
                              </m:r>
                            </m:sub>
                            <m:sup>
                              <m:r>
                                <a:rPr lang="en-US" i="1">
                                  <a:solidFill>
                                    <a:srgbClr val="000000"/>
                                  </a:solidFill>
                                  <a:latin typeface="Cambria Math" panose="02040503050406030204" pitchFamily="18" charset="0"/>
                                </a:rPr>
                                <m:t>𝑛</m:t>
                              </m:r>
                            </m:sup>
                            <m:e>
                              <m:nary>
                                <m:naryPr>
                                  <m:chr m:val="∑"/>
                                  <m:ctrlPr>
                                    <a:rPr lang="en-US" i="1" smtClean="0">
                                      <a:solidFill>
                                        <a:srgbClr val="000000"/>
                                      </a:solidFill>
                                      <a:latin typeface="Cambria Math" panose="02040503050406030204" pitchFamily="18" charset="0"/>
                                    </a:rPr>
                                  </m:ctrlPr>
                                </m:naryPr>
                                <m:sub>
                                  <m:r>
                                    <m:rPr>
                                      <m:brk m:alnAt="23"/>
                                    </m:rPr>
                                    <a:rPr lang="en-US" b="0" i="1" smtClean="0">
                                      <a:solidFill>
                                        <a:srgbClr val="000000"/>
                                      </a:solidFill>
                                      <a:latin typeface="Cambria Math" panose="02040503050406030204" pitchFamily="18" charset="0"/>
                                    </a:rPr>
                                    <m:t>𝑗</m:t>
                                  </m:r>
                                  <m:r>
                                    <a:rPr lang="en-US" b="0" i="1" smtClean="0">
                                      <a:solidFill>
                                        <a:srgbClr val="000000"/>
                                      </a:solidFill>
                                      <a:latin typeface="Cambria Math" panose="02040503050406030204" pitchFamily="18" charset="0"/>
                                    </a:rPr>
                                    <m:t>=1</m:t>
                                  </m:r>
                                </m:sub>
                                <m:sup>
                                  <m:r>
                                    <a:rPr lang="en-US" b="0" i="1" smtClean="0">
                                      <a:solidFill>
                                        <a:srgbClr val="000000"/>
                                      </a:solidFill>
                                      <a:latin typeface="Cambria Math" panose="02040503050406030204" pitchFamily="18" charset="0"/>
                                    </a:rPr>
                                    <m:t>5</m:t>
                                  </m:r>
                                </m:sup>
                                <m:e>
                                  <m:sSub>
                                    <m:sSubPr>
                                      <m:ctrlPr>
                                        <a:rPr lang="en-US"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𝑣</m:t>
                                      </m:r>
                                    </m:e>
                                    <m:sub>
                                      <m:r>
                                        <a:rPr lang="en-US" b="0" i="1" smtClean="0">
                                          <a:solidFill>
                                            <a:srgbClr val="000000"/>
                                          </a:solidFill>
                                          <a:latin typeface="Cambria Math" panose="02040503050406030204" pitchFamily="18" charset="0"/>
                                        </a:rPr>
                                        <m:t>𝑖</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𝑗</m:t>
                                      </m:r>
                                    </m:sub>
                                  </m:sSub>
                                </m:e>
                              </m:nary>
                            </m:e>
                          </m:nary>
                        </m:e>
                      </m:func>
                    </m:oMath>
                  </m:oMathPara>
                </a14:m>
                <a:endParaRPr lang="en-US" dirty="0">
                  <a:solidFill>
                    <a:srgbClr val="000000"/>
                  </a:solidFill>
                  <a:latin typeface="Arial"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1747426" y="1284131"/>
                <a:ext cx="2753440" cy="834587"/>
              </a:xfrm>
              <a:prstGeom prst="rect">
                <a:avLst/>
              </a:prstGeom>
              <a:blipFill rotWithShape="0">
                <a:blip r:embed="rId2"/>
                <a:stretch>
                  <a:fillRect/>
                </a:stretch>
              </a:blipFill>
              <a:ln>
                <a:noFill/>
              </a:ln>
            </p:spPr>
            <p:txBody>
              <a:bodyPr/>
              <a:lstStyle/>
              <a:p>
                <a:r>
                  <a:rPr lang="en-US">
                    <a:noFill/>
                  </a:rPr>
                  <a:t> </a:t>
                </a:r>
              </a:p>
            </p:txBody>
          </p:sp>
        </mc:Fallback>
      </mc:AlternateContent>
      <p:sp>
        <p:nvSpPr>
          <p:cNvPr id="42" name="Rectangle 41"/>
          <p:cNvSpPr/>
          <p:nvPr/>
        </p:nvSpPr>
        <p:spPr bwMode="auto">
          <a:xfrm>
            <a:off x="1756417" y="2220565"/>
            <a:ext cx="8848861" cy="4326472"/>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1" dirty="0">
                <a:latin typeface="Garamond" panose="02020404030301010803" pitchFamily="18" charset="0"/>
                <a:cs typeface="Times New Roman" panose="02020603050405020304" pitchFamily="18" charset="0"/>
              </a:rPr>
              <a:t>Constraints</a:t>
            </a:r>
          </a:p>
        </p:txBody>
      </p:sp>
      <mc:AlternateContent xmlns:mc="http://schemas.openxmlformats.org/markup-compatibility/2006" xmlns:a14="http://schemas.microsoft.com/office/drawing/2010/main">
        <mc:Choice Requires="a14">
          <p:sp>
            <p:nvSpPr>
              <p:cNvPr id="43" name="TextBox 42"/>
              <p:cNvSpPr txBox="1"/>
              <p:nvPr/>
            </p:nvSpPr>
            <p:spPr>
              <a:xfrm>
                <a:off x="1786589" y="2601672"/>
                <a:ext cx="3784320" cy="83285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m:rPr>
                          <m:nor/>
                        </m:rPr>
                        <a:rPr lang="en-US" sz="1400" smtClean="0">
                          <a:latin typeface="Cambria Math" panose="02040503050406030204" pitchFamily="18" charset="0"/>
                        </a:rPr>
                        <m:t>s</m:t>
                      </m:r>
                      <m:r>
                        <m:rPr>
                          <m:nor/>
                        </m:rPr>
                        <a:rPr lang="en-US" sz="1400" smtClean="0">
                          <a:latin typeface="Cambria Math" panose="02040503050406030204" pitchFamily="18" charset="0"/>
                        </a:rPr>
                        <m:t>.</m:t>
                      </m:r>
                      <m:r>
                        <m:rPr>
                          <m:nor/>
                        </m:rPr>
                        <a:rPr lang="en-US" sz="1400" smtClean="0">
                          <a:latin typeface="Cambria Math" panose="02040503050406030204" pitchFamily="18" charset="0"/>
                        </a:rPr>
                        <m:t>t</m:t>
                      </m:r>
                      <m:r>
                        <m:rPr>
                          <m:nor/>
                        </m:rPr>
                        <a:rPr lang="en-US" sz="1400" smtClean="0">
                          <a:latin typeface="Cambria Math" panose="02040503050406030204" pitchFamily="18" charset="0"/>
                        </a:rPr>
                        <m:t>.  </m:t>
                      </m:r>
                    </m:oMath>
                  </m:oMathPara>
                </a14:m>
                <a:endParaRPr lang="en-US" sz="140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nor/>
                        </m:rPr>
                        <a:rPr lang="en-US" sz="1400" smtClean="0">
                          <a:latin typeface="Cambria Math" panose="02040503050406030204" pitchFamily="18" charset="0"/>
                        </a:rPr>
                        <m:t>        </m:t>
                      </m:r>
                      <m:nary>
                        <m:naryPr>
                          <m:chr m:val="∑"/>
                          <m:ctrlPr>
                            <a:rPr lang="en-US" sz="1400" i="1">
                              <a:latin typeface="Cambria Math" panose="02040503050406030204" pitchFamily="18" charset="0"/>
                            </a:rPr>
                          </m:ctrlPr>
                        </m:naryPr>
                        <m:sub>
                          <m: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𝑐</m:t>
                              </m:r>
                            </m:e>
                            <m:sub>
                              <m:r>
                                <a:rPr lang="en-US" sz="1400" i="1">
                                  <a:latin typeface="Cambria Math" panose="02040503050406030204" pitchFamily="18" charset="0"/>
                                </a:rPr>
                                <m:t>𝑖</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𝑗</m:t>
                              </m:r>
                            </m:sub>
                          </m:sSub>
                          <m:r>
                            <a:rPr lang="en-US" sz="1400" b="0" i="1" smtClean="0">
                              <a:latin typeface="Cambria Math" panose="02040503050406030204" pitchFamily="18" charset="0"/>
                            </a:rPr>
                            <m:t>+</m:t>
                          </m:r>
                          <m:nary>
                            <m:naryPr>
                              <m:chr m:val="∑"/>
                              <m:ctrlPr>
                                <a:rPr lang="en-US" sz="1400" b="0" i="1" smtClean="0">
                                  <a:latin typeface="Cambria Math" panose="02040503050406030204" pitchFamily="18" charset="0"/>
                                </a:rPr>
                              </m:ctrlPr>
                            </m:naryPr>
                            <m:sub>
                              <m:r>
                                <m:rPr>
                                  <m:brk m:alnAt="23"/>
                                </m:rPr>
                                <a:rPr lang="en-US" sz="1400" b="0" i="1" smtClean="0">
                                  <a:latin typeface="Cambria Math" panose="02040503050406030204" pitchFamily="18" charset="0"/>
                                </a:rPr>
                                <m:t>𝑖</m:t>
                              </m:r>
                              <m:r>
                                <a:rPr lang="en-US" sz="1400" b="0" i="1" smtClean="0">
                                  <a:latin typeface="Cambria Math" panose="02040503050406030204" pitchFamily="18" charset="0"/>
                                </a:rPr>
                                <m:t>=1</m:t>
                              </m:r>
                            </m:sub>
                            <m:sup>
                              <m:r>
                                <a:rPr lang="en-US" sz="1400" b="0" i="1" smtClean="0">
                                  <a:latin typeface="Cambria Math" panose="02040503050406030204" pitchFamily="18" charset="0"/>
                                </a:rPr>
                                <m:t>𝑛</m:t>
                              </m:r>
                            </m:sup>
                            <m:e>
                              <m:sSub>
                                <m:sSubPr>
                                  <m:ctrlPr>
                                    <a:rPr lang="en-US" sz="1400" i="1" smtClean="0">
                                      <a:latin typeface="Cambria Math" panose="02040503050406030204" pitchFamily="18" charset="0"/>
                                    </a:rPr>
                                  </m:ctrlPr>
                                </m:sSubPr>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r>
                                        <a:rPr lang="en-US" sz="1400" b="0" i="1" smtClean="0">
                                          <a:latin typeface="Cambria Math" panose="02040503050406030204" pitchFamily="18" charset="0"/>
                                        </a:rPr>
                                        <m:t>𝑖</m:t>
                                      </m:r>
                                    </m:sub>
                                  </m:sSub>
                                  <m:r>
                                    <a:rPr lang="en-US" sz="1400" i="1">
                                      <a:latin typeface="Cambria Math" panose="02040503050406030204" pitchFamily="18" charset="0"/>
                                    </a:rPr>
                                    <m:t>𝑥</m:t>
                                  </m:r>
                                </m:e>
                                <m:sub>
                                  <m:r>
                                    <a:rPr lang="en-US" sz="1400" b="0" i="1" smtClean="0">
                                      <a:latin typeface="Cambria Math" panose="02040503050406030204" pitchFamily="18" charset="0"/>
                                    </a:rPr>
                                    <m:t>𝑖</m:t>
                                  </m:r>
                                  <m:r>
                                    <a:rPr lang="en-US" sz="1400" i="1" smtClean="0">
                                      <a:latin typeface="Cambria Math" panose="02040503050406030204" pitchFamily="18" charset="0"/>
                                    </a:rPr>
                                    <m:t>,</m:t>
                                  </m:r>
                                  <m:r>
                                    <a:rPr lang="en-US" sz="1400" b="0" i="1" smtClean="0">
                                      <a:latin typeface="Cambria Math" panose="02040503050406030204" pitchFamily="18" charset="0"/>
                                    </a:rPr>
                                    <m:t>(</m:t>
                                  </m:r>
                                  <m:r>
                                    <a:rPr lang="en-US" sz="1400" b="0" i="1" smtClean="0">
                                      <a:latin typeface="Cambria Math" panose="02040503050406030204" pitchFamily="18" charset="0"/>
                                    </a:rPr>
                                    <m:t>𝑗</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𝐿</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sub>
                              </m:sSub>
                            </m:e>
                          </m:nary>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𝑇𝑂𝐴</m:t>
                              </m:r>
                            </m:e>
                            <m:sub>
                              <m:r>
                                <a:rPr lang="en-US" sz="1400" i="1">
                                  <a:latin typeface="Cambria Math" panose="02040503050406030204" pitchFamily="18" charset="0"/>
                                  <a:ea typeface="Cambria Math" panose="02040503050406030204" pitchFamily="18" charset="0"/>
                                </a:rPr>
                                <m:t>𝑗</m:t>
                              </m:r>
                            </m:sub>
                          </m:sSub>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m:t>
                          </m:r>
                          <m:r>
                            <m:rPr>
                              <m:nor/>
                            </m:rPr>
                            <a:rPr lang="en-US" sz="1400" b="0" i="0" smtClean="0">
                              <a:latin typeface="Cambria Math" panose="02040503050406030204" pitchFamily="18" charset="0"/>
                              <a:ea typeface="Cambria Math" panose="02040503050406030204" pitchFamily="18" charset="0"/>
                            </a:rPr>
                            <m:t>j</m:t>
                          </m:r>
                          <m:r>
                            <m:rPr>
                              <m:nor/>
                            </m:rPr>
                            <a:rPr lang="en-US" sz="1400" b="0" i="0" smtClean="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k</m:t>
                          </m:r>
                          <m:r>
                            <a:rPr lang="en-US" sz="1400" b="0" i="1" smtClean="0">
                              <a:latin typeface="Cambria Math" panose="02040503050406030204" pitchFamily="18" charset="0"/>
                              <a:ea typeface="Cambria Math" panose="02040503050406030204" pitchFamily="18" charset="0"/>
                            </a:rPr>
                            <m:t>≠</m:t>
                          </m:r>
                          <m:r>
                            <m:rPr>
                              <m:sty m:val="p"/>
                            </m:rPr>
                            <a:rPr lang="en-US" sz="1400" b="0" i="0" smtClean="0">
                              <a:latin typeface="Cambria Math" panose="02040503050406030204" pitchFamily="18" charset="0"/>
                              <a:ea typeface="Cambria Math" panose="02040503050406030204" pitchFamily="18" charset="0"/>
                            </a:rPr>
                            <m:t>j</m:t>
                          </m:r>
                        </m:e>
                      </m:nary>
                    </m:oMath>
                  </m:oMathPara>
                </a14:m>
                <a:endParaRPr lang="en-US" sz="1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1786589" y="2601672"/>
                <a:ext cx="3784320" cy="832857"/>
              </a:xfrm>
              <a:prstGeom prst="rect">
                <a:avLst/>
              </a:prstGeom>
              <a:blipFill rotWithShape="0">
                <a:blip r:embed="rId3"/>
                <a:stretch>
                  <a:fillRect l="-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2109905" y="4587596"/>
                <a:ext cx="945067" cy="630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a:rPr lang="en-US" sz="1400" i="1">
                              <a:latin typeface="Cambria Math" panose="02040503050406030204" pitchFamily="18" charset="0"/>
                            </a:rPr>
                            <m:t>𝑗</m:t>
                          </m:r>
                          <m:r>
                            <a:rPr lang="en-US" sz="1400" i="1">
                              <a:latin typeface="Cambria Math" panose="02040503050406030204" pitchFamily="18" charset="0"/>
                            </a:rPr>
                            <m:t>=1</m:t>
                          </m:r>
                        </m:sub>
                        <m:sup>
                          <m:r>
                            <a:rPr lang="en-US" sz="1400" b="0" i="1" smtClean="0">
                              <a:latin typeface="Cambria Math" panose="02040503050406030204" pitchFamily="18" charset="0"/>
                            </a:rPr>
                            <m:t>5</m:t>
                          </m:r>
                        </m:sup>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𝑗</m:t>
                              </m:r>
                            </m:sub>
                          </m:sSub>
                          <m:r>
                            <a:rPr lang="en-US" sz="1400" i="1">
                              <a:latin typeface="Cambria Math" panose="02040503050406030204" pitchFamily="18" charset="0"/>
                              <a:ea typeface="Cambria Math" panose="02040503050406030204" pitchFamily="18" charset="0"/>
                            </a:rPr>
                            <m:t>≤1;</m:t>
                          </m:r>
                        </m:e>
                      </m:nary>
                    </m:oMath>
                  </m:oMathPara>
                </a14:m>
                <a:endParaRPr lang="en-US" sz="1400" dirty="0"/>
              </a:p>
            </p:txBody>
          </p:sp>
        </mc:Choice>
        <mc:Fallback xmlns="">
          <p:sp>
            <p:nvSpPr>
              <p:cNvPr id="44" name="TextBox 43"/>
              <p:cNvSpPr txBox="1">
                <a:spLocks noRot="1" noChangeAspect="1" noMove="1" noResize="1" noEditPoints="1" noAdjustHandles="1" noChangeArrowheads="1" noChangeShapeType="1" noTextEdit="1"/>
              </p:cNvSpPr>
              <p:nvPr/>
            </p:nvSpPr>
            <p:spPr>
              <a:xfrm>
                <a:off x="2109905" y="4587596"/>
                <a:ext cx="945067" cy="630044"/>
              </a:xfrm>
              <a:prstGeom prst="rect">
                <a:avLst/>
              </a:prstGeom>
              <a:blipFill rotWithShape="0">
                <a:blip r:embed="rId4"/>
                <a:stretch>
                  <a:fillRect b="-9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2074048" y="3599692"/>
                <a:ext cx="854401" cy="2364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𝑀𝐹</m:t>
                              </m:r>
                            </m:e>
                            <m:sub>
                              <m:r>
                                <a:rPr lang="en-US" sz="1400" i="1">
                                  <a:latin typeface="Cambria Math" panose="02040503050406030204" pitchFamily="18" charset="0"/>
                                </a:rPr>
                                <m:t>𝑖</m:t>
                              </m:r>
                            </m:sub>
                          </m:sSub>
                        </m:sub>
                      </m:sSub>
                      <m:r>
                        <a:rPr lang="en-US" sz="1400" i="1">
                          <a:latin typeface="Cambria Math" panose="02040503050406030204" pitchFamily="18" charset="0"/>
                          <a:ea typeface="Cambria Math" panose="02040503050406030204" pitchFamily="18" charset="0"/>
                        </a:rPr>
                        <m:t>=1;</m:t>
                      </m:r>
                    </m:oMath>
                  </m:oMathPara>
                </a14:m>
                <a:endParaRPr lang="en-US" sz="1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2074048" y="3599692"/>
                <a:ext cx="854401" cy="236475"/>
              </a:xfrm>
              <a:prstGeom prst="rect">
                <a:avLst/>
              </a:prstGeom>
              <a:blipFill rotWithShape="0">
                <a:blip r:embed="rId5"/>
                <a:stretch>
                  <a:fillRect l="-1429" r="-3571" b="-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2071034" y="4128925"/>
                <a:ext cx="1616853" cy="232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𝑗</m:t>
                          </m:r>
                          <m:r>
                            <a:rPr lang="en-US" sz="1400" i="1">
                              <a:latin typeface="Cambria Math" panose="02040503050406030204" pitchFamily="18" charset="0"/>
                            </a:rPr>
                            <m:t> </m:t>
                          </m:r>
                        </m:sub>
                      </m:sSub>
                      <m:r>
                        <a:rPr lang="en-US" sz="1400" i="1">
                          <a:latin typeface="Cambria Math" panose="02040503050406030204" pitchFamily="18" charset="0"/>
                          <a:ea typeface="Cambria Math" panose="02040503050406030204" pitchFamily="18" charset="0"/>
                        </a:rPr>
                        <m:t>=0, ∀ </m:t>
                      </m:r>
                      <m:r>
                        <a:rPr lang="en-US" sz="1400" i="1">
                          <a:latin typeface="Cambria Math" panose="02040503050406030204" pitchFamily="18" charset="0"/>
                          <a:ea typeface="Cambria Math" panose="02040503050406030204" pitchFamily="18" charset="0"/>
                        </a:rPr>
                        <m:t>𝑗</m:t>
                      </m:r>
                      <m:r>
                        <a:rPr lang="en-US" sz="1400" i="1">
                          <a:latin typeface="Cambria Math" panose="02040503050406030204" pitchFamily="18" charset="0"/>
                          <a:ea typeface="Cambria Math" panose="02040503050406030204" pitchFamily="18" charset="0"/>
                        </a:rPr>
                        <m:t>&lt;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𝑁𝐸𝑇</m:t>
                          </m:r>
                        </m:e>
                        <m:sub>
                          <m:r>
                            <a:rPr lang="en-US" sz="1400" i="1">
                              <a:latin typeface="Cambria Math" panose="02040503050406030204" pitchFamily="18" charset="0"/>
                              <a:ea typeface="Cambria Math" panose="02040503050406030204" pitchFamily="18" charset="0"/>
                            </a:rPr>
                            <m:t>𝑖</m:t>
                          </m:r>
                        </m:sub>
                      </m:sSub>
                      <m:r>
                        <a:rPr lang="en-US" sz="1400" i="1">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46" name="TextBox 45"/>
              <p:cNvSpPr txBox="1">
                <a:spLocks noRot="1" noChangeAspect="1" noMove="1" noResize="1" noEditPoints="1" noAdjustHandles="1" noChangeArrowheads="1" noChangeShapeType="1" noTextEdit="1"/>
              </p:cNvSpPr>
              <p:nvPr/>
            </p:nvSpPr>
            <p:spPr>
              <a:xfrm>
                <a:off x="2071034" y="4128925"/>
                <a:ext cx="1616853" cy="232756"/>
              </a:xfrm>
              <a:prstGeom prst="rect">
                <a:avLst/>
              </a:prstGeom>
              <a:blipFill rotWithShape="0">
                <a:blip r:embed="rId6"/>
                <a:stretch>
                  <a:fillRect l="-1132" r="-1509"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2064887" y="6279556"/>
                <a:ext cx="1334682" cy="23275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𝑗</m:t>
                          </m:r>
                        </m:sub>
                      </m:sSub>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𝑏𝑖𝑛𝑎𝑟𝑦</m:t>
                      </m:r>
                    </m:oMath>
                  </m:oMathPara>
                </a14:m>
                <a:endParaRPr lang="en-US" sz="1400" dirty="0"/>
              </a:p>
            </p:txBody>
          </p:sp>
        </mc:Choice>
        <mc:Fallback xmlns="">
          <p:sp>
            <p:nvSpPr>
              <p:cNvPr id="48" name="TextBox 47"/>
              <p:cNvSpPr txBox="1">
                <a:spLocks noRot="1" noChangeAspect="1" noMove="1" noResize="1" noEditPoints="1" noAdjustHandles="1" noChangeArrowheads="1" noChangeShapeType="1" noTextEdit="1"/>
              </p:cNvSpPr>
              <p:nvPr/>
            </p:nvSpPr>
            <p:spPr>
              <a:xfrm>
                <a:off x="2064887" y="6279556"/>
                <a:ext cx="1334682" cy="232756"/>
              </a:xfrm>
              <a:prstGeom prst="rect">
                <a:avLst/>
              </a:prstGeom>
              <a:blipFill rotWithShape="0">
                <a:blip r:embed="rId7"/>
                <a:stretch>
                  <a:fillRect b="-26316"/>
                </a:stretch>
              </a:blipFill>
            </p:spPr>
            <p:txBody>
              <a:bodyPr/>
              <a:lstStyle/>
              <a:p>
                <a:r>
                  <a:rPr lang="en-US">
                    <a:noFill/>
                  </a:rPr>
                  <a:t> </a:t>
                </a:r>
              </a:p>
            </p:txBody>
          </p:sp>
        </mc:Fallback>
      </mc:AlternateContent>
      <p:sp>
        <p:nvSpPr>
          <p:cNvPr id="49" name="TextBox 48"/>
          <p:cNvSpPr txBox="1"/>
          <p:nvPr/>
        </p:nvSpPr>
        <p:spPr>
          <a:xfrm>
            <a:off x="5975227" y="2694436"/>
            <a:ext cx="4470770" cy="461665"/>
          </a:xfrm>
          <a:prstGeom prst="rect">
            <a:avLst/>
          </a:prstGeom>
          <a:solidFill>
            <a:srgbClr val="F3EDCF"/>
          </a:solidFill>
        </p:spPr>
        <p:txBody>
          <a:bodyPr wrap="square" rtlCol="0">
            <a:spAutoFit/>
          </a:bodyPr>
          <a:lstStyle/>
          <a:p>
            <a:r>
              <a:rPr lang="en-US" sz="1200" b="1" u="sng" dirty="0">
                <a:latin typeface="Garamond" panose="02020404030301010803" pitchFamily="18" charset="0"/>
              </a:rPr>
              <a:t>Budget Constraints</a:t>
            </a:r>
            <a:r>
              <a:rPr lang="en-US" sz="1200" b="1" dirty="0">
                <a:latin typeface="Garamond" panose="02020404030301010803" pitchFamily="18" charset="0"/>
              </a:rPr>
              <a:t> The sum of the costs for all projects programmed in each FY cannot exceed the TOA for that FY. </a:t>
            </a:r>
          </a:p>
        </p:txBody>
      </p:sp>
      <p:sp>
        <p:nvSpPr>
          <p:cNvPr id="50" name="TextBox 49"/>
          <p:cNvSpPr txBox="1"/>
          <p:nvPr/>
        </p:nvSpPr>
        <p:spPr>
          <a:xfrm>
            <a:off x="5975227" y="3433864"/>
            <a:ext cx="4470770" cy="461665"/>
          </a:xfrm>
          <a:prstGeom prst="rect">
            <a:avLst/>
          </a:prstGeom>
          <a:solidFill>
            <a:srgbClr val="F3EDCF"/>
          </a:solidFill>
        </p:spPr>
        <p:txBody>
          <a:bodyPr wrap="square" rtlCol="0">
            <a:spAutoFit/>
          </a:bodyPr>
          <a:lstStyle/>
          <a:p>
            <a:r>
              <a:rPr lang="en-US" sz="1200" b="1" u="sng" dirty="0">
                <a:latin typeface="Garamond" panose="02020404030301010803" pitchFamily="18" charset="0"/>
              </a:rPr>
              <a:t>Must Fund Constraints</a:t>
            </a:r>
            <a:r>
              <a:rPr lang="en-US" sz="1200" b="1" dirty="0">
                <a:latin typeface="Garamond" panose="02020404030301010803" pitchFamily="18" charset="0"/>
              </a:rPr>
              <a:t> A project cannot be programmed prior to the must fund FY (if a must fund FY exists</a:t>
            </a:r>
            <a:r>
              <a:rPr lang="en-US" sz="1200" b="1" dirty="0" smtClean="0">
                <a:latin typeface="Garamond" panose="02020404030301010803" pitchFamily="18" charset="0"/>
              </a:rPr>
              <a:t>).*</a:t>
            </a:r>
            <a:endParaRPr lang="en-US" sz="1200" b="1" u="sng" dirty="0">
              <a:latin typeface="Garamond" panose="02020404030301010803" pitchFamily="18" charset="0"/>
            </a:endParaRPr>
          </a:p>
        </p:txBody>
      </p:sp>
      <p:sp>
        <p:nvSpPr>
          <p:cNvPr id="52" name="TextBox 51"/>
          <p:cNvSpPr txBox="1"/>
          <p:nvPr/>
        </p:nvSpPr>
        <p:spPr>
          <a:xfrm>
            <a:off x="5975227" y="4682609"/>
            <a:ext cx="4470770" cy="461665"/>
          </a:xfrm>
          <a:prstGeom prst="rect">
            <a:avLst/>
          </a:prstGeom>
          <a:solidFill>
            <a:srgbClr val="F3EDCF"/>
          </a:solidFill>
        </p:spPr>
        <p:txBody>
          <a:bodyPr wrap="square" rtlCol="0">
            <a:spAutoFit/>
          </a:bodyPr>
          <a:lstStyle/>
          <a:p>
            <a:r>
              <a:rPr lang="en-US" sz="1200" b="1" u="sng" dirty="0">
                <a:latin typeface="Garamond" panose="02020404030301010803" pitchFamily="18" charset="0"/>
              </a:rPr>
              <a:t>Limiting Constraints</a:t>
            </a:r>
            <a:r>
              <a:rPr lang="en-US" sz="1200" b="1" dirty="0">
                <a:latin typeface="Garamond" panose="02020404030301010803" pitchFamily="18" charset="0"/>
              </a:rPr>
              <a:t> A project cannot programmed in more than one FY.</a:t>
            </a:r>
            <a:endParaRPr lang="en-US" sz="1200" b="1" u="sng" dirty="0">
              <a:latin typeface="Garamond" panose="02020404030301010803" pitchFamily="18" charset="0"/>
            </a:endParaRPr>
          </a:p>
        </p:txBody>
      </p:sp>
      <p:sp>
        <p:nvSpPr>
          <p:cNvPr id="53" name="TextBox 52"/>
          <p:cNvSpPr txBox="1"/>
          <p:nvPr/>
        </p:nvSpPr>
        <p:spPr>
          <a:xfrm>
            <a:off x="5975227" y="4092406"/>
            <a:ext cx="4470770" cy="461665"/>
          </a:xfrm>
          <a:prstGeom prst="rect">
            <a:avLst/>
          </a:prstGeom>
          <a:solidFill>
            <a:srgbClr val="F3EDCF"/>
          </a:solidFill>
        </p:spPr>
        <p:txBody>
          <a:bodyPr wrap="square" rtlCol="0">
            <a:spAutoFit/>
          </a:bodyPr>
          <a:lstStyle/>
          <a:p>
            <a:r>
              <a:rPr lang="en-US" sz="1200" b="1" u="sng" dirty="0">
                <a:latin typeface="Garamond" panose="02020404030301010803" pitchFamily="18" charset="0"/>
              </a:rPr>
              <a:t>No Earlier Than Constraint</a:t>
            </a:r>
            <a:r>
              <a:rPr lang="en-US" sz="1200" b="1" dirty="0">
                <a:latin typeface="Garamond" panose="02020404030301010803" pitchFamily="18" charset="0"/>
              </a:rPr>
              <a:t> A project cannot programmed prior to its NET FY.</a:t>
            </a:r>
            <a:endParaRPr lang="en-US" sz="1200" b="1" u="sng" dirty="0">
              <a:latin typeface="Garamond" panose="02020404030301010803" pitchFamily="18" charset="0"/>
            </a:endParaRPr>
          </a:p>
        </p:txBody>
      </p:sp>
      <p:sp>
        <p:nvSpPr>
          <p:cNvPr id="54" name="TextBox 53"/>
          <p:cNvSpPr txBox="1"/>
          <p:nvPr/>
        </p:nvSpPr>
        <p:spPr>
          <a:xfrm>
            <a:off x="5975227" y="5935514"/>
            <a:ext cx="4470770" cy="461665"/>
          </a:xfrm>
          <a:prstGeom prst="rect">
            <a:avLst/>
          </a:prstGeom>
          <a:solidFill>
            <a:srgbClr val="F3EDCF"/>
          </a:solidFill>
        </p:spPr>
        <p:txBody>
          <a:bodyPr wrap="square" rtlCol="0">
            <a:spAutoFit/>
          </a:bodyPr>
          <a:lstStyle/>
          <a:p>
            <a:r>
              <a:rPr lang="en-US" sz="1200" b="1" u="sng" dirty="0">
                <a:latin typeface="Garamond" panose="02020404030301010803" pitchFamily="18" charset="0"/>
              </a:rPr>
              <a:t>Whole Projects Constraint</a:t>
            </a:r>
            <a:r>
              <a:rPr lang="en-US" sz="1200" b="1" dirty="0">
                <a:latin typeface="Garamond" panose="02020404030301010803" pitchFamily="18" charset="0"/>
              </a:rPr>
              <a:t> A project cannot be partially programmed. </a:t>
            </a:r>
            <a:endParaRPr lang="en-US" sz="1200" b="1" u="sng" dirty="0">
              <a:latin typeface="Garamond" panose="02020404030301010803" pitchFamily="18" charset="0"/>
            </a:endParaRPr>
          </a:p>
        </p:txBody>
      </p:sp>
      <mc:AlternateContent xmlns:mc="http://schemas.openxmlformats.org/markup-compatibility/2006" xmlns:a14="http://schemas.microsoft.com/office/drawing/2010/main">
        <mc:Choice Requires="a14">
          <p:sp>
            <p:nvSpPr>
              <p:cNvPr id="55" name="TextBox 54"/>
              <p:cNvSpPr txBox="1"/>
              <p:nvPr/>
            </p:nvSpPr>
            <p:spPr>
              <a:xfrm>
                <a:off x="2084755" y="5381928"/>
                <a:ext cx="1083374" cy="6331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a:rPr lang="en-US" sz="1400" i="1">
                              <a:latin typeface="Cambria Math" panose="02040503050406030204" pitchFamily="18" charset="0"/>
                            </a:rPr>
                            <m:t>𝑗</m:t>
                          </m:r>
                          <m:r>
                            <a:rPr lang="en-US" sz="1400" i="1">
                              <a:latin typeface="Cambria Math" panose="02040503050406030204" pitchFamily="18" charset="0"/>
                            </a:rPr>
                            <m:t>=1</m:t>
                          </m:r>
                        </m:sub>
                        <m:sup>
                          <m:r>
                            <a:rPr lang="en-US" sz="1400" b="0" i="1" smtClean="0">
                              <a:latin typeface="Cambria Math" panose="02040503050406030204" pitchFamily="18" charset="0"/>
                            </a:rPr>
                            <m:t>5</m:t>
                          </m:r>
                        </m:sup>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𝑗</m:t>
                              </m:r>
                            </m:sub>
                          </m:sSub>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𝐵𝑅</m:t>
                          </m:r>
                          <m:r>
                            <a:rPr lang="en-US" sz="1400" i="1">
                              <a:latin typeface="Cambria Math" panose="02040503050406030204" pitchFamily="18" charset="0"/>
                              <a:ea typeface="Cambria Math" panose="02040503050406030204" pitchFamily="18" charset="0"/>
                            </a:rPr>
                            <m:t>;</m:t>
                          </m:r>
                        </m:e>
                      </m:nary>
                    </m:oMath>
                  </m:oMathPara>
                </a14:m>
                <a:endParaRPr lang="en-US" sz="1400" dirty="0"/>
              </a:p>
            </p:txBody>
          </p:sp>
        </mc:Choice>
        <mc:Fallback xmlns="">
          <p:sp>
            <p:nvSpPr>
              <p:cNvPr id="55" name="TextBox 54"/>
              <p:cNvSpPr txBox="1">
                <a:spLocks noRot="1" noChangeAspect="1" noMove="1" noResize="1" noEditPoints="1" noAdjustHandles="1" noChangeArrowheads="1" noChangeShapeType="1" noTextEdit="1"/>
              </p:cNvSpPr>
              <p:nvPr/>
            </p:nvSpPr>
            <p:spPr>
              <a:xfrm>
                <a:off x="2084755" y="5381928"/>
                <a:ext cx="1083374" cy="633122"/>
              </a:xfrm>
              <a:prstGeom prst="rect">
                <a:avLst/>
              </a:prstGeom>
              <a:blipFill rotWithShape="0">
                <a:blip r:embed="rId8"/>
                <a:stretch>
                  <a:fillRect/>
                </a:stretch>
              </a:blipFill>
            </p:spPr>
            <p:txBody>
              <a:bodyPr/>
              <a:lstStyle/>
              <a:p>
                <a:r>
                  <a:rPr lang="en-US">
                    <a:noFill/>
                  </a:rPr>
                  <a:t> </a:t>
                </a:r>
              </a:p>
            </p:txBody>
          </p:sp>
        </mc:Fallback>
      </mc:AlternateContent>
      <p:sp>
        <p:nvSpPr>
          <p:cNvPr id="56" name="TextBox 55"/>
          <p:cNvSpPr txBox="1"/>
          <p:nvPr/>
        </p:nvSpPr>
        <p:spPr>
          <a:xfrm>
            <a:off x="5975227" y="5324035"/>
            <a:ext cx="4470770" cy="461665"/>
          </a:xfrm>
          <a:prstGeom prst="rect">
            <a:avLst/>
          </a:prstGeom>
          <a:solidFill>
            <a:srgbClr val="F3EDCF"/>
          </a:solidFill>
        </p:spPr>
        <p:txBody>
          <a:bodyPr wrap="square" rtlCol="0">
            <a:spAutoFit/>
          </a:bodyPr>
          <a:lstStyle/>
          <a:p>
            <a:r>
              <a:rPr lang="en-US" sz="1200" u="sng" dirty="0">
                <a:latin typeface="Garamond" panose="02020404030301010803" pitchFamily="18" charset="0"/>
              </a:rPr>
              <a:t>Business Rule Constraint</a:t>
            </a:r>
            <a:r>
              <a:rPr lang="en-US" sz="1200" dirty="0">
                <a:latin typeface="Garamond" panose="02020404030301010803" pitchFamily="18" charset="0"/>
              </a:rPr>
              <a:t> A project programmed in prior POM must be included in the current solution</a:t>
            </a:r>
            <a:r>
              <a:rPr lang="en-US" sz="1200" dirty="0" smtClean="0">
                <a:latin typeface="Garamond" panose="02020404030301010803" pitchFamily="18" charset="0"/>
              </a:rPr>
              <a:t>. </a:t>
            </a:r>
            <a:r>
              <a:rPr lang="en-US" sz="1200" b="1" dirty="0" smtClean="0">
                <a:latin typeface="Garamond" panose="02020404030301010803" pitchFamily="18" charset="0"/>
              </a:rPr>
              <a:t>(Removed for POM21)</a:t>
            </a:r>
            <a:endParaRPr lang="en-US" sz="1200" b="1" u="sng" dirty="0">
              <a:latin typeface="Garamond" panose="02020404030301010803" pitchFamily="18" charset="0"/>
            </a:endParaRPr>
          </a:p>
        </p:txBody>
      </p:sp>
      <mc:AlternateContent xmlns:mc="http://schemas.openxmlformats.org/markup-compatibility/2006" xmlns:a14="http://schemas.microsoft.com/office/drawing/2010/main">
        <mc:Choice Requires="a14">
          <p:sp>
            <p:nvSpPr>
              <p:cNvPr id="27" name="Rectangle 26">
                <a:extLst>
                  <a:ext uri="{FF2B5EF4-FFF2-40B4-BE49-F238E27FC236}">
                    <a16:creationId xmlns="" xmlns:a16="http://schemas.microsoft.com/office/drawing/2014/main" id="{8F1FD126-4EC5-4C50-80AB-78BA5D612CAF}"/>
                  </a:ext>
                </a:extLst>
              </p:cNvPr>
              <p:cNvSpPr/>
              <p:nvPr/>
            </p:nvSpPr>
            <p:spPr>
              <a:xfrm>
                <a:off x="5864547" y="1379325"/>
                <a:ext cx="4618892" cy="530594"/>
              </a:xfrm>
              <a:prstGeom prst="rect">
                <a:avLst/>
              </a:prstGeom>
              <a:solidFill>
                <a:srgbClr val="DBD03D"/>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𝑣</m:t>
                          </m:r>
                        </m:e>
                        <m:sub>
                          <m:r>
                            <a:rPr lang="en-US" sz="1600" i="1">
                              <a:latin typeface="Cambria Math" panose="02040503050406030204" pitchFamily="18" charset="0"/>
                            </a:rPr>
                            <m:t>𝑖</m:t>
                          </m:r>
                          <m:r>
                            <a:rPr lang="en-US" sz="1600">
                              <a:latin typeface="Cambria Math" panose="02040503050406030204" pitchFamily="18" charset="0"/>
                            </a:rPr>
                            <m:t>,</m:t>
                          </m:r>
                          <m:r>
                            <a:rPr lang="en-US" sz="1600" i="1">
                              <a:latin typeface="Cambria Math" panose="02040503050406030204" pitchFamily="18" charset="0"/>
                            </a:rPr>
                            <m:t>𝑗</m:t>
                          </m:r>
                        </m:sub>
                      </m:sSub>
                      <m:r>
                        <a:rPr lang="en-US" sz="1600">
                          <a:latin typeface="Cambria Math" panose="02040503050406030204" pitchFamily="18" charset="0"/>
                        </a:rPr>
                        <m:t>=</m:t>
                      </m:r>
                      <m:r>
                        <a:rPr lang="en-US" sz="1600" i="1">
                          <a:latin typeface="Cambria Math" panose="02040503050406030204" pitchFamily="18" charset="0"/>
                        </a:rPr>
                        <m:t>𝑠</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r>
                                <a:rPr lang="en-US" sz="1600">
                                  <a:latin typeface="Cambria Math" panose="02040503050406030204" pitchFamily="18" charset="0"/>
                                </a:rPr>
                                <m:t>,</m:t>
                              </m:r>
                              <m:r>
                                <a:rPr lang="en-US" sz="1600" i="1">
                                  <a:latin typeface="Cambria Math" panose="02040503050406030204" pitchFamily="18" charset="0"/>
                                </a:rPr>
                                <m:t>𝑗</m:t>
                              </m:r>
                            </m:sub>
                          </m:sSub>
                        </m:e>
                      </m:d>
                      <m:r>
                        <a:rPr lang="en-US" sz="1600">
                          <a:latin typeface="Cambria Math" panose="02040503050406030204" pitchFamily="18" charset="0"/>
                        </a:rPr>
                        <m:t>∗</m:t>
                      </m:r>
                      <m:d>
                        <m:dPr>
                          <m:begChr m:val="["/>
                          <m:endChr m:val="]"/>
                          <m:ctrlPr>
                            <a:rPr lang="en-US" sz="1600" i="1">
                              <a:latin typeface="Cambria Math" panose="02040503050406030204" pitchFamily="18" charset="0"/>
                            </a:rPr>
                          </m:ctrlPr>
                        </m:dPr>
                        <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𝑐</m:t>
                              </m:r>
                            </m:sub>
                          </m:sSub>
                          <m:d>
                            <m:dPr>
                              <m:ctrlPr>
                                <a:rPr lang="en-US" sz="1600" i="1" smtClean="0">
                                  <a:latin typeface="Cambria Math" panose="02040503050406030204" pitchFamily="18" charset="0"/>
                                </a:rPr>
                              </m:ctrlPr>
                            </m:dPr>
                            <m:e>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𝐶𝐵𝑃𝐿</m:t>
                                      </m:r>
                                    </m:e>
                                    <m:sub>
                                      <m:r>
                                        <a:rPr lang="en-US" sz="1600" b="0" i="1" smtClean="0">
                                          <a:latin typeface="Cambria Math" panose="02040503050406030204" pitchFamily="18" charset="0"/>
                                        </a:rPr>
                                        <m:t>𝑖</m:t>
                                      </m:r>
                                    </m:sub>
                                  </m:sSub>
                                </m:e>
                              </m:d>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𝑟</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𝑅</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𝑟</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𝑝</m:t>
                                          </m:r>
                                        </m:sub>
                                      </m:sSub>
                                    </m:e>
                                  </m:d>
                                </m:e>
                              </m:d>
                            </m:e>
                          </m:d>
                        </m:e>
                      </m:d>
                    </m:oMath>
                  </m:oMathPara>
                </a14:m>
                <a:endParaRPr lang="en-US" sz="1600" dirty="0"/>
              </a:p>
            </p:txBody>
          </p:sp>
        </mc:Choice>
        <mc:Fallback xmlns="">
          <p:sp>
            <p:nvSpPr>
              <p:cNvPr id="27" name="Rectangle 26">
                <a:extLst>
                  <a:ext uri="{FF2B5EF4-FFF2-40B4-BE49-F238E27FC236}">
                    <a16:creationId xmlns="" xmlns:a16="http://schemas.microsoft.com/office/drawing/2014/main" xmlns:a14="http://schemas.microsoft.com/office/drawing/2010/main" id="{8F1FD126-4EC5-4C50-80AB-78BA5D612CAF}"/>
                  </a:ext>
                </a:extLst>
              </p:cNvPr>
              <p:cNvSpPr>
                <a:spLocks noRot="1" noChangeAspect="1" noMove="1" noResize="1" noEditPoints="1" noAdjustHandles="1" noChangeArrowheads="1" noChangeShapeType="1" noTextEdit="1"/>
              </p:cNvSpPr>
              <p:nvPr/>
            </p:nvSpPr>
            <p:spPr>
              <a:xfrm>
                <a:off x="5864547" y="1379325"/>
                <a:ext cx="4618892" cy="530594"/>
              </a:xfrm>
              <a:prstGeom prst="rect">
                <a:avLst/>
              </a:prstGeom>
              <a:blipFill rotWithShape="0">
                <a:blip r:embed="rId9"/>
                <a:stretch>
                  <a:fillRect/>
                </a:stretch>
              </a:blipFill>
            </p:spPr>
            <p:txBody>
              <a:bodyPr/>
              <a:lstStyle/>
              <a:p>
                <a:r>
                  <a:rPr lang="en-US">
                    <a:noFill/>
                  </a:rPr>
                  <a:t> </a:t>
                </a:r>
              </a:p>
            </p:txBody>
          </p:sp>
        </mc:Fallback>
      </mc:AlternateContent>
      <p:sp>
        <p:nvSpPr>
          <p:cNvPr id="3" name="TextBox 2">
            <a:extLst>
              <a:ext uri="{FF2B5EF4-FFF2-40B4-BE49-F238E27FC236}">
                <a16:creationId xmlns="" xmlns:a16="http://schemas.microsoft.com/office/drawing/2014/main" id="{9099A3D0-0F32-4616-8D28-4825538B4DDF}"/>
              </a:ext>
            </a:extLst>
          </p:cNvPr>
          <p:cNvSpPr txBox="1"/>
          <p:nvPr/>
        </p:nvSpPr>
        <p:spPr>
          <a:xfrm>
            <a:off x="5864547" y="1003691"/>
            <a:ext cx="1497398" cy="369332"/>
          </a:xfrm>
          <a:prstGeom prst="rect">
            <a:avLst/>
          </a:prstGeom>
          <a:noFill/>
        </p:spPr>
        <p:txBody>
          <a:bodyPr wrap="none" rtlCol="0">
            <a:spAutoFit/>
          </a:bodyPr>
          <a:lstStyle/>
          <a:p>
            <a:r>
              <a:rPr lang="en-US" u="sng" dirty="0">
                <a:latin typeface="Garamond" panose="02020404030301010803" pitchFamily="18" charset="0"/>
              </a:rPr>
              <a:t>Value function</a:t>
            </a:r>
          </a:p>
        </p:txBody>
      </p:sp>
      <p:sp>
        <p:nvSpPr>
          <p:cNvPr id="4" name="TextBox 3">
            <a:extLst>
              <a:ext uri="{FF2B5EF4-FFF2-40B4-BE49-F238E27FC236}">
                <a16:creationId xmlns="" xmlns:a16="http://schemas.microsoft.com/office/drawing/2014/main" id="{88C75BDA-15F2-2F49-BDA2-4B2E7BFAE13A}"/>
              </a:ext>
            </a:extLst>
          </p:cNvPr>
          <p:cNvSpPr txBox="1"/>
          <p:nvPr/>
        </p:nvSpPr>
        <p:spPr>
          <a:xfrm>
            <a:off x="1744841" y="420196"/>
            <a:ext cx="4898329" cy="369332"/>
          </a:xfrm>
          <a:prstGeom prst="rect">
            <a:avLst/>
          </a:prstGeom>
          <a:noFill/>
        </p:spPr>
        <p:txBody>
          <a:bodyPr wrap="none" rtlCol="0">
            <a:spAutoFit/>
          </a:bodyPr>
          <a:lstStyle/>
          <a:p>
            <a:r>
              <a:rPr lang="en-US" dirty="0">
                <a:latin typeface="Garamond" panose="02020404030301010803" pitchFamily="18" charset="0"/>
              </a:rPr>
              <a:t>Multi-Knapsack Problem: </a:t>
            </a:r>
            <a:r>
              <a:rPr lang="en-US" b="1" dirty="0">
                <a:solidFill>
                  <a:srgbClr val="0066CC"/>
                </a:solidFill>
                <a:latin typeface="Garamond" panose="02020404030301010803" pitchFamily="18" charset="0"/>
              </a:rPr>
              <a:t>Strongly </a:t>
            </a:r>
            <a:r>
              <a:rPr lang="en-US" b="1" dirty="0" smtClean="0">
                <a:solidFill>
                  <a:srgbClr val="0066CC"/>
                </a:solidFill>
                <a:latin typeface="Garamond" panose="02020404030301010803" pitchFamily="18" charset="0"/>
              </a:rPr>
              <a:t>NP-Complete</a:t>
            </a:r>
            <a:endParaRPr lang="en-US" b="1" dirty="0">
              <a:solidFill>
                <a:srgbClr val="0066CC"/>
              </a:solidFill>
              <a:latin typeface="Garamond" panose="02020404030301010803"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 xmlns:a16="http://schemas.microsoft.com/office/drawing/2014/main" id="{FEA36BDB-AB1F-F84E-975D-9974188BD36B}"/>
                  </a:ext>
                </a:extLst>
              </p:cNvPr>
              <p:cNvSpPr txBox="1"/>
              <p:nvPr/>
            </p:nvSpPr>
            <p:spPr>
              <a:xfrm>
                <a:off x="5812906" y="2334711"/>
                <a:ext cx="4757649" cy="245580"/>
              </a:xfrm>
              <a:prstGeom prst="rect">
                <a:avLst/>
              </a:prstGeom>
              <a:noFill/>
            </p:spPr>
            <p:txBody>
              <a:bodyPr wrap="none" lIns="0" tIns="0" rIns="0" bIns="0" rtlCol="0">
                <a:spAutoFit/>
              </a:bodyPr>
              <a:lstStyle/>
              <a:p>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𝐶</m:t>
                        </m:r>
                      </m:e>
                      <m:sub>
                        <m:r>
                          <a:rPr lang="en-US" sz="1400" b="0" i="1" smtClean="0">
                            <a:latin typeface="Cambria Math" panose="02040503050406030204" pitchFamily="18" charset="0"/>
                          </a:rPr>
                          <m:t>𝑖</m:t>
                        </m:r>
                      </m:sub>
                    </m:sSub>
                    <m:r>
                      <a:rPr lang="en-US" sz="1400" b="0" i="1" smtClean="0">
                        <a:latin typeface="Cambria Math" panose="02040503050406030204" pitchFamily="18" charset="0"/>
                        <a:ea typeface="Cambria Math" panose="02040503050406030204" pitchFamily="18" charset="0"/>
                      </a:rPr>
                      <m:t>∋ </m:t>
                    </m:r>
                    <m:d>
                      <m:dPr>
                        <m:begChr m:val="{"/>
                        <m:endChr m:val="}"/>
                        <m:ctrlPr>
                          <a:rPr lang="en-US" sz="1400" b="0" i="1" smtClean="0">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𝑃𝐷𝑆</m:t>
                            </m:r>
                          </m:e>
                          <m:sub>
                            <m:r>
                              <a:rPr lang="en-US" sz="1400" b="0" i="1" smtClean="0">
                                <a:latin typeface="Cambria Math" panose="02040503050406030204" pitchFamily="18" charset="0"/>
                                <a:ea typeface="Cambria Math" panose="02040503050406030204" pitchFamily="18" charset="0"/>
                              </a:rPr>
                              <m:t>𝑖</m:t>
                            </m:r>
                          </m:sub>
                        </m:sSub>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𝑃𝑁𝐷</m:t>
                            </m:r>
                          </m:e>
                          <m:sub>
                            <m:r>
                              <a:rPr lang="en-US" sz="1400" b="0" i="1" smtClean="0">
                                <a:latin typeface="Cambria Math" panose="02040503050406030204" pitchFamily="18" charset="0"/>
                                <a:ea typeface="Cambria Math" panose="02040503050406030204" pitchFamily="18" charset="0"/>
                              </a:rPr>
                              <m:t>𝑖</m:t>
                            </m:r>
                          </m:sub>
                        </m:sSub>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𝐶𝐸𝑄</m:t>
                            </m:r>
                          </m:e>
                          <m:sub>
                            <m:r>
                              <a:rPr lang="en-US" sz="1400" b="0" i="1" smtClean="0">
                                <a:latin typeface="Cambria Math" panose="02040503050406030204" pitchFamily="18" charset="0"/>
                                <a:ea typeface="Cambria Math" panose="02040503050406030204" pitchFamily="18" charset="0"/>
                              </a:rPr>
                              <m:t>𝑖</m:t>
                            </m:r>
                          </m:sub>
                        </m:sSub>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𝐶</m:t>
                            </m:r>
                            <m:r>
                              <a:rPr lang="en-US" sz="1400" b="0" i="1" smtClean="0">
                                <a:latin typeface="Cambria Math" panose="02040503050406030204" pitchFamily="18" charset="0"/>
                                <a:ea typeface="Cambria Math" panose="02040503050406030204" pitchFamily="18" charset="0"/>
                              </a:rPr>
                              <m:t>4</m:t>
                            </m:r>
                            <m:r>
                              <a:rPr lang="en-US" sz="1400" b="0" i="1" smtClean="0">
                                <a:latin typeface="Cambria Math" panose="02040503050406030204" pitchFamily="18" charset="0"/>
                                <a:ea typeface="Cambria Math" panose="02040503050406030204" pitchFamily="18" charset="0"/>
                              </a:rPr>
                              <m:t>𝐼</m:t>
                            </m:r>
                          </m:e>
                          <m:sub>
                            <m:r>
                              <a:rPr lang="en-US" sz="1400" b="0" i="1" smtClean="0">
                                <a:latin typeface="Cambria Math" panose="02040503050406030204" pitchFamily="18" charset="0"/>
                                <a:ea typeface="Cambria Math" panose="02040503050406030204" pitchFamily="18" charset="0"/>
                              </a:rPr>
                              <m:t>𝑖</m:t>
                            </m:r>
                          </m:sub>
                        </m:sSub>
                        <m:r>
                          <a:rPr lang="en-US" sz="1400" b="0" i="1" smtClean="0">
                            <a:latin typeface="Cambria Math" panose="02040503050406030204" pitchFamily="18" charset="0"/>
                            <a:ea typeface="Cambria Math" panose="02040503050406030204" pitchFamily="18" charset="0"/>
                          </a:rPr>
                          <m:t>,… </m:t>
                        </m:r>
                      </m:e>
                    </m:d>
                  </m:oMath>
                </a14:m>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b="0" i="1" smtClean="0">
                            <a:latin typeface="Cambria Math" panose="02040503050406030204" pitchFamily="18" charset="0"/>
                          </a:rPr>
                          <m:t>𝐿</m:t>
                        </m:r>
                      </m:e>
                      <m:sub>
                        <m:r>
                          <a:rPr lang="en-US" sz="1400" i="1">
                            <a:latin typeface="Cambria Math" panose="02040503050406030204" pitchFamily="18" charset="0"/>
                          </a:rPr>
                          <m:t>𝑖</m:t>
                        </m:r>
                      </m:sub>
                    </m:sSub>
                    <m:r>
                      <a:rPr lang="en-US" sz="1400" i="1">
                        <a:latin typeface="Cambria Math" panose="02040503050406030204" pitchFamily="18" charset="0"/>
                        <a:ea typeface="Cambria Math" panose="02040503050406030204" pitchFamily="18" charset="0"/>
                      </a:rPr>
                      <m:t>∋ </m:t>
                    </m:r>
                    <m:d>
                      <m:dPr>
                        <m:begChr m:val="{"/>
                        <m:endChr m:val="}"/>
                        <m:ctrlPr>
                          <a:rPr lang="en-US" sz="1400" i="1">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𝑙</m:t>
                            </m:r>
                          </m:e>
                          <m:sub>
                            <m:r>
                              <a:rPr lang="en-US" sz="1400" b="0" i="1" smtClean="0">
                                <a:latin typeface="Cambria Math" panose="02040503050406030204" pitchFamily="18" charset="0"/>
                                <a:ea typeface="Cambria Math" panose="02040503050406030204" pitchFamily="18" charset="0"/>
                              </a:rPr>
                              <m:t>𝑃𝐷𝑆</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𝑖</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𝑙</m:t>
                            </m:r>
                          </m:e>
                          <m:sub>
                            <m:r>
                              <a:rPr lang="en-US" sz="1400" b="0" i="1" smtClean="0">
                                <a:latin typeface="Cambria Math" panose="02040503050406030204" pitchFamily="18" charset="0"/>
                                <a:ea typeface="Cambria Math" panose="02040503050406030204" pitchFamily="18" charset="0"/>
                              </a:rPr>
                              <m:t>𝑃𝑁𝐷</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𝑖</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𝑙</m:t>
                            </m:r>
                          </m:e>
                          <m:sub>
                            <m:r>
                              <a:rPr lang="en-US" sz="1400" b="0" i="1" smtClean="0">
                                <a:latin typeface="Cambria Math" panose="02040503050406030204" pitchFamily="18" charset="0"/>
                                <a:ea typeface="Cambria Math" panose="02040503050406030204" pitchFamily="18" charset="0"/>
                              </a:rPr>
                              <m:t>𝐶𝐸𝑄</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𝑖</m:t>
                            </m:r>
                          </m:sub>
                        </m:sSub>
                        <m:r>
                          <a:rPr lang="en-US" sz="1400" i="1">
                            <a:latin typeface="Cambria Math" panose="02040503050406030204" pitchFamily="18" charset="0"/>
                            <a:ea typeface="Cambria Math" panose="02040503050406030204" pitchFamily="18" charset="0"/>
                          </a:rPr>
                          <m:t>,… </m:t>
                        </m:r>
                      </m:e>
                    </m:d>
                  </m:oMath>
                </a14:m>
                <a:endParaRPr lang="en-US" sz="1400" dirty="0"/>
              </a:p>
            </p:txBody>
          </p:sp>
        </mc:Choice>
        <mc:Fallback xmlns="">
          <p:sp>
            <p:nvSpPr>
              <p:cNvPr id="5" name="TextBox 4">
                <a:extLst>
                  <a:ext uri="{FF2B5EF4-FFF2-40B4-BE49-F238E27FC236}">
                    <a16:creationId xmlns="" xmlns:a16="http://schemas.microsoft.com/office/drawing/2014/main" xmlns:a14="http://schemas.microsoft.com/office/drawing/2010/main" id="{FEA36BDB-AB1F-F84E-975D-9974188BD36B}"/>
                  </a:ext>
                </a:extLst>
              </p:cNvPr>
              <p:cNvSpPr txBox="1">
                <a:spLocks noRot="1" noChangeAspect="1" noMove="1" noResize="1" noEditPoints="1" noAdjustHandles="1" noChangeArrowheads="1" noChangeShapeType="1" noTextEdit="1"/>
              </p:cNvSpPr>
              <p:nvPr/>
            </p:nvSpPr>
            <p:spPr>
              <a:xfrm>
                <a:off x="5812906" y="2334711"/>
                <a:ext cx="4757649" cy="245580"/>
              </a:xfrm>
              <a:prstGeom prst="rect">
                <a:avLst/>
              </a:prstGeom>
              <a:blipFill rotWithShape="0">
                <a:blip r:embed="rId10"/>
                <a:stretch>
                  <a:fillRect l="-1282" b="-22500"/>
                </a:stretch>
              </a:blipFill>
            </p:spPr>
            <p:txBody>
              <a:bodyPr/>
              <a:lstStyle/>
              <a:p>
                <a:r>
                  <a:rPr lang="en-US">
                    <a:noFill/>
                  </a:rPr>
                  <a:t> </a:t>
                </a:r>
              </a:p>
            </p:txBody>
          </p:sp>
        </mc:Fallback>
      </mc:AlternateContent>
      <p:sp>
        <p:nvSpPr>
          <p:cNvPr id="6" name="TextBox 5"/>
          <p:cNvSpPr txBox="1"/>
          <p:nvPr/>
        </p:nvSpPr>
        <p:spPr>
          <a:xfrm>
            <a:off x="6960097" y="6580011"/>
            <a:ext cx="4687408" cy="246221"/>
          </a:xfrm>
          <a:prstGeom prst="rect">
            <a:avLst/>
          </a:prstGeom>
          <a:noFill/>
        </p:spPr>
        <p:txBody>
          <a:bodyPr wrap="square" rtlCol="0">
            <a:spAutoFit/>
          </a:bodyPr>
          <a:lstStyle>
            <a:defPPr>
              <a:defRPr lang="en-US"/>
            </a:defPPr>
            <a:lvl1pPr>
              <a:defRPr sz="1200" b="1" u="sng">
                <a:latin typeface="Garamond" panose="02020404030301010803" pitchFamily="18" charset="0"/>
              </a:defRPr>
            </a:lvl1pPr>
          </a:lstStyle>
          <a:p>
            <a:r>
              <a:rPr lang="en-US" sz="1000" b="0" u="none" dirty="0"/>
              <a:t>* Component #1 priorities were assigned as Must Fund in the </a:t>
            </a:r>
            <a:r>
              <a:rPr lang="en-US" sz="1000" b="0" u="none" dirty="0" smtClean="0"/>
              <a:t>Desired </a:t>
            </a:r>
            <a:r>
              <a:rPr lang="en-US" sz="1000" b="0" u="none" dirty="0"/>
              <a:t>FY for POM21.</a:t>
            </a:r>
          </a:p>
        </p:txBody>
      </p:sp>
    </p:spTree>
    <p:extLst>
      <p:ext uri="{BB962C8B-B14F-4D97-AF65-F5344CB8AC3E}">
        <p14:creationId xmlns:p14="http://schemas.microsoft.com/office/powerpoint/2010/main" val="396612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38340611"/>
              </p:ext>
            </p:extLst>
          </p:nvPr>
        </p:nvGraphicFramePr>
        <p:xfrm>
          <a:off x="1876619" y="1081298"/>
          <a:ext cx="9227980" cy="1493520"/>
        </p:xfrm>
        <a:graphic>
          <a:graphicData uri="http://schemas.openxmlformats.org/drawingml/2006/table">
            <a:tbl>
              <a:tblPr firstRow="1" bandRow="1">
                <a:tableStyleId>{9D7B26C5-4107-4FEC-AEDC-1716B250A1EF}</a:tableStyleId>
              </a:tblPr>
              <a:tblGrid>
                <a:gridCol w="980986">
                  <a:extLst>
                    <a:ext uri="{9D8B030D-6E8A-4147-A177-3AD203B41FA5}">
                      <a16:colId xmlns="" xmlns:a16="http://schemas.microsoft.com/office/drawing/2014/main" val="20000"/>
                    </a:ext>
                  </a:extLst>
                </a:gridCol>
                <a:gridCol w="759756">
                  <a:extLst>
                    <a:ext uri="{9D8B030D-6E8A-4147-A177-3AD203B41FA5}">
                      <a16:colId xmlns="" xmlns:a16="http://schemas.microsoft.com/office/drawing/2014/main" val="20001"/>
                    </a:ext>
                  </a:extLst>
                </a:gridCol>
                <a:gridCol w="564525">
                  <a:extLst>
                    <a:ext uri="{9D8B030D-6E8A-4147-A177-3AD203B41FA5}">
                      <a16:colId xmlns="" xmlns:a16="http://schemas.microsoft.com/office/drawing/2014/main" val="20002"/>
                    </a:ext>
                  </a:extLst>
                </a:gridCol>
                <a:gridCol w="564525">
                  <a:extLst>
                    <a:ext uri="{9D8B030D-6E8A-4147-A177-3AD203B41FA5}">
                      <a16:colId xmlns="" xmlns:a16="http://schemas.microsoft.com/office/drawing/2014/main" val="20003"/>
                    </a:ext>
                  </a:extLst>
                </a:gridCol>
                <a:gridCol w="564525">
                  <a:extLst>
                    <a:ext uri="{9D8B030D-6E8A-4147-A177-3AD203B41FA5}">
                      <a16:colId xmlns="" xmlns:a16="http://schemas.microsoft.com/office/drawing/2014/main" val="20004"/>
                    </a:ext>
                  </a:extLst>
                </a:gridCol>
                <a:gridCol w="465879">
                  <a:extLst>
                    <a:ext uri="{9D8B030D-6E8A-4147-A177-3AD203B41FA5}">
                      <a16:colId xmlns="" xmlns:a16="http://schemas.microsoft.com/office/drawing/2014/main" val="20005"/>
                    </a:ext>
                  </a:extLst>
                </a:gridCol>
                <a:gridCol w="578498">
                  <a:extLst>
                    <a:ext uri="{9D8B030D-6E8A-4147-A177-3AD203B41FA5}">
                      <a16:colId xmlns="" xmlns:a16="http://schemas.microsoft.com/office/drawing/2014/main" val="20006"/>
                    </a:ext>
                  </a:extLst>
                </a:gridCol>
                <a:gridCol w="649198">
                  <a:extLst>
                    <a:ext uri="{9D8B030D-6E8A-4147-A177-3AD203B41FA5}">
                      <a16:colId xmlns="" xmlns:a16="http://schemas.microsoft.com/office/drawing/2014/main" val="20007"/>
                    </a:ext>
                  </a:extLst>
                </a:gridCol>
                <a:gridCol w="512511">
                  <a:extLst>
                    <a:ext uri="{9D8B030D-6E8A-4147-A177-3AD203B41FA5}">
                      <a16:colId xmlns="" xmlns:a16="http://schemas.microsoft.com/office/drawing/2014/main" val="20008"/>
                    </a:ext>
                  </a:extLst>
                </a:gridCol>
                <a:gridCol w="512511">
                  <a:extLst>
                    <a:ext uri="{9D8B030D-6E8A-4147-A177-3AD203B41FA5}">
                      <a16:colId xmlns="" xmlns:a16="http://schemas.microsoft.com/office/drawing/2014/main" val="20009"/>
                    </a:ext>
                  </a:extLst>
                </a:gridCol>
                <a:gridCol w="512511">
                  <a:extLst>
                    <a:ext uri="{9D8B030D-6E8A-4147-A177-3AD203B41FA5}">
                      <a16:colId xmlns="" xmlns:a16="http://schemas.microsoft.com/office/drawing/2014/main" val="20010"/>
                    </a:ext>
                  </a:extLst>
                </a:gridCol>
                <a:gridCol w="512511">
                  <a:extLst>
                    <a:ext uri="{9D8B030D-6E8A-4147-A177-3AD203B41FA5}">
                      <a16:colId xmlns="" xmlns:a16="http://schemas.microsoft.com/office/drawing/2014/main" val="20011"/>
                    </a:ext>
                  </a:extLst>
                </a:gridCol>
                <a:gridCol w="512511">
                  <a:extLst>
                    <a:ext uri="{9D8B030D-6E8A-4147-A177-3AD203B41FA5}">
                      <a16:colId xmlns="" xmlns:a16="http://schemas.microsoft.com/office/drawing/2014/main" val="20012"/>
                    </a:ext>
                  </a:extLst>
                </a:gridCol>
                <a:gridCol w="512511">
                  <a:extLst>
                    <a:ext uri="{9D8B030D-6E8A-4147-A177-3AD203B41FA5}">
                      <a16:colId xmlns="" xmlns:a16="http://schemas.microsoft.com/office/drawing/2014/main" val="20013"/>
                    </a:ext>
                  </a:extLst>
                </a:gridCol>
                <a:gridCol w="512511">
                  <a:extLst>
                    <a:ext uri="{9D8B030D-6E8A-4147-A177-3AD203B41FA5}">
                      <a16:colId xmlns="" xmlns:a16="http://schemas.microsoft.com/office/drawing/2014/main" val="20014"/>
                    </a:ext>
                  </a:extLst>
                </a:gridCol>
                <a:gridCol w="512511">
                  <a:extLst>
                    <a:ext uri="{9D8B030D-6E8A-4147-A177-3AD203B41FA5}">
                      <a16:colId xmlns="" xmlns:a16="http://schemas.microsoft.com/office/drawing/2014/main" val="20015"/>
                    </a:ext>
                  </a:extLst>
                </a:gridCol>
              </a:tblGrid>
              <a:tr h="340504">
                <a:tc>
                  <a:txBody>
                    <a:bodyPr/>
                    <a:lstStyle/>
                    <a:p>
                      <a:pPr algn="l"/>
                      <a:r>
                        <a:rPr lang="en-US" sz="1000" dirty="0"/>
                        <a:t>Project</a:t>
                      </a:r>
                    </a:p>
                  </a:txBody>
                  <a:tcPr marL="45720" marR="45720">
                    <a:solidFill>
                      <a:schemeClr val="bg1"/>
                    </a:solidFill>
                  </a:tcPr>
                </a:tc>
                <a:tc>
                  <a:txBody>
                    <a:bodyPr/>
                    <a:lstStyle/>
                    <a:p>
                      <a:pPr algn="l"/>
                      <a:r>
                        <a:rPr lang="en-US" sz="1000" dirty="0"/>
                        <a:t>POM Sponsor</a:t>
                      </a:r>
                    </a:p>
                  </a:txBody>
                  <a:tcPr marL="45720" marR="45720">
                    <a:solidFill>
                      <a:schemeClr val="bg1"/>
                    </a:solidFill>
                  </a:tcPr>
                </a:tc>
                <a:tc>
                  <a:txBody>
                    <a:bodyPr/>
                    <a:lstStyle/>
                    <a:p>
                      <a:pPr algn="ctr"/>
                      <a:r>
                        <a:rPr lang="en-US" sz="1000" dirty="0"/>
                        <a:t>Cost</a:t>
                      </a:r>
                    </a:p>
                  </a:txBody>
                  <a:tcPr marL="45720" marR="45720">
                    <a:solidFill>
                      <a:schemeClr val="bg1"/>
                    </a:solidFill>
                  </a:tcPr>
                </a:tc>
                <a:tc>
                  <a:txBody>
                    <a:bodyPr/>
                    <a:lstStyle/>
                    <a:p>
                      <a:pPr algn="ctr"/>
                      <a:r>
                        <a:rPr lang="en-US" sz="1000" dirty="0"/>
                        <a:t>CBPL Score</a:t>
                      </a:r>
                    </a:p>
                  </a:txBody>
                  <a:tcPr marL="45720" marR="45720">
                    <a:solidFill>
                      <a:schemeClr val="bg1"/>
                    </a:solidFill>
                  </a:tcPr>
                </a:tc>
                <a:tc>
                  <a:txBody>
                    <a:bodyPr/>
                    <a:lstStyle/>
                    <a:p>
                      <a:pPr algn="ctr"/>
                      <a:r>
                        <a:rPr lang="en-US" sz="1000" dirty="0"/>
                        <a:t>Rank</a:t>
                      </a:r>
                    </a:p>
                    <a:p>
                      <a:pPr algn="ctr"/>
                      <a:r>
                        <a:rPr lang="en-US" sz="1000" dirty="0"/>
                        <a:t>Score</a:t>
                      </a:r>
                    </a:p>
                  </a:txBody>
                  <a:tcPr marL="45720" marR="45720">
                    <a:solidFill>
                      <a:schemeClr val="bg1"/>
                    </a:solidFill>
                  </a:tcPr>
                </a:tc>
                <a:tc>
                  <a:txBody>
                    <a:bodyPr/>
                    <a:lstStyle/>
                    <a:p>
                      <a:pPr algn="ctr"/>
                      <a:r>
                        <a:rPr lang="en-US" sz="1000" dirty="0"/>
                        <a:t>NET</a:t>
                      </a:r>
                    </a:p>
                  </a:txBody>
                  <a:tcPr marL="45720" marR="45720">
                    <a:solidFill>
                      <a:schemeClr val="bg1"/>
                    </a:solidFill>
                  </a:tcPr>
                </a:tc>
                <a:tc>
                  <a:txBody>
                    <a:bodyPr/>
                    <a:lstStyle/>
                    <a:p>
                      <a:pPr algn="ctr"/>
                      <a:r>
                        <a:rPr lang="en-US" sz="1000" dirty="0"/>
                        <a:t>Must Fund</a:t>
                      </a:r>
                    </a:p>
                  </a:txBody>
                  <a:tcPr marL="45720" marR="45720">
                    <a:solidFill>
                      <a:schemeClr val="bg1"/>
                    </a:solidFill>
                  </a:tcPr>
                </a:tc>
                <a:tc>
                  <a:txBody>
                    <a:bodyPr/>
                    <a:lstStyle/>
                    <a:p>
                      <a:pPr algn="ctr"/>
                      <a:r>
                        <a:rPr lang="en-US" sz="1000" dirty="0"/>
                        <a:t>Previous POM</a:t>
                      </a:r>
                    </a:p>
                  </a:txBody>
                  <a:tcPr marL="45720" marR="45720">
                    <a:solidFill>
                      <a:schemeClr val="bg1"/>
                    </a:solidFill>
                  </a:tcPr>
                </a:tc>
                <a:tc>
                  <a:txBody>
                    <a:bodyPr/>
                    <a:lstStyle/>
                    <a:p>
                      <a:pPr algn="ctr"/>
                      <a:r>
                        <a:rPr lang="en-US" sz="1000" dirty="0"/>
                        <a:t>PDS</a:t>
                      </a:r>
                    </a:p>
                    <a:p>
                      <a:pPr algn="ctr"/>
                      <a:r>
                        <a:rPr lang="en-US" sz="1000" dirty="0"/>
                        <a:t>Lead</a:t>
                      </a:r>
                    </a:p>
                  </a:txBody>
                  <a:tcPr marL="45720" marR="45720">
                    <a:solidFill>
                      <a:schemeClr val="bg1"/>
                    </a:solidFill>
                  </a:tcPr>
                </a:tc>
                <a:tc>
                  <a:txBody>
                    <a:bodyPr/>
                    <a:lstStyle/>
                    <a:p>
                      <a:pPr algn="ctr"/>
                      <a:r>
                        <a:rPr lang="en-US" sz="1000" dirty="0"/>
                        <a:t>PDS Cost</a:t>
                      </a:r>
                    </a:p>
                  </a:txBody>
                  <a:tcPr marL="45720" marR="45720">
                    <a:solidFill>
                      <a:schemeClr val="bg1"/>
                    </a:solidFill>
                  </a:tcPr>
                </a:tc>
                <a:tc>
                  <a:txBody>
                    <a:bodyPr/>
                    <a:lstStyle/>
                    <a:p>
                      <a:pPr algn="ctr"/>
                      <a:r>
                        <a:rPr lang="en-US" sz="1000" dirty="0"/>
                        <a:t>PND Lead</a:t>
                      </a:r>
                    </a:p>
                  </a:txBody>
                  <a:tcPr marL="45720" marR="45720">
                    <a:solidFill>
                      <a:schemeClr val="bg1"/>
                    </a:solidFill>
                  </a:tcPr>
                </a:tc>
                <a:tc>
                  <a:txBody>
                    <a:bodyPr/>
                    <a:lstStyle/>
                    <a:p>
                      <a:pPr algn="ctr"/>
                      <a:r>
                        <a:rPr lang="en-US" sz="1000" dirty="0"/>
                        <a:t>PND Cost</a:t>
                      </a:r>
                    </a:p>
                  </a:txBody>
                  <a:tcPr marL="45720" marR="45720">
                    <a:solidFill>
                      <a:schemeClr val="bg1"/>
                    </a:solidFill>
                  </a:tcPr>
                </a:tc>
                <a:tc>
                  <a:txBody>
                    <a:bodyPr/>
                    <a:lstStyle/>
                    <a:p>
                      <a:pPr algn="ctr"/>
                      <a:r>
                        <a:rPr lang="en-US" sz="1000" dirty="0"/>
                        <a:t>CEQ </a:t>
                      </a:r>
                    </a:p>
                    <a:p>
                      <a:pPr algn="ctr"/>
                      <a:r>
                        <a:rPr lang="en-US" sz="1000" dirty="0"/>
                        <a:t>Lag</a:t>
                      </a:r>
                    </a:p>
                  </a:txBody>
                  <a:tcPr marL="45720" marR="45720">
                    <a:solidFill>
                      <a:schemeClr val="bg1"/>
                    </a:solidFill>
                  </a:tcPr>
                </a:tc>
                <a:tc>
                  <a:txBody>
                    <a:bodyPr/>
                    <a:lstStyle/>
                    <a:p>
                      <a:pPr algn="ctr"/>
                      <a:r>
                        <a:rPr lang="en-US" sz="1000" dirty="0"/>
                        <a:t>CEQ Cost</a:t>
                      </a:r>
                    </a:p>
                  </a:txBody>
                  <a:tcPr marL="45720" marR="45720">
                    <a:solidFill>
                      <a:schemeClr val="bg1"/>
                    </a:solidFill>
                  </a:tcPr>
                </a:tc>
                <a:tc>
                  <a:txBody>
                    <a:bodyPr/>
                    <a:lstStyle/>
                    <a:p>
                      <a:pPr algn="ctr"/>
                      <a:r>
                        <a:rPr lang="en-US" sz="1000" dirty="0"/>
                        <a:t>C4I</a:t>
                      </a:r>
                    </a:p>
                    <a:p>
                      <a:pPr algn="ctr"/>
                      <a:r>
                        <a:rPr lang="en-US" sz="1000" dirty="0"/>
                        <a:t>Lag</a:t>
                      </a:r>
                    </a:p>
                  </a:txBody>
                  <a:tcPr marL="45720" marR="45720">
                    <a:solidFill>
                      <a:schemeClr val="bg1"/>
                    </a:solidFill>
                  </a:tcPr>
                </a:tc>
                <a:tc>
                  <a:txBody>
                    <a:bodyPr/>
                    <a:lstStyle/>
                    <a:p>
                      <a:pPr algn="ctr"/>
                      <a:r>
                        <a:rPr lang="en-US" sz="1000" dirty="0"/>
                        <a:t>C4I </a:t>
                      </a:r>
                    </a:p>
                    <a:p>
                      <a:pPr algn="ctr"/>
                      <a:r>
                        <a:rPr lang="en-US" sz="1000" dirty="0"/>
                        <a:t>Cost</a:t>
                      </a:r>
                    </a:p>
                  </a:txBody>
                  <a:tcPr marL="45720" marR="45720">
                    <a:solidFill>
                      <a:schemeClr val="bg1"/>
                    </a:solidFill>
                  </a:tcPr>
                </a:tc>
                <a:extLst>
                  <a:ext uri="{0D108BD9-81ED-4DB2-BD59-A6C34878D82A}">
                    <a16:rowId xmlns="" xmlns:a16="http://schemas.microsoft.com/office/drawing/2014/main" val="10000"/>
                  </a:ext>
                </a:extLst>
              </a:tr>
              <a:tr h="274320">
                <a:tc>
                  <a:txBody>
                    <a:bodyPr/>
                    <a:lstStyle/>
                    <a:p>
                      <a:r>
                        <a:rPr lang="en-US" sz="1100" dirty="0">
                          <a:latin typeface="Calibri" panose="020F0502020204030204" pitchFamily="34" charset="0"/>
                          <a:cs typeface="Calibri" panose="020F0502020204030204" pitchFamily="34" charset="0"/>
                        </a:rPr>
                        <a:t>Project 1</a:t>
                      </a:r>
                    </a:p>
                  </a:txBody>
                  <a:tcPr marL="45720" marR="45720" anchor="ctr">
                    <a:lnB w="12700" cap="flat" cmpd="sng" algn="ctr">
                      <a:solidFill>
                        <a:schemeClr val="tx1"/>
                      </a:solidFill>
                      <a:prstDash val="dot"/>
                      <a:round/>
                      <a:headEnd type="none" w="med" len="med"/>
                      <a:tailEnd type="none" w="med" len="med"/>
                    </a:lnB>
                    <a:solidFill>
                      <a:schemeClr val="bg1"/>
                    </a:solidFill>
                  </a:tcPr>
                </a:tc>
                <a:tc>
                  <a:txBody>
                    <a:bodyPr/>
                    <a:lstStyle/>
                    <a:p>
                      <a:pPr algn="l" fontAlgn="b"/>
                      <a:r>
                        <a:rPr lang="en-US" sz="1100" b="0" i="0" u="none" strike="noStrike" dirty="0">
                          <a:solidFill>
                            <a:srgbClr val="000000"/>
                          </a:solidFill>
                          <a:effectLst/>
                          <a:latin typeface="Calibri" panose="020F0502020204030204" pitchFamily="34" charset="0"/>
                          <a:cs typeface="Calibri" panose="020F0502020204030204" pitchFamily="34" charset="0"/>
                        </a:rPr>
                        <a:t>USASOC</a:t>
                      </a:r>
                    </a:p>
                  </a:txBody>
                  <a:tcPr marL="7620" marR="7620" marT="7620" marB="0" anchor="ctr">
                    <a:lnB w="12700" cap="flat" cmpd="sng" algn="ctr">
                      <a:solidFill>
                        <a:schemeClr val="tx1"/>
                      </a:solidFill>
                      <a:prstDash val="dot"/>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cs typeface="Calibri" panose="020F0502020204030204" pitchFamily="34" charset="0"/>
                        </a:rPr>
                        <a:t>$108,000</a:t>
                      </a:r>
                    </a:p>
                  </a:txBody>
                  <a:tcPr marL="7620" marR="7620" marT="7620" marB="0" anchor="ctr">
                    <a:lnB w="12700" cap="flat" cmpd="sng" algn="ctr">
                      <a:solidFill>
                        <a:schemeClr val="tx1"/>
                      </a:solidFill>
                      <a:prstDash val="dot"/>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cs typeface="Calibri" panose="020F0502020204030204" pitchFamily="34" charset="0"/>
                        </a:rPr>
                        <a:t>192.44</a:t>
                      </a:r>
                    </a:p>
                  </a:txBody>
                  <a:tcPr marL="7620" marR="7620" marT="7620" marB="0" anchor="ctr">
                    <a:lnB w="12700" cap="flat" cmpd="sng" algn="ctr">
                      <a:solidFill>
                        <a:schemeClr val="tx1"/>
                      </a:solidFill>
                      <a:prstDash val="dot"/>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54</a:t>
                      </a:r>
                    </a:p>
                  </a:txBody>
                  <a:tcPr marL="7620" marR="7620" marT="7620" marB="0" anchor="ctr">
                    <a:lnB w="12700" cap="flat" cmpd="sng" algn="ctr">
                      <a:solidFill>
                        <a:schemeClr val="tx1"/>
                      </a:solidFill>
                      <a:prstDash val="dot"/>
                      <a:round/>
                      <a:headEnd type="none" w="med" len="med"/>
                      <a:tailEnd type="none" w="med" len="med"/>
                    </a:lnB>
                    <a:solidFill>
                      <a:schemeClr val="bg1"/>
                    </a:solidFill>
                  </a:tcPr>
                </a:tc>
                <a:tc>
                  <a:txBody>
                    <a:bodyPr/>
                    <a:lstStyle/>
                    <a:p>
                      <a:pPr algn="ctr"/>
                      <a:r>
                        <a:rPr lang="en-US" sz="1100" dirty="0">
                          <a:latin typeface="Calibri" panose="020F0502020204030204" pitchFamily="34" charset="0"/>
                          <a:cs typeface="Calibri" panose="020F0502020204030204" pitchFamily="34" charset="0"/>
                        </a:rPr>
                        <a:t>FY21</a:t>
                      </a:r>
                    </a:p>
                  </a:txBody>
                  <a:tcPr marL="45720" marR="45720" anchor="ctr">
                    <a:lnB w="12700" cap="flat" cmpd="sng" algn="ctr">
                      <a:solidFill>
                        <a:schemeClr val="tx1"/>
                      </a:solidFill>
                      <a:prstDash val="dot"/>
                      <a:round/>
                      <a:headEnd type="none" w="med" len="med"/>
                      <a:tailEnd type="none" w="med" len="med"/>
                    </a:lnB>
                    <a:solidFill>
                      <a:schemeClr val="bg1"/>
                    </a:solidFill>
                  </a:tcPr>
                </a:tc>
                <a:tc>
                  <a:txBody>
                    <a:bodyPr/>
                    <a:lstStyle/>
                    <a:p>
                      <a:pPr algn="ctr"/>
                      <a:endParaRPr lang="en-US" sz="1100" dirty="0">
                        <a:latin typeface="Calibri" panose="020F0502020204030204" pitchFamily="34" charset="0"/>
                        <a:cs typeface="Calibri" panose="020F0502020204030204" pitchFamily="34" charset="0"/>
                      </a:endParaRPr>
                    </a:p>
                  </a:txBody>
                  <a:tcPr marL="45720" marR="45720" anchor="ctr">
                    <a:lnB w="12700" cap="flat" cmpd="sng" algn="ctr">
                      <a:solidFill>
                        <a:schemeClr val="tx1"/>
                      </a:solidFill>
                      <a:prstDash val="dot"/>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0</a:t>
                      </a:r>
                    </a:p>
                  </a:txBody>
                  <a:tcPr marL="7620" marR="7620" marT="7620" marB="0" anchor="ctr">
                    <a:lnB w="12700" cap="flat" cmpd="sng" algn="ctr">
                      <a:solidFill>
                        <a:schemeClr val="tx1"/>
                      </a:solidFill>
                      <a:prstDash val="dot"/>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-3</a:t>
                      </a:r>
                    </a:p>
                  </a:txBody>
                  <a:tcPr marL="7620" marR="7620" marT="7620" marB="0" anchor="ctr">
                    <a:lnB w="12700" cap="flat" cmpd="sng" algn="ctr">
                      <a:solidFill>
                        <a:schemeClr val="tx1"/>
                      </a:solidFill>
                      <a:prstDash val="dot"/>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cs typeface="Calibri" panose="020F0502020204030204" pitchFamily="34" charset="0"/>
                        </a:rPr>
                        <a:t>125</a:t>
                      </a:r>
                    </a:p>
                  </a:txBody>
                  <a:tcPr marL="7620" marR="7620" marT="7620" marB="0" anchor="ctr">
                    <a:lnB w="12700" cap="flat" cmpd="sng" algn="ctr">
                      <a:solidFill>
                        <a:schemeClr val="tx1"/>
                      </a:solidFill>
                      <a:prstDash val="dot"/>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a:t>
                      </a:r>
                    </a:p>
                  </a:txBody>
                  <a:tcPr marL="7620" marR="7620" marT="7620" marB="0" anchor="ctr">
                    <a:lnB w="12700" cap="flat" cmpd="sng" algn="ctr">
                      <a:solidFill>
                        <a:schemeClr val="tx1"/>
                      </a:solidFill>
                      <a:prstDash val="dot"/>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cs typeface="Calibri" panose="020F0502020204030204" pitchFamily="34" charset="0"/>
                        </a:rPr>
                        <a:t>$4,320</a:t>
                      </a:r>
                    </a:p>
                  </a:txBody>
                  <a:tcPr marL="7620" marR="7620" marT="7620" marB="0" anchor="ctr">
                    <a:lnB w="12700" cap="flat" cmpd="sng" algn="ctr">
                      <a:solidFill>
                        <a:schemeClr val="tx1"/>
                      </a:solidFill>
                      <a:prstDash val="dot"/>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2</a:t>
                      </a:r>
                    </a:p>
                  </a:txBody>
                  <a:tcPr marL="7620" marR="7620" marT="7620" marB="0" anchor="ctr">
                    <a:lnB w="12700" cap="flat" cmpd="sng" algn="ctr">
                      <a:solidFill>
                        <a:schemeClr val="tx1"/>
                      </a:solidFill>
                      <a:prstDash val="dot"/>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cs typeface="Calibri" panose="020F0502020204030204" pitchFamily="34" charset="0"/>
                        </a:rPr>
                        <a:t>$795</a:t>
                      </a:r>
                    </a:p>
                  </a:txBody>
                  <a:tcPr marL="7620" marR="7620" marT="7620" marB="0" anchor="ctr">
                    <a:lnB w="12700" cap="flat" cmpd="sng" algn="ctr">
                      <a:solidFill>
                        <a:schemeClr val="tx1"/>
                      </a:solidFill>
                      <a:prstDash val="dot"/>
                      <a:round/>
                      <a:headEnd type="none" w="med" len="med"/>
                      <a:tailEnd type="none" w="med" len="med"/>
                    </a:lnB>
                    <a:solidFill>
                      <a:schemeClr val="bg1"/>
                    </a:solidFill>
                  </a:tcPr>
                </a:tc>
                <a:tc>
                  <a:txBody>
                    <a:bodyPr/>
                    <a:lstStyle/>
                    <a:p>
                      <a:pPr algn="ctr"/>
                      <a:r>
                        <a:rPr lang="en-US" sz="1100" dirty="0">
                          <a:latin typeface="Calibri" panose="020F0502020204030204" pitchFamily="34" charset="0"/>
                          <a:cs typeface="Calibri" panose="020F0502020204030204" pitchFamily="34" charset="0"/>
                        </a:rPr>
                        <a:t>2</a:t>
                      </a:r>
                    </a:p>
                  </a:txBody>
                  <a:tcPr marL="45720" marR="45720" anchor="ctr">
                    <a:lnB w="12700" cap="flat" cmpd="sng" algn="ctr">
                      <a:solidFill>
                        <a:schemeClr val="tx1"/>
                      </a:solidFill>
                      <a:prstDash val="dot"/>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rPr>
                        <a:t>$135</a:t>
                      </a:r>
                    </a:p>
                  </a:txBody>
                  <a:tcPr marL="7620" marR="7620" marT="7620" marB="0" anchor="b">
                    <a:lnB w="12700" cap="flat" cmpd="sng" algn="ctr">
                      <a:solidFill>
                        <a:schemeClr val="tx1"/>
                      </a:solidFill>
                      <a:prstDash val="dot"/>
                      <a:round/>
                      <a:headEnd type="none" w="med" len="med"/>
                      <a:tailEnd type="none" w="med" len="med"/>
                    </a:lnB>
                    <a:solidFill>
                      <a:schemeClr val="bg1"/>
                    </a:solidFill>
                  </a:tcPr>
                </a:tc>
                <a:extLst>
                  <a:ext uri="{0D108BD9-81ED-4DB2-BD59-A6C34878D82A}">
                    <a16:rowId xmlns="" xmlns:a16="http://schemas.microsoft.com/office/drawing/2014/main" val="10001"/>
                  </a:ext>
                </a:extLst>
              </a:tr>
              <a:tr h="274320">
                <a:tc>
                  <a:txBody>
                    <a:bodyPr/>
                    <a:lstStyle/>
                    <a:p>
                      <a:r>
                        <a:rPr lang="en-US" sz="1100" dirty="0">
                          <a:latin typeface="Calibri" panose="020F0502020204030204" pitchFamily="34" charset="0"/>
                          <a:cs typeface="Calibri" panose="020F0502020204030204" pitchFamily="34" charset="0"/>
                        </a:rPr>
                        <a:t>Project 2</a:t>
                      </a:r>
                    </a:p>
                  </a:txBody>
                  <a:tcPr marL="45720" marR="4572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l" fontAlgn="b"/>
                      <a:r>
                        <a:rPr lang="en-US" sz="1100" b="0" i="0" u="none" strike="noStrike" dirty="0">
                          <a:solidFill>
                            <a:srgbClr val="000000"/>
                          </a:solidFill>
                          <a:effectLst/>
                          <a:latin typeface="Calibri" panose="020F0502020204030204" pitchFamily="34" charset="0"/>
                          <a:cs typeface="Calibri" panose="020F0502020204030204" pitchFamily="34" charset="0"/>
                        </a:rPr>
                        <a:t>NSW</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cs typeface="Calibri" panose="020F0502020204030204" pitchFamily="34" charset="0"/>
                        </a:rPr>
                        <a:t>$100,000</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cs typeface="Calibri" panose="020F0502020204030204" pitchFamily="34" charset="0"/>
                        </a:rPr>
                        <a:t>192.44</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0</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a:endParaRPr lang="en-US" sz="1100" dirty="0">
                        <a:latin typeface="Calibri" panose="020F0502020204030204" pitchFamily="34" charset="0"/>
                        <a:cs typeface="Calibri" panose="020F0502020204030204" pitchFamily="34" charset="0"/>
                      </a:endParaRPr>
                    </a:p>
                  </a:txBody>
                  <a:tcPr marL="45720" marR="4572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a:r>
                        <a:rPr lang="en-US" sz="1100" dirty="0">
                          <a:latin typeface="Calibri" panose="020F0502020204030204" pitchFamily="34" charset="0"/>
                          <a:cs typeface="Calibri" panose="020F0502020204030204" pitchFamily="34" charset="0"/>
                        </a:rPr>
                        <a:t>FY22</a:t>
                      </a:r>
                    </a:p>
                  </a:txBody>
                  <a:tcPr marL="45720" marR="4572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20</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-3</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cs typeface="Calibri" panose="020F0502020204030204" pitchFamily="34" charset="0"/>
                        </a:rPr>
                        <a:t>125</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cs typeface="Calibri" panose="020F0502020204030204" pitchFamily="34" charset="0"/>
                        </a:rPr>
                        <a:t>$4,000</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2</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cs typeface="Calibri" panose="020F0502020204030204" pitchFamily="34" charset="0"/>
                        </a:rPr>
                        <a:t>$,4800</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a:r>
                        <a:rPr lang="en-US" sz="1100" dirty="0">
                          <a:latin typeface="Calibri" panose="020F0502020204030204" pitchFamily="34" charset="0"/>
                          <a:cs typeface="Calibri" panose="020F0502020204030204" pitchFamily="34" charset="0"/>
                        </a:rPr>
                        <a:t>2</a:t>
                      </a:r>
                    </a:p>
                  </a:txBody>
                  <a:tcPr marL="45720" marR="4572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rPr>
                        <a:t>$368</a:t>
                      </a:r>
                    </a:p>
                  </a:txBody>
                  <a:tcPr marL="7620" marR="7620" marT="7620" marB="0" anchor="b">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extLst>
                  <a:ext uri="{0D108BD9-81ED-4DB2-BD59-A6C34878D82A}">
                    <a16:rowId xmlns="" xmlns:a16="http://schemas.microsoft.com/office/drawing/2014/main" val="3534857634"/>
                  </a:ext>
                </a:extLst>
              </a:tr>
              <a:tr h="274320">
                <a:tc>
                  <a:txBody>
                    <a:bodyPr/>
                    <a:lstStyle/>
                    <a:p>
                      <a:r>
                        <a:rPr lang="en-US" sz="1100" dirty="0">
                          <a:latin typeface="Calibri" panose="020F0502020204030204" pitchFamily="34" charset="0"/>
                          <a:cs typeface="Calibri" panose="020F0502020204030204" pitchFamily="34" charset="0"/>
                        </a:rPr>
                        <a:t>Project 3</a:t>
                      </a:r>
                    </a:p>
                  </a:txBody>
                  <a:tcPr marL="45720" marR="4572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cs typeface="Calibri" panose="020F0502020204030204" pitchFamily="34" charset="0"/>
                        </a:rPr>
                        <a:t>HQ</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cs typeface="Calibri" panose="020F0502020204030204" pitchFamily="34" charset="0"/>
                        </a:rPr>
                        <a:t>$97,000</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cs typeface="Calibri" panose="020F0502020204030204" pitchFamily="34" charset="0"/>
                        </a:rPr>
                        <a:t>108.28</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50</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a:endParaRPr lang="en-US" sz="1100" dirty="0">
                        <a:latin typeface="Calibri" panose="020F0502020204030204" pitchFamily="34" charset="0"/>
                        <a:cs typeface="Calibri" panose="020F0502020204030204" pitchFamily="34" charset="0"/>
                      </a:endParaRPr>
                    </a:p>
                  </a:txBody>
                  <a:tcPr marL="45720" marR="4572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a:r>
                        <a:rPr lang="en-US" sz="1100" dirty="0">
                          <a:latin typeface="Calibri" panose="020F0502020204030204" pitchFamily="34" charset="0"/>
                          <a:cs typeface="Calibri" panose="020F0502020204030204" pitchFamily="34" charset="0"/>
                        </a:rPr>
                        <a:t>FY21</a:t>
                      </a:r>
                    </a:p>
                  </a:txBody>
                  <a:tcPr marL="45720" marR="4572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0</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0</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cs typeface="Calibri" panose="020F0502020204030204" pitchFamily="34" charset="0"/>
                        </a:rPr>
                        <a:t>125</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cs typeface="Calibri" panose="020F0502020204030204" pitchFamily="34" charset="0"/>
                        </a:rPr>
                        <a:t>$3,880</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2</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cs typeface="Calibri" panose="020F0502020204030204" pitchFamily="34" charset="0"/>
                        </a:rPr>
                        <a:t>$0</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a:r>
                        <a:rPr lang="en-US" sz="1100" dirty="0">
                          <a:latin typeface="Calibri" panose="020F0502020204030204" pitchFamily="34" charset="0"/>
                          <a:cs typeface="Calibri" panose="020F0502020204030204" pitchFamily="34" charset="0"/>
                        </a:rPr>
                        <a:t>2</a:t>
                      </a:r>
                    </a:p>
                  </a:txBody>
                  <a:tcPr marL="45720" marR="4572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rPr>
                        <a:t>$398</a:t>
                      </a:r>
                    </a:p>
                  </a:txBody>
                  <a:tcPr marL="7620" marR="7620" marT="7620" marB="0" anchor="b">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extLst>
                  <a:ext uri="{0D108BD9-81ED-4DB2-BD59-A6C34878D82A}">
                    <a16:rowId xmlns="" xmlns:a16="http://schemas.microsoft.com/office/drawing/2014/main" val="3055492713"/>
                  </a:ext>
                </a:extLst>
              </a:tr>
              <a:tr h="274320">
                <a:tc>
                  <a:txBody>
                    <a:bodyPr/>
                    <a:lstStyle/>
                    <a:p>
                      <a:r>
                        <a:rPr lang="en-US" sz="1100" dirty="0">
                          <a:latin typeface="Calibri" panose="020F0502020204030204" pitchFamily="34" charset="0"/>
                          <a:cs typeface="Calibri" panose="020F0502020204030204" pitchFamily="34" charset="0"/>
                        </a:rPr>
                        <a:t>Project 4</a:t>
                      </a:r>
                    </a:p>
                  </a:txBody>
                  <a:tcPr marL="45720" marR="4572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l" fontAlgn="b"/>
                      <a:r>
                        <a:rPr lang="en-US" sz="1100" b="0" i="0" u="none" strike="noStrike" dirty="0">
                          <a:solidFill>
                            <a:srgbClr val="000000"/>
                          </a:solidFill>
                          <a:effectLst/>
                          <a:latin typeface="Calibri" panose="020F0502020204030204" pitchFamily="34" charset="0"/>
                          <a:cs typeface="Calibri" panose="020F0502020204030204" pitchFamily="34" charset="0"/>
                        </a:rPr>
                        <a:t>MARSOC</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cs typeface="Calibri" panose="020F0502020204030204" pitchFamily="34" charset="0"/>
                        </a:rPr>
                        <a:t>$80,000</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cs typeface="Calibri" panose="020F0502020204030204" pitchFamily="34" charset="0"/>
                        </a:rPr>
                        <a:t>192.44</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44</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a:r>
                        <a:rPr lang="en-US" sz="1100" dirty="0">
                          <a:latin typeface="Calibri" panose="020F0502020204030204" pitchFamily="34" charset="0"/>
                          <a:cs typeface="Calibri" panose="020F0502020204030204" pitchFamily="34" charset="0"/>
                        </a:rPr>
                        <a:t>FY22</a:t>
                      </a:r>
                    </a:p>
                  </a:txBody>
                  <a:tcPr marL="45720" marR="4572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a:endParaRPr lang="en-US" sz="1100" dirty="0">
                        <a:latin typeface="Calibri" panose="020F0502020204030204" pitchFamily="34" charset="0"/>
                        <a:cs typeface="Calibri" panose="020F0502020204030204" pitchFamily="34" charset="0"/>
                      </a:endParaRPr>
                    </a:p>
                  </a:txBody>
                  <a:tcPr marL="45720" marR="4572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0</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-3</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cs typeface="Calibri" panose="020F0502020204030204" pitchFamily="34" charset="0"/>
                        </a:rPr>
                        <a:t>125</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cs typeface="Calibri" panose="020F0502020204030204" pitchFamily="34" charset="0"/>
                        </a:rPr>
                        <a:t>$3,200</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2</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cs typeface="Calibri" panose="020F0502020204030204" pitchFamily="34" charset="0"/>
                        </a:rPr>
                        <a:t>$9,000</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a:r>
                        <a:rPr lang="en-US" sz="1100" dirty="0">
                          <a:latin typeface="Calibri" panose="020F0502020204030204" pitchFamily="34" charset="0"/>
                          <a:cs typeface="Calibri" panose="020F0502020204030204" pitchFamily="34" charset="0"/>
                        </a:rPr>
                        <a:t>2</a:t>
                      </a:r>
                    </a:p>
                  </a:txBody>
                  <a:tcPr marL="45720" marR="4572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rPr>
                        <a:t>900</a:t>
                      </a:r>
                    </a:p>
                  </a:txBody>
                  <a:tcPr marL="7620" marR="7620" marT="7620" marB="0" anchor="b">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extLst>
                  <a:ext uri="{0D108BD9-81ED-4DB2-BD59-A6C34878D82A}">
                    <a16:rowId xmlns="" xmlns:a16="http://schemas.microsoft.com/office/drawing/2014/main" val="10003"/>
                  </a:ext>
                </a:extLst>
              </a:tr>
            </a:tbl>
          </a:graphicData>
        </a:graphic>
      </p:graphicFrame>
      <p:sp>
        <p:nvSpPr>
          <p:cNvPr id="4" name="Double Bracket 3"/>
          <p:cNvSpPr/>
          <p:nvPr/>
        </p:nvSpPr>
        <p:spPr>
          <a:xfrm>
            <a:off x="3237696" y="4681221"/>
            <a:ext cx="3074392" cy="1696343"/>
          </a:xfrm>
          <a:prstGeom prst="bracketPair">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Double Bracket 15"/>
          <p:cNvSpPr/>
          <p:nvPr/>
        </p:nvSpPr>
        <p:spPr>
          <a:xfrm>
            <a:off x="7446682" y="4681221"/>
            <a:ext cx="1183759" cy="1696343"/>
          </a:xfrm>
          <a:prstGeom prst="bracketPair">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7" name="Picture 26"/>
          <p:cNvPicPr>
            <a:picLocks noChangeAspect="1"/>
          </p:cNvPicPr>
          <p:nvPr/>
        </p:nvPicPr>
        <p:blipFill rotWithShape="1">
          <a:blip r:embed="rId2"/>
          <a:srcRect l="553" t="66561" r="305" b="-3019"/>
          <a:stretch/>
        </p:blipFill>
        <p:spPr>
          <a:xfrm>
            <a:off x="1879399" y="2564109"/>
            <a:ext cx="9225200" cy="261812"/>
          </a:xfrm>
          <a:prstGeom prst="rect">
            <a:avLst/>
          </a:prstGeom>
        </p:spPr>
      </p:pic>
      <p:graphicFrame>
        <p:nvGraphicFramePr>
          <p:cNvPr id="9" name="Table 8">
            <a:extLst>
              <a:ext uri="{FF2B5EF4-FFF2-40B4-BE49-F238E27FC236}">
                <a16:creationId xmlns="" xmlns:a16="http://schemas.microsoft.com/office/drawing/2014/main" id="{30355952-E6EC-4A7D-BC85-59F59D72C4AE}"/>
              </a:ext>
            </a:extLst>
          </p:cNvPr>
          <p:cNvGraphicFramePr>
            <a:graphicFrameLocks noGrp="1"/>
          </p:cNvGraphicFramePr>
          <p:nvPr>
            <p:extLst>
              <p:ext uri="{D42A27DB-BD31-4B8C-83A1-F6EECF244321}">
                <p14:modId xmlns:p14="http://schemas.microsoft.com/office/powerpoint/2010/main" val="4197458418"/>
              </p:ext>
            </p:extLst>
          </p:nvPr>
        </p:nvGraphicFramePr>
        <p:xfrm>
          <a:off x="1879399" y="3186974"/>
          <a:ext cx="9225200" cy="548640"/>
        </p:xfrm>
        <a:graphic>
          <a:graphicData uri="http://schemas.openxmlformats.org/drawingml/2006/table">
            <a:tbl>
              <a:tblPr firstRow="1" bandRow="1">
                <a:tableStyleId>{9D7B26C5-4107-4FEC-AEDC-1716B250A1EF}</a:tableStyleId>
              </a:tblPr>
              <a:tblGrid>
                <a:gridCol w="978206">
                  <a:extLst>
                    <a:ext uri="{9D8B030D-6E8A-4147-A177-3AD203B41FA5}">
                      <a16:colId xmlns="" xmlns:a16="http://schemas.microsoft.com/office/drawing/2014/main" val="20000"/>
                    </a:ext>
                  </a:extLst>
                </a:gridCol>
                <a:gridCol w="759756">
                  <a:extLst>
                    <a:ext uri="{9D8B030D-6E8A-4147-A177-3AD203B41FA5}">
                      <a16:colId xmlns="" xmlns:a16="http://schemas.microsoft.com/office/drawing/2014/main" val="20001"/>
                    </a:ext>
                  </a:extLst>
                </a:gridCol>
                <a:gridCol w="564525">
                  <a:extLst>
                    <a:ext uri="{9D8B030D-6E8A-4147-A177-3AD203B41FA5}">
                      <a16:colId xmlns="" xmlns:a16="http://schemas.microsoft.com/office/drawing/2014/main" val="20002"/>
                    </a:ext>
                  </a:extLst>
                </a:gridCol>
                <a:gridCol w="564525">
                  <a:extLst>
                    <a:ext uri="{9D8B030D-6E8A-4147-A177-3AD203B41FA5}">
                      <a16:colId xmlns="" xmlns:a16="http://schemas.microsoft.com/office/drawing/2014/main" val="20003"/>
                    </a:ext>
                  </a:extLst>
                </a:gridCol>
                <a:gridCol w="564525">
                  <a:extLst>
                    <a:ext uri="{9D8B030D-6E8A-4147-A177-3AD203B41FA5}">
                      <a16:colId xmlns="" xmlns:a16="http://schemas.microsoft.com/office/drawing/2014/main" val="20004"/>
                    </a:ext>
                  </a:extLst>
                </a:gridCol>
                <a:gridCol w="465879">
                  <a:extLst>
                    <a:ext uri="{9D8B030D-6E8A-4147-A177-3AD203B41FA5}">
                      <a16:colId xmlns="" xmlns:a16="http://schemas.microsoft.com/office/drawing/2014/main" val="20005"/>
                    </a:ext>
                  </a:extLst>
                </a:gridCol>
                <a:gridCol w="578498">
                  <a:extLst>
                    <a:ext uri="{9D8B030D-6E8A-4147-A177-3AD203B41FA5}">
                      <a16:colId xmlns="" xmlns:a16="http://schemas.microsoft.com/office/drawing/2014/main" val="20006"/>
                    </a:ext>
                  </a:extLst>
                </a:gridCol>
                <a:gridCol w="649198">
                  <a:extLst>
                    <a:ext uri="{9D8B030D-6E8A-4147-A177-3AD203B41FA5}">
                      <a16:colId xmlns="" xmlns:a16="http://schemas.microsoft.com/office/drawing/2014/main" val="20007"/>
                    </a:ext>
                  </a:extLst>
                </a:gridCol>
                <a:gridCol w="512511">
                  <a:extLst>
                    <a:ext uri="{9D8B030D-6E8A-4147-A177-3AD203B41FA5}">
                      <a16:colId xmlns="" xmlns:a16="http://schemas.microsoft.com/office/drawing/2014/main" val="20008"/>
                    </a:ext>
                  </a:extLst>
                </a:gridCol>
                <a:gridCol w="512511">
                  <a:extLst>
                    <a:ext uri="{9D8B030D-6E8A-4147-A177-3AD203B41FA5}">
                      <a16:colId xmlns="" xmlns:a16="http://schemas.microsoft.com/office/drawing/2014/main" val="20009"/>
                    </a:ext>
                  </a:extLst>
                </a:gridCol>
                <a:gridCol w="512511">
                  <a:extLst>
                    <a:ext uri="{9D8B030D-6E8A-4147-A177-3AD203B41FA5}">
                      <a16:colId xmlns="" xmlns:a16="http://schemas.microsoft.com/office/drawing/2014/main" val="20010"/>
                    </a:ext>
                  </a:extLst>
                </a:gridCol>
                <a:gridCol w="512511">
                  <a:extLst>
                    <a:ext uri="{9D8B030D-6E8A-4147-A177-3AD203B41FA5}">
                      <a16:colId xmlns="" xmlns:a16="http://schemas.microsoft.com/office/drawing/2014/main" val="20011"/>
                    </a:ext>
                  </a:extLst>
                </a:gridCol>
                <a:gridCol w="512511">
                  <a:extLst>
                    <a:ext uri="{9D8B030D-6E8A-4147-A177-3AD203B41FA5}">
                      <a16:colId xmlns="" xmlns:a16="http://schemas.microsoft.com/office/drawing/2014/main" val="20012"/>
                    </a:ext>
                  </a:extLst>
                </a:gridCol>
                <a:gridCol w="512511">
                  <a:extLst>
                    <a:ext uri="{9D8B030D-6E8A-4147-A177-3AD203B41FA5}">
                      <a16:colId xmlns="" xmlns:a16="http://schemas.microsoft.com/office/drawing/2014/main" val="20013"/>
                    </a:ext>
                  </a:extLst>
                </a:gridCol>
                <a:gridCol w="541811">
                  <a:extLst>
                    <a:ext uri="{9D8B030D-6E8A-4147-A177-3AD203B41FA5}">
                      <a16:colId xmlns="" xmlns:a16="http://schemas.microsoft.com/office/drawing/2014/main" val="20014"/>
                    </a:ext>
                  </a:extLst>
                </a:gridCol>
                <a:gridCol w="483211">
                  <a:extLst>
                    <a:ext uri="{9D8B030D-6E8A-4147-A177-3AD203B41FA5}">
                      <a16:colId xmlns="" xmlns:a16="http://schemas.microsoft.com/office/drawing/2014/main" val="20015"/>
                    </a:ext>
                  </a:extLst>
                </a:gridCol>
              </a:tblGrid>
              <a:tr h="274320">
                <a:tc>
                  <a:txBody>
                    <a:bodyPr/>
                    <a:lstStyle/>
                    <a:p>
                      <a:r>
                        <a:rPr lang="en-US" sz="1100" b="0" dirty="0">
                          <a:latin typeface="Calibri" panose="020F0502020204030204" pitchFamily="34" charset="0"/>
                          <a:cs typeface="Calibri" panose="020F0502020204030204" pitchFamily="34" charset="0"/>
                        </a:rPr>
                        <a:t>Project 223</a:t>
                      </a:r>
                    </a:p>
                  </a:txBody>
                  <a:tcPr marL="45720" marR="4572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l" fontAlgn="b"/>
                      <a:r>
                        <a:rPr lang="en-US" sz="1100" b="0" i="0" u="none" strike="noStrike" dirty="0">
                          <a:solidFill>
                            <a:srgbClr val="000000"/>
                          </a:solidFill>
                          <a:effectLst/>
                          <a:latin typeface="Calibri" panose="020F0502020204030204" pitchFamily="34" charset="0"/>
                          <a:cs typeface="Calibri" panose="020F0502020204030204" pitchFamily="34" charset="0"/>
                        </a:rPr>
                        <a:t>NSW</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cs typeface="Calibri" panose="020F0502020204030204" pitchFamily="34" charset="0"/>
                        </a:rPr>
                        <a:t>$77,000</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cs typeface="Calibri" panose="020F0502020204030204" pitchFamily="34" charset="0"/>
                        </a:rPr>
                        <a:t>104.86</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373</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a:endParaRPr lang="en-US" sz="1100" dirty="0">
                        <a:latin typeface="Calibri" panose="020F0502020204030204" pitchFamily="34" charset="0"/>
                        <a:cs typeface="Calibri" panose="020F0502020204030204" pitchFamily="34" charset="0"/>
                      </a:endParaRPr>
                    </a:p>
                  </a:txBody>
                  <a:tcPr marL="45720" marR="4572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a:endParaRPr lang="en-US" sz="1100" dirty="0">
                        <a:latin typeface="Calibri" panose="020F0502020204030204" pitchFamily="34" charset="0"/>
                        <a:cs typeface="Calibri" panose="020F0502020204030204" pitchFamily="34" charset="0"/>
                      </a:endParaRPr>
                    </a:p>
                  </a:txBody>
                  <a:tcPr marL="45720" marR="4572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23</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-3</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cs typeface="Calibri" panose="020F0502020204030204" pitchFamily="34" charset="0"/>
                        </a:rPr>
                        <a:t>125</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cs typeface="Calibri" panose="020F0502020204030204" pitchFamily="34" charset="0"/>
                        </a:rPr>
                        <a:t>$3,080</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2</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cs typeface="Calibri" panose="020F0502020204030204" pitchFamily="34" charset="0"/>
                        </a:rPr>
                        <a:t>$4,786</a:t>
                      </a:r>
                    </a:p>
                  </a:txBody>
                  <a:tcPr marL="7620" marR="7620" marT="7620" marB="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algn="ctr" defTabSz="914400" rtl="0" eaLnBrk="1" latinLnBrk="0" hangingPunct="1"/>
                      <a:r>
                        <a:rPr lang="en-US" sz="1100" b="0" kern="1200" dirty="0">
                          <a:solidFill>
                            <a:schemeClr val="tx1"/>
                          </a:solidFill>
                          <a:latin typeface="Calibri" panose="020F0502020204030204" pitchFamily="34" charset="0"/>
                          <a:ea typeface="+mn-ea"/>
                          <a:cs typeface="Calibri" panose="020F0502020204030204" pitchFamily="34" charset="0"/>
                        </a:rPr>
                        <a:t>1</a:t>
                      </a:r>
                    </a:p>
                  </a:txBody>
                  <a:tcPr marL="45720" marR="45720"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rPr>
                        <a:t>$1,436</a:t>
                      </a:r>
                    </a:p>
                  </a:txBody>
                  <a:tcPr marL="7620" marR="7620" marT="7620" marB="0" anchor="b">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extLst>
                  <a:ext uri="{0D108BD9-81ED-4DB2-BD59-A6C34878D82A}">
                    <a16:rowId xmlns="" xmlns:a16="http://schemas.microsoft.com/office/drawing/2014/main" val="10003"/>
                  </a:ext>
                </a:extLst>
              </a:tr>
              <a:tr h="274320">
                <a:tc>
                  <a:txBody>
                    <a:bodyPr/>
                    <a:lstStyle/>
                    <a:p>
                      <a:r>
                        <a:rPr lang="en-US" sz="1100" dirty="0">
                          <a:latin typeface="Calibri" panose="020F0502020204030204" pitchFamily="34" charset="0"/>
                          <a:cs typeface="Calibri" panose="020F0502020204030204" pitchFamily="34" charset="0"/>
                        </a:rPr>
                        <a:t>Project 224</a:t>
                      </a:r>
                    </a:p>
                  </a:txBody>
                  <a:tcPr marL="45720" marR="45720" anchor="ctr">
                    <a:lnT w="12700" cap="flat" cmpd="sng" algn="ctr">
                      <a:solidFill>
                        <a:schemeClr val="tx1"/>
                      </a:solidFill>
                      <a:prstDash val="dot"/>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100" b="0" i="0" u="none" strike="noStrike" dirty="0">
                          <a:solidFill>
                            <a:srgbClr val="000000"/>
                          </a:solidFill>
                          <a:effectLst/>
                          <a:latin typeface="Calibri" panose="020F0502020204030204" pitchFamily="34" charset="0"/>
                          <a:cs typeface="Calibri" panose="020F0502020204030204" pitchFamily="34" charset="0"/>
                        </a:rPr>
                        <a:t>AFSOC</a:t>
                      </a:r>
                    </a:p>
                  </a:txBody>
                  <a:tcPr marL="7620" marR="7620" marT="7620" marB="0" anchor="ctr">
                    <a:lnT w="12700" cap="flat" cmpd="sng" algn="ctr">
                      <a:solidFill>
                        <a:schemeClr val="tx1"/>
                      </a:solidFill>
                      <a:prstDash val="dot"/>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cs typeface="Calibri" panose="020F0502020204030204" pitchFamily="34" charset="0"/>
                        </a:rPr>
                        <a:t>$75,000</a:t>
                      </a:r>
                    </a:p>
                  </a:txBody>
                  <a:tcPr marL="7620" marR="7620" marT="7620" marB="0" anchor="ctr">
                    <a:lnT w="12700" cap="flat" cmpd="sng" algn="ctr">
                      <a:solidFill>
                        <a:schemeClr val="tx1"/>
                      </a:solidFill>
                      <a:prstDash val="dot"/>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cs typeface="Calibri" panose="020F0502020204030204" pitchFamily="34" charset="0"/>
                        </a:rPr>
                        <a:t>136.73</a:t>
                      </a:r>
                    </a:p>
                  </a:txBody>
                  <a:tcPr marL="7620" marR="7620" marT="7620" marB="0" anchor="ctr">
                    <a:lnT w="12700" cap="flat" cmpd="sng" algn="ctr">
                      <a:solidFill>
                        <a:schemeClr val="tx1"/>
                      </a:solidFill>
                      <a:prstDash val="dot"/>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373</a:t>
                      </a:r>
                    </a:p>
                  </a:txBody>
                  <a:tcPr marL="7620" marR="7620" marT="7620" marB="0" anchor="ctr">
                    <a:lnT w="12700" cap="flat" cmpd="sng" algn="ctr">
                      <a:solidFill>
                        <a:schemeClr val="tx1"/>
                      </a:solidFill>
                      <a:prstDash val="dot"/>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100" dirty="0">
                        <a:latin typeface="Calibri" panose="020F0502020204030204" pitchFamily="34" charset="0"/>
                        <a:cs typeface="Calibri" panose="020F0502020204030204" pitchFamily="34" charset="0"/>
                      </a:endParaRPr>
                    </a:p>
                  </a:txBody>
                  <a:tcPr marL="45720" marR="45720" anchor="ctr">
                    <a:lnT w="12700" cap="flat" cmpd="sng" algn="ctr">
                      <a:solidFill>
                        <a:schemeClr val="tx1"/>
                      </a:solidFill>
                      <a:prstDash val="dot"/>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100" dirty="0">
                        <a:latin typeface="Calibri" panose="020F0502020204030204" pitchFamily="34" charset="0"/>
                        <a:cs typeface="Calibri" panose="020F0502020204030204" pitchFamily="34" charset="0"/>
                      </a:endParaRPr>
                    </a:p>
                  </a:txBody>
                  <a:tcPr marL="45720" marR="45720" anchor="ctr">
                    <a:lnT w="12700" cap="flat" cmpd="sng" algn="ctr">
                      <a:solidFill>
                        <a:schemeClr val="tx1"/>
                      </a:solidFill>
                      <a:prstDash val="dot"/>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20</a:t>
                      </a:r>
                    </a:p>
                  </a:txBody>
                  <a:tcPr marL="7620" marR="7620" marT="7620" marB="0" anchor="ctr">
                    <a:lnT w="12700" cap="flat" cmpd="sng" algn="ctr">
                      <a:solidFill>
                        <a:schemeClr val="tx1"/>
                      </a:solidFill>
                      <a:prstDash val="dot"/>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-3</a:t>
                      </a:r>
                    </a:p>
                  </a:txBody>
                  <a:tcPr marL="7620" marR="7620" marT="7620" marB="0" anchor="ctr">
                    <a:lnT w="12700" cap="flat" cmpd="sng" algn="ctr">
                      <a:solidFill>
                        <a:schemeClr val="tx1"/>
                      </a:solidFill>
                      <a:prstDash val="dot"/>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cs typeface="Calibri" panose="020F0502020204030204" pitchFamily="34" charset="0"/>
                        </a:rPr>
                        <a:t>125</a:t>
                      </a:r>
                    </a:p>
                  </a:txBody>
                  <a:tcPr marL="7620" marR="7620" marT="7620" marB="0" anchor="ctr">
                    <a:lnT w="12700" cap="flat" cmpd="sng" algn="ctr">
                      <a:solidFill>
                        <a:schemeClr val="tx1"/>
                      </a:solidFill>
                      <a:prstDash val="dot"/>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a:t>
                      </a:r>
                    </a:p>
                  </a:txBody>
                  <a:tcPr marL="7620" marR="7620" marT="7620" marB="0" anchor="ctr">
                    <a:lnT w="12700" cap="flat" cmpd="sng" algn="ctr">
                      <a:solidFill>
                        <a:schemeClr val="tx1"/>
                      </a:solidFill>
                      <a:prstDash val="dot"/>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cs typeface="Calibri" panose="020F0502020204030204" pitchFamily="34" charset="0"/>
                        </a:rPr>
                        <a:t>$3,000</a:t>
                      </a:r>
                    </a:p>
                  </a:txBody>
                  <a:tcPr marL="7620" marR="7620" marT="7620" marB="0" anchor="ctr">
                    <a:lnT w="12700" cap="flat" cmpd="sng" algn="ctr">
                      <a:solidFill>
                        <a:schemeClr val="tx1"/>
                      </a:solidFill>
                      <a:prstDash val="dot"/>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2</a:t>
                      </a:r>
                    </a:p>
                  </a:txBody>
                  <a:tcPr marL="7620" marR="7620" marT="7620" marB="0" anchor="ctr">
                    <a:lnT w="12700" cap="flat" cmpd="sng" algn="ctr">
                      <a:solidFill>
                        <a:schemeClr val="tx1"/>
                      </a:solidFill>
                      <a:prstDash val="dot"/>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cs typeface="Calibri" panose="020F0502020204030204" pitchFamily="34" charset="0"/>
                        </a:rPr>
                        <a:t>$1,870</a:t>
                      </a:r>
                    </a:p>
                  </a:txBody>
                  <a:tcPr marL="7620" marR="7620" marT="7620" marB="0" anchor="ctr">
                    <a:lnT w="12700" cap="flat" cmpd="sng" algn="ctr">
                      <a:solidFill>
                        <a:schemeClr val="tx1"/>
                      </a:solidFill>
                      <a:prstDash val="dot"/>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sz="1100" b="0" kern="1200" dirty="0">
                          <a:solidFill>
                            <a:schemeClr val="tx1"/>
                          </a:solidFill>
                          <a:latin typeface="Calibri" panose="020F0502020204030204" pitchFamily="34" charset="0"/>
                          <a:ea typeface="+mn-ea"/>
                          <a:cs typeface="Calibri" panose="020F0502020204030204" pitchFamily="34" charset="0"/>
                        </a:rPr>
                        <a:t>2</a:t>
                      </a:r>
                    </a:p>
                  </a:txBody>
                  <a:tcPr marL="45720" marR="45720" anchor="ctr">
                    <a:lnT w="12700" cap="flat" cmpd="sng" algn="ctr">
                      <a:solidFill>
                        <a:schemeClr val="tx1"/>
                      </a:solidFill>
                      <a:prstDash val="dot"/>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rPr>
                        <a:t>$368</a:t>
                      </a:r>
                    </a:p>
                  </a:txBody>
                  <a:tcPr marL="7620" marR="7620" marT="7620" marB="0" anchor="b">
                    <a:lnT w="12700" cap="flat" cmpd="sng" algn="ctr">
                      <a:solidFill>
                        <a:schemeClr val="tx1"/>
                      </a:solidFill>
                      <a:prstDash val="dot"/>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bl>
          </a:graphicData>
        </a:graphic>
      </p:graphicFrame>
      <p:pic>
        <p:nvPicPr>
          <p:cNvPr id="11" name="Picture 10">
            <a:extLst>
              <a:ext uri="{FF2B5EF4-FFF2-40B4-BE49-F238E27FC236}">
                <a16:creationId xmlns="" xmlns:a16="http://schemas.microsoft.com/office/drawing/2014/main" id="{A11D1155-023F-4822-BBBC-844012FC1C13}"/>
              </a:ext>
            </a:extLst>
          </p:cNvPr>
          <p:cNvPicPr>
            <a:picLocks noChangeAspect="1"/>
          </p:cNvPicPr>
          <p:nvPr/>
        </p:nvPicPr>
        <p:blipFill rotWithShape="1">
          <a:blip r:embed="rId2"/>
          <a:srcRect l="553" t="66561" r="305" b="-3019"/>
          <a:stretch/>
        </p:blipFill>
        <p:spPr>
          <a:xfrm rot="10800000">
            <a:off x="1879399" y="2934493"/>
            <a:ext cx="9225200" cy="261812"/>
          </a:xfrm>
          <a:prstGeom prst="rect">
            <a:avLst/>
          </a:prstGeom>
        </p:spPr>
      </p:pic>
      <p:sp>
        <p:nvSpPr>
          <p:cNvPr id="8" name="TextBox 7">
            <a:extLst>
              <a:ext uri="{FF2B5EF4-FFF2-40B4-BE49-F238E27FC236}">
                <a16:creationId xmlns="" xmlns:a16="http://schemas.microsoft.com/office/drawing/2014/main" id="{6BCB349A-C6D5-4DE9-83BC-F46420139F5C}"/>
              </a:ext>
            </a:extLst>
          </p:cNvPr>
          <p:cNvSpPr txBox="1"/>
          <p:nvPr/>
        </p:nvSpPr>
        <p:spPr>
          <a:xfrm flipH="1">
            <a:off x="3611643" y="5538421"/>
            <a:ext cx="2361579" cy="461665"/>
          </a:xfrm>
          <a:prstGeom prst="rect">
            <a:avLst/>
          </a:prstGeom>
          <a:noFill/>
        </p:spPr>
        <p:txBody>
          <a:bodyPr wrap="square" rtlCol="0">
            <a:spAutoFit/>
          </a:bodyPr>
          <a:lstStyle/>
          <a:p>
            <a:pPr algn="ctr"/>
            <a:r>
              <a:rPr lang="en-US" sz="2400" dirty="0">
                <a:latin typeface="Calibri" panose="020F0502020204030204" pitchFamily="34" charset="0"/>
                <a:cs typeface="Calibri" panose="020F0502020204030204" pitchFamily="34" charset="0"/>
              </a:rPr>
              <a:t>941 × </a:t>
            </a:r>
            <a:r>
              <a:rPr lang="en-US" sz="2400" dirty="0" smtClean="0">
                <a:latin typeface="Calibri" panose="020F0502020204030204" pitchFamily="34" charset="0"/>
                <a:cs typeface="Calibri" panose="020F0502020204030204" pitchFamily="34" charset="0"/>
              </a:rPr>
              <a:t>1,170</a:t>
            </a:r>
            <a:endParaRPr lang="en-US" sz="24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 xmlns:a16="http://schemas.microsoft.com/office/drawing/2014/main" id="{732B050F-81DF-4D5A-ADB6-40CAA439B94C}"/>
              </a:ext>
            </a:extLst>
          </p:cNvPr>
          <p:cNvSpPr txBox="1"/>
          <p:nvPr/>
        </p:nvSpPr>
        <p:spPr>
          <a:xfrm>
            <a:off x="4239594" y="4830535"/>
            <a:ext cx="1105678" cy="707886"/>
          </a:xfrm>
          <a:prstGeom prst="rect">
            <a:avLst/>
          </a:prstGeom>
          <a:noFill/>
        </p:spPr>
        <p:txBody>
          <a:bodyPr wrap="square" rtlCol="0">
            <a:spAutoFit/>
          </a:bodyPr>
          <a:lstStyle/>
          <a:p>
            <a:pPr algn="ctr"/>
            <a:r>
              <a:rPr lang="en-US" sz="4000" dirty="0">
                <a:solidFill>
                  <a:srgbClr val="C0BC00"/>
                </a:solidFill>
                <a:effectLst>
                  <a:outerShdw blurRad="38100" dist="38100" dir="2700000" algn="tl">
                    <a:srgbClr val="000000">
                      <a:alpha val="43137"/>
                    </a:srgbClr>
                  </a:outerShdw>
                </a:effectLst>
              </a:rPr>
              <a:t>Ax</a:t>
            </a:r>
          </a:p>
        </p:txBody>
      </p:sp>
      <p:sp>
        <p:nvSpPr>
          <p:cNvPr id="14" name="TextBox 13">
            <a:extLst>
              <a:ext uri="{FF2B5EF4-FFF2-40B4-BE49-F238E27FC236}">
                <a16:creationId xmlns="" xmlns:a16="http://schemas.microsoft.com/office/drawing/2014/main" id="{94AFB05F-96A4-4AEC-A70D-8D426CFA43B1}"/>
              </a:ext>
            </a:extLst>
          </p:cNvPr>
          <p:cNvSpPr txBox="1"/>
          <p:nvPr/>
        </p:nvSpPr>
        <p:spPr>
          <a:xfrm flipH="1">
            <a:off x="7420994" y="5621794"/>
            <a:ext cx="1316456" cy="461665"/>
          </a:xfrm>
          <a:prstGeom prst="rect">
            <a:avLst/>
          </a:prstGeom>
          <a:noFill/>
        </p:spPr>
        <p:txBody>
          <a:bodyPr wrap="square" rtlCol="0">
            <a:spAutoFit/>
          </a:bodyPr>
          <a:lstStyle/>
          <a:p>
            <a:pPr algn="ctr"/>
            <a:r>
              <a:rPr lang="en-US" sz="2400" dirty="0">
                <a:latin typeface="Calibri" panose="020F0502020204030204" pitchFamily="34" charset="0"/>
                <a:cs typeface="Calibri" panose="020F0502020204030204" pitchFamily="34" charset="0"/>
              </a:rPr>
              <a:t>941 × 1</a:t>
            </a:r>
          </a:p>
        </p:txBody>
      </p:sp>
      <p:sp>
        <p:nvSpPr>
          <p:cNvPr id="15" name="TextBox 14">
            <a:extLst>
              <a:ext uri="{FF2B5EF4-FFF2-40B4-BE49-F238E27FC236}">
                <a16:creationId xmlns="" xmlns:a16="http://schemas.microsoft.com/office/drawing/2014/main" id="{C6BF2E6D-8930-4F37-8666-53A1410D463C}"/>
              </a:ext>
            </a:extLst>
          </p:cNvPr>
          <p:cNvSpPr txBox="1"/>
          <p:nvPr/>
        </p:nvSpPr>
        <p:spPr>
          <a:xfrm>
            <a:off x="7496105" y="4848149"/>
            <a:ext cx="1105678" cy="707886"/>
          </a:xfrm>
          <a:prstGeom prst="rect">
            <a:avLst/>
          </a:prstGeom>
          <a:noFill/>
        </p:spPr>
        <p:txBody>
          <a:bodyPr wrap="square" rtlCol="0">
            <a:spAutoFit/>
          </a:bodyPr>
          <a:lstStyle/>
          <a:p>
            <a:pPr algn="ctr"/>
            <a:r>
              <a:rPr lang="en-US" sz="4000" dirty="0">
                <a:solidFill>
                  <a:srgbClr val="C0BC00"/>
                </a:solidFill>
                <a:effectLst>
                  <a:outerShdw blurRad="38100" dist="38100" dir="2700000" algn="tl">
                    <a:srgbClr val="000000">
                      <a:alpha val="43137"/>
                    </a:srgbClr>
                  </a:outerShdw>
                </a:effectLst>
              </a:rPr>
              <a:t>b</a:t>
            </a:r>
          </a:p>
        </p:txBody>
      </p:sp>
      <p:sp>
        <p:nvSpPr>
          <p:cNvPr id="17" name="TextBox 16">
            <a:extLst>
              <a:ext uri="{FF2B5EF4-FFF2-40B4-BE49-F238E27FC236}">
                <a16:creationId xmlns="" xmlns:a16="http://schemas.microsoft.com/office/drawing/2014/main" id="{C6B5C6D3-CEB5-40F2-AB35-A709AC6EE121}"/>
              </a:ext>
            </a:extLst>
          </p:cNvPr>
          <p:cNvSpPr txBox="1"/>
          <p:nvPr/>
        </p:nvSpPr>
        <p:spPr>
          <a:xfrm>
            <a:off x="6319054" y="4830535"/>
            <a:ext cx="1105678" cy="707886"/>
          </a:xfrm>
          <a:prstGeom prst="rect">
            <a:avLst/>
          </a:prstGeom>
          <a:noFill/>
        </p:spPr>
        <p:txBody>
          <a:bodyPr wrap="square" rtlCol="0">
            <a:spAutoFit/>
          </a:bodyPr>
          <a:lstStyle/>
          <a:p>
            <a:pPr algn="ctr"/>
            <a:r>
              <a:rPr lang="en-US" sz="4000" dirty="0">
                <a:solidFill>
                  <a:srgbClr val="C0BC00"/>
                </a:solidFill>
                <a:effectLst>
                  <a:outerShdw blurRad="38100" dist="38100" dir="2700000" algn="tl">
                    <a:srgbClr val="000000">
                      <a:alpha val="43137"/>
                    </a:srgbClr>
                  </a:outerShdw>
                </a:effectLst>
              </a:rPr>
              <a:t>≤</a:t>
            </a:r>
          </a:p>
        </p:txBody>
      </p:sp>
      <p:sp>
        <p:nvSpPr>
          <p:cNvPr id="29" name="TextBox 28">
            <a:extLst>
              <a:ext uri="{FF2B5EF4-FFF2-40B4-BE49-F238E27FC236}">
                <a16:creationId xmlns="" xmlns:a16="http://schemas.microsoft.com/office/drawing/2014/main" id="{B923A049-1819-47D7-8914-A1A409F3707F}"/>
              </a:ext>
            </a:extLst>
          </p:cNvPr>
          <p:cNvSpPr txBox="1"/>
          <p:nvPr/>
        </p:nvSpPr>
        <p:spPr>
          <a:xfrm>
            <a:off x="1739441" y="516928"/>
            <a:ext cx="6752111" cy="369332"/>
          </a:xfrm>
          <a:prstGeom prst="rect">
            <a:avLst/>
          </a:prstGeom>
          <a:noFill/>
        </p:spPr>
        <p:txBody>
          <a:bodyPr wrap="square" rtlCol="0">
            <a:spAutoFit/>
          </a:bodyPr>
          <a:lstStyle/>
          <a:p>
            <a:r>
              <a:rPr lang="en-US" dirty="0">
                <a:latin typeface="Garamond" panose="02020404030301010803" pitchFamily="18" charset="0"/>
              </a:rPr>
              <a:t>The model requires one input file of requested MILCON projects. </a:t>
            </a:r>
          </a:p>
        </p:txBody>
      </p:sp>
      <p:sp>
        <p:nvSpPr>
          <p:cNvPr id="30" name="TextBox 29">
            <a:extLst>
              <a:ext uri="{FF2B5EF4-FFF2-40B4-BE49-F238E27FC236}">
                <a16:creationId xmlns="" xmlns:a16="http://schemas.microsoft.com/office/drawing/2014/main" id="{0E49ADD2-6C67-4172-8CD7-BC68221D4C45}"/>
              </a:ext>
            </a:extLst>
          </p:cNvPr>
          <p:cNvSpPr txBox="1"/>
          <p:nvPr/>
        </p:nvSpPr>
        <p:spPr>
          <a:xfrm>
            <a:off x="1813330" y="3885252"/>
            <a:ext cx="9291269" cy="646331"/>
          </a:xfrm>
          <a:prstGeom prst="rect">
            <a:avLst/>
          </a:prstGeom>
          <a:noFill/>
        </p:spPr>
        <p:txBody>
          <a:bodyPr wrap="square" rtlCol="0">
            <a:spAutoFit/>
          </a:bodyPr>
          <a:lstStyle/>
          <a:p>
            <a:r>
              <a:rPr lang="en-US" dirty="0">
                <a:latin typeface="Garamond" panose="02020404030301010803" pitchFamily="18" charset="0"/>
              </a:rPr>
              <a:t>The input data is used to construct a integer program in matrix format.  </a:t>
            </a:r>
            <a:endParaRPr lang="en-US" dirty="0" smtClean="0">
              <a:latin typeface="Garamond" panose="02020404030301010803" pitchFamily="18" charset="0"/>
            </a:endParaRPr>
          </a:p>
          <a:p>
            <a:r>
              <a:rPr lang="en-US" dirty="0" smtClean="0">
                <a:latin typeface="Garamond" panose="02020404030301010803" pitchFamily="18" charset="0"/>
              </a:rPr>
              <a:t>For POM20, there were 1,170 </a:t>
            </a:r>
            <a:r>
              <a:rPr lang="en-US" dirty="0">
                <a:latin typeface="Garamond" panose="02020404030301010803" pitchFamily="18" charset="0"/>
              </a:rPr>
              <a:t>decision variables for an analysis of </a:t>
            </a:r>
            <a:r>
              <a:rPr lang="en-US" dirty="0" smtClean="0">
                <a:latin typeface="Garamond" panose="02020404030301010803" pitchFamily="18" charset="0"/>
              </a:rPr>
              <a:t>234 </a:t>
            </a:r>
            <a:r>
              <a:rPr lang="en-US" dirty="0">
                <a:latin typeface="Garamond" panose="02020404030301010803" pitchFamily="18" charset="0"/>
              </a:rPr>
              <a:t>projects. </a:t>
            </a:r>
          </a:p>
        </p:txBody>
      </p:sp>
      <p:sp>
        <p:nvSpPr>
          <p:cNvPr id="5" name="Title 4"/>
          <p:cNvSpPr>
            <a:spLocks noGrp="1"/>
          </p:cNvSpPr>
          <p:nvPr>
            <p:ph type="title"/>
          </p:nvPr>
        </p:nvSpPr>
        <p:spPr/>
        <p:txBody>
          <a:bodyPr/>
          <a:lstStyle/>
          <a:p>
            <a:r>
              <a:rPr lang="en-US" dirty="0">
                <a:latin typeface="Garamond" panose="02020404030301010803" pitchFamily="18" charset="0"/>
              </a:rPr>
              <a:t>MILCON Optimization</a:t>
            </a:r>
            <a:br>
              <a:rPr lang="en-US" dirty="0">
                <a:latin typeface="Garamond" panose="02020404030301010803" pitchFamily="18" charset="0"/>
              </a:rPr>
            </a:br>
            <a:r>
              <a:rPr lang="en-US" dirty="0">
                <a:latin typeface="Garamond" panose="02020404030301010803" pitchFamily="18" charset="0"/>
              </a:rPr>
              <a:t/>
            </a:r>
            <a:br>
              <a:rPr lang="en-US" dirty="0">
                <a:latin typeface="Garamond" panose="02020404030301010803" pitchFamily="18" charset="0"/>
              </a:rPr>
            </a:br>
            <a:r>
              <a:rPr lang="en-US" dirty="0">
                <a:latin typeface="Garamond" panose="02020404030301010803" pitchFamily="18" charset="0"/>
              </a:rPr>
              <a:t>Integer Programming</a:t>
            </a:r>
            <a:br>
              <a:rPr lang="en-US" dirty="0">
                <a:latin typeface="Garamond" panose="02020404030301010803" pitchFamily="18" charset="0"/>
              </a:rPr>
            </a:br>
            <a:r>
              <a:rPr lang="en-US" dirty="0">
                <a:latin typeface="Garamond" panose="02020404030301010803" pitchFamily="18" charset="0"/>
              </a:rPr>
              <a:t/>
            </a:r>
            <a:br>
              <a:rPr lang="en-US" dirty="0">
                <a:latin typeface="Garamond" panose="02020404030301010803" pitchFamily="18" charset="0"/>
              </a:rPr>
            </a:br>
            <a:r>
              <a:rPr lang="en-US" dirty="0" smtClean="0">
                <a:latin typeface="Garamond" panose="02020404030301010803" pitchFamily="18" charset="0"/>
              </a:rPr>
              <a:t>Input Data</a:t>
            </a:r>
            <a:endParaRPr lang="en-US" dirty="0">
              <a:latin typeface="Garamond" panose="02020404030301010803" pitchFamily="18" charset="0"/>
            </a:endParaRPr>
          </a:p>
        </p:txBody>
      </p:sp>
    </p:spTree>
    <p:extLst>
      <p:ext uri="{BB962C8B-B14F-4D97-AF65-F5344CB8AC3E}">
        <p14:creationId xmlns:p14="http://schemas.microsoft.com/office/powerpoint/2010/main" val="24330414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 xmlns:a16="http://schemas.microsoft.com/office/drawing/2014/main" id="{C009F8C6-406F-4197-A282-1A1748596C05}"/>
              </a:ext>
            </a:extLst>
          </p:cNvPr>
          <p:cNvSpPr txBox="1"/>
          <p:nvPr/>
        </p:nvSpPr>
        <p:spPr>
          <a:xfrm>
            <a:off x="1405960" y="337550"/>
            <a:ext cx="10271690" cy="369332"/>
          </a:xfrm>
          <a:prstGeom prst="rect">
            <a:avLst/>
          </a:prstGeom>
          <a:noFill/>
        </p:spPr>
        <p:txBody>
          <a:bodyPr wrap="square" rtlCol="0">
            <a:spAutoFit/>
          </a:bodyPr>
          <a:lstStyle/>
          <a:p>
            <a:r>
              <a:rPr lang="en-US" dirty="0" smtClean="0">
                <a:latin typeface="Garamond" panose="02020404030301010803" pitchFamily="18" charset="0"/>
              </a:rPr>
              <a:t>MPAT is uses R programming and is hosted with an R Shiny Server for a internet browser user interface. </a:t>
            </a:r>
            <a:endParaRPr lang="en-US" dirty="0">
              <a:latin typeface="Garamond" panose="02020404030301010803"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1015"/>
          <a:stretch/>
        </p:blipFill>
        <p:spPr>
          <a:xfrm>
            <a:off x="1339850" y="1003177"/>
            <a:ext cx="10852150" cy="5241643"/>
          </a:xfrm>
          <a:prstGeom prst="rect">
            <a:avLst/>
          </a:prstGeom>
        </p:spPr>
      </p:pic>
      <p:sp>
        <p:nvSpPr>
          <p:cNvPr id="3" name="Title 2"/>
          <p:cNvSpPr>
            <a:spLocks noGrp="1"/>
          </p:cNvSpPr>
          <p:nvPr>
            <p:ph type="title"/>
          </p:nvPr>
        </p:nvSpPr>
        <p:spPr/>
        <p:txBody>
          <a:bodyPr/>
          <a:lstStyle/>
          <a:p>
            <a:r>
              <a:rPr lang="en-US" dirty="0">
                <a:latin typeface="Garamond" panose="02020404030301010803" pitchFamily="18" charset="0"/>
              </a:rPr>
              <a:t>MILCON Optimization</a:t>
            </a:r>
            <a:br>
              <a:rPr lang="en-US" dirty="0">
                <a:latin typeface="Garamond" panose="02020404030301010803" pitchFamily="18" charset="0"/>
              </a:rPr>
            </a:br>
            <a:r>
              <a:rPr lang="en-US" dirty="0">
                <a:latin typeface="Garamond" panose="02020404030301010803" pitchFamily="18" charset="0"/>
              </a:rPr>
              <a:t/>
            </a:r>
            <a:br>
              <a:rPr lang="en-US" dirty="0">
                <a:latin typeface="Garamond" panose="02020404030301010803" pitchFamily="18" charset="0"/>
              </a:rPr>
            </a:br>
            <a:r>
              <a:rPr lang="en-US" dirty="0">
                <a:latin typeface="Garamond" panose="02020404030301010803" pitchFamily="18" charset="0"/>
              </a:rPr>
              <a:t>Integer Programming</a:t>
            </a:r>
            <a:br>
              <a:rPr lang="en-US" dirty="0">
                <a:latin typeface="Garamond" panose="02020404030301010803" pitchFamily="18" charset="0"/>
              </a:rPr>
            </a:br>
            <a:r>
              <a:rPr lang="en-US" dirty="0">
                <a:latin typeface="Garamond" panose="02020404030301010803" pitchFamily="18" charset="0"/>
              </a:rPr>
              <a:t/>
            </a:r>
            <a:br>
              <a:rPr lang="en-US" dirty="0">
                <a:latin typeface="Garamond" panose="02020404030301010803" pitchFamily="18" charset="0"/>
              </a:rPr>
            </a:br>
            <a:r>
              <a:rPr lang="en-US" dirty="0" smtClean="0">
                <a:latin typeface="Garamond" panose="02020404030301010803" pitchFamily="18" charset="0"/>
              </a:rPr>
              <a:t>R Shiny</a:t>
            </a:r>
            <a:endParaRPr lang="en-US" dirty="0"/>
          </a:p>
        </p:txBody>
      </p:sp>
    </p:spTree>
    <p:extLst>
      <p:ext uri="{BB962C8B-B14F-4D97-AF65-F5344CB8AC3E}">
        <p14:creationId xmlns:p14="http://schemas.microsoft.com/office/powerpoint/2010/main" val="179880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343" y="820870"/>
            <a:ext cx="10544536" cy="5699908"/>
          </a:xfrm>
          <a:prstGeom prst="rect">
            <a:avLst/>
          </a:prstGeom>
        </p:spPr>
      </p:pic>
      <p:sp>
        <p:nvSpPr>
          <p:cNvPr id="2" name="Title 1"/>
          <p:cNvSpPr>
            <a:spLocks noGrp="1"/>
          </p:cNvSpPr>
          <p:nvPr>
            <p:ph type="title"/>
          </p:nvPr>
        </p:nvSpPr>
        <p:spPr/>
        <p:txBody>
          <a:bodyPr/>
          <a:lstStyle/>
          <a:p>
            <a:r>
              <a:rPr lang="en-US" dirty="0">
                <a:latin typeface="Garamond" panose="02020404030301010803" pitchFamily="18" charset="0"/>
              </a:rPr>
              <a:t>MILCON Optimization</a:t>
            </a:r>
            <a:br>
              <a:rPr lang="en-US" dirty="0">
                <a:latin typeface="Garamond" panose="02020404030301010803" pitchFamily="18" charset="0"/>
              </a:rPr>
            </a:br>
            <a:r>
              <a:rPr lang="en-US" dirty="0">
                <a:latin typeface="Garamond" panose="02020404030301010803" pitchFamily="18" charset="0"/>
              </a:rPr>
              <a:t/>
            </a:r>
            <a:br>
              <a:rPr lang="en-US" dirty="0">
                <a:latin typeface="Garamond" panose="02020404030301010803" pitchFamily="18" charset="0"/>
              </a:rPr>
            </a:br>
            <a:r>
              <a:rPr lang="en-US" dirty="0">
                <a:latin typeface="Garamond" panose="02020404030301010803" pitchFamily="18" charset="0"/>
              </a:rPr>
              <a:t>Integer Programming</a:t>
            </a:r>
            <a:br>
              <a:rPr lang="en-US" dirty="0">
                <a:latin typeface="Garamond" panose="02020404030301010803" pitchFamily="18" charset="0"/>
              </a:rPr>
            </a:br>
            <a:r>
              <a:rPr lang="en-US" dirty="0">
                <a:latin typeface="Garamond" panose="02020404030301010803" pitchFamily="18" charset="0"/>
              </a:rPr>
              <a:t/>
            </a:r>
            <a:br>
              <a:rPr lang="en-US" dirty="0">
                <a:latin typeface="Garamond" panose="02020404030301010803" pitchFamily="18" charset="0"/>
              </a:rPr>
            </a:br>
            <a:r>
              <a:rPr lang="en-US" dirty="0">
                <a:latin typeface="Garamond" panose="02020404030301010803" pitchFamily="18" charset="0"/>
              </a:rPr>
              <a:t>R </a:t>
            </a:r>
            <a:r>
              <a:rPr lang="en-US" dirty="0" smtClean="0">
                <a:latin typeface="Garamond" panose="02020404030301010803" pitchFamily="18" charset="0"/>
              </a:rPr>
              <a:t>Shiny</a:t>
            </a:r>
            <a:endParaRPr lang="en-US" dirty="0"/>
          </a:p>
        </p:txBody>
      </p:sp>
      <p:sp>
        <p:nvSpPr>
          <p:cNvPr id="12" name="TextBox 11">
            <a:extLst>
              <a:ext uri="{FF2B5EF4-FFF2-40B4-BE49-F238E27FC236}">
                <a16:creationId xmlns="" xmlns:a16="http://schemas.microsoft.com/office/drawing/2014/main" id="{C009F8C6-406F-4197-A282-1A1748596C05}"/>
              </a:ext>
            </a:extLst>
          </p:cNvPr>
          <p:cNvSpPr txBox="1"/>
          <p:nvPr/>
        </p:nvSpPr>
        <p:spPr>
          <a:xfrm>
            <a:off x="1443470" y="318500"/>
            <a:ext cx="10424680" cy="369332"/>
          </a:xfrm>
          <a:prstGeom prst="rect">
            <a:avLst/>
          </a:prstGeom>
          <a:noFill/>
        </p:spPr>
        <p:txBody>
          <a:bodyPr wrap="square" rtlCol="0">
            <a:spAutoFit/>
          </a:bodyPr>
          <a:lstStyle/>
          <a:p>
            <a:r>
              <a:rPr lang="en-US" dirty="0">
                <a:latin typeface="Garamond" panose="02020404030301010803" pitchFamily="18" charset="0"/>
              </a:rPr>
              <a:t>Users import data, adjust parameters, and solve the </a:t>
            </a:r>
            <a:r>
              <a:rPr lang="en-US" dirty="0" smtClean="0">
                <a:latin typeface="Garamond" panose="02020404030301010803" pitchFamily="18" charset="0"/>
              </a:rPr>
              <a:t>integer programming model to produce an optimal solution.</a:t>
            </a:r>
            <a:endParaRPr lang="en-US" dirty="0">
              <a:latin typeface="Garamond" panose="02020404030301010803" pitchFamily="18" charset="0"/>
            </a:endParaRPr>
          </a:p>
        </p:txBody>
      </p:sp>
    </p:spTree>
    <p:extLst>
      <p:ext uri="{BB962C8B-B14F-4D97-AF65-F5344CB8AC3E}">
        <p14:creationId xmlns:p14="http://schemas.microsoft.com/office/powerpoint/2010/main" val="2548214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09">
      <a:dk1>
        <a:srgbClr val="262626"/>
      </a:dk1>
      <a:lt1>
        <a:sysClr val="window" lastClr="FFFFFF"/>
      </a:lt1>
      <a:dk2>
        <a:srgbClr val="595959"/>
      </a:dk2>
      <a:lt2>
        <a:srgbClr val="E7E6E6"/>
      </a:lt2>
      <a:accent1>
        <a:srgbClr val="A1E8D9"/>
      </a:accent1>
      <a:accent2>
        <a:srgbClr val="5FD7BD"/>
      </a:accent2>
      <a:accent3>
        <a:srgbClr val="FF712C"/>
      </a:accent3>
      <a:accent4>
        <a:srgbClr val="695D46"/>
      </a:accent4>
      <a:accent5>
        <a:srgbClr val="CFC291"/>
      </a:accent5>
      <a:accent6>
        <a:srgbClr val="595959"/>
      </a:accent6>
      <a:hlink>
        <a:srgbClr val="FF712C"/>
      </a:hlink>
      <a:folHlink>
        <a:srgbClr val="58D6BB"/>
      </a:folHlink>
    </a:clrScheme>
    <a:fontScheme name="liberation">
      <a:majorFont>
        <a:latin typeface="Liberation Sans"/>
        <a:ea typeface=""/>
        <a:cs typeface=""/>
      </a:majorFont>
      <a:minorFont>
        <a:latin typeface="Liberatio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13043</TotalTime>
  <Words>930</Words>
  <Application>Microsoft Office PowerPoint</Application>
  <PresentationFormat>Widescreen</PresentationFormat>
  <Paragraphs>315</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Cambria Math</vt:lpstr>
      <vt:lpstr>Courier New</vt:lpstr>
      <vt:lpstr>Garamond</vt:lpstr>
      <vt:lpstr>Helvetica</vt:lpstr>
      <vt:lpstr>Liberation Sans</vt:lpstr>
      <vt:lpstr>Times New Roman</vt:lpstr>
      <vt:lpstr>Office Theme</vt:lpstr>
      <vt:lpstr> J8, Strategic Studies U.S. Special Operations Command</vt:lpstr>
      <vt:lpstr>PowerPoint Presentation</vt:lpstr>
      <vt:lpstr>MILCON Mathematical Method:  Integer Programming</vt:lpstr>
      <vt:lpstr>MILCON Optimization  Integer Programming  Variables</vt:lpstr>
      <vt:lpstr>MILCON Optimization  Integer Programming  Value Score </vt:lpstr>
      <vt:lpstr>MILCON Optimization  Integer Programming  Objective &amp; Constraints</vt:lpstr>
      <vt:lpstr>MILCON Optimization  Integer Programming  Input Data</vt:lpstr>
      <vt:lpstr>MILCON Optimization  Integer Programming  R Shiny</vt:lpstr>
      <vt:lpstr>MILCON Optimization  Integer Programming  R Shiny</vt:lpstr>
      <vt:lpstr>MILCON Optimization  Integer Programming  R Shiny</vt:lpstr>
      <vt:lpstr>MILCON Optimization  Integer Programming  R Shiny</vt:lpstr>
      <vt:lpstr>MILCON Optimization  Integer Programming  R Shiny</vt:lpstr>
      <vt:lpstr>MILCON Optimization  Integer Programming  R Shiny</vt:lpstr>
      <vt:lpstr>MILCON Optimization  Integer Programming  R Shiny</vt:lpstr>
      <vt:lpstr>PowerPoint Presentation</vt:lpstr>
      <vt:lpstr>MILCON Optimization  Integer Programming  Value Score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SlideGenius Design</dc:creator>
  <cp:lastModifiedBy>Dupree, Jeffrey G MAJ USSOCOM SOCOM J8S</cp:lastModifiedBy>
  <cp:revision>395</cp:revision>
  <cp:lastPrinted>2018-06-12T13:04:31Z</cp:lastPrinted>
  <dcterms:created xsi:type="dcterms:W3CDTF">2016-12-21T17:33:03Z</dcterms:created>
  <dcterms:modified xsi:type="dcterms:W3CDTF">2019-02-28T21:04:15Z</dcterms:modified>
</cp:coreProperties>
</file>