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F8F-075D-4F07-B6F3-FA5AC454C737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F8F-075D-4F07-B6F3-FA5AC454C737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F8F-075D-4F07-B6F3-FA5AC454C737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1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F8F-075D-4F07-B6F3-FA5AC454C737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4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F8F-075D-4F07-B6F3-FA5AC454C737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F8F-075D-4F07-B6F3-FA5AC454C737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2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F8F-075D-4F07-B6F3-FA5AC454C737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55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F8F-075D-4F07-B6F3-FA5AC454C737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9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F8F-075D-4F07-B6F3-FA5AC454C737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6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F8F-075D-4F07-B6F3-FA5AC454C737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7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F8F-075D-4F07-B6F3-FA5AC454C737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4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FF8F-075D-4F07-B6F3-FA5AC454C737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5DB16-2E20-4DDE-8843-01266FE70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9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704391" y="1257321"/>
            <a:ext cx="410661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800" dirty="0" smtClean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机房巡检机器人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智能反无人机系统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人形教育机器人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水下作业机器人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履带式野外作业机器人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管道作业机器人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endParaRPr lang="zh-CN" altLang="en-US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914400" y="288967"/>
            <a:ext cx="3480177" cy="2287316"/>
            <a:chOff x="-580592" y="0"/>
            <a:chExt cx="2266696" cy="1552180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9" name="空心弧 43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1036799 w 1036800"/>
                <a:gd name="T1" fmla="*/ 519147 h 1036800"/>
                <a:gd name="T2" fmla="*/ 1036799 w 1036800"/>
                <a:gd name="T3" fmla="*/ 519147 h 1036800"/>
                <a:gd name="T4" fmla="*/ 518400 w 1036800"/>
                <a:gd name="T5" fmla="*/ 1036800 h 1036800"/>
                <a:gd name="T6" fmla="*/ 0 w 1036800"/>
                <a:gd name="T7" fmla="*/ 518400 h 1036800"/>
                <a:gd name="T8" fmla="*/ 518206 w 1036800"/>
                <a:gd name="T9" fmla="*/ 0 h 1036800"/>
                <a:gd name="T10" fmla="*/ 518304 w 1036800"/>
                <a:gd name="T11" fmla="*/ 261066 h 1036800"/>
                <a:gd name="T12" fmla="*/ 518304 w 1036800"/>
                <a:gd name="T13" fmla="*/ 261066 h 1036800"/>
                <a:gd name="T14" fmla="*/ 261066 w 1036800"/>
                <a:gd name="T15" fmla="*/ 518399 h 1036800"/>
                <a:gd name="T16" fmla="*/ 518400 w 1036800"/>
                <a:gd name="T17" fmla="*/ 775734 h 1036800"/>
                <a:gd name="T18" fmla="*/ 775733 w 1036800"/>
                <a:gd name="T19" fmla="*/ 518770 h 10368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36800"/>
                <a:gd name="T31" fmla="*/ 0 h 1036800"/>
                <a:gd name="T32" fmla="*/ 1036799 w 1036800"/>
                <a:gd name="T33" fmla="*/ 1036800 h 10368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36800" h="1036800">
                  <a:moveTo>
                    <a:pt x="1036799" y="519147"/>
                  </a:moveTo>
                  <a:lnTo>
                    <a:pt x="1036799" y="519147"/>
                  </a:lnTo>
                  <a:cubicBezTo>
                    <a:pt x="1036387" y="805159"/>
                    <a:pt x="804412" y="1036799"/>
                    <a:pt x="518400" y="1036800"/>
                  </a:cubicBezTo>
                  <a:cubicBezTo>
                    <a:pt x="232095" y="1036800"/>
                    <a:pt x="0" y="804704"/>
                    <a:pt x="0" y="518400"/>
                  </a:cubicBezTo>
                  <a:cubicBezTo>
                    <a:pt x="-1" y="232171"/>
                    <a:pt x="231977" y="107"/>
                    <a:pt x="518206" y="0"/>
                  </a:cubicBezTo>
                  <a:lnTo>
                    <a:pt x="518304" y="261066"/>
                  </a:lnTo>
                  <a:cubicBezTo>
                    <a:pt x="376219" y="261119"/>
                    <a:pt x="261066" y="376315"/>
                    <a:pt x="261066" y="518399"/>
                  </a:cubicBezTo>
                  <a:cubicBezTo>
                    <a:pt x="261066" y="660521"/>
                    <a:pt x="376278" y="775734"/>
                    <a:pt x="518400" y="775734"/>
                  </a:cubicBezTo>
                  <a:cubicBezTo>
                    <a:pt x="660376" y="775734"/>
                    <a:pt x="775529" y="660747"/>
                    <a:pt x="775733" y="518770"/>
                  </a:cubicBezTo>
                  <a:lnTo>
                    <a:pt x="1036799" y="519147"/>
                  </a:lnTo>
                  <a:close/>
                </a:path>
              </a:pathLst>
            </a:custGeom>
            <a:solidFill>
              <a:srgbClr val="30B8D8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空心弧 44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519636 w 1036800"/>
                <a:gd name="T1" fmla="*/ 1 h 1036800"/>
                <a:gd name="T2" fmla="*/ 519635 w 1036800"/>
                <a:gd name="T3" fmla="*/ 1 h 1036800"/>
                <a:gd name="T4" fmla="*/ 1036800 w 1036800"/>
                <a:gd name="T5" fmla="*/ 518400 h 1036800"/>
                <a:gd name="T6" fmla="*/ 1036799 w 1036800"/>
                <a:gd name="T7" fmla="*/ 518400 h 1036800"/>
                <a:gd name="T8" fmla="*/ 777600 w 1036800"/>
                <a:gd name="T9" fmla="*/ 518400 h 1036800"/>
                <a:gd name="T10" fmla="*/ 777600 w 1036800"/>
                <a:gd name="T11" fmla="*/ 518400 h 1036800"/>
                <a:gd name="T12" fmla="*/ 519017 w 1036800"/>
                <a:gd name="T13" fmla="*/ 259200 h 10368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519018 w 1036800"/>
                <a:gd name="T22" fmla="*/ 1 h 1036800"/>
                <a:gd name="T23" fmla="*/ 1036800 w 1036800"/>
                <a:gd name="T24" fmla="*/ 518400 h 10368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6800" h="1036800">
                  <a:moveTo>
                    <a:pt x="519636" y="1"/>
                  </a:moveTo>
                  <a:lnTo>
                    <a:pt x="519635" y="1"/>
                  </a:lnTo>
                  <a:cubicBezTo>
                    <a:pt x="805457" y="682"/>
                    <a:pt x="1036800" y="232578"/>
                    <a:pt x="1036800" y="518400"/>
                  </a:cubicBezTo>
                  <a:cubicBezTo>
                    <a:pt x="1036800" y="518400"/>
                    <a:pt x="1036799" y="518400"/>
                    <a:pt x="1036799" y="518400"/>
                  </a:cubicBezTo>
                  <a:lnTo>
                    <a:pt x="777600" y="518400"/>
                  </a:lnTo>
                  <a:cubicBezTo>
                    <a:pt x="777600" y="375488"/>
                    <a:pt x="661927" y="259540"/>
                    <a:pt x="519017" y="259200"/>
                  </a:cubicBezTo>
                  <a:lnTo>
                    <a:pt x="519636" y="1"/>
                  </a:lnTo>
                  <a:close/>
                </a:path>
              </a:pathLst>
            </a:custGeom>
            <a:solidFill>
              <a:srgbClr val="1E8FB2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-580592" y="361689"/>
              <a:ext cx="2266696" cy="1190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南京微翼航通讯科技有限公司</a:t>
              </a:r>
            </a:p>
          </p:txBody>
        </p:sp>
      </p:grpSp>
      <p:sp>
        <p:nvSpPr>
          <p:cNvPr id="12" name="Copyright Notice"/>
          <p:cNvSpPr>
            <a:spLocks/>
          </p:cNvSpPr>
          <p:nvPr/>
        </p:nvSpPr>
        <p:spPr bwMode="auto">
          <a:xfrm>
            <a:off x="2629209" y="3056022"/>
            <a:ext cx="3648425" cy="60306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3970" tIns="24295" rIns="53970" bIns="24295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cap="small" dirty="0" smtClean="0">
                <a:solidFill>
                  <a:srgbClr val="087F92"/>
                </a:solidFill>
                <a:latin typeface="微软雅黑"/>
                <a:ea typeface="微软雅黑"/>
              </a:rPr>
              <a:t>2018 </a:t>
            </a:r>
            <a:r>
              <a:rPr lang="zh-CN" altLang="en-US" sz="3600" b="1" cap="small" dirty="0" smtClean="0">
                <a:solidFill>
                  <a:srgbClr val="087F92"/>
                </a:solidFill>
                <a:latin typeface="微软雅黑"/>
                <a:ea typeface="微软雅黑"/>
              </a:rPr>
              <a:t>产 品 样 本</a:t>
            </a:r>
            <a:endParaRPr lang="zh-CN" altLang="en-US" sz="3600" b="1" cap="small" dirty="0">
              <a:solidFill>
                <a:srgbClr val="087F92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3889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schemeClr val="bg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3024362" cy="681236"/>
            <a:chOff x="3207526" y="1943100"/>
            <a:chExt cx="5243513" cy="1257300"/>
          </a:xfrm>
          <a:solidFill>
            <a:schemeClr val="bg1">
              <a:lumMod val="85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207526" y="1943100"/>
              <a:ext cx="5243513" cy="1257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38" tIns="34284" rIns="68538" bIns="34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26"/>
              <a:endParaRPr lang="zh-CN" altLang="en-US" sz="140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7" name="Copyright Notice"/>
            <p:cNvSpPr>
              <a:spLocks/>
            </p:cNvSpPr>
            <p:nvPr/>
          </p:nvSpPr>
          <p:spPr bwMode="auto">
            <a:xfrm>
              <a:off x="4325414" y="2185649"/>
              <a:ext cx="3994441" cy="772198"/>
            </a:xfrm>
            <a:prstGeom prst="rect">
              <a:avLst/>
            </a:prstGeom>
            <a:grpFill/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3970" tIns="24295" rIns="53970" bIns="24295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cap="small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  <a:ea typeface="微软雅黑"/>
                </a:rPr>
                <a:t>机房</a:t>
              </a:r>
              <a:r>
                <a:rPr lang="zh-CN" altLang="en-US" sz="2400" b="1" cap="small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  <a:ea typeface="微软雅黑"/>
                </a:rPr>
                <a:t>巡检机器人</a:t>
              </a:r>
              <a:endParaRPr lang="zh-CN" altLang="en-US" sz="2400" b="1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8" name="椭圆 38"/>
          <p:cNvSpPr>
            <a:spLocks noChangeAspect="1" noChangeArrowheads="1"/>
          </p:cNvSpPr>
          <p:nvPr/>
        </p:nvSpPr>
        <p:spPr bwMode="auto">
          <a:xfrm>
            <a:off x="72467" y="81443"/>
            <a:ext cx="537135" cy="537081"/>
          </a:xfrm>
          <a:prstGeom prst="ellipse">
            <a:avLst/>
          </a:prstGeom>
          <a:solidFill>
            <a:srgbClr val="BCE8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latin typeface="Calibri" pitchFamily="34" charset="0"/>
              <a:ea typeface="方正兰亭黑_GBK" pitchFamily="2" charset="-122"/>
            </a:endParaRPr>
          </a:p>
        </p:txBody>
      </p:sp>
      <p:sp>
        <p:nvSpPr>
          <p:cNvPr id="9" name="椭圆 39"/>
          <p:cNvSpPr>
            <a:spLocks noChangeAspect="1"/>
          </p:cNvSpPr>
          <p:nvPr/>
        </p:nvSpPr>
        <p:spPr bwMode="auto">
          <a:xfrm>
            <a:off x="107642" y="113622"/>
            <a:ext cx="469776" cy="469729"/>
          </a:xfrm>
          <a:prstGeom prst="ellipse">
            <a:avLst/>
          </a:prstGeom>
          <a:solidFill>
            <a:srgbClr val="04609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ea typeface="方正兰亭黑_GBK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5010" y="177451"/>
            <a:ext cx="243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cap="sm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rPr>
              <a:t>1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2" y="1034473"/>
            <a:ext cx="8807251" cy="5352472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9962622" y="509716"/>
            <a:ext cx="1728192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1.</a:t>
            </a:r>
            <a:r>
              <a:rPr lang="zh-CN" altLang="en-US" sz="1400" dirty="0" smtClean="0"/>
              <a:t>机房巡检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8950068" y="3878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适用场合：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9962622" y="948444"/>
            <a:ext cx="1728192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2.</a:t>
            </a:r>
            <a:r>
              <a:rPr lang="zh-CN" altLang="en-US" sz="1400" dirty="0" smtClean="0"/>
              <a:t>金库巡检</a:t>
            </a:r>
            <a:endParaRPr lang="zh-CN" altLang="en-US" sz="1400" dirty="0"/>
          </a:p>
        </p:txBody>
      </p:sp>
      <p:sp>
        <p:nvSpPr>
          <p:cNvPr id="15" name="圆角矩形 14"/>
          <p:cNvSpPr/>
          <p:nvPr/>
        </p:nvSpPr>
        <p:spPr>
          <a:xfrm>
            <a:off x="9974016" y="1387172"/>
            <a:ext cx="1728192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3.</a:t>
            </a:r>
            <a:r>
              <a:rPr lang="zh-CN" altLang="en-US" sz="1400" dirty="0" smtClean="0"/>
              <a:t>大厦巡检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3329741" y="6448501"/>
            <a:ext cx="2581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XR-01</a:t>
            </a:r>
            <a:r>
              <a:rPr lang="zh-CN" altLang="en-US" dirty="0" smtClean="0"/>
              <a:t>型巡检机器人系统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965599" y="2768025"/>
            <a:ext cx="3262432" cy="40626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性能参数：</a:t>
            </a:r>
            <a:endParaRPr lang="en-US" altLang="zh-CN" dirty="0"/>
          </a:p>
          <a:p>
            <a:r>
              <a:rPr lang="zh-CN" altLang="en-US" sz="1600" dirty="0" smtClean="0"/>
              <a:t>行走方式：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轮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驱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底盘规格：</a:t>
            </a:r>
            <a:r>
              <a:rPr lang="en-US" altLang="zh-CN" sz="1600" dirty="0" smtClean="0"/>
              <a:t>600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600mm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相机高度：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米到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米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可变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行走特性：前后</a:t>
            </a:r>
            <a:r>
              <a:rPr lang="zh-CN" altLang="en-US" sz="1600" dirty="0"/>
              <a:t>移动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原地转向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相机云台：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轴旋转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高度伸缩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相机参数：</a:t>
            </a:r>
            <a:r>
              <a:rPr lang="en-US" altLang="zh-CN" sz="1600" dirty="0" smtClean="0"/>
              <a:t>1080P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4K</a:t>
            </a:r>
            <a:r>
              <a:rPr lang="zh-CN" altLang="en-US" sz="1600" dirty="0" smtClean="0"/>
              <a:t>，默认三倍</a:t>
            </a:r>
            <a:endParaRPr lang="en-US" altLang="zh-CN" sz="1600" dirty="0" smtClean="0"/>
          </a:p>
          <a:p>
            <a:r>
              <a:rPr lang="zh-CN" altLang="en-US" sz="1600" dirty="0" smtClean="0"/>
              <a:t>                      光学变焦。</a:t>
            </a:r>
            <a:endParaRPr lang="en-US" altLang="zh-CN" sz="1600" dirty="0" smtClean="0"/>
          </a:p>
          <a:p>
            <a:r>
              <a:rPr lang="zh-CN" altLang="en-US" sz="1600" dirty="0" smtClean="0"/>
              <a:t>工作方式：按磁条轨迹自动巡检或</a:t>
            </a:r>
            <a:endParaRPr lang="en-US" altLang="zh-CN" sz="1600" dirty="0" smtClean="0"/>
          </a:p>
          <a:p>
            <a:r>
              <a:rPr lang="zh-CN" altLang="en-US" sz="1600" dirty="0" smtClean="0"/>
              <a:t>室内定位</a:t>
            </a:r>
            <a:endParaRPr lang="en-US" altLang="zh-CN" sz="1600" dirty="0" smtClean="0"/>
          </a:p>
          <a:p>
            <a:r>
              <a:rPr lang="zh-CN" altLang="en-US" sz="1600" dirty="0" smtClean="0"/>
              <a:t>充电方式：自动充电</a:t>
            </a:r>
            <a:endParaRPr lang="zh-CN" altLang="en-US" sz="1600" dirty="0"/>
          </a:p>
        </p:txBody>
      </p:sp>
      <p:sp>
        <p:nvSpPr>
          <p:cNvPr id="18" name="圆角矩形 17"/>
          <p:cNvSpPr/>
          <p:nvPr/>
        </p:nvSpPr>
        <p:spPr>
          <a:xfrm>
            <a:off x="9112468" y="2139124"/>
            <a:ext cx="2968695" cy="5578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自主巡航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自主监控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自动充电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小巧美观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8950068" y="1743880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特点 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61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" t="26916" r="11280" b="16636"/>
          <a:stretch/>
        </p:blipFill>
        <p:spPr>
          <a:xfrm>
            <a:off x="72467" y="3921391"/>
            <a:ext cx="4814034" cy="22229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t="2193" r="18821" b="2093"/>
          <a:stretch/>
        </p:blipFill>
        <p:spPr>
          <a:xfrm>
            <a:off x="9729492" y="124959"/>
            <a:ext cx="2299657" cy="197407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0" y="0"/>
            <a:ext cx="3024362" cy="681236"/>
            <a:chOff x="3207526" y="1943100"/>
            <a:chExt cx="5243513" cy="1257300"/>
          </a:xfrm>
          <a:solidFill>
            <a:schemeClr val="bg1">
              <a:lumMod val="85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207526" y="1943100"/>
              <a:ext cx="5243513" cy="1257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38" tIns="34284" rIns="68538" bIns="34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26"/>
              <a:endParaRPr lang="zh-CN" altLang="en-US" sz="140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7" name="Copyright Notice"/>
            <p:cNvSpPr>
              <a:spLocks/>
            </p:cNvSpPr>
            <p:nvPr/>
          </p:nvSpPr>
          <p:spPr bwMode="auto">
            <a:xfrm>
              <a:off x="4325414" y="2185649"/>
              <a:ext cx="3994441" cy="772198"/>
            </a:xfrm>
            <a:prstGeom prst="rect">
              <a:avLst/>
            </a:prstGeom>
            <a:grpFill/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3970" tIns="24295" rIns="53970" bIns="24295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cap="small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  <a:ea typeface="微软雅黑"/>
                </a:rPr>
                <a:t>无人机平台</a:t>
              </a:r>
              <a:endParaRPr lang="zh-CN" altLang="en-US" sz="2400" b="1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8" name="椭圆 38"/>
          <p:cNvSpPr>
            <a:spLocks noChangeAspect="1" noChangeArrowheads="1"/>
          </p:cNvSpPr>
          <p:nvPr/>
        </p:nvSpPr>
        <p:spPr bwMode="auto">
          <a:xfrm>
            <a:off x="72467" y="81443"/>
            <a:ext cx="537135" cy="537081"/>
          </a:xfrm>
          <a:prstGeom prst="ellipse">
            <a:avLst/>
          </a:prstGeom>
          <a:solidFill>
            <a:srgbClr val="BCE8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latin typeface="Calibri" pitchFamily="34" charset="0"/>
              <a:ea typeface="方正兰亭黑_GBK" pitchFamily="2" charset="-122"/>
            </a:endParaRPr>
          </a:p>
        </p:txBody>
      </p:sp>
      <p:sp>
        <p:nvSpPr>
          <p:cNvPr id="9" name="椭圆 39"/>
          <p:cNvSpPr>
            <a:spLocks noChangeAspect="1"/>
          </p:cNvSpPr>
          <p:nvPr/>
        </p:nvSpPr>
        <p:spPr bwMode="auto">
          <a:xfrm>
            <a:off x="107642" y="113622"/>
            <a:ext cx="469776" cy="469729"/>
          </a:xfrm>
          <a:prstGeom prst="ellipse">
            <a:avLst/>
          </a:prstGeom>
          <a:solidFill>
            <a:srgbClr val="04609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ea typeface="方正兰亭黑_GBK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5010" y="177451"/>
            <a:ext cx="243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cap="sm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rPr>
              <a:t>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32528" y="6293111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W-02</a:t>
            </a:r>
            <a:r>
              <a:rPr lang="zh-CN" altLang="en-US" dirty="0" smtClean="0"/>
              <a:t>型无人机平台系统</a:t>
            </a:r>
            <a:endParaRPr lang="zh-CN" altLang="en-US" dirty="0"/>
          </a:p>
        </p:txBody>
      </p:sp>
      <p:pic>
        <p:nvPicPr>
          <p:cNvPr id="14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t="31100" r="24258" b="24800"/>
          <a:stretch>
            <a:fillRect/>
          </a:stretch>
        </p:blipFill>
        <p:spPr bwMode="auto">
          <a:xfrm>
            <a:off x="103890" y="1508634"/>
            <a:ext cx="3019036" cy="193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3" b="4445"/>
          <a:stretch>
            <a:fillRect/>
          </a:stretch>
        </p:blipFill>
        <p:spPr bwMode="auto">
          <a:xfrm>
            <a:off x="3199840" y="1512644"/>
            <a:ext cx="3399347" cy="19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599673" y="3455185"/>
            <a:ext cx="2053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YS-01M</a:t>
            </a:r>
            <a:r>
              <a:rPr lang="zh-CN" altLang="en-US" sz="1600" dirty="0" smtClean="0"/>
              <a:t>型智能无人机</a:t>
            </a:r>
            <a:endParaRPr lang="zh-CN" altLang="en-US" sz="16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 t="1648"/>
          <a:stretch/>
        </p:blipFill>
        <p:spPr>
          <a:xfrm>
            <a:off x="4854010" y="3460572"/>
            <a:ext cx="3988319" cy="323757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624147" y="6324850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W-03</a:t>
            </a:r>
            <a:r>
              <a:rPr lang="zh-CN" altLang="en-US" dirty="0" smtClean="0"/>
              <a:t>型</a:t>
            </a:r>
            <a:r>
              <a:rPr lang="zh-CN" altLang="en-US" dirty="0"/>
              <a:t>无人机平台系统</a:t>
            </a:r>
          </a:p>
        </p:txBody>
      </p:sp>
      <p:sp>
        <p:nvSpPr>
          <p:cNvPr id="20" name="矩形 19"/>
          <p:cNvSpPr/>
          <p:nvPr/>
        </p:nvSpPr>
        <p:spPr>
          <a:xfrm>
            <a:off x="8664482" y="4012099"/>
            <a:ext cx="3672800" cy="2831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YS-02/03</a:t>
            </a:r>
            <a:r>
              <a:rPr lang="zh-CN" altLang="en-US" dirty="0" smtClean="0"/>
              <a:t>型系统 性能参数：</a:t>
            </a:r>
            <a:endParaRPr lang="en-US" altLang="zh-CN" sz="1600" dirty="0" smtClean="0"/>
          </a:p>
          <a:p>
            <a:r>
              <a:rPr lang="zh-CN" altLang="en-US" sz="1600" dirty="0" smtClean="0"/>
              <a:t>轴         距：</a:t>
            </a:r>
            <a:r>
              <a:rPr lang="en-US" altLang="zh-CN" sz="1600" dirty="0" smtClean="0"/>
              <a:t>2.3m</a:t>
            </a:r>
          </a:p>
          <a:p>
            <a:r>
              <a:rPr lang="zh-CN" altLang="en-US" sz="1600" dirty="0" smtClean="0"/>
              <a:t>最大飞行速度：大于</a:t>
            </a:r>
            <a:r>
              <a:rPr lang="en-US" altLang="zh-CN" sz="1600" dirty="0" smtClean="0"/>
              <a:t>20m/s</a:t>
            </a:r>
          </a:p>
          <a:p>
            <a:r>
              <a:rPr lang="zh-CN" altLang="en-US" sz="1600" dirty="0" smtClean="0"/>
              <a:t>最大飞行高度：海拔</a:t>
            </a:r>
            <a:r>
              <a:rPr lang="en-US" altLang="zh-CN" sz="1600" dirty="0" smtClean="0"/>
              <a:t>4500</a:t>
            </a:r>
            <a:r>
              <a:rPr lang="zh-CN" altLang="en-US" sz="1600" dirty="0" smtClean="0"/>
              <a:t>米</a:t>
            </a:r>
            <a:endParaRPr lang="en-US" altLang="zh-CN" sz="1600" dirty="0" smtClean="0"/>
          </a:p>
          <a:p>
            <a:r>
              <a:rPr lang="en-US" altLang="zh-CN" sz="1600" dirty="0" smtClean="0"/>
              <a:t>20kg</a:t>
            </a:r>
            <a:r>
              <a:rPr lang="zh-CN" altLang="en-US" sz="1600" dirty="0" smtClean="0"/>
              <a:t>负载下飞行时间：大于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分钟</a:t>
            </a:r>
            <a:endParaRPr lang="en-US" altLang="zh-CN" sz="1600" dirty="0" smtClean="0"/>
          </a:p>
          <a:p>
            <a:r>
              <a:rPr lang="zh-CN" altLang="en-US" sz="1600" dirty="0" smtClean="0"/>
              <a:t>最大负载：</a:t>
            </a:r>
            <a:r>
              <a:rPr lang="en-US" altLang="zh-CN" sz="1600" dirty="0" smtClean="0"/>
              <a:t>60kg</a:t>
            </a:r>
          </a:p>
          <a:p>
            <a:r>
              <a:rPr lang="zh-CN" altLang="en-US" sz="1600" dirty="0" smtClean="0"/>
              <a:t>机载相机参数：</a:t>
            </a:r>
            <a:r>
              <a:rPr lang="en-US" altLang="zh-CN" sz="1600" dirty="0" smtClean="0"/>
              <a:t>1080P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4K</a:t>
            </a:r>
            <a:r>
              <a:rPr lang="zh-CN" altLang="en-US" sz="1600" dirty="0" smtClean="0"/>
              <a:t>，默认三倍</a:t>
            </a:r>
            <a:endParaRPr lang="en-US" altLang="zh-CN" sz="1600" dirty="0" smtClean="0"/>
          </a:p>
          <a:p>
            <a:r>
              <a:rPr lang="zh-CN" altLang="en-US" sz="1600" dirty="0" smtClean="0"/>
              <a:t>                      光学变焦。</a:t>
            </a:r>
            <a:endParaRPr lang="en-US" altLang="zh-CN" sz="1600" dirty="0" smtClean="0"/>
          </a:p>
          <a:p>
            <a:r>
              <a:rPr lang="zh-CN" altLang="en-US" sz="1600" dirty="0" smtClean="0"/>
              <a:t>工作方式：全自动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手动干预</a:t>
            </a:r>
            <a:endParaRPr lang="en-US" altLang="zh-CN" sz="1600" dirty="0" smtClean="0"/>
          </a:p>
          <a:p>
            <a:r>
              <a:rPr lang="zh-CN" altLang="en-US" sz="1600" dirty="0" smtClean="0"/>
              <a:t>其余功能：动态轨迹规划、精准降落、</a:t>
            </a:r>
            <a:endParaRPr lang="en-US" altLang="zh-CN" sz="1600" dirty="0" smtClean="0"/>
          </a:p>
          <a:p>
            <a:r>
              <a:rPr lang="zh-CN" altLang="en-US" sz="1600" dirty="0" smtClean="0"/>
              <a:t>一键起飞、一键降落、悬停等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6586695" y="113622"/>
            <a:ext cx="334665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YS-01M</a:t>
            </a:r>
            <a:r>
              <a:rPr lang="zh-CN" altLang="en-US" dirty="0" smtClean="0"/>
              <a:t>型系统 性能参数：</a:t>
            </a:r>
            <a:endParaRPr lang="en-US" altLang="zh-CN" sz="1600" dirty="0" smtClean="0"/>
          </a:p>
          <a:p>
            <a:r>
              <a:rPr lang="zh-CN" altLang="en-US" sz="1600" dirty="0" smtClean="0"/>
              <a:t>移动方式：采用垂直起降无人平台</a:t>
            </a:r>
            <a:endParaRPr lang="en-US" altLang="zh-CN" sz="1600" dirty="0" smtClean="0"/>
          </a:p>
          <a:p>
            <a:r>
              <a:rPr lang="zh-CN" altLang="en-US" sz="1600" dirty="0" smtClean="0"/>
              <a:t>轴         距：</a:t>
            </a:r>
            <a:r>
              <a:rPr lang="en-US" altLang="zh-CN" sz="1600" dirty="0" smtClean="0"/>
              <a:t>2m</a:t>
            </a:r>
          </a:p>
          <a:p>
            <a:r>
              <a:rPr lang="zh-CN" altLang="en-US" sz="1600" dirty="0" smtClean="0"/>
              <a:t>标准起飞重量：</a:t>
            </a:r>
            <a:r>
              <a:rPr lang="en-US" altLang="zh-CN" sz="1600" dirty="0" smtClean="0"/>
              <a:t>48kg</a:t>
            </a:r>
          </a:p>
          <a:p>
            <a:r>
              <a:rPr lang="zh-CN" altLang="en-US" sz="1600" dirty="0" smtClean="0"/>
              <a:t>最大飞行速度：大于</a:t>
            </a:r>
            <a:r>
              <a:rPr lang="en-US" altLang="zh-CN" sz="1600" dirty="0" smtClean="0"/>
              <a:t>20m/s</a:t>
            </a:r>
          </a:p>
          <a:p>
            <a:r>
              <a:rPr lang="zh-CN" altLang="en-US" sz="1600" dirty="0" smtClean="0"/>
              <a:t>最大飞行高度：海拔</a:t>
            </a:r>
            <a:r>
              <a:rPr lang="en-US" altLang="zh-CN" sz="1600" dirty="0" smtClean="0"/>
              <a:t>4500</a:t>
            </a:r>
            <a:r>
              <a:rPr lang="zh-CN" altLang="en-US" sz="1600" dirty="0" smtClean="0"/>
              <a:t>米</a:t>
            </a:r>
            <a:endParaRPr lang="en-US" altLang="zh-CN" sz="1600" dirty="0" smtClean="0"/>
          </a:p>
          <a:p>
            <a:r>
              <a:rPr lang="zh-CN" altLang="en-US" sz="1600" dirty="0" smtClean="0"/>
              <a:t>最大飞行时间：接近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分钟</a:t>
            </a:r>
            <a:endParaRPr lang="en-US" altLang="zh-CN" sz="1600" dirty="0" smtClean="0"/>
          </a:p>
          <a:p>
            <a:r>
              <a:rPr lang="zh-CN" altLang="en-US" sz="1600" dirty="0" smtClean="0"/>
              <a:t>最大负载：</a:t>
            </a:r>
            <a:r>
              <a:rPr lang="en-US" altLang="zh-CN" sz="1600" dirty="0" smtClean="0"/>
              <a:t>28kg</a:t>
            </a:r>
          </a:p>
          <a:p>
            <a:r>
              <a:rPr lang="zh-CN" altLang="en-US" sz="1600" dirty="0" smtClean="0"/>
              <a:t>机载相机参数：</a:t>
            </a:r>
            <a:r>
              <a:rPr lang="en-US" altLang="zh-CN" sz="1600" dirty="0" smtClean="0"/>
              <a:t>1080P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4K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工作方式：全自动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手动干预</a:t>
            </a:r>
            <a:endParaRPr lang="en-US" altLang="zh-CN" sz="1600" dirty="0" smtClean="0"/>
          </a:p>
          <a:p>
            <a:r>
              <a:rPr lang="zh-CN" altLang="en-US" sz="1600" dirty="0" smtClean="0"/>
              <a:t>其余功能：动态轨迹规划、精准降落、一键起飞、一键降落、悬停等</a:t>
            </a:r>
            <a:endParaRPr lang="zh-CN" altLang="en-US" sz="16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6" b="27726"/>
          <a:stretch/>
        </p:blipFill>
        <p:spPr>
          <a:xfrm>
            <a:off x="10810908" y="2008757"/>
            <a:ext cx="1346908" cy="196633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385687" y="3178161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T-01</a:t>
            </a:r>
            <a:r>
              <a:rPr lang="zh-CN" altLang="en-US" dirty="0" smtClean="0"/>
              <a:t>型地面控制站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10372128" y="3281585"/>
            <a:ext cx="241749" cy="136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6200000">
            <a:off x="9895416" y="2714672"/>
            <a:ext cx="806322" cy="147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619525" y="228763"/>
            <a:ext cx="1728192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1.</a:t>
            </a:r>
            <a:r>
              <a:rPr lang="zh-CN" altLang="en-US" sz="1400" dirty="0" smtClean="0"/>
              <a:t> 巡检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3251305" y="32971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适用场合：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4619525" y="664572"/>
            <a:ext cx="1728192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2.</a:t>
            </a:r>
            <a:r>
              <a:rPr lang="zh-CN" altLang="en-US" sz="1400" dirty="0" smtClean="0"/>
              <a:t> 运输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145196" y="922969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特色 </a:t>
            </a:r>
            <a:r>
              <a:rPr lang="zh-CN" altLang="en-US" dirty="0"/>
              <a:t>：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1016278" y="901838"/>
            <a:ext cx="2968695" cy="37406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长航时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大负载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自主飞控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690406" y="3457165"/>
            <a:ext cx="2417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YS-01H</a:t>
            </a:r>
            <a:r>
              <a:rPr lang="zh-CN" altLang="en-US" sz="1600" dirty="0" smtClean="0"/>
              <a:t>型智能重型无人机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633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schemeClr val="bg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0"/>
            <a:ext cx="4285047" cy="681236"/>
            <a:chOff x="3207526" y="1943100"/>
            <a:chExt cx="5243513" cy="1257300"/>
          </a:xfrm>
          <a:solidFill>
            <a:schemeClr val="bg1">
              <a:lumMod val="85000"/>
            </a:schemeClr>
          </a:solidFill>
        </p:grpSpPr>
        <p:sp>
          <p:nvSpPr>
            <p:cNvPr id="3" name="矩形 2"/>
            <p:cNvSpPr/>
            <p:nvPr/>
          </p:nvSpPr>
          <p:spPr>
            <a:xfrm>
              <a:off x="3207526" y="1943100"/>
              <a:ext cx="5243513" cy="1257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38" tIns="34284" rIns="68538" bIns="34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26"/>
              <a:endParaRPr lang="zh-CN" altLang="en-US" sz="140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4" name="Copyright Notice"/>
            <p:cNvSpPr>
              <a:spLocks/>
            </p:cNvSpPr>
            <p:nvPr/>
          </p:nvSpPr>
          <p:spPr bwMode="auto">
            <a:xfrm>
              <a:off x="4325414" y="2185649"/>
              <a:ext cx="3994441" cy="772198"/>
            </a:xfrm>
            <a:prstGeom prst="rect">
              <a:avLst/>
            </a:prstGeom>
            <a:grpFill/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3970" tIns="24295" rIns="53970" bIns="24295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cap="small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  <a:ea typeface="微软雅黑"/>
                </a:rPr>
                <a:t>智能网捕反无人机系统</a:t>
              </a:r>
              <a:endParaRPr lang="zh-CN" altLang="en-US" sz="2400" b="1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5" name="椭圆 38"/>
          <p:cNvSpPr>
            <a:spLocks noChangeAspect="1" noChangeArrowheads="1"/>
          </p:cNvSpPr>
          <p:nvPr/>
        </p:nvSpPr>
        <p:spPr bwMode="auto">
          <a:xfrm>
            <a:off x="72467" y="81443"/>
            <a:ext cx="537135" cy="537081"/>
          </a:xfrm>
          <a:prstGeom prst="ellipse">
            <a:avLst/>
          </a:prstGeom>
          <a:solidFill>
            <a:srgbClr val="BCE8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latin typeface="Calibri" pitchFamily="34" charset="0"/>
              <a:ea typeface="方正兰亭黑_GBK" pitchFamily="2" charset="-122"/>
            </a:endParaRPr>
          </a:p>
        </p:txBody>
      </p:sp>
      <p:sp>
        <p:nvSpPr>
          <p:cNvPr id="6" name="椭圆 39"/>
          <p:cNvSpPr>
            <a:spLocks noChangeAspect="1"/>
          </p:cNvSpPr>
          <p:nvPr/>
        </p:nvSpPr>
        <p:spPr bwMode="auto">
          <a:xfrm>
            <a:off x="107642" y="113622"/>
            <a:ext cx="469776" cy="469729"/>
          </a:xfrm>
          <a:prstGeom prst="ellipse">
            <a:avLst/>
          </a:prstGeom>
          <a:solidFill>
            <a:srgbClr val="04609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ea typeface="方正兰亭黑_GBK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010" y="177451"/>
            <a:ext cx="243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cap="sm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rPr>
              <a:t>3</a:t>
            </a:r>
            <a:endParaRPr lang="zh-CN" altLang="en-US" dirty="0"/>
          </a:p>
        </p:txBody>
      </p:sp>
      <p:pic>
        <p:nvPicPr>
          <p:cNvPr id="1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4" t="1620"/>
          <a:stretch>
            <a:fillRect/>
          </a:stretch>
        </p:blipFill>
        <p:spPr bwMode="auto">
          <a:xfrm>
            <a:off x="63596" y="1020820"/>
            <a:ext cx="3257729" cy="207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 12"/>
          <p:cNvSpPr/>
          <p:nvPr/>
        </p:nvSpPr>
        <p:spPr>
          <a:xfrm>
            <a:off x="9357246" y="141087"/>
            <a:ext cx="2382171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1.</a:t>
            </a:r>
            <a:r>
              <a:rPr lang="zh-CN" altLang="en-US" sz="1400" dirty="0" smtClean="0"/>
              <a:t>军民安保场地反无人机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7845930" y="8496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适用场合：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357247" y="579815"/>
            <a:ext cx="2382170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2.</a:t>
            </a:r>
            <a:r>
              <a:rPr lang="zh-CN" altLang="en-US" sz="1400" dirty="0" smtClean="0"/>
              <a:t>边境反空中走私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巡逻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9368640" y="1018543"/>
            <a:ext cx="2370777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3.</a:t>
            </a:r>
            <a:r>
              <a:rPr lang="zh-CN" altLang="en-US" sz="1400" dirty="0" smtClean="0"/>
              <a:t> 城市高层建筑快速消防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8416607" y="2650595"/>
            <a:ext cx="3775393" cy="40626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最新</a:t>
            </a:r>
            <a:r>
              <a:rPr lang="en-US" altLang="zh-CN" dirty="0" smtClean="0"/>
              <a:t>YS-03</a:t>
            </a:r>
            <a:r>
              <a:rPr lang="zh-CN" altLang="en-US" dirty="0" smtClean="0"/>
              <a:t>型系统 性能参数：</a:t>
            </a:r>
            <a:endParaRPr lang="en-US" altLang="zh-CN" sz="1600" dirty="0" smtClean="0"/>
          </a:p>
          <a:p>
            <a:r>
              <a:rPr lang="zh-CN" altLang="en-US" sz="1600" dirty="0" smtClean="0"/>
              <a:t>移动方式：采用垂直起降无人平台</a:t>
            </a:r>
            <a:endParaRPr lang="en-US" altLang="zh-CN" sz="1600" dirty="0" smtClean="0"/>
          </a:p>
          <a:p>
            <a:r>
              <a:rPr lang="zh-CN" altLang="en-US" sz="1600" dirty="0" smtClean="0"/>
              <a:t>轴         距：</a:t>
            </a:r>
            <a:r>
              <a:rPr lang="en-US" altLang="zh-CN" sz="1600" dirty="0" smtClean="0"/>
              <a:t>2.3m</a:t>
            </a:r>
          </a:p>
          <a:p>
            <a:r>
              <a:rPr lang="zh-CN" altLang="en-US" sz="1600" dirty="0" smtClean="0"/>
              <a:t>最大飞行速度：大于</a:t>
            </a:r>
            <a:r>
              <a:rPr lang="en-US" altLang="zh-CN" sz="1600" dirty="0" smtClean="0"/>
              <a:t>20m/s</a:t>
            </a:r>
          </a:p>
          <a:p>
            <a:r>
              <a:rPr lang="zh-CN" altLang="en-US" sz="1600" dirty="0" smtClean="0"/>
              <a:t>最大飞行高度：海拔</a:t>
            </a:r>
            <a:r>
              <a:rPr lang="en-US" altLang="zh-CN" sz="1600" dirty="0" smtClean="0"/>
              <a:t>4500</a:t>
            </a:r>
            <a:r>
              <a:rPr lang="zh-CN" altLang="en-US" sz="1600" dirty="0" smtClean="0"/>
              <a:t>米</a:t>
            </a:r>
            <a:endParaRPr lang="en-US" altLang="zh-CN" sz="1600" dirty="0" smtClean="0"/>
          </a:p>
          <a:p>
            <a:r>
              <a:rPr lang="en-US" altLang="zh-CN" sz="1600" dirty="0" smtClean="0"/>
              <a:t>20kg</a:t>
            </a:r>
            <a:r>
              <a:rPr lang="zh-CN" altLang="en-US" sz="1600" dirty="0" smtClean="0"/>
              <a:t>负载下飞行时间：大于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分钟</a:t>
            </a:r>
            <a:endParaRPr lang="en-US" altLang="zh-CN" sz="1600" dirty="0" smtClean="0"/>
          </a:p>
          <a:p>
            <a:r>
              <a:rPr lang="zh-CN" altLang="en-US" sz="1600" dirty="0" smtClean="0"/>
              <a:t>最大负载：</a:t>
            </a:r>
            <a:r>
              <a:rPr lang="en-US" altLang="zh-CN" sz="1600" dirty="0" smtClean="0"/>
              <a:t>60kg</a:t>
            </a:r>
          </a:p>
          <a:p>
            <a:r>
              <a:rPr lang="zh-CN" altLang="en-US" sz="1600" dirty="0" smtClean="0"/>
              <a:t>机载云台：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轴</a:t>
            </a:r>
            <a:r>
              <a:rPr lang="en-US" altLang="zh-CN" sz="1600" dirty="0" smtClean="0"/>
              <a:t>/6</a:t>
            </a:r>
            <a:r>
              <a:rPr lang="zh-CN" altLang="en-US" sz="1600" dirty="0" smtClean="0"/>
              <a:t>自由度新型云台</a:t>
            </a:r>
            <a:endParaRPr lang="en-US" altLang="zh-CN" sz="1600" dirty="0" smtClean="0"/>
          </a:p>
          <a:p>
            <a:r>
              <a:rPr lang="zh-CN" altLang="en-US" sz="1600" dirty="0" smtClean="0"/>
              <a:t>搜索目标方式：自主视觉系统</a:t>
            </a:r>
            <a:endParaRPr lang="en-US" altLang="zh-CN" sz="1600" dirty="0" smtClean="0"/>
          </a:p>
          <a:p>
            <a:r>
              <a:rPr lang="zh-CN" altLang="en-US" sz="1600" dirty="0" smtClean="0"/>
              <a:t>机载相机参数：</a:t>
            </a:r>
            <a:r>
              <a:rPr lang="en-US" altLang="zh-CN" sz="1600" dirty="0" smtClean="0"/>
              <a:t>1080P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4K</a:t>
            </a:r>
            <a:r>
              <a:rPr lang="zh-CN" altLang="en-US" sz="1600" dirty="0" smtClean="0"/>
              <a:t>，默认三倍</a:t>
            </a:r>
            <a:endParaRPr lang="en-US" altLang="zh-CN" sz="1600" dirty="0" smtClean="0"/>
          </a:p>
          <a:p>
            <a:r>
              <a:rPr lang="zh-CN" altLang="en-US" sz="1600" dirty="0" smtClean="0"/>
              <a:t>                      光学变焦。</a:t>
            </a:r>
            <a:endParaRPr lang="en-US" altLang="zh-CN" sz="1600" dirty="0" smtClean="0"/>
          </a:p>
          <a:p>
            <a:r>
              <a:rPr lang="zh-CN" altLang="en-US" sz="1600" dirty="0" smtClean="0"/>
              <a:t>捕获无人机方式：网捕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机载电磁干扰器</a:t>
            </a:r>
            <a:endParaRPr lang="en-US" altLang="zh-CN" sz="1600" dirty="0" smtClean="0"/>
          </a:p>
          <a:p>
            <a:r>
              <a:rPr lang="zh-CN" altLang="en-US" sz="1600" dirty="0" smtClean="0"/>
              <a:t>工作方式：全自动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手动干预</a:t>
            </a:r>
            <a:endParaRPr lang="en-US" altLang="zh-CN" sz="1600" dirty="0" smtClean="0"/>
          </a:p>
          <a:p>
            <a:r>
              <a:rPr lang="zh-CN" altLang="en-US" sz="1600" dirty="0"/>
              <a:t>网</a:t>
            </a:r>
            <a:r>
              <a:rPr lang="zh-CN" altLang="en-US" sz="1600" dirty="0" smtClean="0"/>
              <a:t>枪数量：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枚</a:t>
            </a:r>
            <a:endParaRPr lang="en-US" altLang="zh-CN" sz="1600" dirty="0" smtClean="0"/>
          </a:p>
          <a:p>
            <a:r>
              <a:rPr lang="zh-CN" altLang="en-US" sz="1600" dirty="0"/>
              <a:t>其余</a:t>
            </a:r>
            <a:r>
              <a:rPr lang="zh-CN" altLang="en-US" sz="1600" dirty="0" smtClean="0"/>
              <a:t>功能：动态轨迹规划、精准降落、</a:t>
            </a:r>
            <a:endParaRPr lang="en-US" altLang="zh-CN" sz="1600" dirty="0" smtClean="0"/>
          </a:p>
          <a:p>
            <a:r>
              <a:rPr lang="zh-CN" altLang="en-US" sz="1600" dirty="0" smtClean="0"/>
              <a:t>一键起飞、一键降落、悬停等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421961" y="3177810"/>
            <a:ext cx="29048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YS-02</a:t>
            </a:r>
            <a:r>
              <a:rPr lang="zh-CN" altLang="en-US" sz="1600" dirty="0" smtClean="0"/>
              <a:t>型智能网捕反无人机系统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16491" y="3173935"/>
            <a:ext cx="29048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YS-01</a:t>
            </a:r>
            <a:r>
              <a:rPr lang="zh-CN" altLang="en-US" sz="1600" dirty="0" smtClean="0"/>
              <a:t>型智能网捕反无人机系统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170370" y="6093857"/>
            <a:ext cx="37255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YS-02</a:t>
            </a:r>
            <a:r>
              <a:rPr lang="zh-CN" altLang="en-US" sz="1600" dirty="0" smtClean="0"/>
              <a:t>型智能网捕反无人机系统参加航展</a:t>
            </a:r>
            <a:endParaRPr lang="zh-CN" altLang="en-US" sz="1600" dirty="0"/>
          </a:p>
        </p:txBody>
      </p:sp>
      <p:sp>
        <p:nvSpPr>
          <p:cNvPr id="23" name="圆角矩形 22"/>
          <p:cNvSpPr/>
          <p:nvPr/>
        </p:nvSpPr>
        <p:spPr>
          <a:xfrm>
            <a:off x="9357245" y="1468640"/>
            <a:ext cx="2382171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4.</a:t>
            </a:r>
            <a:r>
              <a:rPr lang="zh-CN" altLang="en-US" sz="1400" dirty="0" smtClean="0"/>
              <a:t>多功能警用</a:t>
            </a:r>
            <a:endParaRPr lang="zh-CN" altLang="en-US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8008330" y="2253444"/>
            <a:ext cx="4082473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自主视觉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自主飞行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长航时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大负载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无二次伤害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8136487" y="1777981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特点 ：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t="28532" r="12032" b="3545"/>
          <a:stretch/>
        </p:blipFill>
        <p:spPr>
          <a:xfrm>
            <a:off x="3400917" y="1020319"/>
            <a:ext cx="4671491" cy="207325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" t="20685" r="20023" b="-187"/>
          <a:stretch/>
        </p:blipFill>
        <p:spPr>
          <a:xfrm>
            <a:off x="72467" y="3874519"/>
            <a:ext cx="3766048" cy="209846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t="14918" r="1028" b="12045"/>
          <a:stretch/>
        </p:blipFill>
        <p:spPr>
          <a:xfrm>
            <a:off x="3823271" y="3582721"/>
            <a:ext cx="4593336" cy="2713296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4580797" y="6362374"/>
            <a:ext cx="29048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YS-03</a:t>
            </a:r>
            <a:r>
              <a:rPr lang="zh-CN" altLang="en-US" sz="1600" dirty="0" smtClean="0"/>
              <a:t>型智能网捕反无人机系统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8092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schemeClr val="bg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3024362" cy="681236"/>
            <a:chOff x="3207526" y="1943100"/>
            <a:chExt cx="5243513" cy="1257300"/>
          </a:xfrm>
          <a:solidFill>
            <a:schemeClr val="bg1">
              <a:lumMod val="85000"/>
            </a:schemeClr>
          </a:solidFill>
        </p:grpSpPr>
        <p:sp>
          <p:nvSpPr>
            <p:cNvPr id="3" name="矩形 2"/>
            <p:cNvSpPr/>
            <p:nvPr/>
          </p:nvSpPr>
          <p:spPr>
            <a:xfrm>
              <a:off x="3207526" y="1943100"/>
              <a:ext cx="5243513" cy="1257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38" tIns="34284" rIns="68538" bIns="34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26"/>
              <a:endParaRPr lang="zh-CN" altLang="en-US" sz="140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4" name="Copyright Notice"/>
            <p:cNvSpPr>
              <a:spLocks/>
            </p:cNvSpPr>
            <p:nvPr/>
          </p:nvSpPr>
          <p:spPr bwMode="auto">
            <a:xfrm>
              <a:off x="4325414" y="2185649"/>
              <a:ext cx="3994441" cy="772198"/>
            </a:xfrm>
            <a:prstGeom prst="rect">
              <a:avLst/>
            </a:prstGeom>
            <a:grpFill/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3970" tIns="24295" rIns="53970" bIns="24295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cap="small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  <a:ea typeface="微软雅黑"/>
                </a:rPr>
                <a:t>人形格斗机器人</a:t>
              </a:r>
              <a:endParaRPr lang="zh-CN" altLang="en-US" sz="2400" b="1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5" name="椭圆 38"/>
          <p:cNvSpPr>
            <a:spLocks noChangeAspect="1" noChangeArrowheads="1"/>
          </p:cNvSpPr>
          <p:nvPr/>
        </p:nvSpPr>
        <p:spPr bwMode="auto">
          <a:xfrm>
            <a:off x="72467" y="81443"/>
            <a:ext cx="537135" cy="537081"/>
          </a:xfrm>
          <a:prstGeom prst="ellipse">
            <a:avLst/>
          </a:prstGeom>
          <a:solidFill>
            <a:srgbClr val="BCE8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latin typeface="Calibri" pitchFamily="34" charset="0"/>
              <a:ea typeface="方正兰亭黑_GBK" pitchFamily="2" charset="-122"/>
            </a:endParaRPr>
          </a:p>
        </p:txBody>
      </p:sp>
      <p:sp>
        <p:nvSpPr>
          <p:cNvPr id="6" name="椭圆 39"/>
          <p:cNvSpPr>
            <a:spLocks noChangeAspect="1"/>
          </p:cNvSpPr>
          <p:nvPr/>
        </p:nvSpPr>
        <p:spPr bwMode="auto">
          <a:xfrm>
            <a:off x="107642" y="113622"/>
            <a:ext cx="469776" cy="469729"/>
          </a:xfrm>
          <a:prstGeom prst="ellipse">
            <a:avLst/>
          </a:prstGeom>
          <a:solidFill>
            <a:srgbClr val="04609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ea typeface="方正兰亭黑_GBK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010" y="177451"/>
            <a:ext cx="243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cap="sm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rPr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13276" y="6461936"/>
            <a:ext cx="23054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ZR-01</a:t>
            </a:r>
            <a:r>
              <a:rPr lang="zh-CN" altLang="en-US" sz="1600" dirty="0" smtClean="0"/>
              <a:t>型人形格斗机器人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6058570" y="648385"/>
            <a:ext cx="3037954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1.</a:t>
            </a:r>
            <a:r>
              <a:rPr lang="zh-CN" altLang="en-US" sz="1400" dirty="0" smtClean="0"/>
              <a:t>机器人格斗比赛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5046017" y="17745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适用场合：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058570" y="1087113"/>
            <a:ext cx="3037953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2.</a:t>
            </a:r>
            <a:r>
              <a:rPr lang="zh-CN" altLang="en-US" sz="1400" dirty="0" smtClean="0"/>
              <a:t>中、小学机器人竞赛、表演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6069964" y="1525841"/>
            <a:ext cx="3026559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3.</a:t>
            </a:r>
            <a:r>
              <a:rPr lang="zh-CN" altLang="en-US" sz="1400" dirty="0" smtClean="0"/>
              <a:t> 机器人销售员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6058569" y="1975938"/>
            <a:ext cx="3037954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4.</a:t>
            </a:r>
            <a:r>
              <a:rPr lang="zh-CN" altLang="en-US" sz="1400" dirty="0" smtClean="0"/>
              <a:t>迎宾、导购、导诊</a:t>
            </a:r>
            <a:endParaRPr lang="zh-CN" altLang="en-US" sz="1400" dirty="0"/>
          </a:p>
        </p:txBody>
      </p:sp>
      <p:sp>
        <p:nvSpPr>
          <p:cNvPr id="15" name="圆角矩形 14"/>
          <p:cNvSpPr/>
          <p:nvPr/>
        </p:nvSpPr>
        <p:spPr>
          <a:xfrm>
            <a:off x="6058569" y="2426035"/>
            <a:ext cx="3037954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5.</a:t>
            </a:r>
            <a:r>
              <a:rPr lang="zh-CN" altLang="en-US" sz="1400" dirty="0" smtClean="0"/>
              <a:t>科研二次开发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5046017" y="291396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特长：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069964" y="3266553"/>
            <a:ext cx="3037954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1.</a:t>
            </a:r>
            <a:r>
              <a:rPr lang="zh-CN" altLang="en-US" sz="1400" dirty="0" smtClean="0"/>
              <a:t>直立仿人行走</a:t>
            </a:r>
            <a:endParaRPr lang="zh-CN" altLang="en-US" sz="1400" dirty="0"/>
          </a:p>
        </p:txBody>
      </p:sp>
      <p:sp>
        <p:nvSpPr>
          <p:cNvPr id="18" name="圆角矩形 17"/>
          <p:cNvSpPr/>
          <p:nvPr/>
        </p:nvSpPr>
        <p:spPr>
          <a:xfrm>
            <a:off x="6058569" y="3705281"/>
            <a:ext cx="3037954" cy="54033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2.</a:t>
            </a:r>
            <a:r>
              <a:rPr lang="zh-CN" altLang="en-US" sz="1400" dirty="0" smtClean="0"/>
              <a:t>动力强劲可实现拳击等格斗动作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（各关节大于同类产品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倍）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6058569" y="4388418"/>
            <a:ext cx="3037954" cy="51759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3.</a:t>
            </a:r>
            <a:r>
              <a:rPr lang="zh-CN" altLang="en-US" sz="1400" dirty="0" smtClean="0"/>
              <a:t>关节更多（</a:t>
            </a:r>
            <a:r>
              <a:rPr lang="en-US" altLang="zh-CN" sz="1400" dirty="0" smtClean="0"/>
              <a:t>25</a:t>
            </a:r>
            <a:r>
              <a:rPr lang="zh-CN" altLang="en-US" sz="1400" dirty="0" smtClean="0"/>
              <a:t>自由度）能完成更多人类动作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6069964" y="5008401"/>
            <a:ext cx="3037954" cy="51759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4.</a:t>
            </a:r>
            <a:r>
              <a:rPr lang="zh-CN" altLang="en-US" sz="1400" dirty="0" smtClean="0"/>
              <a:t>全新的</a:t>
            </a:r>
            <a:r>
              <a:rPr lang="en-US" altLang="zh-CN" sz="1400" dirty="0" smtClean="0"/>
              <a:t>STM32M4</a:t>
            </a:r>
            <a:r>
              <a:rPr lang="zh-CN" altLang="en-US" sz="1400" dirty="0" smtClean="0"/>
              <a:t>二次开发平台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相比同类产品更快、容量更大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6069964" y="5628384"/>
            <a:ext cx="3037954" cy="31174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5</a:t>
            </a:r>
            <a:r>
              <a:rPr lang="en-US" altLang="zh-CN" sz="1400" dirty="0"/>
              <a:t>.</a:t>
            </a:r>
            <a:r>
              <a:rPr lang="zh-CN" altLang="en-US" sz="1400" dirty="0" smtClean="0"/>
              <a:t>自主知识产权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5046017" y="602463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对标产品：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6058569" y="6488741"/>
            <a:ext cx="3037954" cy="31174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法国</a:t>
            </a:r>
            <a:r>
              <a:rPr lang="en-US" altLang="zh-CN" sz="1400" dirty="0" err="1" smtClean="0"/>
              <a:t>nao</a:t>
            </a:r>
            <a:r>
              <a:rPr lang="zh-CN" altLang="en-US" sz="1400" dirty="0" smtClean="0"/>
              <a:t>人形机器人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9276056" y="251694"/>
            <a:ext cx="2853666" cy="5324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参数：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1600" dirty="0" smtClean="0"/>
              <a:t>关节数：</a:t>
            </a:r>
            <a:r>
              <a:rPr lang="en-US" altLang="zh-CN" sz="1600" dirty="0" smtClean="0"/>
              <a:t>25</a:t>
            </a:r>
            <a:r>
              <a:rPr lang="zh-CN" altLang="en-US" sz="1600" dirty="0" smtClean="0"/>
              <a:t>个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配套传感器：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轴姿态传感器</a:t>
            </a:r>
            <a:r>
              <a:rPr lang="en-US" altLang="zh-CN" sz="1600" dirty="0" smtClean="0"/>
              <a:t>+</a:t>
            </a:r>
            <a:endParaRPr lang="en-US" altLang="zh-CN" sz="1600" dirty="0"/>
          </a:p>
          <a:p>
            <a:r>
              <a:rPr lang="en-US" altLang="zh-CN" sz="1600" dirty="0" smtClean="0"/>
              <a:t>                           </a:t>
            </a:r>
            <a:r>
              <a:rPr lang="zh-CN" altLang="en-US" sz="1600" dirty="0" smtClean="0"/>
              <a:t>超声波传感器</a:t>
            </a:r>
            <a:r>
              <a:rPr lang="en-US" altLang="zh-CN" sz="1600" dirty="0" smtClean="0"/>
              <a:t>+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</a:t>
            </a:r>
            <a:r>
              <a:rPr lang="zh-CN" altLang="en-US" sz="1600" dirty="0" smtClean="0"/>
              <a:t>视觉传感器</a:t>
            </a:r>
            <a:endParaRPr lang="en-US" altLang="zh-CN" sz="1600" dirty="0" smtClean="0"/>
          </a:p>
          <a:p>
            <a:r>
              <a:rPr lang="zh-CN" altLang="en-US" sz="1600" dirty="0" smtClean="0"/>
              <a:t>高度：</a:t>
            </a:r>
            <a:r>
              <a:rPr lang="en-US" altLang="zh-CN" sz="1600" dirty="0" smtClean="0"/>
              <a:t>0.55</a:t>
            </a:r>
            <a:r>
              <a:rPr lang="zh-CN" altLang="en-US" sz="1600" dirty="0" smtClean="0"/>
              <a:t>米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操作方法：手动遥控</a:t>
            </a:r>
            <a:r>
              <a:rPr lang="en-US" altLang="zh-CN" sz="1600" dirty="0" smtClean="0"/>
              <a:t>/App</a:t>
            </a:r>
            <a:r>
              <a:rPr lang="zh-CN" altLang="en-US" sz="1600" dirty="0" smtClean="0"/>
              <a:t>遥控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单电工作时间：</a:t>
            </a:r>
            <a:r>
              <a:rPr lang="en-US" altLang="zh-CN" sz="1600" dirty="0" smtClean="0"/>
              <a:t>25</a:t>
            </a:r>
            <a:r>
              <a:rPr lang="zh-CN" altLang="en-US" sz="1600" dirty="0" smtClean="0"/>
              <a:t>分钟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重量：</a:t>
            </a:r>
            <a:r>
              <a:rPr lang="en-US" altLang="zh-CN" sz="1600" dirty="0" smtClean="0"/>
              <a:t>2.8</a:t>
            </a:r>
            <a:r>
              <a:rPr lang="zh-CN" altLang="en-US" sz="1600" dirty="0" smtClean="0"/>
              <a:t>公斤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特色功能：拳击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</a:t>
            </a:r>
            <a:r>
              <a:rPr lang="zh-CN" altLang="en-US" sz="1600" dirty="0" smtClean="0"/>
              <a:t>摔跤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</a:t>
            </a:r>
            <a:r>
              <a:rPr lang="zh-CN" altLang="en-US" sz="1600" dirty="0" smtClean="0"/>
              <a:t>简单语音对话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</a:t>
            </a:r>
            <a:r>
              <a:rPr lang="zh-CN" altLang="en-US" sz="1600" dirty="0" smtClean="0"/>
              <a:t>播放视频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音乐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</a:t>
            </a:r>
            <a:r>
              <a:rPr lang="zh-CN" altLang="en-US" sz="1600" dirty="0" smtClean="0"/>
              <a:t>寻迹行走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962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3024362" cy="681236"/>
            <a:chOff x="3207526" y="1943100"/>
            <a:chExt cx="5243513" cy="1257300"/>
          </a:xfrm>
          <a:solidFill>
            <a:schemeClr val="bg1">
              <a:lumMod val="85000"/>
            </a:schemeClr>
          </a:solidFill>
        </p:grpSpPr>
        <p:sp>
          <p:nvSpPr>
            <p:cNvPr id="3" name="矩形 2"/>
            <p:cNvSpPr/>
            <p:nvPr/>
          </p:nvSpPr>
          <p:spPr>
            <a:xfrm>
              <a:off x="3207526" y="1943100"/>
              <a:ext cx="5243513" cy="1257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38" tIns="34284" rIns="68538" bIns="34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26"/>
              <a:endParaRPr lang="zh-CN" altLang="en-US" sz="140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4" name="Copyright Notice"/>
            <p:cNvSpPr>
              <a:spLocks/>
            </p:cNvSpPr>
            <p:nvPr/>
          </p:nvSpPr>
          <p:spPr bwMode="auto">
            <a:xfrm>
              <a:off x="4325414" y="2185649"/>
              <a:ext cx="3994441" cy="772198"/>
            </a:xfrm>
            <a:prstGeom prst="rect">
              <a:avLst/>
            </a:prstGeom>
            <a:grpFill/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3970" tIns="24295" rIns="53970" bIns="24295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cap="small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  <a:ea typeface="微软雅黑"/>
                </a:rPr>
                <a:t>水下作业机器人</a:t>
              </a:r>
              <a:endParaRPr lang="zh-CN" altLang="en-US" sz="2400" b="1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5" name="椭圆 38"/>
          <p:cNvSpPr>
            <a:spLocks noChangeAspect="1" noChangeArrowheads="1"/>
          </p:cNvSpPr>
          <p:nvPr/>
        </p:nvSpPr>
        <p:spPr bwMode="auto">
          <a:xfrm>
            <a:off x="72467" y="81443"/>
            <a:ext cx="537135" cy="537081"/>
          </a:xfrm>
          <a:prstGeom prst="ellipse">
            <a:avLst/>
          </a:prstGeom>
          <a:solidFill>
            <a:srgbClr val="BCE8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latin typeface="Calibri" pitchFamily="34" charset="0"/>
              <a:ea typeface="方正兰亭黑_GBK" pitchFamily="2" charset="-122"/>
            </a:endParaRPr>
          </a:p>
        </p:txBody>
      </p:sp>
      <p:sp>
        <p:nvSpPr>
          <p:cNvPr id="6" name="椭圆 39"/>
          <p:cNvSpPr>
            <a:spLocks noChangeAspect="1"/>
          </p:cNvSpPr>
          <p:nvPr/>
        </p:nvSpPr>
        <p:spPr bwMode="auto">
          <a:xfrm>
            <a:off x="107642" y="113622"/>
            <a:ext cx="469776" cy="469729"/>
          </a:xfrm>
          <a:prstGeom prst="ellipse">
            <a:avLst/>
          </a:prstGeom>
          <a:solidFill>
            <a:srgbClr val="04609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ea typeface="方正兰亭黑_GBK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010" y="177451"/>
            <a:ext cx="243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cap="sm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rPr>
              <a:t>5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09" y="844395"/>
            <a:ext cx="3544208" cy="25961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09" y="3786140"/>
            <a:ext cx="3544208" cy="270805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84793" y="3447586"/>
            <a:ext cx="25186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WDR-01</a:t>
            </a:r>
            <a:r>
              <a:rPr lang="zh-CN" altLang="en-US" sz="1600" dirty="0" smtClean="0"/>
              <a:t>型水下作业机器人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178194" y="6530223"/>
            <a:ext cx="25186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WDR-02</a:t>
            </a:r>
            <a:r>
              <a:rPr lang="zh-CN" altLang="en-US" sz="1600" dirty="0" smtClean="0"/>
              <a:t>型水下作业机器人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7131974" y="336795"/>
            <a:ext cx="2382171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1.</a:t>
            </a:r>
            <a:r>
              <a:rPr lang="zh-CN" altLang="en-US" sz="1400" dirty="0" smtClean="0"/>
              <a:t>水下勘测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巡检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4446950" y="29431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适用场合：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172916" y="748226"/>
            <a:ext cx="2382170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2.</a:t>
            </a:r>
            <a:r>
              <a:rPr lang="zh-CN" altLang="en-US" sz="1400" dirty="0" smtClean="0"/>
              <a:t>水下巡逻（养殖户防盗）</a:t>
            </a:r>
            <a:endParaRPr lang="zh-CN" altLang="en-US" sz="1400" dirty="0"/>
          </a:p>
        </p:txBody>
      </p:sp>
      <p:sp>
        <p:nvSpPr>
          <p:cNvPr id="15" name="圆角矩形 14"/>
          <p:cNvSpPr/>
          <p:nvPr/>
        </p:nvSpPr>
        <p:spPr>
          <a:xfrm>
            <a:off x="7157015" y="1241545"/>
            <a:ext cx="2370777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3.</a:t>
            </a:r>
            <a:r>
              <a:rPr lang="zh-CN" altLang="en-US" sz="1400" dirty="0" smtClean="0"/>
              <a:t> 水库管道清淤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7200212" y="1705291"/>
            <a:ext cx="2382171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4.</a:t>
            </a:r>
            <a:r>
              <a:rPr lang="zh-CN" altLang="en-US" sz="1400" dirty="0" smtClean="0"/>
              <a:t>搜索沉船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古迹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5618273" y="2336771"/>
            <a:ext cx="2722163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全向游动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自主航行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长航时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4446950" y="1964908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特点 ：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464825" y="3214227"/>
            <a:ext cx="3962944" cy="3354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WDR-01</a:t>
            </a:r>
            <a:r>
              <a:rPr lang="zh-CN" altLang="en-US" dirty="0" smtClean="0"/>
              <a:t>型中型水下作业机器人参数：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1600" dirty="0" smtClean="0"/>
              <a:t>        游动方向：全向</a:t>
            </a:r>
            <a:endParaRPr lang="en-US" altLang="zh-CN" sz="1600" dirty="0" smtClean="0"/>
          </a:p>
          <a:p>
            <a:r>
              <a:rPr lang="zh-CN" altLang="en-US" sz="1600" dirty="0" smtClean="0"/>
              <a:t>        最大游动速度：</a:t>
            </a:r>
            <a:r>
              <a:rPr lang="en-US" altLang="zh-CN" sz="1600" dirty="0" smtClean="0"/>
              <a:t>2 m/s</a:t>
            </a:r>
            <a:endParaRPr lang="en-US" altLang="zh-CN" sz="1600" dirty="0"/>
          </a:p>
          <a:p>
            <a:r>
              <a:rPr lang="zh-CN" altLang="en-US" sz="1600" dirty="0" smtClean="0"/>
              <a:t>        最大下潜深度：</a:t>
            </a:r>
            <a:r>
              <a:rPr lang="en-US" altLang="zh-CN" sz="1600" dirty="0" smtClean="0"/>
              <a:t>350</a:t>
            </a:r>
            <a:r>
              <a:rPr lang="zh-CN" altLang="en-US" sz="1600" dirty="0" smtClean="0"/>
              <a:t>米</a:t>
            </a:r>
            <a:endParaRPr lang="en-US" altLang="zh-CN" sz="1600" dirty="0" smtClean="0"/>
          </a:p>
          <a:p>
            <a:r>
              <a:rPr lang="zh-CN" altLang="en-US" sz="1600" dirty="0" smtClean="0"/>
              <a:t>        尺寸：</a:t>
            </a:r>
            <a:r>
              <a:rPr lang="en-US" altLang="zh-CN" sz="1600" dirty="0" smtClean="0"/>
              <a:t>0.8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0.8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0.5</a:t>
            </a:r>
            <a:r>
              <a:rPr lang="zh-CN" altLang="en-US" sz="1600" dirty="0" smtClean="0"/>
              <a:t>米（长宽高）</a:t>
            </a:r>
            <a:endParaRPr lang="en-US" altLang="zh-CN" sz="1600" dirty="0"/>
          </a:p>
          <a:p>
            <a:r>
              <a:rPr lang="zh-CN" altLang="en-US" sz="1600" dirty="0" smtClean="0"/>
              <a:t>        操作方法：线缆遥控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自主巡逻模式</a:t>
            </a:r>
            <a:endParaRPr lang="en-US" altLang="zh-CN" sz="1600" dirty="0"/>
          </a:p>
          <a:p>
            <a:r>
              <a:rPr lang="zh-CN" altLang="en-US" sz="1600" dirty="0" smtClean="0"/>
              <a:t>        相机参数：</a:t>
            </a:r>
            <a:r>
              <a:rPr lang="en-US" altLang="zh-CN" sz="1600" dirty="0" smtClean="0"/>
              <a:t>1080P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4K</a:t>
            </a:r>
            <a:r>
              <a:rPr lang="zh-CN" altLang="en-US" sz="1600" dirty="0" smtClean="0"/>
              <a:t>三倍光学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</a:t>
            </a:r>
            <a:r>
              <a:rPr lang="zh-CN" altLang="en-US" sz="1600" dirty="0" smtClean="0"/>
              <a:t>变焦。</a:t>
            </a:r>
            <a:endParaRPr lang="en-US" altLang="zh-CN" sz="1600" dirty="0"/>
          </a:p>
          <a:p>
            <a:r>
              <a:rPr lang="zh-CN" altLang="en-US" sz="1600" dirty="0" smtClean="0"/>
              <a:t>        重量：</a:t>
            </a:r>
            <a:r>
              <a:rPr lang="en-US" altLang="zh-CN" sz="1600" dirty="0" smtClean="0"/>
              <a:t>20</a:t>
            </a:r>
            <a:r>
              <a:rPr lang="zh-CN" altLang="en-US" sz="1600" dirty="0" smtClean="0"/>
              <a:t>公斤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线缆：线缆长度：按用户需要定制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附件：可选配机械手、水下声探测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</a:t>
            </a:r>
            <a:r>
              <a:rPr lang="zh-CN" altLang="en-US" sz="1600" dirty="0" smtClean="0"/>
              <a:t>模块等</a:t>
            </a:r>
            <a:endParaRPr lang="en-US" altLang="zh-CN" sz="1600" dirty="0" smtClean="0"/>
          </a:p>
        </p:txBody>
      </p:sp>
      <p:sp>
        <p:nvSpPr>
          <p:cNvPr id="21" name="矩形 20"/>
          <p:cNvSpPr/>
          <p:nvPr/>
        </p:nvSpPr>
        <p:spPr>
          <a:xfrm>
            <a:off x="8340435" y="3139430"/>
            <a:ext cx="3962944" cy="3354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WDR-02</a:t>
            </a:r>
            <a:r>
              <a:rPr lang="zh-CN" altLang="en-US" dirty="0" smtClean="0"/>
              <a:t>型小型水下作业机器人参数：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1600" dirty="0" smtClean="0"/>
              <a:t>        游动方向：全向</a:t>
            </a:r>
            <a:endParaRPr lang="en-US" altLang="zh-CN" sz="1600" dirty="0" smtClean="0"/>
          </a:p>
          <a:p>
            <a:r>
              <a:rPr lang="zh-CN" altLang="en-US" sz="1600" dirty="0" smtClean="0"/>
              <a:t>        最大游动速度：</a:t>
            </a:r>
            <a:r>
              <a:rPr lang="en-US" altLang="zh-CN" sz="1600" dirty="0" smtClean="0"/>
              <a:t>1 m/s</a:t>
            </a:r>
            <a:endParaRPr lang="en-US" altLang="zh-CN" sz="1600" dirty="0"/>
          </a:p>
          <a:p>
            <a:r>
              <a:rPr lang="zh-CN" altLang="en-US" sz="1600" dirty="0" smtClean="0"/>
              <a:t>        最大下潜深度：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米</a:t>
            </a:r>
            <a:endParaRPr lang="en-US" altLang="zh-CN" sz="1600" dirty="0" smtClean="0"/>
          </a:p>
          <a:p>
            <a:r>
              <a:rPr lang="zh-CN" altLang="en-US" sz="1600" dirty="0" smtClean="0"/>
              <a:t>        尺寸：</a:t>
            </a:r>
            <a:r>
              <a:rPr lang="en-US" altLang="zh-CN" sz="1600" dirty="0" smtClean="0"/>
              <a:t>0.6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0.6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0.3</a:t>
            </a:r>
            <a:r>
              <a:rPr lang="zh-CN" altLang="en-US" sz="1600" dirty="0" smtClean="0"/>
              <a:t>米（长宽高）</a:t>
            </a:r>
            <a:endParaRPr lang="en-US" altLang="zh-CN" sz="1600" dirty="0"/>
          </a:p>
          <a:p>
            <a:r>
              <a:rPr lang="zh-CN" altLang="en-US" sz="1600" dirty="0" smtClean="0"/>
              <a:t>        操作方法：线缆遥控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自主巡逻模式</a:t>
            </a:r>
            <a:endParaRPr lang="en-US" altLang="zh-CN" sz="1600" dirty="0"/>
          </a:p>
          <a:p>
            <a:r>
              <a:rPr lang="zh-CN" altLang="en-US" sz="1600" dirty="0" smtClean="0"/>
              <a:t>        相机参数：</a:t>
            </a:r>
            <a:r>
              <a:rPr lang="en-US" altLang="zh-CN" sz="1600" dirty="0" smtClean="0"/>
              <a:t>1080P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4K</a:t>
            </a:r>
            <a:r>
              <a:rPr lang="zh-CN" altLang="en-US" sz="1600" dirty="0" smtClean="0"/>
              <a:t>三倍光学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</a:t>
            </a:r>
            <a:r>
              <a:rPr lang="zh-CN" altLang="en-US" sz="1600" dirty="0" smtClean="0"/>
              <a:t>变焦。</a:t>
            </a:r>
            <a:endParaRPr lang="en-US" altLang="zh-CN" sz="1600" dirty="0"/>
          </a:p>
          <a:p>
            <a:r>
              <a:rPr lang="zh-CN" altLang="en-US" sz="1600" dirty="0" smtClean="0"/>
              <a:t>        重量：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公斤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线缆：线缆长度：按用户需要定制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附件：可选配机械手、水下声探测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</a:t>
            </a:r>
            <a:r>
              <a:rPr lang="zh-CN" altLang="en-US" sz="1600" dirty="0" smtClean="0"/>
              <a:t>模块等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44376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schemeClr val="bg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230256" cy="681236"/>
            <a:chOff x="3207526" y="1943100"/>
            <a:chExt cx="5243513" cy="1257300"/>
          </a:xfrm>
          <a:solidFill>
            <a:schemeClr val="bg1">
              <a:lumMod val="85000"/>
            </a:schemeClr>
          </a:solidFill>
        </p:grpSpPr>
        <p:sp>
          <p:nvSpPr>
            <p:cNvPr id="3" name="矩形 2"/>
            <p:cNvSpPr/>
            <p:nvPr/>
          </p:nvSpPr>
          <p:spPr>
            <a:xfrm>
              <a:off x="3207526" y="1943100"/>
              <a:ext cx="5243513" cy="1257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38" tIns="34284" rIns="68538" bIns="34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26"/>
              <a:endParaRPr lang="zh-CN" altLang="en-US" sz="140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4" name="Copyright Notice"/>
            <p:cNvSpPr>
              <a:spLocks/>
            </p:cNvSpPr>
            <p:nvPr/>
          </p:nvSpPr>
          <p:spPr bwMode="auto">
            <a:xfrm>
              <a:off x="3979231" y="2185651"/>
              <a:ext cx="3994440" cy="772198"/>
            </a:xfrm>
            <a:prstGeom prst="rect">
              <a:avLst/>
            </a:prstGeom>
            <a:grpFill/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3970" tIns="24295" rIns="53970" bIns="24295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cap="small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  <a:ea typeface="微软雅黑"/>
                </a:rPr>
                <a:t>履带式野外作业机器人</a:t>
              </a:r>
              <a:endParaRPr lang="zh-CN" altLang="en-US" sz="2400" b="1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5" name="椭圆 38"/>
          <p:cNvSpPr>
            <a:spLocks noChangeAspect="1" noChangeArrowheads="1"/>
          </p:cNvSpPr>
          <p:nvPr/>
        </p:nvSpPr>
        <p:spPr bwMode="auto">
          <a:xfrm>
            <a:off x="72467" y="81443"/>
            <a:ext cx="537135" cy="537081"/>
          </a:xfrm>
          <a:prstGeom prst="ellipse">
            <a:avLst/>
          </a:prstGeom>
          <a:solidFill>
            <a:srgbClr val="BCE8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latin typeface="Calibri" pitchFamily="34" charset="0"/>
              <a:ea typeface="方正兰亭黑_GBK" pitchFamily="2" charset="-122"/>
            </a:endParaRPr>
          </a:p>
        </p:txBody>
      </p:sp>
      <p:sp>
        <p:nvSpPr>
          <p:cNvPr id="6" name="椭圆 39"/>
          <p:cNvSpPr>
            <a:spLocks noChangeAspect="1"/>
          </p:cNvSpPr>
          <p:nvPr/>
        </p:nvSpPr>
        <p:spPr bwMode="auto">
          <a:xfrm>
            <a:off x="107642" y="113622"/>
            <a:ext cx="469776" cy="469729"/>
          </a:xfrm>
          <a:prstGeom prst="ellipse">
            <a:avLst/>
          </a:prstGeom>
          <a:solidFill>
            <a:srgbClr val="04609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ea typeface="方正兰亭黑_GBK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010" y="177451"/>
            <a:ext cx="243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cap="sm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rPr>
              <a:t>6</a:t>
            </a:r>
            <a:endParaRPr lang="zh-CN" altLang="en-US" dirty="0"/>
          </a:p>
        </p:txBody>
      </p:sp>
      <p:pic>
        <p:nvPicPr>
          <p:cNvPr id="8" name="图片 8" descr="总成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2" t="12459" r="2000" b="2447"/>
          <a:stretch/>
        </p:blipFill>
        <p:spPr bwMode="auto">
          <a:xfrm>
            <a:off x="72467" y="1866516"/>
            <a:ext cx="5227782" cy="316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履带—作业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4" t="7997" r="8696" b="13023"/>
          <a:stretch>
            <a:fillRect/>
          </a:stretch>
        </p:blipFill>
        <p:spPr bwMode="auto">
          <a:xfrm>
            <a:off x="5936094" y="541370"/>
            <a:ext cx="2281195" cy="180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5" descr="履带—自主侦察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7" t="35556" r="23070" b="12053"/>
          <a:stretch>
            <a:fillRect/>
          </a:stretch>
        </p:blipFill>
        <p:spPr bwMode="auto">
          <a:xfrm>
            <a:off x="5936095" y="2757464"/>
            <a:ext cx="2281195" cy="14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xx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094" y="4667808"/>
            <a:ext cx="2291525" cy="162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右箭头 8"/>
          <p:cNvSpPr/>
          <p:nvPr/>
        </p:nvSpPr>
        <p:spPr>
          <a:xfrm>
            <a:off x="5477164" y="1282537"/>
            <a:ext cx="295563" cy="29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442681" y="3316660"/>
            <a:ext cx="295563" cy="29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414972" y="5329396"/>
            <a:ext cx="295563" cy="29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6631" y="5134682"/>
            <a:ext cx="4737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ZMR-01</a:t>
            </a:r>
            <a:r>
              <a:rPr lang="zh-CN" altLang="en-US" sz="1600" dirty="0" smtClean="0"/>
              <a:t>型轮履两用多功能野外作业机器人通用底盘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6163620" y="4221672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安装激光雷达状态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5772727" y="2364148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安装机械臂和相机云台状态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6368804" y="6355665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轮式行走状态</a:t>
            </a:r>
            <a:endParaRPr lang="zh-CN" altLang="en-US" sz="1600" dirty="0"/>
          </a:p>
        </p:txBody>
      </p:sp>
      <p:sp>
        <p:nvSpPr>
          <p:cNvPr id="19" name="圆角矩形 18"/>
          <p:cNvSpPr/>
          <p:nvPr/>
        </p:nvSpPr>
        <p:spPr>
          <a:xfrm>
            <a:off x="9600139" y="417954"/>
            <a:ext cx="2382171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1.</a:t>
            </a:r>
            <a:r>
              <a:rPr lang="zh-CN" altLang="en-US" sz="1400" dirty="0" smtClean="0"/>
              <a:t>矿井巡逻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勘探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8340028" y="36183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适用场合：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9600138" y="856682"/>
            <a:ext cx="2382170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2.</a:t>
            </a:r>
            <a:r>
              <a:rPr lang="zh-CN" altLang="en-US" sz="1400" dirty="0" smtClean="0"/>
              <a:t>无人排爆平台</a:t>
            </a:r>
            <a:endParaRPr lang="zh-CN" altLang="en-US" sz="1400" dirty="0"/>
          </a:p>
        </p:txBody>
      </p:sp>
      <p:sp>
        <p:nvSpPr>
          <p:cNvPr id="22" name="圆角矩形 21"/>
          <p:cNvSpPr/>
          <p:nvPr/>
        </p:nvSpPr>
        <p:spPr>
          <a:xfrm>
            <a:off x="9611533" y="1295410"/>
            <a:ext cx="2370777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3.</a:t>
            </a:r>
            <a:r>
              <a:rPr lang="zh-CN" altLang="en-US" sz="1400" dirty="0" smtClean="0"/>
              <a:t> 污染物取样</a:t>
            </a:r>
            <a:endParaRPr lang="zh-CN" altLang="en-US" sz="1400" dirty="0"/>
          </a:p>
        </p:txBody>
      </p:sp>
      <p:sp>
        <p:nvSpPr>
          <p:cNvPr id="23" name="圆角矩形 22"/>
          <p:cNvSpPr/>
          <p:nvPr/>
        </p:nvSpPr>
        <p:spPr>
          <a:xfrm>
            <a:off x="9600138" y="1745507"/>
            <a:ext cx="2382171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4.</a:t>
            </a:r>
            <a:r>
              <a:rPr lang="zh-CN" altLang="en-US" sz="1400" dirty="0" smtClean="0"/>
              <a:t>军用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警用无人武器平台</a:t>
            </a:r>
            <a:endParaRPr lang="zh-CN" altLang="en-US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9270091" y="2391900"/>
            <a:ext cx="2722163" cy="53556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轮履两用</a:t>
            </a:r>
            <a:r>
              <a:rPr lang="en-US" altLang="zh-CN" sz="1400" dirty="0" smtClean="0"/>
              <a:t>+IP67</a:t>
            </a:r>
            <a:r>
              <a:rPr lang="zh-CN" altLang="en-US" sz="1400" dirty="0" smtClean="0"/>
              <a:t>防水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长航时（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小时连续工作）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8340028" y="2032420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特点 ：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340435" y="3139430"/>
            <a:ext cx="3983783" cy="360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ZMR-01</a:t>
            </a:r>
            <a:r>
              <a:rPr lang="zh-CN" altLang="en-US" dirty="0" smtClean="0"/>
              <a:t>型轮履两用机器人底盘参数：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1600" dirty="0" smtClean="0"/>
              <a:t>        行走方式：履带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轮式（同时兼顾越野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 </a:t>
            </a:r>
            <a:r>
              <a:rPr lang="zh-CN" altLang="en-US" sz="1600" dirty="0" smtClean="0"/>
              <a:t>和公路行进速度）</a:t>
            </a:r>
            <a:endParaRPr lang="en-US" altLang="zh-CN" sz="1600" dirty="0" smtClean="0"/>
          </a:p>
          <a:p>
            <a:r>
              <a:rPr lang="zh-CN" altLang="en-US" sz="1600" dirty="0" smtClean="0"/>
              <a:t>        最大移动速度：</a:t>
            </a:r>
            <a:r>
              <a:rPr lang="en-US" altLang="zh-CN" sz="1600" dirty="0" smtClean="0"/>
              <a:t>20m/s</a:t>
            </a:r>
            <a:endParaRPr lang="en-US" altLang="zh-CN" sz="1600" dirty="0"/>
          </a:p>
          <a:p>
            <a:r>
              <a:rPr lang="zh-CN" altLang="en-US" sz="1600" dirty="0" smtClean="0"/>
              <a:t>        最大工作时长：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小时（巡航速度下）</a:t>
            </a:r>
            <a:endParaRPr lang="en-US" altLang="zh-CN" sz="1600" dirty="0" smtClean="0"/>
          </a:p>
          <a:p>
            <a:r>
              <a:rPr lang="zh-CN" altLang="en-US" sz="1600" dirty="0" smtClean="0"/>
              <a:t>        巡航速度：</a:t>
            </a:r>
            <a:r>
              <a:rPr lang="en-US" altLang="zh-CN" sz="1600" dirty="0" smtClean="0"/>
              <a:t>18</a:t>
            </a:r>
            <a:r>
              <a:rPr lang="zh-CN" altLang="en-US" sz="1600" dirty="0" smtClean="0"/>
              <a:t>公里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小时</a:t>
            </a:r>
            <a:endParaRPr lang="en-US" altLang="zh-CN" sz="1600" dirty="0"/>
          </a:p>
          <a:p>
            <a:r>
              <a:rPr lang="zh-CN" altLang="en-US" sz="1600" dirty="0" smtClean="0"/>
              <a:t>        操作方法：无线遥控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自主巡逻模式</a:t>
            </a:r>
            <a:endParaRPr lang="en-US" altLang="zh-CN" sz="1600" dirty="0"/>
          </a:p>
          <a:p>
            <a:r>
              <a:rPr lang="zh-CN" altLang="en-US" sz="1600" dirty="0" smtClean="0"/>
              <a:t>        相机参数：</a:t>
            </a:r>
            <a:r>
              <a:rPr lang="en-US" altLang="zh-CN" sz="1600" dirty="0" smtClean="0"/>
              <a:t>1080P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4K</a:t>
            </a:r>
            <a:r>
              <a:rPr lang="zh-CN" altLang="en-US" sz="1600" dirty="0" smtClean="0"/>
              <a:t>三倍光学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</a:t>
            </a:r>
            <a:r>
              <a:rPr lang="zh-CN" altLang="en-US" sz="1600" dirty="0" smtClean="0"/>
              <a:t>变焦。</a:t>
            </a:r>
            <a:endParaRPr lang="en-US" altLang="zh-CN" sz="1600" dirty="0"/>
          </a:p>
          <a:p>
            <a:r>
              <a:rPr lang="zh-CN" altLang="en-US" sz="1600" dirty="0" smtClean="0"/>
              <a:t>        重量：</a:t>
            </a:r>
            <a:r>
              <a:rPr lang="en-US" altLang="zh-CN" sz="1600" dirty="0" smtClean="0"/>
              <a:t>60</a:t>
            </a:r>
            <a:r>
              <a:rPr lang="zh-CN" altLang="en-US" sz="1600" dirty="0" smtClean="0"/>
              <a:t>公斤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悬挂：弹簧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液压悬挂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附件：可选配机械手、云台、高清相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</a:t>
            </a:r>
            <a:r>
              <a:rPr lang="zh-CN" altLang="en-US" sz="1600" dirty="0" smtClean="0"/>
              <a:t>机、激光雷达等。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08520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schemeClr val="bg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3024362" cy="681236"/>
            <a:chOff x="3207526" y="1943100"/>
            <a:chExt cx="5243513" cy="1257300"/>
          </a:xfrm>
          <a:solidFill>
            <a:schemeClr val="bg1">
              <a:lumMod val="85000"/>
            </a:schemeClr>
          </a:solidFill>
        </p:grpSpPr>
        <p:sp>
          <p:nvSpPr>
            <p:cNvPr id="3" name="矩形 2"/>
            <p:cNvSpPr/>
            <p:nvPr/>
          </p:nvSpPr>
          <p:spPr>
            <a:xfrm>
              <a:off x="3207526" y="1943100"/>
              <a:ext cx="5243513" cy="1257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38" tIns="34284" rIns="68538" bIns="34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26"/>
              <a:endParaRPr lang="zh-CN" altLang="en-US" sz="140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4" name="Copyright Notice"/>
            <p:cNvSpPr>
              <a:spLocks/>
            </p:cNvSpPr>
            <p:nvPr/>
          </p:nvSpPr>
          <p:spPr bwMode="auto">
            <a:xfrm>
              <a:off x="4325414" y="2185649"/>
              <a:ext cx="3994441" cy="772198"/>
            </a:xfrm>
            <a:prstGeom prst="rect">
              <a:avLst/>
            </a:prstGeom>
            <a:grpFill/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3970" tIns="24295" rIns="53970" bIns="24295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cap="small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  <a:ea typeface="微软雅黑"/>
                </a:rPr>
                <a:t>管道作业机器人</a:t>
              </a:r>
              <a:endParaRPr lang="zh-CN" altLang="en-US" sz="2400" b="1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5" name="椭圆 38"/>
          <p:cNvSpPr>
            <a:spLocks noChangeAspect="1" noChangeArrowheads="1"/>
          </p:cNvSpPr>
          <p:nvPr/>
        </p:nvSpPr>
        <p:spPr bwMode="auto">
          <a:xfrm>
            <a:off x="72467" y="81443"/>
            <a:ext cx="537135" cy="537081"/>
          </a:xfrm>
          <a:prstGeom prst="ellipse">
            <a:avLst/>
          </a:prstGeom>
          <a:solidFill>
            <a:srgbClr val="BCE8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latin typeface="Calibri" pitchFamily="34" charset="0"/>
              <a:ea typeface="方正兰亭黑_GBK" pitchFamily="2" charset="-122"/>
            </a:endParaRPr>
          </a:p>
        </p:txBody>
      </p:sp>
      <p:sp>
        <p:nvSpPr>
          <p:cNvPr id="6" name="椭圆 39"/>
          <p:cNvSpPr>
            <a:spLocks noChangeAspect="1"/>
          </p:cNvSpPr>
          <p:nvPr/>
        </p:nvSpPr>
        <p:spPr bwMode="auto">
          <a:xfrm>
            <a:off x="107642" y="113622"/>
            <a:ext cx="469776" cy="469729"/>
          </a:xfrm>
          <a:prstGeom prst="ellipse">
            <a:avLst/>
          </a:prstGeom>
          <a:solidFill>
            <a:srgbClr val="04609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ea typeface="方正兰亭黑_GBK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010" y="177451"/>
            <a:ext cx="243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cap="sm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</a:rPr>
              <a:t>7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6" t="16103" r="23875" b="9094"/>
          <a:stretch/>
        </p:blipFill>
        <p:spPr>
          <a:xfrm>
            <a:off x="644777" y="1118147"/>
            <a:ext cx="3075709" cy="255872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6" t="14889" r="10972" b="2157"/>
          <a:stretch/>
        </p:blipFill>
        <p:spPr>
          <a:xfrm>
            <a:off x="3752782" y="50621"/>
            <a:ext cx="3879904" cy="19644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3" t="13571" r="24998" b="11628"/>
          <a:stretch/>
        </p:blipFill>
        <p:spPr>
          <a:xfrm>
            <a:off x="-83643" y="3457540"/>
            <a:ext cx="2733309" cy="22738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8" t="10267" r="21021" b="9765"/>
          <a:stretch/>
        </p:blipFill>
        <p:spPr>
          <a:xfrm>
            <a:off x="2536093" y="4803455"/>
            <a:ext cx="2650836" cy="20545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00" t="10344" r="26770" b="3253"/>
          <a:stretch/>
        </p:blipFill>
        <p:spPr>
          <a:xfrm>
            <a:off x="5692734" y="2927739"/>
            <a:ext cx="1691138" cy="187571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281931" y="2015060"/>
            <a:ext cx="28216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ZPR-01</a:t>
            </a:r>
            <a:r>
              <a:rPr lang="zh-CN" altLang="en-US" sz="1600" dirty="0" smtClean="0"/>
              <a:t>型管道作业机器人实物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760397" y="3691645"/>
            <a:ext cx="24112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ZPR-01</a:t>
            </a:r>
            <a:r>
              <a:rPr lang="zh-CN" altLang="en-US" sz="1600" dirty="0" smtClean="0"/>
              <a:t>型管道作业机器人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5830417" y="4803455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竖直工作状态</a:t>
            </a:r>
            <a:endParaRPr lang="zh-CN" altLang="en-US" sz="1600" dirty="0"/>
          </a:p>
        </p:txBody>
      </p:sp>
      <p:sp>
        <p:nvSpPr>
          <p:cNvPr id="17" name="圆角矩形 16"/>
          <p:cNvSpPr/>
          <p:nvPr/>
        </p:nvSpPr>
        <p:spPr>
          <a:xfrm>
            <a:off x="9465140" y="350442"/>
            <a:ext cx="2382171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1.</a:t>
            </a:r>
            <a:r>
              <a:rPr lang="zh-CN" altLang="en-US" sz="1400" dirty="0" smtClean="0"/>
              <a:t>管道巡检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7953824" y="29431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适用场合：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9465139" y="789170"/>
            <a:ext cx="2382170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2.</a:t>
            </a:r>
            <a:r>
              <a:rPr lang="zh-CN" altLang="en-US" sz="1400" dirty="0" smtClean="0"/>
              <a:t>管道清淤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9476534" y="1227898"/>
            <a:ext cx="2370777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3.</a:t>
            </a:r>
            <a:r>
              <a:rPr lang="zh-CN" altLang="en-US" sz="1400" dirty="0" smtClean="0"/>
              <a:t> 管道内焊接</a:t>
            </a:r>
            <a:endParaRPr lang="zh-CN" altLang="en-US" sz="1400" dirty="0"/>
          </a:p>
        </p:txBody>
      </p:sp>
      <p:sp>
        <p:nvSpPr>
          <p:cNvPr id="22" name="圆角矩形 21"/>
          <p:cNvSpPr/>
          <p:nvPr/>
        </p:nvSpPr>
        <p:spPr>
          <a:xfrm>
            <a:off x="9125147" y="2125763"/>
            <a:ext cx="2722163" cy="330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小巧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自主巡检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7953824" y="1753900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特点 ：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953824" y="3249183"/>
            <a:ext cx="3379451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ZPR-01</a:t>
            </a:r>
            <a:r>
              <a:rPr lang="zh-CN" altLang="en-US" dirty="0" smtClean="0"/>
              <a:t>型管道作业机器人参数：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1600" dirty="0" smtClean="0"/>
              <a:t>        行走方式：轮式</a:t>
            </a:r>
            <a:endParaRPr lang="en-US" altLang="zh-CN" sz="1600" dirty="0" smtClean="0"/>
          </a:p>
          <a:p>
            <a:r>
              <a:rPr lang="zh-CN" altLang="en-US" sz="1600" dirty="0" smtClean="0"/>
              <a:t>        最大移动速度：</a:t>
            </a:r>
            <a:r>
              <a:rPr lang="en-US" altLang="zh-CN" sz="1600" dirty="0" smtClean="0"/>
              <a:t>1 m/s</a:t>
            </a:r>
            <a:endParaRPr lang="en-US" altLang="zh-CN" sz="1600" dirty="0"/>
          </a:p>
          <a:p>
            <a:r>
              <a:rPr lang="zh-CN" altLang="en-US" sz="1600" dirty="0" smtClean="0"/>
              <a:t>        最大工作时长：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小时</a:t>
            </a:r>
            <a:endParaRPr lang="en-US" altLang="zh-CN" sz="1600" dirty="0" smtClean="0"/>
          </a:p>
          <a:p>
            <a:r>
              <a:rPr lang="zh-CN" altLang="en-US" sz="1600" dirty="0" smtClean="0"/>
              <a:t>        操作方法：遥控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自主巡逻模式</a:t>
            </a:r>
            <a:endParaRPr lang="en-US" altLang="zh-CN" sz="1600" dirty="0"/>
          </a:p>
          <a:p>
            <a:r>
              <a:rPr lang="zh-CN" altLang="en-US" sz="1600" dirty="0" smtClean="0"/>
              <a:t>        相机参数：</a:t>
            </a:r>
            <a:r>
              <a:rPr lang="en-US" altLang="zh-CN" sz="1600" dirty="0" smtClean="0"/>
              <a:t>1080P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4K</a:t>
            </a:r>
            <a:r>
              <a:rPr lang="zh-CN" altLang="en-US" sz="1600" dirty="0" smtClean="0"/>
              <a:t>三倍光学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</a:t>
            </a:r>
            <a:r>
              <a:rPr lang="zh-CN" altLang="en-US" sz="1600" dirty="0" smtClean="0"/>
              <a:t>变焦。</a:t>
            </a:r>
            <a:endParaRPr lang="en-US" altLang="zh-CN" sz="1600" dirty="0"/>
          </a:p>
          <a:p>
            <a:r>
              <a:rPr lang="zh-CN" altLang="en-US" sz="1600" dirty="0" smtClean="0"/>
              <a:t>        重量：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公斤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尺寸：根据管道定制</a:t>
            </a:r>
            <a:endParaRPr lang="en-US" altLang="zh-CN" sz="1600" dirty="0" smtClean="0"/>
          </a:p>
          <a:p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附件：可选配云台、高清相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</a:t>
            </a:r>
            <a:r>
              <a:rPr lang="zh-CN" altLang="en-US" sz="1600" dirty="0" smtClean="0"/>
              <a:t>机、清淤模块等。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1549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1277</Words>
  <Application>Microsoft Office PowerPoint</Application>
  <PresentationFormat>宽屏</PresentationFormat>
  <Paragraphs>228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方正兰亭黑_GBK</vt:lpstr>
      <vt:lpstr>华文楷体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使用者</dc:creator>
  <cp:lastModifiedBy>markzgwu</cp:lastModifiedBy>
  <cp:revision>66</cp:revision>
  <dcterms:created xsi:type="dcterms:W3CDTF">2018-05-01T09:04:48Z</dcterms:created>
  <dcterms:modified xsi:type="dcterms:W3CDTF">2019-01-16T08:49:07Z</dcterms:modified>
</cp:coreProperties>
</file>