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7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597400" y="1067257"/>
            <a:ext cx="15177586" cy="8356601"/>
          </a:xfrm>
          <a:prstGeom prst="rect">
            <a:avLst/>
          </a:prstGeom>
        </p:spPr>
      </p:pic>
      <p:sp>
        <p:nvSpPr>
          <p:cNvPr id="120" name="视频2：变量的使用"/>
          <p:cNvSpPr txBox="1">
            <a:spLocks noGrp="1"/>
          </p:cNvSpPr>
          <p:nvPr>
            <p:ph type="title"/>
          </p:nvPr>
        </p:nvSpPr>
        <p:spPr>
          <a:xfrm>
            <a:off x="1435100" y="9757631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t>视频2：变量的使用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942975" y="6390647"/>
            <a:ext cx="22510750" cy="3875687"/>
          </a:xfrm>
          <a:prstGeom prst="rect">
            <a:avLst/>
          </a:prstGeom>
        </p:spPr>
        <p:txBody>
          <a:bodyPr/>
          <a:lstStyle/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《探索Python的魔法世界》  </a:t>
            </a:r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小牛叔出品</a:t>
            </a:r>
          </a:p>
        </p:txBody>
      </p:sp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04800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视频2：变量的使用"/>
          <p:cNvSpPr txBox="1">
            <a:spLocks noGrp="1"/>
          </p:cNvSpPr>
          <p:nvPr>
            <p:ph type="title"/>
          </p:nvPr>
        </p:nvSpPr>
        <p:spPr>
          <a:xfrm>
            <a:off x="1226575" y="-289025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t>视频2：变量的使用</a:t>
            </a:r>
          </a:p>
        </p:txBody>
      </p:sp>
      <p:sp>
        <p:nvSpPr>
          <p:cNvPr id="125" name="1.6  用来存储数据的魔盒子 – 变量…"/>
          <p:cNvSpPr txBox="1">
            <a:spLocks noGrp="1"/>
          </p:cNvSpPr>
          <p:nvPr>
            <p:ph type="body" idx="1"/>
          </p:nvPr>
        </p:nvSpPr>
        <p:spPr>
          <a:xfrm>
            <a:off x="1400345" y="2209725"/>
            <a:ext cx="15732469" cy="10248508"/>
          </a:xfrm>
          <a:prstGeom prst="rect">
            <a:avLst/>
          </a:prstGeom>
        </p:spPr>
        <p:txBody>
          <a:bodyPr/>
          <a:lstStyle/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079500" algn="l"/>
              </a:tabLst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1.6  用来存储数据的魔盒子 – 变量</a:t>
            </a:r>
          </a:p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079500" algn="l"/>
              </a:tabLst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1.7  魔法师的精彩表演 – 数据输出</a:t>
            </a:r>
          </a:p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079500" algn="l"/>
              </a:tabLst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1.8  想给魔法师什么- 数据输入</a:t>
            </a:r>
          </a:p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079500" algn="l"/>
              </a:tabLst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1.9  速算大师的魔法 – 秒变超级计算器</a:t>
            </a:r>
          </a:p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079500" algn="l"/>
              </a:tabLst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1.10  魔盒里的东西怎样才能交换</a:t>
            </a:r>
          </a:p>
          <a:p>
            <a:pPr marL="0" marR="457200" indent="355600" algn="just" defTabSz="266700">
              <a:lnSpc>
                <a:spcPct val="150000"/>
              </a:lnSpc>
              <a:spcBef>
                <a:spcPts val="0"/>
              </a:spcBef>
              <a:buSzTx/>
              <a:buNone/>
              <a:defRPr sz="5800">
                <a:solidFill>
                  <a:srgbClr val="FFFFFF"/>
                </a:solidFill>
                <a:effectLst/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1.11  记下魔术的秘诀 – 注释</a:t>
            </a:r>
          </a:p>
        </p:txBody>
      </p:sp>
      <p:sp>
        <p:nvSpPr>
          <p:cNvPr id="126" name="1、变量的概念…"/>
          <p:cNvSpPr txBox="1"/>
          <p:nvPr/>
        </p:nvSpPr>
        <p:spPr>
          <a:xfrm>
            <a:off x="14525398" y="1952667"/>
            <a:ext cx="14625766" cy="1024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>
                <a:solidFill>
                  <a:srgbClr val="FFFFFF"/>
                </a:solidFill>
                <a:effectLst/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1、变量的概念</a:t>
            </a:r>
          </a:p>
          <a:p>
            <a: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>
                <a:solidFill>
                  <a:srgbClr val="FFFFFF"/>
                </a:solidFill>
                <a:effectLst/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2</a:t>
            </a:r>
            <a:r>
              <a:rPr dirty="0"/>
              <a:t>、input和eval语句</a:t>
            </a:r>
          </a:p>
          <a:p>
            <a: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>
                <a:solidFill>
                  <a:srgbClr val="FFFFFF"/>
                </a:solidFill>
                <a:effectLst/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3</a:t>
            </a:r>
            <a:r>
              <a:rPr dirty="0"/>
              <a:t>、变量交换</a:t>
            </a:r>
          </a:p>
          <a:p>
            <a: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>
                <a:solidFill>
                  <a:srgbClr val="FFFFFF"/>
                </a:solidFill>
                <a:effectLst/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4</a:t>
            </a:r>
            <a:r>
              <a:rPr dirty="0"/>
              <a:t>、注释</a:t>
            </a:r>
          </a:p>
        </p:txBody>
      </p:sp>
      <p:sp>
        <p:nvSpPr>
          <p:cNvPr id="127" name="箭头"/>
          <p:cNvSpPr/>
          <p:nvPr/>
        </p:nvSpPr>
        <p:spPr>
          <a:xfrm>
            <a:off x="12393000" y="5833994"/>
            <a:ext cx="2214472" cy="1379151"/>
          </a:xfrm>
          <a:prstGeom prst="rightArrow">
            <a:avLst>
              <a:gd name="adj1" fmla="val 32000"/>
              <a:gd name="adj2" fmla="val 79191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1、变量的概念"/>
          <p:cNvSpPr txBox="1">
            <a:spLocks noGrp="1"/>
          </p:cNvSpPr>
          <p:nvPr>
            <p:ph type="title"/>
          </p:nvPr>
        </p:nvSpPr>
        <p:spPr>
          <a:xfrm>
            <a:off x="1428750" y="7472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t>1、变量的概念</a:t>
            </a:r>
          </a:p>
        </p:txBody>
      </p:sp>
      <p:sp>
        <p:nvSpPr>
          <p:cNvPr id="131" name="变量表面上可变的量，其实不是量，而是“值”的一串代号…"/>
          <p:cNvSpPr txBox="1">
            <a:spLocks noGrp="1"/>
          </p:cNvSpPr>
          <p:nvPr>
            <p:ph type="body" sz="half" idx="1"/>
          </p:nvPr>
        </p:nvSpPr>
        <p:spPr>
          <a:xfrm>
            <a:off x="4477340" y="2832100"/>
            <a:ext cx="15429320" cy="80518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变量表面上可变的量，其实不是量，而是“值”的一串代号</a:t>
            </a:r>
          </a:p>
          <a:p>
            <a:pPr>
              <a:defRPr>
                <a:effectLst/>
              </a:defRPr>
            </a:pPr>
            <a:r>
              <a:t>与变量相对应的是概念是  - “值”</a:t>
            </a:r>
          </a:p>
          <a:p>
            <a:pPr>
              <a:defRPr>
                <a:effectLst/>
              </a:defRPr>
            </a:pPr>
            <a:r>
              <a:t>变量 - “本身的名字不重要”    GDP = 2.3   G=2.3</a:t>
            </a:r>
          </a:p>
          <a:p>
            <a:pPr>
              <a:defRPr>
                <a:effectLst/>
              </a:defRPr>
            </a:pPr>
            <a:r>
              <a:t>值 - “本身就是意义”   name = "小牛叔"</a:t>
            </a:r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、值的格式化"/>
          <p:cNvSpPr txBox="1">
            <a:spLocks noGrp="1"/>
          </p:cNvSpPr>
          <p:nvPr>
            <p:ph type="title"/>
          </p:nvPr>
        </p:nvSpPr>
        <p:spPr>
          <a:xfrm>
            <a:off x="1428750" y="7472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2</a:t>
            </a:r>
            <a:r>
              <a:rPr dirty="0"/>
              <a:t>、</a:t>
            </a:r>
            <a:r>
              <a:rPr lang="en-US" altLang="zh-CN" dirty="0"/>
              <a:t>input()</a:t>
            </a:r>
            <a:r>
              <a:rPr lang="zh-CN" altLang="en-US" dirty="0"/>
              <a:t>语句</a:t>
            </a:r>
            <a:endParaRPr dirty="0"/>
          </a:p>
        </p:txBody>
      </p:sp>
      <p:sp>
        <p:nvSpPr>
          <p:cNvPr id="135" name="“%d” - 整数…"/>
          <p:cNvSpPr txBox="1">
            <a:spLocks noGrp="1"/>
          </p:cNvSpPr>
          <p:nvPr>
            <p:ph type="body" sz="half" idx="1"/>
          </p:nvPr>
        </p:nvSpPr>
        <p:spPr>
          <a:xfrm>
            <a:off x="4477340" y="2832100"/>
            <a:ext cx="15429320" cy="187335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rPr lang="zh-CN" altLang="en-US" dirty="0"/>
              <a:t>等待用户的输入，并且返回输入的字符串</a:t>
            </a:r>
            <a:endParaRPr dirty="0"/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  <p:sp>
        <p:nvSpPr>
          <p:cNvPr id="5" name="2、值的格式化">
            <a:extLst>
              <a:ext uri="{FF2B5EF4-FFF2-40B4-BE49-F238E27FC236}">
                <a16:creationId xmlns:a16="http://schemas.microsoft.com/office/drawing/2014/main" id="{8930A1B7-FCBD-C348-8BEA-68C1F3051004}"/>
              </a:ext>
            </a:extLst>
          </p:cNvPr>
          <p:cNvSpPr txBox="1">
            <a:spLocks/>
          </p:cNvSpPr>
          <p:nvPr/>
        </p:nvSpPr>
        <p:spPr>
          <a:xfrm>
            <a:off x="1418622" y="5351333"/>
            <a:ext cx="21526500" cy="187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1174750" marR="457200" indent="-819150" algn="l" defTabSz="2667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>
                <a:tab pos="1079500" algn="l"/>
              </a:tabLst>
              <a:defRPr sz="6900" b="0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defRPr>
                <a:effectLst/>
              </a:defRPr>
            </a:pPr>
            <a:r>
              <a:rPr lang="en-US" altLang="zh-CN" dirty="0">
                <a:effectLst/>
              </a:rPr>
              <a:t>eval(’</a:t>
            </a:r>
            <a:r>
              <a:rPr lang="zh-CN" altLang="en-US" dirty="0">
                <a:effectLst/>
              </a:rPr>
              <a:t>字符串</a:t>
            </a:r>
            <a:r>
              <a:rPr lang="en-US" altLang="zh-CN" dirty="0">
                <a:effectLst/>
              </a:rPr>
              <a:t>’)</a:t>
            </a:r>
            <a:r>
              <a:rPr lang="zh-CN" altLang="en-US" dirty="0">
                <a:effectLst/>
              </a:rPr>
              <a:t>语句</a:t>
            </a:r>
          </a:p>
        </p:txBody>
      </p:sp>
      <p:sp>
        <p:nvSpPr>
          <p:cNvPr id="6" name="“%d” - 整数…">
            <a:extLst>
              <a:ext uri="{FF2B5EF4-FFF2-40B4-BE49-F238E27FC236}">
                <a16:creationId xmlns:a16="http://schemas.microsoft.com/office/drawing/2014/main" id="{0466FD87-F6AE-574F-8408-DCA3590E185A}"/>
              </a:ext>
            </a:extLst>
          </p:cNvPr>
          <p:cNvSpPr txBox="1">
            <a:spLocks/>
          </p:cNvSpPr>
          <p:nvPr/>
        </p:nvSpPr>
        <p:spPr>
          <a:xfrm>
            <a:off x="4609097" y="7870566"/>
            <a:ext cx="15429320" cy="187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>
              <a:defRPr>
                <a:effectLst/>
              </a:defRPr>
            </a:pPr>
            <a:endParaRPr lang="zh-CN" altLang="en-US" dirty="0"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419A0E-71BB-104E-B544-92F321E66F2C}"/>
              </a:ext>
            </a:extLst>
          </p:cNvPr>
          <p:cNvSpPr txBox="1"/>
          <p:nvPr/>
        </p:nvSpPr>
        <p:spPr>
          <a:xfrm>
            <a:off x="4609097" y="8424903"/>
            <a:ext cx="1146467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把参数当中的字符串当成语句来运行</a:t>
            </a: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90824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、值的格式化"/>
          <p:cNvSpPr txBox="1">
            <a:spLocks noGrp="1"/>
          </p:cNvSpPr>
          <p:nvPr>
            <p:ph type="title"/>
          </p:nvPr>
        </p:nvSpPr>
        <p:spPr>
          <a:xfrm>
            <a:off x="1428750" y="7472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3</a:t>
            </a:r>
            <a:r>
              <a:rPr dirty="0"/>
              <a:t>、</a:t>
            </a:r>
            <a:r>
              <a:rPr lang="zh-CN" altLang="en-US" dirty="0"/>
              <a:t>变量的交换</a:t>
            </a:r>
            <a:endParaRPr dirty="0"/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AB26AE-BB58-7E4B-BECC-31E76DC55842}"/>
              </a:ext>
            </a:extLst>
          </p:cNvPr>
          <p:cNvSpPr txBox="1"/>
          <p:nvPr/>
        </p:nvSpPr>
        <p:spPr>
          <a:xfrm>
            <a:off x="4270942" y="3415814"/>
            <a:ext cx="3537828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a</a:t>
            </a: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=1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b=2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c=a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a=b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>
                <a:solidFill>
                  <a:srgbClr val="FF0000"/>
                </a:solidFill>
              </a:rPr>
              <a:t>b=c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b,a</a:t>
            </a:r>
            <a:endParaRPr lang="en-US" altLang="zh-CN" dirty="0">
              <a:solidFill>
                <a:srgbClr val="FF0000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dirty="0"/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23747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、值的格式化"/>
          <p:cNvSpPr txBox="1">
            <a:spLocks noGrp="1"/>
          </p:cNvSpPr>
          <p:nvPr>
            <p:ph type="title"/>
          </p:nvPr>
        </p:nvSpPr>
        <p:spPr>
          <a:xfrm>
            <a:off x="1428750" y="747249"/>
            <a:ext cx="21526500" cy="1873350"/>
          </a:xfrm>
          <a:prstGeom prst="rect">
            <a:avLst/>
          </a:prstGeom>
        </p:spPr>
        <p:txBody>
          <a:bodyPr/>
          <a:lstStyle>
            <a:lvl1pPr marL="1174750" marR="457200" indent="-819150" algn="l" defTabSz="266700">
              <a:lnSpc>
                <a:spcPct val="120000"/>
              </a:lnSpc>
              <a:buSzPct val="75000"/>
              <a:buChar char="•"/>
              <a:tabLst>
                <a:tab pos="1079500" algn="l"/>
              </a:tabLst>
              <a:defRPr sz="69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4</a:t>
            </a:r>
            <a:r>
              <a:rPr dirty="0"/>
              <a:t>、</a:t>
            </a:r>
            <a:r>
              <a:rPr lang="zh-CN" altLang="en-US" dirty="0"/>
              <a:t>注释</a:t>
            </a:r>
            <a:endParaRPr dirty="0"/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AB26AE-BB58-7E4B-BECC-31E76DC55842}"/>
              </a:ext>
            </a:extLst>
          </p:cNvPr>
          <p:cNvSpPr txBox="1"/>
          <p:nvPr/>
        </p:nvSpPr>
        <p:spPr>
          <a:xfrm>
            <a:off x="4270942" y="2215487"/>
            <a:ext cx="5562420" cy="1050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a</a:t>
            </a: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=1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b=2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 </a:t>
            </a: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#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定义</a:t>
            </a:r>
            <a:endParaRPr kumimoji="0" lang="en-US" altLang="zh-CN" sz="5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'''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下面开始交换</a:t>
            </a:r>
            <a:endParaRPr lang="en-US" altLang="zh-CN" dirty="0">
              <a:solidFill>
                <a:srgbClr val="FF0000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'''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dirty="0"/>
              <a:t>c=a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a=b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b=c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/>
              <a:t>a,b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b,a</a:t>
            </a:r>
            <a:endParaRPr lang="en-US" altLang="zh-CN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dirty="0"/>
          </a:p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21970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223</Words>
  <Application>Microsoft Macintosh PowerPoint</Application>
  <PresentationFormat>自定义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Heiti SC Light</vt:lpstr>
      <vt:lpstr>PingFang SC Regular</vt:lpstr>
      <vt:lpstr>Arial</vt:lpstr>
      <vt:lpstr>Helvetica Neue</vt:lpstr>
      <vt:lpstr>Helvetica Neue Medium</vt:lpstr>
      <vt:lpstr>New_Template2</vt:lpstr>
      <vt:lpstr>视频2：变量的使用</vt:lpstr>
      <vt:lpstr>视频2：变量的使用</vt:lpstr>
      <vt:lpstr>1、变量的概念</vt:lpstr>
      <vt:lpstr>2、input()语句</vt:lpstr>
      <vt:lpstr>3、变量的交换</vt:lpstr>
      <vt:lpstr>4、注释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视频2：变量的使用</dc:title>
  <cp:lastModifiedBy>张彦</cp:lastModifiedBy>
  <cp:revision>4</cp:revision>
  <dcterms:modified xsi:type="dcterms:W3CDTF">2019-12-26T12:41:39Z</dcterms:modified>
</cp:coreProperties>
</file>