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2" r:id="rId4"/>
    <p:sldId id="263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21"/>
  </p:normalViewPr>
  <p:slideViewPr>
    <p:cSldViewPr snapToGrid="0" snapToObjects="1">
      <p:cViewPr>
        <p:scale>
          <a:sx n="58" d="100"/>
          <a:sy n="58" d="100"/>
        </p:scale>
        <p:origin x="-7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0630202"/>
            <a:ext cx="21526500" cy="1524001"/>
          </a:xfrm>
          <a:prstGeom prst="rect">
            <a:avLst/>
          </a:prstGeom>
        </p:spPr>
        <p:txBody>
          <a:bodyPr/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视频1.</a:t>
            </a:r>
            <a:r>
              <a:rPr lang="en-US" altLang="zh-CN" dirty="0"/>
              <a:t>3</a:t>
            </a:r>
            <a:r>
              <a:rPr dirty="0"/>
              <a:t>：</a:t>
            </a:r>
            <a:r>
              <a:rPr lang="zh-CN" altLang="en-US" dirty="0"/>
              <a:t>重要的事情说三遍</a:t>
            </a:r>
            <a:endParaRPr dirty="0"/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0"/>
            <a:ext cx="19722055" cy="4208681"/>
          </a:xfrm>
          <a:prstGeom prst="rect">
            <a:avLst/>
          </a:prstGeom>
        </p:spPr>
        <p:txBody>
          <a:bodyPr/>
          <a:lstStyle/>
          <a:p>
            <a:pPr defTabSz="759459"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5" y="93270"/>
            <a:ext cx="21526501" cy="35687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视频</a:t>
            </a:r>
            <a:r>
              <a:rPr lang="en-US" altLang="zh-CN" dirty="0"/>
              <a:t>1.3</a:t>
            </a:r>
            <a:r>
              <a:rPr lang="zh-CN" altLang="en-US" dirty="0"/>
              <a:t>：重要的事情说三遍</a:t>
            </a:r>
            <a:endParaRPr dirty="0"/>
          </a:p>
        </p:txBody>
      </p:sp>
      <p:sp>
        <p:nvSpPr>
          <p:cNvPr id="13" name="1982年获得阿姆斯特丹大学的数学和计算机科学的硕士学位，同年加入CWI。…">
            <a:extLst>
              <a:ext uri="{FF2B5EF4-FFF2-40B4-BE49-F238E27FC236}">
                <a16:creationId xmlns:a16="http://schemas.microsoft.com/office/drawing/2014/main" id="{84E6DB47-8616-EB4D-ACF0-7760760D518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723326" y="3013271"/>
            <a:ext cx="10278924" cy="210165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en-US" altLang="zh-CN" sz="6000" dirty="0"/>
              <a:t>print('Hello King!')</a:t>
            </a:r>
            <a:endParaRPr sz="6000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D7B4ADD-76E0-684B-B0F6-67A0A442485B}"/>
              </a:ext>
            </a:extLst>
          </p:cNvPr>
          <p:cNvCxnSpPr/>
          <p:nvPr/>
        </p:nvCxnSpPr>
        <p:spPr>
          <a:xfrm flipV="1">
            <a:off x="8939096" y="5114925"/>
            <a:ext cx="0" cy="3114675"/>
          </a:xfrm>
          <a:prstGeom prst="straightConnector1">
            <a:avLst/>
          </a:prstGeom>
          <a:ln w="171450">
            <a:solidFill>
              <a:srgbClr val="FFFFFF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1982年获得阿姆斯特丹大学的数学和计算机科学的硕士学位，同年加入CWI。…">
            <a:extLst>
              <a:ext uri="{FF2B5EF4-FFF2-40B4-BE49-F238E27FC236}">
                <a16:creationId xmlns:a16="http://schemas.microsoft.com/office/drawing/2014/main" id="{3F474689-095E-2140-8275-20849C0B9DF4}"/>
              </a:ext>
            </a:extLst>
          </p:cNvPr>
          <p:cNvSpPr txBox="1">
            <a:spLocks/>
          </p:cNvSpPr>
          <p:nvPr/>
        </p:nvSpPr>
        <p:spPr>
          <a:xfrm>
            <a:off x="7407374" y="7550248"/>
            <a:ext cx="9653984" cy="43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5461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10922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16383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21844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7305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32766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38227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43688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49149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marL="453262" indent="-453262" defTabSz="685165" hangingPunct="1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>
                <a:effectLst>
                  <a:outerShdw blurRad="42164" dist="21082" dir="5400000" rotWithShape="0">
                    <a:srgbClr val="000000"/>
                  </a:outerShdw>
                </a:effectLst>
              </a:rPr>
              <a:t>函数</a:t>
            </a:r>
            <a:r>
              <a:rPr lang="en-US" altLang="zh-CN" sz="6000" dirty="0">
                <a:effectLst>
                  <a:outerShdw blurRad="42164" dist="21082" dir="5400000" rotWithShape="0">
                    <a:srgbClr val="000000"/>
                  </a:outerShdw>
                </a:effectLst>
              </a:rPr>
              <a:t>print()</a:t>
            </a:r>
            <a:endParaRPr lang="en-US" sz="6000" dirty="0">
              <a:effectLst>
                <a:outerShdw blurRad="42164" dist="21082" dir="5400000" rotWithShape="0">
                  <a:srgbClr val="000000"/>
                </a:outerShdw>
              </a:effectLst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F0D4B3E-ABDD-AD4C-B56F-720A88E3E915}"/>
              </a:ext>
            </a:extLst>
          </p:cNvPr>
          <p:cNvCxnSpPr>
            <a:cxnSpLocks/>
          </p:cNvCxnSpPr>
          <p:nvPr/>
        </p:nvCxnSpPr>
        <p:spPr>
          <a:xfrm flipV="1">
            <a:off x="13455340" y="4936506"/>
            <a:ext cx="0" cy="3114674"/>
          </a:xfrm>
          <a:prstGeom prst="straightConnector1">
            <a:avLst/>
          </a:prstGeom>
          <a:ln w="171450">
            <a:solidFill>
              <a:srgbClr val="FFFFFF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1982年获得阿姆斯特丹大学的数学和计算机科学的硕士学位，同年加入CWI。…">
            <a:extLst>
              <a:ext uri="{FF2B5EF4-FFF2-40B4-BE49-F238E27FC236}">
                <a16:creationId xmlns:a16="http://schemas.microsoft.com/office/drawing/2014/main" id="{6A30ED8A-2C1D-424E-8FF1-42FDDC32006F}"/>
              </a:ext>
            </a:extLst>
          </p:cNvPr>
          <p:cNvSpPr txBox="1">
            <a:spLocks/>
          </p:cNvSpPr>
          <p:nvPr/>
        </p:nvSpPr>
        <p:spPr>
          <a:xfrm>
            <a:off x="11989825" y="6388080"/>
            <a:ext cx="9653984" cy="43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5461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10922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16383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21844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7305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32766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38227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43688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49149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marL="453262" indent="-453262" defTabSz="685165" hangingPunct="1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>
                <a:effectLst>
                  <a:outerShdw blurRad="42164" dist="21082" dir="5400000" rotWithShape="0">
                    <a:srgbClr val="000000"/>
                  </a:outerShdw>
                </a:effectLst>
              </a:rPr>
              <a:t>字符串</a:t>
            </a:r>
            <a:r>
              <a:rPr lang="en-US" altLang="zh-CN" sz="6000" dirty="0">
                <a:effectLst>
                  <a:outerShdw blurRad="42164" dist="21082" dir="5400000" rotWithShape="0">
                    <a:srgbClr val="000000"/>
                  </a:outerShdw>
                </a:effectLst>
              </a:rPr>
              <a:t>Hello</a:t>
            </a:r>
            <a:r>
              <a:rPr lang="zh-CN" altLang="en-US" sz="6000" dirty="0">
                <a:effectLst>
                  <a:outerShdw blurRad="42164" dist="21082" dir="5400000" rotWithShape="0">
                    <a:srgbClr val="000000"/>
                  </a:outerShdw>
                </a:effectLst>
              </a:rPr>
              <a:t> </a:t>
            </a:r>
            <a:r>
              <a:rPr lang="en-US" altLang="zh-CN" sz="6000" dirty="0">
                <a:effectLst>
                  <a:outerShdw blurRad="42164" dist="21082" dir="5400000" rotWithShape="0">
                    <a:srgbClr val="000000"/>
                  </a:outerShdw>
                </a:effectLst>
              </a:rPr>
              <a:t>King!</a:t>
            </a:r>
            <a:endParaRPr lang="en-US" sz="6000" dirty="0">
              <a:effectLst>
                <a:outerShdw blurRad="42164" dist="21082" dir="54000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5" y="93270"/>
            <a:ext cx="21526501" cy="35687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字符串的乘法</a:t>
            </a:r>
            <a:r>
              <a:rPr lang="en-US" altLang="zh-CN" dirty="0"/>
              <a:t>-</a:t>
            </a:r>
            <a:r>
              <a:rPr lang="zh-CN" altLang="en-US" dirty="0"/>
              <a:t>重复多次</a:t>
            </a:r>
            <a:endParaRPr dirty="0"/>
          </a:p>
        </p:txBody>
      </p:sp>
      <p:sp>
        <p:nvSpPr>
          <p:cNvPr id="13" name="1982年获得阿姆斯特丹大学的数学和计算机科学的硕士学位，同年加入CWI。…">
            <a:extLst>
              <a:ext uri="{FF2B5EF4-FFF2-40B4-BE49-F238E27FC236}">
                <a16:creationId xmlns:a16="http://schemas.microsoft.com/office/drawing/2014/main" id="{84E6DB47-8616-EB4D-ACF0-7760760D518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7723326" y="3013271"/>
            <a:ext cx="10278924" cy="210165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en-US" altLang="zh-CN" sz="6000" dirty="0"/>
              <a:t>print(‘Hello King!‘</a:t>
            </a:r>
            <a:r>
              <a:rPr lang="zh-CN" altLang="en-US" sz="6000" dirty="0"/>
              <a:t> * </a:t>
            </a:r>
            <a:r>
              <a:rPr lang="en-US" altLang="zh-CN" sz="6000" dirty="0"/>
              <a:t>3)</a:t>
            </a:r>
            <a:endParaRPr sz="6000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D7B4ADD-76E0-684B-B0F6-67A0A442485B}"/>
              </a:ext>
            </a:extLst>
          </p:cNvPr>
          <p:cNvCxnSpPr/>
          <p:nvPr/>
        </p:nvCxnSpPr>
        <p:spPr>
          <a:xfrm flipV="1">
            <a:off x="8939096" y="5114925"/>
            <a:ext cx="0" cy="3114675"/>
          </a:xfrm>
          <a:prstGeom prst="straightConnector1">
            <a:avLst/>
          </a:prstGeom>
          <a:ln w="171450">
            <a:solidFill>
              <a:srgbClr val="FFFFFF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1982年获得阿姆斯特丹大学的数学和计算机科学的硕士学位，同年加入CWI。…">
            <a:extLst>
              <a:ext uri="{FF2B5EF4-FFF2-40B4-BE49-F238E27FC236}">
                <a16:creationId xmlns:a16="http://schemas.microsoft.com/office/drawing/2014/main" id="{3F474689-095E-2140-8275-20849C0B9DF4}"/>
              </a:ext>
            </a:extLst>
          </p:cNvPr>
          <p:cNvSpPr txBox="1">
            <a:spLocks/>
          </p:cNvSpPr>
          <p:nvPr/>
        </p:nvSpPr>
        <p:spPr>
          <a:xfrm>
            <a:off x="7407374" y="7550248"/>
            <a:ext cx="9653984" cy="43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5461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10922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16383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21844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7305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32766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38227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43688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49149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marL="453262" indent="-453262" defTabSz="685165" hangingPunct="1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>
                <a:effectLst>
                  <a:outerShdw blurRad="42164" dist="21082" dir="5400000" rotWithShape="0">
                    <a:srgbClr val="000000"/>
                  </a:outerShdw>
                </a:effectLst>
              </a:rPr>
              <a:t>函数</a:t>
            </a:r>
            <a:r>
              <a:rPr lang="en-US" altLang="zh-CN" sz="6000" dirty="0">
                <a:effectLst>
                  <a:outerShdw blurRad="42164" dist="21082" dir="5400000" rotWithShape="0">
                    <a:srgbClr val="000000"/>
                  </a:outerShdw>
                </a:effectLst>
              </a:rPr>
              <a:t>print()</a:t>
            </a:r>
            <a:endParaRPr lang="en-US" sz="6000" dirty="0">
              <a:effectLst>
                <a:outerShdw blurRad="42164" dist="21082" dir="5400000" rotWithShape="0">
                  <a:srgbClr val="000000"/>
                </a:outerShdw>
              </a:effectLst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F0D4B3E-ABDD-AD4C-B56F-720A88E3E915}"/>
              </a:ext>
            </a:extLst>
          </p:cNvPr>
          <p:cNvCxnSpPr>
            <a:cxnSpLocks/>
          </p:cNvCxnSpPr>
          <p:nvPr/>
        </p:nvCxnSpPr>
        <p:spPr>
          <a:xfrm flipV="1">
            <a:off x="13455340" y="4936506"/>
            <a:ext cx="0" cy="3114674"/>
          </a:xfrm>
          <a:prstGeom prst="straightConnector1">
            <a:avLst/>
          </a:prstGeom>
          <a:ln w="171450">
            <a:solidFill>
              <a:srgbClr val="FFFFFF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1982年获得阿姆斯特丹大学的数学和计算机科学的硕士学位，同年加入CWI。…">
            <a:extLst>
              <a:ext uri="{FF2B5EF4-FFF2-40B4-BE49-F238E27FC236}">
                <a16:creationId xmlns:a16="http://schemas.microsoft.com/office/drawing/2014/main" id="{6A30ED8A-2C1D-424E-8FF1-42FDDC32006F}"/>
              </a:ext>
            </a:extLst>
          </p:cNvPr>
          <p:cNvSpPr txBox="1">
            <a:spLocks/>
          </p:cNvSpPr>
          <p:nvPr/>
        </p:nvSpPr>
        <p:spPr>
          <a:xfrm>
            <a:off x="11989825" y="6388080"/>
            <a:ext cx="9653984" cy="43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5461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10922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16383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21844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7305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32766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38227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43688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49149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marL="453262" indent="-453262" defTabSz="685165" hangingPunct="1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>
                <a:effectLst>
                  <a:outerShdw blurRad="42164" dist="21082" dir="5400000" rotWithShape="0">
                    <a:srgbClr val="000000"/>
                  </a:outerShdw>
                </a:effectLst>
              </a:rPr>
              <a:t>字符串</a:t>
            </a:r>
            <a:r>
              <a:rPr lang="en-US" altLang="zh-CN" sz="6000" dirty="0">
                <a:effectLst>
                  <a:outerShdw blurRad="42164" dist="21082" dir="5400000" rotWithShape="0">
                    <a:srgbClr val="000000"/>
                  </a:outerShdw>
                </a:effectLst>
              </a:rPr>
              <a:t>Hello</a:t>
            </a:r>
            <a:r>
              <a:rPr lang="zh-CN" altLang="en-US" sz="6000" dirty="0">
                <a:effectLst>
                  <a:outerShdw blurRad="42164" dist="21082" dir="5400000" rotWithShape="0">
                    <a:srgbClr val="000000"/>
                  </a:outerShdw>
                </a:effectLst>
              </a:rPr>
              <a:t> </a:t>
            </a:r>
            <a:r>
              <a:rPr lang="en-US" altLang="zh-CN" sz="6000" dirty="0">
                <a:effectLst>
                  <a:outerShdw blurRad="42164" dist="21082" dir="5400000" rotWithShape="0">
                    <a:srgbClr val="000000"/>
                  </a:outerShdw>
                </a:effectLst>
              </a:rPr>
              <a:t>King!</a:t>
            </a:r>
            <a:r>
              <a:rPr lang="zh-CN" altLang="en-US" sz="6000" dirty="0">
                <a:effectLst>
                  <a:outerShdw blurRad="42164" dist="21082" dir="5400000" rotWithShape="0">
                    <a:srgbClr val="000000"/>
                  </a:outerShdw>
                </a:effectLst>
              </a:rPr>
              <a:t>重复</a:t>
            </a:r>
            <a:r>
              <a:rPr lang="en-US" altLang="zh-CN" sz="6000" dirty="0">
                <a:effectLst>
                  <a:outerShdw blurRad="42164" dist="21082" dir="5400000" rotWithShape="0">
                    <a:srgbClr val="000000"/>
                  </a:outerShdw>
                </a:effectLst>
              </a:rPr>
              <a:t>3</a:t>
            </a:r>
            <a:r>
              <a:rPr lang="zh-CN" altLang="en-US" sz="6000" dirty="0">
                <a:effectLst>
                  <a:outerShdw blurRad="42164" dist="21082" dir="5400000" rotWithShape="0">
                    <a:srgbClr val="000000"/>
                  </a:outerShdw>
                </a:effectLst>
              </a:rPr>
              <a:t>次</a:t>
            </a:r>
            <a:endParaRPr lang="en-US" sz="6000" dirty="0">
              <a:effectLst>
                <a:outerShdw blurRad="42164" dist="21082" dir="5400000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8483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-1092879" y="-129755"/>
            <a:ext cx="21526501" cy="356870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、作业：形成</a:t>
            </a:r>
            <a:r>
              <a:rPr lang="en-US" altLang="zh-CN" dirty="0"/>
              <a:t>30</a:t>
            </a:r>
            <a:r>
              <a:rPr lang="zh-CN" altLang="en-US" dirty="0"/>
              <a:t>个星号</a:t>
            </a:r>
            <a:endParaRPr dirty="0"/>
          </a:p>
        </p:txBody>
      </p:sp>
      <p:sp>
        <p:nvSpPr>
          <p:cNvPr id="13" name="1982年获得阿姆斯特丹大学的数学和计算机科学的硕士学位，同年加入CWI。…">
            <a:extLst>
              <a:ext uri="{FF2B5EF4-FFF2-40B4-BE49-F238E27FC236}">
                <a16:creationId xmlns:a16="http://schemas.microsoft.com/office/drawing/2014/main" id="{84E6DB47-8616-EB4D-ACF0-7760760D518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6459192" y="447044"/>
            <a:ext cx="10278924" cy="210165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165">
              <a:lnSpc>
                <a:spcPct val="200000"/>
              </a:lnSpc>
              <a:spcBef>
                <a:spcPts val="0"/>
              </a:spcBef>
              <a:buNone/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/>
              <a:t>**********</a:t>
            </a:r>
            <a:endParaRPr sz="6000" dirty="0"/>
          </a:p>
        </p:txBody>
      </p:sp>
      <p:sp>
        <p:nvSpPr>
          <p:cNvPr id="8" name="1.1：开启编程魔法之门">
            <a:extLst>
              <a:ext uri="{FF2B5EF4-FFF2-40B4-BE49-F238E27FC236}">
                <a16:creationId xmlns:a16="http://schemas.microsoft.com/office/drawing/2014/main" id="{9D48BC4B-011A-CE48-9912-D4A720D32FD7}"/>
              </a:ext>
            </a:extLst>
          </p:cNvPr>
          <p:cNvSpPr txBox="1">
            <a:spLocks/>
          </p:cNvSpPr>
          <p:nvPr/>
        </p:nvSpPr>
        <p:spPr>
          <a:xfrm>
            <a:off x="-913007" y="2671361"/>
            <a:ext cx="21526501" cy="356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altLang="zh-CN" dirty="0"/>
              <a:t>2</a:t>
            </a:r>
            <a:r>
              <a:rPr lang="zh-CN" altLang="en-US" dirty="0"/>
              <a:t>、作业：</a:t>
            </a:r>
            <a:r>
              <a:rPr lang="en-US" altLang="zh-CN" dirty="0"/>
              <a:t>15</a:t>
            </a:r>
            <a:r>
              <a:rPr lang="zh-CN" altLang="en-US" dirty="0"/>
              <a:t>个间隔星号</a:t>
            </a:r>
          </a:p>
        </p:txBody>
      </p:sp>
      <p:sp>
        <p:nvSpPr>
          <p:cNvPr id="9" name="1982年获得阿姆斯特丹大学的数学和计算机科学的硕士学位，同年加入CWI。…">
            <a:extLst>
              <a:ext uri="{FF2B5EF4-FFF2-40B4-BE49-F238E27FC236}">
                <a16:creationId xmlns:a16="http://schemas.microsoft.com/office/drawing/2014/main" id="{D29A9B59-3B59-7940-828A-35E90BB46825}"/>
              </a:ext>
            </a:extLst>
          </p:cNvPr>
          <p:cNvSpPr txBox="1">
            <a:spLocks/>
          </p:cNvSpPr>
          <p:nvPr/>
        </p:nvSpPr>
        <p:spPr>
          <a:xfrm>
            <a:off x="3954213" y="5208684"/>
            <a:ext cx="10278924" cy="210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5461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10922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16383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21844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7305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32766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38227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43688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49149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marL="0" indent="0" defTabSz="685165" hangingPunct="1">
              <a:lnSpc>
                <a:spcPct val="200000"/>
              </a:lnSpc>
              <a:spcBef>
                <a:spcPts val="0"/>
              </a:spcBef>
              <a:buNone/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>
                <a:effectLst>
                  <a:outerShdw blurRad="42164" dist="21082" dir="5400000" rotWithShape="0">
                    <a:srgbClr val="000000"/>
                  </a:outerShdw>
                </a:effectLst>
              </a:rPr>
              <a:t>*  *  *  *  *  *  *  *  *  *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99B2473-23FE-DD42-9FA2-8DB4562AEB67}"/>
              </a:ext>
            </a:extLst>
          </p:cNvPr>
          <p:cNvCxnSpPr/>
          <p:nvPr/>
        </p:nvCxnSpPr>
        <p:spPr>
          <a:xfrm flipV="1">
            <a:off x="4434003" y="6858000"/>
            <a:ext cx="0" cy="3114675"/>
          </a:xfrm>
          <a:prstGeom prst="straightConnector1">
            <a:avLst/>
          </a:prstGeom>
          <a:ln w="171450">
            <a:solidFill>
              <a:srgbClr val="FFFFFF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982年获得阿姆斯特丹大学的数学和计算机科学的硕士学位，同年加入CWI。…">
            <a:extLst>
              <a:ext uri="{FF2B5EF4-FFF2-40B4-BE49-F238E27FC236}">
                <a16:creationId xmlns:a16="http://schemas.microsoft.com/office/drawing/2014/main" id="{707EACD3-13DF-8540-8E26-F86A28F1FE72}"/>
              </a:ext>
            </a:extLst>
          </p:cNvPr>
          <p:cNvSpPr txBox="1">
            <a:spLocks/>
          </p:cNvSpPr>
          <p:nvPr/>
        </p:nvSpPr>
        <p:spPr>
          <a:xfrm>
            <a:off x="4266683" y="8063095"/>
            <a:ext cx="9653984" cy="43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5461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10922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16383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21844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7305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32766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38227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43688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4914900" marR="0" indent="-5461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marL="453262" indent="-453262" defTabSz="685165" hangingPunct="1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>
                <a:effectLst>
                  <a:outerShdw blurRad="42164" dist="21082" dir="5400000" rotWithShape="0">
                    <a:srgbClr val="000000"/>
                  </a:outerShdw>
                </a:effectLst>
              </a:rPr>
              <a:t>空格</a:t>
            </a:r>
            <a:endParaRPr lang="en-US" sz="6000" dirty="0">
              <a:effectLst>
                <a:outerShdw blurRad="42164" dist="21082" dir="5400000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448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102</Words>
  <Application>Microsoft Macintosh PowerPoint</Application>
  <PresentationFormat>自定义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Helvetica Neue</vt:lpstr>
      <vt:lpstr>Helvetica Neue Medium</vt:lpstr>
      <vt:lpstr>New_Template2</vt:lpstr>
      <vt:lpstr>视频1.3：重要的事情说三遍</vt:lpstr>
      <vt:lpstr>视频1.3：重要的事情说三遍</vt:lpstr>
      <vt:lpstr>字符串的乘法-重复多次</vt:lpstr>
      <vt:lpstr>1、作业：形成30个星号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9</cp:revision>
  <dcterms:modified xsi:type="dcterms:W3CDTF">2020-01-01T14:33:26Z</dcterms:modified>
</cp:coreProperties>
</file>