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62" r:id="rId3"/>
    <p:sldId id="265" r:id="rId4"/>
    <p:sldId id="267" r:id="rId5"/>
    <p:sldId id="268" r:id="rId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-1022247"/>
              <a:satOff val="34289"/>
              <a:lumOff val="-18384"/>
            </a:scheme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3245"/>
              <a:satOff val="-16002"/>
              <a:lumOff val="283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98"/>
    <p:restoredTop sz="94713"/>
  </p:normalViewPr>
  <p:slideViewPr>
    <p:cSldViewPr snapToGrid="0" snapToObjects="1">
      <p:cViewPr>
        <p:scale>
          <a:sx n="38" d="100"/>
          <a:sy n="38" d="100"/>
        </p:scale>
        <p:origin x="25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435100" y="3454400"/>
            <a:ext cx="21526500" cy="35687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264400"/>
            <a:ext cx="21526500" cy="1231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78900"/>
            <a:ext cx="19621500" cy="585112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3200"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07099"/>
            <a:ext cx="19621500" cy="990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5000" b="1">
                <a:solidFill>
                  <a:srgbClr val="FFFFFF"/>
                </a:solidFill>
                <a:effectLst>
                  <a:outerShdw blurRad="50800" dist="25400" dir="5400000" rotWithShape="0">
                    <a:srgbClr val="020202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-63500" y="-1270000"/>
            <a:ext cx="24510997" cy="1634917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41703583_2880x1921.jpeg"/>
          <p:cNvSpPr>
            <a:spLocks noGrp="1"/>
          </p:cNvSpPr>
          <p:nvPr>
            <p:ph type="pic" idx="13"/>
          </p:nvPr>
        </p:nvSpPr>
        <p:spPr>
          <a:xfrm>
            <a:off x="4597400" y="177800"/>
            <a:ext cx="15180471" cy="10125584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435100" y="9677400"/>
            <a:ext cx="21526500" cy="1524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11430000"/>
            <a:ext cx="21526500" cy="1282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04800"/>
            <a:ext cx="453238" cy="461366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422400" y="4940300"/>
            <a:ext cx="21526500" cy="38227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idx="13"/>
          </p:nvPr>
        </p:nvSpPr>
        <p:spPr>
          <a:xfrm>
            <a:off x="133985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435100" y="584200"/>
            <a:ext cx="10769600" cy="6464300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378700"/>
            <a:ext cx="10769600" cy="5359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3898900"/>
            <a:ext cx="21526500" cy="80518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3322300" y="2184400"/>
            <a:ext cx="11519605" cy="10756121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xfrm>
            <a:off x="1435100" y="1003300"/>
            <a:ext cx="21526500" cy="22098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422400" y="3302000"/>
            <a:ext cx="10109200" cy="939800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4500"/>
              </a:spcBef>
              <a:defRPr sz="3800"/>
            </a:lvl1pPr>
            <a:lvl2pPr marL="914400" indent="-457200">
              <a:spcBef>
                <a:spcPts val="4500"/>
              </a:spcBef>
              <a:defRPr sz="3800"/>
            </a:lvl2pPr>
            <a:lvl3pPr marL="1371600" indent="-457200">
              <a:spcBef>
                <a:spcPts val="4500"/>
              </a:spcBef>
              <a:defRPr sz="3800"/>
            </a:lvl3pPr>
            <a:lvl4pPr marL="1828800" indent="-457200">
              <a:spcBef>
                <a:spcPts val="4500"/>
              </a:spcBef>
              <a:defRPr sz="3800"/>
            </a:lvl4pPr>
            <a:lvl5pPr marL="2286000" indent="-4572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3868400" y="6375400"/>
            <a:ext cx="9194800" cy="6570182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half" idx="14"/>
          </p:nvPr>
        </p:nvSpPr>
        <p:spPr>
          <a:xfrm>
            <a:off x="13550900" y="-419100"/>
            <a:ext cx="9512300" cy="95123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13462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1574800"/>
            <a:ext cx="21526500" cy="1056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1435100" y="330200"/>
            <a:ext cx="21526500" cy="356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47167"/>
            <a:ext cx="453238" cy="4613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5461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10922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16383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21844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27305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32766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38227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43688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49149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141703583_2880x1921.jpeg" descr="141703583_2880x1921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8784" r="19" b="8686"/>
          <a:stretch>
            <a:fillRect/>
          </a:stretch>
        </p:blipFill>
        <p:spPr>
          <a:xfrm>
            <a:off x="4404895" y="1087672"/>
            <a:ext cx="15177586" cy="8356601"/>
          </a:xfrm>
          <a:prstGeom prst="rect">
            <a:avLst/>
          </a:prstGeom>
        </p:spPr>
      </p:pic>
      <p:sp>
        <p:nvSpPr>
          <p:cNvPr id="120" name="视频1.1：开启编程的魔法之门"/>
          <p:cNvSpPr txBox="1">
            <a:spLocks noGrp="1"/>
          </p:cNvSpPr>
          <p:nvPr>
            <p:ph type="title"/>
          </p:nvPr>
        </p:nvSpPr>
        <p:spPr>
          <a:xfrm>
            <a:off x="1428750" y="11422682"/>
            <a:ext cx="21526500" cy="1524001"/>
          </a:xfrm>
          <a:prstGeom prst="rect">
            <a:avLst/>
          </a:prstGeom>
        </p:spPr>
        <p:txBody>
          <a:bodyPr>
            <a:normAutofit/>
          </a:bodyPr>
          <a:lstStyle>
            <a:lvl1pPr defTabSz="734694">
              <a:defRPr sz="8010">
                <a:effectLst>
                  <a:outerShdw blurRad="45212" dist="22606" dir="5400000" rotWithShape="0">
                    <a:srgbClr val="000000"/>
                  </a:outerShdw>
                </a:effectLst>
              </a:defRPr>
            </a:lvl1pPr>
          </a:lstStyle>
          <a:p>
            <a:r>
              <a:rPr lang="en-US" altLang="zh-CN" dirty="0">
                <a:effectLst/>
              </a:rPr>
              <a:t>11.4</a:t>
            </a:r>
            <a:r>
              <a:rPr lang="zh-CN" altLang="en-US" dirty="0">
                <a:effectLst/>
              </a:rPr>
              <a:t> 蛇的变长</a:t>
            </a:r>
            <a:endParaRPr lang="zh-CN" altLang="zh-CN" dirty="0">
              <a:effectLst/>
            </a:endParaRPr>
          </a:p>
        </p:txBody>
      </p:sp>
      <p:sp>
        <p:nvSpPr>
          <p:cNvPr id="121" name="《探索Python的魔法世界》…"/>
          <p:cNvSpPr txBox="1">
            <a:spLocks noGrp="1"/>
          </p:cNvSpPr>
          <p:nvPr>
            <p:ph type="body" sz="half" idx="1"/>
          </p:nvPr>
        </p:nvSpPr>
        <p:spPr>
          <a:xfrm>
            <a:off x="2132660" y="8000851"/>
            <a:ext cx="19722055" cy="262935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《Python</a:t>
            </a:r>
            <a:r>
              <a:rPr lang="zh-CN" altLang="en-US" dirty="0"/>
              <a:t>青少年趣味编程</a:t>
            </a:r>
            <a:r>
              <a:rPr dirty="0"/>
              <a:t>》  </a:t>
            </a:r>
            <a:endParaRPr lang="en-US" altLang="zh-CN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endParaRPr lang="en-US" altLang="zh-CN" sz="4800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sz="4800" dirty="0" err="1"/>
              <a:t>小牛叔出品</a:t>
            </a:r>
            <a:endParaRPr sz="48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518" y="155700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1</a:t>
            </a:r>
            <a:r>
              <a:rPr lang="zh-CN" altLang="en-US" dirty="0">
                <a:effectLst/>
              </a:rPr>
              <a:t>、</a:t>
            </a:r>
            <a:r>
              <a:rPr lang="en-US" altLang="zh-CN" dirty="0">
                <a:effectLst/>
              </a:rPr>
              <a:t>  </a:t>
            </a:r>
            <a:r>
              <a:rPr lang="zh-CN" altLang="en-US" dirty="0">
                <a:effectLst/>
              </a:rPr>
              <a:t>变长的细节研究</a:t>
            </a:r>
            <a:endParaRPr lang="zh-CN" altLang="zh-CN" dirty="0">
              <a:effectLst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BC45B0-95D4-8844-863F-DDB71C3B68E7}"/>
              </a:ext>
            </a:extLst>
          </p:cNvPr>
          <p:cNvSpPr/>
          <p:nvPr/>
        </p:nvSpPr>
        <p:spPr>
          <a:xfrm>
            <a:off x="6461760" y="2932766"/>
            <a:ext cx="1346253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zh-CN" altLang="zh-CN" dirty="0">
              <a:effectLst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B0C8F7C-3911-774F-A927-A20DB422B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374931D-A836-1246-A78E-A0AAE9004EDD}"/>
              </a:ext>
            </a:extLst>
          </p:cNvPr>
          <p:cNvSpPr/>
          <p:nvPr/>
        </p:nvSpPr>
        <p:spPr>
          <a:xfrm>
            <a:off x="2179982" y="2932766"/>
            <a:ext cx="209750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430" indent="2540" algn="l"/>
            <a:endParaRPr lang="en-US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l"/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66824477-F953-6D46-90D0-7B257AAA0A2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23699" y="3346724"/>
            <a:ext cx="19136602" cy="7022552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BD91F8FB-2574-614F-B99A-F013B099666C}"/>
              </a:ext>
            </a:extLst>
          </p:cNvPr>
          <p:cNvSpPr/>
          <p:nvPr/>
        </p:nvSpPr>
        <p:spPr>
          <a:xfrm>
            <a:off x="14464714" y="11340868"/>
            <a:ext cx="729558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54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其实增长的一截是蛇头</a:t>
            </a:r>
            <a:r>
              <a:rPr lang="zh-CN" altLang="zh-CN" dirty="0">
                <a:effectLst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825227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518" y="-116552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2</a:t>
            </a:r>
            <a:r>
              <a:rPr lang="zh-CN" altLang="en-US" dirty="0">
                <a:effectLst/>
              </a:rPr>
              <a:t>、代码</a:t>
            </a:r>
            <a:endParaRPr lang="zh-CN" altLang="zh-CN" dirty="0">
              <a:effectLst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BC45B0-95D4-8844-863F-DDB71C3B68E7}"/>
              </a:ext>
            </a:extLst>
          </p:cNvPr>
          <p:cNvSpPr/>
          <p:nvPr/>
        </p:nvSpPr>
        <p:spPr>
          <a:xfrm>
            <a:off x="6461760" y="2932766"/>
            <a:ext cx="1346253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zh-CN" altLang="zh-CN" dirty="0">
              <a:effectLst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B0C8F7C-3911-774F-A927-A20DB422B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374931D-A836-1246-A78E-A0AAE9004EDD}"/>
              </a:ext>
            </a:extLst>
          </p:cNvPr>
          <p:cNvSpPr/>
          <p:nvPr/>
        </p:nvSpPr>
        <p:spPr>
          <a:xfrm>
            <a:off x="2179982" y="2932766"/>
            <a:ext cx="209750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430" indent="2540" algn="l"/>
            <a:endParaRPr lang="en-US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l"/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1C2FB5A-0E1D-C643-BE46-7B38405375EE}"/>
              </a:ext>
            </a:extLst>
          </p:cNvPr>
          <p:cNvSpPr/>
          <p:nvPr/>
        </p:nvSpPr>
        <p:spPr>
          <a:xfrm>
            <a:off x="1620629" y="3335595"/>
            <a:ext cx="22093757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effectLst/>
              </a:rPr>
              <a:t>def </a:t>
            </a:r>
            <a:r>
              <a:rPr lang="en-US" altLang="zh-CN" b="1" dirty="0">
                <a:effectLst/>
              </a:rPr>
              <a:t>enlarge</a:t>
            </a:r>
            <a:r>
              <a:rPr lang="en-US" altLang="zh-CN" dirty="0">
                <a:effectLst/>
              </a:rPr>
              <a:t>(self):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#</a:t>
            </a:r>
            <a:r>
              <a:rPr lang="zh-CN" altLang="zh-CN" dirty="0">
                <a:effectLst/>
              </a:rPr>
              <a:t>增加的蛇头与原来的蛇头的坐标偏移</a:t>
            </a:r>
          </a:p>
          <a:p>
            <a:pPr algn="l"/>
            <a:r>
              <a:rPr lang="en-US" altLang="zh-CN" dirty="0">
                <a:effectLst/>
              </a:rPr>
              <a:t>	</a:t>
            </a:r>
            <a:r>
              <a:rPr lang="en-US" altLang="zh-CN" dirty="0" err="1">
                <a:effectLst/>
              </a:rPr>
              <a:t>adding_block_offset</a:t>
            </a:r>
            <a:r>
              <a:rPr lang="en-US" altLang="zh-CN" dirty="0">
                <a:effectLst/>
              </a:rPr>
              <a:t> = {K_LEFT:(-30,0),K_RIGHT:(30,0),K_UP:(0,-30),K_DOWN:(0,30)} 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	offset = </a:t>
            </a:r>
            <a:r>
              <a:rPr lang="en-US" altLang="zh-CN" dirty="0" err="1">
                <a:effectLst/>
              </a:rPr>
              <a:t>adding_block_offset</a:t>
            </a:r>
            <a:r>
              <a:rPr lang="en-US" altLang="zh-CN" dirty="0">
                <a:effectLst/>
              </a:rPr>
              <a:t>[</a:t>
            </a:r>
            <a:r>
              <a:rPr lang="en-US" altLang="zh-CN" dirty="0" err="1">
                <a:effectLst/>
              </a:rPr>
              <a:t>self.getDirection</a:t>
            </a:r>
            <a:r>
              <a:rPr lang="en-US" altLang="zh-CN" dirty="0">
                <a:effectLst/>
              </a:rPr>
              <a:t>()]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	</a:t>
            </a:r>
            <a:r>
              <a:rPr lang="en-US" altLang="zh-CN" dirty="0" err="1">
                <a:effectLst/>
              </a:rPr>
              <a:t>self.snakeLine.insert</a:t>
            </a:r>
            <a:r>
              <a:rPr lang="en-US" altLang="zh-CN" dirty="0">
                <a:effectLst/>
              </a:rPr>
              <a:t>(0,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		(offset[0]+</a:t>
            </a:r>
            <a:r>
              <a:rPr lang="en-US" altLang="zh-CN" dirty="0" err="1">
                <a:effectLst/>
              </a:rPr>
              <a:t>self.snakeLine</a:t>
            </a:r>
            <a:r>
              <a:rPr lang="en-US" altLang="zh-CN" dirty="0">
                <a:effectLst/>
              </a:rPr>
              <a:t>[0][0],offset[1]+</a:t>
            </a:r>
            <a:r>
              <a:rPr lang="en-US" altLang="zh-CN" dirty="0" err="1">
                <a:effectLst/>
              </a:rPr>
              <a:t>self.snakeLine</a:t>
            </a:r>
            <a:r>
              <a:rPr lang="en-US" altLang="zh-CN" dirty="0">
                <a:effectLst/>
              </a:rPr>
              <a:t>[0][1]))</a:t>
            </a:r>
            <a:endParaRPr lang="zh-CN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767421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67" y="-360947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3</a:t>
            </a:r>
            <a:r>
              <a:rPr lang="zh-CN" altLang="en-US" dirty="0">
                <a:effectLst/>
              </a:rPr>
              <a:t>、变长的时机</a:t>
            </a:r>
            <a:endParaRPr lang="zh-CN" altLang="zh-CN" dirty="0">
              <a:effectLst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BC45B0-95D4-8844-863F-DDB71C3B68E7}"/>
              </a:ext>
            </a:extLst>
          </p:cNvPr>
          <p:cNvSpPr/>
          <p:nvPr/>
        </p:nvSpPr>
        <p:spPr>
          <a:xfrm>
            <a:off x="6461760" y="2932766"/>
            <a:ext cx="1346253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zh-CN" altLang="zh-CN" dirty="0">
              <a:effectLst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B0C8F7C-3911-774F-A927-A20DB422B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374931D-A836-1246-A78E-A0AAE9004EDD}"/>
              </a:ext>
            </a:extLst>
          </p:cNvPr>
          <p:cNvSpPr/>
          <p:nvPr/>
        </p:nvSpPr>
        <p:spPr>
          <a:xfrm>
            <a:off x="2179982" y="2932766"/>
            <a:ext cx="209750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430" indent="2540" algn="l"/>
            <a:endParaRPr lang="en-US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l"/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1D1F53C-6905-6044-B6CF-347FE718B837}"/>
              </a:ext>
            </a:extLst>
          </p:cNvPr>
          <p:cNvSpPr/>
          <p:nvPr/>
        </p:nvSpPr>
        <p:spPr>
          <a:xfrm>
            <a:off x="6096000" y="4649813"/>
            <a:ext cx="12192000" cy="42165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5430" indent="2540" algn="l"/>
            <a:r>
              <a:rPr lang="en-US" altLang="zh-CN" dirty="0">
                <a:effectLst/>
              </a:rPr>
              <a:t>def </a:t>
            </a:r>
            <a:r>
              <a:rPr lang="en-US" altLang="zh-CN" b="1" dirty="0">
                <a:effectLst/>
              </a:rPr>
              <a:t>move</a:t>
            </a:r>
            <a:r>
              <a:rPr lang="en-US" altLang="zh-CN" dirty="0">
                <a:effectLst/>
              </a:rPr>
              <a:t>(</a:t>
            </a:r>
            <a:r>
              <a:rPr lang="en-US" altLang="zh-CN" dirty="0" err="1">
                <a:effectLst/>
              </a:rPr>
              <a:t>self,KEY</a:t>
            </a:r>
            <a:r>
              <a:rPr lang="en-US" altLang="zh-CN" dirty="0">
                <a:effectLst/>
              </a:rPr>
              <a:t>=None):</a:t>
            </a:r>
            <a:endParaRPr lang="en-US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1440000" indent="2540" algn="l"/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if </a:t>
            </a:r>
            <a:r>
              <a:rPr lang="en-US" altLang="zh-CN" sz="54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self.lengthening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&gt;0:</a:t>
            </a:r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1440000" indent="2540" algn="l"/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       </a:t>
            </a:r>
            <a:r>
              <a:rPr lang="en-US" altLang="zh-CN" sz="54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self.enlarge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()</a:t>
            </a:r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1440000" indent="2540" algn="l"/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       </a:t>
            </a:r>
            <a:r>
              <a:rPr lang="en-US" altLang="zh-CN" sz="54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self.lengthening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-= 1</a:t>
            </a:r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1440000" indent="2540" algn="l"/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   else:</a:t>
            </a:r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107566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67" y="-360947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4</a:t>
            </a:r>
            <a:r>
              <a:rPr lang="zh-CN" altLang="en-US" dirty="0">
                <a:effectLst/>
              </a:rPr>
              <a:t>、变长的条件</a:t>
            </a:r>
            <a:endParaRPr lang="zh-CN" altLang="zh-CN" dirty="0">
              <a:effectLst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BC45B0-95D4-8844-863F-DDB71C3B68E7}"/>
              </a:ext>
            </a:extLst>
          </p:cNvPr>
          <p:cNvSpPr/>
          <p:nvPr/>
        </p:nvSpPr>
        <p:spPr>
          <a:xfrm>
            <a:off x="6461760" y="2932766"/>
            <a:ext cx="1346253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zh-CN" altLang="zh-CN" dirty="0">
              <a:effectLst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B0C8F7C-3911-774F-A927-A20DB422B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374931D-A836-1246-A78E-A0AAE9004EDD}"/>
              </a:ext>
            </a:extLst>
          </p:cNvPr>
          <p:cNvSpPr/>
          <p:nvPr/>
        </p:nvSpPr>
        <p:spPr>
          <a:xfrm>
            <a:off x="2179982" y="2932766"/>
            <a:ext cx="209750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430" indent="2540" algn="l"/>
            <a:endParaRPr lang="en-US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l"/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1C2FB5A-0E1D-C643-BE46-7B38405375EE}"/>
              </a:ext>
            </a:extLst>
          </p:cNvPr>
          <p:cNvSpPr/>
          <p:nvPr/>
        </p:nvSpPr>
        <p:spPr>
          <a:xfrm>
            <a:off x="2179982" y="3693694"/>
            <a:ext cx="240341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effectLst/>
              </a:rPr>
              <a:t>rasp =  </a:t>
            </a:r>
            <a:r>
              <a:rPr lang="en-US" altLang="zh-CN" dirty="0" err="1">
                <a:effectLst/>
              </a:rPr>
              <a:t>pygame.sprite.spritecollideany</a:t>
            </a:r>
            <a:r>
              <a:rPr lang="en-US" altLang="zh-CN" dirty="0">
                <a:effectLst/>
              </a:rPr>
              <a:t>(snake, </a:t>
            </a:r>
            <a:r>
              <a:rPr lang="en-US" altLang="zh-CN" dirty="0" err="1">
                <a:effectLst/>
              </a:rPr>
              <a:t>Raspberry.group</a:t>
            </a:r>
            <a:r>
              <a:rPr lang="en-US" altLang="zh-CN" dirty="0">
                <a:effectLst/>
              </a:rPr>
              <a:t>)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    if rasp: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        if rasp != </a:t>
            </a:r>
            <a:r>
              <a:rPr lang="en-US" altLang="zh-CN" dirty="0" err="1">
                <a:effectLst/>
              </a:rPr>
              <a:t>last_collide</a:t>
            </a:r>
            <a:r>
              <a:rPr lang="en-US" altLang="zh-CN" dirty="0">
                <a:effectLst/>
              </a:rPr>
              <a:t>: </a:t>
            </a:r>
            <a:r>
              <a:rPr lang="en-US" altLang="zh-CN" i="1" dirty="0">
                <a:effectLst/>
              </a:rPr>
              <a:t>#</a:t>
            </a:r>
            <a:r>
              <a:rPr lang="zh-CN" altLang="zh-CN" i="1" dirty="0">
                <a:effectLst/>
              </a:rPr>
              <a:t>碰撞实例不同，就升级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            level += 1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            </a:t>
            </a:r>
            <a:r>
              <a:rPr lang="en-US" altLang="zh-CN" dirty="0" err="1">
                <a:effectLst/>
              </a:rPr>
              <a:t>eaten.append</a:t>
            </a:r>
            <a:r>
              <a:rPr lang="en-US" altLang="zh-CN" dirty="0">
                <a:effectLst/>
              </a:rPr>
              <a:t>(rasp)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            </a:t>
            </a:r>
            <a:r>
              <a:rPr lang="en-US" altLang="zh-CN" dirty="0" err="1">
                <a:effectLst/>
              </a:rPr>
              <a:t>snake.lengthening</a:t>
            </a:r>
            <a:r>
              <a:rPr lang="en-US" altLang="zh-CN" dirty="0">
                <a:effectLst/>
              </a:rPr>
              <a:t> += 1</a:t>
            </a:r>
          </a:p>
          <a:p>
            <a:pPr algn="l"/>
            <a:r>
              <a:rPr lang="en-US" altLang="zh-CN" dirty="0">
                <a:effectLst/>
              </a:rPr>
              <a:t>		else:</a:t>
            </a:r>
          </a:p>
          <a:p>
            <a:pPr algn="l"/>
            <a:r>
              <a:rPr lang="en-US" altLang="zh-CN" dirty="0">
                <a:effectLst/>
              </a:rPr>
              <a:t>			</a:t>
            </a:r>
            <a:r>
              <a:rPr lang="zh-CN" altLang="en-US" dirty="0">
                <a:effectLst/>
              </a:rPr>
              <a:t>其它语句</a:t>
            </a:r>
            <a:endParaRPr lang="zh-CN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15738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18471</TotalTime>
  <Words>139</Words>
  <Application>Microsoft Macintosh PowerPoint</Application>
  <PresentationFormat>自定义</PresentationFormat>
  <Paragraphs>28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Arial</vt:lpstr>
      <vt:lpstr>Helvetica Neue</vt:lpstr>
      <vt:lpstr>Helvetica Neue Medium</vt:lpstr>
      <vt:lpstr>New_Template2</vt:lpstr>
      <vt:lpstr>11.4 蛇的变长</vt:lpstr>
      <vt:lpstr>1、  变长的细节研究</vt:lpstr>
      <vt:lpstr>2、代码</vt:lpstr>
      <vt:lpstr>3、变长的时机</vt:lpstr>
      <vt:lpstr>4、变长的条件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视频1.1：开启编程的魔法之门</dc:title>
  <cp:lastModifiedBy>张彦</cp:lastModifiedBy>
  <cp:revision>137</cp:revision>
  <dcterms:modified xsi:type="dcterms:W3CDTF">2020-02-03T04:02:53Z</dcterms:modified>
</cp:coreProperties>
</file>