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6" r:id="rId4"/>
    <p:sldId id="267" r:id="rId5"/>
    <p:sldId id="268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200" b="0" i="0" u="none" strike="noStrike" cap="none" spc="0" normalizeH="0" baseline="0">
        <a:ln>
          <a:noFill/>
        </a:ln>
        <a:solidFill>
          <a:srgbClr val="EBEBEB"/>
        </a:solidFill>
        <a:effectLst>
          <a:outerShdw blurRad="50800" dist="25400" dir="5400000" rotWithShape="0">
            <a:srgbClr val="000000"/>
          </a:outerShdw>
        </a:effectLst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4E4E4E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0F0F0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6565">
              <a:alpha val="75000"/>
            </a:srgb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0F0F0"/>
              </a:solidFill>
              <a:prstDash val="solid"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861A1">
              <a:alpha val="8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>
              <a:alpha val="41000"/>
            </a:srgbClr>
          </a:solidFill>
        </a:fill>
      </a:tcStyle>
    </a:wholeTbl>
    <a:band2H>
      <a:tcTxStyle/>
      <a:tcStyle>
        <a:tcBdr/>
        <a:fill>
          <a:solidFill>
            <a:srgbClr val="909090">
              <a:alpha val="41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6350" cap="flat">
              <a:solidFill>
                <a:srgbClr val="484745"/>
              </a:solidFill>
              <a:prstDash val="solid"/>
              <a:miter lim="400000"/>
            </a:ln>
          </a:left>
          <a:right>
            <a:ln w="6350" cap="flat">
              <a:solidFill>
                <a:srgbClr val="5E5D5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6350" cap="flat">
              <a:solidFill>
                <a:srgbClr val="5E5D5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5E5D5B"/>
              </a:solidFill>
              <a:prstDash val="solid"/>
              <a:miter lim="400000"/>
            </a:ln>
          </a:top>
          <a:bottom>
            <a:ln w="6350" cap="flat">
              <a:solidFill>
                <a:srgbClr val="484745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714717"/>
              </a:solidFill>
              <a:prstDash val="solid"/>
              <a:miter lim="400000"/>
            </a:ln>
          </a:left>
          <a:right>
            <a:ln w="12700" cap="flat">
              <a:solidFill>
                <a:srgbClr val="714717"/>
              </a:solidFill>
              <a:prstDash val="solid"/>
              <a:miter lim="400000"/>
            </a:ln>
          </a:right>
          <a:top>
            <a:ln w="6350" cap="flat">
              <a:solidFill>
                <a:srgbClr val="484745"/>
              </a:solidFill>
              <a:prstDash val="solid"/>
              <a:miter lim="400000"/>
            </a:ln>
          </a:top>
          <a:bottom>
            <a:ln w="6350" cap="flat">
              <a:solidFill>
                <a:srgbClr val="5E5D5B"/>
              </a:solidFill>
              <a:prstDash val="solid"/>
              <a:miter lim="400000"/>
            </a:ln>
          </a:bottom>
          <a:insideH>
            <a:ln w="12700" cap="flat">
              <a:solidFill>
                <a:srgbClr val="714717"/>
              </a:solidFill>
              <a:prstDash val="solid"/>
              <a:miter lim="400000"/>
            </a:ln>
          </a:insideH>
          <a:insideV>
            <a:ln w="12700" cap="flat">
              <a:solidFill>
                <a:srgbClr val="714717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3F1D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D4D4D"/>
          </a:solidFill>
        </a:fill>
      </a:tcStyle>
    </a:wholeTbl>
    <a:band2H>
      <a:tcTxStyle/>
      <a:tcStyle>
        <a:tcBdr/>
        <a:fill>
          <a:solidFill>
            <a:srgbClr val="5A5A5A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-1022247"/>
              <a:satOff val="34289"/>
              <a:lumOff val="-18384"/>
            </a:schemeClr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3F1DF"/>
              </a:solidFill>
              <a:prstDash val="solid"/>
              <a:miter lim="400000"/>
            </a:ln>
          </a:top>
          <a:bottom>
            <a:ln w="12700" cap="flat">
              <a:solidFill>
                <a:srgbClr val="F3F1DF"/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D6D6D"/>
          </a:solidFill>
        </a:fill>
      </a:tcStyle>
    </a:wholeTbl>
    <a:band2H>
      <a:tcTxStyle/>
      <a:tcStyle>
        <a:tcBdr/>
        <a:fill>
          <a:solidFill>
            <a:srgbClr val="7D7D7D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C5C5B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28282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2A7A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3245"/>
              <a:satOff val="-16002"/>
              <a:lumOff val="283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D5D5D"/>
          </a:solidFill>
        </a:fill>
      </a:tcStyle>
    </a:wholeTbl>
    <a:band2H>
      <a:tcTxStyle/>
      <a:tcStyle>
        <a:tcBdr/>
        <a:fill>
          <a:solidFill>
            <a:srgbClr val="696969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6350" cap="flat">
              <a:solidFill>
                <a:srgbClr val="FFFFFF"/>
              </a:solidFill>
              <a:prstDash val="solid"/>
              <a:miter lim="400000"/>
            </a:ln>
          </a:right>
          <a:top>
            <a:ln w="6350" cap="flat">
              <a:solidFill>
                <a:srgbClr val="FFFFFF"/>
              </a:solidFill>
              <a:prstDash val="solid"/>
              <a:miter lim="400000"/>
            </a:ln>
          </a:top>
          <a:bottom>
            <a:ln w="635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635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8787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635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787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>
              <a:alpha val="10000"/>
            </a:srgbClr>
          </a:solidFill>
        </a:fill>
      </a:tcStyle>
    </a:wholeTbl>
    <a:band2H>
      <a:tcTxStyle/>
      <a:tcStyle>
        <a:tcBdr/>
        <a:fill>
          <a:solidFill>
            <a:srgbClr val="888888">
              <a:alpha val="1000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0F0F0"/>
              </a:solidFill>
              <a:prstDash val="solid"/>
              <a:miter lim="400000"/>
            </a:ln>
          </a:right>
          <a:top>
            <a:ln w="6350" cap="flat">
              <a:solidFill>
                <a:srgbClr val="F0F0F0"/>
              </a:solidFill>
              <a:prstDash val="solid"/>
              <a:miter lim="400000"/>
            </a:ln>
          </a:top>
          <a:bottom>
            <a:ln w="635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0F0F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0F0F0"/>
              </a:solidFill>
              <a:prstDash val="solid"/>
              <a:miter lim="400000"/>
            </a:ln>
          </a:bottom>
          <a:insideH>
            <a:ln w="6350" cap="flat">
              <a:solidFill>
                <a:srgbClr val="F0F0F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13"/>
  </p:normalViewPr>
  <p:slideViewPr>
    <p:cSldViewPr snapToGrid="0" snapToObjects="1">
      <p:cViewPr varScale="1">
        <p:scale>
          <a:sx n="42" d="100"/>
          <a:sy n="42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435100" y="3454400"/>
            <a:ext cx="21526500" cy="35687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264400"/>
            <a:ext cx="21526500" cy="1231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78900"/>
            <a:ext cx="19621500" cy="585112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3200" b="1" i="1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07099"/>
            <a:ext cx="19621500" cy="990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SzTx/>
              <a:buNone/>
              <a:defRPr sz="5000" b="1">
                <a:solidFill>
                  <a:srgbClr val="FFFFFF"/>
                </a:solidFill>
                <a:effectLst>
                  <a:outerShdw blurRad="50800" dist="25400" dir="5400000" rotWithShape="0">
                    <a:srgbClr val="020202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63500" y="-1270000"/>
            <a:ext cx="24510997" cy="1634917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41703583_2880x1921.jpeg"/>
          <p:cNvSpPr>
            <a:spLocks noGrp="1"/>
          </p:cNvSpPr>
          <p:nvPr>
            <p:ph type="pic" idx="13"/>
          </p:nvPr>
        </p:nvSpPr>
        <p:spPr>
          <a:xfrm>
            <a:off x="4597400" y="177800"/>
            <a:ext cx="15180471" cy="10125584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435100" y="9677400"/>
            <a:ext cx="21526500" cy="1524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11430000"/>
            <a:ext cx="21526500" cy="1282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04800"/>
            <a:ext cx="453238" cy="461366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422400" y="4940300"/>
            <a:ext cx="21526500" cy="38227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33985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1435100" y="584200"/>
            <a:ext cx="10769600" cy="6464300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435100" y="7378700"/>
            <a:ext cx="10769600" cy="5359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3200">
                <a:solidFill>
                  <a:srgbClr val="FFFFFF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10554"/>
            <a:ext cx="453238" cy="461367"/>
          </a:xfrm>
          <a:prstGeom prst="rect">
            <a:avLst/>
          </a:prstGeom>
        </p:spPr>
        <p:txBody>
          <a:bodyPr anchor="t"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3898900"/>
            <a:ext cx="21526500" cy="80518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13322300" y="2184400"/>
            <a:ext cx="11519605" cy="10756121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xfrm>
            <a:off x="1435100" y="1003300"/>
            <a:ext cx="21526500" cy="22098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1422400" y="3302000"/>
            <a:ext cx="10109200" cy="939800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4500"/>
              </a:spcBef>
              <a:defRPr sz="3800"/>
            </a:lvl1pPr>
            <a:lvl2pPr marL="914400" indent="-457200">
              <a:spcBef>
                <a:spcPts val="4500"/>
              </a:spcBef>
              <a:defRPr sz="3800"/>
            </a:lvl2pPr>
            <a:lvl3pPr marL="1371600" indent="-457200">
              <a:spcBef>
                <a:spcPts val="4500"/>
              </a:spcBef>
              <a:defRPr sz="3800"/>
            </a:lvl3pPr>
            <a:lvl4pPr marL="1828800" indent="-457200">
              <a:spcBef>
                <a:spcPts val="4500"/>
              </a:spcBef>
              <a:defRPr sz="3800"/>
            </a:lvl4pPr>
            <a:lvl5pPr marL="2286000" indent="-457200">
              <a:spcBef>
                <a:spcPts val="4500"/>
              </a:spcBef>
              <a:defRPr sz="3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13868400" y="6375400"/>
            <a:ext cx="9194800" cy="6570182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half" idx="14"/>
          </p:nvPr>
        </p:nvSpPr>
        <p:spPr>
          <a:xfrm>
            <a:off x="13550900" y="-419100"/>
            <a:ext cx="9512300" cy="95123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1346200" y="596900"/>
            <a:ext cx="13030200" cy="12166600"/>
          </a:xfrm>
          <a:prstGeom prst="rect">
            <a:avLst/>
          </a:prstGeom>
          <a:ln w="25400"/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文级别 1…"/>
          <p:cNvSpPr txBox="1">
            <a:spLocks noGrp="1"/>
          </p:cNvSpPr>
          <p:nvPr>
            <p:ph type="body" idx="1"/>
          </p:nvPr>
        </p:nvSpPr>
        <p:spPr>
          <a:xfrm>
            <a:off x="1435100" y="1574800"/>
            <a:ext cx="21526500" cy="1056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1435100" y="330200"/>
            <a:ext cx="21526500" cy="356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5253" y="13047167"/>
            <a:ext cx="453238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0" b="1" i="0" u="none" strike="noStrike" cap="none" spc="0" baseline="0">
          <a:solidFill>
            <a:srgbClr val="FFFFFF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461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10922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16383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21844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27305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32766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38227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43688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4914900" marR="0" indent="-5461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75000"/>
        <a:buFontTx/>
        <a:buChar char="•"/>
        <a:tabLst/>
        <a:defRPr sz="4600" b="0" i="0" u="none" strike="noStrike" cap="none" spc="0" baseline="0">
          <a:solidFill>
            <a:srgbClr val="EBEBEB"/>
          </a:solidFill>
          <a:effectLst>
            <a:outerShdw blurRad="50800" dist="25400" dir="5400000" rotWithShape="0">
              <a:srgbClr val="000000"/>
            </a:outerShdw>
          </a:effectLst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41703583_2880x1921.jpeg" descr="141703583_2880x1921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8784" r="19" b="8686"/>
          <a:stretch>
            <a:fillRect/>
          </a:stretch>
        </p:blipFill>
        <p:spPr>
          <a:xfrm>
            <a:off x="4404895" y="1087672"/>
            <a:ext cx="15177586" cy="8356601"/>
          </a:xfrm>
          <a:prstGeom prst="rect">
            <a:avLst/>
          </a:prstGeom>
        </p:spPr>
      </p:pic>
      <p:sp>
        <p:nvSpPr>
          <p:cNvPr id="120" name="视频1.1：开启编程的魔法之门"/>
          <p:cNvSpPr txBox="1">
            <a:spLocks noGrp="1"/>
          </p:cNvSpPr>
          <p:nvPr>
            <p:ph type="title"/>
          </p:nvPr>
        </p:nvSpPr>
        <p:spPr>
          <a:xfrm>
            <a:off x="1428750" y="11422682"/>
            <a:ext cx="21526500" cy="1524001"/>
          </a:xfrm>
          <a:prstGeom prst="rect">
            <a:avLst/>
          </a:prstGeom>
        </p:spPr>
        <p:txBody>
          <a:bodyPr>
            <a:normAutofit/>
          </a:bodyPr>
          <a:lstStyle>
            <a:lvl1pPr defTabSz="734694">
              <a:defRPr sz="8010">
                <a:effectLst>
                  <a:outerShdw blurRad="45212" dist="22606" dir="5400000" rotWithShape="0">
                    <a:srgbClr val="000000"/>
                  </a:outerShdw>
                </a:effectLst>
              </a:defRPr>
            </a:lvl1pPr>
          </a:lstStyle>
          <a:p>
            <a:r>
              <a:rPr lang="en-US" altLang="zh-CN" dirty="0">
                <a:effectLst/>
              </a:rPr>
              <a:t>4.2  </a:t>
            </a:r>
            <a:r>
              <a:rPr lang="zh-CN" altLang="zh-CN" dirty="0">
                <a:effectLst/>
              </a:rPr>
              <a:t>排队进入列表的魔盒</a:t>
            </a:r>
          </a:p>
        </p:txBody>
      </p:sp>
      <p:sp>
        <p:nvSpPr>
          <p:cNvPr id="121" name="《探索Python的魔法世界》…"/>
          <p:cNvSpPr txBox="1">
            <a:spLocks noGrp="1"/>
          </p:cNvSpPr>
          <p:nvPr>
            <p:ph type="body" sz="half" idx="1"/>
          </p:nvPr>
        </p:nvSpPr>
        <p:spPr>
          <a:xfrm>
            <a:off x="2132660" y="8000851"/>
            <a:ext cx="19722055" cy="262935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dirty="0"/>
              <a:t>《Python</a:t>
            </a:r>
            <a:r>
              <a:rPr lang="zh-CN" altLang="en-US" dirty="0"/>
              <a:t>青少年趣味编程</a:t>
            </a:r>
            <a:r>
              <a:rPr dirty="0"/>
              <a:t>》  </a:t>
            </a:r>
            <a:endParaRPr lang="en-US" altLang="zh-CN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endParaRPr lang="en-US" altLang="zh-CN" sz="4800" dirty="0"/>
          </a:p>
          <a:p>
            <a:pPr defTabSz="759459">
              <a:lnSpc>
                <a:spcPct val="110000"/>
              </a:lnSpc>
              <a:defRPr sz="7360" b="1">
                <a:ln w="6350" cap="flat">
                  <a:solidFill>
                    <a:srgbClr val="FFFFFF"/>
                  </a:solidFill>
                  <a:prstDash val="solid"/>
                  <a:miter lim="400000"/>
                </a:ln>
                <a:effectLst>
                  <a:outerShdw blurRad="11684" dist="58420" dir="18900000" rotWithShape="0">
                    <a:srgbClr val="000000"/>
                  </a:outerShdw>
                </a:effectLst>
                <a:latin typeface="+mn-lt"/>
                <a:ea typeface="+mn-ea"/>
                <a:cs typeface="+mn-cs"/>
                <a:sym typeface="Helvetica Neue"/>
              </a:defRPr>
            </a:pPr>
            <a:r>
              <a:rPr sz="4800" dirty="0" err="1"/>
              <a:t>小牛叔出品</a:t>
            </a:r>
            <a:endParaRPr sz="48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1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特性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358D9-F6A0-F048-80E7-10F6EF917B33}"/>
              </a:ext>
            </a:extLst>
          </p:cNvPr>
          <p:cNvSpPr/>
          <p:nvPr/>
        </p:nvSpPr>
        <p:spPr>
          <a:xfrm>
            <a:off x="2496820" y="4234180"/>
            <a:ext cx="104267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7200" dirty="0">
                <a:effectLst/>
              </a:rPr>
              <a:t>max()</a:t>
            </a:r>
          </a:p>
          <a:p>
            <a:pPr algn="l"/>
            <a:r>
              <a:rPr lang="en-US" altLang="zh-CN" sz="7200" dirty="0">
                <a:effectLst/>
              </a:rPr>
              <a:t>min()</a:t>
            </a:r>
          </a:p>
          <a:p>
            <a:pPr algn="l"/>
            <a:r>
              <a:rPr lang="en-US" altLang="zh-CN" sz="7200" dirty="0" err="1">
                <a:effectLst/>
              </a:rPr>
              <a:t>len</a:t>
            </a:r>
            <a:r>
              <a:rPr lang="en-US" altLang="zh-CN" sz="7200" dirty="0">
                <a:effectLst/>
              </a:rPr>
              <a:t>()</a:t>
            </a:r>
            <a:endParaRPr lang="zh-CN" altLang="zh-CN" sz="7200" dirty="0">
              <a:effectLst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79D62E-7DCB-FA4B-A5F7-D6F0B0208299}"/>
              </a:ext>
            </a:extLst>
          </p:cNvPr>
          <p:cNvSpPr/>
          <p:nvPr/>
        </p:nvSpPr>
        <p:spPr>
          <a:xfrm>
            <a:off x="624840" y="11825545"/>
            <a:ext cx="23134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430" indent="2540" algn="just"/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poke = ["2","3","4","5","6","7","8","9","10", "</a:t>
            </a:r>
            <a:r>
              <a:rPr lang="en-US" altLang="zh-CN" sz="540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J","Q","K","A","Joker</a:t>
            </a:r>
            <a:r>
              <a:rPr lang="en-US" altLang="zh-CN" sz="54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黑体" panose="02010609060101010101" pitchFamily="49" charset="-122"/>
              </a:rPr>
              <a:t>-","Joker+"]</a:t>
            </a:r>
            <a:endParaRPr lang="zh-CN" altLang="zh-CN" sz="5400" dirty="0">
              <a:solidFill>
                <a:srgbClr val="FFFFFF"/>
              </a:solidFill>
              <a:effectLst/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8DA085-56BE-8547-A3DF-0CCE3956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-584200"/>
            <a:ext cx="21526500" cy="3568700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、 求最大小值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7430B6-CD3C-6742-9774-AE255856963A}"/>
              </a:ext>
            </a:extLst>
          </p:cNvPr>
          <p:cNvSpPr/>
          <p:nvPr/>
        </p:nvSpPr>
        <p:spPr>
          <a:xfrm>
            <a:off x="2651760" y="4599940"/>
            <a:ext cx="257556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effectLst/>
              </a:rPr>
              <a:t>pool = []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while True: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dirty="0" err="1">
                <a:effectLst/>
              </a:rPr>
              <a:t>input_number</a:t>
            </a:r>
            <a:r>
              <a:rPr lang="en-US" altLang="zh-CN" dirty="0">
                <a:effectLst/>
              </a:rPr>
              <a:t> = </a:t>
            </a:r>
            <a:r>
              <a:rPr lang="en-US" altLang="zh-CN" b="1" dirty="0">
                <a:effectLst/>
              </a:rPr>
              <a:t>input</a:t>
            </a:r>
            <a:r>
              <a:rPr lang="en-US" altLang="zh-CN" dirty="0">
                <a:effectLst/>
              </a:rPr>
              <a:t>('</a:t>
            </a:r>
            <a:r>
              <a:rPr lang="zh-CN" altLang="zh-CN" dirty="0">
                <a:effectLst/>
              </a:rPr>
              <a:t>输入数字（空结束）</a:t>
            </a:r>
            <a:r>
              <a:rPr lang="en-US" altLang="zh-CN" dirty="0">
                <a:effectLst/>
              </a:rPr>
              <a:t>:')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if </a:t>
            </a:r>
            <a:r>
              <a:rPr lang="en-US" altLang="zh-CN" dirty="0" err="1">
                <a:effectLst/>
              </a:rPr>
              <a:t>input_number</a:t>
            </a:r>
            <a:r>
              <a:rPr lang="en-US" altLang="zh-CN" dirty="0">
                <a:effectLst/>
              </a:rPr>
              <a:t> == '':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    break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dirty="0">
                <a:effectLst/>
              </a:rPr>
              <a:t>    </a:t>
            </a:r>
            <a:r>
              <a:rPr lang="en-US" altLang="zh-CN" dirty="0" err="1">
                <a:effectLst/>
              </a:rPr>
              <a:t>pool.append</a:t>
            </a:r>
            <a:r>
              <a:rPr lang="en-US" altLang="zh-CN" dirty="0">
                <a:effectLst/>
              </a:rPr>
              <a:t>(float(</a:t>
            </a:r>
            <a:r>
              <a:rPr lang="en-US" altLang="zh-CN" dirty="0" err="1">
                <a:effectLst/>
              </a:rPr>
              <a:t>input_number</a:t>
            </a:r>
            <a:r>
              <a:rPr lang="en-US" altLang="zh-CN" dirty="0">
                <a:effectLst/>
              </a:rPr>
              <a:t>))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("</a:t>
            </a:r>
            <a:r>
              <a:rPr lang="zh-CN" altLang="zh-CN" dirty="0">
                <a:effectLst/>
              </a:rPr>
              <a:t>输入了</a:t>
            </a:r>
            <a:r>
              <a:rPr lang="en-US" altLang="zh-CN" dirty="0">
                <a:effectLst/>
              </a:rPr>
              <a:t>%d</a:t>
            </a:r>
            <a:r>
              <a:rPr lang="zh-CN" altLang="zh-CN" dirty="0">
                <a:effectLst/>
              </a:rPr>
              <a:t>个数字</a:t>
            </a:r>
            <a:r>
              <a:rPr lang="en-US" altLang="zh-CN" dirty="0">
                <a:effectLst/>
              </a:rPr>
              <a:t>"%</a:t>
            </a:r>
            <a:r>
              <a:rPr lang="en-US" altLang="zh-CN" b="1" dirty="0" err="1">
                <a:effectLst/>
              </a:rPr>
              <a:t>len</a:t>
            </a:r>
            <a:r>
              <a:rPr lang="en-US" altLang="zh-CN" dirty="0">
                <a:effectLst/>
              </a:rPr>
              <a:t>(pool))</a:t>
            </a:r>
            <a:endParaRPr lang="zh-CN" altLang="zh-CN" dirty="0">
              <a:effectLst/>
            </a:endParaRPr>
          </a:p>
          <a:p>
            <a:pPr algn="l"/>
            <a:r>
              <a:rPr lang="en-US" altLang="zh-CN" b="1" dirty="0">
                <a:effectLst/>
              </a:rPr>
              <a:t>print</a:t>
            </a:r>
            <a:r>
              <a:rPr lang="en-US" altLang="zh-CN" dirty="0">
                <a:effectLst/>
              </a:rPr>
              <a:t>("</a:t>
            </a:r>
            <a:r>
              <a:rPr lang="zh-CN" altLang="zh-CN" dirty="0">
                <a:effectLst/>
              </a:rPr>
              <a:t>最大值：</a:t>
            </a:r>
            <a:r>
              <a:rPr lang="en-US" altLang="zh-CN" dirty="0">
                <a:effectLst/>
              </a:rPr>
              <a:t>%f</a:t>
            </a:r>
            <a:r>
              <a:rPr lang="zh-CN" altLang="zh-CN" dirty="0">
                <a:effectLst/>
              </a:rPr>
              <a:t>，最小值</a:t>
            </a:r>
            <a:r>
              <a:rPr lang="en-US" altLang="zh-CN" dirty="0">
                <a:effectLst/>
              </a:rPr>
              <a:t>%f"%(</a:t>
            </a:r>
            <a:r>
              <a:rPr lang="en-US" altLang="zh-CN" b="1" dirty="0">
                <a:effectLst/>
              </a:rPr>
              <a:t>max</a:t>
            </a:r>
            <a:r>
              <a:rPr lang="en-US" altLang="zh-CN" dirty="0">
                <a:effectLst/>
              </a:rPr>
              <a:t>(pool),</a:t>
            </a:r>
            <a:r>
              <a:rPr lang="en-US" altLang="zh-CN" b="1" dirty="0">
                <a:effectLst/>
              </a:rPr>
              <a:t>min</a:t>
            </a:r>
            <a:r>
              <a:rPr lang="en-US" altLang="zh-CN" dirty="0">
                <a:effectLst/>
              </a:rPr>
              <a:t>(pool)))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10989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3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删除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插入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358D9-F6A0-F048-80E7-10F6EF917B33}"/>
              </a:ext>
            </a:extLst>
          </p:cNvPr>
          <p:cNvSpPr/>
          <p:nvPr/>
        </p:nvSpPr>
        <p:spPr>
          <a:xfrm>
            <a:off x="6764020" y="3651706"/>
            <a:ext cx="1042670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7200" dirty="0">
                <a:effectLst/>
              </a:rPr>
              <a:t>del</a:t>
            </a:r>
            <a:r>
              <a:rPr lang="zh-CN" altLang="en-US" sz="7200" dirty="0">
                <a:effectLst/>
              </a:rPr>
              <a:t> 变量</a:t>
            </a:r>
            <a:endParaRPr lang="en-US" altLang="zh-CN" sz="7200" dirty="0">
              <a:effectLst/>
            </a:endParaRPr>
          </a:p>
          <a:p>
            <a:pPr algn="l"/>
            <a:r>
              <a:rPr lang="zh-CN" altLang="en-US" sz="7200" dirty="0">
                <a:effectLst/>
              </a:rPr>
              <a:t>变量</a:t>
            </a:r>
            <a:r>
              <a:rPr lang="en-US" altLang="zh-CN" sz="7200" dirty="0">
                <a:effectLst/>
              </a:rPr>
              <a:t>.remove(</a:t>
            </a:r>
            <a:r>
              <a:rPr lang="zh-CN" altLang="en-US" sz="7200" dirty="0">
                <a:effectLst/>
              </a:rPr>
              <a:t>位置</a:t>
            </a:r>
            <a:r>
              <a:rPr lang="en-US" altLang="zh-CN" sz="7200" dirty="0">
                <a:effectLst/>
              </a:rPr>
              <a:t>)</a:t>
            </a:r>
          </a:p>
          <a:p>
            <a:pPr algn="l"/>
            <a:r>
              <a:rPr lang="zh-CN" altLang="en-US" sz="7200" dirty="0">
                <a:effectLst/>
              </a:rPr>
              <a:t>变量 </a:t>
            </a:r>
            <a:r>
              <a:rPr lang="en-US" altLang="zh-CN" sz="7200" dirty="0">
                <a:effectLst/>
              </a:rPr>
              <a:t>=</a:t>
            </a:r>
            <a:r>
              <a:rPr lang="zh-CN" altLang="en-US" sz="7200" dirty="0">
                <a:effectLst/>
              </a:rPr>
              <a:t> 列表</a:t>
            </a:r>
            <a:r>
              <a:rPr lang="en-US" altLang="zh-CN" sz="7200" dirty="0">
                <a:effectLst/>
              </a:rPr>
              <a:t>.pop(</a:t>
            </a:r>
            <a:r>
              <a:rPr lang="zh-CN" altLang="en-US" sz="7200" dirty="0">
                <a:effectLst/>
              </a:rPr>
              <a:t>位置</a:t>
            </a:r>
            <a:r>
              <a:rPr lang="en-US" altLang="zh-CN" sz="7200" dirty="0">
                <a:effectLst/>
              </a:rPr>
              <a:t>)</a:t>
            </a:r>
          </a:p>
          <a:p>
            <a:pPr algn="l"/>
            <a:endParaRPr lang="en-US" altLang="zh-CN" sz="7200" dirty="0">
              <a:effectLst/>
            </a:endParaRPr>
          </a:p>
          <a:p>
            <a:pPr algn="l"/>
            <a:r>
              <a:rPr lang="zh-CN" altLang="en-US" sz="7200" dirty="0">
                <a:effectLst/>
              </a:rPr>
              <a:t>变量</a:t>
            </a:r>
            <a:r>
              <a:rPr lang="en-US" altLang="zh-CN" sz="7200" dirty="0">
                <a:effectLst/>
              </a:rPr>
              <a:t>.append</a:t>
            </a:r>
          </a:p>
          <a:p>
            <a:pPr algn="l"/>
            <a:r>
              <a:rPr lang="zh-CN" altLang="en-US" sz="7200" dirty="0">
                <a:effectLst/>
              </a:rPr>
              <a:t>变量</a:t>
            </a:r>
            <a:r>
              <a:rPr lang="en-US" altLang="zh-CN" sz="7200" dirty="0">
                <a:effectLst/>
              </a:rPr>
              <a:t>.insert(</a:t>
            </a:r>
            <a:r>
              <a:rPr lang="zh-CN" altLang="en-US" sz="7200" dirty="0">
                <a:effectLst/>
              </a:rPr>
              <a:t>位置</a:t>
            </a:r>
            <a:r>
              <a:rPr lang="en-US" altLang="zh-CN" sz="7200" dirty="0">
                <a:effectLst/>
              </a:rPr>
              <a:t>,</a:t>
            </a:r>
            <a:r>
              <a:rPr lang="zh-CN" altLang="en-US" sz="7200" dirty="0">
                <a:effectLst/>
              </a:rPr>
              <a:t>值</a:t>
            </a:r>
            <a:r>
              <a:rPr lang="en-US" altLang="zh-CN" sz="7200" dirty="0">
                <a:effectLst/>
              </a:rPr>
              <a:t>)</a:t>
            </a:r>
          </a:p>
          <a:p>
            <a:pPr algn="l"/>
            <a:endParaRPr lang="en-US" altLang="zh-CN" sz="7200" dirty="0">
              <a:effectLst/>
            </a:endParaRPr>
          </a:p>
          <a:p>
            <a:pPr algn="l"/>
            <a:endParaRPr lang="en-US" altLang="zh-CN" sz="7200" dirty="0">
              <a:effectLst/>
            </a:endParaRPr>
          </a:p>
          <a:p>
            <a:pPr algn="l"/>
            <a:endParaRPr lang="en-US" altLang="zh-CN" sz="7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65952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A8D238BF-E7E8-9F46-84E5-2A55C410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20" y="-431800"/>
            <a:ext cx="21526500" cy="3568700"/>
          </a:xfrm>
        </p:spPr>
        <p:txBody>
          <a:bodyPr/>
          <a:lstStyle/>
          <a:p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、</a:t>
            </a:r>
            <a:r>
              <a:rPr lang="en-US" altLang="zh-CN" dirty="0">
                <a:effectLst/>
              </a:rPr>
              <a:t>  </a:t>
            </a:r>
            <a:r>
              <a:rPr lang="zh-CN" altLang="en-US" dirty="0">
                <a:effectLst/>
              </a:rPr>
              <a:t>排序</a:t>
            </a:r>
            <a:endParaRPr lang="zh-CN" altLang="zh-CN" dirty="0">
              <a:effectLst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6358D9-F6A0-F048-80E7-10F6EF917B33}"/>
              </a:ext>
            </a:extLst>
          </p:cNvPr>
          <p:cNvSpPr/>
          <p:nvPr/>
        </p:nvSpPr>
        <p:spPr>
          <a:xfrm>
            <a:off x="2589530" y="4843780"/>
            <a:ext cx="192049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altLang="zh-CN" dirty="0">
                <a:effectLst/>
              </a:rPr>
              <a:t>sorted(</a:t>
            </a:r>
            <a:r>
              <a:rPr lang="zh-CN" altLang="zh-CN" dirty="0">
                <a:effectLst/>
              </a:rPr>
              <a:t>列表</a:t>
            </a:r>
            <a:r>
              <a:rPr lang="en-US" altLang="zh-CN" dirty="0">
                <a:effectLst/>
              </a:rPr>
              <a:t>,</a:t>
            </a:r>
            <a:r>
              <a:rPr lang="en-US" altLang="zh-CN" dirty="0" err="1">
                <a:effectLst/>
              </a:rPr>
              <a:t>reserse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Flase</a:t>
            </a:r>
            <a:r>
              <a:rPr lang="en-US" altLang="zh-CN" dirty="0">
                <a:effectLst/>
              </a:rPr>
              <a:t>) -&gt; list</a:t>
            </a:r>
            <a:endParaRPr lang="zh-CN" altLang="zh-CN" dirty="0">
              <a:effectLst/>
            </a:endParaRPr>
          </a:p>
          <a:p>
            <a:pPr lvl="0" algn="l"/>
            <a:r>
              <a:rPr lang="zh-CN" altLang="zh-CN" dirty="0">
                <a:effectLst/>
              </a:rPr>
              <a:t>列表</a:t>
            </a:r>
            <a:r>
              <a:rPr lang="en-US" altLang="zh-CN" dirty="0">
                <a:effectLst/>
              </a:rPr>
              <a:t>.sort(</a:t>
            </a:r>
            <a:r>
              <a:rPr lang="en-US" altLang="zh-CN" dirty="0" err="1">
                <a:effectLst/>
              </a:rPr>
              <a:t>reserse</a:t>
            </a:r>
            <a:r>
              <a:rPr lang="en-US" altLang="zh-CN" dirty="0">
                <a:effectLst/>
              </a:rPr>
              <a:t> = </a:t>
            </a:r>
            <a:r>
              <a:rPr lang="en-US" altLang="zh-CN" dirty="0" err="1">
                <a:effectLst/>
              </a:rPr>
              <a:t>Flase</a:t>
            </a:r>
            <a:r>
              <a:rPr lang="en-US" altLang="zh-CN" dirty="0">
                <a:effectLst/>
              </a:rPr>
              <a:t>)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549773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2">
  <a:themeElements>
    <a:clrScheme name="New_Template2">
      <a:dk1>
        <a:srgbClr val="C000EB"/>
      </a:dk1>
      <a:lt1>
        <a:srgbClr val="EBEBEB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2">
  <a:themeElements>
    <a:clrScheme name="New_Template2">
      <a:dk1>
        <a:srgbClr val="000000"/>
      </a:dk1>
      <a:lt1>
        <a:srgbClr val="FFFFFF"/>
      </a:lt1>
      <a:dk2>
        <a:srgbClr val="525252"/>
      </a:dk2>
      <a:lt2>
        <a:srgbClr val="C9C9C9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4"/>
      </a:accent5>
      <a:accent6>
        <a:srgbClr val="B264DA"/>
      </a:accent6>
      <a:hlink>
        <a:srgbClr val="0000FF"/>
      </a:hlink>
      <a:folHlink>
        <a:srgbClr val="FF00FF"/>
      </a:folHlink>
    </a:clrScheme>
    <a:fontScheme name="New_Template2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New_Template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80000"/>
                </a:srgbClr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200" b="0" i="0" u="none" strike="noStrike" cap="none" spc="0" normalizeH="0" baseline="0">
            <a:ln>
              <a:noFill/>
            </a:ln>
            <a:solidFill>
              <a:srgbClr val="EBEBEB"/>
            </a:solidFill>
            <a:effectLst>
              <a:outerShdw blurRad="50800" dist="25400" dir="5400000" rotWithShape="0">
                <a:srgbClr val="000000"/>
              </a:outerShdw>
            </a:effectLst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11576</TotalTime>
  <Words>188</Words>
  <Application>Microsoft Macintosh PowerPoint</Application>
  <PresentationFormat>自定义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Helvetica Neue</vt:lpstr>
      <vt:lpstr>Helvetica Neue Medium</vt:lpstr>
      <vt:lpstr>New_Template2</vt:lpstr>
      <vt:lpstr>4.2  排队进入列表的魔盒</vt:lpstr>
      <vt:lpstr>1、  特性</vt:lpstr>
      <vt:lpstr>2、 求最大小值</vt:lpstr>
      <vt:lpstr>3、  删除,插入</vt:lpstr>
      <vt:lpstr>4、  排序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视频1.1：开启编程的魔法之门</dc:title>
  <cp:lastModifiedBy>张彦</cp:lastModifiedBy>
  <cp:revision>45</cp:revision>
  <dcterms:modified xsi:type="dcterms:W3CDTF">2020-01-15T08:22:00Z</dcterms:modified>
</cp:coreProperties>
</file>