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6.4</a:t>
            </a:r>
            <a:r>
              <a:rPr lang="zh-CN" altLang="en-US" dirty="0">
                <a:effectLst/>
              </a:rPr>
              <a:t> 函数变量作用范围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、局部变量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2590800" y="2542966"/>
            <a:ext cx="20513040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Python</a:t>
            </a:r>
            <a:r>
              <a:rPr lang="zh-CN" altLang="zh-CN" dirty="0">
                <a:effectLst/>
              </a:rPr>
              <a:t>函数当中如无特别声明，所有的变量均是局部变量，这种变量只能在函数当中起作用，在函数外，或在其它函数中都无法起作用。比如可以这样使用一个局部变量</a:t>
            </a:r>
            <a:r>
              <a:rPr lang="en-US" altLang="zh-CN" dirty="0">
                <a:effectLst/>
              </a:rPr>
              <a:t>,</a:t>
            </a:r>
            <a:r>
              <a:rPr lang="zh-CN" altLang="zh-CN" dirty="0">
                <a:effectLst/>
              </a:rPr>
              <a:t>假设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个函数就是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张牌，他们分别</a:t>
            </a:r>
            <a:r>
              <a:rPr lang="en-US" altLang="zh-CN" dirty="0">
                <a:effectLst/>
              </a:rPr>
              <a:t>card_1</a:t>
            </a:r>
            <a:r>
              <a:rPr lang="zh-CN" altLang="zh-CN" dirty="0">
                <a:effectLst/>
              </a:rPr>
              <a:t>和</a:t>
            </a:r>
            <a:r>
              <a:rPr lang="en-US" altLang="zh-CN" dirty="0">
                <a:effectLst/>
              </a:rPr>
              <a:t>card_2</a:t>
            </a:r>
            <a:r>
              <a:rPr lang="zh-CN" altLang="zh-CN" dirty="0">
                <a:effectLst/>
              </a:rPr>
              <a:t>，错误代码如下：</a:t>
            </a:r>
            <a:endParaRPr lang="en-US" altLang="zh-CN" dirty="0">
              <a:effectLst/>
            </a:endParaRPr>
          </a:p>
          <a:p>
            <a:pPr algn="l"/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card_1</a:t>
            </a:r>
            <a:r>
              <a:rPr lang="en-US" altLang="zh-CN" dirty="0">
                <a:effectLst/>
              </a:rPr>
              <a:t>():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number = 'J'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(number)</a:t>
            </a:r>
          </a:p>
          <a:p>
            <a:pPr algn="l"/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card_2</a:t>
            </a:r>
            <a:r>
              <a:rPr lang="en-US" altLang="zh-CN" dirty="0">
                <a:effectLst/>
              </a:rPr>
              <a:t>():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(number)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、全局变量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2D0DA5-5911-D348-A746-174FD15506DF}"/>
              </a:ext>
            </a:extLst>
          </p:cNvPr>
          <p:cNvSpPr/>
          <p:nvPr/>
        </p:nvSpPr>
        <p:spPr>
          <a:xfrm>
            <a:off x="5791200" y="2932766"/>
            <a:ext cx="1219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全局变量是指在函数体之外，在模块当中被直接定义的变量，这种变量可以被所有的函数使用。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A4F72-F20F-FD4A-BBB2-6C291A65702C}"/>
              </a:ext>
            </a:extLst>
          </p:cNvPr>
          <p:cNvSpPr/>
          <p:nvPr/>
        </p:nvSpPr>
        <p:spPr>
          <a:xfrm>
            <a:off x="12192000" y="1390203"/>
            <a:ext cx="12192000" cy="11910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effectLst/>
              </a:rPr>
              <a:t>#</a:t>
            </a:r>
            <a:r>
              <a:rPr lang="zh-CN" altLang="zh-CN" sz="3200" dirty="0">
                <a:effectLst/>
              </a:rPr>
              <a:t>如果我赢了就把电脑的筹码给我</a:t>
            </a:r>
          </a:p>
          <a:p>
            <a:pPr algn="l"/>
            <a:r>
              <a:rPr lang="en-US" altLang="zh-CN" sz="3200" dirty="0">
                <a:effectLst/>
              </a:rPr>
              <a:t>def </a:t>
            </a:r>
            <a:r>
              <a:rPr lang="en-US" altLang="zh-CN" sz="3200" b="1" dirty="0">
                <a:effectLst/>
              </a:rPr>
              <a:t>win</a:t>
            </a:r>
            <a:r>
              <a:rPr lang="en-US" altLang="zh-CN" sz="3200" dirty="0">
                <a:effectLst/>
              </a:rPr>
              <a:t>():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global </a:t>
            </a:r>
            <a:r>
              <a:rPr lang="en-US" altLang="zh-CN" sz="3200" dirty="0" err="1">
                <a:effectLst/>
              </a:rPr>
              <a:t>Me,Computer</a:t>
            </a:r>
            <a:r>
              <a:rPr lang="en-US" altLang="zh-CN" sz="3200" dirty="0">
                <a:effectLst/>
              </a:rPr>
              <a:t>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声明这</a:t>
            </a:r>
            <a:r>
              <a:rPr lang="en-US" altLang="zh-CN" sz="3200" i="1" dirty="0">
                <a:effectLst/>
              </a:rPr>
              <a:t>2</a:t>
            </a:r>
            <a:r>
              <a:rPr lang="zh-CN" altLang="zh-CN" sz="3200" i="1" dirty="0">
                <a:effectLst/>
              </a:rPr>
              <a:t>个变量是全局变量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Me += stake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Computer -= stake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#</a:t>
            </a:r>
            <a:r>
              <a:rPr lang="zh-CN" altLang="zh-CN" sz="3200" dirty="0">
                <a:effectLst/>
              </a:rPr>
              <a:t>如果我输了就把我的筹码给电脑</a:t>
            </a:r>
          </a:p>
          <a:p>
            <a:pPr algn="l"/>
            <a:r>
              <a:rPr lang="en-US" altLang="zh-CN" sz="3200" dirty="0">
                <a:effectLst/>
              </a:rPr>
              <a:t>def </a:t>
            </a:r>
            <a:r>
              <a:rPr lang="en-US" altLang="zh-CN" sz="3200" b="1" dirty="0">
                <a:effectLst/>
              </a:rPr>
              <a:t>lose</a:t>
            </a:r>
            <a:r>
              <a:rPr lang="en-US" altLang="zh-CN" sz="3200" dirty="0">
                <a:effectLst/>
              </a:rPr>
              <a:t>(): 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global </a:t>
            </a:r>
            <a:r>
              <a:rPr lang="en-US" altLang="zh-CN" sz="3200" dirty="0" err="1">
                <a:effectLst/>
              </a:rPr>
              <a:t>Me,Computer</a:t>
            </a:r>
            <a:r>
              <a:rPr lang="en-US" altLang="zh-CN" sz="3200" dirty="0">
                <a:effectLst/>
              </a:rPr>
              <a:t>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声明这</a:t>
            </a:r>
            <a:r>
              <a:rPr lang="en-US" altLang="zh-CN" sz="3200" i="1" dirty="0">
                <a:effectLst/>
              </a:rPr>
              <a:t>2</a:t>
            </a:r>
            <a:r>
              <a:rPr lang="zh-CN" altLang="zh-CN" sz="3200" i="1" dirty="0">
                <a:effectLst/>
              </a:rPr>
              <a:t>个变量是全局变量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Me -= stake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Computer += stake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#</a:t>
            </a:r>
            <a:r>
              <a:rPr lang="zh-CN" altLang="zh-CN" sz="3200" dirty="0">
                <a:effectLst/>
              </a:rPr>
              <a:t>显示</a:t>
            </a:r>
            <a:r>
              <a:rPr lang="en-US" altLang="zh-CN" sz="3200" dirty="0">
                <a:effectLst/>
              </a:rPr>
              <a:t>2</a:t>
            </a:r>
            <a:r>
              <a:rPr lang="zh-CN" altLang="zh-CN" sz="3200" dirty="0">
                <a:effectLst/>
              </a:rPr>
              <a:t>家的筹码数量</a:t>
            </a:r>
          </a:p>
          <a:p>
            <a:pPr algn="l"/>
            <a:r>
              <a:rPr lang="en-US" altLang="zh-CN" sz="3200" dirty="0">
                <a:effectLst/>
              </a:rPr>
              <a:t>def </a:t>
            </a:r>
            <a:r>
              <a:rPr lang="en-US" altLang="zh-CN" sz="3200" b="1" dirty="0">
                <a:effectLst/>
              </a:rPr>
              <a:t>show</a:t>
            </a:r>
            <a:r>
              <a:rPr lang="en-US" altLang="zh-CN" sz="3200" dirty="0">
                <a:effectLst/>
              </a:rPr>
              <a:t>():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    </a:t>
            </a:r>
            <a:r>
              <a:rPr lang="en-US" altLang="zh-CN" sz="3200" b="1" dirty="0">
                <a:effectLst/>
              </a:rPr>
              <a:t>print</a:t>
            </a:r>
            <a:r>
              <a:rPr lang="en-US" altLang="zh-CN" sz="3200" dirty="0">
                <a:effectLst/>
              </a:rPr>
              <a:t>("Me:%</a:t>
            </a:r>
            <a:r>
              <a:rPr lang="en-US" altLang="zh-CN" sz="3200" dirty="0" err="1">
                <a:effectLst/>
              </a:rPr>
              <a:t>d,Computer</a:t>
            </a:r>
            <a:r>
              <a:rPr lang="en-US" altLang="zh-CN" sz="3200" dirty="0">
                <a:effectLst/>
              </a:rPr>
              <a:t>:%d"%(</a:t>
            </a:r>
            <a:r>
              <a:rPr lang="en-US" altLang="zh-CN" sz="3200" dirty="0" err="1">
                <a:effectLst/>
              </a:rPr>
              <a:t>Me,Computer</a:t>
            </a:r>
            <a:r>
              <a:rPr lang="en-US" altLang="zh-CN" sz="3200" dirty="0">
                <a:effectLst/>
              </a:rPr>
              <a:t>))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stake = 2 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每次下注</a:t>
            </a:r>
            <a:r>
              <a:rPr lang="en-US" altLang="zh-CN" sz="3200" i="1" dirty="0">
                <a:effectLst/>
              </a:rPr>
              <a:t>2</a:t>
            </a:r>
            <a:r>
              <a:rPr lang="zh-CN" altLang="zh-CN" sz="3200" i="1" dirty="0">
                <a:effectLst/>
              </a:rPr>
              <a:t>个筹码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Me = 10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我的初始筹码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Computer = 10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电脑的初始筹码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show()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显示初始状态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win()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我赢了一次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show()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显示</a:t>
            </a:r>
            <a:r>
              <a:rPr lang="en-US" altLang="zh-CN" sz="3200" i="1" dirty="0">
                <a:effectLst/>
              </a:rPr>
              <a:t>2</a:t>
            </a:r>
            <a:r>
              <a:rPr lang="zh-CN" altLang="zh-CN" sz="3200" i="1" dirty="0">
                <a:effectLst/>
              </a:rPr>
              <a:t>家数量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win()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我赢了一次</a:t>
            </a:r>
            <a:endParaRPr lang="en-US" altLang="zh-CN" sz="3200" i="1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show()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显示</a:t>
            </a:r>
            <a:r>
              <a:rPr lang="en-US" altLang="zh-CN" sz="3200" i="1" dirty="0">
                <a:effectLst/>
              </a:rPr>
              <a:t>2</a:t>
            </a:r>
            <a:r>
              <a:rPr lang="zh-CN" altLang="zh-CN" sz="3200" i="1" dirty="0">
                <a:effectLst/>
              </a:rPr>
              <a:t>家数量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lose()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我输了一次</a:t>
            </a:r>
            <a:endParaRPr lang="zh-CN" altLang="zh-CN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show()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zh-CN" sz="3200" i="1" dirty="0">
                <a:effectLst/>
              </a:rPr>
              <a:t>显示</a:t>
            </a:r>
            <a:r>
              <a:rPr lang="en-US" altLang="zh-CN" sz="3200" i="1" dirty="0">
                <a:effectLst/>
              </a:rPr>
              <a:t>2</a:t>
            </a:r>
            <a:r>
              <a:rPr lang="zh-CN" altLang="zh-CN" sz="3200" i="1" dirty="0">
                <a:effectLst/>
              </a:rPr>
              <a:t>家数量</a:t>
            </a:r>
            <a:endParaRPr lang="zh-CN" altLang="zh-CN" sz="3200" dirty="0">
              <a:effectLst/>
            </a:endParaRPr>
          </a:p>
          <a:p>
            <a:pPr algn="l"/>
            <a:endParaRPr lang="zh-CN" altLang="zh-CN" sz="3200" dirty="0">
              <a:effectLst/>
            </a:endParaRPr>
          </a:p>
        </p:txBody>
      </p:sp>
      <p:pic>
        <p:nvPicPr>
          <p:cNvPr id="10" name="图形 9" descr="硬币">
            <a:extLst>
              <a:ext uri="{FF2B5EF4-FFF2-40B4-BE49-F238E27FC236}">
                <a16:creationId xmlns:a16="http://schemas.microsoft.com/office/drawing/2014/main" id="{3BCAFEFB-5C27-7445-B161-90EB96CF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2316480"/>
            <a:ext cx="1440000" cy="1440000"/>
          </a:xfrm>
          <a:prstGeom prst="rect">
            <a:avLst/>
          </a:prstGeom>
        </p:spPr>
      </p:pic>
      <p:pic>
        <p:nvPicPr>
          <p:cNvPr id="11" name="图形 10" descr="硬币">
            <a:extLst>
              <a:ext uri="{FF2B5EF4-FFF2-40B4-BE49-F238E27FC236}">
                <a16:creationId xmlns:a16="http://schemas.microsoft.com/office/drawing/2014/main" id="{97381A0E-4D1E-684C-B607-12AACA9E6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720" y="2316480"/>
            <a:ext cx="1440000" cy="144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44AE3C-CCCD-604F-86D3-B5C85B3644A7}"/>
              </a:ext>
            </a:extLst>
          </p:cNvPr>
          <p:cNvSpPr txBox="1"/>
          <p:nvPr/>
        </p:nvSpPr>
        <p:spPr>
          <a:xfrm>
            <a:off x="3048000" y="1152157"/>
            <a:ext cx="507831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我                电脑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B73AB0-146F-BE4C-B9E3-13A6C5BCEEF8}"/>
              </a:ext>
            </a:extLst>
          </p:cNvPr>
          <p:cNvSpPr txBox="1"/>
          <p:nvPr/>
        </p:nvSpPr>
        <p:spPr>
          <a:xfrm>
            <a:off x="3463664" y="4136518"/>
            <a:ext cx="467435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88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+</a:t>
            </a:r>
            <a:r>
              <a:rPr kumimoji="0" lang="zh-CN" altLang="en-US" sz="88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         </a:t>
            </a:r>
            <a:r>
              <a:rPr kumimoji="0" lang="en-US" altLang="zh-CN" sz="88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-</a:t>
            </a:r>
            <a:endParaRPr kumimoji="0" lang="zh-CN" altLang="en-US" sz="8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41CC8-79FB-1546-A266-42157D429427}"/>
              </a:ext>
            </a:extLst>
          </p:cNvPr>
          <p:cNvSpPr txBox="1"/>
          <p:nvPr/>
        </p:nvSpPr>
        <p:spPr>
          <a:xfrm>
            <a:off x="379250" y="4568596"/>
            <a:ext cx="2103141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我赢了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042281-249F-7846-AFF6-6C0429104527}"/>
              </a:ext>
            </a:extLst>
          </p:cNvPr>
          <p:cNvSpPr txBox="1"/>
          <p:nvPr/>
        </p:nvSpPr>
        <p:spPr>
          <a:xfrm>
            <a:off x="3451955" y="5838030"/>
            <a:ext cx="4674358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88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-</a:t>
            </a:r>
            <a:r>
              <a:rPr kumimoji="0" lang="zh-CN" altLang="en-US" sz="88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          </a:t>
            </a:r>
            <a:r>
              <a:rPr lang="en-US" altLang="zh-CN" sz="8800" dirty="0"/>
              <a:t>+</a:t>
            </a:r>
            <a:endParaRPr kumimoji="0" lang="zh-CN" altLang="en-US" sz="8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D64EF6-4AC3-9D43-8A9C-F920B17A04A2}"/>
              </a:ext>
            </a:extLst>
          </p:cNvPr>
          <p:cNvSpPr txBox="1"/>
          <p:nvPr/>
        </p:nvSpPr>
        <p:spPr>
          <a:xfrm>
            <a:off x="367543" y="6270108"/>
            <a:ext cx="210314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我</a:t>
            </a:r>
            <a:r>
              <a:rPr lang="zh-CN" altLang="en-US" dirty="0"/>
              <a:t>输</a:t>
            </a:r>
            <a:r>
              <a:rPr kumimoji="0" lang="zh-CN" altLang="en-US" sz="5200" b="0" i="0" u="none" strike="noStrike" cap="none" spc="0" normalizeH="0" baseline="0" dirty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33878646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11996</TotalTime>
  <Words>332</Words>
  <Application>Microsoft Macintosh PowerPoint</Application>
  <PresentationFormat>自定义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New_Template2</vt:lpstr>
      <vt:lpstr>6.4 函数变量作用范围</vt:lpstr>
      <vt:lpstr>1、局部变量</vt:lpstr>
      <vt:lpstr>2、全局变量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64</cp:revision>
  <dcterms:modified xsi:type="dcterms:W3CDTF">2020-01-26T12:02:15Z</dcterms:modified>
</cp:coreProperties>
</file>