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61" r:id="rId4"/>
    <p:sldId id="263" r:id="rId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-1022247"/>
              <a:satOff val="34289"/>
              <a:lumOff val="-18384"/>
            </a:scheme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3245"/>
              <a:satOff val="-16002"/>
              <a:lumOff val="283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5"/>
    <p:restoredTop sz="94713"/>
  </p:normalViewPr>
  <p:slideViewPr>
    <p:cSldViewPr snapToGrid="0" snapToObjects="1">
      <p:cViewPr varScale="1">
        <p:scale>
          <a:sx n="42" d="100"/>
          <a:sy n="42" d="100"/>
        </p:scale>
        <p:origin x="20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435100" y="3454400"/>
            <a:ext cx="21526500" cy="35687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264400"/>
            <a:ext cx="21526500" cy="1231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78900"/>
            <a:ext cx="19621500" cy="585112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3200"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07099"/>
            <a:ext cx="19621500" cy="990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5000" b="1">
                <a:solidFill>
                  <a:srgbClr val="FFFFFF"/>
                </a:solidFill>
                <a:effectLst>
                  <a:outerShdw blurRad="50800" dist="25400" dir="5400000" rotWithShape="0">
                    <a:srgbClr val="020202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-63500" y="-1270000"/>
            <a:ext cx="24510997" cy="1634917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41703583_2880x1921.jpeg"/>
          <p:cNvSpPr>
            <a:spLocks noGrp="1"/>
          </p:cNvSpPr>
          <p:nvPr>
            <p:ph type="pic" idx="13"/>
          </p:nvPr>
        </p:nvSpPr>
        <p:spPr>
          <a:xfrm>
            <a:off x="4597400" y="177800"/>
            <a:ext cx="15180471" cy="10125584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435100" y="9677400"/>
            <a:ext cx="21526500" cy="1524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11430000"/>
            <a:ext cx="21526500" cy="1282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04800"/>
            <a:ext cx="453238" cy="461366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422400" y="4940300"/>
            <a:ext cx="21526500" cy="38227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idx="13"/>
          </p:nvPr>
        </p:nvSpPr>
        <p:spPr>
          <a:xfrm>
            <a:off x="133985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435100" y="584200"/>
            <a:ext cx="10769600" cy="6464300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378700"/>
            <a:ext cx="10769600" cy="5359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3898900"/>
            <a:ext cx="21526500" cy="80518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13322300" y="2184400"/>
            <a:ext cx="11519605" cy="10756121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xfrm>
            <a:off x="1435100" y="1003300"/>
            <a:ext cx="21526500" cy="22098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422400" y="3302000"/>
            <a:ext cx="10109200" cy="939800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4500"/>
              </a:spcBef>
              <a:defRPr sz="3800"/>
            </a:lvl1pPr>
            <a:lvl2pPr marL="914400" indent="-457200">
              <a:spcBef>
                <a:spcPts val="4500"/>
              </a:spcBef>
              <a:defRPr sz="3800"/>
            </a:lvl2pPr>
            <a:lvl3pPr marL="1371600" indent="-457200">
              <a:spcBef>
                <a:spcPts val="4500"/>
              </a:spcBef>
              <a:defRPr sz="3800"/>
            </a:lvl3pPr>
            <a:lvl4pPr marL="1828800" indent="-457200">
              <a:spcBef>
                <a:spcPts val="4500"/>
              </a:spcBef>
              <a:defRPr sz="3800"/>
            </a:lvl4pPr>
            <a:lvl5pPr marL="2286000" indent="-4572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3868400" y="6375400"/>
            <a:ext cx="9194800" cy="6570182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half" idx="14"/>
          </p:nvPr>
        </p:nvSpPr>
        <p:spPr>
          <a:xfrm>
            <a:off x="13550900" y="-419100"/>
            <a:ext cx="9512300" cy="95123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13462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1574800"/>
            <a:ext cx="21526500" cy="1056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1435100" y="330200"/>
            <a:ext cx="21526500" cy="356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47167"/>
            <a:ext cx="453238" cy="4613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5461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10922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16383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21844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27305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32766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38227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43688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49149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141703583_2880x1921.jpeg" descr="141703583_2880x1921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8784" r="19" b="8686"/>
          <a:stretch>
            <a:fillRect/>
          </a:stretch>
        </p:blipFill>
        <p:spPr>
          <a:xfrm>
            <a:off x="4404895" y="1087672"/>
            <a:ext cx="15177586" cy="8356601"/>
          </a:xfrm>
          <a:prstGeom prst="rect">
            <a:avLst/>
          </a:prstGeom>
        </p:spPr>
      </p:pic>
      <p:sp>
        <p:nvSpPr>
          <p:cNvPr id="120" name="视频1.1：开启编程的魔法之门"/>
          <p:cNvSpPr txBox="1">
            <a:spLocks noGrp="1"/>
          </p:cNvSpPr>
          <p:nvPr>
            <p:ph type="title"/>
          </p:nvPr>
        </p:nvSpPr>
        <p:spPr>
          <a:xfrm>
            <a:off x="1428750" y="11422682"/>
            <a:ext cx="21526500" cy="1524001"/>
          </a:xfrm>
          <a:prstGeom prst="rect">
            <a:avLst/>
          </a:prstGeom>
        </p:spPr>
        <p:txBody>
          <a:bodyPr>
            <a:normAutofit/>
          </a:bodyPr>
          <a:lstStyle>
            <a:lvl1pPr defTabSz="734694">
              <a:defRPr sz="8010">
                <a:effectLst>
                  <a:outerShdw blurRad="45212" dist="22606" dir="5400000" rotWithShape="0">
                    <a:srgbClr val="000000"/>
                  </a:outerShdw>
                </a:effectLst>
              </a:defRPr>
            </a:lvl1pPr>
          </a:lstStyle>
          <a:p>
            <a:r>
              <a:rPr lang="en-US" altLang="zh-CN" dirty="0">
                <a:effectLst/>
              </a:rPr>
              <a:t>6.5</a:t>
            </a:r>
            <a:r>
              <a:rPr lang="zh-CN" altLang="en-US" dirty="0">
                <a:effectLst/>
              </a:rPr>
              <a:t> 程序包</a:t>
            </a:r>
            <a:endParaRPr lang="zh-CN" altLang="zh-CN" dirty="0">
              <a:effectLst/>
            </a:endParaRPr>
          </a:p>
        </p:txBody>
      </p:sp>
      <p:sp>
        <p:nvSpPr>
          <p:cNvPr id="121" name="《探索Python的魔法世界》…"/>
          <p:cNvSpPr txBox="1">
            <a:spLocks noGrp="1"/>
          </p:cNvSpPr>
          <p:nvPr>
            <p:ph type="body" sz="half" idx="1"/>
          </p:nvPr>
        </p:nvSpPr>
        <p:spPr>
          <a:xfrm>
            <a:off x="2132660" y="8000851"/>
            <a:ext cx="19722055" cy="262935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《Python</a:t>
            </a:r>
            <a:r>
              <a:rPr lang="zh-CN" altLang="en-US" dirty="0"/>
              <a:t>青少年趣味编程</a:t>
            </a:r>
            <a:r>
              <a:rPr dirty="0"/>
              <a:t>》  </a:t>
            </a:r>
            <a:endParaRPr lang="en-US" altLang="zh-CN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endParaRPr lang="en-US" altLang="zh-CN" sz="4800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sz="4800" dirty="0" err="1"/>
              <a:t>小牛叔出品</a:t>
            </a:r>
            <a:endParaRPr sz="48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67" y="-360947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1</a:t>
            </a:r>
            <a:r>
              <a:rPr lang="zh-CN" altLang="en-US" dirty="0">
                <a:effectLst/>
              </a:rPr>
              <a:t>、程序包的定义</a:t>
            </a:r>
            <a:endParaRPr lang="zh-CN" altLang="zh-CN" dirty="0">
              <a:effectLst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CCFCA89-C1DB-D447-B455-C31CD5305A9E}"/>
              </a:ext>
            </a:extLst>
          </p:cNvPr>
          <p:cNvSpPr/>
          <p:nvPr/>
        </p:nvSpPr>
        <p:spPr>
          <a:xfrm>
            <a:off x="2407920" y="3640246"/>
            <a:ext cx="2051304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effectLst/>
              </a:rPr>
              <a:t>python</a:t>
            </a:r>
            <a:r>
              <a:rPr lang="zh-CN" altLang="zh-CN" dirty="0">
                <a:effectLst/>
              </a:rPr>
              <a:t>当中完成任务往往需要多个工具和文件模块相互配合，当模块文件有多个时，创建文件夹可以让程序更加易于分类管理，这些文件夹和文件模块组成的集合通过一定手段可以变成</a:t>
            </a:r>
            <a:r>
              <a:rPr lang="en-US" altLang="zh-CN" dirty="0">
                <a:effectLst/>
              </a:rPr>
              <a:t>Python</a:t>
            </a:r>
            <a:r>
              <a:rPr lang="zh-CN" altLang="zh-CN" dirty="0">
                <a:effectLst/>
              </a:rPr>
              <a:t>的“包”</a:t>
            </a:r>
            <a:r>
              <a:rPr lang="en-US" altLang="zh-CN" dirty="0">
                <a:effectLst/>
              </a:rPr>
              <a:t>Package</a:t>
            </a:r>
            <a:r>
              <a:rPr lang="zh-CN" altLang="zh-CN" dirty="0">
                <a:effectLst/>
              </a:rPr>
              <a:t>。本节主要介绍如何制作并引用程序包。</a:t>
            </a:r>
          </a:p>
          <a:p>
            <a:pPr algn="l"/>
            <a:endParaRPr lang="zh-CN" altLang="zh-CN" dirty="0">
              <a:effectLst/>
            </a:endParaRPr>
          </a:p>
          <a:p>
            <a:pPr algn="l"/>
            <a:endParaRPr lang="en-US" altLang="zh-CN" dirty="0">
              <a:effectLst/>
            </a:endParaRPr>
          </a:p>
          <a:p>
            <a:pPr algn="l"/>
            <a:r>
              <a:rPr lang="zh-CN" altLang="en-US" dirty="0">
                <a:effectLst/>
              </a:rPr>
              <a:t>实质上就是把多个文件，“组合成”  </a:t>
            </a:r>
            <a:r>
              <a:rPr lang="en-US" altLang="zh-CN" dirty="0">
                <a:effectLst/>
              </a:rPr>
              <a:t>-</a:t>
            </a:r>
            <a:r>
              <a:rPr lang="zh-CN" altLang="en-US" dirty="0">
                <a:effectLst/>
              </a:rPr>
              <a:t> 类似于一个模块进行管理</a:t>
            </a:r>
            <a:endParaRPr lang="zh-CN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5566825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67" y="-360947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2</a:t>
            </a:r>
            <a:r>
              <a:rPr lang="zh-CN" altLang="en-US" dirty="0">
                <a:effectLst/>
              </a:rPr>
              <a:t>、包的示例</a:t>
            </a:r>
            <a:endParaRPr lang="zh-CN" altLang="zh-CN" dirty="0">
              <a:effectLst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BC45B0-95D4-8844-863F-DDB71C3B68E7}"/>
              </a:ext>
            </a:extLst>
          </p:cNvPr>
          <p:cNvSpPr/>
          <p:nvPr/>
        </p:nvSpPr>
        <p:spPr>
          <a:xfrm>
            <a:off x="6461760" y="2932766"/>
            <a:ext cx="1346253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zh-CN" altLang="zh-CN" dirty="0">
              <a:effectLst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1C85AF1-A1E4-2C41-964A-CDC5EF05980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53063" y="2932766"/>
            <a:ext cx="9617393" cy="995897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3C7F075-BFE5-3E43-989F-798B856A91FD}"/>
              </a:ext>
            </a:extLst>
          </p:cNvPr>
          <p:cNvSpPr/>
          <p:nvPr/>
        </p:nvSpPr>
        <p:spPr>
          <a:xfrm>
            <a:off x="12192000" y="3031559"/>
            <a:ext cx="11231084" cy="654584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65430" indent="2540" algn="just"/>
            <a:r>
              <a:rPr lang="en-US" altLang="zh-CN" sz="8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import bag</a:t>
            </a:r>
          </a:p>
          <a:p>
            <a:pPr marL="265430" indent="2540" algn="just"/>
            <a:endParaRPr lang="en-US" altLang="zh-CN" sz="80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just"/>
            <a:r>
              <a:rPr lang="en-US" altLang="zh-CN" sz="8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print(</a:t>
            </a:r>
            <a:r>
              <a:rPr lang="en-US" altLang="zh-CN" sz="80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bag.goods.bread</a:t>
            </a:r>
            <a:r>
              <a:rPr lang="en-US" altLang="zh-CN" sz="8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  <a:endParaRPr lang="zh-CN" altLang="zh-CN" sz="80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776103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67" y="-360947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3</a:t>
            </a:r>
            <a:r>
              <a:rPr lang="zh-CN" altLang="en-US" dirty="0">
                <a:effectLst/>
              </a:rPr>
              <a:t>、作法</a:t>
            </a:r>
            <a:endParaRPr lang="zh-CN" altLang="zh-CN" dirty="0">
              <a:effectLst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BC45B0-95D4-8844-863F-DDB71C3B68E7}"/>
              </a:ext>
            </a:extLst>
          </p:cNvPr>
          <p:cNvSpPr/>
          <p:nvPr/>
        </p:nvSpPr>
        <p:spPr>
          <a:xfrm>
            <a:off x="6461760" y="2932766"/>
            <a:ext cx="1346253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zh-CN" altLang="zh-CN" dirty="0">
              <a:effectLst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1C85AF1-A1E4-2C41-964A-CDC5EF05980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53063" y="2932766"/>
            <a:ext cx="9617393" cy="995897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3C7F075-BFE5-3E43-989F-798B856A91FD}"/>
              </a:ext>
            </a:extLst>
          </p:cNvPr>
          <p:cNvSpPr/>
          <p:nvPr/>
        </p:nvSpPr>
        <p:spPr>
          <a:xfrm>
            <a:off x="12192000" y="3031559"/>
            <a:ext cx="11231084" cy="434460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65430" indent="2540" algn="just"/>
            <a:r>
              <a:rPr lang="en-US" altLang="zh-CN" sz="8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__</a:t>
            </a:r>
            <a:r>
              <a:rPr lang="en-US" altLang="zh-CN" sz="80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init</a:t>
            </a:r>
            <a:r>
              <a:rPr lang="en-US" altLang="zh-CN" sz="8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__.</a:t>
            </a:r>
            <a:r>
              <a:rPr lang="en-US" altLang="zh-CN" sz="80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py</a:t>
            </a:r>
            <a:endParaRPr lang="en-US" altLang="zh-CN" sz="80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just"/>
            <a:endParaRPr lang="en-US" altLang="zh-CN" sz="80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just"/>
            <a:r>
              <a:rPr lang="en-US" altLang="zh-CN" sz="8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all=[</a:t>
            </a:r>
            <a:r>
              <a:rPr lang="zh-CN" altLang="en-US" sz="8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文件列表</a:t>
            </a:r>
            <a:r>
              <a:rPr lang="en-US" altLang="zh-CN" sz="8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]</a:t>
            </a:r>
            <a:endParaRPr lang="zh-CN" altLang="zh-CN" sz="80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80C8D99D-76F8-8F47-AD76-F6E698A2BFDF}"/>
              </a:ext>
            </a:extLst>
          </p:cNvPr>
          <p:cNvCxnSpPr/>
          <p:nvPr/>
        </p:nvCxnSpPr>
        <p:spPr>
          <a:xfrm flipV="1">
            <a:off x="6087615" y="3825318"/>
            <a:ext cx="6339840" cy="929562"/>
          </a:xfrm>
          <a:prstGeom prst="straightConnector1">
            <a:avLst/>
          </a:prstGeom>
          <a:ln w="254000">
            <a:headEnd type="diamond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E8566296-4CB5-3C40-A4BE-C55C64C196A9}"/>
              </a:ext>
            </a:extLst>
          </p:cNvPr>
          <p:cNvCxnSpPr>
            <a:cxnSpLocks/>
          </p:cNvCxnSpPr>
          <p:nvPr/>
        </p:nvCxnSpPr>
        <p:spPr>
          <a:xfrm>
            <a:off x="2917695" y="3379042"/>
            <a:ext cx="10275332" cy="8843438"/>
          </a:xfrm>
          <a:prstGeom prst="straightConnector1">
            <a:avLst/>
          </a:prstGeom>
          <a:ln w="254000">
            <a:headEnd type="diamond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F896B24E-88E9-684E-AA4F-81922531E9C6}"/>
              </a:ext>
            </a:extLst>
          </p:cNvPr>
          <p:cNvSpPr/>
          <p:nvPr/>
        </p:nvSpPr>
        <p:spPr>
          <a:xfrm>
            <a:off x="13113546" y="8610933"/>
            <a:ext cx="11231084" cy="434460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65430" indent="2540" algn="just"/>
            <a:r>
              <a:rPr lang="en-US" altLang="zh-CN" sz="8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__</a:t>
            </a:r>
            <a:r>
              <a:rPr lang="en-US" altLang="zh-CN" sz="80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init</a:t>
            </a:r>
            <a:r>
              <a:rPr lang="en-US" altLang="zh-CN" sz="8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__.</a:t>
            </a:r>
            <a:r>
              <a:rPr lang="en-US" altLang="zh-CN" sz="80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py</a:t>
            </a:r>
            <a:endParaRPr lang="en-US" altLang="zh-CN" sz="80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just"/>
            <a:endParaRPr lang="en-US" altLang="zh-CN" sz="80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5430" indent="2540" algn="just"/>
            <a:r>
              <a:rPr lang="en-US" altLang="zh-CN" sz="8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from</a:t>
            </a:r>
            <a:r>
              <a:rPr lang="zh-CN" altLang="en-US" sz="8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 模块 </a:t>
            </a:r>
            <a:r>
              <a:rPr lang="en-US" altLang="zh-CN" sz="8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import</a:t>
            </a:r>
            <a:r>
              <a:rPr lang="zh-CN" altLang="en-US" sz="80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 *</a:t>
            </a:r>
            <a:endParaRPr lang="zh-CN" altLang="zh-CN" sz="80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928537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12012</TotalTime>
  <Words>138</Words>
  <Application>Microsoft Macintosh PowerPoint</Application>
  <PresentationFormat>自定义</PresentationFormat>
  <Paragraphs>20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</vt:lpstr>
      <vt:lpstr>Helvetica Neue</vt:lpstr>
      <vt:lpstr>Helvetica Neue Medium</vt:lpstr>
      <vt:lpstr>New_Template2</vt:lpstr>
      <vt:lpstr>6.5 程序包</vt:lpstr>
      <vt:lpstr>1、程序包的定义</vt:lpstr>
      <vt:lpstr>2、包的示例</vt:lpstr>
      <vt:lpstr>3、作法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视频1.1：开启编程的魔法之门</dc:title>
  <cp:lastModifiedBy>张彦</cp:lastModifiedBy>
  <cp:revision>66</cp:revision>
  <dcterms:modified xsi:type="dcterms:W3CDTF">2020-01-26T12:18:04Z</dcterms:modified>
</cp:coreProperties>
</file>