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4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5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8.4</a:t>
            </a:r>
            <a:r>
              <a:rPr lang="zh-CN" altLang="en-US" dirty="0">
                <a:effectLst/>
              </a:rPr>
              <a:t> 会动的时钟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564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、静止元素</a:t>
            </a:r>
            <a:endParaRPr lang="zh-CN" altLang="zh-CN" dirty="0"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845F98-1607-9C47-A619-A44022A1CCEB}"/>
              </a:ext>
            </a:extLst>
          </p:cNvPr>
          <p:cNvSpPr/>
          <p:nvPr/>
        </p:nvSpPr>
        <p:spPr>
          <a:xfrm>
            <a:off x="1596190" y="3080053"/>
            <a:ext cx="13635789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effectLst/>
              </a:rPr>
              <a:t>color('#ffa500','#ffbb00')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框是深黄面是浅黄色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 err="1">
                <a:effectLst/>
              </a:rPr>
              <a:t>goto</a:t>
            </a:r>
            <a:r>
              <a:rPr lang="en-US" altLang="zh-CN" sz="3200" dirty="0">
                <a:effectLst/>
              </a:rPr>
              <a:t>(0,-150)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把画笔向下移动</a:t>
            </a:r>
            <a:r>
              <a:rPr lang="en-US" altLang="zh-CN" sz="3200" i="1" dirty="0">
                <a:effectLst/>
              </a:rPr>
              <a:t>1</a:t>
            </a:r>
            <a:r>
              <a:rPr lang="zh-CN" altLang="en-US" sz="3200" i="1" dirty="0">
                <a:effectLst/>
              </a:rPr>
              <a:t>个半径的圆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绘制表盘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 err="1">
                <a:effectLst/>
              </a:rPr>
              <a:t>begin_fill</a:t>
            </a:r>
            <a:r>
              <a:rPr lang="en-US" altLang="zh-CN" sz="3200" dirty="0">
                <a:effectLst/>
              </a:rPr>
              <a:t>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需要填充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width(30)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边框</a:t>
            </a:r>
            <a:r>
              <a:rPr lang="en-US" altLang="zh-CN" sz="3200" i="1" dirty="0">
                <a:effectLst/>
              </a:rPr>
              <a:t>30</a:t>
            </a:r>
            <a:r>
              <a:rPr lang="zh-CN" altLang="en-US" sz="3200" i="1" dirty="0">
                <a:effectLst/>
              </a:rPr>
              <a:t>宽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circle(150)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圆的半径为</a:t>
            </a:r>
            <a:r>
              <a:rPr lang="en-US" altLang="zh-CN" sz="3200" i="1" dirty="0">
                <a:effectLst/>
              </a:rPr>
              <a:t>150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 err="1">
                <a:effectLst/>
              </a:rPr>
              <a:t>end_fill</a:t>
            </a:r>
            <a:r>
              <a:rPr lang="en-US" altLang="zh-CN" sz="3200" dirty="0">
                <a:effectLst/>
              </a:rPr>
              <a:t>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填充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文字</a:t>
            </a:r>
            <a:r>
              <a:rPr lang="en-US" altLang="zh-CN" sz="3200" i="1" dirty="0">
                <a:effectLst/>
              </a:rPr>
              <a:t>12</a:t>
            </a:r>
            <a:r>
              <a:rPr lang="zh-CN" altLang="en-US" sz="3200" i="1" dirty="0">
                <a:effectLst/>
              </a:rPr>
              <a:t>，</a:t>
            </a:r>
            <a:r>
              <a:rPr lang="en-US" altLang="zh-CN" sz="3200" i="1" dirty="0">
                <a:effectLst/>
              </a:rPr>
              <a:t>3</a:t>
            </a:r>
            <a:r>
              <a:rPr lang="zh-CN" altLang="en-US" sz="3200" i="1" dirty="0">
                <a:effectLst/>
              </a:rPr>
              <a:t>，</a:t>
            </a:r>
            <a:r>
              <a:rPr lang="en-US" altLang="zh-CN" sz="3200" i="1" dirty="0">
                <a:effectLst/>
              </a:rPr>
              <a:t>6</a:t>
            </a:r>
            <a:r>
              <a:rPr lang="zh-CN" altLang="en-US" sz="3200" i="1" dirty="0">
                <a:effectLst/>
              </a:rPr>
              <a:t>，</a:t>
            </a:r>
            <a:r>
              <a:rPr lang="en-US" altLang="zh-CN" sz="3200" i="1" dirty="0">
                <a:effectLst/>
              </a:rPr>
              <a:t>9</a:t>
            </a:r>
            <a:r>
              <a:rPr lang="zh-CN" altLang="en-US" sz="3200" i="1" dirty="0">
                <a:effectLst/>
              </a:rPr>
              <a:t>点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color('#FFF')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文字使用白色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 err="1">
                <a:effectLst/>
              </a:rPr>
              <a:t>pu</a:t>
            </a:r>
            <a:r>
              <a:rPr lang="en-US" altLang="zh-CN" sz="3200" dirty="0">
                <a:effectLst/>
              </a:rPr>
              <a:t>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提笔不画线只写字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表盘文字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for hour in [12,3,6,9]:</a:t>
            </a:r>
          </a:p>
          <a:p>
            <a:pPr algn="l"/>
            <a:r>
              <a:rPr lang="en-US" altLang="zh-CN" sz="3200" dirty="0">
                <a:effectLst/>
              </a:rPr>
              <a:t>	home()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回到原点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	</a:t>
            </a:r>
            <a:r>
              <a:rPr lang="en-US" altLang="zh-CN" sz="3200" dirty="0" err="1">
                <a:effectLst/>
              </a:rPr>
              <a:t>goto</a:t>
            </a:r>
            <a:r>
              <a:rPr lang="en-US" altLang="zh-CN" sz="3200" dirty="0">
                <a:effectLst/>
              </a:rPr>
              <a:t>(0,-9)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为了保持</a:t>
            </a:r>
            <a:r>
              <a:rPr lang="en-US" altLang="zh-CN" sz="3200" i="1" dirty="0">
                <a:effectLst/>
              </a:rPr>
              <a:t>18</a:t>
            </a:r>
            <a:r>
              <a:rPr lang="zh-CN" altLang="en-US" sz="3200" i="1" dirty="0">
                <a:effectLst/>
              </a:rPr>
              <a:t>大小的字在中间垂直，先把笔下沉一半高度（因为字是在笔正上方打印的）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	</a:t>
            </a:r>
            <a:r>
              <a:rPr lang="en-US" altLang="zh-CN" sz="3200" dirty="0" err="1">
                <a:effectLst/>
              </a:rPr>
              <a:t>seth</a:t>
            </a:r>
            <a:r>
              <a:rPr lang="en-US" altLang="zh-CN" sz="3200" dirty="0">
                <a:effectLst/>
              </a:rPr>
              <a:t>(-hour*30+90)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向不同小时方向前进，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	</a:t>
            </a:r>
            <a:r>
              <a:rPr lang="en-US" altLang="zh-CN" sz="3200" dirty="0" err="1">
                <a:effectLst/>
              </a:rPr>
              <a:t>fd</a:t>
            </a:r>
            <a:r>
              <a:rPr lang="en-US" altLang="zh-CN" sz="3200" dirty="0">
                <a:effectLst/>
              </a:rPr>
              <a:t>(148)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前进到表框边缘写时间的文字</a:t>
            </a:r>
            <a:endParaRPr lang="zh-CN" altLang="en-US" sz="3200" dirty="0">
              <a:effectLst/>
            </a:endParaRPr>
          </a:p>
          <a:p>
            <a:pPr algn="l"/>
            <a:r>
              <a:rPr lang="en-US" altLang="zh-CN" sz="3200" dirty="0">
                <a:effectLst/>
              </a:rPr>
              <a:t>	write(str(hour),</a:t>
            </a:r>
            <a:r>
              <a:rPr lang="en-US" altLang="zh-CN" sz="3200" dirty="0" err="1">
                <a:effectLst/>
              </a:rPr>
              <a:t>False,'center</a:t>
            </a:r>
            <a:r>
              <a:rPr lang="en-US" altLang="zh-CN" sz="3200" dirty="0">
                <a:effectLst/>
              </a:rPr>
              <a:t>',('Arial',18,'normal')) </a:t>
            </a:r>
            <a:r>
              <a:rPr lang="en-US" altLang="zh-CN" sz="3200" i="1" dirty="0">
                <a:effectLst/>
              </a:rPr>
              <a:t>#</a:t>
            </a:r>
            <a:r>
              <a:rPr lang="zh-CN" altLang="en-US" sz="3200" i="1" dirty="0">
                <a:effectLst/>
              </a:rPr>
              <a:t>写小时文字</a:t>
            </a:r>
            <a:endParaRPr lang="zh-CN" altLang="en-US" sz="3200" dirty="0">
              <a:effectLst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E15F75-33CE-934B-B633-5F7FE6CF03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1390" y="3858875"/>
            <a:ext cx="6832934" cy="63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、时间相关包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825478-BF5A-9740-A218-63620EAC74E5}"/>
              </a:ext>
            </a:extLst>
          </p:cNvPr>
          <p:cNvSpPr/>
          <p:nvPr/>
        </p:nvSpPr>
        <p:spPr>
          <a:xfrm>
            <a:off x="4717358" y="3149333"/>
            <a:ext cx="5918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from time import *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AE4425-0F03-2D44-8169-5F31209D9AF8}"/>
              </a:ext>
            </a:extLst>
          </p:cNvPr>
          <p:cNvSpPr/>
          <p:nvPr/>
        </p:nvSpPr>
        <p:spPr>
          <a:xfrm>
            <a:off x="4717358" y="4766073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localtime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().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tm_hour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#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获得当前小时数</a:t>
            </a:r>
          </a:p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localtime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().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tm_min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#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获当前分钟数</a:t>
            </a:r>
          </a:p>
          <a:p>
            <a:pPr marL="265430" indent="2540" algn="just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localtime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().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tm_sec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#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获当前秒数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456E904-247F-4D48-A522-D2CB4ED1AAE1}"/>
              </a:ext>
            </a:extLst>
          </p:cNvPr>
          <p:cNvSpPr/>
          <p:nvPr/>
        </p:nvSpPr>
        <p:spPr>
          <a:xfrm>
            <a:off x="4895071" y="9322415"/>
            <a:ext cx="9533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54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turtle.ontimer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函数名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毫秒</a:t>
            </a:r>
            <a:r>
              <a:rPr lang="en-US" altLang="zh-CN" sz="5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5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589302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、时针角度分析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825478-BF5A-9740-A218-63620EAC74E5}"/>
              </a:ext>
            </a:extLst>
          </p:cNvPr>
          <p:cNvSpPr/>
          <p:nvPr/>
        </p:nvSpPr>
        <p:spPr>
          <a:xfrm>
            <a:off x="195502" y="2406593"/>
            <a:ext cx="183447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时针的角度，是根据当前分钟来确定的（没有必要使用秒）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AE4425-0F03-2D44-8169-5F31209D9AF8}"/>
              </a:ext>
            </a:extLst>
          </p:cNvPr>
          <p:cNvSpPr/>
          <p:nvPr/>
        </p:nvSpPr>
        <p:spPr>
          <a:xfrm>
            <a:off x="677518" y="3795065"/>
            <a:ext cx="1786275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一周（分钟）：时针转一周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小时  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  <a:r>
              <a:rPr lang="zh-CN" altLang="en-US" sz="54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即每分钟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/(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度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设当前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点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分，那么过去了 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h</a:t>
            </a:r>
            <a:r>
              <a:rPr lang="zh-CN" alt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60+m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分</a:t>
            </a:r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如果以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点为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度即： 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(h</a:t>
            </a:r>
            <a:r>
              <a:rPr lang="zh-CN" alt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60+m)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/(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marL="265430" indent="2540" algn="just"/>
            <a:endParaRPr lang="en-US" altLang="zh-CN" sz="5400" dirty="0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turtle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以逆时针为正向：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(h</a:t>
            </a:r>
            <a:r>
              <a:rPr lang="zh-CN" alt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60+m)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/(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sz="5400" dirty="0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5400" dirty="0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如果以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点为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度 </a:t>
            </a:r>
            <a:r>
              <a:rPr lang="en-US" altLang="zh-CN" sz="5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+90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(h</a:t>
            </a:r>
            <a:r>
              <a:rPr lang="zh-CN" alt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60+m)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/(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12</a:t>
            </a:r>
            <a:r>
              <a:rPr lang="zh-CN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*</a:t>
            </a:r>
            <a:r>
              <a:rPr lang="en-US" altLang="zh-CN" sz="5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en-US" sz="5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90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8CED4C-4615-9547-8777-AB78DC2F6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70946" y="4694047"/>
            <a:ext cx="8047867" cy="7465060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08AD4CC-209D-004A-8C7B-31D2D73A3E93}"/>
              </a:ext>
            </a:extLst>
          </p:cNvPr>
          <p:cNvCxnSpPr>
            <a:cxnSpLocks/>
          </p:cNvCxnSpPr>
          <p:nvPr/>
        </p:nvCxnSpPr>
        <p:spPr>
          <a:xfrm>
            <a:off x="19771894" y="8426577"/>
            <a:ext cx="0" cy="2356657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A51605BF-D290-1049-AA4F-81FD07E6FF08}"/>
              </a:ext>
            </a:extLst>
          </p:cNvPr>
          <p:cNvSpPr/>
          <p:nvPr/>
        </p:nvSpPr>
        <p:spPr>
          <a:xfrm rot="5400000">
            <a:off x="19415760" y="7559040"/>
            <a:ext cx="1158240" cy="1584960"/>
          </a:xfrm>
          <a:prstGeom prst="circular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E4B74F-B69B-6C4B-9E2C-918573E474B7}"/>
              </a:ext>
            </a:extLst>
          </p:cNvPr>
          <p:cNvSpPr txBox="1"/>
          <p:nvPr/>
        </p:nvSpPr>
        <p:spPr>
          <a:xfrm>
            <a:off x="19901737" y="6745272"/>
            <a:ext cx="121347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50800" dist="25400" dir="5400000" rotWithShape="0">
                    <a:srgbClr val="000000"/>
                  </a:outerShdw>
                </a:effectLst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180</a:t>
            </a: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圆角右箭头 18">
            <a:extLst>
              <a:ext uri="{FF2B5EF4-FFF2-40B4-BE49-F238E27FC236}">
                <a16:creationId xmlns:a16="http://schemas.microsoft.com/office/drawing/2014/main" id="{9317A5C7-4E53-9A48-8DBF-F00F7A721987}"/>
              </a:ext>
            </a:extLst>
          </p:cNvPr>
          <p:cNvSpPr/>
          <p:nvPr/>
        </p:nvSpPr>
        <p:spPr>
          <a:xfrm rot="10800000">
            <a:off x="20151780" y="8798401"/>
            <a:ext cx="883920" cy="748923"/>
          </a:xfrm>
          <a:prstGeom prst="ben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6BE5A8-A334-F846-B7AA-B6BDE9227FFA}"/>
              </a:ext>
            </a:extLst>
          </p:cNvPr>
          <p:cNvSpPr txBox="1"/>
          <p:nvPr/>
        </p:nvSpPr>
        <p:spPr>
          <a:xfrm>
            <a:off x="21188668" y="9350094"/>
            <a:ext cx="1102867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-90</a:t>
            </a:r>
            <a:endParaRPr kumimoji="0" lang="zh-CN" altLang="en-US" sz="5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50800" dist="25400" dir="5400000" rotWithShape="0">
                  <a:srgbClr val="000000"/>
                </a:outerShdw>
              </a:effectLst>
              <a:uFillTx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92499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90" y="35132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、指针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个</a:t>
            </a:r>
            <a:endParaRPr lang="zh-CN" altLang="zh-CN" dirty="0"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845F98-1607-9C47-A619-A44022A1CCEB}"/>
              </a:ext>
            </a:extLst>
          </p:cNvPr>
          <p:cNvSpPr/>
          <p:nvPr/>
        </p:nvSpPr>
        <p:spPr>
          <a:xfrm>
            <a:off x="1885950" y="2420600"/>
            <a:ext cx="13635789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effectLst/>
              </a:rPr>
              <a:t>def </a:t>
            </a:r>
            <a:r>
              <a:rPr lang="en-US" altLang="zh-CN" sz="2800" b="1" dirty="0" err="1">
                <a:effectLst/>
              </a:rPr>
              <a:t>drawPointers</a:t>
            </a:r>
            <a:r>
              <a:rPr lang="en-US" altLang="zh-CN" sz="2800" dirty="0">
                <a:effectLst/>
              </a:rPr>
              <a:t>():</a:t>
            </a:r>
          </a:p>
          <a:p>
            <a:pPr marL="360000" lvl="2" algn="l"/>
            <a:r>
              <a:rPr lang="en-US" altLang="zh-CN" sz="2800" dirty="0">
                <a:effectLst/>
              </a:rPr>
              <a:t>tracer(False)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关闭慢动作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hour_pointer.reset</a:t>
            </a:r>
            <a:r>
              <a:rPr lang="en-US" altLang="zh-CN" sz="2800" dirty="0">
                <a:effectLst/>
              </a:rPr>
              <a:t>()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重置时针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min_pointer.reset</a:t>
            </a:r>
            <a:r>
              <a:rPr lang="en-US" altLang="zh-CN" sz="2800" dirty="0">
                <a:effectLst/>
              </a:rPr>
              <a:t>()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重置分针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sec_pointer.reset</a:t>
            </a:r>
            <a:r>
              <a:rPr lang="en-US" altLang="zh-CN" sz="2800" dirty="0">
                <a:effectLst/>
              </a:rPr>
              <a:t>()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重置秒针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>
                <a:effectLst/>
              </a:rPr>
              <a:t>h=</a:t>
            </a:r>
            <a:r>
              <a:rPr lang="en-US" altLang="zh-CN" sz="2800" dirty="0" err="1">
                <a:effectLst/>
              </a:rPr>
              <a:t>localtime</a:t>
            </a:r>
            <a:r>
              <a:rPr lang="en-US" altLang="zh-CN" sz="2800" dirty="0">
                <a:effectLst/>
              </a:rPr>
              <a:t>().</a:t>
            </a:r>
            <a:r>
              <a:rPr lang="en-US" altLang="zh-CN" sz="2800" dirty="0" err="1">
                <a:effectLst/>
              </a:rPr>
              <a:t>tm_hour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几点了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>
                <a:effectLst/>
              </a:rPr>
              <a:t>m=</a:t>
            </a:r>
            <a:r>
              <a:rPr lang="en-US" altLang="zh-CN" sz="2800" dirty="0" err="1">
                <a:effectLst/>
              </a:rPr>
              <a:t>localtime</a:t>
            </a:r>
            <a:r>
              <a:rPr lang="en-US" altLang="zh-CN" sz="2800" dirty="0">
                <a:effectLst/>
              </a:rPr>
              <a:t>().</a:t>
            </a:r>
            <a:r>
              <a:rPr lang="en-US" altLang="zh-CN" sz="2800" dirty="0" err="1">
                <a:effectLst/>
              </a:rPr>
              <a:t>tm_min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几分了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hour_deg</a:t>
            </a:r>
            <a:r>
              <a:rPr lang="en-US" altLang="zh-CN" sz="2800" dirty="0">
                <a:effectLst/>
              </a:rPr>
              <a:t> = -360/(12*60)*(60*</a:t>
            </a:r>
            <a:r>
              <a:rPr lang="en-US" altLang="zh-CN" sz="2800" dirty="0" err="1">
                <a:effectLst/>
              </a:rPr>
              <a:t>h+m</a:t>
            </a:r>
            <a:r>
              <a:rPr lang="en-US" altLang="zh-CN" sz="2800" dirty="0">
                <a:effectLst/>
              </a:rPr>
              <a:t>)+90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时针转动的度数（以海龟坐标系统）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hour_pointer.width</a:t>
            </a:r>
            <a:r>
              <a:rPr lang="en-US" altLang="zh-CN" sz="2800" dirty="0">
                <a:effectLst/>
              </a:rPr>
              <a:t>(8)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把时针宽度设置为</a:t>
            </a:r>
            <a:r>
              <a:rPr lang="en-US" altLang="zh-CN" sz="2800" i="1" dirty="0">
                <a:effectLst/>
              </a:rPr>
              <a:t>8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hour_pointer.color</a:t>
            </a:r>
            <a:r>
              <a:rPr lang="en-US" altLang="zh-CN" sz="2800" dirty="0">
                <a:effectLst/>
              </a:rPr>
              <a:t>("white")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把时针设置成白色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hour_pointer.seth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hour_deg</a:t>
            </a:r>
            <a:r>
              <a:rPr lang="en-US" altLang="zh-CN" sz="2800" dirty="0">
                <a:effectLst/>
              </a:rPr>
              <a:t>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转动度数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hour_pointer.fd</a:t>
            </a:r>
            <a:r>
              <a:rPr lang="en-US" altLang="zh-CN" sz="2800" dirty="0">
                <a:effectLst/>
              </a:rPr>
              <a:t>(60)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画出时针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hour_pointer.hideturtle</a:t>
            </a:r>
            <a:r>
              <a:rPr lang="en-US" altLang="zh-CN" sz="2800" dirty="0">
                <a:effectLst/>
              </a:rPr>
              <a:t>()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隐藏海龟的标识（时针较粗有这个不好看）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min_deg</a:t>
            </a:r>
            <a:r>
              <a:rPr lang="en-US" altLang="zh-CN" sz="2800" dirty="0">
                <a:effectLst/>
              </a:rPr>
              <a:t> = -6*m+90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分针转动的度数（以海龟坐标系统）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min_pointer.width</a:t>
            </a:r>
            <a:r>
              <a:rPr lang="en-US" altLang="zh-CN" sz="2800" dirty="0">
                <a:effectLst/>
              </a:rPr>
              <a:t>(4)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把分针宽度设置为</a:t>
            </a:r>
            <a:r>
              <a:rPr lang="en-US" altLang="zh-CN" sz="2800" i="1" dirty="0">
                <a:effectLst/>
              </a:rPr>
              <a:t>4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min_pointer.color</a:t>
            </a:r>
            <a:r>
              <a:rPr lang="en-US" altLang="zh-CN" sz="2800" dirty="0">
                <a:effectLst/>
              </a:rPr>
              <a:t>("white")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把分针设置成白色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min_pointer.seth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min_deg</a:t>
            </a:r>
            <a:r>
              <a:rPr lang="en-US" altLang="zh-CN" sz="2800" dirty="0">
                <a:effectLst/>
              </a:rPr>
              <a:t>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转动度数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min_pointer.fd</a:t>
            </a:r>
            <a:r>
              <a:rPr lang="en-US" altLang="zh-CN" sz="2800" dirty="0">
                <a:effectLst/>
              </a:rPr>
              <a:t>(110)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画出分针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>
                <a:effectLst/>
              </a:rPr>
              <a:t>s = </a:t>
            </a:r>
            <a:r>
              <a:rPr lang="en-US" altLang="zh-CN" sz="2800" dirty="0" err="1">
                <a:effectLst/>
              </a:rPr>
              <a:t>localtime</a:t>
            </a:r>
            <a:r>
              <a:rPr lang="en-US" altLang="zh-CN" sz="2800" dirty="0">
                <a:effectLst/>
              </a:rPr>
              <a:t>().</a:t>
            </a:r>
            <a:r>
              <a:rPr lang="en-US" altLang="zh-CN" sz="2800" dirty="0" err="1">
                <a:effectLst/>
              </a:rPr>
              <a:t>tm_sec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几秒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sec_deg</a:t>
            </a:r>
            <a:r>
              <a:rPr lang="en-US" altLang="zh-CN" sz="2800" dirty="0">
                <a:effectLst/>
              </a:rPr>
              <a:t> = -6*s+90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秒针转动的度数（以海龟坐标系统）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sec_pointer.width</a:t>
            </a:r>
            <a:r>
              <a:rPr lang="en-US" altLang="zh-CN" sz="2800" dirty="0">
                <a:effectLst/>
              </a:rPr>
              <a:t>(2)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把秒针宽度设置为</a:t>
            </a:r>
            <a:r>
              <a:rPr lang="en-US" altLang="zh-CN" sz="2800" i="1" dirty="0">
                <a:effectLst/>
              </a:rPr>
              <a:t>2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sec_pointer.color</a:t>
            </a:r>
            <a:r>
              <a:rPr lang="en-US" altLang="zh-CN" sz="2800" dirty="0">
                <a:effectLst/>
              </a:rPr>
              <a:t>("white")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把秒针设置成白色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sec_pointer.seth</a:t>
            </a:r>
            <a:r>
              <a:rPr lang="en-US" altLang="zh-CN" sz="2800" dirty="0">
                <a:effectLst/>
              </a:rPr>
              <a:t>(</a:t>
            </a:r>
            <a:r>
              <a:rPr lang="en-US" altLang="zh-CN" sz="2800" dirty="0" err="1">
                <a:effectLst/>
              </a:rPr>
              <a:t>sec_deg</a:t>
            </a:r>
            <a:r>
              <a:rPr lang="en-US" altLang="zh-CN" sz="2800" dirty="0">
                <a:effectLst/>
              </a:rPr>
              <a:t>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转动度数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 err="1">
                <a:effectLst/>
              </a:rPr>
              <a:t>sec_pointer.fd</a:t>
            </a:r>
            <a:r>
              <a:rPr lang="en-US" altLang="zh-CN" sz="2800" dirty="0">
                <a:effectLst/>
              </a:rPr>
              <a:t>(140) </a:t>
            </a:r>
            <a:r>
              <a:rPr lang="en-US" altLang="zh-CN" sz="2800" i="1" dirty="0">
                <a:effectLst/>
              </a:rPr>
              <a:t>#</a:t>
            </a:r>
            <a:r>
              <a:rPr lang="zh-CN" altLang="en-US" sz="2800" i="1" dirty="0">
                <a:effectLst/>
              </a:rPr>
              <a:t>画出秒针</a:t>
            </a:r>
            <a:endParaRPr lang="zh-CN" altLang="en-US" sz="2800" dirty="0">
              <a:effectLst/>
            </a:endParaRPr>
          </a:p>
          <a:p>
            <a:pPr marL="360000" lvl="2" algn="l"/>
            <a:r>
              <a:rPr lang="en-US" altLang="zh-CN" sz="2800" dirty="0">
                <a:effectLst/>
              </a:rPr>
              <a:t>tracer(True)</a:t>
            </a:r>
          </a:p>
          <a:p>
            <a:pPr marL="360000" lvl="2" algn="l"/>
            <a:r>
              <a:rPr lang="en-US" altLang="zh-CN" sz="2800" dirty="0" err="1">
                <a:effectLst/>
              </a:rPr>
              <a:t>ontimer</a:t>
            </a:r>
            <a:r>
              <a:rPr lang="en-US" altLang="zh-CN" sz="2800" dirty="0">
                <a:effectLst/>
              </a:rPr>
              <a:t>(drawPointers,500)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8E15F75-33CE-934B-B633-5F7FE6CF0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31390" y="3858875"/>
            <a:ext cx="6832934" cy="633811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96D9ADD-01FF-7D4E-816E-09840880A862}"/>
              </a:ext>
            </a:extLst>
          </p:cNvPr>
          <p:cNvGrpSpPr/>
          <p:nvPr/>
        </p:nvGrpSpPr>
        <p:grpSpPr>
          <a:xfrm>
            <a:off x="18893789" y="5547360"/>
            <a:ext cx="1802131" cy="3291840"/>
            <a:chOff x="18893789" y="5547360"/>
            <a:chExt cx="1802131" cy="3291840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7621CF81-936B-D943-B6AD-A86ECC895D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0" y="7223760"/>
              <a:ext cx="883920" cy="16154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AB949C24-C801-7E48-9AC9-DE676D0A03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93789" y="5547360"/>
              <a:ext cx="883920" cy="1615440"/>
            </a:xfrm>
            <a:prstGeom prst="straightConnector1">
              <a:avLst/>
            </a:prstGeom>
            <a:noFill/>
            <a:ln w="25400" cap="flat">
              <a:solidFill>
                <a:srgbClr val="FFC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831824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17326</TotalTime>
  <Words>648</Words>
  <Application>Microsoft Macintosh PowerPoint</Application>
  <PresentationFormat>自定义</PresentationFormat>
  <Paragraphs>70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Helvetica Neue</vt:lpstr>
      <vt:lpstr>Helvetica Neue Medium</vt:lpstr>
      <vt:lpstr>New_Template2</vt:lpstr>
      <vt:lpstr>8.4 会动的时钟</vt:lpstr>
      <vt:lpstr>1、静止元素</vt:lpstr>
      <vt:lpstr>2、时间相关包</vt:lpstr>
      <vt:lpstr>3、时针角度分析</vt:lpstr>
      <vt:lpstr>4、指针3个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97</cp:revision>
  <dcterms:modified xsi:type="dcterms:W3CDTF">2020-01-30T09:32:01Z</dcterms:modified>
</cp:coreProperties>
</file>