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5" r:id="rId4"/>
    <p:sldId id="266" r:id="rId5"/>
    <p:sldId id="267" r:id="rId6"/>
    <p:sldId id="268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713"/>
  </p:normalViewPr>
  <p:slideViewPr>
    <p:cSldViewPr snapToGrid="0" snapToObjects="1">
      <p:cViewPr varScale="1">
        <p:scale>
          <a:sx n="42" d="100"/>
          <a:sy n="42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9.4</a:t>
            </a:r>
            <a:r>
              <a:rPr lang="zh-CN" altLang="en-US" dirty="0">
                <a:effectLst/>
              </a:rPr>
              <a:t> 事件循环</a:t>
            </a:r>
            <a:endParaRPr lang="zh-CN" altLang="zh-CN" dirty="0">
              <a:effectLst/>
            </a:endParaRP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wait()</a:t>
            </a:r>
            <a:r>
              <a:rPr lang="zh-CN" altLang="en-US" dirty="0">
                <a:effectLst/>
              </a:rPr>
              <a:t> 等待事件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36DE144-5180-984F-B566-35A231224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565" y="3568700"/>
            <a:ext cx="19915886" cy="816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522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、事件循环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B5266C-928E-B540-B30A-078E918C9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16" y="3207753"/>
            <a:ext cx="24016484" cy="910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4210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、事件类型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5B3E7B1-9AC1-0B47-A44A-22B2C6032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00074"/>
              </p:ext>
            </p:extLst>
          </p:nvPr>
        </p:nvGraphicFramePr>
        <p:xfrm>
          <a:off x="1904258" y="3379042"/>
          <a:ext cx="21526500" cy="87782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175500">
                  <a:extLst>
                    <a:ext uri="{9D8B030D-6E8A-4147-A177-3AD203B41FA5}">
                      <a16:colId xmlns:a16="http://schemas.microsoft.com/office/drawing/2014/main" val="4180124631"/>
                    </a:ext>
                  </a:extLst>
                </a:gridCol>
                <a:gridCol w="7175500">
                  <a:extLst>
                    <a:ext uri="{9D8B030D-6E8A-4147-A177-3AD203B41FA5}">
                      <a16:colId xmlns:a16="http://schemas.microsoft.com/office/drawing/2014/main" val="2867019770"/>
                    </a:ext>
                  </a:extLst>
                </a:gridCol>
                <a:gridCol w="7175500">
                  <a:extLst>
                    <a:ext uri="{9D8B030D-6E8A-4147-A177-3AD203B41FA5}">
                      <a16:colId xmlns:a16="http://schemas.microsoft.com/office/drawing/2014/main" val="41859604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3600" b="1" kern="100">
                          <a:effectLst/>
                        </a:rPr>
                        <a:t>事件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3600" b="1" kern="100">
                          <a:effectLst/>
                        </a:rPr>
                        <a:t>产生途径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3600" b="1" kern="100">
                          <a:effectLst/>
                        </a:rPr>
                        <a:t>参数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8123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QUIT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3600" b="1" kern="100">
                          <a:effectLst/>
                        </a:rPr>
                        <a:t>用户按下关闭按钮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none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4495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ATIVEEVENT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Pygame</a:t>
                      </a:r>
                      <a:r>
                        <a:rPr lang="zh-CN" sz="3600" b="1" kern="100">
                          <a:effectLst/>
                        </a:rPr>
                        <a:t>被激活或者隐藏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gain, state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4023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KEYDOWN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3600" b="1" kern="100">
                          <a:effectLst/>
                        </a:rPr>
                        <a:t>键盘被按下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unicode, key, mod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7449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KEYUP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3600" b="1" kern="100">
                          <a:effectLst/>
                        </a:rPr>
                        <a:t>键盘被放开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key, mod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4251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MOUSEMOTION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3600" b="1" kern="100">
                          <a:effectLst/>
                        </a:rPr>
                        <a:t>鼠标移动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pos, rel, buttons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5985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MOUSEBUTTONDOWN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3600" b="1" kern="100">
                          <a:effectLst/>
                        </a:rPr>
                        <a:t>鼠标按下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pos, button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7114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MOUSEBUTTONUP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3600" b="1" kern="100">
                          <a:effectLst/>
                        </a:rPr>
                        <a:t>鼠标放开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pos, button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918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JOYAXISMOTION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3600" b="1" kern="100">
                          <a:effectLst/>
                        </a:rPr>
                        <a:t>游戏手柄</a:t>
                      </a:r>
                      <a:r>
                        <a:rPr lang="en-US" sz="3600" b="1" kern="100">
                          <a:effectLst/>
                        </a:rPr>
                        <a:t>(Joystick or pad)</a:t>
                      </a:r>
                      <a:r>
                        <a:rPr lang="zh-CN" sz="3600" b="1" kern="100">
                          <a:effectLst/>
                        </a:rPr>
                        <a:t>移动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joy, axis, value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3242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JOYBALLMOTION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3600" b="1" kern="100">
                          <a:effectLst/>
                        </a:rPr>
                        <a:t>游戏球</a:t>
                      </a:r>
                      <a:r>
                        <a:rPr lang="en-US" sz="3600" b="1" kern="100">
                          <a:effectLst/>
                        </a:rPr>
                        <a:t>(Joy ball)?</a:t>
                      </a:r>
                      <a:r>
                        <a:rPr lang="zh-CN" sz="3600" b="1" kern="100">
                          <a:effectLst/>
                        </a:rPr>
                        <a:t>移动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joy, axis, value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0640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JOYHATMOTION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3600" b="1" kern="100">
                          <a:effectLst/>
                        </a:rPr>
                        <a:t>游戏手柄</a:t>
                      </a:r>
                      <a:r>
                        <a:rPr lang="en-US" sz="3600" b="1" kern="100">
                          <a:effectLst/>
                        </a:rPr>
                        <a:t>(Joystick)?</a:t>
                      </a:r>
                      <a:r>
                        <a:rPr lang="zh-CN" sz="3600" b="1" kern="100">
                          <a:effectLst/>
                        </a:rPr>
                        <a:t>移动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joy, axis, value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132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JOYBUTTONDOWN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3600" b="1" kern="100">
                          <a:effectLst/>
                        </a:rPr>
                        <a:t>游戏手柄按下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joy, button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9960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JOYBUTTONUP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3600" b="1" kern="100">
                          <a:effectLst/>
                        </a:rPr>
                        <a:t>游戏手柄放开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joy, button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6067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VIDEORESIZE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Pygame</a:t>
                      </a:r>
                      <a:r>
                        <a:rPr lang="zh-CN" sz="3600" b="1" kern="100">
                          <a:effectLst/>
                        </a:rPr>
                        <a:t>窗口缩放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size, w, h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6875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VIDEOEXPOSE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Pygame</a:t>
                      </a:r>
                      <a:r>
                        <a:rPr lang="zh-CN" sz="3600" b="1" kern="100">
                          <a:effectLst/>
                        </a:rPr>
                        <a:t>窗口部分公开</a:t>
                      </a:r>
                      <a:r>
                        <a:rPr lang="en-US" sz="3600" b="1" kern="100">
                          <a:effectLst/>
                        </a:rPr>
                        <a:t>(expose)?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none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0295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USEREVENT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3600" b="1" kern="100">
                          <a:effectLst/>
                        </a:rPr>
                        <a:t>触发了一个用户事件</a:t>
                      </a:r>
                      <a:endParaRPr lang="zh-CN" sz="36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effectLst/>
                        </a:rPr>
                        <a:t>code</a:t>
                      </a:r>
                      <a:endParaRPr lang="zh-CN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9302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47045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、主程序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31FECD-2AF7-F34A-BB7C-89DB3B90335A}"/>
              </a:ext>
            </a:extLst>
          </p:cNvPr>
          <p:cNvSpPr/>
          <p:nvPr/>
        </p:nvSpPr>
        <p:spPr>
          <a:xfrm>
            <a:off x="487680" y="3379042"/>
            <a:ext cx="23192873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br>
              <a:rPr lang="zh-CN" altLang="en-US" sz="48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</a:br>
            <a:r>
              <a:rPr lang="en-US" altLang="zh-CN" sz="48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zh-CN" altLang="en-US" sz="48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切换当前文件夹到</a:t>
            </a:r>
            <a:r>
              <a:rPr lang="en-US" altLang="zh-CN" sz="48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files</a:t>
            </a:r>
            <a:r>
              <a:rPr lang="zh-CN" altLang="en-US" sz="48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文件夹</a:t>
            </a:r>
            <a:endParaRPr lang="zh-CN" altLang="en-US" sz="48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48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FILE_PATH = </a:t>
            </a:r>
            <a:r>
              <a:rPr lang="en-US" altLang="zh-CN" sz="48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os.path.join</a:t>
            </a:r>
            <a:r>
              <a:rPr lang="en-US" altLang="zh-CN" sz="48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48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os.path.dirname</a:t>
            </a:r>
            <a:r>
              <a:rPr lang="en-US" altLang="zh-CN" sz="48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(__file__), 'files')</a:t>
            </a:r>
          </a:p>
          <a:p>
            <a:pPr algn="l"/>
            <a:r>
              <a:rPr lang="en-US" altLang="zh-CN" sz="48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os.chdir</a:t>
            </a:r>
            <a:r>
              <a:rPr lang="en-US" altLang="zh-CN" sz="48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(FILE_PATH) </a:t>
            </a:r>
          </a:p>
          <a:p>
            <a:pPr algn="l"/>
            <a:r>
              <a:rPr lang="en-US" altLang="zh-CN" sz="48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zh-CN" altLang="en-US" sz="48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初始化</a:t>
            </a:r>
            <a:r>
              <a:rPr lang="en-US" altLang="zh-CN" sz="4800" i="1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pygame</a:t>
            </a:r>
            <a:r>
              <a:rPr lang="en-US" altLang="zh-CN" sz="48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zh-CN" altLang="en-US" sz="48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为使用硬件做准备</a:t>
            </a:r>
            <a:endParaRPr lang="zh-CN" altLang="en-US" sz="48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48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pygame.init</a:t>
            </a:r>
            <a:r>
              <a:rPr lang="en-US" altLang="zh-CN" sz="48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algn="l"/>
            <a:r>
              <a:rPr lang="en-US" altLang="zh-CN" sz="48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zh-CN" altLang="en-US" sz="48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创建了一个窗口</a:t>
            </a:r>
            <a:endParaRPr lang="zh-CN" altLang="en-US" sz="48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48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screen = </a:t>
            </a:r>
            <a:r>
              <a:rPr lang="en-US" altLang="zh-CN" sz="48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pygame.display.set_mode</a:t>
            </a:r>
            <a:r>
              <a:rPr lang="en-US" altLang="zh-CN" sz="48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((900, 600))</a:t>
            </a:r>
          </a:p>
          <a:p>
            <a:pPr algn="l"/>
            <a:r>
              <a:rPr lang="en-US" altLang="zh-CN" sz="48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pygame.display.set_caption</a:t>
            </a:r>
            <a:r>
              <a:rPr lang="en-US" altLang="zh-CN" sz="48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("Joe</a:t>
            </a:r>
            <a:r>
              <a:rPr lang="zh-CN" altLang="en-US" sz="48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的贪吃蛇游戏</a:t>
            </a:r>
            <a:r>
              <a:rPr lang="en-US" altLang="zh-CN" sz="48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")</a:t>
            </a:r>
            <a:r>
              <a:rPr lang="zh-CN" altLang="en-US" sz="48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48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zh-CN" altLang="en-US" sz="48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设置窗口标题</a:t>
            </a:r>
            <a:endParaRPr lang="zh-CN" altLang="en-US" sz="48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48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start()</a:t>
            </a:r>
          </a:p>
        </p:txBody>
      </p:sp>
    </p:spTree>
    <p:extLst>
      <p:ext uri="{BB962C8B-B14F-4D97-AF65-F5344CB8AC3E}">
        <p14:creationId xmlns:p14="http://schemas.microsoft.com/office/powerpoint/2010/main" val="255914015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5</a:t>
            </a:r>
            <a:r>
              <a:rPr lang="zh-CN" altLang="en-US" dirty="0">
                <a:effectLst/>
              </a:rPr>
              <a:t>、开机画面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31FECD-2AF7-F34A-BB7C-89DB3B90335A}"/>
              </a:ext>
            </a:extLst>
          </p:cNvPr>
          <p:cNvSpPr/>
          <p:nvPr/>
        </p:nvSpPr>
        <p:spPr>
          <a:xfrm>
            <a:off x="2594681" y="2726759"/>
            <a:ext cx="20975052" cy="10556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4000" dirty="0">
                <a:effectLst/>
              </a:rPr>
              <a:t>def </a:t>
            </a:r>
            <a:r>
              <a:rPr lang="en-US" altLang="zh-CN" sz="4000" b="1" dirty="0">
                <a:effectLst/>
              </a:rPr>
              <a:t>start</a:t>
            </a:r>
            <a:r>
              <a:rPr lang="en-US" altLang="zh-CN" sz="4000" dirty="0">
                <a:effectLst/>
              </a:rPr>
              <a:t>():</a:t>
            </a:r>
          </a:p>
          <a:p>
            <a:pPr marL="720000" algn="l"/>
            <a:r>
              <a:rPr lang="en-US" altLang="zh-CN" sz="4000" i="1" dirty="0">
                <a:effectLst/>
              </a:rPr>
              <a:t># </a:t>
            </a:r>
            <a:r>
              <a:rPr lang="zh-CN" altLang="en-US" sz="4000" i="1" dirty="0">
                <a:effectLst/>
              </a:rPr>
              <a:t>加载图像</a:t>
            </a:r>
            <a:endParaRPr lang="zh-CN" altLang="en-US" sz="4000" dirty="0">
              <a:effectLst/>
            </a:endParaRPr>
          </a:p>
          <a:p>
            <a:pPr marL="720000" algn="l"/>
            <a:r>
              <a:rPr lang="en-US" altLang="zh-CN" sz="4000" dirty="0">
                <a:effectLst/>
              </a:rPr>
              <a:t>background = </a:t>
            </a:r>
            <a:r>
              <a:rPr lang="en-US" altLang="zh-CN" sz="4000" dirty="0" err="1">
                <a:effectLst/>
              </a:rPr>
              <a:t>pygame.image.load</a:t>
            </a:r>
            <a:r>
              <a:rPr lang="en-US" altLang="zh-CN" sz="4000" dirty="0">
                <a:effectLst/>
              </a:rPr>
              <a:t>('</a:t>
            </a:r>
            <a:r>
              <a:rPr lang="en-US" altLang="zh-CN" sz="4000" dirty="0" err="1">
                <a:effectLst/>
              </a:rPr>
              <a:t>snake_start.png</a:t>
            </a:r>
            <a:r>
              <a:rPr lang="en-US" altLang="zh-CN" sz="4000" dirty="0">
                <a:effectLst/>
              </a:rPr>
              <a:t>')</a:t>
            </a:r>
          </a:p>
          <a:p>
            <a:pPr marL="720000" algn="l"/>
            <a:r>
              <a:rPr lang="en-US" altLang="zh-CN" sz="4000" i="1" dirty="0">
                <a:effectLst/>
              </a:rPr>
              <a:t># </a:t>
            </a:r>
            <a:r>
              <a:rPr lang="zh-CN" altLang="en-US" sz="4000" i="1" dirty="0">
                <a:effectLst/>
              </a:rPr>
              <a:t>开始不停地进行图像循环</a:t>
            </a:r>
            <a:endParaRPr lang="zh-CN" altLang="en-US" sz="4000" dirty="0">
              <a:effectLst/>
            </a:endParaRPr>
          </a:p>
          <a:p>
            <a:pPr marL="720000" algn="l"/>
            <a:r>
              <a:rPr lang="en-US" altLang="zh-CN" sz="4000" dirty="0" err="1">
                <a:effectLst/>
              </a:rPr>
              <a:t>screen.blit</a:t>
            </a:r>
            <a:r>
              <a:rPr lang="en-US" altLang="zh-CN" sz="4000" dirty="0">
                <a:effectLst/>
              </a:rPr>
              <a:t>(background,[0,0]) </a:t>
            </a:r>
            <a:r>
              <a:rPr lang="en-US" altLang="zh-CN" sz="4000" i="1" dirty="0">
                <a:effectLst/>
              </a:rPr>
              <a:t># </a:t>
            </a:r>
            <a:r>
              <a:rPr lang="zh-CN" altLang="en-US" sz="4000" i="1" dirty="0">
                <a:effectLst/>
              </a:rPr>
              <a:t>把背景图画到</a:t>
            </a:r>
            <a:r>
              <a:rPr lang="en-US" altLang="zh-CN" sz="4000" i="1" dirty="0">
                <a:effectLst/>
              </a:rPr>
              <a:t>0</a:t>
            </a:r>
            <a:r>
              <a:rPr lang="zh-CN" altLang="en-US" sz="4000" i="1" dirty="0">
                <a:effectLst/>
              </a:rPr>
              <a:t>。</a:t>
            </a:r>
            <a:r>
              <a:rPr lang="en-US" altLang="zh-CN" sz="4000" i="1" dirty="0">
                <a:effectLst/>
              </a:rPr>
              <a:t>0</a:t>
            </a:r>
            <a:r>
              <a:rPr lang="zh-CN" altLang="en-US" sz="4000" i="1" dirty="0">
                <a:effectLst/>
              </a:rPr>
              <a:t>开始的坐标点上去</a:t>
            </a:r>
            <a:endParaRPr lang="zh-CN" altLang="en-US" sz="4000" dirty="0">
              <a:effectLst/>
            </a:endParaRPr>
          </a:p>
          <a:p>
            <a:pPr marL="720000" algn="l"/>
            <a:r>
              <a:rPr lang="en-US" altLang="zh-CN" sz="4000" dirty="0">
                <a:effectLst/>
              </a:rPr>
              <a:t>font = </a:t>
            </a:r>
            <a:r>
              <a:rPr lang="en-US" altLang="zh-CN" sz="4000" dirty="0" err="1">
                <a:effectLst/>
              </a:rPr>
              <a:t>pygame.font.SysFont</a:t>
            </a:r>
            <a:r>
              <a:rPr lang="en-US" altLang="zh-CN" sz="4000" dirty="0">
                <a:effectLst/>
              </a:rPr>
              <a:t>('songtittc',16)</a:t>
            </a:r>
          </a:p>
          <a:p>
            <a:pPr marL="720000" algn="l"/>
            <a:r>
              <a:rPr lang="en-US" altLang="zh-CN" sz="4000" dirty="0">
                <a:effectLst/>
              </a:rPr>
              <a:t>while True:</a:t>
            </a:r>
          </a:p>
          <a:p>
            <a:pPr marL="1440000" algn="l"/>
            <a:r>
              <a:rPr lang="en-US" altLang="zh-CN" sz="4000" dirty="0">
                <a:effectLst/>
              </a:rPr>
              <a:t>for event in </a:t>
            </a:r>
            <a:r>
              <a:rPr lang="en-US" altLang="zh-CN" sz="4000" dirty="0" err="1">
                <a:effectLst/>
              </a:rPr>
              <a:t>pygame.event.get</a:t>
            </a:r>
            <a:r>
              <a:rPr lang="en-US" altLang="zh-CN" sz="4000" dirty="0">
                <a:effectLst/>
              </a:rPr>
              <a:t>():</a:t>
            </a:r>
          </a:p>
          <a:p>
            <a:pPr marL="1440000" algn="l"/>
            <a:r>
              <a:rPr lang="en-US" altLang="zh-CN" sz="4000" dirty="0">
                <a:effectLst/>
              </a:rPr>
              <a:t>		if </a:t>
            </a:r>
            <a:r>
              <a:rPr lang="en-US" altLang="zh-CN" sz="4000" dirty="0" err="1">
                <a:effectLst/>
              </a:rPr>
              <a:t>event.type</a:t>
            </a:r>
            <a:r>
              <a:rPr lang="en-US" altLang="zh-CN" sz="4000" dirty="0">
                <a:effectLst/>
              </a:rPr>
              <a:t> == QUIT:</a:t>
            </a:r>
          </a:p>
          <a:p>
            <a:pPr marL="1440000" algn="l"/>
            <a:r>
              <a:rPr lang="en-US" altLang="zh-CN" sz="4000" dirty="0">
                <a:effectLst/>
              </a:rPr>
              <a:t>			</a:t>
            </a:r>
            <a:r>
              <a:rPr lang="en-US" altLang="zh-CN" sz="4000" dirty="0" err="1">
                <a:effectLst/>
              </a:rPr>
              <a:t>sys.exit</a:t>
            </a:r>
            <a:r>
              <a:rPr lang="en-US" altLang="zh-CN" sz="4000" dirty="0">
                <a:effectLst/>
              </a:rPr>
              <a:t>()</a:t>
            </a:r>
          </a:p>
          <a:p>
            <a:pPr marL="1440000" algn="l"/>
            <a:r>
              <a:rPr lang="en-US" altLang="zh-CN" sz="4000" dirty="0">
                <a:effectLst/>
              </a:rPr>
              <a:t>		if </a:t>
            </a:r>
            <a:r>
              <a:rPr lang="en-US" altLang="zh-CN" sz="4000" dirty="0" err="1">
                <a:effectLst/>
              </a:rPr>
              <a:t>event.type</a:t>
            </a:r>
            <a:r>
              <a:rPr lang="en-US" altLang="zh-CN" sz="4000" dirty="0">
                <a:effectLst/>
              </a:rPr>
              <a:t> == KEYDOWN:</a:t>
            </a:r>
          </a:p>
          <a:p>
            <a:pPr marL="1440000" algn="l"/>
            <a:r>
              <a:rPr lang="en-US" altLang="zh-CN" sz="4000" dirty="0">
                <a:effectLst/>
              </a:rPr>
              <a:t>			return</a:t>
            </a:r>
          </a:p>
          <a:p>
            <a:pPr marL="1440000" algn="l"/>
            <a:r>
              <a:rPr lang="en-US" altLang="zh-CN" sz="4000" dirty="0" err="1">
                <a:effectLst/>
              </a:rPr>
              <a:t>time.sleep</a:t>
            </a:r>
            <a:r>
              <a:rPr lang="en-US" altLang="zh-CN" sz="4000" dirty="0">
                <a:effectLst/>
              </a:rPr>
              <a:t>(0.05)</a:t>
            </a:r>
          </a:p>
          <a:p>
            <a:pPr marL="1440000" algn="l"/>
            <a:r>
              <a:rPr lang="en-US" altLang="zh-CN" sz="4000" dirty="0" err="1">
                <a:effectLst/>
              </a:rPr>
              <a:t>screen.fill</a:t>
            </a:r>
            <a:r>
              <a:rPr lang="en-US" altLang="zh-CN" sz="4000" dirty="0">
                <a:effectLst/>
              </a:rPr>
              <a:t>(</a:t>
            </a:r>
            <a:r>
              <a:rPr lang="en-US" altLang="zh-CN" sz="4000" dirty="0" err="1">
                <a:effectLst/>
              </a:rPr>
              <a:t>pygame.Color</a:t>
            </a:r>
            <a:r>
              <a:rPr lang="en-US" altLang="zh-CN" sz="4000" dirty="0">
                <a:effectLst/>
              </a:rPr>
              <a:t>(0,0,0),</a:t>
            </a:r>
            <a:r>
              <a:rPr lang="en-US" altLang="zh-CN" sz="4000" dirty="0" err="1">
                <a:effectLst/>
              </a:rPr>
              <a:t>Rect</a:t>
            </a:r>
            <a:r>
              <a:rPr lang="en-US" altLang="zh-CN" sz="4000" dirty="0">
                <a:effectLst/>
              </a:rPr>
              <a:t>(0,560,900,40)) </a:t>
            </a:r>
            <a:r>
              <a:rPr lang="en-US" altLang="zh-CN" sz="4000" i="1" dirty="0">
                <a:effectLst/>
              </a:rPr>
              <a:t>#</a:t>
            </a:r>
            <a:r>
              <a:rPr lang="zh-CN" altLang="en-US" sz="4000" i="1" dirty="0">
                <a:effectLst/>
              </a:rPr>
              <a:t>画出黑框</a:t>
            </a:r>
            <a:endParaRPr lang="zh-CN" altLang="en-US" sz="4000" dirty="0">
              <a:effectLst/>
            </a:endParaRPr>
          </a:p>
          <a:p>
            <a:pPr marL="1440000" algn="l"/>
            <a:r>
              <a:rPr lang="en-US" altLang="zh-CN" sz="4000" dirty="0">
                <a:effectLst/>
              </a:rPr>
              <a:t>if int(</a:t>
            </a:r>
            <a:r>
              <a:rPr lang="en-US" altLang="zh-CN" sz="4000" dirty="0" err="1">
                <a:effectLst/>
              </a:rPr>
              <a:t>time.time</a:t>
            </a:r>
            <a:r>
              <a:rPr lang="en-US" altLang="zh-CN" sz="4000" dirty="0">
                <a:effectLst/>
              </a:rPr>
              <a:t>())%2 ==0: </a:t>
            </a:r>
            <a:r>
              <a:rPr lang="en-US" altLang="zh-CN" sz="4000" i="1" dirty="0">
                <a:effectLst/>
              </a:rPr>
              <a:t>#</a:t>
            </a:r>
            <a:r>
              <a:rPr lang="zh-CN" altLang="en-US" sz="4000" i="1" dirty="0">
                <a:effectLst/>
              </a:rPr>
              <a:t>如果是偶数秒就画上文字</a:t>
            </a:r>
            <a:endParaRPr lang="zh-CN" altLang="en-US" sz="4000" dirty="0">
              <a:effectLst/>
            </a:endParaRPr>
          </a:p>
          <a:p>
            <a:pPr marL="1440000" algn="l"/>
            <a:r>
              <a:rPr lang="en-US" altLang="zh-CN" sz="4000" dirty="0">
                <a:effectLst/>
              </a:rPr>
              <a:t>		</a:t>
            </a:r>
            <a:r>
              <a:rPr lang="en-US" altLang="zh-CN" sz="4000" dirty="0" err="1">
                <a:effectLst/>
              </a:rPr>
              <a:t>screen.blit</a:t>
            </a:r>
            <a:r>
              <a:rPr lang="en-US" altLang="zh-CN" sz="4000" dirty="0">
                <a:effectLst/>
              </a:rPr>
              <a:t>(</a:t>
            </a:r>
            <a:r>
              <a:rPr lang="en-US" altLang="zh-CN" sz="4000" dirty="0" err="1">
                <a:effectLst/>
              </a:rPr>
              <a:t>font.render</a:t>
            </a:r>
            <a:r>
              <a:rPr lang="en-US" altLang="zh-CN" sz="4000" dirty="0">
                <a:effectLst/>
              </a:rPr>
              <a:t>('</a:t>
            </a:r>
            <a:r>
              <a:rPr lang="zh-CN" altLang="en-US" sz="4000" dirty="0">
                <a:effectLst/>
              </a:rPr>
              <a:t>按任意键继续</a:t>
            </a:r>
            <a:r>
              <a:rPr lang="en-US" altLang="zh-CN" sz="4000" dirty="0">
                <a:effectLst/>
              </a:rPr>
              <a:t>......',1,Color(255,255,255)),[200,565])</a:t>
            </a:r>
          </a:p>
          <a:p>
            <a:pPr marL="1440000" algn="l"/>
            <a:r>
              <a:rPr lang="en-US" altLang="zh-CN" sz="4000" dirty="0" err="1">
                <a:effectLst/>
              </a:rPr>
              <a:t>pygame.display.update</a:t>
            </a:r>
            <a:r>
              <a:rPr lang="en-US" altLang="zh-CN" sz="4000" dirty="0">
                <a:effectLst/>
              </a:rPr>
              <a:t>() </a:t>
            </a:r>
            <a:r>
              <a:rPr lang="en-US" altLang="zh-CN" sz="4000" i="1" dirty="0">
                <a:effectLst/>
              </a:rPr>
              <a:t># </a:t>
            </a:r>
            <a:r>
              <a:rPr lang="zh-CN" altLang="en-US" sz="4000" i="1" dirty="0">
                <a:effectLst/>
              </a:rPr>
              <a:t>把图像显示出来</a:t>
            </a:r>
            <a:endParaRPr lang="zh-CN" altLang="en-US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6642608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17470</TotalTime>
  <Words>244</Words>
  <Application>Microsoft Macintosh PowerPoint</Application>
  <PresentationFormat>自定义</PresentationFormat>
  <Paragraphs>83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Helvetica Neue</vt:lpstr>
      <vt:lpstr>Helvetica Neue Medium</vt:lpstr>
      <vt:lpstr>Menlo</vt:lpstr>
      <vt:lpstr>New_Template2</vt:lpstr>
      <vt:lpstr>9.4 事件循环</vt:lpstr>
      <vt:lpstr>1、wait() 等待事件</vt:lpstr>
      <vt:lpstr>2、事件循环</vt:lpstr>
      <vt:lpstr>3、事件类型</vt:lpstr>
      <vt:lpstr>4、主程序</vt:lpstr>
      <vt:lpstr>5、开机画面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109</cp:revision>
  <dcterms:modified xsi:type="dcterms:W3CDTF">2020-01-30T11:55:51Z</dcterms:modified>
</cp:coreProperties>
</file>