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3"/>
  </p:notesMasterIdLst>
  <p:handoutMasterIdLst>
    <p:handoutMasterId r:id="rId124"/>
  </p:handoutMasterIdLst>
  <p:sldIdLst>
    <p:sldId id="306" r:id="rId5"/>
    <p:sldId id="308" r:id="rId6"/>
    <p:sldId id="309" r:id="rId7"/>
    <p:sldId id="294" r:id="rId8"/>
    <p:sldId id="295" r:id="rId9"/>
    <p:sldId id="313" r:id="rId10"/>
    <p:sldId id="314" r:id="rId11"/>
    <p:sldId id="315" r:id="rId12"/>
    <p:sldId id="317" r:id="rId13"/>
    <p:sldId id="316" r:id="rId14"/>
    <p:sldId id="319" r:id="rId15"/>
    <p:sldId id="318" r:id="rId16"/>
    <p:sldId id="320" r:id="rId17"/>
    <p:sldId id="321" r:id="rId18"/>
    <p:sldId id="322" r:id="rId19"/>
    <p:sldId id="323" r:id="rId20"/>
    <p:sldId id="303" r:id="rId21"/>
    <p:sldId id="304" r:id="rId22"/>
    <p:sldId id="305" r:id="rId23"/>
    <p:sldId id="324" r:id="rId24"/>
    <p:sldId id="325" r:id="rId25"/>
    <p:sldId id="326" r:id="rId26"/>
    <p:sldId id="327" r:id="rId27"/>
    <p:sldId id="328" r:id="rId28"/>
    <p:sldId id="329" r:id="rId29"/>
    <p:sldId id="330" r:id="rId30"/>
    <p:sldId id="331" r:id="rId31"/>
    <p:sldId id="332" r:id="rId32"/>
    <p:sldId id="334" r:id="rId33"/>
    <p:sldId id="333" r:id="rId34"/>
    <p:sldId id="335" r:id="rId35"/>
    <p:sldId id="337" r:id="rId36"/>
    <p:sldId id="336" r:id="rId37"/>
    <p:sldId id="338" r:id="rId38"/>
    <p:sldId id="339" r:id="rId39"/>
    <p:sldId id="340" r:id="rId40"/>
    <p:sldId id="341" r:id="rId41"/>
    <p:sldId id="342" r:id="rId42"/>
    <p:sldId id="343" r:id="rId43"/>
    <p:sldId id="345" r:id="rId44"/>
    <p:sldId id="344" r:id="rId45"/>
    <p:sldId id="346" r:id="rId46"/>
    <p:sldId id="347" r:id="rId47"/>
    <p:sldId id="349" r:id="rId48"/>
    <p:sldId id="348" r:id="rId49"/>
    <p:sldId id="350" r:id="rId50"/>
    <p:sldId id="351" r:id="rId51"/>
    <p:sldId id="353" r:id="rId52"/>
    <p:sldId id="352" r:id="rId53"/>
    <p:sldId id="354" r:id="rId54"/>
    <p:sldId id="355" r:id="rId55"/>
    <p:sldId id="356" r:id="rId56"/>
    <p:sldId id="358" r:id="rId57"/>
    <p:sldId id="357" r:id="rId58"/>
    <p:sldId id="360" r:id="rId59"/>
    <p:sldId id="359"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6" r:id="rId85"/>
    <p:sldId id="385" r:id="rId86"/>
    <p:sldId id="387" r:id="rId87"/>
    <p:sldId id="388" r:id="rId88"/>
    <p:sldId id="389" r:id="rId89"/>
    <p:sldId id="390" r:id="rId90"/>
    <p:sldId id="391" r:id="rId91"/>
    <p:sldId id="392" r:id="rId92"/>
    <p:sldId id="393" r:id="rId93"/>
    <p:sldId id="394" r:id="rId94"/>
    <p:sldId id="395" r:id="rId95"/>
    <p:sldId id="396" r:id="rId96"/>
    <p:sldId id="397" r:id="rId97"/>
    <p:sldId id="399" r:id="rId98"/>
    <p:sldId id="398" r:id="rId99"/>
    <p:sldId id="400" r:id="rId100"/>
    <p:sldId id="401" r:id="rId101"/>
    <p:sldId id="403" r:id="rId102"/>
    <p:sldId id="402" r:id="rId103"/>
    <p:sldId id="404" r:id="rId104"/>
    <p:sldId id="406" r:id="rId105"/>
    <p:sldId id="405" r:id="rId106"/>
    <p:sldId id="407" r:id="rId107"/>
    <p:sldId id="408" r:id="rId108"/>
    <p:sldId id="409" r:id="rId109"/>
    <p:sldId id="410" r:id="rId110"/>
    <p:sldId id="415" r:id="rId111"/>
    <p:sldId id="411" r:id="rId112"/>
    <p:sldId id="412" r:id="rId113"/>
    <p:sldId id="413" r:id="rId114"/>
    <p:sldId id="414" r:id="rId115"/>
    <p:sldId id="416" r:id="rId116"/>
    <p:sldId id="417" r:id="rId117"/>
    <p:sldId id="418" r:id="rId118"/>
    <p:sldId id="419" r:id="rId119"/>
    <p:sldId id="420" r:id="rId120"/>
    <p:sldId id="421" r:id="rId121"/>
    <p:sldId id="422" r:id="rId1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7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handoutMaster" Target="handoutMasters/handoutMaster1.xml"/><Relationship Id="rId129" Type="http://schemas.microsoft.com/office/2018/10/relationships/authors" Target="author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878293-F3A4-4283-B929-138544CD8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A92944D-E8F3-4C07-BC07-7564C0842A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0BCF0-68F0-4F08-A0DE-34A7B09CDD8A}" type="datetime1">
              <a:rPr lang="es-ES" smtClean="0"/>
              <a:t>16/11/2020</a:t>
            </a:fld>
            <a:endParaRPr lang="es-ES" dirty="0"/>
          </a:p>
        </p:txBody>
      </p:sp>
      <p:sp>
        <p:nvSpPr>
          <p:cNvPr id="4" name="Marcador de pie de página 3">
            <a:extLst>
              <a:ext uri="{FF2B5EF4-FFF2-40B4-BE49-F238E27FC236}">
                <a16:creationId xmlns:a16="http://schemas.microsoft.com/office/drawing/2014/main" id="{2D9FA6F7-68B2-424B-B268-E53E978B0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44A6FC-7A09-4A3B-A8DC-039754AE8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51E68-59A0-4C4A-9786-65729D3BFFEF}" type="slidenum">
              <a:rPr lang="es-ES" smtClean="0"/>
              <a:t>‹Nº›</a:t>
            </a:fld>
            <a:endParaRPr lang="es-ES"/>
          </a:p>
        </p:txBody>
      </p:sp>
    </p:spTree>
    <p:extLst>
      <p:ext uri="{BB962C8B-B14F-4D97-AF65-F5344CB8AC3E}">
        <p14:creationId xmlns:p14="http://schemas.microsoft.com/office/powerpoint/2010/main" val="3733812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8D6EB-2321-4D52-AF70-FA1A2FACF03F}" type="datetime1">
              <a:rPr lang="es-ES" smtClean="0"/>
              <a:pPr/>
              <a:t>16/11/2020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ES" noProof="0" smtClean="0"/>
              <a:t>‹Nº›</a:t>
            </a:fld>
            <a:endParaRPr lang="es-ES"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a:t>
            </a:fld>
            <a:endParaRPr lang="es-ES"/>
          </a:p>
        </p:txBody>
      </p:sp>
    </p:spTree>
    <p:extLst>
      <p:ext uri="{BB962C8B-B14F-4D97-AF65-F5344CB8AC3E}">
        <p14:creationId xmlns:p14="http://schemas.microsoft.com/office/powerpoint/2010/main" val="316487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a:t>
            </a:fld>
            <a:endParaRPr lang="es-ES"/>
          </a:p>
        </p:txBody>
      </p:sp>
    </p:spTree>
    <p:extLst>
      <p:ext uri="{BB962C8B-B14F-4D97-AF65-F5344CB8AC3E}">
        <p14:creationId xmlns:p14="http://schemas.microsoft.com/office/powerpoint/2010/main" val="19876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3</a:t>
            </a:fld>
            <a:endParaRPr lang="es-ES"/>
          </a:p>
        </p:txBody>
      </p:sp>
    </p:spTree>
    <p:extLst>
      <p:ext uri="{BB962C8B-B14F-4D97-AF65-F5344CB8AC3E}">
        <p14:creationId xmlns:p14="http://schemas.microsoft.com/office/powerpoint/2010/main" val="214100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4</a:t>
            </a:fld>
            <a:endParaRPr lang="es-ES"/>
          </a:p>
        </p:txBody>
      </p:sp>
    </p:spTree>
    <p:extLst>
      <p:ext uri="{BB962C8B-B14F-4D97-AF65-F5344CB8AC3E}">
        <p14:creationId xmlns:p14="http://schemas.microsoft.com/office/powerpoint/2010/main" val="29137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5</a:t>
            </a:fld>
            <a:endParaRPr lang="es-ES"/>
          </a:p>
        </p:txBody>
      </p:sp>
    </p:spTree>
    <p:extLst>
      <p:ext uri="{BB962C8B-B14F-4D97-AF65-F5344CB8AC3E}">
        <p14:creationId xmlns:p14="http://schemas.microsoft.com/office/powerpoint/2010/main" val="73429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17</a:t>
            </a:fld>
            <a:endParaRPr lang="es-ES"/>
          </a:p>
        </p:txBody>
      </p:sp>
    </p:spTree>
    <p:extLst>
      <p:ext uri="{BB962C8B-B14F-4D97-AF65-F5344CB8AC3E}">
        <p14:creationId xmlns:p14="http://schemas.microsoft.com/office/powerpoint/2010/main" val="351829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18</a:t>
            </a:fld>
            <a:endParaRPr lang="es-ES"/>
          </a:p>
        </p:txBody>
      </p:sp>
    </p:spTree>
    <p:extLst>
      <p:ext uri="{BB962C8B-B14F-4D97-AF65-F5344CB8AC3E}">
        <p14:creationId xmlns:p14="http://schemas.microsoft.com/office/powerpoint/2010/main" val="51443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19</a:t>
            </a:fld>
            <a:endParaRPr lang="es-ES"/>
          </a:p>
        </p:txBody>
      </p:sp>
    </p:spTree>
    <p:extLst>
      <p:ext uri="{BB962C8B-B14F-4D97-AF65-F5344CB8AC3E}">
        <p14:creationId xmlns:p14="http://schemas.microsoft.com/office/powerpoint/2010/main" val="376646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11" name="Conector rec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5" name="Marcador de posición de tex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7" name="Marcador de contenid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ES"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1517"/>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6" name="Conector rec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5" name="Conector rec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9" name="Conector recto 8">
            <a:extLst>
              <a:ext uri="{FF2B5EF4-FFF2-40B4-BE49-F238E27FC236}">
                <a16:creationId xmlns:a16="http://schemas.microsoft.com/office/drawing/2014/main" id="{8E825845-66DD-4B77-A729-CD97D156FE6C}"/>
              </a:ext>
            </a:extLst>
          </p:cNvPr>
          <p:cNvCxnSpPr>
            <a:cxnSpLocks/>
          </p:cNvCxnSpPr>
          <p:nvPr userDrawn="1"/>
        </p:nvCxnSpPr>
        <p:spPr>
          <a:xfrm>
            <a:off x="1301262" y="365262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s-ES"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ES" noProof="0"/>
              <a:t>Título</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933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8971113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ES"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7" name="Conector rec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de títul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y contenid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s-ES" noProof="0"/>
              <a:t>Título</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8" name="Conector rec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s-ES" noProof="0" smtClean="0"/>
              <a:t>‹Nº›</a:t>
            </a:fld>
            <a:endParaRPr lang="es-ES"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MMX" TargetMode="External"/><Relationship Id="rId2" Type="http://schemas.openxmlformats.org/officeDocument/2006/relationships/hyperlink" Target="https://es.wikipedia.org/wiki/350_nan%C3%B3metros" TargetMode="Externa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es.wikipedia.org/wiki/350_nan%C3%B3metros"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es.wikipedia.org/wiki/Slot_1"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250_nan%C3%B3metro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s.wikipedia.org/wiki/Intel_Celeron"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hyperlink" Target="https://es.wikipedia.org/wiki/Slot_1" TargetMode="External"/><Relationship Id="rId4" Type="http://schemas.openxmlformats.org/officeDocument/2006/relationships/hyperlink" Target="https://es.wikipedia.org/wiki/250_nan%C3%B3metro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250_nan%C3%B3metros"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hyperlink" Target="https://es.wikipedia.org/wiki/Slot_1" TargetMode="External"/><Relationship Id="rId4" Type="http://schemas.openxmlformats.org/officeDocument/2006/relationships/hyperlink" Target="https://es.wikipedia.org/wiki/Socket_37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es.wikipedia.org/wiki/250_nan%C3%B3metros" TargetMode="External"/><Relationship Id="rId2" Type="http://schemas.openxmlformats.org/officeDocument/2006/relationships/hyperlink" Target="https://es.wikipedia.org/wiki/Intel_Pentium_III"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es.wikipedia.org/wiki/180_nan%C3%B3metros"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hyperlink" Target="https://es.wikipedia.org/wiki/130_nan%C3%B3metros" TargetMode="Externa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es.wikipedia.org/wiki/130_nan%C3%B3metros" TargetMode="External"/><Relationship Id="rId2" Type="http://schemas.openxmlformats.org/officeDocument/2006/relationships/hyperlink" Target="https://es.wikipedia.org/wiki/Intel_Celeron" TargetMode="Externa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Intel_Pentium"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es.wikipedia.org/wiki/800_nan%C3%B3metr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hyperlink" Target="https://es.wikipedia.org/wiki/Intel_Xeon" TargetMode="External"/><Relationship Id="rId2" Type="http://schemas.openxmlformats.org/officeDocument/2006/relationships/hyperlink" Target="https://es.wikipedia.org/w/index.php?title=Dual-Core&amp;action=edit&amp;redlink=1" TargetMode="Externa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600_nan%C3%B3metros" TargetMode="Externa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hyperlink" Target="https://es.wikipedia.org/wiki/LGA_775" TargetMode="Externa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hyperlink" Target="https://es.wikipedia.org/wiki/Intel_Celeron" TargetMode="Externa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https://es.wikipedia.org/wiki/350_nan%C3%B3metros" TargetMode="Externa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es-ES" spc="400" dirty="0"/>
              <a:t>CPU’S INTEL</a:t>
            </a:r>
            <a:endParaRPr lang="es-ES" dirty="0"/>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s-ES" dirty="0"/>
              <a:t>Verónica Marlene Malacara Cabello </a:t>
            </a:r>
          </a:p>
          <a:p>
            <a:pPr rtl="0"/>
            <a:r>
              <a:rPr lang="es-ES" dirty="0"/>
              <a:t>No. De Control: 18052307</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95F9D-7F21-467A-8C86-0B413AF0C7A4}"/>
              </a:ext>
            </a:extLst>
          </p:cNvPr>
          <p:cNvSpPr>
            <a:spLocks noGrp="1"/>
          </p:cNvSpPr>
          <p:nvPr>
            <p:ph type="title"/>
          </p:nvPr>
        </p:nvSpPr>
        <p:spPr>
          <a:xfrm>
            <a:off x="440634" y="245855"/>
            <a:ext cx="4263887" cy="2272058"/>
          </a:xfrm>
        </p:spPr>
        <p:txBody>
          <a:bodyPr>
            <a:normAutofit fontScale="90000"/>
          </a:bodyPr>
          <a:lstStyle/>
          <a:p>
            <a:pPr marL="285750" indent="-285750">
              <a:buFont typeface="Arial" panose="020B0604020202020204" pitchFamily="34" charset="0"/>
              <a:buChar char="•"/>
            </a:pPr>
            <a:r>
              <a:rPr lang="es-ES" sz="1600" b="1" i="0" dirty="0">
                <a:effectLst/>
                <a:latin typeface="Arial" panose="020B0604020202020204" pitchFamily="34" charset="0"/>
              </a:rPr>
              <a:t>P55C</a:t>
            </a:r>
            <a:r>
              <a:rPr lang="es-ES" sz="1600" b="0" i="0" dirty="0">
                <a:effectLst/>
                <a:latin typeface="Arial" panose="020B0604020202020204" pitchFamily="34" charset="0"/>
              </a:rPr>
              <a:t>: </a:t>
            </a:r>
            <a:r>
              <a:rPr lang="es-ES" sz="1600" b="0" i="0" u="none" strike="noStrike" dirty="0">
                <a:solidFill>
                  <a:schemeClr val="accent4">
                    <a:lumMod val="75000"/>
                  </a:schemeClr>
                </a:solidFill>
                <a:effectLst/>
                <a:latin typeface="Arial" panose="020B0604020202020204" pitchFamily="34" charset="0"/>
                <a:hlinkClick r:id="rId2" tooltip="350 nanómetros">
                  <a:extLst>
                    <a:ext uri="{A12FA001-AC4F-418D-AE19-62706E023703}">
                      <ahyp:hlinkClr xmlns:ahyp="http://schemas.microsoft.com/office/drawing/2018/hyperlinkcolor" val="tx"/>
                    </a:ext>
                  </a:extLst>
                </a:hlinkClick>
              </a:rPr>
              <a:t>Tecnología de proceso de 0,35 μm</a:t>
            </a:r>
            <a:br>
              <a:rPr lang="es-ES" sz="1600" b="0" i="0" dirty="0">
                <a:effectLst/>
                <a:latin typeface="Arial" panose="020B0604020202020204" pitchFamily="34" charset="0"/>
              </a:rPr>
            </a:br>
            <a:r>
              <a:rPr lang="es-ES" sz="1600" b="0" i="0" dirty="0">
                <a:effectLst/>
                <a:latin typeface="Arial" panose="020B0604020202020204" pitchFamily="34" charset="0"/>
              </a:rPr>
              <a:t>Introducido el 8 de </a:t>
            </a:r>
            <a:r>
              <a:rPr lang="es-ES" sz="1600" dirty="0">
                <a:solidFill>
                  <a:schemeClr val="accent4">
                    <a:lumMod val="75000"/>
                  </a:schemeClr>
                </a:solidFill>
                <a:latin typeface="Arial" panose="020B0604020202020204" pitchFamily="34" charset="0"/>
                <a:hlinkClick r:id="rId3" tooltip="MMX">
                  <a:extLst>
                    <a:ext uri="{A12FA001-AC4F-418D-AE19-62706E023703}">
                      <ahyp:hlinkClr xmlns:ahyp="http://schemas.microsoft.com/office/drawing/2018/hyperlinkcolor" val="tx"/>
                    </a:ext>
                  </a:extLst>
                </a:hlinkClick>
              </a:rPr>
              <a:t>Intel MMX</a:t>
            </a:r>
            <a:r>
              <a:rPr lang="es-ES" sz="1600" dirty="0">
                <a:solidFill>
                  <a:schemeClr val="accent4">
                    <a:lumMod val="75000"/>
                  </a:schemeClr>
                </a:solidFill>
                <a:latin typeface="Arial" panose="020B0604020202020204" pitchFamily="34" charset="0"/>
              </a:rPr>
              <a:t> </a:t>
            </a:r>
            <a:r>
              <a:rPr lang="es-ES" sz="1600" b="0" i="0" dirty="0">
                <a:effectLst/>
                <a:latin typeface="Arial" panose="020B0604020202020204" pitchFamily="34" charset="0"/>
              </a:rPr>
              <a:t>enero de 1997</a:t>
            </a:r>
            <a:br>
              <a:rPr lang="es-ES" sz="1600" b="0" i="0" dirty="0">
                <a:effectLst/>
                <a:latin typeface="Arial" panose="020B0604020202020204" pitchFamily="34" charset="0"/>
              </a:rPr>
            </a:br>
            <a:r>
              <a:rPr lang="es-ES" sz="1600" b="0" i="0" dirty="0">
                <a:effectLst/>
                <a:latin typeface="Arial" panose="020B0604020202020204" pitchFamily="34" charset="0"/>
              </a:rPr>
              <a:t>Compatibilidad con </a:t>
            </a:r>
            <a:r>
              <a:rPr lang="es-ES" sz="1600" b="0" i="0" u="none" strike="noStrike" dirty="0">
                <a:solidFill>
                  <a:schemeClr val="accent4">
                    <a:lumMod val="75000"/>
                  </a:schemeClr>
                </a:solidFill>
                <a:effectLst/>
                <a:latin typeface="Arial" panose="020B0604020202020204" pitchFamily="34" charset="0"/>
              </a:rPr>
              <a:t> </a:t>
            </a:r>
            <a:r>
              <a:rPr lang="es-ES" sz="1600" b="0" i="0" dirty="0">
                <a:effectLst/>
                <a:latin typeface="Arial" panose="020B0604020202020204" pitchFamily="34" charset="0"/>
              </a:rPr>
              <a:t>(conjunto de instrucciones)</a:t>
            </a:r>
            <a:br>
              <a:rPr lang="es-ES" sz="1600" b="0" i="0" dirty="0">
                <a:effectLst/>
                <a:latin typeface="Arial" panose="020B0604020202020204" pitchFamily="34" charset="0"/>
              </a:rPr>
            </a:br>
            <a:r>
              <a:rPr lang="es-ES" sz="1600" b="0" i="0" dirty="0">
                <a:effectLst/>
                <a:latin typeface="Arial" panose="020B0604020202020204" pitchFamily="34" charset="0"/>
              </a:rPr>
              <a:t>Socket 7 296/321 pin PGA (pin grid array) paquete</a:t>
            </a:r>
            <a:br>
              <a:rPr lang="es-ES" sz="1600" b="0" i="0" dirty="0">
                <a:effectLst/>
                <a:latin typeface="Arial" panose="020B0604020202020204" pitchFamily="34" charset="0"/>
              </a:rPr>
            </a:br>
            <a:r>
              <a:rPr lang="es-ES" sz="1600" b="0" i="0" dirty="0">
                <a:effectLst/>
                <a:latin typeface="Arial" panose="020B0604020202020204" pitchFamily="34" charset="0"/>
              </a:rPr>
              <a:t>16 KB de caché de instrucciones L1</a:t>
            </a:r>
            <a:br>
              <a:rPr lang="es-ES" sz="1600" b="0" i="0" dirty="0">
                <a:effectLst/>
                <a:latin typeface="Arial" panose="020B0604020202020204" pitchFamily="34" charset="0"/>
              </a:rPr>
            </a:br>
            <a:r>
              <a:rPr lang="es-ES" sz="1600" b="0" i="0" dirty="0">
                <a:effectLst/>
                <a:latin typeface="Arial" panose="020B0604020202020204" pitchFamily="34" charset="0"/>
              </a:rPr>
              <a:t>16 KB de caché de datos L1</a:t>
            </a:r>
            <a:br>
              <a:rPr lang="es-ES" sz="1600" b="0" i="0" dirty="0">
                <a:effectLst/>
                <a:latin typeface="Arial" panose="020B0604020202020204" pitchFamily="34" charset="0"/>
              </a:rPr>
            </a:br>
            <a:r>
              <a:rPr lang="es-ES" sz="1600" b="0" i="0" dirty="0">
                <a:effectLst/>
                <a:latin typeface="Arial" panose="020B0604020202020204" pitchFamily="34" charset="0"/>
              </a:rPr>
              <a:t>4,5 millones de transistores</a:t>
            </a:r>
            <a:br>
              <a:rPr lang="es-ES" sz="1600" b="0" i="0" dirty="0">
                <a:effectLst/>
                <a:latin typeface="Arial" panose="020B0604020202020204" pitchFamily="34" charset="0"/>
              </a:rPr>
            </a:br>
            <a:r>
              <a:rPr lang="es-ES" sz="1600" b="0" i="0" dirty="0">
                <a:effectLst/>
                <a:latin typeface="Arial" panose="020B0604020202020204" pitchFamily="34" charset="0"/>
              </a:rPr>
              <a:t>Velocidad de reloj del bus del sistema 66 MHz</a:t>
            </a:r>
            <a:br>
              <a:rPr lang="es-ES" sz="1600" b="0" i="0" dirty="0">
                <a:effectLst/>
                <a:latin typeface="Arial" panose="020B0604020202020204" pitchFamily="34" charset="0"/>
              </a:rPr>
            </a:br>
            <a:r>
              <a:rPr lang="es-ES" sz="1600" b="0" i="0" dirty="0">
                <a:effectLst/>
                <a:latin typeface="Arial" panose="020B0604020202020204" pitchFamily="34" charset="0"/>
              </a:rPr>
              <a:t>Basic P55C es la familia 5 modelo 4, los móviles son la familia 5 modelo 7 y 8</a:t>
            </a:r>
            <a:br>
              <a:rPr lang="es-ES" sz="900" b="0" i="0" dirty="0">
                <a:solidFill>
                  <a:srgbClr val="202122"/>
                </a:solidFill>
                <a:effectLst/>
                <a:latin typeface="Arial" panose="020B0604020202020204" pitchFamily="34" charset="0"/>
              </a:rPr>
            </a:br>
            <a:endParaRPr lang="es-MX" sz="1600" dirty="0">
              <a:latin typeface="+mn-lt"/>
            </a:endParaRPr>
          </a:p>
        </p:txBody>
      </p:sp>
      <p:sp>
        <p:nvSpPr>
          <p:cNvPr id="3" name="Marcador de fecha 2">
            <a:extLst>
              <a:ext uri="{FF2B5EF4-FFF2-40B4-BE49-F238E27FC236}">
                <a16:creationId xmlns:a16="http://schemas.microsoft.com/office/drawing/2014/main" id="{D3639B1D-736C-4CA6-859F-667DE3FC7D60}"/>
              </a:ext>
            </a:extLst>
          </p:cNvPr>
          <p:cNvSpPr>
            <a:spLocks noGrp="1"/>
          </p:cNvSpPr>
          <p:nvPr>
            <p:ph type="dt" sz="half" idx="10"/>
          </p:nvPr>
        </p:nvSpPr>
        <p:spPr/>
        <p:txBody>
          <a:bodyPr/>
          <a:lstStyle/>
          <a:p>
            <a:pPr rtl="0"/>
            <a:r>
              <a:rPr lang="es-ES" noProof="0" dirty="0"/>
              <a:t>14/11/2020</a:t>
            </a:r>
          </a:p>
        </p:txBody>
      </p:sp>
      <p:sp>
        <p:nvSpPr>
          <p:cNvPr id="4" name="Marcador de pie de página 3">
            <a:extLst>
              <a:ext uri="{FF2B5EF4-FFF2-40B4-BE49-F238E27FC236}">
                <a16:creationId xmlns:a16="http://schemas.microsoft.com/office/drawing/2014/main" id="{CB371667-B28A-48DB-B55E-52CE623AA9A4}"/>
              </a:ext>
            </a:extLst>
          </p:cNvPr>
          <p:cNvSpPr>
            <a:spLocks noGrp="1"/>
          </p:cNvSpPr>
          <p:nvPr>
            <p:ph type="ftr" sz="quarter" idx="11"/>
          </p:nvPr>
        </p:nvSpPr>
        <p:spPr/>
        <p:txBody>
          <a:bodyPr/>
          <a:lstStyle/>
          <a:p>
            <a:pPr rtl="0"/>
            <a:r>
              <a:rPr lang="es-ES" dirty="0"/>
              <a:t>CPU’S INTEL</a:t>
            </a:r>
            <a:endParaRPr lang="es-ES" noProof="0" dirty="0"/>
          </a:p>
        </p:txBody>
      </p:sp>
      <p:sp>
        <p:nvSpPr>
          <p:cNvPr id="5" name="Marcador de número de diapositiva 4">
            <a:extLst>
              <a:ext uri="{FF2B5EF4-FFF2-40B4-BE49-F238E27FC236}">
                <a16:creationId xmlns:a16="http://schemas.microsoft.com/office/drawing/2014/main" id="{4474B8D6-C7B4-46B9-A775-DBEFC2BF417A}"/>
              </a:ext>
            </a:extLst>
          </p:cNvPr>
          <p:cNvSpPr>
            <a:spLocks noGrp="1"/>
          </p:cNvSpPr>
          <p:nvPr>
            <p:ph type="sldNum" sz="quarter" idx="12"/>
          </p:nvPr>
        </p:nvSpPr>
        <p:spPr/>
        <p:txBody>
          <a:bodyPr/>
          <a:lstStyle/>
          <a:p>
            <a:pPr rtl="0"/>
            <a:fld id="{D8DA9DAA-006C-4F4B-980E-E3DF019B24E2}" type="slidenum">
              <a:rPr lang="es-ES" noProof="0" smtClean="0"/>
              <a:t>10</a:t>
            </a:fld>
            <a:endParaRPr lang="es-ES" noProof="0"/>
          </a:p>
        </p:txBody>
      </p:sp>
      <p:graphicFrame>
        <p:nvGraphicFramePr>
          <p:cNvPr id="6" name="Tabla 5">
            <a:extLst>
              <a:ext uri="{FF2B5EF4-FFF2-40B4-BE49-F238E27FC236}">
                <a16:creationId xmlns:a16="http://schemas.microsoft.com/office/drawing/2014/main" id="{3E50A08C-4A1C-4391-94CF-5B420DEF1004}"/>
              </a:ext>
            </a:extLst>
          </p:cNvPr>
          <p:cNvGraphicFramePr>
            <a:graphicFrameLocks noGrp="1"/>
          </p:cNvGraphicFramePr>
          <p:nvPr>
            <p:extLst>
              <p:ext uri="{D42A27DB-BD31-4B8C-83A1-F6EECF244321}">
                <p14:modId xmlns:p14="http://schemas.microsoft.com/office/powerpoint/2010/main" val="1565783649"/>
              </p:ext>
            </p:extLst>
          </p:nvPr>
        </p:nvGraphicFramePr>
        <p:xfrm>
          <a:off x="4704521" y="1792603"/>
          <a:ext cx="7288695" cy="4385976"/>
        </p:xfrm>
        <a:graphic>
          <a:graphicData uri="http://schemas.openxmlformats.org/drawingml/2006/table">
            <a:tbl>
              <a:tblPr>
                <a:tableStyleId>{5DA37D80-6434-44D0-A028-1B22A696006F}</a:tableStyleId>
              </a:tblPr>
              <a:tblGrid>
                <a:gridCol w="809855">
                  <a:extLst>
                    <a:ext uri="{9D8B030D-6E8A-4147-A177-3AD203B41FA5}">
                      <a16:colId xmlns:a16="http://schemas.microsoft.com/office/drawing/2014/main" val="606338229"/>
                    </a:ext>
                  </a:extLst>
                </a:gridCol>
                <a:gridCol w="809855">
                  <a:extLst>
                    <a:ext uri="{9D8B030D-6E8A-4147-A177-3AD203B41FA5}">
                      <a16:colId xmlns:a16="http://schemas.microsoft.com/office/drawing/2014/main" val="3876361695"/>
                    </a:ext>
                  </a:extLst>
                </a:gridCol>
                <a:gridCol w="809855">
                  <a:extLst>
                    <a:ext uri="{9D8B030D-6E8A-4147-A177-3AD203B41FA5}">
                      <a16:colId xmlns:a16="http://schemas.microsoft.com/office/drawing/2014/main" val="3520549702"/>
                    </a:ext>
                  </a:extLst>
                </a:gridCol>
                <a:gridCol w="809855">
                  <a:extLst>
                    <a:ext uri="{9D8B030D-6E8A-4147-A177-3AD203B41FA5}">
                      <a16:colId xmlns:a16="http://schemas.microsoft.com/office/drawing/2014/main" val="2152228706"/>
                    </a:ext>
                  </a:extLst>
                </a:gridCol>
                <a:gridCol w="809855">
                  <a:extLst>
                    <a:ext uri="{9D8B030D-6E8A-4147-A177-3AD203B41FA5}">
                      <a16:colId xmlns:a16="http://schemas.microsoft.com/office/drawing/2014/main" val="381659432"/>
                    </a:ext>
                  </a:extLst>
                </a:gridCol>
                <a:gridCol w="809855">
                  <a:extLst>
                    <a:ext uri="{9D8B030D-6E8A-4147-A177-3AD203B41FA5}">
                      <a16:colId xmlns:a16="http://schemas.microsoft.com/office/drawing/2014/main" val="831150622"/>
                    </a:ext>
                  </a:extLst>
                </a:gridCol>
                <a:gridCol w="809855">
                  <a:extLst>
                    <a:ext uri="{9D8B030D-6E8A-4147-A177-3AD203B41FA5}">
                      <a16:colId xmlns:a16="http://schemas.microsoft.com/office/drawing/2014/main" val="2329953225"/>
                    </a:ext>
                  </a:extLst>
                </a:gridCol>
                <a:gridCol w="809855">
                  <a:extLst>
                    <a:ext uri="{9D8B030D-6E8A-4147-A177-3AD203B41FA5}">
                      <a16:colId xmlns:a16="http://schemas.microsoft.com/office/drawing/2014/main" val="4170957514"/>
                    </a:ext>
                  </a:extLst>
                </a:gridCol>
                <a:gridCol w="809855">
                  <a:extLst>
                    <a:ext uri="{9D8B030D-6E8A-4147-A177-3AD203B41FA5}">
                      <a16:colId xmlns:a16="http://schemas.microsoft.com/office/drawing/2014/main" val="2914474960"/>
                    </a:ext>
                  </a:extLst>
                </a:gridCol>
              </a:tblGrid>
              <a:tr h="604352">
                <a:tc>
                  <a:txBody>
                    <a:bodyPr/>
                    <a:lstStyle/>
                    <a:p>
                      <a:pPr algn="ctr"/>
                      <a:r>
                        <a:rPr lang="es-MX" sz="1200">
                          <a:effectLst/>
                        </a:rPr>
                        <a:t>Modelo</a:t>
                      </a:r>
                    </a:p>
                  </a:txBody>
                  <a:tcPr marL="60435" marR="60435" marT="30218" marB="30218" anchor="ctr"/>
                </a:tc>
                <a:tc>
                  <a:txBody>
                    <a:bodyPr/>
                    <a:lstStyle/>
                    <a:p>
                      <a:pPr algn="ctr"/>
                      <a:r>
                        <a:rPr lang="es-MX" sz="1200">
                          <a:effectLst/>
                        </a:rPr>
                        <a:t>Frecuencia</a:t>
                      </a:r>
                    </a:p>
                  </a:txBody>
                  <a:tcPr marL="60435" marR="60435" marT="30218" marB="30218" anchor="ctr"/>
                </a:tc>
                <a:tc>
                  <a:txBody>
                    <a:bodyPr/>
                    <a:lstStyle/>
                    <a:p>
                      <a:pPr algn="ctr"/>
                      <a:r>
                        <a:rPr lang="es-MX" sz="1200">
                          <a:effectLst/>
                        </a:rPr>
                        <a:t>cachéL1</a:t>
                      </a:r>
                    </a:p>
                  </a:txBody>
                  <a:tcPr marL="60435" marR="60435" marT="30218" marB="30218" anchor="ctr"/>
                </a:tc>
                <a:tc>
                  <a:txBody>
                    <a:bodyPr/>
                    <a:lstStyle/>
                    <a:p>
                      <a:pPr algn="ctr"/>
                      <a:r>
                        <a:rPr lang="es-MX" sz="1200">
                          <a:effectLst/>
                        </a:rPr>
                        <a:t>FSB</a:t>
                      </a:r>
                    </a:p>
                  </a:txBody>
                  <a:tcPr marL="60435" marR="60435" marT="30218" marB="30218" anchor="ctr"/>
                </a:tc>
                <a:tc>
                  <a:txBody>
                    <a:bodyPr/>
                    <a:lstStyle/>
                    <a:p>
                      <a:pPr algn="ctr"/>
                      <a:r>
                        <a:rPr lang="es-MX" sz="1200">
                          <a:effectLst/>
                        </a:rPr>
                        <a:t>Mult.</a:t>
                      </a:r>
                    </a:p>
                  </a:txBody>
                  <a:tcPr marL="60435" marR="60435" marT="30218" marB="30218" anchor="ctr"/>
                </a:tc>
                <a:tc>
                  <a:txBody>
                    <a:bodyPr/>
                    <a:lstStyle/>
                    <a:p>
                      <a:pPr algn="ctr"/>
                      <a:r>
                        <a:rPr lang="es-MX" sz="1200">
                          <a:effectLst/>
                        </a:rPr>
                        <a:t>Voltaje</a:t>
                      </a:r>
                    </a:p>
                  </a:txBody>
                  <a:tcPr marL="60435" marR="60435" marT="30218" marB="30218" anchor="ctr"/>
                </a:tc>
                <a:tc>
                  <a:txBody>
                    <a:bodyPr/>
                    <a:lstStyle/>
                    <a:p>
                      <a:pPr algn="ctr"/>
                      <a:r>
                        <a:rPr lang="es-MX" sz="1200" dirty="0">
                          <a:effectLst/>
                        </a:rPr>
                        <a:t>TDP</a:t>
                      </a:r>
                    </a:p>
                  </a:txBody>
                  <a:tcPr marL="60435" marR="60435" marT="30218" marB="30218" anchor="ctr"/>
                </a:tc>
                <a:tc>
                  <a:txBody>
                    <a:bodyPr/>
                    <a:lstStyle/>
                    <a:p>
                      <a:pPr algn="ctr"/>
                      <a:r>
                        <a:rPr lang="es-MX" sz="1200">
                          <a:effectLst/>
                        </a:rPr>
                        <a:t>Socket</a:t>
                      </a:r>
                    </a:p>
                  </a:txBody>
                  <a:tcPr marL="60435" marR="60435" marT="30218" marB="30218" anchor="ctr"/>
                </a:tc>
                <a:tc>
                  <a:txBody>
                    <a:bodyPr/>
                    <a:lstStyle/>
                    <a:p>
                      <a:pPr algn="ctr"/>
                      <a:r>
                        <a:rPr lang="es-MX" sz="1200">
                          <a:effectLst/>
                        </a:rPr>
                        <a:t>Fecha de lanzamiento</a:t>
                      </a:r>
                    </a:p>
                  </a:txBody>
                  <a:tcPr marL="60435" marR="60435" marT="30218" marB="30218" anchor="ctr"/>
                </a:tc>
                <a:extLst>
                  <a:ext uri="{0D108BD9-81ED-4DB2-BD59-A6C34878D82A}">
                    <a16:rowId xmlns:a16="http://schemas.microsoft.com/office/drawing/2014/main" val="1807448313"/>
                  </a:ext>
                </a:extLst>
              </a:tr>
              <a:tr h="604352">
                <a:tc>
                  <a:txBody>
                    <a:bodyPr/>
                    <a:lstStyle/>
                    <a:p>
                      <a:r>
                        <a:rPr lang="es-MX" sz="1200">
                          <a:effectLst/>
                        </a:rPr>
                        <a:t>Pentium MMX 166</a:t>
                      </a:r>
                    </a:p>
                  </a:txBody>
                  <a:tcPr marL="60435" marR="60435" marT="30218" marB="30218" anchor="ctr"/>
                </a:tc>
                <a:tc>
                  <a:txBody>
                    <a:bodyPr/>
                    <a:lstStyle/>
                    <a:p>
                      <a:r>
                        <a:rPr lang="es-MX" sz="1200">
                          <a:effectLst/>
                        </a:rPr>
                        <a:t>167 MHz</a:t>
                      </a:r>
                    </a:p>
                  </a:txBody>
                  <a:tcPr marL="60435" marR="60435" marT="30218" marB="30218" anchor="ctr"/>
                </a:tc>
                <a:tc>
                  <a:txBody>
                    <a:bodyPr/>
                    <a:lstStyle/>
                    <a:p>
                      <a:r>
                        <a:rPr lang="es-MX" sz="1200">
                          <a:effectLst/>
                        </a:rPr>
                        <a:t>16 + 16 KiB</a:t>
                      </a:r>
                    </a:p>
                  </a:txBody>
                  <a:tcPr marL="60435" marR="60435" marT="30218" marB="30218" anchor="ctr"/>
                </a:tc>
                <a:tc>
                  <a:txBody>
                    <a:bodyPr/>
                    <a:lstStyle/>
                    <a:p>
                      <a:r>
                        <a:rPr lang="es-MX" sz="1200">
                          <a:effectLst/>
                        </a:rPr>
                        <a:t>66 MT/s</a:t>
                      </a:r>
                    </a:p>
                  </a:txBody>
                  <a:tcPr marL="60435" marR="60435" marT="30218" marB="30218" anchor="ctr"/>
                </a:tc>
                <a:tc>
                  <a:txBody>
                    <a:bodyPr/>
                    <a:lstStyle/>
                    <a:p>
                      <a:r>
                        <a:rPr lang="es-MX" sz="1200">
                          <a:effectLst/>
                        </a:rPr>
                        <a:t>2.5×</a:t>
                      </a:r>
                    </a:p>
                  </a:txBody>
                  <a:tcPr marL="60435" marR="60435" marT="30218" marB="30218" anchor="ctr"/>
                </a:tc>
                <a:tc>
                  <a:txBody>
                    <a:bodyPr/>
                    <a:lstStyle/>
                    <a:p>
                      <a:r>
                        <a:rPr lang="es-MX" sz="1200">
                          <a:effectLst/>
                        </a:rPr>
                        <a:t>2.7–2.9 V</a:t>
                      </a:r>
                    </a:p>
                  </a:txBody>
                  <a:tcPr marL="60435" marR="60435" marT="30218" marB="30218" anchor="ctr"/>
                </a:tc>
                <a:tc>
                  <a:txBody>
                    <a:bodyPr/>
                    <a:lstStyle/>
                    <a:p>
                      <a:r>
                        <a:rPr lang="es-MX" sz="1200">
                          <a:effectLst/>
                        </a:rPr>
                        <a:t>13.1 W</a:t>
                      </a:r>
                    </a:p>
                  </a:txBody>
                  <a:tcPr marL="60435" marR="60435" marT="30218" marB="30218" anchor="ctr"/>
                </a:tc>
                <a:tc>
                  <a:txBody>
                    <a:bodyPr/>
                    <a:lstStyle/>
                    <a:p>
                      <a:r>
                        <a:rPr lang="es-MX" sz="1200">
                          <a:effectLst/>
                        </a:rPr>
                        <a:t>Socket 7</a:t>
                      </a:r>
                    </a:p>
                  </a:txBody>
                  <a:tcPr marL="60435" marR="60435" marT="30218" marB="30218" anchor="ctr"/>
                </a:tc>
                <a:tc>
                  <a:txBody>
                    <a:bodyPr/>
                    <a:lstStyle/>
                    <a:p>
                      <a:r>
                        <a:rPr lang="es-ES" sz="1200" dirty="0">
                          <a:effectLst/>
                        </a:rPr>
                        <a:t>8 de enero de 1997</a:t>
                      </a:r>
                    </a:p>
                  </a:txBody>
                  <a:tcPr marL="60435" marR="60435" marT="30218" marB="30218" anchor="ctr"/>
                </a:tc>
                <a:extLst>
                  <a:ext uri="{0D108BD9-81ED-4DB2-BD59-A6C34878D82A}">
                    <a16:rowId xmlns:a16="http://schemas.microsoft.com/office/drawing/2014/main" val="2835238994"/>
                  </a:ext>
                </a:extLst>
              </a:tr>
              <a:tr h="604352">
                <a:tc>
                  <a:txBody>
                    <a:bodyPr/>
                    <a:lstStyle/>
                    <a:p>
                      <a:r>
                        <a:rPr lang="es-MX" sz="1200">
                          <a:effectLst/>
                        </a:rPr>
                        <a:t>Pentium MMX 200</a:t>
                      </a:r>
                    </a:p>
                  </a:txBody>
                  <a:tcPr marL="60435" marR="60435" marT="30218" marB="30218" anchor="ctr"/>
                </a:tc>
                <a:tc>
                  <a:txBody>
                    <a:bodyPr/>
                    <a:lstStyle/>
                    <a:p>
                      <a:r>
                        <a:rPr lang="es-MX" sz="1200">
                          <a:effectLst/>
                        </a:rPr>
                        <a:t>200 MHz</a:t>
                      </a:r>
                    </a:p>
                  </a:txBody>
                  <a:tcPr marL="60435" marR="60435" marT="30218" marB="30218" anchor="ctr"/>
                </a:tc>
                <a:tc>
                  <a:txBody>
                    <a:bodyPr/>
                    <a:lstStyle/>
                    <a:p>
                      <a:r>
                        <a:rPr lang="es-MX" sz="1200">
                          <a:effectLst/>
                        </a:rPr>
                        <a:t>16 + 16 KiB</a:t>
                      </a:r>
                    </a:p>
                  </a:txBody>
                  <a:tcPr marL="60435" marR="60435" marT="30218" marB="30218" anchor="ctr"/>
                </a:tc>
                <a:tc>
                  <a:txBody>
                    <a:bodyPr/>
                    <a:lstStyle/>
                    <a:p>
                      <a:r>
                        <a:rPr lang="es-MX" sz="1200">
                          <a:effectLst/>
                        </a:rPr>
                        <a:t>66 MT/s</a:t>
                      </a:r>
                    </a:p>
                  </a:txBody>
                  <a:tcPr marL="60435" marR="60435" marT="30218" marB="30218" anchor="ctr"/>
                </a:tc>
                <a:tc>
                  <a:txBody>
                    <a:bodyPr/>
                    <a:lstStyle/>
                    <a:p>
                      <a:r>
                        <a:rPr lang="es-MX" sz="1200">
                          <a:effectLst/>
                        </a:rPr>
                        <a:t>3×</a:t>
                      </a:r>
                    </a:p>
                  </a:txBody>
                  <a:tcPr marL="60435" marR="60435" marT="30218" marB="30218" anchor="ctr"/>
                </a:tc>
                <a:tc>
                  <a:txBody>
                    <a:bodyPr/>
                    <a:lstStyle/>
                    <a:p>
                      <a:r>
                        <a:rPr lang="es-MX" sz="1200">
                          <a:effectLst/>
                        </a:rPr>
                        <a:t>2.7–2.9 V</a:t>
                      </a:r>
                    </a:p>
                  </a:txBody>
                  <a:tcPr marL="60435" marR="60435" marT="30218" marB="30218" anchor="ctr"/>
                </a:tc>
                <a:tc>
                  <a:txBody>
                    <a:bodyPr/>
                    <a:lstStyle/>
                    <a:p>
                      <a:r>
                        <a:rPr lang="es-MX" sz="1200">
                          <a:effectLst/>
                        </a:rPr>
                        <a:t>15.7 W</a:t>
                      </a:r>
                    </a:p>
                  </a:txBody>
                  <a:tcPr marL="60435" marR="60435" marT="30218" marB="30218" anchor="ctr"/>
                </a:tc>
                <a:tc>
                  <a:txBody>
                    <a:bodyPr/>
                    <a:lstStyle/>
                    <a:p>
                      <a:r>
                        <a:rPr lang="es-MX" sz="1200">
                          <a:effectLst/>
                        </a:rPr>
                        <a:t>Socket 7</a:t>
                      </a:r>
                    </a:p>
                  </a:txBody>
                  <a:tcPr marL="60435" marR="60435" marT="30218" marB="30218" anchor="ctr"/>
                </a:tc>
                <a:tc>
                  <a:txBody>
                    <a:bodyPr/>
                    <a:lstStyle/>
                    <a:p>
                      <a:r>
                        <a:rPr lang="es-ES" sz="1200">
                          <a:effectLst/>
                        </a:rPr>
                        <a:t>8 de enero de 1997</a:t>
                      </a:r>
                    </a:p>
                  </a:txBody>
                  <a:tcPr marL="60435" marR="60435" marT="30218" marB="30218" anchor="ctr"/>
                </a:tc>
                <a:extLst>
                  <a:ext uri="{0D108BD9-81ED-4DB2-BD59-A6C34878D82A}">
                    <a16:rowId xmlns:a16="http://schemas.microsoft.com/office/drawing/2014/main" val="433192451"/>
                  </a:ext>
                </a:extLst>
              </a:tr>
              <a:tr h="604352">
                <a:tc>
                  <a:txBody>
                    <a:bodyPr/>
                    <a:lstStyle/>
                    <a:p>
                      <a:r>
                        <a:rPr lang="es-MX" sz="1200">
                          <a:effectLst/>
                        </a:rPr>
                        <a:t>Pentium MMX 233</a:t>
                      </a:r>
                    </a:p>
                  </a:txBody>
                  <a:tcPr marL="60435" marR="60435" marT="30218" marB="30218" anchor="ctr"/>
                </a:tc>
                <a:tc>
                  <a:txBody>
                    <a:bodyPr/>
                    <a:lstStyle/>
                    <a:p>
                      <a:r>
                        <a:rPr lang="es-MX" sz="1200">
                          <a:effectLst/>
                        </a:rPr>
                        <a:t>233 MHz</a:t>
                      </a:r>
                    </a:p>
                  </a:txBody>
                  <a:tcPr marL="60435" marR="60435" marT="30218" marB="30218" anchor="ctr"/>
                </a:tc>
                <a:tc>
                  <a:txBody>
                    <a:bodyPr/>
                    <a:lstStyle/>
                    <a:p>
                      <a:r>
                        <a:rPr lang="es-MX" sz="1200">
                          <a:effectLst/>
                        </a:rPr>
                        <a:t>16 + 16 KiB</a:t>
                      </a:r>
                    </a:p>
                  </a:txBody>
                  <a:tcPr marL="60435" marR="60435" marT="30218" marB="30218" anchor="ctr"/>
                </a:tc>
                <a:tc>
                  <a:txBody>
                    <a:bodyPr/>
                    <a:lstStyle/>
                    <a:p>
                      <a:r>
                        <a:rPr lang="es-MX" sz="1200">
                          <a:effectLst/>
                        </a:rPr>
                        <a:t>66 MT/s</a:t>
                      </a:r>
                    </a:p>
                  </a:txBody>
                  <a:tcPr marL="60435" marR="60435" marT="30218" marB="30218" anchor="ctr"/>
                </a:tc>
                <a:tc>
                  <a:txBody>
                    <a:bodyPr/>
                    <a:lstStyle/>
                    <a:p>
                      <a:r>
                        <a:rPr lang="es-MX" sz="1200">
                          <a:effectLst/>
                        </a:rPr>
                        <a:t>3.5×</a:t>
                      </a:r>
                    </a:p>
                  </a:txBody>
                  <a:tcPr marL="60435" marR="60435" marT="30218" marB="30218" anchor="ctr"/>
                </a:tc>
                <a:tc>
                  <a:txBody>
                    <a:bodyPr/>
                    <a:lstStyle/>
                    <a:p>
                      <a:r>
                        <a:rPr lang="es-MX" sz="1200">
                          <a:effectLst/>
                        </a:rPr>
                        <a:t>2.7–2.9 V</a:t>
                      </a:r>
                    </a:p>
                  </a:txBody>
                  <a:tcPr marL="60435" marR="60435" marT="30218" marB="30218" anchor="ctr"/>
                </a:tc>
                <a:tc>
                  <a:txBody>
                    <a:bodyPr/>
                    <a:lstStyle/>
                    <a:p>
                      <a:r>
                        <a:rPr lang="es-MX" sz="1200">
                          <a:effectLst/>
                        </a:rPr>
                        <a:t>17 W</a:t>
                      </a:r>
                    </a:p>
                  </a:txBody>
                  <a:tcPr marL="60435" marR="60435" marT="30218" marB="30218" anchor="ctr"/>
                </a:tc>
                <a:tc>
                  <a:txBody>
                    <a:bodyPr/>
                    <a:lstStyle/>
                    <a:p>
                      <a:r>
                        <a:rPr lang="es-MX" sz="1200">
                          <a:effectLst/>
                        </a:rPr>
                        <a:t>Socket 7</a:t>
                      </a:r>
                    </a:p>
                  </a:txBody>
                  <a:tcPr marL="60435" marR="60435" marT="30218" marB="30218" anchor="ctr"/>
                </a:tc>
                <a:tc>
                  <a:txBody>
                    <a:bodyPr/>
                    <a:lstStyle/>
                    <a:p>
                      <a:r>
                        <a:rPr lang="es-ES" sz="1200" dirty="0">
                          <a:effectLst/>
                        </a:rPr>
                        <a:t>2 de junio de 1997</a:t>
                      </a:r>
                    </a:p>
                  </a:txBody>
                  <a:tcPr marL="60435" marR="60435" marT="30218" marB="30218" anchor="ctr"/>
                </a:tc>
                <a:extLst>
                  <a:ext uri="{0D108BD9-81ED-4DB2-BD59-A6C34878D82A}">
                    <a16:rowId xmlns:a16="http://schemas.microsoft.com/office/drawing/2014/main" val="3805938304"/>
                  </a:ext>
                </a:extLst>
              </a:tr>
              <a:tr h="966964">
                <a:tc>
                  <a:txBody>
                    <a:bodyPr/>
                    <a:lstStyle/>
                    <a:p>
                      <a:r>
                        <a:rPr lang="es-MX" sz="1200">
                          <a:effectLst/>
                        </a:rPr>
                        <a:t>Embedded Pentium MMX 200</a:t>
                      </a:r>
                    </a:p>
                  </a:txBody>
                  <a:tcPr marL="60435" marR="60435" marT="30218" marB="30218" anchor="ctr"/>
                </a:tc>
                <a:tc>
                  <a:txBody>
                    <a:bodyPr/>
                    <a:lstStyle/>
                    <a:p>
                      <a:r>
                        <a:rPr lang="es-MX" sz="1200">
                          <a:effectLst/>
                        </a:rPr>
                        <a:t>200 MHz</a:t>
                      </a:r>
                    </a:p>
                  </a:txBody>
                  <a:tcPr marL="60435" marR="60435" marT="30218" marB="30218" anchor="ctr"/>
                </a:tc>
                <a:tc>
                  <a:txBody>
                    <a:bodyPr/>
                    <a:lstStyle/>
                    <a:p>
                      <a:r>
                        <a:rPr lang="es-MX" sz="1200">
                          <a:effectLst/>
                        </a:rPr>
                        <a:t>16 + 16 KiB</a:t>
                      </a:r>
                    </a:p>
                  </a:txBody>
                  <a:tcPr marL="60435" marR="60435" marT="30218" marB="30218" anchor="ctr"/>
                </a:tc>
                <a:tc>
                  <a:txBody>
                    <a:bodyPr/>
                    <a:lstStyle/>
                    <a:p>
                      <a:r>
                        <a:rPr lang="es-MX" sz="1200">
                          <a:effectLst/>
                        </a:rPr>
                        <a:t>66 MT/s</a:t>
                      </a:r>
                    </a:p>
                  </a:txBody>
                  <a:tcPr marL="60435" marR="60435" marT="30218" marB="30218" anchor="ctr"/>
                </a:tc>
                <a:tc>
                  <a:txBody>
                    <a:bodyPr/>
                    <a:lstStyle/>
                    <a:p>
                      <a:r>
                        <a:rPr lang="es-MX" sz="1200">
                          <a:effectLst/>
                        </a:rPr>
                        <a:t>3×</a:t>
                      </a:r>
                    </a:p>
                  </a:txBody>
                  <a:tcPr marL="60435" marR="60435" marT="30218" marB="30218" anchor="ctr"/>
                </a:tc>
                <a:tc>
                  <a:txBody>
                    <a:bodyPr/>
                    <a:lstStyle/>
                    <a:p>
                      <a:r>
                        <a:rPr lang="es-MX" sz="1200">
                          <a:effectLst/>
                        </a:rPr>
                        <a:t>3.135–3.6 V</a:t>
                      </a:r>
                    </a:p>
                  </a:txBody>
                  <a:tcPr marL="60435" marR="60435" marT="30218" marB="30218" anchor="ctr"/>
                </a:tc>
                <a:tc>
                  <a:txBody>
                    <a:bodyPr/>
                    <a:lstStyle/>
                    <a:p>
                      <a:r>
                        <a:rPr lang="es-MX" sz="1200">
                          <a:effectLst/>
                        </a:rPr>
                        <a:t>15.7 W</a:t>
                      </a:r>
                    </a:p>
                  </a:txBody>
                  <a:tcPr marL="60435" marR="60435" marT="30218" marB="30218" anchor="ctr"/>
                </a:tc>
                <a:tc>
                  <a:txBody>
                    <a:bodyPr/>
                    <a:lstStyle/>
                    <a:p>
                      <a:r>
                        <a:rPr lang="es-MX" sz="1200">
                          <a:effectLst/>
                        </a:rPr>
                        <a:t>Socket 7</a:t>
                      </a:r>
                    </a:p>
                  </a:txBody>
                  <a:tcPr marL="60435" marR="60435" marT="30218" marB="30218" anchor="ctr"/>
                </a:tc>
                <a:tc>
                  <a:txBody>
                    <a:bodyPr/>
                    <a:lstStyle/>
                    <a:p>
                      <a:r>
                        <a:rPr lang="es-ES" sz="1200">
                          <a:effectLst/>
                        </a:rPr>
                        <a:t>29 de septiembre de 1997</a:t>
                      </a:r>
                    </a:p>
                  </a:txBody>
                  <a:tcPr marL="60435" marR="60435" marT="30218" marB="30218" anchor="ctr"/>
                </a:tc>
                <a:extLst>
                  <a:ext uri="{0D108BD9-81ED-4DB2-BD59-A6C34878D82A}">
                    <a16:rowId xmlns:a16="http://schemas.microsoft.com/office/drawing/2014/main" val="2994772087"/>
                  </a:ext>
                </a:extLst>
              </a:tr>
              <a:tr h="966964">
                <a:tc>
                  <a:txBody>
                    <a:bodyPr/>
                    <a:lstStyle/>
                    <a:p>
                      <a:r>
                        <a:rPr lang="es-MX" sz="1200">
                          <a:effectLst/>
                        </a:rPr>
                        <a:t>Embedded Pentium MMX 233</a:t>
                      </a:r>
                    </a:p>
                  </a:txBody>
                  <a:tcPr marL="60435" marR="60435" marT="30218" marB="30218" anchor="ctr"/>
                </a:tc>
                <a:tc>
                  <a:txBody>
                    <a:bodyPr/>
                    <a:lstStyle/>
                    <a:p>
                      <a:r>
                        <a:rPr lang="es-MX" sz="1200">
                          <a:effectLst/>
                        </a:rPr>
                        <a:t>233 MHz</a:t>
                      </a:r>
                    </a:p>
                  </a:txBody>
                  <a:tcPr marL="60435" marR="60435" marT="30218" marB="30218" anchor="ctr"/>
                </a:tc>
                <a:tc>
                  <a:txBody>
                    <a:bodyPr/>
                    <a:lstStyle/>
                    <a:p>
                      <a:r>
                        <a:rPr lang="es-MX" sz="1200">
                          <a:effectLst/>
                        </a:rPr>
                        <a:t>16 + 16 KiB</a:t>
                      </a:r>
                    </a:p>
                  </a:txBody>
                  <a:tcPr marL="60435" marR="60435" marT="30218" marB="30218" anchor="ctr"/>
                </a:tc>
                <a:tc>
                  <a:txBody>
                    <a:bodyPr/>
                    <a:lstStyle/>
                    <a:p>
                      <a:r>
                        <a:rPr lang="es-MX" sz="1200">
                          <a:effectLst/>
                        </a:rPr>
                        <a:t>66 MT/s</a:t>
                      </a:r>
                    </a:p>
                  </a:txBody>
                  <a:tcPr marL="60435" marR="60435" marT="30218" marB="30218" anchor="ctr"/>
                </a:tc>
                <a:tc>
                  <a:txBody>
                    <a:bodyPr/>
                    <a:lstStyle/>
                    <a:p>
                      <a:r>
                        <a:rPr lang="es-MX" sz="1200">
                          <a:effectLst/>
                        </a:rPr>
                        <a:t>3.5×</a:t>
                      </a:r>
                    </a:p>
                  </a:txBody>
                  <a:tcPr marL="60435" marR="60435" marT="30218" marB="30218" anchor="ctr"/>
                </a:tc>
                <a:tc>
                  <a:txBody>
                    <a:bodyPr/>
                    <a:lstStyle/>
                    <a:p>
                      <a:r>
                        <a:rPr lang="es-MX" sz="1200">
                          <a:effectLst/>
                        </a:rPr>
                        <a:t>3.135–3.6 V</a:t>
                      </a:r>
                    </a:p>
                  </a:txBody>
                  <a:tcPr marL="60435" marR="60435" marT="30218" marB="30218" anchor="ctr"/>
                </a:tc>
                <a:tc>
                  <a:txBody>
                    <a:bodyPr/>
                    <a:lstStyle/>
                    <a:p>
                      <a:r>
                        <a:rPr lang="es-MX" sz="1200">
                          <a:effectLst/>
                        </a:rPr>
                        <a:t>17 W</a:t>
                      </a:r>
                    </a:p>
                  </a:txBody>
                  <a:tcPr marL="60435" marR="60435" marT="30218" marB="30218" anchor="ctr"/>
                </a:tc>
                <a:tc>
                  <a:txBody>
                    <a:bodyPr/>
                    <a:lstStyle/>
                    <a:p>
                      <a:r>
                        <a:rPr lang="es-MX" sz="1200">
                          <a:effectLst/>
                        </a:rPr>
                        <a:t>Socket 7</a:t>
                      </a:r>
                    </a:p>
                  </a:txBody>
                  <a:tcPr marL="60435" marR="60435" marT="30218" marB="30218" anchor="ctr"/>
                </a:tc>
                <a:tc>
                  <a:txBody>
                    <a:bodyPr/>
                    <a:lstStyle/>
                    <a:p>
                      <a:r>
                        <a:rPr lang="es-MX" sz="1200" dirty="0">
                          <a:effectLst/>
                        </a:rPr>
                        <a:t>?</a:t>
                      </a:r>
                    </a:p>
                  </a:txBody>
                  <a:tcPr marL="60435" marR="60435" marT="30218" marB="30218" anchor="ctr"/>
                </a:tc>
                <a:extLst>
                  <a:ext uri="{0D108BD9-81ED-4DB2-BD59-A6C34878D82A}">
                    <a16:rowId xmlns:a16="http://schemas.microsoft.com/office/drawing/2014/main" val="2749557655"/>
                  </a:ext>
                </a:extLst>
              </a:tr>
            </a:tbl>
          </a:graphicData>
        </a:graphic>
      </p:graphicFrame>
    </p:spTree>
    <p:extLst>
      <p:ext uri="{BB962C8B-B14F-4D97-AF65-F5344CB8AC3E}">
        <p14:creationId xmlns:p14="http://schemas.microsoft.com/office/powerpoint/2010/main" val="2725283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D0B8A2-F687-4973-AC82-826B9B8CB3C7}"/>
              </a:ext>
            </a:extLst>
          </p:cNvPr>
          <p:cNvSpPr>
            <a:spLocks noGrp="1"/>
          </p:cNvSpPr>
          <p:nvPr>
            <p:ph type="sldNum" sz="quarter" idx="12"/>
          </p:nvPr>
        </p:nvSpPr>
        <p:spPr/>
        <p:txBody>
          <a:bodyPr/>
          <a:lstStyle/>
          <a:p>
            <a:pPr rtl="0"/>
            <a:fld id="{D8DA9DAA-006C-4F4B-980E-E3DF019B24E2}" type="slidenum">
              <a:rPr lang="es-ES" noProof="0" smtClean="0"/>
              <a:t>100</a:t>
            </a:fld>
            <a:endParaRPr lang="es-ES" noProof="0"/>
          </a:p>
        </p:txBody>
      </p:sp>
      <p:graphicFrame>
        <p:nvGraphicFramePr>
          <p:cNvPr id="5" name="Tabla 4">
            <a:extLst>
              <a:ext uri="{FF2B5EF4-FFF2-40B4-BE49-F238E27FC236}">
                <a16:creationId xmlns:a16="http://schemas.microsoft.com/office/drawing/2014/main" id="{5399C4A0-D960-4355-AA0D-14A0083CF546}"/>
              </a:ext>
            </a:extLst>
          </p:cNvPr>
          <p:cNvGraphicFramePr>
            <a:graphicFrameLocks noGrp="1"/>
          </p:cNvGraphicFramePr>
          <p:nvPr>
            <p:extLst>
              <p:ext uri="{D42A27DB-BD31-4B8C-83A1-F6EECF244321}">
                <p14:modId xmlns:p14="http://schemas.microsoft.com/office/powerpoint/2010/main" val="1787277042"/>
              </p:ext>
            </p:extLst>
          </p:nvPr>
        </p:nvGraphicFramePr>
        <p:xfrm>
          <a:off x="838200" y="625474"/>
          <a:ext cx="10986053" cy="6096001"/>
        </p:xfrm>
        <a:graphic>
          <a:graphicData uri="http://schemas.openxmlformats.org/drawingml/2006/table">
            <a:tbl>
              <a:tblPr>
                <a:tableStyleId>{ED083AE6-46FA-4A59-8FB0-9F97EB10719F}</a:tableStyleId>
              </a:tblPr>
              <a:tblGrid>
                <a:gridCol w="845081">
                  <a:extLst>
                    <a:ext uri="{9D8B030D-6E8A-4147-A177-3AD203B41FA5}">
                      <a16:colId xmlns:a16="http://schemas.microsoft.com/office/drawing/2014/main" val="3669335601"/>
                    </a:ext>
                  </a:extLst>
                </a:gridCol>
                <a:gridCol w="845081">
                  <a:extLst>
                    <a:ext uri="{9D8B030D-6E8A-4147-A177-3AD203B41FA5}">
                      <a16:colId xmlns:a16="http://schemas.microsoft.com/office/drawing/2014/main" val="4041703846"/>
                    </a:ext>
                  </a:extLst>
                </a:gridCol>
                <a:gridCol w="845081">
                  <a:extLst>
                    <a:ext uri="{9D8B030D-6E8A-4147-A177-3AD203B41FA5}">
                      <a16:colId xmlns:a16="http://schemas.microsoft.com/office/drawing/2014/main" val="4204852364"/>
                    </a:ext>
                  </a:extLst>
                </a:gridCol>
                <a:gridCol w="845081">
                  <a:extLst>
                    <a:ext uri="{9D8B030D-6E8A-4147-A177-3AD203B41FA5}">
                      <a16:colId xmlns:a16="http://schemas.microsoft.com/office/drawing/2014/main" val="3923925069"/>
                    </a:ext>
                  </a:extLst>
                </a:gridCol>
                <a:gridCol w="845081">
                  <a:extLst>
                    <a:ext uri="{9D8B030D-6E8A-4147-A177-3AD203B41FA5}">
                      <a16:colId xmlns:a16="http://schemas.microsoft.com/office/drawing/2014/main" val="448922550"/>
                    </a:ext>
                  </a:extLst>
                </a:gridCol>
                <a:gridCol w="845081">
                  <a:extLst>
                    <a:ext uri="{9D8B030D-6E8A-4147-A177-3AD203B41FA5}">
                      <a16:colId xmlns:a16="http://schemas.microsoft.com/office/drawing/2014/main" val="4142332574"/>
                    </a:ext>
                  </a:extLst>
                </a:gridCol>
                <a:gridCol w="845081">
                  <a:extLst>
                    <a:ext uri="{9D8B030D-6E8A-4147-A177-3AD203B41FA5}">
                      <a16:colId xmlns:a16="http://schemas.microsoft.com/office/drawing/2014/main" val="2524078749"/>
                    </a:ext>
                  </a:extLst>
                </a:gridCol>
                <a:gridCol w="845081">
                  <a:extLst>
                    <a:ext uri="{9D8B030D-6E8A-4147-A177-3AD203B41FA5}">
                      <a16:colId xmlns:a16="http://schemas.microsoft.com/office/drawing/2014/main" val="2839580464"/>
                    </a:ext>
                  </a:extLst>
                </a:gridCol>
                <a:gridCol w="845081">
                  <a:extLst>
                    <a:ext uri="{9D8B030D-6E8A-4147-A177-3AD203B41FA5}">
                      <a16:colId xmlns:a16="http://schemas.microsoft.com/office/drawing/2014/main" val="4048712998"/>
                    </a:ext>
                  </a:extLst>
                </a:gridCol>
                <a:gridCol w="845081">
                  <a:extLst>
                    <a:ext uri="{9D8B030D-6E8A-4147-A177-3AD203B41FA5}">
                      <a16:colId xmlns:a16="http://schemas.microsoft.com/office/drawing/2014/main" val="1246772352"/>
                    </a:ext>
                  </a:extLst>
                </a:gridCol>
                <a:gridCol w="845081">
                  <a:extLst>
                    <a:ext uri="{9D8B030D-6E8A-4147-A177-3AD203B41FA5}">
                      <a16:colId xmlns:a16="http://schemas.microsoft.com/office/drawing/2014/main" val="3356184185"/>
                    </a:ext>
                  </a:extLst>
                </a:gridCol>
                <a:gridCol w="845081">
                  <a:extLst>
                    <a:ext uri="{9D8B030D-6E8A-4147-A177-3AD203B41FA5}">
                      <a16:colId xmlns:a16="http://schemas.microsoft.com/office/drawing/2014/main" val="395591769"/>
                    </a:ext>
                  </a:extLst>
                </a:gridCol>
                <a:gridCol w="845081">
                  <a:extLst>
                    <a:ext uri="{9D8B030D-6E8A-4147-A177-3AD203B41FA5}">
                      <a16:colId xmlns:a16="http://schemas.microsoft.com/office/drawing/2014/main" val="309887689"/>
                    </a:ext>
                  </a:extLst>
                </a:gridCol>
              </a:tblGrid>
              <a:tr h="1198330">
                <a:tc>
                  <a:txBody>
                    <a:bodyPr/>
                    <a:lstStyle/>
                    <a:p>
                      <a:pPr algn="ctr"/>
                      <a:r>
                        <a:rPr lang="es-MX" sz="1050">
                          <a:effectLst/>
                        </a:rPr>
                        <a:t>Modelo</a:t>
                      </a:r>
                    </a:p>
                  </a:txBody>
                  <a:tcPr marL="38851" marR="38851" marT="19426" marB="19426" anchor="ctr"/>
                </a:tc>
                <a:tc>
                  <a:txBody>
                    <a:bodyPr/>
                    <a:lstStyle/>
                    <a:p>
                      <a:pPr algn="ctr"/>
                      <a:r>
                        <a:rPr lang="es-MX" sz="1050">
                          <a:effectLst/>
                        </a:rPr>
                        <a:t>Núcleos</a:t>
                      </a:r>
                    </a:p>
                  </a:txBody>
                  <a:tcPr marL="38851" marR="38851" marT="19426" marB="19426" anchor="ctr"/>
                </a:tc>
                <a:tc>
                  <a:txBody>
                    <a:bodyPr/>
                    <a:lstStyle/>
                    <a:p>
                      <a:pPr algn="ctr"/>
                      <a:r>
                        <a:rPr lang="es-MX" sz="1050">
                          <a:effectLst/>
                        </a:rPr>
                        <a:t>Frecuencia</a:t>
                      </a:r>
                    </a:p>
                  </a:txBody>
                  <a:tcPr marL="38851" marR="38851" marT="19426" marB="19426" anchor="ctr"/>
                </a:tc>
                <a:tc>
                  <a:txBody>
                    <a:bodyPr/>
                    <a:lstStyle/>
                    <a:p>
                      <a:pPr algn="ctr"/>
                      <a:r>
                        <a:rPr lang="es-MX" sz="1050">
                          <a:effectLst/>
                        </a:rPr>
                        <a:t>Turbo</a:t>
                      </a:r>
                    </a:p>
                  </a:txBody>
                  <a:tcPr marL="38851" marR="38851" marT="19426" marB="19426" anchor="ctr"/>
                </a:tc>
                <a:tc>
                  <a:txBody>
                    <a:bodyPr/>
                    <a:lstStyle/>
                    <a:p>
                      <a:pPr algn="ctr"/>
                      <a:r>
                        <a:rPr lang="es-MX" sz="1050">
                          <a:effectLst/>
                        </a:rPr>
                        <a:t>CachéL2</a:t>
                      </a:r>
                    </a:p>
                  </a:txBody>
                  <a:tcPr marL="38851" marR="38851" marT="19426" marB="19426" anchor="ctr"/>
                </a:tc>
                <a:tc>
                  <a:txBody>
                    <a:bodyPr/>
                    <a:lstStyle/>
                    <a:p>
                      <a:pPr algn="ctr"/>
                      <a:r>
                        <a:rPr lang="es-MX" sz="1050">
                          <a:effectLst/>
                        </a:rPr>
                        <a:t>CachéL3</a:t>
                      </a:r>
                    </a:p>
                  </a:txBody>
                  <a:tcPr marL="38851" marR="38851" marT="19426" marB="19426" anchor="ctr"/>
                </a:tc>
                <a:tc>
                  <a:txBody>
                    <a:bodyPr/>
                    <a:lstStyle/>
                    <a:p>
                      <a:pPr algn="ctr"/>
                      <a:r>
                        <a:rPr lang="es-MX" sz="1050" dirty="0">
                          <a:effectLst/>
                        </a:rPr>
                        <a:t>modelo </a:t>
                      </a:r>
                      <a:r>
                        <a:rPr lang="es-MX" sz="1050" dirty="0" err="1">
                          <a:effectLst/>
                        </a:rPr>
                        <a:t>deGPU</a:t>
                      </a:r>
                      <a:endParaRPr lang="es-MX" sz="1050" dirty="0">
                        <a:effectLst/>
                      </a:endParaRPr>
                    </a:p>
                  </a:txBody>
                  <a:tcPr marL="38851" marR="38851" marT="19426" marB="19426" anchor="ctr"/>
                </a:tc>
                <a:tc>
                  <a:txBody>
                    <a:bodyPr/>
                    <a:lstStyle/>
                    <a:p>
                      <a:pPr algn="ctr"/>
                      <a:r>
                        <a:rPr lang="es-MX" sz="1050">
                          <a:effectLst/>
                        </a:rPr>
                        <a:t>frecuencia deGPU</a:t>
                      </a:r>
                    </a:p>
                  </a:txBody>
                  <a:tcPr marL="38851" marR="38851" marT="19426" marB="19426" anchor="ctr"/>
                </a:tc>
                <a:tc>
                  <a:txBody>
                    <a:bodyPr/>
                    <a:lstStyle/>
                    <a:p>
                      <a:pPr algn="ctr"/>
                      <a:r>
                        <a:rPr lang="es-MX" sz="1050">
                          <a:effectLst/>
                        </a:rPr>
                        <a:t>TDP</a:t>
                      </a:r>
                    </a:p>
                  </a:txBody>
                  <a:tcPr marL="38851" marR="38851" marT="19426" marB="19426" anchor="ctr"/>
                </a:tc>
                <a:tc>
                  <a:txBody>
                    <a:bodyPr/>
                    <a:lstStyle/>
                    <a:p>
                      <a:pPr algn="ctr"/>
                      <a:r>
                        <a:rPr lang="es-MX" sz="1050">
                          <a:effectLst/>
                        </a:rPr>
                        <a:t>Socket</a:t>
                      </a:r>
                    </a:p>
                  </a:txBody>
                  <a:tcPr marL="38851" marR="38851" marT="19426" marB="19426" anchor="ctr"/>
                </a:tc>
                <a:tc>
                  <a:txBody>
                    <a:bodyPr/>
                    <a:lstStyle/>
                    <a:p>
                      <a:pPr algn="ctr"/>
                      <a:r>
                        <a:rPr lang="es-MX" sz="1050">
                          <a:effectLst/>
                        </a:rPr>
                        <a:t>I/O bus</a:t>
                      </a:r>
                    </a:p>
                  </a:txBody>
                  <a:tcPr marL="38851" marR="38851" marT="19426" marB="19426" anchor="ctr"/>
                </a:tc>
                <a:tc>
                  <a:txBody>
                    <a:bodyPr/>
                    <a:lstStyle/>
                    <a:p>
                      <a:pPr algn="ctr"/>
                      <a:r>
                        <a:rPr lang="es-MX" sz="1050">
                          <a:effectLst/>
                        </a:rPr>
                        <a:t>Fecha delanzamiento</a:t>
                      </a:r>
                    </a:p>
                  </a:txBody>
                  <a:tcPr marL="38851" marR="38851" marT="19426" marB="19426" anchor="ctr"/>
                </a:tc>
                <a:tc>
                  <a:txBody>
                    <a:bodyPr/>
                    <a:lstStyle/>
                    <a:p>
                      <a:pPr algn="ctr"/>
                      <a:r>
                        <a:rPr lang="es-MX" sz="1050">
                          <a:effectLst/>
                        </a:rPr>
                        <a:t>Precio delanzamiento</a:t>
                      </a:r>
                    </a:p>
                    <a:p>
                      <a:pPr algn="ctr"/>
                      <a:r>
                        <a:rPr lang="es-MX" sz="1050">
                          <a:effectLst/>
                        </a:rPr>
                        <a:t>(USD)</a:t>
                      </a:r>
                    </a:p>
                  </a:txBody>
                  <a:tcPr marL="38851" marR="38851" marT="19426" marB="19426" anchor="ctr"/>
                </a:tc>
                <a:extLst>
                  <a:ext uri="{0D108BD9-81ED-4DB2-BD59-A6C34878D82A}">
                    <a16:rowId xmlns:a16="http://schemas.microsoft.com/office/drawing/2014/main" val="1303207510"/>
                  </a:ext>
                </a:extLst>
              </a:tr>
              <a:tr h="1198330">
                <a:tc>
                  <a:txBody>
                    <a:bodyPr/>
                    <a:lstStyle/>
                    <a:p>
                      <a:r>
                        <a:rPr lang="es-MX" sz="1050">
                          <a:effectLst/>
                        </a:rPr>
                        <a:t>Celeron G1610</a:t>
                      </a:r>
                    </a:p>
                  </a:txBody>
                  <a:tcPr marL="38851" marR="38851" marT="19426" marB="19426" anchor="ctr"/>
                </a:tc>
                <a:tc>
                  <a:txBody>
                    <a:bodyPr/>
                    <a:lstStyle/>
                    <a:p>
                      <a:r>
                        <a:rPr lang="es-MX" sz="1050">
                          <a:effectLst/>
                        </a:rPr>
                        <a:t>2</a:t>
                      </a:r>
                    </a:p>
                  </a:txBody>
                  <a:tcPr marL="38851" marR="38851" marT="19426" marB="19426" anchor="ctr"/>
                </a:tc>
                <a:tc>
                  <a:txBody>
                    <a:bodyPr/>
                    <a:lstStyle/>
                    <a:p>
                      <a:r>
                        <a:rPr lang="es-MX" sz="1050">
                          <a:effectLst/>
                        </a:rPr>
                        <a:t>2.6 GHz</a:t>
                      </a:r>
                    </a:p>
                  </a:txBody>
                  <a:tcPr marL="38851" marR="38851" marT="19426" marB="19426" anchor="ctr"/>
                </a:tc>
                <a:tc>
                  <a:txBody>
                    <a:bodyPr/>
                    <a:lstStyle/>
                    <a:p>
                      <a:r>
                        <a:rPr lang="es-MX" sz="1050">
                          <a:effectLst/>
                        </a:rPr>
                        <a:t>N/A</a:t>
                      </a:r>
                    </a:p>
                  </a:txBody>
                  <a:tcPr marL="38851" marR="38851" marT="19426" marB="19426" anchor="ctr"/>
                </a:tc>
                <a:tc>
                  <a:txBody>
                    <a:bodyPr/>
                    <a:lstStyle/>
                    <a:p>
                      <a:r>
                        <a:rPr lang="es-MX" sz="1050">
                          <a:effectLst/>
                        </a:rPr>
                        <a:t>2 × 256 KiB</a:t>
                      </a:r>
                    </a:p>
                  </a:txBody>
                  <a:tcPr marL="38851" marR="38851" marT="19426" marB="19426" anchor="ctr"/>
                </a:tc>
                <a:tc>
                  <a:txBody>
                    <a:bodyPr/>
                    <a:lstStyle/>
                    <a:p>
                      <a:r>
                        <a:rPr lang="es-MX" sz="1050">
                          <a:effectLst/>
                        </a:rPr>
                        <a:t>2 MiB</a:t>
                      </a:r>
                    </a:p>
                  </a:txBody>
                  <a:tcPr marL="38851" marR="38851" marT="19426" marB="19426" anchor="ctr"/>
                </a:tc>
                <a:tc>
                  <a:txBody>
                    <a:bodyPr/>
                    <a:lstStyle/>
                    <a:p>
                      <a:r>
                        <a:rPr lang="es-MX" sz="1050">
                          <a:effectLst/>
                        </a:rPr>
                        <a:t>Intel Graphics Technology (6 EUs)</a:t>
                      </a:r>
                    </a:p>
                  </a:txBody>
                  <a:tcPr marL="38851" marR="38851" marT="19426" marB="19426" anchor="ctr"/>
                </a:tc>
                <a:tc>
                  <a:txBody>
                    <a:bodyPr/>
                    <a:lstStyle/>
                    <a:p>
                      <a:r>
                        <a:rPr lang="es-MX" sz="1050">
                          <a:effectLst/>
                        </a:rPr>
                        <a:t>650–1050 MHz</a:t>
                      </a:r>
                    </a:p>
                  </a:txBody>
                  <a:tcPr marL="38851" marR="38851" marT="19426" marB="19426" anchor="ctr"/>
                </a:tc>
                <a:tc>
                  <a:txBody>
                    <a:bodyPr/>
                    <a:lstStyle/>
                    <a:p>
                      <a:r>
                        <a:rPr lang="es-MX" sz="1050">
                          <a:effectLst/>
                        </a:rPr>
                        <a:t>55 W</a:t>
                      </a:r>
                    </a:p>
                  </a:txBody>
                  <a:tcPr marL="38851" marR="38851" marT="19426" marB="19426" anchor="ctr"/>
                </a:tc>
                <a:tc>
                  <a:txBody>
                    <a:bodyPr/>
                    <a:lstStyle/>
                    <a:p>
                      <a:r>
                        <a:rPr lang="es-MX" sz="1050">
                          <a:effectLst/>
                        </a:rPr>
                        <a:t>LGA 1155</a:t>
                      </a:r>
                    </a:p>
                  </a:txBody>
                  <a:tcPr marL="38851" marR="38851" marT="19426" marB="19426" anchor="ctr"/>
                </a:tc>
                <a:tc>
                  <a:txBody>
                    <a:bodyPr/>
                    <a:lstStyle/>
                    <a:p>
                      <a:r>
                        <a:rPr lang="es-MX" sz="1050">
                          <a:effectLst/>
                        </a:rPr>
                        <a:t>DMI 2.0</a:t>
                      </a:r>
                    </a:p>
                  </a:txBody>
                  <a:tcPr marL="38851" marR="38851" marT="19426" marB="19426" anchor="ctr"/>
                </a:tc>
                <a:tc>
                  <a:txBody>
                    <a:bodyPr/>
                    <a:lstStyle/>
                    <a:p>
                      <a:r>
                        <a:rPr lang="es-ES" sz="1050">
                          <a:effectLst/>
                        </a:rPr>
                        <a:t>20 de enero de 2013</a:t>
                      </a:r>
                    </a:p>
                  </a:txBody>
                  <a:tcPr marL="38851" marR="38851" marT="19426" marB="19426" anchor="ctr"/>
                </a:tc>
                <a:tc>
                  <a:txBody>
                    <a:bodyPr/>
                    <a:lstStyle/>
                    <a:p>
                      <a:r>
                        <a:rPr lang="es-MX" sz="1050">
                          <a:effectLst/>
                        </a:rPr>
                        <a:t>$42</a:t>
                      </a:r>
                    </a:p>
                  </a:txBody>
                  <a:tcPr marL="38851" marR="38851" marT="19426" marB="19426" anchor="ctr"/>
                </a:tc>
                <a:extLst>
                  <a:ext uri="{0D108BD9-81ED-4DB2-BD59-A6C34878D82A}">
                    <a16:rowId xmlns:a16="http://schemas.microsoft.com/office/drawing/2014/main" val="3579589532"/>
                  </a:ext>
                </a:extLst>
              </a:tr>
              <a:tr h="870857">
                <a:tc>
                  <a:txBody>
                    <a:bodyPr/>
                    <a:lstStyle/>
                    <a:p>
                      <a:r>
                        <a:rPr lang="es-MX" sz="1050">
                          <a:effectLst/>
                        </a:rPr>
                        <a:t>Celeron G1620</a:t>
                      </a:r>
                    </a:p>
                  </a:txBody>
                  <a:tcPr marL="38851" marR="38851" marT="19426" marB="19426" anchor="ctr"/>
                </a:tc>
                <a:tc>
                  <a:txBody>
                    <a:bodyPr/>
                    <a:lstStyle/>
                    <a:p>
                      <a:r>
                        <a:rPr lang="es-MX" sz="1050">
                          <a:effectLst/>
                        </a:rPr>
                        <a:t>2</a:t>
                      </a:r>
                    </a:p>
                  </a:txBody>
                  <a:tcPr marL="38851" marR="38851" marT="19426" marB="19426" anchor="ctr"/>
                </a:tc>
                <a:tc>
                  <a:txBody>
                    <a:bodyPr/>
                    <a:lstStyle/>
                    <a:p>
                      <a:r>
                        <a:rPr lang="es-MX" sz="1050">
                          <a:effectLst/>
                        </a:rPr>
                        <a:t>2.7 GHz</a:t>
                      </a:r>
                    </a:p>
                  </a:txBody>
                  <a:tcPr marL="38851" marR="38851" marT="19426" marB="19426" anchor="ctr"/>
                </a:tc>
                <a:tc>
                  <a:txBody>
                    <a:bodyPr/>
                    <a:lstStyle/>
                    <a:p>
                      <a:r>
                        <a:rPr lang="es-MX" sz="1050">
                          <a:effectLst/>
                        </a:rPr>
                        <a:t>N/A</a:t>
                      </a:r>
                    </a:p>
                  </a:txBody>
                  <a:tcPr marL="38851" marR="38851" marT="19426" marB="19426" anchor="ctr"/>
                </a:tc>
                <a:tc>
                  <a:txBody>
                    <a:bodyPr/>
                    <a:lstStyle/>
                    <a:p>
                      <a:r>
                        <a:rPr lang="es-MX" sz="1050">
                          <a:effectLst/>
                        </a:rPr>
                        <a:t>2 × 256 KiB</a:t>
                      </a:r>
                    </a:p>
                  </a:txBody>
                  <a:tcPr marL="38851" marR="38851" marT="19426" marB="19426" anchor="ctr"/>
                </a:tc>
                <a:tc>
                  <a:txBody>
                    <a:bodyPr/>
                    <a:lstStyle/>
                    <a:p>
                      <a:r>
                        <a:rPr lang="es-MX" sz="1050">
                          <a:effectLst/>
                        </a:rPr>
                        <a:t>2 MiB</a:t>
                      </a:r>
                    </a:p>
                  </a:txBody>
                  <a:tcPr marL="38851" marR="38851" marT="19426" marB="19426" anchor="ctr"/>
                </a:tc>
                <a:tc>
                  <a:txBody>
                    <a:bodyPr/>
                    <a:lstStyle/>
                    <a:p>
                      <a:r>
                        <a:rPr lang="es-MX" sz="1050">
                          <a:effectLst/>
                        </a:rPr>
                        <a:t>HD Graphics (6 EUs)</a:t>
                      </a:r>
                    </a:p>
                  </a:txBody>
                  <a:tcPr marL="38851" marR="38851" marT="19426" marB="19426" anchor="ctr"/>
                </a:tc>
                <a:tc>
                  <a:txBody>
                    <a:bodyPr/>
                    <a:lstStyle/>
                    <a:p>
                      <a:r>
                        <a:rPr lang="es-MX" sz="1050">
                          <a:effectLst/>
                        </a:rPr>
                        <a:t>650–1050 MHz</a:t>
                      </a:r>
                    </a:p>
                  </a:txBody>
                  <a:tcPr marL="38851" marR="38851" marT="19426" marB="19426" anchor="ctr"/>
                </a:tc>
                <a:tc>
                  <a:txBody>
                    <a:bodyPr/>
                    <a:lstStyle/>
                    <a:p>
                      <a:r>
                        <a:rPr lang="es-MX" sz="1050">
                          <a:effectLst/>
                        </a:rPr>
                        <a:t>55 W</a:t>
                      </a:r>
                    </a:p>
                  </a:txBody>
                  <a:tcPr marL="38851" marR="38851" marT="19426" marB="19426" anchor="ctr"/>
                </a:tc>
                <a:tc>
                  <a:txBody>
                    <a:bodyPr/>
                    <a:lstStyle/>
                    <a:p>
                      <a:r>
                        <a:rPr lang="es-MX" sz="1050">
                          <a:effectLst/>
                        </a:rPr>
                        <a:t>LGA 1155</a:t>
                      </a:r>
                    </a:p>
                  </a:txBody>
                  <a:tcPr marL="38851" marR="38851" marT="19426" marB="19426" anchor="ctr"/>
                </a:tc>
                <a:tc>
                  <a:txBody>
                    <a:bodyPr/>
                    <a:lstStyle/>
                    <a:p>
                      <a:r>
                        <a:rPr lang="es-MX" sz="1050">
                          <a:effectLst/>
                        </a:rPr>
                        <a:t>DMI 2.0</a:t>
                      </a:r>
                    </a:p>
                  </a:txBody>
                  <a:tcPr marL="38851" marR="38851" marT="19426" marB="19426" anchor="ctr"/>
                </a:tc>
                <a:tc>
                  <a:txBody>
                    <a:bodyPr/>
                    <a:lstStyle/>
                    <a:p>
                      <a:r>
                        <a:rPr lang="es-ES" sz="1050">
                          <a:effectLst/>
                        </a:rPr>
                        <a:t>20 de enero de 2013</a:t>
                      </a:r>
                    </a:p>
                  </a:txBody>
                  <a:tcPr marL="38851" marR="38851" marT="19426" marB="19426" anchor="ctr"/>
                </a:tc>
                <a:tc>
                  <a:txBody>
                    <a:bodyPr/>
                    <a:lstStyle/>
                    <a:p>
                      <a:r>
                        <a:rPr lang="es-MX" sz="1050">
                          <a:effectLst/>
                        </a:rPr>
                        <a:t>$52</a:t>
                      </a:r>
                    </a:p>
                  </a:txBody>
                  <a:tcPr marL="38851" marR="38851" marT="19426" marB="19426" anchor="ctr"/>
                </a:tc>
                <a:extLst>
                  <a:ext uri="{0D108BD9-81ED-4DB2-BD59-A6C34878D82A}">
                    <a16:rowId xmlns:a16="http://schemas.microsoft.com/office/drawing/2014/main" val="3804720751"/>
                  </a:ext>
                </a:extLst>
              </a:tr>
              <a:tr h="870857">
                <a:tc>
                  <a:txBody>
                    <a:bodyPr/>
                    <a:lstStyle/>
                    <a:p>
                      <a:r>
                        <a:rPr lang="es-MX" sz="1050">
                          <a:effectLst/>
                        </a:rPr>
                        <a:t>Celeron G1630</a:t>
                      </a:r>
                    </a:p>
                  </a:txBody>
                  <a:tcPr marL="38851" marR="38851" marT="19426" marB="19426" anchor="ctr"/>
                </a:tc>
                <a:tc>
                  <a:txBody>
                    <a:bodyPr/>
                    <a:lstStyle/>
                    <a:p>
                      <a:r>
                        <a:rPr lang="es-MX" sz="1050">
                          <a:effectLst/>
                        </a:rPr>
                        <a:t>2</a:t>
                      </a:r>
                    </a:p>
                  </a:txBody>
                  <a:tcPr marL="38851" marR="38851" marT="19426" marB="19426" anchor="ctr"/>
                </a:tc>
                <a:tc>
                  <a:txBody>
                    <a:bodyPr/>
                    <a:lstStyle/>
                    <a:p>
                      <a:r>
                        <a:rPr lang="es-MX" sz="1050">
                          <a:effectLst/>
                        </a:rPr>
                        <a:t>2.8 GHz</a:t>
                      </a:r>
                    </a:p>
                  </a:txBody>
                  <a:tcPr marL="38851" marR="38851" marT="19426" marB="19426" anchor="ctr"/>
                </a:tc>
                <a:tc>
                  <a:txBody>
                    <a:bodyPr/>
                    <a:lstStyle/>
                    <a:p>
                      <a:r>
                        <a:rPr lang="es-MX" sz="1050">
                          <a:effectLst/>
                        </a:rPr>
                        <a:t>N/A</a:t>
                      </a:r>
                    </a:p>
                  </a:txBody>
                  <a:tcPr marL="38851" marR="38851" marT="19426" marB="19426" anchor="ctr"/>
                </a:tc>
                <a:tc>
                  <a:txBody>
                    <a:bodyPr/>
                    <a:lstStyle/>
                    <a:p>
                      <a:r>
                        <a:rPr lang="es-MX" sz="1050">
                          <a:effectLst/>
                        </a:rPr>
                        <a:t>2 × 256 KiB</a:t>
                      </a:r>
                    </a:p>
                  </a:txBody>
                  <a:tcPr marL="38851" marR="38851" marT="19426" marB="19426" anchor="ctr"/>
                </a:tc>
                <a:tc>
                  <a:txBody>
                    <a:bodyPr/>
                    <a:lstStyle/>
                    <a:p>
                      <a:r>
                        <a:rPr lang="es-MX" sz="1050">
                          <a:effectLst/>
                        </a:rPr>
                        <a:t>2 MiB</a:t>
                      </a:r>
                    </a:p>
                  </a:txBody>
                  <a:tcPr marL="38851" marR="38851" marT="19426" marB="19426" anchor="ctr"/>
                </a:tc>
                <a:tc>
                  <a:txBody>
                    <a:bodyPr/>
                    <a:lstStyle/>
                    <a:p>
                      <a:r>
                        <a:rPr lang="es-MX" sz="1050">
                          <a:effectLst/>
                        </a:rPr>
                        <a:t>HD Graphics (6 EUs)</a:t>
                      </a:r>
                    </a:p>
                  </a:txBody>
                  <a:tcPr marL="38851" marR="38851" marT="19426" marB="19426" anchor="ctr"/>
                </a:tc>
                <a:tc>
                  <a:txBody>
                    <a:bodyPr/>
                    <a:lstStyle/>
                    <a:p>
                      <a:r>
                        <a:rPr lang="es-MX" sz="1050">
                          <a:effectLst/>
                        </a:rPr>
                        <a:t>650–1050 MHz</a:t>
                      </a:r>
                    </a:p>
                  </a:txBody>
                  <a:tcPr marL="38851" marR="38851" marT="19426" marB="19426" anchor="ctr"/>
                </a:tc>
                <a:tc>
                  <a:txBody>
                    <a:bodyPr/>
                    <a:lstStyle/>
                    <a:p>
                      <a:r>
                        <a:rPr lang="es-MX" sz="1050">
                          <a:effectLst/>
                        </a:rPr>
                        <a:t>55 W</a:t>
                      </a:r>
                    </a:p>
                  </a:txBody>
                  <a:tcPr marL="38851" marR="38851" marT="19426" marB="19426" anchor="ctr"/>
                </a:tc>
                <a:tc>
                  <a:txBody>
                    <a:bodyPr/>
                    <a:lstStyle/>
                    <a:p>
                      <a:r>
                        <a:rPr lang="es-MX" sz="1050">
                          <a:effectLst/>
                        </a:rPr>
                        <a:t>LGA 1155</a:t>
                      </a:r>
                    </a:p>
                  </a:txBody>
                  <a:tcPr marL="38851" marR="38851" marT="19426" marB="19426" anchor="ctr"/>
                </a:tc>
                <a:tc>
                  <a:txBody>
                    <a:bodyPr/>
                    <a:lstStyle/>
                    <a:p>
                      <a:r>
                        <a:rPr lang="es-MX" sz="1050">
                          <a:effectLst/>
                        </a:rPr>
                        <a:t>DMI 2.0</a:t>
                      </a:r>
                    </a:p>
                  </a:txBody>
                  <a:tcPr marL="38851" marR="38851" marT="19426" marB="19426" anchor="ctr"/>
                </a:tc>
                <a:tc>
                  <a:txBody>
                    <a:bodyPr/>
                    <a:lstStyle/>
                    <a:p>
                      <a:r>
                        <a:rPr lang="es-ES" sz="1050">
                          <a:effectLst/>
                        </a:rPr>
                        <a:t>1 de septiembre de 2013</a:t>
                      </a:r>
                    </a:p>
                  </a:txBody>
                  <a:tcPr marL="38851" marR="38851" marT="19426" marB="19426" anchor="ctr"/>
                </a:tc>
                <a:tc>
                  <a:txBody>
                    <a:bodyPr/>
                    <a:lstStyle/>
                    <a:p>
                      <a:r>
                        <a:rPr lang="es-MX" sz="1050">
                          <a:effectLst/>
                        </a:rPr>
                        <a:t>$52</a:t>
                      </a:r>
                    </a:p>
                  </a:txBody>
                  <a:tcPr marL="38851" marR="38851" marT="19426" marB="19426" anchor="ctr"/>
                </a:tc>
                <a:extLst>
                  <a:ext uri="{0D108BD9-81ED-4DB2-BD59-A6C34878D82A}">
                    <a16:rowId xmlns:a16="http://schemas.microsoft.com/office/drawing/2014/main" val="2243013176"/>
                  </a:ext>
                </a:extLst>
              </a:tr>
              <a:tr h="215913">
                <a:tc gridSpan="13">
                  <a:txBody>
                    <a:bodyPr/>
                    <a:lstStyle/>
                    <a:p>
                      <a:r>
                        <a:rPr lang="es-MX" sz="1050" b="1">
                          <a:effectLst/>
                        </a:rPr>
                        <a:t>bajo consumo</a:t>
                      </a:r>
                      <a:endParaRPr lang="es-MX" sz="1050">
                        <a:effectLst/>
                      </a:endParaRPr>
                    </a:p>
                  </a:txBody>
                  <a:tcPr marL="38851" marR="38851" marT="19426" marB="1942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28432848"/>
                  </a:ext>
                </a:extLst>
              </a:tr>
              <a:tr h="870857">
                <a:tc>
                  <a:txBody>
                    <a:bodyPr/>
                    <a:lstStyle/>
                    <a:p>
                      <a:r>
                        <a:rPr lang="es-MX" sz="1050">
                          <a:effectLst/>
                        </a:rPr>
                        <a:t>Celeron G1610T</a:t>
                      </a:r>
                    </a:p>
                  </a:txBody>
                  <a:tcPr marL="38851" marR="38851" marT="19426" marB="19426" anchor="ctr"/>
                </a:tc>
                <a:tc>
                  <a:txBody>
                    <a:bodyPr/>
                    <a:lstStyle/>
                    <a:p>
                      <a:r>
                        <a:rPr lang="es-MX" sz="1050">
                          <a:effectLst/>
                        </a:rPr>
                        <a:t>2</a:t>
                      </a:r>
                    </a:p>
                  </a:txBody>
                  <a:tcPr marL="38851" marR="38851" marT="19426" marB="19426" anchor="ctr"/>
                </a:tc>
                <a:tc>
                  <a:txBody>
                    <a:bodyPr/>
                    <a:lstStyle/>
                    <a:p>
                      <a:r>
                        <a:rPr lang="es-MX" sz="1050">
                          <a:effectLst/>
                        </a:rPr>
                        <a:t>2.3 GHz</a:t>
                      </a:r>
                    </a:p>
                  </a:txBody>
                  <a:tcPr marL="38851" marR="38851" marT="19426" marB="19426" anchor="ctr"/>
                </a:tc>
                <a:tc>
                  <a:txBody>
                    <a:bodyPr/>
                    <a:lstStyle/>
                    <a:p>
                      <a:r>
                        <a:rPr lang="es-MX" sz="1050">
                          <a:effectLst/>
                        </a:rPr>
                        <a:t>N/A</a:t>
                      </a:r>
                    </a:p>
                  </a:txBody>
                  <a:tcPr marL="38851" marR="38851" marT="19426" marB="19426" anchor="ctr"/>
                </a:tc>
                <a:tc>
                  <a:txBody>
                    <a:bodyPr/>
                    <a:lstStyle/>
                    <a:p>
                      <a:r>
                        <a:rPr lang="es-MX" sz="1050">
                          <a:effectLst/>
                        </a:rPr>
                        <a:t>2 × 256 KiB</a:t>
                      </a:r>
                    </a:p>
                  </a:txBody>
                  <a:tcPr marL="38851" marR="38851" marT="19426" marB="19426" anchor="ctr"/>
                </a:tc>
                <a:tc>
                  <a:txBody>
                    <a:bodyPr/>
                    <a:lstStyle/>
                    <a:p>
                      <a:r>
                        <a:rPr lang="es-MX" sz="1050">
                          <a:effectLst/>
                        </a:rPr>
                        <a:t>2 MiB</a:t>
                      </a:r>
                    </a:p>
                  </a:txBody>
                  <a:tcPr marL="38851" marR="38851" marT="19426" marB="19426" anchor="ctr"/>
                </a:tc>
                <a:tc>
                  <a:txBody>
                    <a:bodyPr/>
                    <a:lstStyle/>
                    <a:p>
                      <a:r>
                        <a:rPr lang="es-MX" sz="1050">
                          <a:effectLst/>
                        </a:rPr>
                        <a:t>HD Graphics (6 EUs)</a:t>
                      </a:r>
                    </a:p>
                  </a:txBody>
                  <a:tcPr marL="38851" marR="38851" marT="19426" marB="19426" anchor="ctr"/>
                </a:tc>
                <a:tc>
                  <a:txBody>
                    <a:bodyPr/>
                    <a:lstStyle/>
                    <a:p>
                      <a:r>
                        <a:rPr lang="es-MX" sz="1050">
                          <a:effectLst/>
                        </a:rPr>
                        <a:t>650–1050 MHz</a:t>
                      </a:r>
                    </a:p>
                  </a:txBody>
                  <a:tcPr marL="38851" marR="38851" marT="19426" marB="19426" anchor="ctr"/>
                </a:tc>
                <a:tc>
                  <a:txBody>
                    <a:bodyPr/>
                    <a:lstStyle/>
                    <a:p>
                      <a:r>
                        <a:rPr lang="es-MX" sz="1050">
                          <a:effectLst/>
                        </a:rPr>
                        <a:t>35 W</a:t>
                      </a:r>
                    </a:p>
                  </a:txBody>
                  <a:tcPr marL="38851" marR="38851" marT="19426" marB="19426" anchor="ctr"/>
                </a:tc>
                <a:tc>
                  <a:txBody>
                    <a:bodyPr/>
                    <a:lstStyle/>
                    <a:p>
                      <a:r>
                        <a:rPr lang="es-MX" sz="1050">
                          <a:effectLst/>
                        </a:rPr>
                        <a:t>LGA 1155</a:t>
                      </a:r>
                    </a:p>
                  </a:txBody>
                  <a:tcPr marL="38851" marR="38851" marT="19426" marB="19426" anchor="ctr"/>
                </a:tc>
                <a:tc>
                  <a:txBody>
                    <a:bodyPr/>
                    <a:lstStyle/>
                    <a:p>
                      <a:r>
                        <a:rPr lang="es-MX" sz="1050">
                          <a:effectLst/>
                        </a:rPr>
                        <a:t>DMI 2.0</a:t>
                      </a:r>
                    </a:p>
                  </a:txBody>
                  <a:tcPr marL="38851" marR="38851" marT="19426" marB="19426" anchor="ctr"/>
                </a:tc>
                <a:tc>
                  <a:txBody>
                    <a:bodyPr/>
                    <a:lstStyle/>
                    <a:p>
                      <a:r>
                        <a:rPr lang="es-ES" sz="1050">
                          <a:effectLst/>
                        </a:rPr>
                        <a:t>20 de enero de 2013</a:t>
                      </a:r>
                    </a:p>
                  </a:txBody>
                  <a:tcPr marL="38851" marR="38851" marT="19426" marB="19426" anchor="ctr"/>
                </a:tc>
                <a:tc>
                  <a:txBody>
                    <a:bodyPr/>
                    <a:lstStyle/>
                    <a:p>
                      <a:r>
                        <a:rPr lang="es-MX" sz="1050">
                          <a:effectLst/>
                        </a:rPr>
                        <a:t>$42</a:t>
                      </a:r>
                    </a:p>
                  </a:txBody>
                  <a:tcPr marL="38851" marR="38851" marT="19426" marB="19426" anchor="ctr"/>
                </a:tc>
                <a:extLst>
                  <a:ext uri="{0D108BD9-81ED-4DB2-BD59-A6C34878D82A}">
                    <a16:rowId xmlns:a16="http://schemas.microsoft.com/office/drawing/2014/main" val="3352147658"/>
                  </a:ext>
                </a:extLst>
              </a:tr>
              <a:tr h="870857">
                <a:tc>
                  <a:txBody>
                    <a:bodyPr/>
                    <a:lstStyle/>
                    <a:p>
                      <a:r>
                        <a:rPr lang="es-MX" sz="1050">
                          <a:effectLst/>
                        </a:rPr>
                        <a:t>Celeron G1620T</a:t>
                      </a:r>
                    </a:p>
                  </a:txBody>
                  <a:tcPr marL="38851" marR="38851" marT="19426" marB="19426" anchor="ctr"/>
                </a:tc>
                <a:tc>
                  <a:txBody>
                    <a:bodyPr/>
                    <a:lstStyle/>
                    <a:p>
                      <a:r>
                        <a:rPr lang="es-MX" sz="1050">
                          <a:effectLst/>
                        </a:rPr>
                        <a:t>2</a:t>
                      </a:r>
                    </a:p>
                  </a:txBody>
                  <a:tcPr marL="38851" marR="38851" marT="19426" marB="19426" anchor="ctr"/>
                </a:tc>
                <a:tc>
                  <a:txBody>
                    <a:bodyPr/>
                    <a:lstStyle/>
                    <a:p>
                      <a:r>
                        <a:rPr lang="es-MX" sz="1050">
                          <a:effectLst/>
                        </a:rPr>
                        <a:t>2.4 GHz</a:t>
                      </a:r>
                    </a:p>
                  </a:txBody>
                  <a:tcPr marL="38851" marR="38851" marT="19426" marB="19426" anchor="ctr"/>
                </a:tc>
                <a:tc>
                  <a:txBody>
                    <a:bodyPr/>
                    <a:lstStyle/>
                    <a:p>
                      <a:r>
                        <a:rPr lang="es-MX" sz="1050">
                          <a:effectLst/>
                        </a:rPr>
                        <a:t>N/A</a:t>
                      </a:r>
                    </a:p>
                  </a:txBody>
                  <a:tcPr marL="38851" marR="38851" marT="19426" marB="19426" anchor="ctr"/>
                </a:tc>
                <a:tc>
                  <a:txBody>
                    <a:bodyPr/>
                    <a:lstStyle/>
                    <a:p>
                      <a:r>
                        <a:rPr lang="es-MX" sz="1050">
                          <a:effectLst/>
                        </a:rPr>
                        <a:t>2 × 256 KiB</a:t>
                      </a:r>
                    </a:p>
                  </a:txBody>
                  <a:tcPr marL="38851" marR="38851" marT="19426" marB="19426" anchor="ctr"/>
                </a:tc>
                <a:tc>
                  <a:txBody>
                    <a:bodyPr/>
                    <a:lstStyle/>
                    <a:p>
                      <a:r>
                        <a:rPr lang="es-MX" sz="1050">
                          <a:effectLst/>
                        </a:rPr>
                        <a:t>2 MiB</a:t>
                      </a:r>
                    </a:p>
                  </a:txBody>
                  <a:tcPr marL="38851" marR="38851" marT="19426" marB="19426" anchor="ctr"/>
                </a:tc>
                <a:tc>
                  <a:txBody>
                    <a:bodyPr/>
                    <a:lstStyle/>
                    <a:p>
                      <a:r>
                        <a:rPr lang="es-MX" sz="1050">
                          <a:effectLst/>
                        </a:rPr>
                        <a:t>HD Graphics (6 EUs)</a:t>
                      </a:r>
                    </a:p>
                  </a:txBody>
                  <a:tcPr marL="38851" marR="38851" marT="19426" marB="19426" anchor="ctr"/>
                </a:tc>
                <a:tc>
                  <a:txBody>
                    <a:bodyPr/>
                    <a:lstStyle/>
                    <a:p>
                      <a:r>
                        <a:rPr lang="es-MX" sz="1050">
                          <a:effectLst/>
                        </a:rPr>
                        <a:t>650–1050 MHz</a:t>
                      </a:r>
                    </a:p>
                  </a:txBody>
                  <a:tcPr marL="38851" marR="38851" marT="19426" marB="19426" anchor="ctr"/>
                </a:tc>
                <a:tc>
                  <a:txBody>
                    <a:bodyPr/>
                    <a:lstStyle/>
                    <a:p>
                      <a:r>
                        <a:rPr lang="es-MX" sz="1050">
                          <a:effectLst/>
                        </a:rPr>
                        <a:t>35 W</a:t>
                      </a:r>
                    </a:p>
                  </a:txBody>
                  <a:tcPr marL="38851" marR="38851" marT="19426" marB="19426" anchor="ctr"/>
                </a:tc>
                <a:tc>
                  <a:txBody>
                    <a:bodyPr/>
                    <a:lstStyle/>
                    <a:p>
                      <a:r>
                        <a:rPr lang="es-MX" sz="1050">
                          <a:effectLst/>
                        </a:rPr>
                        <a:t>LGA 1155</a:t>
                      </a:r>
                    </a:p>
                  </a:txBody>
                  <a:tcPr marL="38851" marR="38851" marT="19426" marB="19426" anchor="ctr"/>
                </a:tc>
                <a:tc>
                  <a:txBody>
                    <a:bodyPr/>
                    <a:lstStyle/>
                    <a:p>
                      <a:r>
                        <a:rPr lang="es-MX" sz="1050">
                          <a:effectLst/>
                        </a:rPr>
                        <a:t>DMI 2.0</a:t>
                      </a:r>
                    </a:p>
                  </a:txBody>
                  <a:tcPr marL="38851" marR="38851" marT="19426" marB="19426" anchor="ctr"/>
                </a:tc>
                <a:tc>
                  <a:txBody>
                    <a:bodyPr/>
                    <a:lstStyle/>
                    <a:p>
                      <a:r>
                        <a:rPr lang="es-ES" sz="1050">
                          <a:effectLst/>
                        </a:rPr>
                        <a:t>1 de septiembre de 2013</a:t>
                      </a:r>
                    </a:p>
                  </a:txBody>
                  <a:tcPr marL="38851" marR="38851" marT="19426" marB="19426" anchor="ctr"/>
                </a:tc>
                <a:tc>
                  <a:txBody>
                    <a:bodyPr/>
                    <a:lstStyle/>
                    <a:p>
                      <a:r>
                        <a:rPr lang="es-MX" sz="1050" dirty="0">
                          <a:effectLst/>
                        </a:rPr>
                        <a:t>$42</a:t>
                      </a:r>
                    </a:p>
                  </a:txBody>
                  <a:tcPr marL="38851" marR="38851" marT="19426" marB="19426" anchor="ctr"/>
                </a:tc>
                <a:extLst>
                  <a:ext uri="{0D108BD9-81ED-4DB2-BD59-A6C34878D82A}">
                    <a16:rowId xmlns:a16="http://schemas.microsoft.com/office/drawing/2014/main" val="2617663255"/>
                  </a:ext>
                </a:extLst>
              </a:tr>
            </a:tbl>
          </a:graphicData>
        </a:graphic>
      </p:graphicFrame>
      <p:sp>
        <p:nvSpPr>
          <p:cNvPr id="7" name="CuadroTexto 6">
            <a:extLst>
              <a:ext uri="{FF2B5EF4-FFF2-40B4-BE49-F238E27FC236}">
                <a16:creationId xmlns:a16="http://schemas.microsoft.com/office/drawing/2014/main" id="{3A47255B-CEFB-435F-AF58-DD1C4A71D02C}"/>
              </a:ext>
            </a:extLst>
          </p:cNvPr>
          <p:cNvSpPr txBox="1"/>
          <p:nvPr/>
        </p:nvSpPr>
        <p:spPr>
          <a:xfrm>
            <a:off x="838200" y="116475"/>
            <a:ext cx="6096000" cy="369332"/>
          </a:xfrm>
          <a:prstGeom prst="rect">
            <a:avLst/>
          </a:prstGeom>
          <a:noFill/>
        </p:spPr>
        <p:txBody>
          <a:bodyPr wrap="square">
            <a:spAutoFit/>
          </a:bodyPr>
          <a:lstStyle/>
          <a:p>
            <a:pPr marL="285750" indent="-285750">
              <a:buFont typeface="Arial" panose="020B0604020202020204" pitchFamily="34" charset="0"/>
              <a:buChar char="•"/>
            </a:pPr>
            <a:r>
              <a:rPr lang="es-MX" dirty="0" err="1">
                <a:solidFill>
                  <a:schemeClr val="accent1"/>
                </a:solidFill>
              </a:rPr>
              <a:t>Ivy</a:t>
            </a:r>
            <a:r>
              <a:rPr lang="es-MX" dirty="0">
                <a:solidFill>
                  <a:schemeClr val="accent1"/>
                </a:solidFill>
              </a:rPr>
              <a:t> Bridge (22 nm)</a:t>
            </a:r>
          </a:p>
        </p:txBody>
      </p:sp>
    </p:spTree>
    <p:extLst>
      <p:ext uri="{BB962C8B-B14F-4D97-AF65-F5344CB8AC3E}">
        <p14:creationId xmlns:p14="http://schemas.microsoft.com/office/powerpoint/2010/main" val="15977861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1AD0DF-6589-46E8-AA02-6774A1552FA5}"/>
              </a:ext>
            </a:extLst>
          </p:cNvPr>
          <p:cNvSpPr>
            <a:spLocks noGrp="1"/>
          </p:cNvSpPr>
          <p:nvPr>
            <p:ph type="dt" sz="half" idx="10"/>
          </p:nvPr>
        </p:nvSpPr>
        <p:spPr/>
        <p:txBody>
          <a:bodyPr/>
          <a:lstStyle/>
          <a:p>
            <a:pPr rtl="0"/>
            <a:r>
              <a:rPr lang="es-ES" noProof="0" dirty="0"/>
              <a:t>14/11/2020</a:t>
            </a:r>
          </a:p>
        </p:txBody>
      </p:sp>
      <p:sp>
        <p:nvSpPr>
          <p:cNvPr id="3" name="Marcador de pie de página 2">
            <a:extLst>
              <a:ext uri="{FF2B5EF4-FFF2-40B4-BE49-F238E27FC236}">
                <a16:creationId xmlns:a16="http://schemas.microsoft.com/office/drawing/2014/main" id="{DB1B883A-B934-4027-A894-0FE9DEE6FA8B}"/>
              </a:ext>
            </a:extLst>
          </p:cNvPr>
          <p:cNvSpPr>
            <a:spLocks noGrp="1"/>
          </p:cNvSpPr>
          <p:nvPr>
            <p:ph type="ftr" sz="quarter" idx="11"/>
          </p:nvPr>
        </p:nvSpPr>
        <p:spPr/>
        <p:txBody>
          <a:bodyPr/>
          <a:lstStyle/>
          <a:p>
            <a:pPr rtl="0"/>
            <a:r>
              <a:rPr lang="es-ES" dirty="0"/>
              <a:t>CPU’S INTEL</a:t>
            </a:r>
          </a:p>
        </p:txBody>
      </p:sp>
      <p:sp>
        <p:nvSpPr>
          <p:cNvPr id="4" name="Marcador de número de diapositiva 3">
            <a:extLst>
              <a:ext uri="{FF2B5EF4-FFF2-40B4-BE49-F238E27FC236}">
                <a16:creationId xmlns:a16="http://schemas.microsoft.com/office/drawing/2014/main" id="{9F68AF81-8D52-42D5-8084-4156A6D5BDB0}"/>
              </a:ext>
            </a:extLst>
          </p:cNvPr>
          <p:cNvSpPr>
            <a:spLocks noGrp="1"/>
          </p:cNvSpPr>
          <p:nvPr>
            <p:ph type="sldNum" sz="quarter" idx="12"/>
          </p:nvPr>
        </p:nvSpPr>
        <p:spPr/>
        <p:txBody>
          <a:bodyPr/>
          <a:lstStyle/>
          <a:p>
            <a:pPr rtl="0"/>
            <a:fld id="{D8DA9DAA-006C-4F4B-980E-E3DF019B24E2}" type="slidenum">
              <a:rPr lang="es-ES" noProof="0" smtClean="0"/>
              <a:t>101</a:t>
            </a:fld>
            <a:endParaRPr lang="es-ES" noProof="0"/>
          </a:p>
        </p:txBody>
      </p:sp>
      <p:sp>
        <p:nvSpPr>
          <p:cNvPr id="6" name="CuadroTexto 5">
            <a:extLst>
              <a:ext uri="{FF2B5EF4-FFF2-40B4-BE49-F238E27FC236}">
                <a16:creationId xmlns:a16="http://schemas.microsoft.com/office/drawing/2014/main" id="{38AD8561-2C93-48A4-AC77-69388168E189}"/>
              </a:ext>
            </a:extLst>
          </p:cNvPr>
          <p:cNvSpPr txBox="1"/>
          <p:nvPr/>
        </p:nvSpPr>
        <p:spPr>
          <a:xfrm>
            <a:off x="990600" y="614425"/>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Intel Pentium</a:t>
            </a:r>
          </a:p>
          <a:p>
            <a:pPr marL="285750" indent="-285750">
              <a:buFont typeface="Arial" panose="020B0604020202020204" pitchFamily="34" charset="0"/>
              <a:buChar char="•"/>
            </a:pPr>
            <a:r>
              <a:rPr lang="en-US" dirty="0"/>
              <a:t>Sandy Bridge (32 nm)</a:t>
            </a:r>
            <a:endParaRPr lang="es-MX" dirty="0"/>
          </a:p>
        </p:txBody>
      </p:sp>
    </p:spTree>
    <p:extLst>
      <p:ext uri="{BB962C8B-B14F-4D97-AF65-F5344CB8AC3E}">
        <p14:creationId xmlns:p14="http://schemas.microsoft.com/office/powerpoint/2010/main" val="35189187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F3898AF-4A06-4507-A51F-62E82D0BA0C9}"/>
              </a:ext>
            </a:extLst>
          </p:cNvPr>
          <p:cNvSpPr>
            <a:spLocks noGrp="1"/>
          </p:cNvSpPr>
          <p:nvPr>
            <p:ph type="sldNum" sz="quarter" idx="12"/>
          </p:nvPr>
        </p:nvSpPr>
        <p:spPr/>
        <p:txBody>
          <a:bodyPr/>
          <a:lstStyle/>
          <a:p>
            <a:pPr rtl="0"/>
            <a:fld id="{D8DA9DAA-006C-4F4B-980E-E3DF019B24E2}" type="slidenum">
              <a:rPr lang="es-ES" noProof="0" smtClean="0"/>
              <a:t>102</a:t>
            </a:fld>
            <a:endParaRPr lang="es-ES" noProof="0"/>
          </a:p>
        </p:txBody>
      </p:sp>
      <p:graphicFrame>
        <p:nvGraphicFramePr>
          <p:cNvPr id="5" name="Tabla 4">
            <a:extLst>
              <a:ext uri="{FF2B5EF4-FFF2-40B4-BE49-F238E27FC236}">
                <a16:creationId xmlns:a16="http://schemas.microsoft.com/office/drawing/2014/main" id="{7FFF5A7B-F1E2-43DC-9ACA-CEB626C35529}"/>
              </a:ext>
            </a:extLst>
          </p:cNvPr>
          <p:cNvGraphicFramePr>
            <a:graphicFrameLocks noGrp="1"/>
          </p:cNvGraphicFramePr>
          <p:nvPr>
            <p:extLst>
              <p:ext uri="{D42A27DB-BD31-4B8C-83A1-F6EECF244321}">
                <p14:modId xmlns:p14="http://schemas.microsoft.com/office/powerpoint/2010/main" val="745483773"/>
              </p:ext>
            </p:extLst>
          </p:nvPr>
        </p:nvGraphicFramePr>
        <p:xfrm>
          <a:off x="265045" y="179422"/>
          <a:ext cx="11661910" cy="6691830"/>
        </p:xfrm>
        <a:graphic>
          <a:graphicData uri="http://schemas.openxmlformats.org/drawingml/2006/table">
            <a:tbl>
              <a:tblPr>
                <a:tableStyleId>{5DA37D80-6434-44D0-A028-1B22A696006F}</a:tableStyleId>
              </a:tblPr>
              <a:tblGrid>
                <a:gridCol w="897070">
                  <a:extLst>
                    <a:ext uri="{9D8B030D-6E8A-4147-A177-3AD203B41FA5}">
                      <a16:colId xmlns:a16="http://schemas.microsoft.com/office/drawing/2014/main" val="1987799772"/>
                    </a:ext>
                  </a:extLst>
                </a:gridCol>
                <a:gridCol w="897070">
                  <a:extLst>
                    <a:ext uri="{9D8B030D-6E8A-4147-A177-3AD203B41FA5}">
                      <a16:colId xmlns:a16="http://schemas.microsoft.com/office/drawing/2014/main" val="3490716955"/>
                    </a:ext>
                  </a:extLst>
                </a:gridCol>
                <a:gridCol w="897070">
                  <a:extLst>
                    <a:ext uri="{9D8B030D-6E8A-4147-A177-3AD203B41FA5}">
                      <a16:colId xmlns:a16="http://schemas.microsoft.com/office/drawing/2014/main" val="3306096131"/>
                    </a:ext>
                  </a:extLst>
                </a:gridCol>
                <a:gridCol w="897070">
                  <a:extLst>
                    <a:ext uri="{9D8B030D-6E8A-4147-A177-3AD203B41FA5}">
                      <a16:colId xmlns:a16="http://schemas.microsoft.com/office/drawing/2014/main" val="1206101883"/>
                    </a:ext>
                  </a:extLst>
                </a:gridCol>
                <a:gridCol w="897070">
                  <a:extLst>
                    <a:ext uri="{9D8B030D-6E8A-4147-A177-3AD203B41FA5}">
                      <a16:colId xmlns:a16="http://schemas.microsoft.com/office/drawing/2014/main" val="2626427996"/>
                    </a:ext>
                  </a:extLst>
                </a:gridCol>
                <a:gridCol w="897070">
                  <a:extLst>
                    <a:ext uri="{9D8B030D-6E8A-4147-A177-3AD203B41FA5}">
                      <a16:colId xmlns:a16="http://schemas.microsoft.com/office/drawing/2014/main" val="127582701"/>
                    </a:ext>
                  </a:extLst>
                </a:gridCol>
                <a:gridCol w="897070">
                  <a:extLst>
                    <a:ext uri="{9D8B030D-6E8A-4147-A177-3AD203B41FA5}">
                      <a16:colId xmlns:a16="http://schemas.microsoft.com/office/drawing/2014/main" val="2609596573"/>
                    </a:ext>
                  </a:extLst>
                </a:gridCol>
                <a:gridCol w="897070">
                  <a:extLst>
                    <a:ext uri="{9D8B030D-6E8A-4147-A177-3AD203B41FA5}">
                      <a16:colId xmlns:a16="http://schemas.microsoft.com/office/drawing/2014/main" val="2186116090"/>
                    </a:ext>
                  </a:extLst>
                </a:gridCol>
                <a:gridCol w="897070">
                  <a:extLst>
                    <a:ext uri="{9D8B030D-6E8A-4147-A177-3AD203B41FA5}">
                      <a16:colId xmlns:a16="http://schemas.microsoft.com/office/drawing/2014/main" val="314843472"/>
                    </a:ext>
                  </a:extLst>
                </a:gridCol>
                <a:gridCol w="897070">
                  <a:extLst>
                    <a:ext uri="{9D8B030D-6E8A-4147-A177-3AD203B41FA5}">
                      <a16:colId xmlns:a16="http://schemas.microsoft.com/office/drawing/2014/main" val="2226125147"/>
                    </a:ext>
                  </a:extLst>
                </a:gridCol>
                <a:gridCol w="897070">
                  <a:extLst>
                    <a:ext uri="{9D8B030D-6E8A-4147-A177-3AD203B41FA5}">
                      <a16:colId xmlns:a16="http://schemas.microsoft.com/office/drawing/2014/main" val="3150537474"/>
                    </a:ext>
                  </a:extLst>
                </a:gridCol>
                <a:gridCol w="897070">
                  <a:extLst>
                    <a:ext uri="{9D8B030D-6E8A-4147-A177-3AD203B41FA5}">
                      <a16:colId xmlns:a16="http://schemas.microsoft.com/office/drawing/2014/main" val="3825168750"/>
                    </a:ext>
                  </a:extLst>
                </a:gridCol>
                <a:gridCol w="897070">
                  <a:extLst>
                    <a:ext uri="{9D8B030D-6E8A-4147-A177-3AD203B41FA5}">
                      <a16:colId xmlns:a16="http://schemas.microsoft.com/office/drawing/2014/main" val="520356769"/>
                    </a:ext>
                  </a:extLst>
                </a:gridCol>
              </a:tblGrid>
              <a:tr h="508278">
                <a:tc>
                  <a:txBody>
                    <a:bodyPr/>
                    <a:lstStyle/>
                    <a:p>
                      <a:pPr algn="ctr"/>
                      <a:r>
                        <a:rPr lang="es-MX" sz="900">
                          <a:effectLst/>
                        </a:rPr>
                        <a:t>Modelo</a:t>
                      </a:r>
                    </a:p>
                  </a:txBody>
                  <a:tcPr marL="15998" marR="15998" marT="7999" marB="7999" anchor="ctr"/>
                </a:tc>
                <a:tc>
                  <a:txBody>
                    <a:bodyPr/>
                    <a:lstStyle/>
                    <a:p>
                      <a:pPr algn="ctr"/>
                      <a:r>
                        <a:rPr lang="es-MX" sz="900">
                          <a:effectLst/>
                        </a:rPr>
                        <a:t>Núcleos</a:t>
                      </a:r>
                    </a:p>
                  </a:txBody>
                  <a:tcPr marL="15998" marR="15998" marT="7999" marB="7999" anchor="ctr"/>
                </a:tc>
                <a:tc>
                  <a:txBody>
                    <a:bodyPr/>
                    <a:lstStyle/>
                    <a:p>
                      <a:pPr algn="ctr"/>
                      <a:r>
                        <a:rPr lang="es-MX" sz="900">
                          <a:effectLst/>
                        </a:rPr>
                        <a:t>Frecuencia</a:t>
                      </a:r>
                    </a:p>
                  </a:txBody>
                  <a:tcPr marL="15998" marR="15998" marT="7999" marB="7999" anchor="ctr"/>
                </a:tc>
                <a:tc>
                  <a:txBody>
                    <a:bodyPr/>
                    <a:lstStyle/>
                    <a:p>
                      <a:pPr algn="ctr"/>
                      <a:r>
                        <a:rPr lang="es-MX" sz="900">
                          <a:effectLst/>
                        </a:rPr>
                        <a:t>Turbo</a:t>
                      </a:r>
                    </a:p>
                  </a:txBody>
                  <a:tcPr marL="15998" marR="15998" marT="7999" marB="7999" anchor="ctr"/>
                </a:tc>
                <a:tc>
                  <a:txBody>
                    <a:bodyPr/>
                    <a:lstStyle/>
                    <a:p>
                      <a:pPr algn="ctr"/>
                      <a:r>
                        <a:rPr lang="es-MX" sz="900">
                          <a:effectLst/>
                        </a:rPr>
                        <a:t>CachéL2</a:t>
                      </a:r>
                    </a:p>
                  </a:txBody>
                  <a:tcPr marL="15998" marR="15998" marT="7999" marB="7999" anchor="ctr"/>
                </a:tc>
                <a:tc>
                  <a:txBody>
                    <a:bodyPr/>
                    <a:lstStyle/>
                    <a:p>
                      <a:pPr algn="ctr"/>
                      <a:r>
                        <a:rPr lang="es-MX" sz="900">
                          <a:effectLst/>
                        </a:rPr>
                        <a:t>CachéL3</a:t>
                      </a:r>
                    </a:p>
                  </a:txBody>
                  <a:tcPr marL="15998" marR="15998" marT="7999" marB="7999" anchor="ctr"/>
                </a:tc>
                <a:tc>
                  <a:txBody>
                    <a:bodyPr/>
                    <a:lstStyle/>
                    <a:p>
                      <a:pPr algn="ctr"/>
                      <a:r>
                        <a:rPr lang="es-MX" sz="900">
                          <a:effectLst/>
                        </a:rPr>
                        <a:t>modelo deGPU</a:t>
                      </a:r>
                    </a:p>
                  </a:txBody>
                  <a:tcPr marL="15998" marR="15998" marT="7999" marB="7999" anchor="ctr"/>
                </a:tc>
                <a:tc>
                  <a:txBody>
                    <a:bodyPr/>
                    <a:lstStyle/>
                    <a:p>
                      <a:pPr algn="ctr"/>
                      <a:r>
                        <a:rPr lang="es-MX" sz="900">
                          <a:effectLst/>
                        </a:rPr>
                        <a:t>frecuencia deGPU</a:t>
                      </a:r>
                    </a:p>
                  </a:txBody>
                  <a:tcPr marL="15998" marR="15998" marT="7999" marB="7999" anchor="ctr"/>
                </a:tc>
                <a:tc>
                  <a:txBody>
                    <a:bodyPr/>
                    <a:lstStyle/>
                    <a:p>
                      <a:pPr algn="ctr"/>
                      <a:r>
                        <a:rPr lang="es-MX" sz="900">
                          <a:effectLst/>
                        </a:rPr>
                        <a:t>TDP</a:t>
                      </a:r>
                    </a:p>
                  </a:txBody>
                  <a:tcPr marL="15998" marR="15998" marT="7999" marB="7999" anchor="ctr"/>
                </a:tc>
                <a:tc>
                  <a:txBody>
                    <a:bodyPr/>
                    <a:lstStyle/>
                    <a:p>
                      <a:pPr algn="ctr"/>
                      <a:r>
                        <a:rPr lang="es-MX" sz="900">
                          <a:effectLst/>
                        </a:rPr>
                        <a:t>Socket</a:t>
                      </a:r>
                    </a:p>
                  </a:txBody>
                  <a:tcPr marL="15998" marR="15998" marT="7999" marB="7999" anchor="ctr"/>
                </a:tc>
                <a:tc>
                  <a:txBody>
                    <a:bodyPr/>
                    <a:lstStyle/>
                    <a:p>
                      <a:pPr algn="ctr"/>
                      <a:r>
                        <a:rPr lang="es-MX" sz="900">
                          <a:effectLst/>
                        </a:rPr>
                        <a:t>I/O bus</a:t>
                      </a:r>
                    </a:p>
                  </a:txBody>
                  <a:tcPr marL="15998" marR="15998" marT="7999" marB="7999" anchor="ctr"/>
                </a:tc>
                <a:tc>
                  <a:txBody>
                    <a:bodyPr/>
                    <a:lstStyle/>
                    <a:p>
                      <a:pPr algn="ctr"/>
                      <a:r>
                        <a:rPr lang="es-MX" sz="900">
                          <a:effectLst/>
                        </a:rPr>
                        <a:t>Fecha delanzamiento</a:t>
                      </a:r>
                    </a:p>
                  </a:txBody>
                  <a:tcPr marL="15998" marR="15998" marT="7999" marB="7999" anchor="ctr"/>
                </a:tc>
                <a:tc>
                  <a:txBody>
                    <a:bodyPr/>
                    <a:lstStyle/>
                    <a:p>
                      <a:pPr algn="ctr"/>
                      <a:r>
                        <a:rPr lang="es-MX" sz="900">
                          <a:effectLst/>
                        </a:rPr>
                        <a:t>Precio delanzamiento</a:t>
                      </a:r>
                    </a:p>
                    <a:p>
                      <a:pPr algn="ctr"/>
                      <a:r>
                        <a:rPr lang="es-MX" sz="900">
                          <a:effectLst/>
                        </a:rPr>
                        <a:t>(USD)</a:t>
                      </a:r>
                    </a:p>
                  </a:txBody>
                  <a:tcPr marL="15998" marR="15998" marT="7999" marB="7999" anchor="ctr"/>
                </a:tc>
                <a:extLst>
                  <a:ext uri="{0D108BD9-81ED-4DB2-BD59-A6C34878D82A}">
                    <a16:rowId xmlns:a16="http://schemas.microsoft.com/office/drawing/2014/main" val="3962703048"/>
                  </a:ext>
                </a:extLst>
              </a:tr>
              <a:tr h="508278">
                <a:tc>
                  <a:txBody>
                    <a:bodyPr/>
                    <a:lstStyle/>
                    <a:p>
                      <a:r>
                        <a:rPr lang="es-MX" sz="900">
                          <a:effectLst/>
                        </a:rPr>
                        <a:t>Pentium G620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Intel Graphics Technology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4219640144"/>
                  </a:ext>
                </a:extLst>
              </a:tr>
              <a:tr h="369656">
                <a:tc>
                  <a:txBody>
                    <a:bodyPr/>
                    <a:lstStyle/>
                    <a:p>
                      <a:r>
                        <a:rPr lang="es-MX" sz="900">
                          <a:effectLst/>
                        </a:rPr>
                        <a:t>Pentium G622</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endParaRPr lang="es-MX" sz="900">
                        <a:effectLst/>
                      </a:endParaRPr>
                    </a:p>
                  </a:txBody>
                  <a:tcPr marL="15998" marR="15998" marT="7999" marB="7999" anchor="ctr"/>
                </a:tc>
                <a:extLst>
                  <a:ext uri="{0D108BD9-81ED-4DB2-BD59-A6C34878D82A}">
                    <a16:rowId xmlns:a16="http://schemas.microsoft.com/office/drawing/2014/main" val="792079652"/>
                  </a:ext>
                </a:extLst>
              </a:tr>
              <a:tr h="369656">
                <a:tc>
                  <a:txBody>
                    <a:bodyPr/>
                    <a:lstStyle/>
                    <a:p>
                      <a:r>
                        <a:rPr lang="es-MX" sz="900">
                          <a:effectLst/>
                        </a:rPr>
                        <a:t>Pentium G630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2.7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$75</a:t>
                      </a:r>
                    </a:p>
                  </a:txBody>
                  <a:tcPr marL="15998" marR="15998" marT="7999" marB="7999" anchor="ctr"/>
                </a:tc>
                <a:extLst>
                  <a:ext uri="{0D108BD9-81ED-4DB2-BD59-A6C34878D82A}">
                    <a16:rowId xmlns:a16="http://schemas.microsoft.com/office/drawing/2014/main" val="2928954368"/>
                  </a:ext>
                </a:extLst>
              </a:tr>
              <a:tr h="369656">
                <a:tc>
                  <a:txBody>
                    <a:bodyPr/>
                    <a:lstStyle/>
                    <a:p>
                      <a:r>
                        <a:rPr lang="es-MX" sz="900">
                          <a:effectLst/>
                        </a:rPr>
                        <a:t>Pentium G632</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2.7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endParaRPr lang="es-MX" sz="900">
                        <a:effectLst/>
                      </a:endParaRPr>
                    </a:p>
                  </a:txBody>
                  <a:tcPr marL="15998" marR="15998" marT="7999" marB="7999" anchor="ctr"/>
                </a:tc>
                <a:extLst>
                  <a:ext uri="{0D108BD9-81ED-4DB2-BD59-A6C34878D82A}">
                    <a16:rowId xmlns:a16="http://schemas.microsoft.com/office/drawing/2014/main" val="2206785495"/>
                  </a:ext>
                </a:extLst>
              </a:tr>
              <a:tr h="369656">
                <a:tc>
                  <a:txBody>
                    <a:bodyPr/>
                    <a:lstStyle/>
                    <a:p>
                      <a:r>
                        <a:rPr lang="es-MX" sz="900">
                          <a:effectLst/>
                        </a:rPr>
                        <a:t>Pentium G640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2.8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3055956853"/>
                  </a:ext>
                </a:extLst>
              </a:tr>
              <a:tr h="369656">
                <a:tc>
                  <a:txBody>
                    <a:bodyPr/>
                    <a:lstStyle/>
                    <a:p>
                      <a:r>
                        <a:rPr lang="es-MX" sz="900">
                          <a:effectLst/>
                        </a:rPr>
                        <a:t>Pentium G645</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2.9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 de septiembre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4181280346"/>
                  </a:ext>
                </a:extLst>
              </a:tr>
              <a:tr h="369656">
                <a:tc>
                  <a:txBody>
                    <a:bodyPr/>
                    <a:lstStyle/>
                    <a:p>
                      <a:r>
                        <a:rPr lang="es-MX" sz="900">
                          <a:effectLst/>
                        </a:rPr>
                        <a:t>Pentium G840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2.8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$75</a:t>
                      </a:r>
                    </a:p>
                  </a:txBody>
                  <a:tcPr marL="15998" marR="15998" marT="7999" marB="7999" anchor="ctr"/>
                </a:tc>
                <a:extLst>
                  <a:ext uri="{0D108BD9-81ED-4DB2-BD59-A6C34878D82A}">
                    <a16:rowId xmlns:a16="http://schemas.microsoft.com/office/drawing/2014/main" val="93042280"/>
                  </a:ext>
                </a:extLst>
              </a:tr>
              <a:tr h="369656">
                <a:tc>
                  <a:txBody>
                    <a:bodyPr/>
                    <a:lstStyle/>
                    <a:p>
                      <a:r>
                        <a:rPr lang="es-MX" sz="900">
                          <a:effectLst/>
                        </a:rPr>
                        <a:t>Pentium G850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2.9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200847333"/>
                  </a:ext>
                </a:extLst>
              </a:tr>
              <a:tr h="369656">
                <a:tc>
                  <a:txBody>
                    <a:bodyPr/>
                    <a:lstStyle/>
                    <a:p>
                      <a:r>
                        <a:rPr lang="es-MX" sz="900">
                          <a:effectLst/>
                        </a:rPr>
                        <a:t>Pentium G860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3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3234116370"/>
                  </a:ext>
                </a:extLst>
              </a:tr>
              <a:tr h="369656">
                <a:tc>
                  <a:txBody>
                    <a:bodyPr/>
                    <a:lstStyle/>
                    <a:p>
                      <a:r>
                        <a:rPr lang="es-MX" sz="900">
                          <a:effectLst/>
                        </a:rPr>
                        <a:t>Pentium G870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3.1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1542380693"/>
                  </a:ext>
                </a:extLst>
              </a:tr>
              <a:tr h="92414">
                <a:tc gridSpan="13">
                  <a:txBody>
                    <a:bodyPr/>
                    <a:lstStyle/>
                    <a:p>
                      <a:r>
                        <a:rPr lang="es-MX" sz="900" b="1">
                          <a:effectLst/>
                        </a:rPr>
                        <a:t>Ultra-bajo consumo</a:t>
                      </a:r>
                      <a:endParaRPr lang="es-MX" sz="900">
                        <a:effectLst/>
                      </a:endParaRPr>
                    </a:p>
                  </a:txBody>
                  <a:tcPr marL="15998" marR="15998" marT="7999" marB="7999"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48687757"/>
                  </a:ext>
                </a:extLst>
              </a:tr>
              <a:tr h="369656">
                <a:tc>
                  <a:txBody>
                    <a:bodyPr/>
                    <a:lstStyle/>
                    <a:p>
                      <a:r>
                        <a:rPr lang="es-MX" sz="900">
                          <a:effectLst/>
                        </a:rPr>
                        <a:t>Pentium G620T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2.2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$70</a:t>
                      </a:r>
                    </a:p>
                  </a:txBody>
                  <a:tcPr marL="15998" marR="15998" marT="7999" marB="7999" anchor="ctr"/>
                </a:tc>
                <a:extLst>
                  <a:ext uri="{0D108BD9-81ED-4DB2-BD59-A6C34878D82A}">
                    <a16:rowId xmlns:a16="http://schemas.microsoft.com/office/drawing/2014/main" val="3129436604"/>
                  </a:ext>
                </a:extLst>
              </a:tr>
              <a:tr h="369656">
                <a:tc>
                  <a:txBody>
                    <a:bodyPr/>
                    <a:lstStyle/>
                    <a:p>
                      <a:r>
                        <a:rPr lang="es-MX" sz="900">
                          <a:effectLst/>
                        </a:rPr>
                        <a:t>Pentium G630T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2.3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$70</a:t>
                      </a:r>
                    </a:p>
                  </a:txBody>
                  <a:tcPr marL="15998" marR="15998" marT="7999" marB="7999" anchor="ctr"/>
                </a:tc>
                <a:extLst>
                  <a:ext uri="{0D108BD9-81ED-4DB2-BD59-A6C34878D82A}">
                    <a16:rowId xmlns:a16="http://schemas.microsoft.com/office/drawing/2014/main" val="2402251694"/>
                  </a:ext>
                </a:extLst>
              </a:tr>
              <a:tr h="369656">
                <a:tc>
                  <a:txBody>
                    <a:bodyPr/>
                    <a:lstStyle/>
                    <a:p>
                      <a:r>
                        <a:rPr lang="es-MX" sz="900">
                          <a:effectLst/>
                        </a:rPr>
                        <a:t>Pentium G640T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2.4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2351430614"/>
                  </a:ext>
                </a:extLst>
              </a:tr>
              <a:tr h="369656">
                <a:tc>
                  <a:txBody>
                    <a:bodyPr/>
                    <a:lstStyle/>
                    <a:p>
                      <a:r>
                        <a:rPr lang="es-MX" sz="900">
                          <a:effectLst/>
                        </a:rPr>
                        <a:t>Pentium G645T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2.5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 de septiembre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1648671455"/>
                  </a:ext>
                </a:extLst>
              </a:tr>
              <a:tr h="369656">
                <a:tc>
                  <a:txBody>
                    <a:bodyPr/>
                    <a:lstStyle/>
                    <a:p>
                      <a:r>
                        <a:rPr lang="es-MX" sz="900">
                          <a:effectLst/>
                        </a:rPr>
                        <a:t>Pentium G860T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dirty="0">
                          <a:effectLst/>
                        </a:rPr>
                        <a:t>$75</a:t>
                      </a:r>
                    </a:p>
                  </a:txBody>
                  <a:tcPr marL="15998" marR="15998" marT="7999" marB="7999" anchor="ctr"/>
                </a:tc>
                <a:extLst>
                  <a:ext uri="{0D108BD9-81ED-4DB2-BD59-A6C34878D82A}">
                    <a16:rowId xmlns:a16="http://schemas.microsoft.com/office/drawing/2014/main" val="3439390860"/>
                  </a:ext>
                </a:extLst>
              </a:tr>
            </a:tbl>
          </a:graphicData>
        </a:graphic>
      </p:graphicFrame>
    </p:spTree>
    <p:extLst>
      <p:ext uri="{BB962C8B-B14F-4D97-AF65-F5344CB8AC3E}">
        <p14:creationId xmlns:p14="http://schemas.microsoft.com/office/powerpoint/2010/main" val="3172187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DDC2527-CEEA-4491-9D64-C080C358649B}"/>
              </a:ext>
            </a:extLst>
          </p:cNvPr>
          <p:cNvSpPr>
            <a:spLocks noGrp="1"/>
          </p:cNvSpPr>
          <p:nvPr>
            <p:ph type="sldNum" sz="quarter" idx="12"/>
          </p:nvPr>
        </p:nvSpPr>
        <p:spPr/>
        <p:txBody>
          <a:bodyPr/>
          <a:lstStyle/>
          <a:p>
            <a:pPr rtl="0"/>
            <a:fld id="{D8DA9DAA-006C-4F4B-980E-E3DF019B24E2}" type="slidenum">
              <a:rPr lang="es-ES" noProof="0" smtClean="0"/>
              <a:t>103</a:t>
            </a:fld>
            <a:endParaRPr lang="es-ES" noProof="0"/>
          </a:p>
        </p:txBody>
      </p:sp>
      <p:graphicFrame>
        <p:nvGraphicFramePr>
          <p:cNvPr id="2" name="Tabla 1">
            <a:extLst>
              <a:ext uri="{FF2B5EF4-FFF2-40B4-BE49-F238E27FC236}">
                <a16:creationId xmlns:a16="http://schemas.microsoft.com/office/drawing/2014/main" id="{0D5ED1EA-32F4-4A9B-92A1-16F37834F158}"/>
              </a:ext>
            </a:extLst>
          </p:cNvPr>
          <p:cNvGraphicFramePr>
            <a:graphicFrameLocks noGrp="1"/>
          </p:cNvGraphicFramePr>
          <p:nvPr>
            <p:extLst>
              <p:ext uri="{D42A27DB-BD31-4B8C-83A1-F6EECF244321}">
                <p14:modId xmlns:p14="http://schemas.microsoft.com/office/powerpoint/2010/main" val="3030506954"/>
              </p:ext>
            </p:extLst>
          </p:nvPr>
        </p:nvGraphicFramePr>
        <p:xfrm>
          <a:off x="848139" y="569842"/>
          <a:ext cx="10813777" cy="5963476"/>
        </p:xfrm>
        <a:graphic>
          <a:graphicData uri="http://schemas.openxmlformats.org/drawingml/2006/table">
            <a:tbl>
              <a:tblPr>
                <a:tableStyleId>{ED083AE6-46FA-4A59-8FB0-9F97EB10719F}</a:tableStyleId>
              </a:tblPr>
              <a:tblGrid>
                <a:gridCol w="831829">
                  <a:extLst>
                    <a:ext uri="{9D8B030D-6E8A-4147-A177-3AD203B41FA5}">
                      <a16:colId xmlns:a16="http://schemas.microsoft.com/office/drawing/2014/main" val="2019888853"/>
                    </a:ext>
                  </a:extLst>
                </a:gridCol>
                <a:gridCol w="831829">
                  <a:extLst>
                    <a:ext uri="{9D8B030D-6E8A-4147-A177-3AD203B41FA5}">
                      <a16:colId xmlns:a16="http://schemas.microsoft.com/office/drawing/2014/main" val="3858050961"/>
                    </a:ext>
                  </a:extLst>
                </a:gridCol>
                <a:gridCol w="831829">
                  <a:extLst>
                    <a:ext uri="{9D8B030D-6E8A-4147-A177-3AD203B41FA5}">
                      <a16:colId xmlns:a16="http://schemas.microsoft.com/office/drawing/2014/main" val="3523246629"/>
                    </a:ext>
                  </a:extLst>
                </a:gridCol>
                <a:gridCol w="831829">
                  <a:extLst>
                    <a:ext uri="{9D8B030D-6E8A-4147-A177-3AD203B41FA5}">
                      <a16:colId xmlns:a16="http://schemas.microsoft.com/office/drawing/2014/main" val="3498359717"/>
                    </a:ext>
                  </a:extLst>
                </a:gridCol>
                <a:gridCol w="831829">
                  <a:extLst>
                    <a:ext uri="{9D8B030D-6E8A-4147-A177-3AD203B41FA5}">
                      <a16:colId xmlns:a16="http://schemas.microsoft.com/office/drawing/2014/main" val="3505003097"/>
                    </a:ext>
                  </a:extLst>
                </a:gridCol>
                <a:gridCol w="831829">
                  <a:extLst>
                    <a:ext uri="{9D8B030D-6E8A-4147-A177-3AD203B41FA5}">
                      <a16:colId xmlns:a16="http://schemas.microsoft.com/office/drawing/2014/main" val="2951926254"/>
                    </a:ext>
                  </a:extLst>
                </a:gridCol>
                <a:gridCol w="831829">
                  <a:extLst>
                    <a:ext uri="{9D8B030D-6E8A-4147-A177-3AD203B41FA5}">
                      <a16:colId xmlns:a16="http://schemas.microsoft.com/office/drawing/2014/main" val="1837101056"/>
                    </a:ext>
                  </a:extLst>
                </a:gridCol>
                <a:gridCol w="831829">
                  <a:extLst>
                    <a:ext uri="{9D8B030D-6E8A-4147-A177-3AD203B41FA5}">
                      <a16:colId xmlns:a16="http://schemas.microsoft.com/office/drawing/2014/main" val="2254115105"/>
                    </a:ext>
                  </a:extLst>
                </a:gridCol>
                <a:gridCol w="831829">
                  <a:extLst>
                    <a:ext uri="{9D8B030D-6E8A-4147-A177-3AD203B41FA5}">
                      <a16:colId xmlns:a16="http://schemas.microsoft.com/office/drawing/2014/main" val="1634276081"/>
                    </a:ext>
                  </a:extLst>
                </a:gridCol>
                <a:gridCol w="831829">
                  <a:extLst>
                    <a:ext uri="{9D8B030D-6E8A-4147-A177-3AD203B41FA5}">
                      <a16:colId xmlns:a16="http://schemas.microsoft.com/office/drawing/2014/main" val="2326387734"/>
                    </a:ext>
                  </a:extLst>
                </a:gridCol>
                <a:gridCol w="831829">
                  <a:extLst>
                    <a:ext uri="{9D8B030D-6E8A-4147-A177-3AD203B41FA5}">
                      <a16:colId xmlns:a16="http://schemas.microsoft.com/office/drawing/2014/main" val="2919017748"/>
                    </a:ext>
                  </a:extLst>
                </a:gridCol>
                <a:gridCol w="831829">
                  <a:extLst>
                    <a:ext uri="{9D8B030D-6E8A-4147-A177-3AD203B41FA5}">
                      <a16:colId xmlns:a16="http://schemas.microsoft.com/office/drawing/2014/main" val="1884225876"/>
                    </a:ext>
                  </a:extLst>
                </a:gridCol>
                <a:gridCol w="831829">
                  <a:extLst>
                    <a:ext uri="{9D8B030D-6E8A-4147-A177-3AD203B41FA5}">
                      <a16:colId xmlns:a16="http://schemas.microsoft.com/office/drawing/2014/main" val="4172602955"/>
                    </a:ext>
                  </a:extLst>
                </a:gridCol>
              </a:tblGrid>
              <a:tr h="1170748">
                <a:tc>
                  <a:txBody>
                    <a:bodyPr/>
                    <a:lstStyle/>
                    <a:p>
                      <a:pPr algn="ctr"/>
                      <a:r>
                        <a:rPr lang="es-MX" sz="1100">
                          <a:effectLst/>
                        </a:rPr>
                        <a:t>Modelo</a:t>
                      </a:r>
                    </a:p>
                  </a:txBody>
                  <a:tcPr marL="38851" marR="38851" marT="19426" marB="19426" anchor="ctr"/>
                </a:tc>
                <a:tc>
                  <a:txBody>
                    <a:bodyPr/>
                    <a:lstStyle/>
                    <a:p>
                      <a:pPr algn="ctr"/>
                      <a:r>
                        <a:rPr lang="es-MX" sz="1100">
                          <a:effectLst/>
                        </a:rPr>
                        <a:t>Núcleos</a:t>
                      </a:r>
                    </a:p>
                  </a:txBody>
                  <a:tcPr marL="38851" marR="38851" marT="19426" marB="19426" anchor="ctr"/>
                </a:tc>
                <a:tc>
                  <a:txBody>
                    <a:bodyPr/>
                    <a:lstStyle/>
                    <a:p>
                      <a:pPr algn="ctr"/>
                      <a:r>
                        <a:rPr lang="es-MX" sz="1100">
                          <a:effectLst/>
                        </a:rPr>
                        <a:t>Frecuencia</a:t>
                      </a:r>
                    </a:p>
                  </a:txBody>
                  <a:tcPr marL="38851" marR="38851" marT="19426" marB="19426" anchor="ctr"/>
                </a:tc>
                <a:tc>
                  <a:txBody>
                    <a:bodyPr/>
                    <a:lstStyle/>
                    <a:p>
                      <a:pPr algn="ctr"/>
                      <a:r>
                        <a:rPr lang="es-MX" sz="1100">
                          <a:effectLst/>
                        </a:rPr>
                        <a:t>Turbo</a:t>
                      </a:r>
                    </a:p>
                  </a:txBody>
                  <a:tcPr marL="38851" marR="38851" marT="19426" marB="19426" anchor="ctr"/>
                </a:tc>
                <a:tc>
                  <a:txBody>
                    <a:bodyPr/>
                    <a:lstStyle/>
                    <a:p>
                      <a:pPr algn="ctr"/>
                      <a:r>
                        <a:rPr lang="es-MX" sz="1100">
                          <a:effectLst/>
                        </a:rPr>
                        <a:t>CachéL2</a:t>
                      </a:r>
                    </a:p>
                  </a:txBody>
                  <a:tcPr marL="38851" marR="38851" marT="19426" marB="19426" anchor="ctr"/>
                </a:tc>
                <a:tc>
                  <a:txBody>
                    <a:bodyPr/>
                    <a:lstStyle/>
                    <a:p>
                      <a:pPr algn="ctr"/>
                      <a:r>
                        <a:rPr lang="es-MX" sz="1100">
                          <a:effectLst/>
                        </a:rPr>
                        <a:t>CachéL3</a:t>
                      </a:r>
                    </a:p>
                  </a:txBody>
                  <a:tcPr marL="38851" marR="38851" marT="19426" marB="19426" anchor="ctr"/>
                </a:tc>
                <a:tc>
                  <a:txBody>
                    <a:bodyPr/>
                    <a:lstStyle/>
                    <a:p>
                      <a:pPr algn="ctr"/>
                      <a:r>
                        <a:rPr lang="es-MX" sz="1100">
                          <a:effectLst/>
                        </a:rPr>
                        <a:t>modelo deGPU</a:t>
                      </a:r>
                    </a:p>
                  </a:txBody>
                  <a:tcPr marL="38851" marR="38851" marT="19426" marB="19426" anchor="ctr"/>
                </a:tc>
                <a:tc>
                  <a:txBody>
                    <a:bodyPr/>
                    <a:lstStyle/>
                    <a:p>
                      <a:pPr algn="ctr"/>
                      <a:r>
                        <a:rPr lang="es-MX" sz="1100">
                          <a:effectLst/>
                        </a:rPr>
                        <a:t>frecuencia deGPU</a:t>
                      </a:r>
                    </a:p>
                  </a:txBody>
                  <a:tcPr marL="38851" marR="38851" marT="19426" marB="19426" anchor="ctr"/>
                </a:tc>
                <a:tc>
                  <a:txBody>
                    <a:bodyPr/>
                    <a:lstStyle/>
                    <a:p>
                      <a:pPr algn="ctr"/>
                      <a:r>
                        <a:rPr lang="es-MX" sz="1100">
                          <a:effectLst/>
                        </a:rPr>
                        <a:t>TDP</a:t>
                      </a:r>
                    </a:p>
                  </a:txBody>
                  <a:tcPr marL="38851" marR="38851" marT="19426" marB="19426" anchor="ctr"/>
                </a:tc>
                <a:tc>
                  <a:txBody>
                    <a:bodyPr/>
                    <a:lstStyle/>
                    <a:p>
                      <a:pPr algn="ctr"/>
                      <a:r>
                        <a:rPr lang="es-MX" sz="1100">
                          <a:effectLst/>
                        </a:rPr>
                        <a:t>Socket</a:t>
                      </a:r>
                    </a:p>
                  </a:txBody>
                  <a:tcPr marL="38851" marR="38851" marT="19426" marB="19426" anchor="ctr"/>
                </a:tc>
                <a:tc>
                  <a:txBody>
                    <a:bodyPr/>
                    <a:lstStyle/>
                    <a:p>
                      <a:pPr algn="ctr"/>
                      <a:r>
                        <a:rPr lang="es-MX" sz="1100">
                          <a:effectLst/>
                        </a:rPr>
                        <a:t>I/O bus</a:t>
                      </a:r>
                    </a:p>
                  </a:txBody>
                  <a:tcPr marL="38851" marR="38851" marT="19426" marB="19426" anchor="ctr"/>
                </a:tc>
                <a:tc>
                  <a:txBody>
                    <a:bodyPr/>
                    <a:lstStyle/>
                    <a:p>
                      <a:pPr algn="ctr"/>
                      <a:r>
                        <a:rPr lang="es-MX" sz="1100">
                          <a:effectLst/>
                        </a:rPr>
                        <a:t>Fecha delanzamiento</a:t>
                      </a:r>
                    </a:p>
                  </a:txBody>
                  <a:tcPr marL="38851" marR="38851" marT="19426" marB="19426" anchor="ctr"/>
                </a:tc>
                <a:tc>
                  <a:txBody>
                    <a:bodyPr/>
                    <a:lstStyle/>
                    <a:p>
                      <a:pPr algn="ctr"/>
                      <a:r>
                        <a:rPr lang="es-MX" sz="1100">
                          <a:effectLst/>
                        </a:rPr>
                        <a:t>Precio delanzamiento</a:t>
                      </a:r>
                    </a:p>
                    <a:p>
                      <a:pPr algn="ctr"/>
                      <a:r>
                        <a:rPr lang="es-MX" sz="1100">
                          <a:effectLst/>
                        </a:rPr>
                        <a:t>(USD)</a:t>
                      </a:r>
                    </a:p>
                  </a:txBody>
                  <a:tcPr marL="38851" marR="38851" marT="19426" marB="19426" anchor="ctr"/>
                </a:tc>
                <a:extLst>
                  <a:ext uri="{0D108BD9-81ED-4DB2-BD59-A6C34878D82A}">
                    <a16:rowId xmlns:a16="http://schemas.microsoft.com/office/drawing/2014/main" val="2415097117"/>
                  </a:ext>
                </a:extLst>
              </a:tr>
              <a:tr h="1170748">
                <a:tc>
                  <a:txBody>
                    <a:bodyPr/>
                    <a:lstStyle/>
                    <a:p>
                      <a:r>
                        <a:rPr lang="es-MX" sz="1100">
                          <a:effectLst/>
                        </a:rPr>
                        <a:t>Celeron G1610</a:t>
                      </a:r>
                    </a:p>
                  </a:txBody>
                  <a:tcPr marL="38851" marR="38851" marT="19426" marB="19426" anchor="ctr"/>
                </a:tc>
                <a:tc>
                  <a:txBody>
                    <a:bodyPr/>
                    <a:lstStyle/>
                    <a:p>
                      <a:r>
                        <a:rPr lang="es-MX" sz="1100">
                          <a:effectLst/>
                        </a:rPr>
                        <a:t>2</a:t>
                      </a:r>
                    </a:p>
                  </a:txBody>
                  <a:tcPr marL="38851" marR="38851" marT="19426" marB="19426" anchor="ctr"/>
                </a:tc>
                <a:tc>
                  <a:txBody>
                    <a:bodyPr/>
                    <a:lstStyle/>
                    <a:p>
                      <a:r>
                        <a:rPr lang="es-MX" sz="1100">
                          <a:effectLst/>
                        </a:rPr>
                        <a:t>2.6 GHz</a:t>
                      </a:r>
                    </a:p>
                  </a:txBody>
                  <a:tcPr marL="38851" marR="38851" marT="19426" marB="19426" anchor="ctr"/>
                </a:tc>
                <a:tc>
                  <a:txBody>
                    <a:bodyPr/>
                    <a:lstStyle/>
                    <a:p>
                      <a:r>
                        <a:rPr lang="es-MX" sz="1100">
                          <a:effectLst/>
                        </a:rPr>
                        <a:t>N/A</a:t>
                      </a:r>
                    </a:p>
                  </a:txBody>
                  <a:tcPr marL="38851" marR="38851" marT="19426" marB="19426" anchor="ctr"/>
                </a:tc>
                <a:tc>
                  <a:txBody>
                    <a:bodyPr/>
                    <a:lstStyle/>
                    <a:p>
                      <a:r>
                        <a:rPr lang="es-MX" sz="1100">
                          <a:effectLst/>
                        </a:rPr>
                        <a:t>2 × 256 KiB</a:t>
                      </a:r>
                    </a:p>
                  </a:txBody>
                  <a:tcPr marL="38851" marR="38851" marT="19426" marB="19426" anchor="ctr"/>
                </a:tc>
                <a:tc>
                  <a:txBody>
                    <a:bodyPr/>
                    <a:lstStyle/>
                    <a:p>
                      <a:r>
                        <a:rPr lang="es-MX" sz="1100">
                          <a:effectLst/>
                        </a:rPr>
                        <a:t>2 MiB</a:t>
                      </a:r>
                    </a:p>
                  </a:txBody>
                  <a:tcPr marL="38851" marR="38851" marT="19426" marB="19426" anchor="ctr"/>
                </a:tc>
                <a:tc>
                  <a:txBody>
                    <a:bodyPr/>
                    <a:lstStyle/>
                    <a:p>
                      <a:r>
                        <a:rPr lang="es-MX" sz="1100">
                          <a:effectLst/>
                        </a:rPr>
                        <a:t>Intel Graphics Technology (6 EUs)</a:t>
                      </a:r>
                    </a:p>
                  </a:txBody>
                  <a:tcPr marL="38851" marR="38851" marT="19426" marB="19426" anchor="ctr"/>
                </a:tc>
                <a:tc>
                  <a:txBody>
                    <a:bodyPr/>
                    <a:lstStyle/>
                    <a:p>
                      <a:r>
                        <a:rPr lang="es-MX" sz="1100">
                          <a:effectLst/>
                        </a:rPr>
                        <a:t>650–1050 MHz</a:t>
                      </a:r>
                    </a:p>
                  </a:txBody>
                  <a:tcPr marL="38851" marR="38851" marT="19426" marB="19426" anchor="ctr"/>
                </a:tc>
                <a:tc>
                  <a:txBody>
                    <a:bodyPr/>
                    <a:lstStyle/>
                    <a:p>
                      <a:r>
                        <a:rPr lang="es-MX" sz="1100">
                          <a:effectLst/>
                        </a:rPr>
                        <a:t>55 W</a:t>
                      </a:r>
                    </a:p>
                  </a:txBody>
                  <a:tcPr marL="38851" marR="38851" marT="19426" marB="19426" anchor="ctr"/>
                </a:tc>
                <a:tc>
                  <a:txBody>
                    <a:bodyPr/>
                    <a:lstStyle/>
                    <a:p>
                      <a:r>
                        <a:rPr lang="es-MX" sz="1100">
                          <a:effectLst/>
                        </a:rPr>
                        <a:t>LGA 1155</a:t>
                      </a:r>
                    </a:p>
                  </a:txBody>
                  <a:tcPr marL="38851" marR="38851" marT="19426" marB="19426" anchor="ctr"/>
                </a:tc>
                <a:tc>
                  <a:txBody>
                    <a:bodyPr/>
                    <a:lstStyle/>
                    <a:p>
                      <a:r>
                        <a:rPr lang="es-MX" sz="1100">
                          <a:effectLst/>
                        </a:rPr>
                        <a:t>DMI 2.0</a:t>
                      </a:r>
                    </a:p>
                  </a:txBody>
                  <a:tcPr marL="38851" marR="38851" marT="19426" marB="19426" anchor="ctr"/>
                </a:tc>
                <a:tc>
                  <a:txBody>
                    <a:bodyPr/>
                    <a:lstStyle/>
                    <a:p>
                      <a:r>
                        <a:rPr lang="es-ES" sz="1100">
                          <a:effectLst/>
                        </a:rPr>
                        <a:t>20 de enero de 2013</a:t>
                      </a:r>
                    </a:p>
                  </a:txBody>
                  <a:tcPr marL="38851" marR="38851" marT="19426" marB="19426" anchor="ctr"/>
                </a:tc>
                <a:tc>
                  <a:txBody>
                    <a:bodyPr/>
                    <a:lstStyle/>
                    <a:p>
                      <a:r>
                        <a:rPr lang="es-MX" sz="1100">
                          <a:effectLst/>
                        </a:rPr>
                        <a:t>$42</a:t>
                      </a:r>
                    </a:p>
                  </a:txBody>
                  <a:tcPr marL="38851" marR="38851" marT="19426" marB="19426" anchor="ctr"/>
                </a:tc>
                <a:extLst>
                  <a:ext uri="{0D108BD9-81ED-4DB2-BD59-A6C34878D82A}">
                    <a16:rowId xmlns:a16="http://schemas.microsoft.com/office/drawing/2014/main" val="2623644838"/>
                  </a:ext>
                </a:extLst>
              </a:tr>
              <a:tr h="850812">
                <a:tc>
                  <a:txBody>
                    <a:bodyPr/>
                    <a:lstStyle/>
                    <a:p>
                      <a:r>
                        <a:rPr lang="es-MX" sz="1100">
                          <a:effectLst/>
                        </a:rPr>
                        <a:t>Celeron G1620</a:t>
                      </a:r>
                    </a:p>
                  </a:txBody>
                  <a:tcPr marL="38851" marR="38851" marT="19426" marB="19426" anchor="ctr"/>
                </a:tc>
                <a:tc>
                  <a:txBody>
                    <a:bodyPr/>
                    <a:lstStyle/>
                    <a:p>
                      <a:r>
                        <a:rPr lang="es-MX" sz="1100">
                          <a:effectLst/>
                        </a:rPr>
                        <a:t>2</a:t>
                      </a:r>
                    </a:p>
                  </a:txBody>
                  <a:tcPr marL="38851" marR="38851" marT="19426" marB="19426" anchor="ctr"/>
                </a:tc>
                <a:tc>
                  <a:txBody>
                    <a:bodyPr/>
                    <a:lstStyle/>
                    <a:p>
                      <a:r>
                        <a:rPr lang="es-MX" sz="1100">
                          <a:effectLst/>
                        </a:rPr>
                        <a:t>2.7 GHz</a:t>
                      </a:r>
                    </a:p>
                  </a:txBody>
                  <a:tcPr marL="38851" marR="38851" marT="19426" marB="19426" anchor="ctr"/>
                </a:tc>
                <a:tc>
                  <a:txBody>
                    <a:bodyPr/>
                    <a:lstStyle/>
                    <a:p>
                      <a:r>
                        <a:rPr lang="es-MX" sz="1100">
                          <a:effectLst/>
                        </a:rPr>
                        <a:t>N/A</a:t>
                      </a:r>
                    </a:p>
                  </a:txBody>
                  <a:tcPr marL="38851" marR="38851" marT="19426" marB="19426" anchor="ctr"/>
                </a:tc>
                <a:tc>
                  <a:txBody>
                    <a:bodyPr/>
                    <a:lstStyle/>
                    <a:p>
                      <a:r>
                        <a:rPr lang="es-MX" sz="1100">
                          <a:effectLst/>
                        </a:rPr>
                        <a:t>2 × 256 KiB</a:t>
                      </a:r>
                    </a:p>
                  </a:txBody>
                  <a:tcPr marL="38851" marR="38851" marT="19426" marB="19426" anchor="ctr"/>
                </a:tc>
                <a:tc>
                  <a:txBody>
                    <a:bodyPr/>
                    <a:lstStyle/>
                    <a:p>
                      <a:r>
                        <a:rPr lang="es-MX" sz="1100">
                          <a:effectLst/>
                        </a:rPr>
                        <a:t>2 MiB</a:t>
                      </a:r>
                    </a:p>
                  </a:txBody>
                  <a:tcPr marL="38851" marR="38851" marT="19426" marB="19426" anchor="ctr"/>
                </a:tc>
                <a:tc>
                  <a:txBody>
                    <a:bodyPr/>
                    <a:lstStyle/>
                    <a:p>
                      <a:r>
                        <a:rPr lang="es-MX" sz="1100">
                          <a:effectLst/>
                        </a:rPr>
                        <a:t>HD Graphics (6 EUs)</a:t>
                      </a:r>
                    </a:p>
                  </a:txBody>
                  <a:tcPr marL="38851" marR="38851" marT="19426" marB="19426" anchor="ctr"/>
                </a:tc>
                <a:tc>
                  <a:txBody>
                    <a:bodyPr/>
                    <a:lstStyle/>
                    <a:p>
                      <a:r>
                        <a:rPr lang="es-MX" sz="1100">
                          <a:effectLst/>
                        </a:rPr>
                        <a:t>650–1050 MHz</a:t>
                      </a:r>
                    </a:p>
                  </a:txBody>
                  <a:tcPr marL="38851" marR="38851" marT="19426" marB="19426" anchor="ctr"/>
                </a:tc>
                <a:tc>
                  <a:txBody>
                    <a:bodyPr/>
                    <a:lstStyle/>
                    <a:p>
                      <a:r>
                        <a:rPr lang="es-MX" sz="1100">
                          <a:effectLst/>
                        </a:rPr>
                        <a:t>55 W</a:t>
                      </a:r>
                    </a:p>
                  </a:txBody>
                  <a:tcPr marL="38851" marR="38851" marT="19426" marB="19426" anchor="ctr"/>
                </a:tc>
                <a:tc>
                  <a:txBody>
                    <a:bodyPr/>
                    <a:lstStyle/>
                    <a:p>
                      <a:r>
                        <a:rPr lang="es-MX" sz="1100">
                          <a:effectLst/>
                        </a:rPr>
                        <a:t>LGA 1155</a:t>
                      </a:r>
                    </a:p>
                  </a:txBody>
                  <a:tcPr marL="38851" marR="38851" marT="19426" marB="19426" anchor="ctr"/>
                </a:tc>
                <a:tc>
                  <a:txBody>
                    <a:bodyPr/>
                    <a:lstStyle/>
                    <a:p>
                      <a:r>
                        <a:rPr lang="es-MX" sz="1100">
                          <a:effectLst/>
                        </a:rPr>
                        <a:t>DMI 2.0</a:t>
                      </a:r>
                    </a:p>
                  </a:txBody>
                  <a:tcPr marL="38851" marR="38851" marT="19426" marB="19426" anchor="ctr"/>
                </a:tc>
                <a:tc>
                  <a:txBody>
                    <a:bodyPr/>
                    <a:lstStyle/>
                    <a:p>
                      <a:r>
                        <a:rPr lang="es-ES" sz="1100">
                          <a:effectLst/>
                        </a:rPr>
                        <a:t>20 de enero de 2013</a:t>
                      </a:r>
                    </a:p>
                  </a:txBody>
                  <a:tcPr marL="38851" marR="38851" marT="19426" marB="19426" anchor="ctr"/>
                </a:tc>
                <a:tc>
                  <a:txBody>
                    <a:bodyPr/>
                    <a:lstStyle/>
                    <a:p>
                      <a:r>
                        <a:rPr lang="es-MX" sz="1100">
                          <a:effectLst/>
                        </a:rPr>
                        <a:t>$52</a:t>
                      </a:r>
                    </a:p>
                  </a:txBody>
                  <a:tcPr marL="38851" marR="38851" marT="19426" marB="19426" anchor="ctr"/>
                </a:tc>
                <a:extLst>
                  <a:ext uri="{0D108BD9-81ED-4DB2-BD59-A6C34878D82A}">
                    <a16:rowId xmlns:a16="http://schemas.microsoft.com/office/drawing/2014/main" val="2611710247"/>
                  </a:ext>
                </a:extLst>
              </a:tr>
              <a:tr h="850812">
                <a:tc>
                  <a:txBody>
                    <a:bodyPr/>
                    <a:lstStyle/>
                    <a:p>
                      <a:r>
                        <a:rPr lang="es-MX" sz="1100">
                          <a:effectLst/>
                        </a:rPr>
                        <a:t>Celeron G1630</a:t>
                      </a:r>
                    </a:p>
                  </a:txBody>
                  <a:tcPr marL="38851" marR="38851" marT="19426" marB="19426" anchor="ctr"/>
                </a:tc>
                <a:tc>
                  <a:txBody>
                    <a:bodyPr/>
                    <a:lstStyle/>
                    <a:p>
                      <a:r>
                        <a:rPr lang="es-MX" sz="1100">
                          <a:effectLst/>
                        </a:rPr>
                        <a:t>2</a:t>
                      </a:r>
                    </a:p>
                  </a:txBody>
                  <a:tcPr marL="38851" marR="38851" marT="19426" marB="19426" anchor="ctr"/>
                </a:tc>
                <a:tc>
                  <a:txBody>
                    <a:bodyPr/>
                    <a:lstStyle/>
                    <a:p>
                      <a:r>
                        <a:rPr lang="es-MX" sz="1100">
                          <a:effectLst/>
                        </a:rPr>
                        <a:t>2.8 GHz</a:t>
                      </a:r>
                    </a:p>
                  </a:txBody>
                  <a:tcPr marL="38851" marR="38851" marT="19426" marB="19426" anchor="ctr"/>
                </a:tc>
                <a:tc>
                  <a:txBody>
                    <a:bodyPr/>
                    <a:lstStyle/>
                    <a:p>
                      <a:r>
                        <a:rPr lang="es-MX" sz="1100">
                          <a:effectLst/>
                        </a:rPr>
                        <a:t>N/A</a:t>
                      </a:r>
                    </a:p>
                  </a:txBody>
                  <a:tcPr marL="38851" marR="38851" marT="19426" marB="19426" anchor="ctr"/>
                </a:tc>
                <a:tc>
                  <a:txBody>
                    <a:bodyPr/>
                    <a:lstStyle/>
                    <a:p>
                      <a:r>
                        <a:rPr lang="es-MX" sz="1100">
                          <a:effectLst/>
                        </a:rPr>
                        <a:t>2 × 256 KiB</a:t>
                      </a:r>
                    </a:p>
                  </a:txBody>
                  <a:tcPr marL="38851" marR="38851" marT="19426" marB="19426" anchor="ctr"/>
                </a:tc>
                <a:tc>
                  <a:txBody>
                    <a:bodyPr/>
                    <a:lstStyle/>
                    <a:p>
                      <a:r>
                        <a:rPr lang="es-MX" sz="1100">
                          <a:effectLst/>
                        </a:rPr>
                        <a:t>2 MiB</a:t>
                      </a:r>
                    </a:p>
                  </a:txBody>
                  <a:tcPr marL="38851" marR="38851" marT="19426" marB="19426" anchor="ctr"/>
                </a:tc>
                <a:tc>
                  <a:txBody>
                    <a:bodyPr/>
                    <a:lstStyle/>
                    <a:p>
                      <a:r>
                        <a:rPr lang="es-MX" sz="1100">
                          <a:effectLst/>
                        </a:rPr>
                        <a:t>HD Graphics (6 EUs)</a:t>
                      </a:r>
                    </a:p>
                  </a:txBody>
                  <a:tcPr marL="38851" marR="38851" marT="19426" marB="19426" anchor="ctr"/>
                </a:tc>
                <a:tc>
                  <a:txBody>
                    <a:bodyPr/>
                    <a:lstStyle/>
                    <a:p>
                      <a:r>
                        <a:rPr lang="es-MX" sz="1100">
                          <a:effectLst/>
                        </a:rPr>
                        <a:t>650–1050 MHz</a:t>
                      </a:r>
                    </a:p>
                  </a:txBody>
                  <a:tcPr marL="38851" marR="38851" marT="19426" marB="19426" anchor="ctr"/>
                </a:tc>
                <a:tc>
                  <a:txBody>
                    <a:bodyPr/>
                    <a:lstStyle/>
                    <a:p>
                      <a:r>
                        <a:rPr lang="es-MX" sz="1100">
                          <a:effectLst/>
                        </a:rPr>
                        <a:t>55 W</a:t>
                      </a:r>
                    </a:p>
                  </a:txBody>
                  <a:tcPr marL="38851" marR="38851" marT="19426" marB="19426" anchor="ctr"/>
                </a:tc>
                <a:tc>
                  <a:txBody>
                    <a:bodyPr/>
                    <a:lstStyle/>
                    <a:p>
                      <a:r>
                        <a:rPr lang="es-MX" sz="1100">
                          <a:effectLst/>
                        </a:rPr>
                        <a:t>LGA 1155</a:t>
                      </a:r>
                    </a:p>
                  </a:txBody>
                  <a:tcPr marL="38851" marR="38851" marT="19426" marB="19426" anchor="ctr"/>
                </a:tc>
                <a:tc>
                  <a:txBody>
                    <a:bodyPr/>
                    <a:lstStyle/>
                    <a:p>
                      <a:r>
                        <a:rPr lang="es-MX" sz="1100">
                          <a:effectLst/>
                        </a:rPr>
                        <a:t>DMI 2.0</a:t>
                      </a:r>
                    </a:p>
                  </a:txBody>
                  <a:tcPr marL="38851" marR="38851" marT="19426" marB="19426" anchor="ctr"/>
                </a:tc>
                <a:tc>
                  <a:txBody>
                    <a:bodyPr/>
                    <a:lstStyle/>
                    <a:p>
                      <a:r>
                        <a:rPr lang="es-ES" sz="1100">
                          <a:effectLst/>
                        </a:rPr>
                        <a:t>1 de septiembre de 2013</a:t>
                      </a:r>
                    </a:p>
                  </a:txBody>
                  <a:tcPr marL="38851" marR="38851" marT="19426" marB="19426" anchor="ctr"/>
                </a:tc>
                <a:tc>
                  <a:txBody>
                    <a:bodyPr/>
                    <a:lstStyle/>
                    <a:p>
                      <a:r>
                        <a:rPr lang="es-MX" sz="1100">
                          <a:effectLst/>
                        </a:rPr>
                        <a:t>$52</a:t>
                      </a:r>
                    </a:p>
                  </a:txBody>
                  <a:tcPr marL="38851" marR="38851" marT="19426" marB="19426" anchor="ctr"/>
                </a:tc>
                <a:extLst>
                  <a:ext uri="{0D108BD9-81ED-4DB2-BD59-A6C34878D82A}">
                    <a16:rowId xmlns:a16="http://schemas.microsoft.com/office/drawing/2014/main" val="964897077"/>
                  </a:ext>
                </a:extLst>
              </a:tr>
              <a:tr h="218732">
                <a:tc gridSpan="13">
                  <a:txBody>
                    <a:bodyPr/>
                    <a:lstStyle/>
                    <a:p>
                      <a:r>
                        <a:rPr lang="es-MX" sz="1100" b="1">
                          <a:effectLst/>
                        </a:rPr>
                        <a:t>bajo consumo</a:t>
                      </a:r>
                      <a:endParaRPr lang="es-MX" sz="1100">
                        <a:effectLst/>
                      </a:endParaRPr>
                    </a:p>
                  </a:txBody>
                  <a:tcPr marL="38851" marR="38851" marT="19426" marB="1942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23642195"/>
                  </a:ext>
                </a:extLst>
              </a:tr>
              <a:tr h="850812">
                <a:tc>
                  <a:txBody>
                    <a:bodyPr/>
                    <a:lstStyle/>
                    <a:p>
                      <a:r>
                        <a:rPr lang="es-MX" sz="1100">
                          <a:effectLst/>
                        </a:rPr>
                        <a:t>Celeron G1610T</a:t>
                      </a:r>
                    </a:p>
                  </a:txBody>
                  <a:tcPr marL="38851" marR="38851" marT="19426" marB="19426" anchor="ctr"/>
                </a:tc>
                <a:tc>
                  <a:txBody>
                    <a:bodyPr/>
                    <a:lstStyle/>
                    <a:p>
                      <a:r>
                        <a:rPr lang="es-MX" sz="1100">
                          <a:effectLst/>
                        </a:rPr>
                        <a:t>2</a:t>
                      </a:r>
                    </a:p>
                  </a:txBody>
                  <a:tcPr marL="38851" marR="38851" marT="19426" marB="19426" anchor="ctr"/>
                </a:tc>
                <a:tc>
                  <a:txBody>
                    <a:bodyPr/>
                    <a:lstStyle/>
                    <a:p>
                      <a:r>
                        <a:rPr lang="es-MX" sz="1100">
                          <a:effectLst/>
                        </a:rPr>
                        <a:t>2.3 GHz</a:t>
                      </a:r>
                    </a:p>
                  </a:txBody>
                  <a:tcPr marL="38851" marR="38851" marT="19426" marB="19426" anchor="ctr"/>
                </a:tc>
                <a:tc>
                  <a:txBody>
                    <a:bodyPr/>
                    <a:lstStyle/>
                    <a:p>
                      <a:r>
                        <a:rPr lang="es-MX" sz="1100">
                          <a:effectLst/>
                        </a:rPr>
                        <a:t>N/A</a:t>
                      </a:r>
                    </a:p>
                  </a:txBody>
                  <a:tcPr marL="38851" marR="38851" marT="19426" marB="19426" anchor="ctr"/>
                </a:tc>
                <a:tc>
                  <a:txBody>
                    <a:bodyPr/>
                    <a:lstStyle/>
                    <a:p>
                      <a:r>
                        <a:rPr lang="es-MX" sz="1100">
                          <a:effectLst/>
                        </a:rPr>
                        <a:t>2 × 256 KiB</a:t>
                      </a:r>
                    </a:p>
                  </a:txBody>
                  <a:tcPr marL="38851" marR="38851" marT="19426" marB="19426" anchor="ctr"/>
                </a:tc>
                <a:tc>
                  <a:txBody>
                    <a:bodyPr/>
                    <a:lstStyle/>
                    <a:p>
                      <a:r>
                        <a:rPr lang="es-MX" sz="1100">
                          <a:effectLst/>
                        </a:rPr>
                        <a:t>2 MiB</a:t>
                      </a:r>
                    </a:p>
                  </a:txBody>
                  <a:tcPr marL="38851" marR="38851" marT="19426" marB="19426" anchor="ctr"/>
                </a:tc>
                <a:tc>
                  <a:txBody>
                    <a:bodyPr/>
                    <a:lstStyle/>
                    <a:p>
                      <a:r>
                        <a:rPr lang="es-MX" sz="1100">
                          <a:effectLst/>
                        </a:rPr>
                        <a:t>HD Graphics (6 EUs)</a:t>
                      </a:r>
                    </a:p>
                  </a:txBody>
                  <a:tcPr marL="38851" marR="38851" marT="19426" marB="19426" anchor="ctr"/>
                </a:tc>
                <a:tc>
                  <a:txBody>
                    <a:bodyPr/>
                    <a:lstStyle/>
                    <a:p>
                      <a:r>
                        <a:rPr lang="es-MX" sz="1100">
                          <a:effectLst/>
                        </a:rPr>
                        <a:t>650–1050 MHz</a:t>
                      </a:r>
                    </a:p>
                  </a:txBody>
                  <a:tcPr marL="38851" marR="38851" marT="19426" marB="19426" anchor="ctr"/>
                </a:tc>
                <a:tc>
                  <a:txBody>
                    <a:bodyPr/>
                    <a:lstStyle/>
                    <a:p>
                      <a:r>
                        <a:rPr lang="es-MX" sz="1100">
                          <a:effectLst/>
                        </a:rPr>
                        <a:t>35 W</a:t>
                      </a:r>
                    </a:p>
                  </a:txBody>
                  <a:tcPr marL="38851" marR="38851" marT="19426" marB="19426" anchor="ctr"/>
                </a:tc>
                <a:tc>
                  <a:txBody>
                    <a:bodyPr/>
                    <a:lstStyle/>
                    <a:p>
                      <a:r>
                        <a:rPr lang="es-MX" sz="1100">
                          <a:effectLst/>
                        </a:rPr>
                        <a:t>LGA 1155</a:t>
                      </a:r>
                    </a:p>
                  </a:txBody>
                  <a:tcPr marL="38851" marR="38851" marT="19426" marB="19426" anchor="ctr"/>
                </a:tc>
                <a:tc>
                  <a:txBody>
                    <a:bodyPr/>
                    <a:lstStyle/>
                    <a:p>
                      <a:r>
                        <a:rPr lang="es-MX" sz="1100">
                          <a:effectLst/>
                        </a:rPr>
                        <a:t>DMI 2.0</a:t>
                      </a:r>
                    </a:p>
                  </a:txBody>
                  <a:tcPr marL="38851" marR="38851" marT="19426" marB="19426" anchor="ctr"/>
                </a:tc>
                <a:tc>
                  <a:txBody>
                    <a:bodyPr/>
                    <a:lstStyle/>
                    <a:p>
                      <a:r>
                        <a:rPr lang="es-ES" sz="1100">
                          <a:effectLst/>
                        </a:rPr>
                        <a:t>20 de enero de 2013</a:t>
                      </a:r>
                    </a:p>
                  </a:txBody>
                  <a:tcPr marL="38851" marR="38851" marT="19426" marB="19426" anchor="ctr"/>
                </a:tc>
                <a:tc>
                  <a:txBody>
                    <a:bodyPr/>
                    <a:lstStyle/>
                    <a:p>
                      <a:r>
                        <a:rPr lang="es-MX" sz="1100">
                          <a:effectLst/>
                        </a:rPr>
                        <a:t>$42</a:t>
                      </a:r>
                    </a:p>
                  </a:txBody>
                  <a:tcPr marL="38851" marR="38851" marT="19426" marB="19426" anchor="ctr"/>
                </a:tc>
                <a:extLst>
                  <a:ext uri="{0D108BD9-81ED-4DB2-BD59-A6C34878D82A}">
                    <a16:rowId xmlns:a16="http://schemas.microsoft.com/office/drawing/2014/main" val="2547349585"/>
                  </a:ext>
                </a:extLst>
              </a:tr>
              <a:tr h="850812">
                <a:tc>
                  <a:txBody>
                    <a:bodyPr/>
                    <a:lstStyle/>
                    <a:p>
                      <a:r>
                        <a:rPr lang="es-MX" sz="1100">
                          <a:effectLst/>
                        </a:rPr>
                        <a:t>Celeron G1620T</a:t>
                      </a:r>
                    </a:p>
                  </a:txBody>
                  <a:tcPr marL="38851" marR="38851" marT="19426" marB="19426" anchor="ctr"/>
                </a:tc>
                <a:tc>
                  <a:txBody>
                    <a:bodyPr/>
                    <a:lstStyle/>
                    <a:p>
                      <a:r>
                        <a:rPr lang="es-MX" sz="1100">
                          <a:effectLst/>
                        </a:rPr>
                        <a:t>2</a:t>
                      </a:r>
                    </a:p>
                  </a:txBody>
                  <a:tcPr marL="38851" marR="38851" marT="19426" marB="19426" anchor="ctr"/>
                </a:tc>
                <a:tc>
                  <a:txBody>
                    <a:bodyPr/>
                    <a:lstStyle/>
                    <a:p>
                      <a:r>
                        <a:rPr lang="es-MX" sz="1100">
                          <a:effectLst/>
                        </a:rPr>
                        <a:t>2.4 GHz</a:t>
                      </a:r>
                    </a:p>
                  </a:txBody>
                  <a:tcPr marL="38851" marR="38851" marT="19426" marB="19426" anchor="ctr"/>
                </a:tc>
                <a:tc>
                  <a:txBody>
                    <a:bodyPr/>
                    <a:lstStyle/>
                    <a:p>
                      <a:r>
                        <a:rPr lang="es-MX" sz="1100">
                          <a:effectLst/>
                        </a:rPr>
                        <a:t>N/A</a:t>
                      </a:r>
                    </a:p>
                  </a:txBody>
                  <a:tcPr marL="38851" marR="38851" marT="19426" marB="19426" anchor="ctr"/>
                </a:tc>
                <a:tc>
                  <a:txBody>
                    <a:bodyPr/>
                    <a:lstStyle/>
                    <a:p>
                      <a:r>
                        <a:rPr lang="es-MX" sz="1100">
                          <a:effectLst/>
                        </a:rPr>
                        <a:t>2 × 256 KiB</a:t>
                      </a:r>
                    </a:p>
                  </a:txBody>
                  <a:tcPr marL="38851" marR="38851" marT="19426" marB="19426" anchor="ctr"/>
                </a:tc>
                <a:tc>
                  <a:txBody>
                    <a:bodyPr/>
                    <a:lstStyle/>
                    <a:p>
                      <a:r>
                        <a:rPr lang="es-MX" sz="1100">
                          <a:effectLst/>
                        </a:rPr>
                        <a:t>2 MiB</a:t>
                      </a:r>
                    </a:p>
                  </a:txBody>
                  <a:tcPr marL="38851" marR="38851" marT="19426" marB="19426" anchor="ctr"/>
                </a:tc>
                <a:tc>
                  <a:txBody>
                    <a:bodyPr/>
                    <a:lstStyle/>
                    <a:p>
                      <a:r>
                        <a:rPr lang="es-MX" sz="1100">
                          <a:effectLst/>
                        </a:rPr>
                        <a:t>HD Graphics (6 EUs)</a:t>
                      </a:r>
                    </a:p>
                  </a:txBody>
                  <a:tcPr marL="38851" marR="38851" marT="19426" marB="19426" anchor="ctr"/>
                </a:tc>
                <a:tc>
                  <a:txBody>
                    <a:bodyPr/>
                    <a:lstStyle/>
                    <a:p>
                      <a:r>
                        <a:rPr lang="es-MX" sz="1100">
                          <a:effectLst/>
                        </a:rPr>
                        <a:t>650–1050 MHz</a:t>
                      </a:r>
                    </a:p>
                  </a:txBody>
                  <a:tcPr marL="38851" marR="38851" marT="19426" marB="19426" anchor="ctr"/>
                </a:tc>
                <a:tc>
                  <a:txBody>
                    <a:bodyPr/>
                    <a:lstStyle/>
                    <a:p>
                      <a:r>
                        <a:rPr lang="es-MX" sz="1100">
                          <a:effectLst/>
                        </a:rPr>
                        <a:t>35 W</a:t>
                      </a:r>
                    </a:p>
                  </a:txBody>
                  <a:tcPr marL="38851" marR="38851" marT="19426" marB="19426" anchor="ctr"/>
                </a:tc>
                <a:tc>
                  <a:txBody>
                    <a:bodyPr/>
                    <a:lstStyle/>
                    <a:p>
                      <a:r>
                        <a:rPr lang="es-MX" sz="1100">
                          <a:effectLst/>
                        </a:rPr>
                        <a:t>LGA 1155</a:t>
                      </a:r>
                    </a:p>
                  </a:txBody>
                  <a:tcPr marL="38851" marR="38851" marT="19426" marB="19426" anchor="ctr"/>
                </a:tc>
                <a:tc>
                  <a:txBody>
                    <a:bodyPr/>
                    <a:lstStyle/>
                    <a:p>
                      <a:r>
                        <a:rPr lang="es-MX" sz="1100">
                          <a:effectLst/>
                        </a:rPr>
                        <a:t>DMI 2.0</a:t>
                      </a:r>
                    </a:p>
                  </a:txBody>
                  <a:tcPr marL="38851" marR="38851" marT="19426" marB="19426" anchor="ctr"/>
                </a:tc>
                <a:tc>
                  <a:txBody>
                    <a:bodyPr/>
                    <a:lstStyle/>
                    <a:p>
                      <a:r>
                        <a:rPr lang="es-ES" sz="1100">
                          <a:effectLst/>
                        </a:rPr>
                        <a:t>1 de septiembre de 2013</a:t>
                      </a:r>
                    </a:p>
                  </a:txBody>
                  <a:tcPr marL="38851" marR="38851" marT="19426" marB="19426" anchor="ctr"/>
                </a:tc>
                <a:tc>
                  <a:txBody>
                    <a:bodyPr/>
                    <a:lstStyle/>
                    <a:p>
                      <a:r>
                        <a:rPr lang="es-MX" sz="1100" dirty="0">
                          <a:effectLst/>
                        </a:rPr>
                        <a:t>$42</a:t>
                      </a:r>
                    </a:p>
                  </a:txBody>
                  <a:tcPr marL="38851" marR="38851" marT="19426" marB="19426" anchor="ctr"/>
                </a:tc>
                <a:extLst>
                  <a:ext uri="{0D108BD9-81ED-4DB2-BD59-A6C34878D82A}">
                    <a16:rowId xmlns:a16="http://schemas.microsoft.com/office/drawing/2014/main" val="3768097927"/>
                  </a:ext>
                </a:extLst>
              </a:tr>
            </a:tbl>
          </a:graphicData>
        </a:graphic>
      </p:graphicFrame>
      <p:sp>
        <p:nvSpPr>
          <p:cNvPr id="5" name="CuadroTexto 4">
            <a:extLst>
              <a:ext uri="{FF2B5EF4-FFF2-40B4-BE49-F238E27FC236}">
                <a16:creationId xmlns:a16="http://schemas.microsoft.com/office/drawing/2014/main" id="{6AAAFEE9-2B8A-46B6-B783-ABFAFE9122E4}"/>
              </a:ext>
            </a:extLst>
          </p:cNvPr>
          <p:cNvSpPr txBox="1"/>
          <p:nvPr/>
        </p:nvSpPr>
        <p:spPr>
          <a:xfrm>
            <a:off x="848139" y="140016"/>
            <a:ext cx="6096000" cy="369332"/>
          </a:xfrm>
          <a:prstGeom prst="rect">
            <a:avLst/>
          </a:prstGeom>
          <a:noFill/>
        </p:spPr>
        <p:txBody>
          <a:bodyPr wrap="square">
            <a:spAutoFit/>
          </a:bodyPr>
          <a:lstStyle/>
          <a:p>
            <a:pPr marL="285750" indent="-285750">
              <a:buFont typeface="Arial" panose="020B0604020202020204" pitchFamily="34" charset="0"/>
              <a:buChar char="•"/>
            </a:pPr>
            <a:r>
              <a:rPr lang="es-MX" dirty="0" err="1">
                <a:solidFill>
                  <a:schemeClr val="accent1"/>
                </a:solidFill>
              </a:rPr>
              <a:t>Ivy</a:t>
            </a:r>
            <a:r>
              <a:rPr lang="es-MX" dirty="0">
                <a:solidFill>
                  <a:schemeClr val="accent1"/>
                </a:solidFill>
              </a:rPr>
              <a:t> Bridge (22 nm)</a:t>
            </a:r>
          </a:p>
        </p:txBody>
      </p:sp>
    </p:spTree>
    <p:extLst>
      <p:ext uri="{BB962C8B-B14F-4D97-AF65-F5344CB8AC3E}">
        <p14:creationId xmlns:p14="http://schemas.microsoft.com/office/powerpoint/2010/main" val="3164683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F05FC5-3CC8-4A0B-9075-9C03B21C95B0}"/>
              </a:ext>
            </a:extLst>
          </p:cNvPr>
          <p:cNvSpPr>
            <a:spLocks noGrp="1"/>
          </p:cNvSpPr>
          <p:nvPr>
            <p:ph type="sldNum" sz="quarter" idx="12"/>
          </p:nvPr>
        </p:nvSpPr>
        <p:spPr/>
        <p:txBody>
          <a:bodyPr/>
          <a:lstStyle/>
          <a:p>
            <a:pPr rtl="0"/>
            <a:fld id="{D8DA9DAA-006C-4F4B-980E-E3DF019B24E2}" type="slidenum">
              <a:rPr lang="es-ES" noProof="0" smtClean="0"/>
              <a:t>104</a:t>
            </a:fld>
            <a:endParaRPr lang="es-ES" noProof="0"/>
          </a:p>
        </p:txBody>
      </p:sp>
      <p:graphicFrame>
        <p:nvGraphicFramePr>
          <p:cNvPr id="5" name="Tabla 4">
            <a:extLst>
              <a:ext uri="{FF2B5EF4-FFF2-40B4-BE49-F238E27FC236}">
                <a16:creationId xmlns:a16="http://schemas.microsoft.com/office/drawing/2014/main" id="{73418C8F-CAEE-48B4-9E73-7432C7135D4B}"/>
              </a:ext>
            </a:extLst>
          </p:cNvPr>
          <p:cNvGraphicFramePr>
            <a:graphicFrameLocks noGrp="1"/>
          </p:cNvGraphicFramePr>
          <p:nvPr>
            <p:extLst>
              <p:ext uri="{D42A27DB-BD31-4B8C-83A1-F6EECF244321}">
                <p14:modId xmlns:p14="http://schemas.microsoft.com/office/powerpoint/2010/main" val="3368323987"/>
              </p:ext>
            </p:extLst>
          </p:nvPr>
        </p:nvGraphicFramePr>
        <p:xfrm>
          <a:off x="225284" y="486992"/>
          <a:ext cx="11741431" cy="6371008"/>
        </p:xfrm>
        <a:graphic>
          <a:graphicData uri="http://schemas.openxmlformats.org/drawingml/2006/table">
            <a:tbl>
              <a:tblPr>
                <a:tableStyleId>{5DA37D80-6434-44D0-A028-1B22A696006F}</a:tableStyleId>
              </a:tblPr>
              <a:tblGrid>
                <a:gridCol w="903187">
                  <a:extLst>
                    <a:ext uri="{9D8B030D-6E8A-4147-A177-3AD203B41FA5}">
                      <a16:colId xmlns:a16="http://schemas.microsoft.com/office/drawing/2014/main" val="800467437"/>
                    </a:ext>
                  </a:extLst>
                </a:gridCol>
                <a:gridCol w="903187">
                  <a:extLst>
                    <a:ext uri="{9D8B030D-6E8A-4147-A177-3AD203B41FA5}">
                      <a16:colId xmlns:a16="http://schemas.microsoft.com/office/drawing/2014/main" val="2319060306"/>
                    </a:ext>
                  </a:extLst>
                </a:gridCol>
                <a:gridCol w="903187">
                  <a:extLst>
                    <a:ext uri="{9D8B030D-6E8A-4147-A177-3AD203B41FA5}">
                      <a16:colId xmlns:a16="http://schemas.microsoft.com/office/drawing/2014/main" val="1507807308"/>
                    </a:ext>
                  </a:extLst>
                </a:gridCol>
                <a:gridCol w="903187">
                  <a:extLst>
                    <a:ext uri="{9D8B030D-6E8A-4147-A177-3AD203B41FA5}">
                      <a16:colId xmlns:a16="http://schemas.microsoft.com/office/drawing/2014/main" val="1393053900"/>
                    </a:ext>
                  </a:extLst>
                </a:gridCol>
                <a:gridCol w="903187">
                  <a:extLst>
                    <a:ext uri="{9D8B030D-6E8A-4147-A177-3AD203B41FA5}">
                      <a16:colId xmlns:a16="http://schemas.microsoft.com/office/drawing/2014/main" val="91273316"/>
                    </a:ext>
                  </a:extLst>
                </a:gridCol>
                <a:gridCol w="903187">
                  <a:extLst>
                    <a:ext uri="{9D8B030D-6E8A-4147-A177-3AD203B41FA5}">
                      <a16:colId xmlns:a16="http://schemas.microsoft.com/office/drawing/2014/main" val="1249518855"/>
                    </a:ext>
                  </a:extLst>
                </a:gridCol>
                <a:gridCol w="903187">
                  <a:extLst>
                    <a:ext uri="{9D8B030D-6E8A-4147-A177-3AD203B41FA5}">
                      <a16:colId xmlns:a16="http://schemas.microsoft.com/office/drawing/2014/main" val="636648605"/>
                    </a:ext>
                  </a:extLst>
                </a:gridCol>
                <a:gridCol w="903187">
                  <a:extLst>
                    <a:ext uri="{9D8B030D-6E8A-4147-A177-3AD203B41FA5}">
                      <a16:colId xmlns:a16="http://schemas.microsoft.com/office/drawing/2014/main" val="640506071"/>
                    </a:ext>
                  </a:extLst>
                </a:gridCol>
                <a:gridCol w="903187">
                  <a:extLst>
                    <a:ext uri="{9D8B030D-6E8A-4147-A177-3AD203B41FA5}">
                      <a16:colId xmlns:a16="http://schemas.microsoft.com/office/drawing/2014/main" val="1525617032"/>
                    </a:ext>
                  </a:extLst>
                </a:gridCol>
                <a:gridCol w="903187">
                  <a:extLst>
                    <a:ext uri="{9D8B030D-6E8A-4147-A177-3AD203B41FA5}">
                      <a16:colId xmlns:a16="http://schemas.microsoft.com/office/drawing/2014/main" val="2548764957"/>
                    </a:ext>
                  </a:extLst>
                </a:gridCol>
                <a:gridCol w="903187">
                  <a:extLst>
                    <a:ext uri="{9D8B030D-6E8A-4147-A177-3AD203B41FA5}">
                      <a16:colId xmlns:a16="http://schemas.microsoft.com/office/drawing/2014/main" val="750270345"/>
                    </a:ext>
                  </a:extLst>
                </a:gridCol>
                <a:gridCol w="903187">
                  <a:extLst>
                    <a:ext uri="{9D8B030D-6E8A-4147-A177-3AD203B41FA5}">
                      <a16:colId xmlns:a16="http://schemas.microsoft.com/office/drawing/2014/main" val="3580087229"/>
                    </a:ext>
                  </a:extLst>
                </a:gridCol>
                <a:gridCol w="903187">
                  <a:extLst>
                    <a:ext uri="{9D8B030D-6E8A-4147-A177-3AD203B41FA5}">
                      <a16:colId xmlns:a16="http://schemas.microsoft.com/office/drawing/2014/main" val="2240902071"/>
                    </a:ext>
                  </a:extLst>
                </a:gridCol>
              </a:tblGrid>
              <a:tr h="510420">
                <a:tc>
                  <a:txBody>
                    <a:bodyPr/>
                    <a:lstStyle/>
                    <a:p>
                      <a:pPr algn="ctr"/>
                      <a:r>
                        <a:rPr lang="es-MX" sz="900">
                          <a:effectLst/>
                        </a:rPr>
                        <a:t>Modelo</a:t>
                      </a:r>
                    </a:p>
                  </a:txBody>
                  <a:tcPr marL="15998" marR="15998" marT="7999" marB="7999" anchor="ctr"/>
                </a:tc>
                <a:tc>
                  <a:txBody>
                    <a:bodyPr/>
                    <a:lstStyle/>
                    <a:p>
                      <a:pPr algn="ctr"/>
                      <a:r>
                        <a:rPr lang="es-MX" sz="900">
                          <a:effectLst/>
                        </a:rPr>
                        <a:t>Núcleos</a:t>
                      </a:r>
                    </a:p>
                  </a:txBody>
                  <a:tcPr marL="15998" marR="15998" marT="7999" marB="7999" anchor="ctr"/>
                </a:tc>
                <a:tc>
                  <a:txBody>
                    <a:bodyPr/>
                    <a:lstStyle/>
                    <a:p>
                      <a:pPr algn="ctr"/>
                      <a:r>
                        <a:rPr lang="es-MX" sz="900">
                          <a:effectLst/>
                        </a:rPr>
                        <a:t>Frecuencia</a:t>
                      </a:r>
                    </a:p>
                  </a:txBody>
                  <a:tcPr marL="15998" marR="15998" marT="7999" marB="7999" anchor="ctr"/>
                </a:tc>
                <a:tc>
                  <a:txBody>
                    <a:bodyPr/>
                    <a:lstStyle/>
                    <a:p>
                      <a:pPr algn="ctr"/>
                      <a:r>
                        <a:rPr lang="es-MX" sz="900">
                          <a:effectLst/>
                        </a:rPr>
                        <a:t>Turbo</a:t>
                      </a:r>
                    </a:p>
                  </a:txBody>
                  <a:tcPr marL="15998" marR="15998" marT="7999" marB="7999" anchor="ctr"/>
                </a:tc>
                <a:tc>
                  <a:txBody>
                    <a:bodyPr/>
                    <a:lstStyle/>
                    <a:p>
                      <a:pPr algn="ctr"/>
                      <a:r>
                        <a:rPr lang="es-MX" sz="900">
                          <a:effectLst/>
                        </a:rPr>
                        <a:t>CachéL2</a:t>
                      </a:r>
                    </a:p>
                  </a:txBody>
                  <a:tcPr marL="15998" marR="15998" marT="7999" marB="7999" anchor="ctr"/>
                </a:tc>
                <a:tc>
                  <a:txBody>
                    <a:bodyPr/>
                    <a:lstStyle/>
                    <a:p>
                      <a:pPr algn="ctr"/>
                      <a:r>
                        <a:rPr lang="es-MX" sz="900">
                          <a:effectLst/>
                        </a:rPr>
                        <a:t>CachéL3</a:t>
                      </a:r>
                    </a:p>
                  </a:txBody>
                  <a:tcPr marL="15998" marR="15998" marT="7999" marB="7999" anchor="ctr"/>
                </a:tc>
                <a:tc>
                  <a:txBody>
                    <a:bodyPr/>
                    <a:lstStyle/>
                    <a:p>
                      <a:pPr algn="ctr"/>
                      <a:r>
                        <a:rPr lang="es-MX" sz="900">
                          <a:effectLst/>
                        </a:rPr>
                        <a:t>modelo deGPU</a:t>
                      </a:r>
                    </a:p>
                  </a:txBody>
                  <a:tcPr marL="15998" marR="15998" marT="7999" marB="7999" anchor="ctr"/>
                </a:tc>
                <a:tc>
                  <a:txBody>
                    <a:bodyPr/>
                    <a:lstStyle/>
                    <a:p>
                      <a:pPr algn="ctr"/>
                      <a:r>
                        <a:rPr lang="es-MX" sz="900">
                          <a:effectLst/>
                        </a:rPr>
                        <a:t>frecuencia deGPU</a:t>
                      </a:r>
                    </a:p>
                  </a:txBody>
                  <a:tcPr marL="15998" marR="15998" marT="7999" marB="7999" anchor="ctr"/>
                </a:tc>
                <a:tc>
                  <a:txBody>
                    <a:bodyPr/>
                    <a:lstStyle/>
                    <a:p>
                      <a:pPr algn="ctr"/>
                      <a:r>
                        <a:rPr lang="es-MX" sz="900">
                          <a:effectLst/>
                        </a:rPr>
                        <a:t>TDP</a:t>
                      </a:r>
                    </a:p>
                  </a:txBody>
                  <a:tcPr marL="15998" marR="15998" marT="7999" marB="7999" anchor="ctr"/>
                </a:tc>
                <a:tc>
                  <a:txBody>
                    <a:bodyPr/>
                    <a:lstStyle/>
                    <a:p>
                      <a:pPr algn="ctr"/>
                      <a:r>
                        <a:rPr lang="es-MX" sz="900">
                          <a:effectLst/>
                        </a:rPr>
                        <a:t>Socket</a:t>
                      </a:r>
                    </a:p>
                  </a:txBody>
                  <a:tcPr marL="15998" marR="15998" marT="7999" marB="7999" anchor="ctr"/>
                </a:tc>
                <a:tc>
                  <a:txBody>
                    <a:bodyPr/>
                    <a:lstStyle/>
                    <a:p>
                      <a:pPr algn="ctr"/>
                      <a:r>
                        <a:rPr lang="es-MX" sz="900">
                          <a:effectLst/>
                        </a:rPr>
                        <a:t>I/O bus</a:t>
                      </a:r>
                    </a:p>
                  </a:txBody>
                  <a:tcPr marL="15998" marR="15998" marT="7999" marB="7999" anchor="ctr"/>
                </a:tc>
                <a:tc>
                  <a:txBody>
                    <a:bodyPr/>
                    <a:lstStyle/>
                    <a:p>
                      <a:pPr algn="ctr"/>
                      <a:r>
                        <a:rPr lang="es-MX" sz="900">
                          <a:effectLst/>
                        </a:rPr>
                        <a:t>Fecha delanzamiento</a:t>
                      </a:r>
                    </a:p>
                  </a:txBody>
                  <a:tcPr marL="15998" marR="15998" marT="7999" marB="7999" anchor="ctr"/>
                </a:tc>
                <a:tc>
                  <a:txBody>
                    <a:bodyPr/>
                    <a:lstStyle/>
                    <a:p>
                      <a:pPr algn="ctr"/>
                      <a:r>
                        <a:rPr lang="es-MX" sz="900">
                          <a:effectLst/>
                        </a:rPr>
                        <a:t>Precio delanzamiento</a:t>
                      </a:r>
                    </a:p>
                    <a:p>
                      <a:pPr algn="ctr"/>
                      <a:r>
                        <a:rPr lang="es-MX" sz="900">
                          <a:effectLst/>
                        </a:rPr>
                        <a:t>(USD)</a:t>
                      </a:r>
                    </a:p>
                  </a:txBody>
                  <a:tcPr marL="15998" marR="15998" marT="7999" marB="7999" anchor="ctr"/>
                </a:tc>
                <a:extLst>
                  <a:ext uri="{0D108BD9-81ED-4DB2-BD59-A6C34878D82A}">
                    <a16:rowId xmlns:a16="http://schemas.microsoft.com/office/drawing/2014/main" val="2746778804"/>
                  </a:ext>
                </a:extLst>
              </a:tr>
              <a:tr h="510420">
                <a:tc>
                  <a:txBody>
                    <a:bodyPr/>
                    <a:lstStyle/>
                    <a:p>
                      <a:r>
                        <a:rPr lang="es-MX" sz="900">
                          <a:effectLst/>
                        </a:rPr>
                        <a:t>Pentium G620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Intel Graphics Technology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603386539"/>
                  </a:ext>
                </a:extLst>
              </a:tr>
              <a:tr h="371215">
                <a:tc>
                  <a:txBody>
                    <a:bodyPr/>
                    <a:lstStyle/>
                    <a:p>
                      <a:r>
                        <a:rPr lang="es-MX" sz="900">
                          <a:effectLst/>
                        </a:rPr>
                        <a:t>Pentium G622</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endParaRPr lang="es-MX" sz="900">
                        <a:effectLst/>
                      </a:endParaRPr>
                    </a:p>
                  </a:txBody>
                  <a:tcPr marL="15998" marR="15998" marT="7999" marB="7999" anchor="ctr"/>
                </a:tc>
                <a:extLst>
                  <a:ext uri="{0D108BD9-81ED-4DB2-BD59-A6C34878D82A}">
                    <a16:rowId xmlns:a16="http://schemas.microsoft.com/office/drawing/2014/main" val="3770094074"/>
                  </a:ext>
                </a:extLst>
              </a:tr>
              <a:tr h="371215">
                <a:tc>
                  <a:txBody>
                    <a:bodyPr/>
                    <a:lstStyle/>
                    <a:p>
                      <a:r>
                        <a:rPr lang="es-MX" sz="900">
                          <a:effectLst/>
                        </a:rPr>
                        <a:t>Pentium G630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2.7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$75</a:t>
                      </a:r>
                    </a:p>
                  </a:txBody>
                  <a:tcPr marL="15998" marR="15998" marT="7999" marB="7999" anchor="ctr"/>
                </a:tc>
                <a:extLst>
                  <a:ext uri="{0D108BD9-81ED-4DB2-BD59-A6C34878D82A}">
                    <a16:rowId xmlns:a16="http://schemas.microsoft.com/office/drawing/2014/main" val="3319047639"/>
                  </a:ext>
                </a:extLst>
              </a:tr>
              <a:tr h="371215">
                <a:tc>
                  <a:txBody>
                    <a:bodyPr/>
                    <a:lstStyle/>
                    <a:p>
                      <a:r>
                        <a:rPr lang="es-MX" sz="900">
                          <a:effectLst/>
                        </a:rPr>
                        <a:t>Pentium G632</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2.7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endParaRPr lang="es-MX" sz="900">
                        <a:effectLst/>
                      </a:endParaRPr>
                    </a:p>
                  </a:txBody>
                  <a:tcPr marL="15998" marR="15998" marT="7999" marB="7999" anchor="ctr"/>
                </a:tc>
                <a:extLst>
                  <a:ext uri="{0D108BD9-81ED-4DB2-BD59-A6C34878D82A}">
                    <a16:rowId xmlns:a16="http://schemas.microsoft.com/office/drawing/2014/main" val="3035747373"/>
                  </a:ext>
                </a:extLst>
              </a:tr>
              <a:tr h="371215">
                <a:tc>
                  <a:txBody>
                    <a:bodyPr/>
                    <a:lstStyle/>
                    <a:p>
                      <a:r>
                        <a:rPr lang="es-MX" sz="900">
                          <a:effectLst/>
                        </a:rPr>
                        <a:t>Pentium G640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2.8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2462733677"/>
                  </a:ext>
                </a:extLst>
              </a:tr>
              <a:tr h="371215">
                <a:tc>
                  <a:txBody>
                    <a:bodyPr/>
                    <a:lstStyle/>
                    <a:p>
                      <a:r>
                        <a:rPr lang="es-MX" sz="900">
                          <a:effectLst/>
                        </a:rPr>
                        <a:t>Pentium G645</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2.9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 de septiembre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689214643"/>
                  </a:ext>
                </a:extLst>
              </a:tr>
              <a:tr h="371215">
                <a:tc>
                  <a:txBody>
                    <a:bodyPr/>
                    <a:lstStyle/>
                    <a:p>
                      <a:r>
                        <a:rPr lang="es-MX" sz="900">
                          <a:effectLst/>
                        </a:rPr>
                        <a:t>Pentium G840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2.8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$75</a:t>
                      </a:r>
                    </a:p>
                  </a:txBody>
                  <a:tcPr marL="15998" marR="15998" marT="7999" marB="7999" anchor="ctr"/>
                </a:tc>
                <a:extLst>
                  <a:ext uri="{0D108BD9-81ED-4DB2-BD59-A6C34878D82A}">
                    <a16:rowId xmlns:a16="http://schemas.microsoft.com/office/drawing/2014/main" val="1922036945"/>
                  </a:ext>
                </a:extLst>
              </a:tr>
              <a:tr h="371215">
                <a:tc>
                  <a:txBody>
                    <a:bodyPr/>
                    <a:lstStyle/>
                    <a:p>
                      <a:r>
                        <a:rPr lang="es-MX" sz="900">
                          <a:effectLst/>
                        </a:rPr>
                        <a:t>Pentium G850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2.9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3568628473"/>
                  </a:ext>
                </a:extLst>
              </a:tr>
              <a:tr h="371215">
                <a:tc>
                  <a:txBody>
                    <a:bodyPr/>
                    <a:lstStyle/>
                    <a:p>
                      <a:r>
                        <a:rPr lang="es-MX" sz="900">
                          <a:effectLst/>
                        </a:rPr>
                        <a:t>Pentium G860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3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2274273032"/>
                  </a:ext>
                </a:extLst>
              </a:tr>
              <a:tr h="371215">
                <a:tc>
                  <a:txBody>
                    <a:bodyPr/>
                    <a:lstStyle/>
                    <a:p>
                      <a:r>
                        <a:rPr lang="es-MX" sz="900">
                          <a:effectLst/>
                        </a:rPr>
                        <a:t>Pentium G870</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3.1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850–1100 MHz</a:t>
                      </a:r>
                    </a:p>
                  </a:txBody>
                  <a:tcPr marL="15998" marR="15998" marT="7999" marB="7999" anchor="ctr"/>
                </a:tc>
                <a:tc>
                  <a:txBody>
                    <a:bodyPr/>
                    <a:lstStyle/>
                    <a:p>
                      <a:r>
                        <a:rPr lang="es-MX" sz="900">
                          <a:effectLst/>
                        </a:rPr>
                        <a:t>65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$86</a:t>
                      </a:r>
                    </a:p>
                  </a:txBody>
                  <a:tcPr marL="15998" marR="15998" marT="7999" marB="7999" anchor="ctr"/>
                </a:tc>
                <a:extLst>
                  <a:ext uri="{0D108BD9-81ED-4DB2-BD59-A6C34878D82A}">
                    <a16:rowId xmlns:a16="http://schemas.microsoft.com/office/drawing/2014/main" val="1245573038"/>
                  </a:ext>
                </a:extLst>
              </a:tr>
              <a:tr h="92803">
                <a:tc gridSpan="13">
                  <a:txBody>
                    <a:bodyPr/>
                    <a:lstStyle/>
                    <a:p>
                      <a:r>
                        <a:rPr lang="es-MX" sz="900" b="1">
                          <a:effectLst/>
                        </a:rPr>
                        <a:t>Ultra-bajo consumo</a:t>
                      </a:r>
                      <a:endParaRPr lang="es-MX" sz="900">
                        <a:effectLst/>
                      </a:endParaRPr>
                    </a:p>
                  </a:txBody>
                  <a:tcPr marL="15998" marR="15998" marT="7999" marB="7999"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002996691"/>
                  </a:ext>
                </a:extLst>
              </a:tr>
              <a:tr h="371215">
                <a:tc>
                  <a:txBody>
                    <a:bodyPr/>
                    <a:lstStyle/>
                    <a:p>
                      <a:r>
                        <a:rPr lang="es-MX" sz="900">
                          <a:effectLst/>
                        </a:rPr>
                        <a:t>Pentium G620T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2.2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22 de mayo de 2011</a:t>
                      </a:r>
                    </a:p>
                  </a:txBody>
                  <a:tcPr marL="15998" marR="15998" marT="7999" marB="7999" anchor="ctr"/>
                </a:tc>
                <a:tc>
                  <a:txBody>
                    <a:bodyPr/>
                    <a:lstStyle/>
                    <a:p>
                      <a:r>
                        <a:rPr lang="es-MX" sz="900">
                          <a:effectLst/>
                        </a:rPr>
                        <a:t>$70</a:t>
                      </a:r>
                    </a:p>
                  </a:txBody>
                  <a:tcPr marL="15998" marR="15998" marT="7999" marB="7999" anchor="ctr"/>
                </a:tc>
                <a:extLst>
                  <a:ext uri="{0D108BD9-81ED-4DB2-BD59-A6C34878D82A}">
                    <a16:rowId xmlns:a16="http://schemas.microsoft.com/office/drawing/2014/main" val="3997813725"/>
                  </a:ext>
                </a:extLst>
              </a:tr>
              <a:tr h="371215">
                <a:tc>
                  <a:txBody>
                    <a:bodyPr/>
                    <a:lstStyle/>
                    <a:p>
                      <a:r>
                        <a:rPr lang="es-MX" sz="900">
                          <a:effectLst/>
                        </a:rPr>
                        <a:t>Pentium G630T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2.3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4 de septiembre de 2011</a:t>
                      </a:r>
                    </a:p>
                  </a:txBody>
                  <a:tcPr marL="15998" marR="15998" marT="7999" marB="7999" anchor="ctr"/>
                </a:tc>
                <a:tc>
                  <a:txBody>
                    <a:bodyPr/>
                    <a:lstStyle/>
                    <a:p>
                      <a:r>
                        <a:rPr lang="es-MX" sz="900">
                          <a:effectLst/>
                        </a:rPr>
                        <a:t>$70</a:t>
                      </a:r>
                    </a:p>
                  </a:txBody>
                  <a:tcPr marL="15998" marR="15998" marT="7999" marB="7999" anchor="ctr"/>
                </a:tc>
                <a:extLst>
                  <a:ext uri="{0D108BD9-81ED-4DB2-BD59-A6C34878D82A}">
                    <a16:rowId xmlns:a16="http://schemas.microsoft.com/office/drawing/2014/main" val="3659498101"/>
                  </a:ext>
                </a:extLst>
              </a:tr>
              <a:tr h="371215">
                <a:tc>
                  <a:txBody>
                    <a:bodyPr/>
                    <a:lstStyle/>
                    <a:p>
                      <a:r>
                        <a:rPr lang="es-MX" sz="900">
                          <a:effectLst/>
                        </a:rPr>
                        <a:t>Pentium G640T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2.4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1471884174"/>
                  </a:ext>
                </a:extLst>
              </a:tr>
              <a:tr h="371215">
                <a:tc>
                  <a:txBody>
                    <a:bodyPr/>
                    <a:lstStyle/>
                    <a:p>
                      <a:r>
                        <a:rPr lang="es-MX" sz="900">
                          <a:effectLst/>
                        </a:rPr>
                        <a:t>Pentium G645T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2.5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a:effectLst/>
                        </a:rPr>
                        <a:t>2 × 256 KiB</a:t>
                      </a:r>
                    </a:p>
                  </a:txBody>
                  <a:tcPr marL="15998" marR="15998" marT="7999" marB="7999" anchor="ctr"/>
                </a:tc>
                <a:tc>
                  <a:txBody>
                    <a:bodyPr/>
                    <a:lstStyle/>
                    <a:p>
                      <a:r>
                        <a:rPr lang="es-MX" sz="90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2 de septiembre de 2012</a:t>
                      </a:r>
                    </a:p>
                  </a:txBody>
                  <a:tcPr marL="15998" marR="15998" marT="7999" marB="7999" anchor="ctr"/>
                </a:tc>
                <a:tc>
                  <a:txBody>
                    <a:bodyPr/>
                    <a:lstStyle/>
                    <a:p>
                      <a:r>
                        <a:rPr lang="es-MX" sz="900">
                          <a:effectLst/>
                        </a:rPr>
                        <a:t>$64</a:t>
                      </a:r>
                    </a:p>
                  </a:txBody>
                  <a:tcPr marL="15998" marR="15998" marT="7999" marB="7999" anchor="ctr"/>
                </a:tc>
                <a:extLst>
                  <a:ext uri="{0D108BD9-81ED-4DB2-BD59-A6C34878D82A}">
                    <a16:rowId xmlns:a16="http://schemas.microsoft.com/office/drawing/2014/main" val="1507043013"/>
                  </a:ext>
                </a:extLst>
              </a:tr>
              <a:tr h="371215">
                <a:tc>
                  <a:txBody>
                    <a:bodyPr/>
                    <a:lstStyle/>
                    <a:p>
                      <a:r>
                        <a:rPr lang="es-MX" sz="900">
                          <a:effectLst/>
                        </a:rPr>
                        <a:t>Pentium G860T</a:t>
                      </a:r>
                    </a:p>
                  </a:txBody>
                  <a:tcPr marL="15998" marR="15998" marT="7999" marB="7999" anchor="ctr"/>
                </a:tc>
                <a:tc>
                  <a:txBody>
                    <a:bodyPr/>
                    <a:lstStyle/>
                    <a:p>
                      <a:r>
                        <a:rPr lang="es-MX" sz="900">
                          <a:effectLst/>
                        </a:rPr>
                        <a:t>2</a:t>
                      </a:r>
                    </a:p>
                  </a:txBody>
                  <a:tcPr marL="15998" marR="15998" marT="7999" marB="7999" anchor="ctr"/>
                </a:tc>
                <a:tc>
                  <a:txBody>
                    <a:bodyPr/>
                    <a:lstStyle/>
                    <a:p>
                      <a:r>
                        <a:rPr lang="es-MX" sz="900">
                          <a:effectLst/>
                        </a:rPr>
                        <a:t>2.6 GHz</a:t>
                      </a:r>
                    </a:p>
                  </a:txBody>
                  <a:tcPr marL="15998" marR="15998" marT="7999" marB="7999" anchor="ctr"/>
                </a:tc>
                <a:tc>
                  <a:txBody>
                    <a:bodyPr/>
                    <a:lstStyle/>
                    <a:p>
                      <a:r>
                        <a:rPr lang="es-MX" sz="900">
                          <a:effectLst/>
                        </a:rPr>
                        <a:t>N/A</a:t>
                      </a:r>
                    </a:p>
                  </a:txBody>
                  <a:tcPr marL="15998" marR="15998" marT="7999" marB="7999" anchor="ctr"/>
                </a:tc>
                <a:tc>
                  <a:txBody>
                    <a:bodyPr/>
                    <a:lstStyle/>
                    <a:p>
                      <a:r>
                        <a:rPr lang="es-MX" sz="900" dirty="0">
                          <a:effectLst/>
                        </a:rPr>
                        <a:t>2 × 256 KiB</a:t>
                      </a:r>
                    </a:p>
                  </a:txBody>
                  <a:tcPr marL="15998" marR="15998" marT="7999" marB="7999" anchor="ctr"/>
                </a:tc>
                <a:tc>
                  <a:txBody>
                    <a:bodyPr/>
                    <a:lstStyle/>
                    <a:p>
                      <a:r>
                        <a:rPr lang="es-MX" sz="900" dirty="0">
                          <a:effectLst/>
                        </a:rPr>
                        <a:t>3 MiB</a:t>
                      </a:r>
                    </a:p>
                  </a:txBody>
                  <a:tcPr marL="15998" marR="15998" marT="7999" marB="7999" anchor="ctr"/>
                </a:tc>
                <a:tc>
                  <a:txBody>
                    <a:bodyPr/>
                    <a:lstStyle/>
                    <a:p>
                      <a:r>
                        <a:rPr lang="es-MX" sz="900">
                          <a:effectLst/>
                        </a:rPr>
                        <a:t>HD Graphics (6 EUs)</a:t>
                      </a:r>
                    </a:p>
                  </a:txBody>
                  <a:tcPr marL="15998" marR="15998" marT="7999" marB="7999" anchor="ctr"/>
                </a:tc>
                <a:tc>
                  <a:txBody>
                    <a:bodyPr/>
                    <a:lstStyle/>
                    <a:p>
                      <a:r>
                        <a:rPr lang="es-MX" sz="900">
                          <a:effectLst/>
                        </a:rPr>
                        <a:t>650–1100 MHz</a:t>
                      </a:r>
                    </a:p>
                  </a:txBody>
                  <a:tcPr marL="15998" marR="15998" marT="7999" marB="7999" anchor="ctr"/>
                </a:tc>
                <a:tc>
                  <a:txBody>
                    <a:bodyPr/>
                    <a:lstStyle/>
                    <a:p>
                      <a:r>
                        <a:rPr lang="es-MX" sz="900">
                          <a:effectLst/>
                        </a:rPr>
                        <a:t>35 W</a:t>
                      </a:r>
                    </a:p>
                  </a:txBody>
                  <a:tcPr marL="15998" marR="15998" marT="7999" marB="7999" anchor="ctr"/>
                </a:tc>
                <a:tc>
                  <a:txBody>
                    <a:bodyPr/>
                    <a:lstStyle/>
                    <a:p>
                      <a:r>
                        <a:rPr lang="es-MX" sz="900">
                          <a:effectLst/>
                        </a:rPr>
                        <a:t>LGA 1155</a:t>
                      </a:r>
                    </a:p>
                  </a:txBody>
                  <a:tcPr marL="15998" marR="15998" marT="7999" marB="7999" anchor="ctr"/>
                </a:tc>
                <a:tc>
                  <a:txBody>
                    <a:bodyPr/>
                    <a:lstStyle/>
                    <a:p>
                      <a:r>
                        <a:rPr lang="es-MX" sz="900">
                          <a:effectLst/>
                        </a:rPr>
                        <a:t>DMI 2.0</a:t>
                      </a:r>
                    </a:p>
                  </a:txBody>
                  <a:tcPr marL="15998" marR="15998" marT="7999" marB="7999" anchor="ctr"/>
                </a:tc>
                <a:tc>
                  <a:txBody>
                    <a:bodyPr/>
                    <a:lstStyle/>
                    <a:p>
                      <a:r>
                        <a:rPr lang="es-ES" sz="900">
                          <a:effectLst/>
                        </a:rPr>
                        <a:t>3 de junio de 2012</a:t>
                      </a:r>
                    </a:p>
                  </a:txBody>
                  <a:tcPr marL="15998" marR="15998" marT="7999" marB="7999" anchor="ctr"/>
                </a:tc>
                <a:tc>
                  <a:txBody>
                    <a:bodyPr/>
                    <a:lstStyle/>
                    <a:p>
                      <a:r>
                        <a:rPr lang="es-MX" sz="900" dirty="0">
                          <a:effectLst/>
                        </a:rPr>
                        <a:t>$75</a:t>
                      </a:r>
                    </a:p>
                  </a:txBody>
                  <a:tcPr marL="15998" marR="15998" marT="7999" marB="7999" anchor="ctr"/>
                </a:tc>
                <a:extLst>
                  <a:ext uri="{0D108BD9-81ED-4DB2-BD59-A6C34878D82A}">
                    <a16:rowId xmlns:a16="http://schemas.microsoft.com/office/drawing/2014/main" val="2495167301"/>
                  </a:ext>
                </a:extLst>
              </a:tr>
            </a:tbl>
          </a:graphicData>
        </a:graphic>
      </p:graphicFrame>
      <p:sp>
        <p:nvSpPr>
          <p:cNvPr id="7" name="CuadroTexto 6">
            <a:extLst>
              <a:ext uri="{FF2B5EF4-FFF2-40B4-BE49-F238E27FC236}">
                <a16:creationId xmlns:a16="http://schemas.microsoft.com/office/drawing/2014/main" id="{5A2EA012-2F18-4538-84A1-BCD9CE428AAE}"/>
              </a:ext>
            </a:extLst>
          </p:cNvPr>
          <p:cNvSpPr txBox="1"/>
          <p:nvPr/>
        </p:nvSpPr>
        <p:spPr>
          <a:xfrm>
            <a:off x="768625" y="25327"/>
            <a:ext cx="2782957" cy="46166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accent1"/>
                </a:solidFill>
              </a:rPr>
              <a:t>Intel Pentium</a:t>
            </a:r>
          </a:p>
          <a:p>
            <a:pPr marL="171450" indent="-171450">
              <a:buFont typeface="Arial" panose="020B0604020202020204" pitchFamily="34" charset="0"/>
              <a:buChar char="•"/>
            </a:pPr>
            <a:r>
              <a:rPr lang="en-US" sz="1200" dirty="0"/>
              <a:t>Sandy Bridge (32 nm)</a:t>
            </a:r>
            <a:endParaRPr lang="es-MX" sz="1200" dirty="0"/>
          </a:p>
        </p:txBody>
      </p:sp>
    </p:spTree>
    <p:extLst>
      <p:ext uri="{BB962C8B-B14F-4D97-AF65-F5344CB8AC3E}">
        <p14:creationId xmlns:p14="http://schemas.microsoft.com/office/powerpoint/2010/main" val="1114491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E7D5D56-1E6E-4D42-99C9-AF3827BB6211}"/>
              </a:ext>
            </a:extLst>
          </p:cNvPr>
          <p:cNvSpPr>
            <a:spLocks noGrp="1"/>
          </p:cNvSpPr>
          <p:nvPr>
            <p:ph type="sldNum" sz="quarter" idx="12"/>
          </p:nvPr>
        </p:nvSpPr>
        <p:spPr/>
        <p:txBody>
          <a:bodyPr/>
          <a:lstStyle/>
          <a:p>
            <a:pPr rtl="0"/>
            <a:fld id="{D8DA9DAA-006C-4F4B-980E-E3DF019B24E2}" type="slidenum">
              <a:rPr lang="es-ES" noProof="0" smtClean="0"/>
              <a:t>105</a:t>
            </a:fld>
            <a:endParaRPr lang="es-ES" noProof="0"/>
          </a:p>
        </p:txBody>
      </p:sp>
      <p:graphicFrame>
        <p:nvGraphicFramePr>
          <p:cNvPr id="5" name="Tabla 4">
            <a:extLst>
              <a:ext uri="{FF2B5EF4-FFF2-40B4-BE49-F238E27FC236}">
                <a16:creationId xmlns:a16="http://schemas.microsoft.com/office/drawing/2014/main" id="{D79372CD-A322-46B0-9CC2-9B59023D3262}"/>
              </a:ext>
            </a:extLst>
          </p:cNvPr>
          <p:cNvGraphicFramePr>
            <a:graphicFrameLocks noGrp="1"/>
          </p:cNvGraphicFramePr>
          <p:nvPr>
            <p:extLst>
              <p:ext uri="{D42A27DB-BD31-4B8C-83A1-F6EECF244321}">
                <p14:modId xmlns:p14="http://schemas.microsoft.com/office/powerpoint/2010/main" val="1130560304"/>
              </p:ext>
            </p:extLst>
          </p:nvPr>
        </p:nvGraphicFramePr>
        <p:xfrm>
          <a:off x="901148" y="596347"/>
          <a:ext cx="10906545" cy="6172583"/>
        </p:xfrm>
        <a:graphic>
          <a:graphicData uri="http://schemas.openxmlformats.org/drawingml/2006/table">
            <a:tbl>
              <a:tblPr>
                <a:tableStyleId>{ED083AE6-46FA-4A59-8FB0-9F97EB10719F}</a:tableStyleId>
              </a:tblPr>
              <a:tblGrid>
                <a:gridCol w="838965">
                  <a:extLst>
                    <a:ext uri="{9D8B030D-6E8A-4147-A177-3AD203B41FA5}">
                      <a16:colId xmlns:a16="http://schemas.microsoft.com/office/drawing/2014/main" val="2783325433"/>
                    </a:ext>
                  </a:extLst>
                </a:gridCol>
                <a:gridCol w="838965">
                  <a:extLst>
                    <a:ext uri="{9D8B030D-6E8A-4147-A177-3AD203B41FA5}">
                      <a16:colId xmlns:a16="http://schemas.microsoft.com/office/drawing/2014/main" val="3607094277"/>
                    </a:ext>
                  </a:extLst>
                </a:gridCol>
                <a:gridCol w="838965">
                  <a:extLst>
                    <a:ext uri="{9D8B030D-6E8A-4147-A177-3AD203B41FA5}">
                      <a16:colId xmlns:a16="http://schemas.microsoft.com/office/drawing/2014/main" val="987575127"/>
                    </a:ext>
                  </a:extLst>
                </a:gridCol>
                <a:gridCol w="838965">
                  <a:extLst>
                    <a:ext uri="{9D8B030D-6E8A-4147-A177-3AD203B41FA5}">
                      <a16:colId xmlns:a16="http://schemas.microsoft.com/office/drawing/2014/main" val="429202874"/>
                    </a:ext>
                  </a:extLst>
                </a:gridCol>
                <a:gridCol w="838965">
                  <a:extLst>
                    <a:ext uri="{9D8B030D-6E8A-4147-A177-3AD203B41FA5}">
                      <a16:colId xmlns:a16="http://schemas.microsoft.com/office/drawing/2014/main" val="1996426096"/>
                    </a:ext>
                  </a:extLst>
                </a:gridCol>
                <a:gridCol w="838965">
                  <a:extLst>
                    <a:ext uri="{9D8B030D-6E8A-4147-A177-3AD203B41FA5}">
                      <a16:colId xmlns:a16="http://schemas.microsoft.com/office/drawing/2014/main" val="2842257027"/>
                    </a:ext>
                  </a:extLst>
                </a:gridCol>
                <a:gridCol w="838965">
                  <a:extLst>
                    <a:ext uri="{9D8B030D-6E8A-4147-A177-3AD203B41FA5}">
                      <a16:colId xmlns:a16="http://schemas.microsoft.com/office/drawing/2014/main" val="2239304501"/>
                    </a:ext>
                  </a:extLst>
                </a:gridCol>
                <a:gridCol w="838965">
                  <a:extLst>
                    <a:ext uri="{9D8B030D-6E8A-4147-A177-3AD203B41FA5}">
                      <a16:colId xmlns:a16="http://schemas.microsoft.com/office/drawing/2014/main" val="3864069574"/>
                    </a:ext>
                  </a:extLst>
                </a:gridCol>
                <a:gridCol w="838965">
                  <a:extLst>
                    <a:ext uri="{9D8B030D-6E8A-4147-A177-3AD203B41FA5}">
                      <a16:colId xmlns:a16="http://schemas.microsoft.com/office/drawing/2014/main" val="2569080334"/>
                    </a:ext>
                  </a:extLst>
                </a:gridCol>
                <a:gridCol w="838965">
                  <a:extLst>
                    <a:ext uri="{9D8B030D-6E8A-4147-A177-3AD203B41FA5}">
                      <a16:colId xmlns:a16="http://schemas.microsoft.com/office/drawing/2014/main" val="3954204174"/>
                    </a:ext>
                  </a:extLst>
                </a:gridCol>
                <a:gridCol w="838965">
                  <a:extLst>
                    <a:ext uri="{9D8B030D-6E8A-4147-A177-3AD203B41FA5}">
                      <a16:colId xmlns:a16="http://schemas.microsoft.com/office/drawing/2014/main" val="1334743674"/>
                    </a:ext>
                  </a:extLst>
                </a:gridCol>
                <a:gridCol w="838965">
                  <a:extLst>
                    <a:ext uri="{9D8B030D-6E8A-4147-A177-3AD203B41FA5}">
                      <a16:colId xmlns:a16="http://schemas.microsoft.com/office/drawing/2014/main" val="2325014634"/>
                    </a:ext>
                  </a:extLst>
                </a:gridCol>
                <a:gridCol w="838965">
                  <a:extLst>
                    <a:ext uri="{9D8B030D-6E8A-4147-A177-3AD203B41FA5}">
                      <a16:colId xmlns:a16="http://schemas.microsoft.com/office/drawing/2014/main" val="2333819239"/>
                    </a:ext>
                  </a:extLst>
                </a:gridCol>
              </a:tblGrid>
              <a:tr h="701838">
                <a:tc>
                  <a:txBody>
                    <a:bodyPr/>
                    <a:lstStyle/>
                    <a:p>
                      <a:pPr algn="ctr"/>
                      <a:r>
                        <a:rPr lang="es-MX" sz="1000">
                          <a:effectLst/>
                        </a:rPr>
                        <a:t>Modelo</a:t>
                      </a:r>
                    </a:p>
                  </a:txBody>
                  <a:tcPr marL="22663" marR="22663" marT="11332" marB="11332" anchor="ctr"/>
                </a:tc>
                <a:tc>
                  <a:txBody>
                    <a:bodyPr/>
                    <a:lstStyle/>
                    <a:p>
                      <a:pPr algn="ctr"/>
                      <a:r>
                        <a:rPr lang="es-MX" sz="1000">
                          <a:effectLst/>
                        </a:rPr>
                        <a:t>Núcleos</a:t>
                      </a:r>
                    </a:p>
                  </a:txBody>
                  <a:tcPr marL="22663" marR="22663" marT="11332" marB="11332" anchor="ctr"/>
                </a:tc>
                <a:tc>
                  <a:txBody>
                    <a:bodyPr/>
                    <a:lstStyle/>
                    <a:p>
                      <a:pPr algn="ctr"/>
                      <a:r>
                        <a:rPr lang="es-MX" sz="1000">
                          <a:effectLst/>
                        </a:rPr>
                        <a:t>Frecuencia</a:t>
                      </a:r>
                    </a:p>
                  </a:txBody>
                  <a:tcPr marL="22663" marR="22663" marT="11332" marB="11332" anchor="ctr"/>
                </a:tc>
                <a:tc>
                  <a:txBody>
                    <a:bodyPr/>
                    <a:lstStyle/>
                    <a:p>
                      <a:pPr algn="ctr"/>
                      <a:r>
                        <a:rPr lang="es-MX" sz="1000">
                          <a:effectLst/>
                        </a:rPr>
                        <a:t>Turbo</a:t>
                      </a:r>
                    </a:p>
                  </a:txBody>
                  <a:tcPr marL="22663" marR="22663" marT="11332" marB="11332" anchor="ctr"/>
                </a:tc>
                <a:tc>
                  <a:txBody>
                    <a:bodyPr/>
                    <a:lstStyle/>
                    <a:p>
                      <a:pPr algn="ctr"/>
                      <a:r>
                        <a:rPr lang="es-MX" sz="1000">
                          <a:effectLst/>
                        </a:rPr>
                        <a:t>CachéL2</a:t>
                      </a:r>
                    </a:p>
                  </a:txBody>
                  <a:tcPr marL="22663" marR="22663" marT="11332" marB="11332" anchor="ctr"/>
                </a:tc>
                <a:tc>
                  <a:txBody>
                    <a:bodyPr/>
                    <a:lstStyle/>
                    <a:p>
                      <a:pPr algn="ctr"/>
                      <a:r>
                        <a:rPr lang="es-MX" sz="1000">
                          <a:effectLst/>
                        </a:rPr>
                        <a:t>CachéL3</a:t>
                      </a:r>
                    </a:p>
                  </a:txBody>
                  <a:tcPr marL="22663" marR="22663" marT="11332" marB="11332" anchor="ctr"/>
                </a:tc>
                <a:tc>
                  <a:txBody>
                    <a:bodyPr/>
                    <a:lstStyle/>
                    <a:p>
                      <a:pPr algn="ctr"/>
                      <a:r>
                        <a:rPr lang="es-MX" sz="1000">
                          <a:effectLst/>
                        </a:rPr>
                        <a:t>modelo deGPU</a:t>
                      </a:r>
                    </a:p>
                  </a:txBody>
                  <a:tcPr marL="22663" marR="22663" marT="11332" marB="11332" anchor="ctr"/>
                </a:tc>
                <a:tc>
                  <a:txBody>
                    <a:bodyPr/>
                    <a:lstStyle/>
                    <a:p>
                      <a:pPr algn="ctr"/>
                      <a:r>
                        <a:rPr lang="es-MX" sz="1000">
                          <a:effectLst/>
                        </a:rPr>
                        <a:t>frecuencia deGPU</a:t>
                      </a:r>
                    </a:p>
                  </a:txBody>
                  <a:tcPr marL="22663" marR="22663" marT="11332" marB="11332" anchor="ctr"/>
                </a:tc>
                <a:tc>
                  <a:txBody>
                    <a:bodyPr/>
                    <a:lstStyle/>
                    <a:p>
                      <a:pPr algn="ctr"/>
                      <a:r>
                        <a:rPr lang="es-MX" sz="1000">
                          <a:effectLst/>
                        </a:rPr>
                        <a:t>TDP</a:t>
                      </a:r>
                    </a:p>
                  </a:txBody>
                  <a:tcPr marL="22663" marR="22663" marT="11332" marB="11332" anchor="ctr"/>
                </a:tc>
                <a:tc>
                  <a:txBody>
                    <a:bodyPr/>
                    <a:lstStyle/>
                    <a:p>
                      <a:pPr algn="ctr"/>
                      <a:r>
                        <a:rPr lang="es-MX" sz="1000">
                          <a:effectLst/>
                        </a:rPr>
                        <a:t>Socket</a:t>
                      </a:r>
                    </a:p>
                  </a:txBody>
                  <a:tcPr marL="22663" marR="22663" marT="11332" marB="11332" anchor="ctr"/>
                </a:tc>
                <a:tc>
                  <a:txBody>
                    <a:bodyPr/>
                    <a:lstStyle/>
                    <a:p>
                      <a:pPr algn="ctr"/>
                      <a:r>
                        <a:rPr lang="es-MX" sz="1000">
                          <a:effectLst/>
                        </a:rPr>
                        <a:t>I/O bus</a:t>
                      </a:r>
                    </a:p>
                  </a:txBody>
                  <a:tcPr marL="22663" marR="22663" marT="11332" marB="11332" anchor="ctr"/>
                </a:tc>
                <a:tc>
                  <a:txBody>
                    <a:bodyPr/>
                    <a:lstStyle/>
                    <a:p>
                      <a:pPr algn="ctr"/>
                      <a:r>
                        <a:rPr lang="es-MX" sz="1000">
                          <a:effectLst/>
                        </a:rPr>
                        <a:t>Fecha delanzamiento</a:t>
                      </a:r>
                    </a:p>
                  </a:txBody>
                  <a:tcPr marL="22663" marR="22663" marT="11332" marB="11332" anchor="ctr"/>
                </a:tc>
                <a:tc>
                  <a:txBody>
                    <a:bodyPr/>
                    <a:lstStyle/>
                    <a:p>
                      <a:pPr algn="ctr"/>
                      <a:r>
                        <a:rPr lang="es-MX" sz="1000">
                          <a:effectLst/>
                        </a:rPr>
                        <a:t>Precio delanzamiento</a:t>
                      </a:r>
                    </a:p>
                    <a:p>
                      <a:pPr algn="ctr"/>
                      <a:r>
                        <a:rPr lang="es-MX" sz="1000">
                          <a:effectLst/>
                        </a:rPr>
                        <a:t>(USD)</a:t>
                      </a:r>
                    </a:p>
                  </a:txBody>
                  <a:tcPr marL="22663" marR="22663" marT="11332" marB="11332" anchor="ctr"/>
                </a:tc>
                <a:extLst>
                  <a:ext uri="{0D108BD9-81ED-4DB2-BD59-A6C34878D82A}">
                    <a16:rowId xmlns:a16="http://schemas.microsoft.com/office/drawing/2014/main" val="3364929637"/>
                  </a:ext>
                </a:extLst>
              </a:tr>
              <a:tr h="701838">
                <a:tc>
                  <a:txBody>
                    <a:bodyPr/>
                    <a:lstStyle/>
                    <a:p>
                      <a:r>
                        <a:rPr lang="es-MX" sz="1000">
                          <a:effectLst/>
                        </a:rPr>
                        <a:t>Pentium G2010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2.8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Intel Graphics Technology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20 de enero de 2013</a:t>
                      </a:r>
                    </a:p>
                  </a:txBody>
                  <a:tcPr marL="22663" marR="22663" marT="11332" marB="11332" anchor="ctr"/>
                </a:tc>
                <a:tc>
                  <a:txBody>
                    <a:bodyPr/>
                    <a:lstStyle/>
                    <a:p>
                      <a:r>
                        <a:rPr lang="es-MX" sz="1000">
                          <a:effectLst/>
                        </a:rPr>
                        <a:t>$64</a:t>
                      </a:r>
                    </a:p>
                  </a:txBody>
                  <a:tcPr marL="22663" marR="22663" marT="11332" marB="11332" anchor="ctr"/>
                </a:tc>
                <a:extLst>
                  <a:ext uri="{0D108BD9-81ED-4DB2-BD59-A6C34878D82A}">
                    <a16:rowId xmlns:a16="http://schemas.microsoft.com/office/drawing/2014/main" val="2229661613"/>
                  </a:ext>
                </a:extLst>
              </a:tr>
              <a:tr h="510427">
                <a:tc>
                  <a:txBody>
                    <a:bodyPr/>
                    <a:lstStyle/>
                    <a:p>
                      <a:r>
                        <a:rPr lang="es-MX" sz="1000">
                          <a:effectLst/>
                        </a:rPr>
                        <a:t>Pentium G2020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2.9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20 de enero de 2013</a:t>
                      </a:r>
                    </a:p>
                  </a:txBody>
                  <a:tcPr marL="22663" marR="22663" marT="11332" marB="11332" anchor="ctr"/>
                </a:tc>
                <a:tc>
                  <a:txBody>
                    <a:bodyPr/>
                    <a:lstStyle/>
                    <a:p>
                      <a:r>
                        <a:rPr lang="es-MX" sz="1000">
                          <a:effectLst/>
                        </a:rPr>
                        <a:t>$64</a:t>
                      </a:r>
                    </a:p>
                  </a:txBody>
                  <a:tcPr marL="22663" marR="22663" marT="11332" marB="11332" anchor="ctr"/>
                </a:tc>
                <a:extLst>
                  <a:ext uri="{0D108BD9-81ED-4DB2-BD59-A6C34878D82A}">
                    <a16:rowId xmlns:a16="http://schemas.microsoft.com/office/drawing/2014/main" val="3367368215"/>
                  </a:ext>
                </a:extLst>
              </a:tr>
              <a:tr h="510427">
                <a:tc>
                  <a:txBody>
                    <a:bodyPr/>
                    <a:lstStyle/>
                    <a:p>
                      <a:r>
                        <a:rPr lang="es-MX" sz="1000">
                          <a:effectLst/>
                        </a:rPr>
                        <a:t>Pentium G2030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3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9 de junio de 2013</a:t>
                      </a:r>
                    </a:p>
                  </a:txBody>
                  <a:tcPr marL="22663" marR="22663" marT="11332" marB="11332" anchor="ctr"/>
                </a:tc>
                <a:tc>
                  <a:txBody>
                    <a:bodyPr/>
                    <a:lstStyle/>
                    <a:p>
                      <a:r>
                        <a:rPr lang="es-MX" sz="1000">
                          <a:effectLst/>
                        </a:rPr>
                        <a:t>$64</a:t>
                      </a:r>
                    </a:p>
                  </a:txBody>
                  <a:tcPr marL="22663" marR="22663" marT="11332" marB="11332" anchor="ctr"/>
                </a:tc>
                <a:extLst>
                  <a:ext uri="{0D108BD9-81ED-4DB2-BD59-A6C34878D82A}">
                    <a16:rowId xmlns:a16="http://schemas.microsoft.com/office/drawing/2014/main" val="3794112421"/>
                  </a:ext>
                </a:extLst>
              </a:tr>
              <a:tr h="510427">
                <a:tc>
                  <a:txBody>
                    <a:bodyPr/>
                    <a:lstStyle/>
                    <a:p>
                      <a:r>
                        <a:rPr lang="es-MX" sz="1000">
                          <a:effectLst/>
                        </a:rPr>
                        <a:t>Pentium G2120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3.1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 de septiembre de 2012</a:t>
                      </a:r>
                    </a:p>
                  </a:txBody>
                  <a:tcPr marL="22663" marR="22663" marT="11332" marB="11332" anchor="ctr"/>
                </a:tc>
                <a:tc>
                  <a:txBody>
                    <a:bodyPr/>
                    <a:lstStyle/>
                    <a:p>
                      <a:r>
                        <a:rPr lang="es-MX" sz="1000">
                          <a:effectLst/>
                        </a:rPr>
                        <a:t>$86</a:t>
                      </a:r>
                    </a:p>
                  </a:txBody>
                  <a:tcPr marL="22663" marR="22663" marT="11332" marB="11332" anchor="ctr"/>
                </a:tc>
                <a:extLst>
                  <a:ext uri="{0D108BD9-81ED-4DB2-BD59-A6C34878D82A}">
                    <a16:rowId xmlns:a16="http://schemas.microsoft.com/office/drawing/2014/main" val="853309008"/>
                  </a:ext>
                </a:extLst>
              </a:tr>
              <a:tr h="510427">
                <a:tc>
                  <a:txBody>
                    <a:bodyPr/>
                    <a:lstStyle/>
                    <a:p>
                      <a:r>
                        <a:rPr lang="es-MX" sz="1000">
                          <a:effectLst/>
                        </a:rPr>
                        <a:t>Pentium G2130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3.2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20 de enero de 2013</a:t>
                      </a:r>
                    </a:p>
                  </a:txBody>
                  <a:tcPr marL="22663" marR="22663" marT="11332" marB="11332" anchor="ctr"/>
                </a:tc>
                <a:tc>
                  <a:txBody>
                    <a:bodyPr/>
                    <a:lstStyle/>
                    <a:p>
                      <a:r>
                        <a:rPr lang="es-MX" sz="1000">
                          <a:effectLst/>
                        </a:rPr>
                        <a:t>$86</a:t>
                      </a:r>
                    </a:p>
                  </a:txBody>
                  <a:tcPr marL="22663" marR="22663" marT="11332" marB="11332" anchor="ctr"/>
                </a:tc>
                <a:extLst>
                  <a:ext uri="{0D108BD9-81ED-4DB2-BD59-A6C34878D82A}">
                    <a16:rowId xmlns:a16="http://schemas.microsoft.com/office/drawing/2014/main" val="4085317446"/>
                  </a:ext>
                </a:extLst>
              </a:tr>
              <a:tr h="510427">
                <a:tc>
                  <a:txBody>
                    <a:bodyPr/>
                    <a:lstStyle/>
                    <a:p>
                      <a:r>
                        <a:rPr lang="es-MX" sz="1000">
                          <a:effectLst/>
                        </a:rPr>
                        <a:t>Pentium G2140</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3.3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55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9 de junio de 2013</a:t>
                      </a:r>
                    </a:p>
                  </a:txBody>
                  <a:tcPr marL="22663" marR="22663" marT="11332" marB="11332" anchor="ctr"/>
                </a:tc>
                <a:tc>
                  <a:txBody>
                    <a:bodyPr/>
                    <a:lstStyle/>
                    <a:p>
                      <a:r>
                        <a:rPr lang="es-MX" sz="1000">
                          <a:effectLst/>
                        </a:rPr>
                        <a:t>$86</a:t>
                      </a:r>
                    </a:p>
                  </a:txBody>
                  <a:tcPr marL="22663" marR="22663" marT="11332" marB="11332" anchor="ctr"/>
                </a:tc>
                <a:extLst>
                  <a:ext uri="{0D108BD9-81ED-4DB2-BD59-A6C34878D82A}">
                    <a16:rowId xmlns:a16="http://schemas.microsoft.com/office/drawing/2014/main" val="2821272307"/>
                  </a:ext>
                </a:extLst>
              </a:tr>
              <a:tr h="127607">
                <a:tc gridSpan="13">
                  <a:txBody>
                    <a:bodyPr/>
                    <a:lstStyle/>
                    <a:p>
                      <a:r>
                        <a:rPr lang="es-MX" sz="1000" b="1">
                          <a:effectLst/>
                        </a:rPr>
                        <a:t>bajo consumo</a:t>
                      </a:r>
                      <a:endParaRPr lang="es-MX" sz="1000">
                        <a:effectLst/>
                      </a:endParaRPr>
                    </a:p>
                  </a:txBody>
                  <a:tcPr marL="22663" marR="22663" marT="11332" marB="11332"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48408006"/>
                  </a:ext>
                </a:extLst>
              </a:tr>
              <a:tr h="510427">
                <a:tc>
                  <a:txBody>
                    <a:bodyPr/>
                    <a:lstStyle/>
                    <a:p>
                      <a:r>
                        <a:rPr lang="es-MX" sz="1000">
                          <a:effectLst/>
                        </a:rPr>
                        <a:t>Pentium G2020T</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2.5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35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20 de enero de 2013</a:t>
                      </a:r>
                    </a:p>
                  </a:txBody>
                  <a:tcPr marL="22663" marR="22663" marT="11332" marB="11332" anchor="ctr"/>
                </a:tc>
                <a:tc>
                  <a:txBody>
                    <a:bodyPr/>
                    <a:lstStyle/>
                    <a:p>
                      <a:r>
                        <a:rPr lang="es-MX" sz="1000">
                          <a:effectLst/>
                        </a:rPr>
                        <a:t>$64</a:t>
                      </a:r>
                    </a:p>
                  </a:txBody>
                  <a:tcPr marL="22663" marR="22663" marT="11332" marB="11332" anchor="ctr"/>
                </a:tc>
                <a:extLst>
                  <a:ext uri="{0D108BD9-81ED-4DB2-BD59-A6C34878D82A}">
                    <a16:rowId xmlns:a16="http://schemas.microsoft.com/office/drawing/2014/main" val="2457026938"/>
                  </a:ext>
                </a:extLst>
              </a:tr>
              <a:tr h="510427">
                <a:tc>
                  <a:txBody>
                    <a:bodyPr/>
                    <a:lstStyle/>
                    <a:p>
                      <a:r>
                        <a:rPr lang="es-MX" sz="1000">
                          <a:effectLst/>
                        </a:rPr>
                        <a:t>Pentium G2030T</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2.6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35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9 de junio de 2013</a:t>
                      </a:r>
                    </a:p>
                  </a:txBody>
                  <a:tcPr marL="22663" marR="22663" marT="11332" marB="11332" anchor="ctr"/>
                </a:tc>
                <a:tc>
                  <a:txBody>
                    <a:bodyPr/>
                    <a:lstStyle/>
                    <a:p>
                      <a:r>
                        <a:rPr lang="es-MX" sz="1000">
                          <a:effectLst/>
                        </a:rPr>
                        <a:t>$64</a:t>
                      </a:r>
                    </a:p>
                  </a:txBody>
                  <a:tcPr marL="22663" marR="22663" marT="11332" marB="11332" anchor="ctr"/>
                </a:tc>
                <a:extLst>
                  <a:ext uri="{0D108BD9-81ED-4DB2-BD59-A6C34878D82A}">
                    <a16:rowId xmlns:a16="http://schemas.microsoft.com/office/drawing/2014/main" val="3875148518"/>
                  </a:ext>
                </a:extLst>
              </a:tr>
              <a:tr h="510427">
                <a:tc>
                  <a:txBody>
                    <a:bodyPr/>
                    <a:lstStyle/>
                    <a:p>
                      <a:r>
                        <a:rPr lang="es-MX" sz="1000">
                          <a:effectLst/>
                        </a:rPr>
                        <a:t>Pentium G2100T</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2.6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35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2 de septiembre de 2012</a:t>
                      </a:r>
                    </a:p>
                  </a:txBody>
                  <a:tcPr marL="22663" marR="22663" marT="11332" marB="11332" anchor="ctr"/>
                </a:tc>
                <a:tc>
                  <a:txBody>
                    <a:bodyPr/>
                    <a:lstStyle/>
                    <a:p>
                      <a:r>
                        <a:rPr lang="es-MX" sz="1000">
                          <a:effectLst/>
                        </a:rPr>
                        <a:t>$75</a:t>
                      </a:r>
                    </a:p>
                  </a:txBody>
                  <a:tcPr marL="22663" marR="22663" marT="11332" marB="11332" anchor="ctr"/>
                </a:tc>
                <a:extLst>
                  <a:ext uri="{0D108BD9-81ED-4DB2-BD59-A6C34878D82A}">
                    <a16:rowId xmlns:a16="http://schemas.microsoft.com/office/drawing/2014/main" val="1680639638"/>
                  </a:ext>
                </a:extLst>
              </a:tr>
              <a:tr h="510427">
                <a:tc>
                  <a:txBody>
                    <a:bodyPr/>
                    <a:lstStyle/>
                    <a:p>
                      <a:r>
                        <a:rPr lang="es-MX" sz="1000">
                          <a:effectLst/>
                        </a:rPr>
                        <a:t>Pentium G2120T</a:t>
                      </a:r>
                    </a:p>
                  </a:txBody>
                  <a:tcPr marL="22663" marR="22663" marT="11332" marB="11332" anchor="ctr"/>
                </a:tc>
                <a:tc>
                  <a:txBody>
                    <a:bodyPr/>
                    <a:lstStyle/>
                    <a:p>
                      <a:r>
                        <a:rPr lang="es-MX" sz="1000">
                          <a:effectLst/>
                        </a:rPr>
                        <a:t>2</a:t>
                      </a:r>
                    </a:p>
                  </a:txBody>
                  <a:tcPr marL="22663" marR="22663" marT="11332" marB="11332" anchor="ctr"/>
                </a:tc>
                <a:tc>
                  <a:txBody>
                    <a:bodyPr/>
                    <a:lstStyle/>
                    <a:p>
                      <a:r>
                        <a:rPr lang="es-MX" sz="1000">
                          <a:effectLst/>
                        </a:rPr>
                        <a:t>2.7 GHz</a:t>
                      </a:r>
                    </a:p>
                  </a:txBody>
                  <a:tcPr marL="22663" marR="22663" marT="11332" marB="11332" anchor="ctr"/>
                </a:tc>
                <a:tc>
                  <a:txBody>
                    <a:bodyPr/>
                    <a:lstStyle/>
                    <a:p>
                      <a:r>
                        <a:rPr lang="es-MX" sz="1000">
                          <a:effectLst/>
                        </a:rPr>
                        <a:t>N/A</a:t>
                      </a:r>
                    </a:p>
                  </a:txBody>
                  <a:tcPr marL="22663" marR="22663" marT="11332" marB="11332" anchor="ctr"/>
                </a:tc>
                <a:tc>
                  <a:txBody>
                    <a:bodyPr/>
                    <a:lstStyle/>
                    <a:p>
                      <a:r>
                        <a:rPr lang="es-MX" sz="1000">
                          <a:effectLst/>
                        </a:rPr>
                        <a:t>2 × 256 KiB</a:t>
                      </a:r>
                    </a:p>
                  </a:txBody>
                  <a:tcPr marL="22663" marR="22663" marT="11332" marB="11332" anchor="ctr"/>
                </a:tc>
                <a:tc>
                  <a:txBody>
                    <a:bodyPr/>
                    <a:lstStyle/>
                    <a:p>
                      <a:r>
                        <a:rPr lang="es-MX" sz="1000">
                          <a:effectLst/>
                        </a:rPr>
                        <a:t>3 MiB</a:t>
                      </a:r>
                    </a:p>
                  </a:txBody>
                  <a:tcPr marL="22663" marR="22663" marT="11332" marB="11332" anchor="ctr"/>
                </a:tc>
                <a:tc>
                  <a:txBody>
                    <a:bodyPr/>
                    <a:lstStyle/>
                    <a:p>
                      <a:r>
                        <a:rPr lang="es-MX" sz="1000">
                          <a:effectLst/>
                        </a:rPr>
                        <a:t>HD Graphics (6 EUs)</a:t>
                      </a:r>
                    </a:p>
                  </a:txBody>
                  <a:tcPr marL="22663" marR="22663" marT="11332" marB="11332" anchor="ctr"/>
                </a:tc>
                <a:tc>
                  <a:txBody>
                    <a:bodyPr/>
                    <a:lstStyle/>
                    <a:p>
                      <a:r>
                        <a:rPr lang="es-MX" sz="1000">
                          <a:effectLst/>
                        </a:rPr>
                        <a:t>650-1050 MHz</a:t>
                      </a:r>
                    </a:p>
                  </a:txBody>
                  <a:tcPr marL="22663" marR="22663" marT="11332" marB="11332" anchor="ctr"/>
                </a:tc>
                <a:tc>
                  <a:txBody>
                    <a:bodyPr/>
                    <a:lstStyle/>
                    <a:p>
                      <a:r>
                        <a:rPr lang="es-MX" sz="1000">
                          <a:effectLst/>
                        </a:rPr>
                        <a:t>35 W</a:t>
                      </a:r>
                    </a:p>
                  </a:txBody>
                  <a:tcPr marL="22663" marR="22663" marT="11332" marB="11332" anchor="ctr"/>
                </a:tc>
                <a:tc>
                  <a:txBody>
                    <a:bodyPr/>
                    <a:lstStyle/>
                    <a:p>
                      <a:r>
                        <a:rPr lang="es-MX" sz="1000">
                          <a:effectLst/>
                        </a:rPr>
                        <a:t>LGA 1155</a:t>
                      </a:r>
                    </a:p>
                  </a:txBody>
                  <a:tcPr marL="22663" marR="22663" marT="11332" marB="11332" anchor="ctr"/>
                </a:tc>
                <a:tc>
                  <a:txBody>
                    <a:bodyPr/>
                    <a:lstStyle/>
                    <a:p>
                      <a:r>
                        <a:rPr lang="es-MX" sz="1000">
                          <a:effectLst/>
                        </a:rPr>
                        <a:t>DMI 2.0</a:t>
                      </a:r>
                    </a:p>
                  </a:txBody>
                  <a:tcPr marL="22663" marR="22663" marT="11332" marB="11332" anchor="ctr"/>
                </a:tc>
                <a:tc>
                  <a:txBody>
                    <a:bodyPr/>
                    <a:lstStyle/>
                    <a:p>
                      <a:r>
                        <a:rPr lang="es-ES" sz="1000">
                          <a:effectLst/>
                        </a:rPr>
                        <a:t>9 de junio de 2013</a:t>
                      </a:r>
                    </a:p>
                  </a:txBody>
                  <a:tcPr marL="22663" marR="22663" marT="11332" marB="11332" anchor="ctr"/>
                </a:tc>
                <a:tc>
                  <a:txBody>
                    <a:bodyPr/>
                    <a:lstStyle/>
                    <a:p>
                      <a:r>
                        <a:rPr lang="es-MX" sz="1000" dirty="0">
                          <a:effectLst/>
                        </a:rPr>
                        <a:t>$75</a:t>
                      </a:r>
                    </a:p>
                  </a:txBody>
                  <a:tcPr marL="22663" marR="22663" marT="11332" marB="11332" anchor="ctr"/>
                </a:tc>
                <a:extLst>
                  <a:ext uri="{0D108BD9-81ED-4DB2-BD59-A6C34878D82A}">
                    <a16:rowId xmlns:a16="http://schemas.microsoft.com/office/drawing/2014/main" val="3423429326"/>
                  </a:ext>
                </a:extLst>
              </a:tr>
            </a:tbl>
          </a:graphicData>
        </a:graphic>
      </p:graphicFrame>
      <p:sp>
        <p:nvSpPr>
          <p:cNvPr id="7" name="CuadroTexto 6">
            <a:extLst>
              <a:ext uri="{FF2B5EF4-FFF2-40B4-BE49-F238E27FC236}">
                <a16:creationId xmlns:a16="http://schemas.microsoft.com/office/drawing/2014/main" id="{1CFF35FD-8520-46A3-9AE5-435C9045C740}"/>
              </a:ext>
            </a:extLst>
          </p:cNvPr>
          <p:cNvSpPr txBox="1"/>
          <p:nvPr/>
        </p:nvSpPr>
        <p:spPr>
          <a:xfrm>
            <a:off x="901148" y="236572"/>
            <a:ext cx="2981739" cy="369332"/>
          </a:xfrm>
          <a:prstGeom prst="rect">
            <a:avLst/>
          </a:prstGeom>
          <a:noFill/>
        </p:spPr>
        <p:txBody>
          <a:bodyPr wrap="square">
            <a:spAutoFit/>
          </a:bodyPr>
          <a:lstStyle/>
          <a:p>
            <a:pPr marL="285750" indent="-285750">
              <a:buFont typeface="Arial" panose="020B0604020202020204" pitchFamily="34" charset="0"/>
              <a:buChar char="•"/>
            </a:pPr>
            <a:r>
              <a:rPr lang="es-MX" dirty="0" err="1">
                <a:solidFill>
                  <a:schemeClr val="accent1"/>
                </a:solidFill>
              </a:rPr>
              <a:t>Ivy</a:t>
            </a:r>
            <a:r>
              <a:rPr lang="es-MX" dirty="0">
                <a:solidFill>
                  <a:schemeClr val="accent1"/>
                </a:solidFill>
              </a:rPr>
              <a:t> Bridge" (22 nm)</a:t>
            </a:r>
          </a:p>
        </p:txBody>
      </p:sp>
    </p:spTree>
    <p:extLst>
      <p:ext uri="{BB962C8B-B14F-4D97-AF65-F5344CB8AC3E}">
        <p14:creationId xmlns:p14="http://schemas.microsoft.com/office/powerpoint/2010/main" val="19077347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FD51F24-0E60-4B36-A088-6C1CBCE521D0}"/>
              </a:ext>
            </a:extLst>
          </p:cNvPr>
          <p:cNvSpPr>
            <a:spLocks noGrp="1"/>
          </p:cNvSpPr>
          <p:nvPr>
            <p:ph type="sldNum" sz="quarter" idx="12"/>
          </p:nvPr>
        </p:nvSpPr>
        <p:spPr/>
        <p:txBody>
          <a:bodyPr/>
          <a:lstStyle/>
          <a:p>
            <a:pPr rtl="0"/>
            <a:fld id="{D8DA9DAA-006C-4F4B-980E-E3DF019B24E2}" type="slidenum">
              <a:rPr lang="es-ES" noProof="0" smtClean="0"/>
              <a:t>106</a:t>
            </a:fld>
            <a:endParaRPr lang="es-ES" noProof="0"/>
          </a:p>
        </p:txBody>
      </p:sp>
      <p:graphicFrame>
        <p:nvGraphicFramePr>
          <p:cNvPr id="5" name="Tabla 4">
            <a:extLst>
              <a:ext uri="{FF2B5EF4-FFF2-40B4-BE49-F238E27FC236}">
                <a16:creationId xmlns:a16="http://schemas.microsoft.com/office/drawing/2014/main" id="{0D8E0067-7E4C-4F44-85AB-D92FA8DA896B}"/>
              </a:ext>
            </a:extLst>
          </p:cNvPr>
          <p:cNvGraphicFramePr>
            <a:graphicFrameLocks noGrp="1"/>
          </p:cNvGraphicFramePr>
          <p:nvPr>
            <p:extLst>
              <p:ext uri="{D42A27DB-BD31-4B8C-83A1-F6EECF244321}">
                <p14:modId xmlns:p14="http://schemas.microsoft.com/office/powerpoint/2010/main" val="4148681587"/>
              </p:ext>
            </p:extLst>
          </p:nvPr>
        </p:nvGraphicFramePr>
        <p:xfrm>
          <a:off x="874643" y="516835"/>
          <a:ext cx="10972806" cy="6209169"/>
        </p:xfrm>
        <a:graphic>
          <a:graphicData uri="http://schemas.openxmlformats.org/drawingml/2006/table">
            <a:tbl>
              <a:tblPr>
                <a:tableStyleId>{E8B1032C-EA38-4F05-BA0D-38AFFFC7BED3}</a:tableStyleId>
              </a:tblPr>
              <a:tblGrid>
                <a:gridCol w="844062">
                  <a:extLst>
                    <a:ext uri="{9D8B030D-6E8A-4147-A177-3AD203B41FA5}">
                      <a16:colId xmlns:a16="http://schemas.microsoft.com/office/drawing/2014/main" val="4038228799"/>
                    </a:ext>
                  </a:extLst>
                </a:gridCol>
                <a:gridCol w="844062">
                  <a:extLst>
                    <a:ext uri="{9D8B030D-6E8A-4147-A177-3AD203B41FA5}">
                      <a16:colId xmlns:a16="http://schemas.microsoft.com/office/drawing/2014/main" val="2637614190"/>
                    </a:ext>
                  </a:extLst>
                </a:gridCol>
                <a:gridCol w="844062">
                  <a:extLst>
                    <a:ext uri="{9D8B030D-6E8A-4147-A177-3AD203B41FA5}">
                      <a16:colId xmlns:a16="http://schemas.microsoft.com/office/drawing/2014/main" val="1988792286"/>
                    </a:ext>
                  </a:extLst>
                </a:gridCol>
                <a:gridCol w="844062">
                  <a:extLst>
                    <a:ext uri="{9D8B030D-6E8A-4147-A177-3AD203B41FA5}">
                      <a16:colId xmlns:a16="http://schemas.microsoft.com/office/drawing/2014/main" val="64886944"/>
                    </a:ext>
                  </a:extLst>
                </a:gridCol>
                <a:gridCol w="844062">
                  <a:extLst>
                    <a:ext uri="{9D8B030D-6E8A-4147-A177-3AD203B41FA5}">
                      <a16:colId xmlns:a16="http://schemas.microsoft.com/office/drawing/2014/main" val="3512435936"/>
                    </a:ext>
                  </a:extLst>
                </a:gridCol>
                <a:gridCol w="844062">
                  <a:extLst>
                    <a:ext uri="{9D8B030D-6E8A-4147-A177-3AD203B41FA5}">
                      <a16:colId xmlns:a16="http://schemas.microsoft.com/office/drawing/2014/main" val="4197775587"/>
                    </a:ext>
                  </a:extLst>
                </a:gridCol>
                <a:gridCol w="844062">
                  <a:extLst>
                    <a:ext uri="{9D8B030D-6E8A-4147-A177-3AD203B41FA5}">
                      <a16:colId xmlns:a16="http://schemas.microsoft.com/office/drawing/2014/main" val="496786440"/>
                    </a:ext>
                  </a:extLst>
                </a:gridCol>
                <a:gridCol w="844062">
                  <a:extLst>
                    <a:ext uri="{9D8B030D-6E8A-4147-A177-3AD203B41FA5}">
                      <a16:colId xmlns:a16="http://schemas.microsoft.com/office/drawing/2014/main" val="1729362708"/>
                    </a:ext>
                  </a:extLst>
                </a:gridCol>
                <a:gridCol w="844062">
                  <a:extLst>
                    <a:ext uri="{9D8B030D-6E8A-4147-A177-3AD203B41FA5}">
                      <a16:colId xmlns:a16="http://schemas.microsoft.com/office/drawing/2014/main" val="2792843378"/>
                    </a:ext>
                  </a:extLst>
                </a:gridCol>
                <a:gridCol w="844062">
                  <a:extLst>
                    <a:ext uri="{9D8B030D-6E8A-4147-A177-3AD203B41FA5}">
                      <a16:colId xmlns:a16="http://schemas.microsoft.com/office/drawing/2014/main" val="3763059287"/>
                    </a:ext>
                  </a:extLst>
                </a:gridCol>
                <a:gridCol w="844062">
                  <a:extLst>
                    <a:ext uri="{9D8B030D-6E8A-4147-A177-3AD203B41FA5}">
                      <a16:colId xmlns:a16="http://schemas.microsoft.com/office/drawing/2014/main" val="1418587636"/>
                    </a:ext>
                  </a:extLst>
                </a:gridCol>
                <a:gridCol w="844062">
                  <a:extLst>
                    <a:ext uri="{9D8B030D-6E8A-4147-A177-3AD203B41FA5}">
                      <a16:colId xmlns:a16="http://schemas.microsoft.com/office/drawing/2014/main" val="2090229578"/>
                    </a:ext>
                  </a:extLst>
                </a:gridCol>
                <a:gridCol w="844062">
                  <a:extLst>
                    <a:ext uri="{9D8B030D-6E8A-4147-A177-3AD203B41FA5}">
                      <a16:colId xmlns:a16="http://schemas.microsoft.com/office/drawing/2014/main" val="3238750849"/>
                    </a:ext>
                  </a:extLst>
                </a:gridCol>
              </a:tblGrid>
              <a:tr h="1051965">
                <a:tc>
                  <a:txBody>
                    <a:bodyPr/>
                    <a:lstStyle/>
                    <a:p>
                      <a:pPr algn="ctr"/>
                      <a:r>
                        <a:rPr lang="es-MX" sz="1050">
                          <a:effectLst/>
                        </a:rPr>
                        <a:t>Modelo</a:t>
                      </a:r>
                    </a:p>
                  </a:txBody>
                  <a:tcPr marL="33472" marR="33472" marT="16736" marB="16736" anchor="ctr"/>
                </a:tc>
                <a:tc>
                  <a:txBody>
                    <a:bodyPr/>
                    <a:lstStyle/>
                    <a:p>
                      <a:pPr algn="ctr"/>
                      <a:r>
                        <a:rPr lang="es-MX" sz="1050">
                          <a:effectLst/>
                        </a:rPr>
                        <a:t>Núcleos</a:t>
                      </a:r>
                    </a:p>
                  </a:txBody>
                  <a:tcPr marL="33472" marR="33472" marT="16736" marB="16736" anchor="ctr"/>
                </a:tc>
                <a:tc>
                  <a:txBody>
                    <a:bodyPr/>
                    <a:lstStyle/>
                    <a:p>
                      <a:pPr algn="ctr"/>
                      <a:r>
                        <a:rPr lang="es-MX" sz="1050">
                          <a:effectLst/>
                        </a:rPr>
                        <a:t>Frecuencia</a:t>
                      </a:r>
                    </a:p>
                  </a:txBody>
                  <a:tcPr marL="33472" marR="33472" marT="16736" marB="16736" anchor="ctr"/>
                </a:tc>
                <a:tc>
                  <a:txBody>
                    <a:bodyPr/>
                    <a:lstStyle/>
                    <a:p>
                      <a:pPr algn="ctr"/>
                      <a:r>
                        <a:rPr lang="es-MX" sz="1050">
                          <a:effectLst/>
                        </a:rPr>
                        <a:t>Turbo</a:t>
                      </a:r>
                    </a:p>
                  </a:txBody>
                  <a:tcPr marL="33472" marR="33472" marT="16736" marB="16736" anchor="ctr"/>
                </a:tc>
                <a:tc>
                  <a:txBody>
                    <a:bodyPr/>
                    <a:lstStyle/>
                    <a:p>
                      <a:pPr algn="ctr"/>
                      <a:r>
                        <a:rPr lang="es-MX" sz="1050">
                          <a:effectLst/>
                        </a:rPr>
                        <a:t>CachéL2</a:t>
                      </a:r>
                    </a:p>
                  </a:txBody>
                  <a:tcPr marL="33472" marR="33472" marT="16736" marB="16736" anchor="ctr"/>
                </a:tc>
                <a:tc>
                  <a:txBody>
                    <a:bodyPr/>
                    <a:lstStyle/>
                    <a:p>
                      <a:pPr algn="ctr"/>
                      <a:r>
                        <a:rPr lang="es-MX" sz="1050">
                          <a:effectLst/>
                        </a:rPr>
                        <a:t>CachéL3</a:t>
                      </a:r>
                    </a:p>
                  </a:txBody>
                  <a:tcPr marL="33472" marR="33472" marT="16736" marB="16736" anchor="ctr"/>
                </a:tc>
                <a:tc>
                  <a:txBody>
                    <a:bodyPr/>
                    <a:lstStyle/>
                    <a:p>
                      <a:pPr algn="ctr"/>
                      <a:r>
                        <a:rPr lang="es-MX" sz="1050">
                          <a:effectLst/>
                        </a:rPr>
                        <a:t>modelo deGPU</a:t>
                      </a:r>
                    </a:p>
                  </a:txBody>
                  <a:tcPr marL="33472" marR="33472" marT="16736" marB="16736" anchor="ctr"/>
                </a:tc>
                <a:tc>
                  <a:txBody>
                    <a:bodyPr/>
                    <a:lstStyle/>
                    <a:p>
                      <a:pPr algn="ctr"/>
                      <a:r>
                        <a:rPr lang="es-MX" sz="1050">
                          <a:effectLst/>
                        </a:rPr>
                        <a:t>frecuencia deGPU</a:t>
                      </a:r>
                    </a:p>
                  </a:txBody>
                  <a:tcPr marL="33472" marR="33472" marT="16736" marB="16736" anchor="ctr"/>
                </a:tc>
                <a:tc>
                  <a:txBody>
                    <a:bodyPr/>
                    <a:lstStyle/>
                    <a:p>
                      <a:pPr algn="ctr"/>
                      <a:r>
                        <a:rPr lang="es-MX" sz="1050">
                          <a:effectLst/>
                        </a:rPr>
                        <a:t>TDP</a:t>
                      </a:r>
                    </a:p>
                  </a:txBody>
                  <a:tcPr marL="33472" marR="33472" marT="16736" marB="16736" anchor="ctr"/>
                </a:tc>
                <a:tc>
                  <a:txBody>
                    <a:bodyPr/>
                    <a:lstStyle/>
                    <a:p>
                      <a:pPr algn="ctr"/>
                      <a:r>
                        <a:rPr lang="es-MX" sz="1050">
                          <a:effectLst/>
                        </a:rPr>
                        <a:t>Socket</a:t>
                      </a:r>
                    </a:p>
                  </a:txBody>
                  <a:tcPr marL="33472" marR="33472" marT="16736" marB="16736" anchor="ctr"/>
                </a:tc>
                <a:tc>
                  <a:txBody>
                    <a:bodyPr/>
                    <a:lstStyle/>
                    <a:p>
                      <a:pPr algn="ctr"/>
                      <a:r>
                        <a:rPr lang="es-MX" sz="1050">
                          <a:effectLst/>
                        </a:rPr>
                        <a:t>I/O bus</a:t>
                      </a:r>
                    </a:p>
                  </a:txBody>
                  <a:tcPr marL="33472" marR="33472" marT="16736" marB="16736" anchor="ctr"/>
                </a:tc>
                <a:tc>
                  <a:txBody>
                    <a:bodyPr/>
                    <a:lstStyle/>
                    <a:p>
                      <a:pPr algn="ctr"/>
                      <a:r>
                        <a:rPr lang="es-MX" sz="1050">
                          <a:effectLst/>
                        </a:rPr>
                        <a:t>Fecha delanzamiento</a:t>
                      </a:r>
                    </a:p>
                  </a:txBody>
                  <a:tcPr marL="33472" marR="33472" marT="16736" marB="16736" anchor="ctr"/>
                </a:tc>
                <a:tc>
                  <a:txBody>
                    <a:bodyPr/>
                    <a:lstStyle/>
                    <a:p>
                      <a:pPr algn="ctr"/>
                      <a:r>
                        <a:rPr lang="es-MX" sz="1050">
                          <a:effectLst/>
                        </a:rPr>
                        <a:t>Precio delanzamiento</a:t>
                      </a:r>
                    </a:p>
                    <a:p>
                      <a:pPr algn="ctr"/>
                      <a:r>
                        <a:rPr lang="es-MX" sz="1050">
                          <a:effectLst/>
                        </a:rPr>
                        <a:t>(USD)</a:t>
                      </a:r>
                    </a:p>
                  </a:txBody>
                  <a:tcPr marL="33472" marR="33472" marT="16736" marB="16736" anchor="ctr"/>
                </a:tc>
                <a:extLst>
                  <a:ext uri="{0D108BD9-81ED-4DB2-BD59-A6C34878D82A}">
                    <a16:rowId xmlns:a16="http://schemas.microsoft.com/office/drawing/2014/main" val="3617315693"/>
                  </a:ext>
                </a:extLst>
              </a:tr>
              <a:tr h="620464">
                <a:tc>
                  <a:txBody>
                    <a:bodyPr/>
                    <a:lstStyle/>
                    <a:p>
                      <a:r>
                        <a:rPr lang="es-MX" sz="1050">
                          <a:effectLst/>
                        </a:rPr>
                        <a:t>Core i3-2100</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3.1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Febrero de 2011</a:t>
                      </a:r>
                    </a:p>
                  </a:txBody>
                  <a:tcPr marL="33472" marR="33472" marT="16736" marB="16736" anchor="ctr"/>
                </a:tc>
                <a:tc>
                  <a:txBody>
                    <a:bodyPr/>
                    <a:lstStyle/>
                    <a:p>
                      <a:r>
                        <a:rPr lang="es-MX" sz="1050">
                          <a:effectLst/>
                        </a:rPr>
                        <a:t>$117</a:t>
                      </a:r>
                    </a:p>
                  </a:txBody>
                  <a:tcPr marL="33472" marR="33472" marT="16736" marB="16736" anchor="ctr"/>
                </a:tc>
                <a:extLst>
                  <a:ext uri="{0D108BD9-81ED-4DB2-BD59-A6C34878D82A}">
                    <a16:rowId xmlns:a16="http://schemas.microsoft.com/office/drawing/2014/main" val="1518545482"/>
                  </a:ext>
                </a:extLst>
              </a:tr>
              <a:tr h="620464">
                <a:tc>
                  <a:txBody>
                    <a:bodyPr/>
                    <a:lstStyle/>
                    <a:p>
                      <a:r>
                        <a:rPr lang="es-MX" sz="1050">
                          <a:effectLst/>
                        </a:rPr>
                        <a:t>Core i3-2102</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3.1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Q2, 2011</a:t>
                      </a:r>
                    </a:p>
                  </a:txBody>
                  <a:tcPr marL="33472" marR="33472" marT="16736" marB="16736" anchor="ctr"/>
                </a:tc>
                <a:tc>
                  <a:txBody>
                    <a:bodyPr/>
                    <a:lstStyle/>
                    <a:p>
                      <a:r>
                        <a:rPr lang="es-MX" sz="1050">
                          <a:effectLst/>
                        </a:rPr>
                        <a:t>$127</a:t>
                      </a:r>
                    </a:p>
                  </a:txBody>
                  <a:tcPr marL="33472" marR="33472" marT="16736" marB="16736" anchor="ctr"/>
                </a:tc>
                <a:extLst>
                  <a:ext uri="{0D108BD9-81ED-4DB2-BD59-A6C34878D82A}">
                    <a16:rowId xmlns:a16="http://schemas.microsoft.com/office/drawing/2014/main" val="71011299"/>
                  </a:ext>
                </a:extLst>
              </a:tr>
              <a:tr h="620464">
                <a:tc>
                  <a:txBody>
                    <a:bodyPr/>
                    <a:lstStyle/>
                    <a:p>
                      <a:r>
                        <a:rPr lang="es-MX" sz="1050">
                          <a:effectLst/>
                        </a:rPr>
                        <a:t>Core i3-2105</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3.1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3000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Mayo de 2011</a:t>
                      </a:r>
                    </a:p>
                  </a:txBody>
                  <a:tcPr marL="33472" marR="33472" marT="16736" marB="16736" anchor="ctr"/>
                </a:tc>
                <a:tc>
                  <a:txBody>
                    <a:bodyPr/>
                    <a:lstStyle/>
                    <a:p>
                      <a:r>
                        <a:rPr lang="es-MX" sz="1050">
                          <a:effectLst/>
                        </a:rPr>
                        <a:t>$134</a:t>
                      </a:r>
                    </a:p>
                  </a:txBody>
                  <a:tcPr marL="33472" marR="33472" marT="16736" marB="16736" anchor="ctr"/>
                </a:tc>
                <a:extLst>
                  <a:ext uri="{0D108BD9-81ED-4DB2-BD59-A6C34878D82A}">
                    <a16:rowId xmlns:a16="http://schemas.microsoft.com/office/drawing/2014/main" val="225175088"/>
                  </a:ext>
                </a:extLst>
              </a:tr>
              <a:tr h="620464">
                <a:tc>
                  <a:txBody>
                    <a:bodyPr/>
                    <a:lstStyle/>
                    <a:p>
                      <a:r>
                        <a:rPr lang="es-MX" sz="1050">
                          <a:effectLst/>
                        </a:rPr>
                        <a:t>Core i3-2120</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3.3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Febrero de 2011</a:t>
                      </a:r>
                    </a:p>
                  </a:txBody>
                  <a:tcPr marL="33472" marR="33472" marT="16736" marB="16736" anchor="ctr"/>
                </a:tc>
                <a:tc>
                  <a:txBody>
                    <a:bodyPr/>
                    <a:lstStyle/>
                    <a:p>
                      <a:r>
                        <a:rPr lang="es-MX" sz="1050">
                          <a:effectLst/>
                        </a:rPr>
                        <a:t>$138</a:t>
                      </a:r>
                    </a:p>
                  </a:txBody>
                  <a:tcPr marL="33472" marR="33472" marT="16736" marB="16736" anchor="ctr"/>
                </a:tc>
                <a:extLst>
                  <a:ext uri="{0D108BD9-81ED-4DB2-BD59-A6C34878D82A}">
                    <a16:rowId xmlns:a16="http://schemas.microsoft.com/office/drawing/2014/main" val="3535382096"/>
                  </a:ext>
                </a:extLst>
              </a:tr>
              <a:tr h="620464">
                <a:tc>
                  <a:txBody>
                    <a:bodyPr/>
                    <a:lstStyle/>
                    <a:p>
                      <a:r>
                        <a:rPr lang="es-MX" sz="1050">
                          <a:effectLst/>
                        </a:rPr>
                        <a:t>Core i3-2125</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3.3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3000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Setiembre de 2011</a:t>
                      </a:r>
                    </a:p>
                  </a:txBody>
                  <a:tcPr marL="33472" marR="33472" marT="16736" marB="16736" anchor="ctr"/>
                </a:tc>
                <a:tc>
                  <a:txBody>
                    <a:bodyPr/>
                    <a:lstStyle/>
                    <a:p>
                      <a:r>
                        <a:rPr lang="es-MX" sz="1050">
                          <a:effectLst/>
                        </a:rPr>
                        <a:t>$134</a:t>
                      </a:r>
                    </a:p>
                  </a:txBody>
                  <a:tcPr marL="33472" marR="33472" marT="16736" marB="16736" anchor="ctr"/>
                </a:tc>
                <a:extLst>
                  <a:ext uri="{0D108BD9-81ED-4DB2-BD59-A6C34878D82A}">
                    <a16:rowId xmlns:a16="http://schemas.microsoft.com/office/drawing/2014/main" val="2297522705"/>
                  </a:ext>
                </a:extLst>
              </a:tr>
              <a:tr h="620464">
                <a:tc>
                  <a:txBody>
                    <a:bodyPr/>
                    <a:lstStyle/>
                    <a:p>
                      <a:r>
                        <a:rPr lang="es-MX" sz="1050">
                          <a:effectLst/>
                        </a:rPr>
                        <a:t>Core i3-2130</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3.4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850–1100 MHz</a:t>
                      </a:r>
                    </a:p>
                  </a:txBody>
                  <a:tcPr marL="33472" marR="33472" marT="16736" marB="16736" anchor="ctr"/>
                </a:tc>
                <a:tc>
                  <a:txBody>
                    <a:bodyPr/>
                    <a:lstStyle/>
                    <a:p>
                      <a:r>
                        <a:rPr lang="es-MX" sz="1050">
                          <a:effectLst/>
                        </a:rPr>
                        <a:t>65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Setiembre de 2011</a:t>
                      </a:r>
                    </a:p>
                  </a:txBody>
                  <a:tcPr marL="33472" marR="33472" marT="16736" marB="16736" anchor="ctr"/>
                </a:tc>
                <a:tc>
                  <a:txBody>
                    <a:bodyPr/>
                    <a:lstStyle/>
                    <a:p>
                      <a:r>
                        <a:rPr lang="es-MX" sz="1050">
                          <a:effectLst/>
                        </a:rPr>
                        <a:t>$138</a:t>
                      </a:r>
                    </a:p>
                  </a:txBody>
                  <a:tcPr marL="33472" marR="33472" marT="16736" marB="16736" anchor="ctr"/>
                </a:tc>
                <a:extLst>
                  <a:ext uri="{0D108BD9-81ED-4DB2-BD59-A6C34878D82A}">
                    <a16:rowId xmlns:a16="http://schemas.microsoft.com/office/drawing/2014/main" val="2418362506"/>
                  </a:ext>
                </a:extLst>
              </a:tr>
              <a:tr h="188963">
                <a:tc gridSpan="13">
                  <a:txBody>
                    <a:bodyPr/>
                    <a:lstStyle/>
                    <a:p>
                      <a:r>
                        <a:rPr lang="es-MX" sz="1050" b="1">
                          <a:effectLst/>
                        </a:rPr>
                        <a:t>Bajo consumo</a:t>
                      </a:r>
                      <a:endParaRPr lang="es-MX" sz="1050">
                        <a:effectLst/>
                      </a:endParaRPr>
                    </a:p>
                  </a:txBody>
                  <a:tcPr marL="33472" marR="33472" marT="16736" marB="1673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78321497"/>
                  </a:ext>
                </a:extLst>
              </a:tr>
              <a:tr h="620464">
                <a:tc>
                  <a:txBody>
                    <a:bodyPr/>
                    <a:lstStyle/>
                    <a:p>
                      <a:r>
                        <a:rPr lang="es-MX" sz="1050">
                          <a:effectLst/>
                        </a:rPr>
                        <a:t>Core i3-2100T</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2.5 GHz</a:t>
                      </a:r>
                    </a:p>
                  </a:txBody>
                  <a:tcPr marL="33472" marR="33472" marT="16736" marB="16736" anchor="ctr"/>
                </a:tc>
                <a:tc>
                  <a:txBody>
                    <a:bodyPr/>
                    <a:lstStyle/>
                    <a:p>
                      <a:r>
                        <a:rPr lang="es-MX" sz="1050">
                          <a:effectLst/>
                        </a:rPr>
                        <a:t>N/A</a:t>
                      </a:r>
                    </a:p>
                  </a:txBody>
                  <a:tcPr marL="33472" marR="33472" marT="16736" marB="16736" anchor="ctr"/>
                </a:tc>
                <a:tc>
                  <a:txBody>
                    <a:bodyPr/>
                    <a:lstStyle/>
                    <a:p>
                      <a:r>
                        <a:rPr lang="es-MX" sz="105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650–1100 MHz</a:t>
                      </a:r>
                    </a:p>
                  </a:txBody>
                  <a:tcPr marL="33472" marR="33472" marT="16736" marB="16736" anchor="ctr"/>
                </a:tc>
                <a:tc>
                  <a:txBody>
                    <a:bodyPr/>
                    <a:lstStyle/>
                    <a:p>
                      <a:r>
                        <a:rPr lang="es-MX" sz="1050">
                          <a:effectLst/>
                        </a:rPr>
                        <a:t>35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Febrero de 2011</a:t>
                      </a:r>
                    </a:p>
                  </a:txBody>
                  <a:tcPr marL="33472" marR="33472" marT="16736" marB="16736" anchor="ctr"/>
                </a:tc>
                <a:tc>
                  <a:txBody>
                    <a:bodyPr/>
                    <a:lstStyle/>
                    <a:p>
                      <a:r>
                        <a:rPr lang="es-MX" sz="1050">
                          <a:effectLst/>
                        </a:rPr>
                        <a:t>$127</a:t>
                      </a:r>
                    </a:p>
                  </a:txBody>
                  <a:tcPr marL="33472" marR="33472" marT="16736" marB="16736" anchor="ctr"/>
                </a:tc>
                <a:extLst>
                  <a:ext uri="{0D108BD9-81ED-4DB2-BD59-A6C34878D82A}">
                    <a16:rowId xmlns:a16="http://schemas.microsoft.com/office/drawing/2014/main" val="2385826388"/>
                  </a:ext>
                </a:extLst>
              </a:tr>
              <a:tr h="620464">
                <a:tc>
                  <a:txBody>
                    <a:bodyPr/>
                    <a:lstStyle/>
                    <a:p>
                      <a:r>
                        <a:rPr lang="es-MX" sz="1050">
                          <a:effectLst/>
                        </a:rPr>
                        <a:t>Core i3-2120T</a:t>
                      </a:r>
                    </a:p>
                  </a:txBody>
                  <a:tcPr marL="33472" marR="33472" marT="16736" marB="16736" anchor="ctr"/>
                </a:tc>
                <a:tc>
                  <a:txBody>
                    <a:bodyPr/>
                    <a:lstStyle/>
                    <a:p>
                      <a:r>
                        <a:rPr lang="es-MX" sz="1050">
                          <a:effectLst/>
                        </a:rPr>
                        <a:t>2</a:t>
                      </a:r>
                    </a:p>
                  </a:txBody>
                  <a:tcPr marL="33472" marR="33472" marT="16736" marB="16736" anchor="ctr"/>
                </a:tc>
                <a:tc>
                  <a:txBody>
                    <a:bodyPr/>
                    <a:lstStyle/>
                    <a:p>
                      <a:r>
                        <a:rPr lang="es-MX" sz="1050">
                          <a:effectLst/>
                        </a:rPr>
                        <a:t>2.6 GHz</a:t>
                      </a:r>
                    </a:p>
                  </a:txBody>
                  <a:tcPr marL="33472" marR="33472" marT="16736" marB="16736" anchor="ctr"/>
                </a:tc>
                <a:tc>
                  <a:txBody>
                    <a:bodyPr/>
                    <a:lstStyle/>
                    <a:p>
                      <a:r>
                        <a:rPr lang="es-MX" sz="1050" dirty="0">
                          <a:effectLst/>
                        </a:rPr>
                        <a:t>N/A</a:t>
                      </a:r>
                    </a:p>
                  </a:txBody>
                  <a:tcPr marL="33472" marR="33472" marT="16736" marB="16736" anchor="ctr"/>
                </a:tc>
                <a:tc>
                  <a:txBody>
                    <a:bodyPr/>
                    <a:lstStyle/>
                    <a:p>
                      <a:r>
                        <a:rPr lang="es-MX" sz="1050" dirty="0">
                          <a:effectLst/>
                        </a:rPr>
                        <a:t>2 × 256 KiB</a:t>
                      </a:r>
                    </a:p>
                  </a:txBody>
                  <a:tcPr marL="33472" marR="33472" marT="16736" marB="16736" anchor="ctr"/>
                </a:tc>
                <a:tc>
                  <a:txBody>
                    <a:bodyPr/>
                    <a:lstStyle/>
                    <a:p>
                      <a:r>
                        <a:rPr lang="es-MX" sz="1050">
                          <a:effectLst/>
                        </a:rPr>
                        <a:t>3 MiB</a:t>
                      </a:r>
                    </a:p>
                  </a:txBody>
                  <a:tcPr marL="33472" marR="33472" marT="16736" marB="16736" anchor="ctr"/>
                </a:tc>
                <a:tc>
                  <a:txBody>
                    <a:bodyPr/>
                    <a:lstStyle/>
                    <a:p>
                      <a:r>
                        <a:rPr lang="es-MX" sz="1050">
                          <a:effectLst/>
                        </a:rPr>
                        <a:t>HD Graphics 2000</a:t>
                      </a:r>
                    </a:p>
                  </a:txBody>
                  <a:tcPr marL="33472" marR="33472" marT="16736" marB="16736" anchor="ctr"/>
                </a:tc>
                <a:tc>
                  <a:txBody>
                    <a:bodyPr/>
                    <a:lstStyle/>
                    <a:p>
                      <a:r>
                        <a:rPr lang="es-MX" sz="1050">
                          <a:effectLst/>
                        </a:rPr>
                        <a:t>650–1100 MHz</a:t>
                      </a:r>
                    </a:p>
                  </a:txBody>
                  <a:tcPr marL="33472" marR="33472" marT="16736" marB="16736" anchor="ctr"/>
                </a:tc>
                <a:tc>
                  <a:txBody>
                    <a:bodyPr/>
                    <a:lstStyle/>
                    <a:p>
                      <a:r>
                        <a:rPr lang="es-MX" sz="1050">
                          <a:effectLst/>
                        </a:rPr>
                        <a:t>35 W</a:t>
                      </a:r>
                    </a:p>
                  </a:txBody>
                  <a:tcPr marL="33472" marR="33472" marT="16736" marB="16736" anchor="ctr"/>
                </a:tc>
                <a:tc>
                  <a:txBody>
                    <a:bodyPr/>
                    <a:lstStyle/>
                    <a:p>
                      <a:r>
                        <a:rPr lang="es-MX" sz="1050">
                          <a:effectLst/>
                        </a:rPr>
                        <a:t>LGA 1155</a:t>
                      </a:r>
                    </a:p>
                  </a:txBody>
                  <a:tcPr marL="33472" marR="33472" marT="16736" marB="16736" anchor="ctr"/>
                </a:tc>
                <a:tc>
                  <a:txBody>
                    <a:bodyPr/>
                    <a:lstStyle/>
                    <a:p>
                      <a:r>
                        <a:rPr lang="es-MX" sz="1050">
                          <a:effectLst/>
                        </a:rPr>
                        <a:t>DMI 2.0</a:t>
                      </a:r>
                    </a:p>
                  </a:txBody>
                  <a:tcPr marL="33472" marR="33472" marT="16736" marB="16736" anchor="ctr"/>
                </a:tc>
                <a:tc>
                  <a:txBody>
                    <a:bodyPr/>
                    <a:lstStyle/>
                    <a:p>
                      <a:r>
                        <a:rPr lang="es-MX" sz="1050">
                          <a:effectLst/>
                        </a:rPr>
                        <a:t>Setiembre de 2011</a:t>
                      </a:r>
                    </a:p>
                  </a:txBody>
                  <a:tcPr marL="33472" marR="33472" marT="16736" marB="16736" anchor="ctr"/>
                </a:tc>
                <a:tc>
                  <a:txBody>
                    <a:bodyPr/>
                    <a:lstStyle/>
                    <a:p>
                      <a:r>
                        <a:rPr lang="es-MX" sz="1050" dirty="0">
                          <a:effectLst/>
                        </a:rPr>
                        <a:t>$127</a:t>
                      </a:r>
                    </a:p>
                  </a:txBody>
                  <a:tcPr marL="33472" marR="33472" marT="16736" marB="16736" anchor="ctr"/>
                </a:tc>
                <a:extLst>
                  <a:ext uri="{0D108BD9-81ED-4DB2-BD59-A6C34878D82A}">
                    <a16:rowId xmlns:a16="http://schemas.microsoft.com/office/drawing/2014/main" val="859392454"/>
                  </a:ext>
                </a:extLst>
              </a:tr>
            </a:tbl>
          </a:graphicData>
        </a:graphic>
      </p:graphicFrame>
      <p:sp>
        <p:nvSpPr>
          <p:cNvPr id="7" name="CuadroTexto 6">
            <a:extLst>
              <a:ext uri="{FF2B5EF4-FFF2-40B4-BE49-F238E27FC236}">
                <a16:creationId xmlns:a16="http://schemas.microsoft.com/office/drawing/2014/main" id="{CB145F38-F73A-4A3C-9FDE-A5E401EBB3FD}"/>
              </a:ext>
            </a:extLst>
          </p:cNvPr>
          <p:cNvSpPr txBox="1"/>
          <p:nvPr/>
        </p:nvSpPr>
        <p:spPr>
          <a:xfrm>
            <a:off x="874643" y="55170"/>
            <a:ext cx="3273287" cy="461665"/>
          </a:xfrm>
          <a:prstGeom prst="rect">
            <a:avLst/>
          </a:prstGeom>
          <a:noFill/>
        </p:spPr>
        <p:txBody>
          <a:bodyPr wrap="square">
            <a:spAutoFit/>
          </a:bodyPr>
          <a:lstStyle/>
          <a:p>
            <a:pPr marL="171450" indent="-171450">
              <a:buFont typeface="Arial" panose="020B0604020202020204" pitchFamily="34" charset="0"/>
              <a:buChar char="•"/>
            </a:pPr>
            <a:r>
              <a:rPr lang="es-ES" sz="1200" dirty="0"/>
              <a:t>Intel Core i3 (Segunda Generación)</a:t>
            </a:r>
          </a:p>
          <a:p>
            <a:pPr marL="171450" indent="-171450">
              <a:buFont typeface="Arial" panose="020B0604020202020204" pitchFamily="34" charset="0"/>
              <a:buChar char="•"/>
            </a:pPr>
            <a:r>
              <a:rPr lang="es-ES" sz="1200" dirty="0"/>
              <a:t>Sandy Bridge (32 nm)</a:t>
            </a:r>
          </a:p>
        </p:txBody>
      </p:sp>
    </p:spTree>
    <p:extLst>
      <p:ext uri="{BB962C8B-B14F-4D97-AF65-F5344CB8AC3E}">
        <p14:creationId xmlns:p14="http://schemas.microsoft.com/office/powerpoint/2010/main" val="4243183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E8B36FA-674A-438F-9F76-2290F2B749CF}"/>
              </a:ext>
            </a:extLst>
          </p:cNvPr>
          <p:cNvSpPr>
            <a:spLocks noGrp="1"/>
          </p:cNvSpPr>
          <p:nvPr>
            <p:ph type="ctrTitle"/>
          </p:nvPr>
        </p:nvSpPr>
        <p:spPr>
          <a:xfrm>
            <a:off x="1524000" y="1675075"/>
            <a:ext cx="9144000" cy="2340864"/>
          </a:xfrm>
        </p:spPr>
        <p:txBody>
          <a:bodyPr/>
          <a:lstStyle/>
          <a:p>
            <a:r>
              <a:rPr lang="es-MX" dirty="0"/>
              <a:t>SEGUNDA GENERACIÓN</a:t>
            </a:r>
          </a:p>
        </p:txBody>
      </p:sp>
      <p:sp>
        <p:nvSpPr>
          <p:cNvPr id="2" name="Marcador de fecha 1">
            <a:extLst>
              <a:ext uri="{FF2B5EF4-FFF2-40B4-BE49-F238E27FC236}">
                <a16:creationId xmlns:a16="http://schemas.microsoft.com/office/drawing/2014/main" id="{8B458206-F346-4D60-B2F3-4F93377FE58E}"/>
              </a:ext>
            </a:extLst>
          </p:cNvPr>
          <p:cNvSpPr>
            <a:spLocks noGrp="1"/>
          </p:cNvSpPr>
          <p:nvPr>
            <p:ph type="dt" sz="half" idx="4294967295"/>
          </p:nvPr>
        </p:nvSpPr>
        <p:spPr>
          <a:xfrm>
            <a:off x="0" y="6356350"/>
            <a:ext cx="2743200" cy="365125"/>
          </a:xfrm>
        </p:spPr>
        <p:txBody>
          <a:bodyPr/>
          <a:lstStyle/>
          <a:p>
            <a:pPr rtl="0"/>
            <a:r>
              <a:rPr lang="es-ES" noProof="0"/>
              <a:t>3/9/20XX</a:t>
            </a:r>
          </a:p>
        </p:txBody>
      </p:sp>
      <p:sp>
        <p:nvSpPr>
          <p:cNvPr id="3" name="Marcador de pie de página 2">
            <a:extLst>
              <a:ext uri="{FF2B5EF4-FFF2-40B4-BE49-F238E27FC236}">
                <a16:creationId xmlns:a16="http://schemas.microsoft.com/office/drawing/2014/main" id="{B29C5F8B-F207-4B17-81FC-67C3476954DF}"/>
              </a:ext>
            </a:extLst>
          </p:cNvPr>
          <p:cNvSpPr>
            <a:spLocks noGrp="1"/>
          </p:cNvSpPr>
          <p:nvPr>
            <p:ph type="ftr" sz="quarter" idx="4294967295"/>
          </p:nvPr>
        </p:nvSpPr>
        <p:spPr>
          <a:xfrm>
            <a:off x="0" y="6356350"/>
            <a:ext cx="4114800" cy="365125"/>
          </a:xfrm>
        </p:spPr>
        <p:txBody>
          <a:bodyPr/>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F9F9EB88-6DC0-414A-9743-E3821AB6F472}"/>
              </a:ext>
            </a:extLst>
          </p:cNvPr>
          <p:cNvSpPr>
            <a:spLocks noGrp="1"/>
          </p:cNvSpPr>
          <p:nvPr>
            <p:ph type="sldNum" sz="quarter" idx="4294967295"/>
          </p:nvPr>
        </p:nvSpPr>
        <p:spPr>
          <a:xfrm>
            <a:off x="9448800" y="6356350"/>
            <a:ext cx="2743200" cy="365125"/>
          </a:xfrm>
        </p:spPr>
        <p:txBody>
          <a:bodyPr/>
          <a:lstStyle/>
          <a:p>
            <a:pPr rtl="0"/>
            <a:fld id="{D8DA9DAA-006C-4F4B-980E-E3DF019B24E2}" type="slidenum">
              <a:rPr lang="es-ES" noProof="0" smtClean="0"/>
              <a:t>107</a:t>
            </a:fld>
            <a:endParaRPr lang="es-ES" noProof="0"/>
          </a:p>
        </p:txBody>
      </p:sp>
    </p:spTree>
    <p:extLst>
      <p:ext uri="{BB962C8B-B14F-4D97-AF65-F5344CB8AC3E}">
        <p14:creationId xmlns:p14="http://schemas.microsoft.com/office/powerpoint/2010/main" val="579472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418DF94-1AF7-4ABD-9574-D01C360C3724}"/>
              </a:ext>
            </a:extLst>
          </p:cNvPr>
          <p:cNvSpPr>
            <a:spLocks noGrp="1"/>
          </p:cNvSpPr>
          <p:nvPr>
            <p:ph type="sldNum" sz="quarter" idx="12"/>
          </p:nvPr>
        </p:nvSpPr>
        <p:spPr/>
        <p:txBody>
          <a:bodyPr/>
          <a:lstStyle/>
          <a:p>
            <a:pPr rtl="0"/>
            <a:fld id="{D8DA9DAA-006C-4F4B-980E-E3DF019B24E2}" type="slidenum">
              <a:rPr lang="es-ES" noProof="0" smtClean="0"/>
              <a:t>108</a:t>
            </a:fld>
            <a:endParaRPr lang="es-ES" noProof="0"/>
          </a:p>
        </p:txBody>
      </p:sp>
      <p:sp>
        <p:nvSpPr>
          <p:cNvPr id="6" name="CuadroTexto 5">
            <a:extLst>
              <a:ext uri="{FF2B5EF4-FFF2-40B4-BE49-F238E27FC236}">
                <a16:creationId xmlns:a16="http://schemas.microsoft.com/office/drawing/2014/main" id="{F7FDEAA5-BCF4-4CA7-ADE8-9E8AF6251669}"/>
              </a:ext>
            </a:extLst>
          </p:cNvPr>
          <p:cNvSpPr txBox="1"/>
          <p:nvPr/>
        </p:nvSpPr>
        <p:spPr>
          <a:xfrm>
            <a:off x="957471" y="609600"/>
            <a:ext cx="3535015" cy="523220"/>
          </a:xfrm>
          <a:prstGeom prst="rect">
            <a:avLst/>
          </a:prstGeom>
          <a:noFill/>
        </p:spPr>
        <p:txBody>
          <a:bodyPr wrap="square">
            <a:spAutoFit/>
          </a:bodyPr>
          <a:lstStyle/>
          <a:p>
            <a:r>
              <a:rPr lang="es-MX" sz="1400" dirty="0"/>
              <a:t>Intel Core i5 (Segunda Generación)</a:t>
            </a:r>
          </a:p>
          <a:p>
            <a:r>
              <a:rPr lang="es-MX" sz="1400" dirty="0"/>
              <a:t>Sandy Bridge (dual-</a:t>
            </a:r>
            <a:r>
              <a:rPr lang="es-MX" sz="1400" dirty="0" err="1"/>
              <a:t>core</a:t>
            </a:r>
            <a:r>
              <a:rPr lang="es-MX" sz="1400" dirty="0"/>
              <a:t>, 32 nm)</a:t>
            </a:r>
          </a:p>
        </p:txBody>
      </p:sp>
      <p:graphicFrame>
        <p:nvGraphicFramePr>
          <p:cNvPr id="7" name="Tabla 6">
            <a:extLst>
              <a:ext uri="{FF2B5EF4-FFF2-40B4-BE49-F238E27FC236}">
                <a16:creationId xmlns:a16="http://schemas.microsoft.com/office/drawing/2014/main" id="{DC11CB90-FD0A-4E51-821C-3A9FA71C4516}"/>
              </a:ext>
            </a:extLst>
          </p:cNvPr>
          <p:cNvGraphicFramePr>
            <a:graphicFrameLocks noGrp="1"/>
          </p:cNvGraphicFramePr>
          <p:nvPr>
            <p:extLst>
              <p:ext uri="{D42A27DB-BD31-4B8C-83A1-F6EECF244321}">
                <p14:modId xmlns:p14="http://schemas.microsoft.com/office/powerpoint/2010/main" val="1886882951"/>
              </p:ext>
            </p:extLst>
          </p:nvPr>
        </p:nvGraphicFramePr>
        <p:xfrm>
          <a:off x="957472" y="1767640"/>
          <a:ext cx="10515596" cy="3566160"/>
        </p:xfrm>
        <a:graphic>
          <a:graphicData uri="http://schemas.openxmlformats.org/drawingml/2006/table">
            <a:tbl>
              <a:tblPr>
                <a:tableStyleId>{BC89EF96-8CEA-46FF-86C4-4CE0E7609802}</a:tableStyleId>
              </a:tblPr>
              <a:tblGrid>
                <a:gridCol w="808892">
                  <a:extLst>
                    <a:ext uri="{9D8B030D-6E8A-4147-A177-3AD203B41FA5}">
                      <a16:colId xmlns:a16="http://schemas.microsoft.com/office/drawing/2014/main" val="1831344934"/>
                    </a:ext>
                  </a:extLst>
                </a:gridCol>
                <a:gridCol w="808892">
                  <a:extLst>
                    <a:ext uri="{9D8B030D-6E8A-4147-A177-3AD203B41FA5}">
                      <a16:colId xmlns:a16="http://schemas.microsoft.com/office/drawing/2014/main" val="1996267603"/>
                    </a:ext>
                  </a:extLst>
                </a:gridCol>
                <a:gridCol w="808892">
                  <a:extLst>
                    <a:ext uri="{9D8B030D-6E8A-4147-A177-3AD203B41FA5}">
                      <a16:colId xmlns:a16="http://schemas.microsoft.com/office/drawing/2014/main" val="2563313762"/>
                    </a:ext>
                  </a:extLst>
                </a:gridCol>
                <a:gridCol w="808892">
                  <a:extLst>
                    <a:ext uri="{9D8B030D-6E8A-4147-A177-3AD203B41FA5}">
                      <a16:colId xmlns:a16="http://schemas.microsoft.com/office/drawing/2014/main" val="799531768"/>
                    </a:ext>
                  </a:extLst>
                </a:gridCol>
                <a:gridCol w="808892">
                  <a:extLst>
                    <a:ext uri="{9D8B030D-6E8A-4147-A177-3AD203B41FA5}">
                      <a16:colId xmlns:a16="http://schemas.microsoft.com/office/drawing/2014/main" val="1578456015"/>
                    </a:ext>
                  </a:extLst>
                </a:gridCol>
                <a:gridCol w="808892">
                  <a:extLst>
                    <a:ext uri="{9D8B030D-6E8A-4147-A177-3AD203B41FA5}">
                      <a16:colId xmlns:a16="http://schemas.microsoft.com/office/drawing/2014/main" val="2202580579"/>
                    </a:ext>
                  </a:extLst>
                </a:gridCol>
                <a:gridCol w="808892">
                  <a:extLst>
                    <a:ext uri="{9D8B030D-6E8A-4147-A177-3AD203B41FA5}">
                      <a16:colId xmlns:a16="http://schemas.microsoft.com/office/drawing/2014/main" val="1755462651"/>
                    </a:ext>
                  </a:extLst>
                </a:gridCol>
                <a:gridCol w="808892">
                  <a:extLst>
                    <a:ext uri="{9D8B030D-6E8A-4147-A177-3AD203B41FA5}">
                      <a16:colId xmlns:a16="http://schemas.microsoft.com/office/drawing/2014/main" val="430710172"/>
                    </a:ext>
                  </a:extLst>
                </a:gridCol>
                <a:gridCol w="808892">
                  <a:extLst>
                    <a:ext uri="{9D8B030D-6E8A-4147-A177-3AD203B41FA5}">
                      <a16:colId xmlns:a16="http://schemas.microsoft.com/office/drawing/2014/main" val="2325264118"/>
                    </a:ext>
                  </a:extLst>
                </a:gridCol>
                <a:gridCol w="808892">
                  <a:extLst>
                    <a:ext uri="{9D8B030D-6E8A-4147-A177-3AD203B41FA5}">
                      <a16:colId xmlns:a16="http://schemas.microsoft.com/office/drawing/2014/main" val="1441573011"/>
                    </a:ext>
                  </a:extLst>
                </a:gridCol>
                <a:gridCol w="808892">
                  <a:extLst>
                    <a:ext uri="{9D8B030D-6E8A-4147-A177-3AD203B41FA5}">
                      <a16:colId xmlns:a16="http://schemas.microsoft.com/office/drawing/2014/main" val="2621922231"/>
                    </a:ext>
                  </a:extLst>
                </a:gridCol>
                <a:gridCol w="808892">
                  <a:extLst>
                    <a:ext uri="{9D8B030D-6E8A-4147-A177-3AD203B41FA5}">
                      <a16:colId xmlns:a16="http://schemas.microsoft.com/office/drawing/2014/main" val="1711407973"/>
                    </a:ext>
                  </a:extLst>
                </a:gridCol>
                <a:gridCol w="808892">
                  <a:extLst>
                    <a:ext uri="{9D8B030D-6E8A-4147-A177-3AD203B41FA5}">
                      <a16:colId xmlns:a16="http://schemas.microsoft.com/office/drawing/2014/main" val="2034072752"/>
                    </a:ext>
                  </a:extLst>
                </a:gridCol>
              </a:tblGrid>
              <a:tr h="0">
                <a:tc>
                  <a:txBody>
                    <a:bodyPr/>
                    <a:lstStyle/>
                    <a:p>
                      <a:pPr algn="ctr"/>
                      <a:r>
                        <a:rPr lang="es-MX">
                          <a:effectLst/>
                        </a:rPr>
                        <a:t>Modelo</a:t>
                      </a:r>
                    </a:p>
                  </a:txBody>
                  <a:tcPr anchor="ctr"/>
                </a:tc>
                <a:tc>
                  <a:txBody>
                    <a:bodyPr/>
                    <a:lstStyle/>
                    <a:p>
                      <a:pPr algn="ctr"/>
                      <a:r>
                        <a:rPr lang="es-MX">
                          <a:effectLst/>
                        </a:rPr>
                        <a:t>Núcleos</a:t>
                      </a:r>
                    </a:p>
                  </a:txBody>
                  <a:tcPr anchor="ctr"/>
                </a:tc>
                <a:tc>
                  <a:txBody>
                    <a:bodyPr/>
                    <a:lstStyle/>
                    <a:p>
                      <a:pPr algn="ctr"/>
                      <a:r>
                        <a:rPr lang="es-MX">
                          <a:effectLst/>
                        </a:rPr>
                        <a:t>Frecuencia</a:t>
                      </a:r>
                    </a:p>
                  </a:txBody>
                  <a:tcPr anchor="ctr"/>
                </a:tc>
                <a:tc>
                  <a:txBody>
                    <a:bodyPr/>
                    <a:lstStyle/>
                    <a:p>
                      <a:pPr algn="ctr"/>
                      <a:r>
                        <a:rPr lang="es-MX">
                          <a:effectLst/>
                        </a:rPr>
                        <a:t>Turbo</a:t>
                      </a:r>
                    </a:p>
                  </a:txBody>
                  <a:tcPr anchor="ctr"/>
                </a:tc>
                <a:tc>
                  <a:txBody>
                    <a:bodyPr/>
                    <a:lstStyle/>
                    <a:p>
                      <a:pPr algn="ctr"/>
                      <a:r>
                        <a:rPr lang="es-MX">
                          <a:effectLst/>
                        </a:rPr>
                        <a:t>CachéL2</a:t>
                      </a:r>
                    </a:p>
                  </a:txBody>
                  <a:tcPr anchor="ctr"/>
                </a:tc>
                <a:tc>
                  <a:txBody>
                    <a:bodyPr/>
                    <a:lstStyle/>
                    <a:p>
                      <a:pPr algn="ctr"/>
                      <a:r>
                        <a:rPr lang="es-MX">
                          <a:effectLst/>
                        </a:rPr>
                        <a:t>CachéL3</a:t>
                      </a:r>
                    </a:p>
                  </a:txBody>
                  <a:tcPr anchor="ctr"/>
                </a:tc>
                <a:tc>
                  <a:txBody>
                    <a:bodyPr/>
                    <a:lstStyle/>
                    <a:p>
                      <a:pPr algn="ctr"/>
                      <a:r>
                        <a:rPr lang="es-MX">
                          <a:effectLst/>
                        </a:rPr>
                        <a:t>modelo deGPU</a:t>
                      </a:r>
                    </a:p>
                  </a:txBody>
                  <a:tcPr anchor="ctr"/>
                </a:tc>
                <a:tc>
                  <a:txBody>
                    <a:bodyPr/>
                    <a:lstStyle/>
                    <a:p>
                      <a:pPr algn="ctr"/>
                      <a:r>
                        <a:rPr lang="es-MX">
                          <a:effectLst/>
                        </a:rPr>
                        <a:t>frecuencia deGPU</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I/O bus</a:t>
                      </a:r>
                    </a:p>
                  </a:txBody>
                  <a:tcPr anchor="ctr"/>
                </a:tc>
                <a:tc>
                  <a:txBody>
                    <a:bodyPr/>
                    <a:lstStyle/>
                    <a:p>
                      <a:pPr algn="ctr"/>
                      <a:r>
                        <a:rPr lang="es-MX">
                          <a:effectLst/>
                        </a:rPr>
                        <a:t>Fecha delanzamiento</a:t>
                      </a:r>
                    </a:p>
                  </a:txBody>
                  <a:tcPr anchor="ctr"/>
                </a:tc>
                <a:tc>
                  <a:txBody>
                    <a:bodyPr/>
                    <a:lstStyle/>
                    <a:p>
                      <a:pPr algn="ctr"/>
                      <a:r>
                        <a:rPr lang="es-MX">
                          <a:effectLst/>
                        </a:rPr>
                        <a:t>Precio delanzamiento</a:t>
                      </a:r>
                    </a:p>
                    <a:p>
                      <a:pPr algn="ctr"/>
                      <a:r>
                        <a:rPr lang="es-MX">
                          <a:effectLst/>
                        </a:rPr>
                        <a:t>(USD)</a:t>
                      </a:r>
                    </a:p>
                  </a:txBody>
                  <a:tcPr anchor="ctr"/>
                </a:tc>
                <a:extLst>
                  <a:ext uri="{0D108BD9-81ED-4DB2-BD59-A6C34878D82A}">
                    <a16:rowId xmlns:a16="http://schemas.microsoft.com/office/drawing/2014/main" val="671616714"/>
                  </a:ext>
                </a:extLst>
              </a:tr>
              <a:tr h="0">
                <a:tc gridSpan="13">
                  <a:txBody>
                    <a:bodyPr/>
                    <a:lstStyle/>
                    <a:p>
                      <a:r>
                        <a:rPr lang="es-MX" b="1">
                          <a:effectLst/>
                        </a:rPr>
                        <a:t>Ultra-bajo consumo</a:t>
                      </a:r>
                      <a:endParaRPr lang="es-MX">
                        <a:effectLst/>
                      </a:endParaRPr>
                    </a:p>
                  </a:txBody>
                  <a:tcPr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010855029"/>
                  </a:ext>
                </a:extLst>
              </a:tr>
              <a:tr h="0">
                <a:tc>
                  <a:txBody>
                    <a:bodyPr/>
                    <a:lstStyle/>
                    <a:p>
                      <a:r>
                        <a:rPr lang="es-MX">
                          <a:effectLst/>
                        </a:rPr>
                        <a:t>Core i5-2390T</a:t>
                      </a:r>
                    </a:p>
                  </a:txBody>
                  <a:tcPr anchor="ctr"/>
                </a:tc>
                <a:tc>
                  <a:txBody>
                    <a:bodyPr/>
                    <a:lstStyle/>
                    <a:p>
                      <a:r>
                        <a:rPr lang="es-MX">
                          <a:effectLst/>
                        </a:rPr>
                        <a:t>2</a:t>
                      </a:r>
                    </a:p>
                  </a:txBody>
                  <a:tcPr anchor="ctr"/>
                </a:tc>
                <a:tc>
                  <a:txBody>
                    <a:bodyPr/>
                    <a:lstStyle/>
                    <a:p>
                      <a:r>
                        <a:rPr lang="es-MX">
                          <a:effectLst/>
                        </a:rPr>
                        <a:t>2.7 GHz</a:t>
                      </a:r>
                    </a:p>
                  </a:txBody>
                  <a:tcPr anchor="ctr"/>
                </a:tc>
                <a:tc>
                  <a:txBody>
                    <a:bodyPr/>
                    <a:lstStyle/>
                    <a:p>
                      <a:r>
                        <a:rPr lang="es-MX">
                          <a:effectLst/>
                        </a:rPr>
                        <a:t>4/8</a:t>
                      </a:r>
                    </a:p>
                  </a:txBody>
                  <a:tcPr anchor="ctr"/>
                </a:tc>
                <a:tc>
                  <a:txBody>
                    <a:bodyPr/>
                    <a:lstStyle/>
                    <a:p>
                      <a:r>
                        <a:rPr lang="es-MX">
                          <a:effectLst/>
                        </a:rPr>
                        <a:t>2 × 256 KiB</a:t>
                      </a:r>
                    </a:p>
                  </a:txBody>
                  <a:tcPr anchor="ctr"/>
                </a:tc>
                <a:tc>
                  <a:txBody>
                    <a:bodyPr/>
                    <a:lstStyle/>
                    <a:p>
                      <a:r>
                        <a:rPr lang="es-MX">
                          <a:effectLst/>
                        </a:rPr>
                        <a:t>3 MiB</a:t>
                      </a:r>
                    </a:p>
                  </a:txBody>
                  <a:tcPr anchor="ctr"/>
                </a:tc>
                <a:tc>
                  <a:txBody>
                    <a:bodyPr/>
                    <a:lstStyle/>
                    <a:p>
                      <a:r>
                        <a:rPr lang="es-MX">
                          <a:effectLst/>
                        </a:rPr>
                        <a:t>HD Graphics 2000</a:t>
                      </a:r>
                    </a:p>
                  </a:txBody>
                  <a:tcPr anchor="ctr"/>
                </a:tc>
                <a:tc>
                  <a:txBody>
                    <a:bodyPr/>
                    <a:lstStyle/>
                    <a:p>
                      <a:r>
                        <a:rPr lang="es-MX">
                          <a:effectLst/>
                        </a:rPr>
                        <a:t>650–1100 MHz</a:t>
                      </a:r>
                    </a:p>
                  </a:txBody>
                  <a:tcPr anchor="ctr"/>
                </a:tc>
                <a:tc>
                  <a:txBody>
                    <a:bodyPr/>
                    <a:lstStyle/>
                    <a:p>
                      <a:r>
                        <a:rPr lang="es-MX">
                          <a:effectLst/>
                        </a:rPr>
                        <a:t>35 W</a:t>
                      </a:r>
                    </a:p>
                  </a:txBody>
                  <a:tcPr anchor="ctr"/>
                </a:tc>
                <a:tc>
                  <a:txBody>
                    <a:bodyPr/>
                    <a:lstStyle/>
                    <a:p>
                      <a:r>
                        <a:rPr lang="es-MX">
                          <a:effectLst/>
                        </a:rPr>
                        <a:t>LGA 1155</a:t>
                      </a:r>
                    </a:p>
                  </a:txBody>
                  <a:tcPr anchor="ctr"/>
                </a:tc>
                <a:tc>
                  <a:txBody>
                    <a:bodyPr/>
                    <a:lstStyle/>
                    <a:p>
                      <a:r>
                        <a:rPr lang="es-MX">
                          <a:effectLst/>
                        </a:rPr>
                        <a:t>DMI 2.0</a:t>
                      </a:r>
                    </a:p>
                  </a:txBody>
                  <a:tcPr anchor="ctr"/>
                </a:tc>
                <a:tc>
                  <a:txBody>
                    <a:bodyPr/>
                    <a:lstStyle/>
                    <a:p>
                      <a:r>
                        <a:rPr lang="es-MX">
                          <a:effectLst/>
                        </a:rPr>
                        <a:t>Febrero de 2011</a:t>
                      </a:r>
                    </a:p>
                  </a:txBody>
                  <a:tcPr anchor="ctr"/>
                </a:tc>
                <a:tc>
                  <a:txBody>
                    <a:bodyPr/>
                    <a:lstStyle/>
                    <a:p>
                      <a:r>
                        <a:rPr lang="es-MX" dirty="0">
                          <a:effectLst/>
                        </a:rPr>
                        <a:t>$195</a:t>
                      </a:r>
                    </a:p>
                  </a:txBody>
                  <a:tcPr anchor="ctr"/>
                </a:tc>
                <a:extLst>
                  <a:ext uri="{0D108BD9-81ED-4DB2-BD59-A6C34878D82A}">
                    <a16:rowId xmlns:a16="http://schemas.microsoft.com/office/drawing/2014/main" val="1853176220"/>
                  </a:ext>
                </a:extLst>
              </a:tr>
            </a:tbl>
          </a:graphicData>
        </a:graphic>
      </p:graphicFrame>
    </p:spTree>
    <p:extLst>
      <p:ext uri="{BB962C8B-B14F-4D97-AF65-F5344CB8AC3E}">
        <p14:creationId xmlns:p14="http://schemas.microsoft.com/office/powerpoint/2010/main" val="25038399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B3936B4-A11B-4559-ADEF-996A46E012B0}"/>
              </a:ext>
            </a:extLst>
          </p:cNvPr>
          <p:cNvSpPr>
            <a:spLocks noGrp="1"/>
          </p:cNvSpPr>
          <p:nvPr>
            <p:ph type="sldNum" sz="quarter" idx="12"/>
          </p:nvPr>
        </p:nvSpPr>
        <p:spPr/>
        <p:txBody>
          <a:bodyPr/>
          <a:lstStyle/>
          <a:p>
            <a:pPr rtl="0"/>
            <a:fld id="{D8DA9DAA-006C-4F4B-980E-E3DF019B24E2}" type="slidenum">
              <a:rPr lang="es-ES" noProof="0" smtClean="0"/>
              <a:t>109</a:t>
            </a:fld>
            <a:endParaRPr lang="es-ES" noProof="0"/>
          </a:p>
        </p:txBody>
      </p:sp>
      <p:graphicFrame>
        <p:nvGraphicFramePr>
          <p:cNvPr id="5" name="Tabla 4">
            <a:extLst>
              <a:ext uri="{FF2B5EF4-FFF2-40B4-BE49-F238E27FC236}">
                <a16:creationId xmlns:a16="http://schemas.microsoft.com/office/drawing/2014/main" id="{9FDF53C8-CDC9-43CD-A42D-BF0DD3068F79}"/>
              </a:ext>
            </a:extLst>
          </p:cNvPr>
          <p:cNvGraphicFramePr>
            <a:graphicFrameLocks noGrp="1"/>
          </p:cNvGraphicFramePr>
          <p:nvPr>
            <p:extLst>
              <p:ext uri="{D42A27DB-BD31-4B8C-83A1-F6EECF244321}">
                <p14:modId xmlns:p14="http://schemas.microsoft.com/office/powerpoint/2010/main" val="4191139730"/>
              </p:ext>
            </p:extLst>
          </p:nvPr>
        </p:nvGraphicFramePr>
        <p:xfrm>
          <a:off x="838200" y="598323"/>
          <a:ext cx="10840284" cy="6123152"/>
        </p:xfrm>
        <a:graphic>
          <a:graphicData uri="http://schemas.openxmlformats.org/drawingml/2006/table">
            <a:tbl>
              <a:tblPr>
                <a:tableStyleId>{8799B23B-EC83-4686-B30A-512413B5E67A}</a:tableStyleId>
              </a:tblPr>
              <a:tblGrid>
                <a:gridCol w="833868">
                  <a:extLst>
                    <a:ext uri="{9D8B030D-6E8A-4147-A177-3AD203B41FA5}">
                      <a16:colId xmlns:a16="http://schemas.microsoft.com/office/drawing/2014/main" val="3859115450"/>
                    </a:ext>
                  </a:extLst>
                </a:gridCol>
                <a:gridCol w="833868">
                  <a:extLst>
                    <a:ext uri="{9D8B030D-6E8A-4147-A177-3AD203B41FA5}">
                      <a16:colId xmlns:a16="http://schemas.microsoft.com/office/drawing/2014/main" val="3358788897"/>
                    </a:ext>
                  </a:extLst>
                </a:gridCol>
                <a:gridCol w="833868">
                  <a:extLst>
                    <a:ext uri="{9D8B030D-6E8A-4147-A177-3AD203B41FA5}">
                      <a16:colId xmlns:a16="http://schemas.microsoft.com/office/drawing/2014/main" val="2573800785"/>
                    </a:ext>
                  </a:extLst>
                </a:gridCol>
                <a:gridCol w="833868">
                  <a:extLst>
                    <a:ext uri="{9D8B030D-6E8A-4147-A177-3AD203B41FA5}">
                      <a16:colId xmlns:a16="http://schemas.microsoft.com/office/drawing/2014/main" val="974265429"/>
                    </a:ext>
                  </a:extLst>
                </a:gridCol>
                <a:gridCol w="833868">
                  <a:extLst>
                    <a:ext uri="{9D8B030D-6E8A-4147-A177-3AD203B41FA5}">
                      <a16:colId xmlns:a16="http://schemas.microsoft.com/office/drawing/2014/main" val="2566938597"/>
                    </a:ext>
                  </a:extLst>
                </a:gridCol>
                <a:gridCol w="833868">
                  <a:extLst>
                    <a:ext uri="{9D8B030D-6E8A-4147-A177-3AD203B41FA5}">
                      <a16:colId xmlns:a16="http://schemas.microsoft.com/office/drawing/2014/main" val="3498731892"/>
                    </a:ext>
                  </a:extLst>
                </a:gridCol>
                <a:gridCol w="833868">
                  <a:extLst>
                    <a:ext uri="{9D8B030D-6E8A-4147-A177-3AD203B41FA5}">
                      <a16:colId xmlns:a16="http://schemas.microsoft.com/office/drawing/2014/main" val="1703294731"/>
                    </a:ext>
                  </a:extLst>
                </a:gridCol>
                <a:gridCol w="833868">
                  <a:extLst>
                    <a:ext uri="{9D8B030D-6E8A-4147-A177-3AD203B41FA5}">
                      <a16:colId xmlns:a16="http://schemas.microsoft.com/office/drawing/2014/main" val="4133325113"/>
                    </a:ext>
                  </a:extLst>
                </a:gridCol>
                <a:gridCol w="833868">
                  <a:extLst>
                    <a:ext uri="{9D8B030D-6E8A-4147-A177-3AD203B41FA5}">
                      <a16:colId xmlns:a16="http://schemas.microsoft.com/office/drawing/2014/main" val="1729309873"/>
                    </a:ext>
                  </a:extLst>
                </a:gridCol>
                <a:gridCol w="833868">
                  <a:extLst>
                    <a:ext uri="{9D8B030D-6E8A-4147-A177-3AD203B41FA5}">
                      <a16:colId xmlns:a16="http://schemas.microsoft.com/office/drawing/2014/main" val="3834826830"/>
                    </a:ext>
                  </a:extLst>
                </a:gridCol>
                <a:gridCol w="833868">
                  <a:extLst>
                    <a:ext uri="{9D8B030D-6E8A-4147-A177-3AD203B41FA5}">
                      <a16:colId xmlns:a16="http://schemas.microsoft.com/office/drawing/2014/main" val="1920208009"/>
                    </a:ext>
                  </a:extLst>
                </a:gridCol>
                <a:gridCol w="833868">
                  <a:extLst>
                    <a:ext uri="{9D8B030D-6E8A-4147-A177-3AD203B41FA5}">
                      <a16:colId xmlns:a16="http://schemas.microsoft.com/office/drawing/2014/main" val="2230999706"/>
                    </a:ext>
                  </a:extLst>
                </a:gridCol>
                <a:gridCol w="833868">
                  <a:extLst>
                    <a:ext uri="{9D8B030D-6E8A-4147-A177-3AD203B41FA5}">
                      <a16:colId xmlns:a16="http://schemas.microsoft.com/office/drawing/2014/main" val="542800302"/>
                    </a:ext>
                  </a:extLst>
                </a:gridCol>
              </a:tblGrid>
              <a:tr h="665139">
                <a:tc>
                  <a:txBody>
                    <a:bodyPr/>
                    <a:lstStyle/>
                    <a:p>
                      <a:pPr algn="ctr"/>
                      <a:r>
                        <a:rPr lang="es-MX" sz="1000">
                          <a:effectLst/>
                        </a:rPr>
                        <a:t>Modelo</a:t>
                      </a:r>
                    </a:p>
                  </a:txBody>
                  <a:tcPr marL="21866" marR="21866" marT="10933" marB="10933" anchor="ctr"/>
                </a:tc>
                <a:tc>
                  <a:txBody>
                    <a:bodyPr/>
                    <a:lstStyle/>
                    <a:p>
                      <a:pPr algn="ctr"/>
                      <a:r>
                        <a:rPr lang="es-MX" sz="1000">
                          <a:effectLst/>
                        </a:rPr>
                        <a:t>Núcleos</a:t>
                      </a:r>
                    </a:p>
                  </a:txBody>
                  <a:tcPr marL="21866" marR="21866" marT="10933" marB="10933" anchor="ctr"/>
                </a:tc>
                <a:tc>
                  <a:txBody>
                    <a:bodyPr/>
                    <a:lstStyle/>
                    <a:p>
                      <a:pPr algn="ctr"/>
                      <a:r>
                        <a:rPr lang="es-MX" sz="1000">
                          <a:effectLst/>
                        </a:rPr>
                        <a:t>Frecuencia</a:t>
                      </a:r>
                    </a:p>
                  </a:txBody>
                  <a:tcPr marL="21866" marR="21866" marT="10933" marB="10933" anchor="ctr"/>
                </a:tc>
                <a:tc>
                  <a:txBody>
                    <a:bodyPr/>
                    <a:lstStyle/>
                    <a:p>
                      <a:pPr algn="ctr"/>
                      <a:r>
                        <a:rPr lang="es-MX" sz="1000">
                          <a:effectLst/>
                        </a:rPr>
                        <a:t>Turbo</a:t>
                      </a:r>
                    </a:p>
                  </a:txBody>
                  <a:tcPr marL="21866" marR="21866" marT="10933" marB="10933" anchor="ctr"/>
                </a:tc>
                <a:tc>
                  <a:txBody>
                    <a:bodyPr/>
                    <a:lstStyle/>
                    <a:p>
                      <a:pPr algn="ctr"/>
                      <a:r>
                        <a:rPr lang="es-MX" sz="1000">
                          <a:effectLst/>
                        </a:rPr>
                        <a:t>CachéL2</a:t>
                      </a:r>
                    </a:p>
                  </a:txBody>
                  <a:tcPr marL="21866" marR="21866" marT="10933" marB="10933" anchor="ctr"/>
                </a:tc>
                <a:tc>
                  <a:txBody>
                    <a:bodyPr/>
                    <a:lstStyle/>
                    <a:p>
                      <a:pPr algn="ctr"/>
                      <a:r>
                        <a:rPr lang="es-MX" sz="1000">
                          <a:effectLst/>
                        </a:rPr>
                        <a:t>CachéL3</a:t>
                      </a:r>
                    </a:p>
                  </a:txBody>
                  <a:tcPr marL="21866" marR="21866" marT="10933" marB="10933" anchor="ctr"/>
                </a:tc>
                <a:tc>
                  <a:txBody>
                    <a:bodyPr/>
                    <a:lstStyle/>
                    <a:p>
                      <a:pPr algn="ctr"/>
                      <a:r>
                        <a:rPr lang="es-MX" sz="1000">
                          <a:effectLst/>
                        </a:rPr>
                        <a:t>modelo deGPU</a:t>
                      </a:r>
                    </a:p>
                  </a:txBody>
                  <a:tcPr marL="21866" marR="21866" marT="10933" marB="10933" anchor="ctr"/>
                </a:tc>
                <a:tc>
                  <a:txBody>
                    <a:bodyPr/>
                    <a:lstStyle/>
                    <a:p>
                      <a:pPr algn="ctr"/>
                      <a:r>
                        <a:rPr lang="es-MX" sz="1000">
                          <a:effectLst/>
                        </a:rPr>
                        <a:t>frecuencia deGPU</a:t>
                      </a:r>
                    </a:p>
                  </a:txBody>
                  <a:tcPr marL="21866" marR="21866" marT="10933" marB="10933" anchor="ctr"/>
                </a:tc>
                <a:tc>
                  <a:txBody>
                    <a:bodyPr/>
                    <a:lstStyle/>
                    <a:p>
                      <a:pPr algn="ctr"/>
                      <a:r>
                        <a:rPr lang="es-MX" sz="1000">
                          <a:effectLst/>
                        </a:rPr>
                        <a:t>TDP</a:t>
                      </a:r>
                    </a:p>
                  </a:txBody>
                  <a:tcPr marL="21866" marR="21866" marT="10933" marB="10933" anchor="ctr"/>
                </a:tc>
                <a:tc>
                  <a:txBody>
                    <a:bodyPr/>
                    <a:lstStyle/>
                    <a:p>
                      <a:pPr algn="ctr"/>
                      <a:r>
                        <a:rPr lang="es-MX" sz="1000">
                          <a:effectLst/>
                        </a:rPr>
                        <a:t>Socket</a:t>
                      </a:r>
                    </a:p>
                  </a:txBody>
                  <a:tcPr marL="21866" marR="21866" marT="10933" marB="10933" anchor="ctr"/>
                </a:tc>
                <a:tc>
                  <a:txBody>
                    <a:bodyPr/>
                    <a:lstStyle/>
                    <a:p>
                      <a:pPr algn="ctr"/>
                      <a:r>
                        <a:rPr lang="es-MX" sz="1000">
                          <a:effectLst/>
                        </a:rPr>
                        <a:t>I/O bus</a:t>
                      </a:r>
                    </a:p>
                  </a:txBody>
                  <a:tcPr marL="21866" marR="21866" marT="10933" marB="10933" anchor="ctr"/>
                </a:tc>
                <a:tc>
                  <a:txBody>
                    <a:bodyPr/>
                    <a:lstStyle/>
                    <a:p>
                      <a:pPr algn="ctr"/>
                      <a:r>
                        <a:rPr lang="es-MX" sz="1000">
                          <a:effectLst/>
                        </a:rPr>
                        <a:t>Fecha delanzamiento</a:t>
                      </a:r>
                    </a:p>
                  </a:txBody>
                  <a:tcPr marL="21866" marR="21866" marT="10933" marB="10933" anchor="ctr"/>
                </a:tc>
                <a:tc>
                  <a:txBody>
                    <a:bodyPr/>
                    <a:lstStyle/>
                    <a:p>
                      <a:pPr algn="ctr"/>
                      <a:r>
                        <a:rPr lang="es-MX" sz="1000">
                          <a:effectLst/>
                        </a:rPr>
                        <a:t>Precio delanzamiento</a:t>
                      </a:r>
                    </a:p>
                    <a:p>
                      <a:pPr algn="ctr"/>
                      <a:r>
                        <a:rPr lang="es-MX" sz="1000">
                          <a:effectLst/>
                        </a:rPr>
                        <a:t>(USD)</a:t>
                      </a:r>
                    </a:p>
                  </a:txBody>
                  <a:tcPr marL="21866" marR="21866" marT="10933" marB="10933" anchor="ctr"/>
                </a:tc>
                <a:extLst>
                  <a:ext uri="{0D108BD9-81ED-4DB2-BD59-A6C34878D82A}">
                    <a16:rowId xmlns:a16="http://schemas.microsoft.com/office/drawing/2014/main" val="244359419"/>
                  </a:ext>
                </a:extLst>
              </a:tr>
              <a:tr h="393037">
                <a:tc>
                  <a:txBody>
                    <a:bodyPr/>
                    <a:lstStyle/>
                    <a:p>
                      <a:r>
                        <a:rPr lang="es-MX" sz="1000">
                          <a:effectLst/>
                        </a:rPr>
                        <a:t>Core i5-2300</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2.8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$177</a:t>
                      </a:r>
                    </a:p>
                  </a:txBody>
                  <a:tcPr marL="21866" marR="21866" marT="10933" marB="10933" anchor="ctr"/>
                </a:tc>
                <a:extLst>
                  <a:ext uri="{0D108BD9-81ED-4DB2-BD59-A6C34878D82A}">
                    <a16:rowId xmlns:a16="http://schemas.microsoft.com/office/drawing/2014/main" val="3517259164"/>
                  </a:ext>
                </a:extLst>
              </a:tr>
              <a:tr h="393037">
                <a:tc>
                  <a:txBody>
                    <a:bodyPr/>
                    <a:lstStyle/>
                    <a:p>
                      <a:r>
                        <a:rPr lang="es-MX" sz="1000">
                          <a:effectLst/>
                        </a:rPr>
                        <a:t>Core i5-2310</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2.9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Mayo de 2011</a:t>
                      </a:r>
                    </a:p>
                  </a:txBody>
                  <a:tcPr marL="21866" marR="21866" marT="10933" marB="10933" anchor="ctr"/>
                </a:tc>
                <a:tc>
                  <a:txBody>
                    <a:bodyPr/>
                    <a:lstStyle/>
                    <a:p>
                      <a:r>
                        <a:rPr lang="es-MX" sz="1000">
                          <a:effectLst/>
                        </a:rPr>
                        <a:t>$177</a:t>
                      </a:r>
                    </a:p>
                  </a:txBody>
                  <a:tcPr marL="21866" marR="21866" marT="10933" marB="10933" anchor="ctr"/>
                </a:tc>
                <a:extLst>
                  <a:ext uri="{0D108BD9-81ED-4DB2-BD59-A6C34878D82A}">
                    <a16:rowId xmlns:a16="http://schemas.microsoft.com/office/drawing/2014/main" val="356426274"/>
                  </a:ext>
                </a:extLst>
              </a:tr>
              <a:tr h="393037">
                <a:tc>
                  <a:txBody>
                    <a:bodyPr/>
                    <a:lstStyle/>
                    <a:p>
                      <a:r>
                        <a:rPr lang="es-MX" sz="1000">
                          <a:effectLst/>
                        </a:rPr>
                        <a:t>Core i5-2320</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Setiembre de 2011</a:t>
                      </a:r>
                    </a:p>
                  </a:txBody>
                  <a:tcPr marL="21866" marR="21866" marT="10933" marB="10933" anchor="ctr"/>
                </a:tc>
                <a:tc>
                  <a:txBody>
                    <a:bodyPr/>
                    <a:lstStyle/>
                    <a:p>
                      <a:r>
                        <a:rPr lang="es-MX" sz="1000">
                          <a:effectLst/>
                        </a:rPr>
                        <a:t>$177</a:t>
                      </a:r>
                    </a:p>
                  </a:txBody>
                  <a:tcPr marL="21866" marR="21866" marT="10933" marB="10933" anchor="ctr"/>
                </a:tc>
                <a:extLst>
                  <a:ext uri="{0D108BD9-81ED-4DB2-BD59-A6C34878D82A}">
                    <a16:rowId xmlns:a16="http://schemas.microsoft.com/office/drawing/2014/main" val="503263721"/>
                  </a:ext>
                </a:extLst>
              </a:tr>
              <a:tr h="393037">
                <a:tc>
                  <a:txBody>
                    <a:bodyPr/>
                    <a:lstStyle/>
                    <a:p>
                      <a:r>
                        <a:rPr lang="es-MX" sz="1000">
                          <a:effectLst/>
                        </a:rPr>
                        <a:t>Core i5-2380P</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3.1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2012</a:t>
                      </a:r>
                    </a:p>
                  </a:txBody>
                  <a:tcPr marL="21866" marR="21866" marT="10933" marB="10933" anchor="ctr"/>
                </a:tc>
                <a:tc>
                  <a:txBody>
                    <a:bodyPr/>
                    <a:lstStyle/>
                    <a:p>
                      <a:r>
                        <a:rPr lang="es-MX" sz="1000">
                          <a:effectLst/>
                        </a:rPr>
                        <a:t>$177</a:t>
                      </a:r>
                    </a:p>
                  </a:txBody>
                  <a:tcPr marL="21866" marR="21866" marT="10933" marB="10933" anchor="ctr"/>
                </a:tc>
                <a:extLst>
                  <a:ext uri="{0D108BD9-81ED-4DB2-BD59-A6C34878D82A}">
                    <a16:rowId xmlns:a16="http://schemas.microsoft.com/office/drawing/2014/main" val="2784612674"/>
                  </a:ext>
                </a:extLst>
              </a:tr>
              <a:tr h="393037">
                <a:tc>
                  <a:txBody>
                    <a:bodyPr/>
                    <a:lstStyle/>
                    <a:p>
                      <a:r>
                        <a:rPr lang="es-MX" sz="1000">
                          <a:effectLst/>
                        </a:rPr>
                        <a:t>Core i5-2400</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3.1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$184</a:t>
                      </a:r>
                    </a:p>
                  </a:txBody>
                  <a:tcPr marL="21866" marR="21866" marT="10933" marB="10933" anchor="ctr"/>
                </a:tc>
                <a:extLst>
                  <a:ext uri="{0D108BD9-81ED-4DB2-BD59-A6C34878D82A}">
                    <a16:rowId xmlns:a16="http://schemas.microsoft.com/office/drawing/2014/main" val="3496158660"/>
                  </a:ext>
                </a:extLst>
              </a:tr>
              <a:tr h="393037">
                <a:tc>
                  <a:txBody>
                    <a:bodyPr/>
                    <a:lstStyle/>
                    <a:p>
                      <a:r>
                        <a:rPr lang="es-MX" sz="1000">
                          <a:effectLst/>
                        </a:rPr>
                        <a:t>Core i5-2450P</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3.2 GHz</a:t>
                      </a:r>
                    </a:p>
                  </a:txBody>
                  <a:tcPr marL="21866" marR="21866" marT="10933" marB="10933" anchor="ctr"/>
                </a:tc>
                <a:tc>
                  <a:txBody>
                    <a:bodyPr/>
                    <a:lstStyle/>
                    <a:p>
                      <a:r>
                        <a:rPr lang="es-MX" sz="1000">
                          <a:effectLst/>
                        </a:rPr>
                        <a:t>1/2/2/3</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2012</a:t>
                      </a:r>
                    </a:p>
                  </a:txBody>
                  <a:tcPr marL="21866" marR="21866" marT="10933" marB="10933" anchor="ctr"/>
                </a:tc>
                <a:tc>
                  <a:txBody>
                    <a:bodyPr/>
                    <a:lstStyle/>
                    <a:p>
                      <a:r>
                        <a:rPr lang="es-MX" sz="1000">
                          <a:effectLst/>
                        </a:rPr>
                        <a:t>$195</a:t>
                      </a:r>
                    </a:p>
                  </a:txBody>
                  <a:tcPr marL="21866" marR="21866" marT="10933" marB="10933" anchor="ctr"/>
                </a:tc>
                <a:extLst>
                  <a:ext uri="{0D108BD9-81ED-4DB2-BD59-A6C34878D82A}">
                    <a16:rowId xmlns:a16="http://schemas.microsoft.com/office/drawing/2014/main" val="3573927103"/>
                  </a:ext>
                </a:extLst>
              </a:tr>
              <a:tr h="393037">
                <a:tc>
                  <a:txBody>
                    <a:bodyPr/>
                    <a:lstStyle/>
                    <a:p>
                      <a:r>
                        <a:rPr lang="es-MX" sz="1000">
                          <a:effectLst/>
                        </a:rPr>
                        <a:t>Core i5-2500</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3.3 GHz</a:t>
                      </a:r>
                    </a:p>
                  </a:txBody>
                  <a:tcPr marL="21866" marR="21866" marT="10933" marB="10933" anchor="ctr"/>
                </a:tc>
                <a:tc>
                  <a:txBody>
                    <a:bodyPr/>
                    <a:lstStyle/>
                    <a:p>
                      <a:r>
                        <a:rPr lang="es-MX" sz="1000">
                          <a:effectLst/>
                        </a:rPr>
                        <a:t>1/2/3/4</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$205</a:t>
                      </a:r>
                    </a:p>
                  </a:txBody>
                  <a:tcPr marL="21866" marR="21866" marT="10933" marB="10933" anchor="ctr"/>
                </a:tc>
                <a:extLst>
                  <a:ext uri="{0D108BD9-81ED-4DB2-BD59-A6C34878D82A}">
                    <a16:rowId xmlns:a16="http://schemas.microsoft.com/office/drawing/2014/main" val="342915977"/>
                  </a:ext>
                </a:extLst>
              </a:tr>
              <a:tr h="393037">
                <a:tc>
                  <a:txBody>
                    <a:bodyPr/>
                    <a:lstStyle/>
                    <a:p>
                      <a:r>
                        <a:rPr lang="es-MX" sz="1000">
                          <a:effectLst/>
                        </a:rPr>
                        <a:t>Core i5-2500K</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3.3 GHz</a:t>
                      </a:r>
                    </a:p>
                  </a:txBody>
                  <a:tcPr marL="21866" marR="21866" marT="10933" marB="10933" anchor="ctr"/>
                </a:tc>
                <a:tc>
                  <a:txBody>
                    <a:bodyPr/>
                    <a:lstStyle/>
                    <a:p>
                      <a:r>
                        <a:rPr lang="es-MX" sz="1000">
                          <a:effectLst/>
                        </a:rPr>
                        <a:t>1/2/3/4</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3000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$216</a:t>
                      </a:r>
                    </a:p>
                  </a:txBody>
                  <a:tcPr marL="21866" marR="21866" marT="10933" marB="10933" anchor="ctr"/>
                </a:tc>
                <a:extLst>
                  <a:ext uri="{0D108BD9-81ED-4DB2-BD59-A6C34878D82A}">
                    <a16:rowId xmlns:a16="http://schemas.microsoft.com/office/drawing/2014/main" val="594030865"/>
                  </a:ext>
                </a:extLst>
              </a:tr>
              <a:tr h="393037">
                <a:tc>
                  <a:txBody>
                    <a:bodyPr/>
                    <a:lstStyle/>
                    <a:p>
                      <a:r>
                        <a:rPr lang="es-MX" sz="1000">
                          <a:effectLst/>
                        </a:rPr>
                        <a:t>Core i5-2550K</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3.4 GHz</a:t>
                      </a:r>
                    </a:p>
                  </a:txBody>
                  <a:tcPr marL="21866" marR="21866" marT="10933" marB="10933" anchor="ctr"/>
                </a:tc>
                <a:tc>
                  <a:txBody>
                    <a:bodyPr/>
                    <a:lstStyle/>
                    <a:p>
                      <a:r>
                        <a:rPr lang="es-MX" sz="1000">
                          <a:effectLst/>
                        </a:rPr>
                        <a:t>1/2/3/4</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N/A</a:t>
                      </a:r>
                    </a:p>
                  </a:txBody>
                  <a:tcPr marL="21866" marR="21866" marT="10933" marB="10933" anchor="ctr"/>
                </a:tc>
                <a:tc>
                  <a:txBody>
                    <a:bodyPr/>
                    <a:lstStyle/>
                    <a:p>
                      <a:r>
                        <a:rPr lang="es-MX" sz="1000">
                          <a:effectLst/>
                        </a:rPr>
                        <a:t>95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2012</a:t>
                      </a:r>
                    </a:p>
                  </a:txBody>
                  <a:tcPr marL="21866" marR="21866" marT="10933" marB="10933" anchor="ctr"/>
                </a:tc>
                <a:tc>
                  <a:txBody>
                    <a:bodyPr/>
                    <a:lstStyle/>
                    <a:p>
                      <a:r>
                        <a:rPr lang="es-MX" sz="1000">
                          <a:effectLst/>
                        </a:rPr>
                        <a:t>$225</a:t>
                      </a:r>
                    </a:p>
                  </a:txBody>
                  <a:tcPr marL="21866" marR="21866" marT="10933" marB="10933" anchor="ctr"/>
                </a:tc>
                <a:extLst>
                  <a:ext uri="{0D108BD9-81ED-4DB2-BD59-A6C34878D82A}">
                    <a16:rowId xmlns:a16="http://schemas.microsoft.com/office/drawing/2014/main" val="1101075902"/>
                  </a:ext>
                </a:extLst>
              </a:tr>
              <a:tr h="120934">
                <a:tc gridSpan="13">
                  <a:txBody>
                    <a:bodyPr/>
                    <a:lstStyle/>
                    <a:p>
                      <a:r>
                        <a:rPr lang="es-MX" sz="1000" b="1">
                          <a:effectLst/>
                        </a:rPr>
                        <a:t>bajo consumo</a:t>
                      </a:r>
                      <a:endParaRPr lang="es-MX" sz="1000">
                        <a:effectLst/>
                      </a:endParaRPr>
                    </a:p>
                  </a:txBody>
                  <a:tcPr marL="21866" marR="21866" marT="10933" marB="109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63188112"/>
                  </a:ext>
                </a:extLst>
              </a:tr>
              <a:tr h="393037">
                <a:tc>
                  <a:txBody>
                    <a:bodyPr/>
                    <a:lstStyle/>
                    <a:p>
                      <a:r>
                        <a:rPr lang="es-MX" sz="1000">
                          <a:effectLst/>
                        </a:rPr>
                        <a:t>Core i5-2400S</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2.5 GHz</a:t>
                      </a:r>
                    </a:p>
                  </a:txBody>
                  <a:tcPr marL="21866" marR="21866" marT="10933" marB="10933" anchor="ctr"/>
                </a:tc>
                <a:tc>
                  <a:txBody>
                    <a:bodyPr/>
                    <a:lstStyle/>
                    <a:p>
                      <a:r>
                        <a:rPr lang="es-MX" sz="1000">
                          <a:effectLst/>
                        </a:rPr>
                        <a:t>1/3/7/8</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65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$195</a:t>
                      </a:r>
                    </a:p>
                  </a:txBody>
                  <a:tcPr marL="21866" marR="21866" marT="10933" marB="10933" anchor="ctr"/>
                </a:tc>
                <a:extLst>
                  <a:ext uri="{0D108BD9-81ED-4DB2-BD59-A6C34878D82A}">
                    <a16:rowId xmlns:a16="http://schemas.microsoft.com/office/drawing/2014/main" val="2529059825"/>
                  </a:ext>
                </a:extLst>
              </a:tr>
              <a:tr h="393037">
                <a:tc>
                  <a:txBody>
                    <a:bodyPr/>
                    <a:lstStyle/>
                    <a:p>
                      <a:r>
                        <a:rPr lang="es-MX" sz="1000">
                          <a:effectLst/>
                        </a:rPr>
                        <a:t>Core i5-2405S</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2.5 GHz</a:t>
                      </a:r>
                    </a:p>
                  </a:txBody>
                  <a:tcPr marL="21866" marR="21866" marT="10933" marB="10933" anchor="ctr"/>
                </a:tc>
                <a:tc>
                  <a:txBody>
                    <a:bodyPr/>
                    <a:lstStyle/>
                    <a:p>
                      <a:r>
                        <a:rPr lang="es-MX" sz="1000">
                          <a:effectLst/>
                        </a:rPr>
                        <a:t>1/3/7/8</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3000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65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Mayo de 2011</a:t>
                      </a:r>
                    </a:p>
                  </a:txBody>
                  <a:tcPr marL="21866" marR="21866" marT="10933" marB="10933" anchor="ctr"/>
                </a:tc>
                <a:tc>
                  <a:txBody>
                    <a:bodyPr/>
                    <a:lstStyle/>
                    <a:p>
                      <a:r>
                        <a:rPr lang="es-MX" sz="1000">
                          <a:effectLst/>
                        </a:rPr>
                        <a:t>$205</a:t>
                      </a:r>
                    </a:p>
                  </a:txBody>
                  <a:tcPr marL="21866" marR="21866" marT="10933" marB="10933" anchor="ctr"/>
                </a:tc>
                <a:extLst>
                  <a:ext uri="{0D108BD9-81ED-4DB2-BD59-A6C34878D82A}">
                    <a16:rowId xmlns:a16="http://schemas.microsoft.com/office/drawing/2014/main" val="328620797"/>
                  </a:ext>
                </a:extLst>
              </a:tr>
              <a:tr h="393037">
                <a:tc>
                  <a:txBody>
                    <a:bodyPr/>
                    <a:lstStyle/>
                    <a:p>
                      <a:r>
                        <a:rPr lang="es-MX" sz="1000">
                          <a:effectLst/>
                        </a:rPr>
                        <a:t>Core i5-2500S</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2.7 GHz</a:t>
                      </a:r>
                    </a:p>
                  </a:txBody>
                  <a:tcPr marL="21866" marR="21866" marT="10933" marB="10933" anchor="ctr"/>
                </a:tc>
                <a:tc>
                  <a:txBody>
                    <a:bodyPr/>
                    <a:lstStyle/>
                    <a:p>
                      <a:r>
                        <a:rPr lang="es-MX" sz="1000">
                          <a:effectLst/>
                        </a:rPr>
                        <a:t>1/5/9/10</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850–1100 MHz</a:t>
                      </a:r>
                    </a:p>
                  </a:txBody>
                  <a:tcPr marL="21866" marR="21866" marT="10933" marB="10933" anchor="ctr"/>
                </a:tc>
                <a:tc>
                  <a:txBody>
                    <a:bodyPr/>
                    <a:lstStyle/>
                    <a:p>
                      <a:r>
                        <a:rPr lang="es-MX" sz="1000">
                          <a:effectLst/>
                        </a:rPr>
                        <a:t>65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a:effectLst/>
                        </a:rPr>
                        <a:t>$216</a:t>
                      </a:r>
                    </a:p>
                  </a:txBody>
                  <a:tcPr marL="21866" marR="21866" marT="10933" marB="10933" anchor="ctr"/>
                </a:tc>
                <a:extLst>
                  <a:ext uri="{0D108BD9-81ED-4DB2-BD59-A6C34878D82A}">
                    <a16:rowId xmlns:a16="http://schemas.microsoft.com/office/drawing/2014/main" val="3910969300"/>
                  </a:ext>
                </a:extLst>
              </a:tr>
              <a:tr h="120934">
                <a:tc gridSpan="13">
                  <a:txBody>
                    <a:bodyPr/>
                    <a:lstStyle/>
                    <a:p>
                      <a:r>
                        <a:rPr lang="es-MX" sz="1000" b="1">
                          <a:effectLst/>
                        </a:rPr>
                        <a:t>Ultra-bajo consumo</a:t>
                      </a:r>
                      <a:endParaRPr lang="es-MX" sz="1000">
                        <a:effectLst/>
                      </a:endParaRPr>
                    </a:p>
                  </a:txBody>
                  <a:tcPr marL="21866" marR="21866" marT="10933" marB="109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593817289"/>
                  </a:ext>
                </a:extLst>
              </a:tr>
              <a:tr h="393037">
                <a:tc>
                  <a:txBody>
                    <a:bodyPr/>
                    <a:lstStyle/>
                    <a:p>
                      <a:r>
                        <a:rPr lang="es-MX" sz="1000">
                          <a:effectLst/>
                        </a:rPr>
                        <a:t>Core i5-2500T</a:t>
                      </a:r>
                    </a:p>
                  </a:txBody>
                  <a:tcPr marL="21866" marR="21866" marT="10933" marB="10933" anchor="ctr"/>
                </a:tc>
                <a:tc>
                  <a:txBody>
                    <a:bodyPr/>
                    <a:lstStyle/>
                    <a:p>
                      <a:r>
                        <a:rPr lang="es-MX" sz="1000">
                          <a:effectLst/>
                        </a:rPr>
                        <a:t>4</a:t>
                      </a:r>
                    </a:p>
                  </a:txBody>
                  <a:tcPr marL="21866" marR="21866" marT="10933" marB="10933" anchor="ctr"/>
                </a:tc>
                <a:tc>
                  <a:txBody>
                    <a:bodyPr/>
                    <a:lstStyle/>
                    <a:p>
                      <a:r>
                        <a:rPr lang="es-MX" sz="1000">
                          <a:effectLst/>
                        </a:rPr>
                        <a:t>2.3 GHz</a:t>
                      </a:r>
                    </a:p>
                  </a:txBody>
                  <a:tcPr marL="21866" marR="21866" marT="10933" marB="10933" anchor="ctr"/>
                </a:tc>
                <a:tc>
                  <a:txBody>
                    <a:bodyPr/>
                    <a:lstStyle/>
                    <a:p>
                      <a:r>
                        <a:rPr lang="es-MX" sz="1000">
                          <a:effectLst/>
                        </a:rPr>
                        <a:t>1/5/9/10</a:t>
                      </a:r>
                    </a:p>
                  </a:txBody>
                  <a:tcPr marL="21866" marR="21866" marT="10933" marB="10933" anchor="ctr"/>
                </a:tc>
                <a:tc>
                  <a:txBody>
                    <a:bodyPr/>
                    <a:lstStyle/>
                    <a:p>
                      <a:r>
                        <a:rPr lang="es-MX" sz="1000">
                          <a:effectLst/>
                        </a:rPr>
                        <a:t>4 × 256 KiB</a:t>
                      </a:r>
                    </a:p>
                  </a:txBody>
                  <a:tcPr marL="21866" marR="21866" marT="10933" marB="10933" anchor="ctr"/>
                </a:tc>
                <a:tc>
                  <a:txBody>
                    <a:bodyPr/>
                    <a:lstStyle/>
                    <a:p>
                      <a:r>
                        <a:rPr lang="es-MX" sz="1000" dirty="0">
                          <a:effectLst/>
                        </a:rPr>
                        <a:t>6 MiB</a:t>
                      </a:r>
                    </a:p>
                  </a:txBody>
                  <a:tcPr marL="21866" marR="21866" marT="10933" marB="10933" anchor="ctr"/>
                </a:tc>
                <a:tc>
                  <a:txBody>
                    <a:bodyPr/>
                    <a:lstStyle/>
                    <a:p>
                      <a:r>
                        <a:rPr lang="es-MX" sz="1000">
                          <a:effectLst/>
                        </a:rPr>
                        <a:t>HD Graphics 2000</a:t>
                      </a:r>
                    </a:p>
                  </a:txBody>
                  <a:tcPr marL="21866" marR="21866" marT="10933" marB="10933" anchor="ctr"/>
                </a:tc>
                <a:tc>
                  <a:txBody>
                    <a:bodyPr/>
                    <a:lstStyle/>
                    <a:p>
                      <a:r>
                        <a:rPr lang="es-MX" sz="1000">
                          <a:effectLst/>
                        </a:rPr>
                        <a:t>650–1250 MHz</a:t>
                      </a:r>
                    </a:p>
                  </a:txBody>
                  <a:tcPr marL="21866" marR="21866" marT="10933" marB="10933" anchor="ctr"/>
                </a:tc>
                <a:tc>
                  <a:txBody>
                    <a:bodyPr/>
                    <a:lstStyle/>
                    <a:p>
                      <a:r>
                        <a:rPr lang="es-MX" sz="1000">
                          <a:effectLst/>
                        </a:rPr>
                        <a:t>45 W</a:t>
                      </a:r>
                    </a:p>
                  </a:txBody>
                  <a:tcPr marL="21866" marR="21866" marT="10933" marB="10933" anchor="ctr"/>
                </a:tc>
                <a:tc>
                  <a:txBody>
                    <a:bodyPr/>
                    <a:lstStyle/>
                    <a:p>
                      <a:r>
                        <a:rPr lang="es-MX" sz="1000">
                          <a:effectLst/>
                        </a:rPr>
                        <a:t>LGA 1155</a:t>
                      </a:r>
                    </a:p>
                  </a:txBody>
                  <a:tcPr marL="21866" marR="21866" marT="10933" marB="10933" anchor="ctr"/>
                </a:tc>
                <a:tc>
                  <a:txBody>
                    <a:bodyPr/>
                    <a:lstStyle/>
                    <a:p>
                      <a:r>
                        <a:rPr lang="es-MX" sz="1000">
                          <a:effectLst/>
                        </a:rPr>
                        <a:t>DMI 2.0</a:t>
                      </a:r>
                    </a:p>
                  </a:txBody>
                  <a:tcPr marL="21866" marR="21866" marT="10933" marB="10933" anchor="ctr"/>
                </a:tc>
                <a:tc>
                  <a:txBody>
                    <a:bodyPr/>
                    <a:lstStyle/>
                    <a:p>
                      <a:r>
                        <a:rPr lang="es-MX" sz="1000">
                          <a:effectLst/>
                        </a:rPr>
                        <a:t>Enero de 2011</a:t>
                      </a:r>
                    </a:p>
                  </a:txBody>
                  <a:tcPr marL="21866" marR="21866" marT="10933" marB="10933" anchor="ctr"/>
                </a:tc>
                <a:tc>
                  <a:txBody>
                    <a:bodyPr/>
                    <a:lstStyle/>
                    <a:p>
                      <a:r>
                        <a:rPr lang="es-MX" sz="1000" dirty="0">
                          <a:effectLst/>
                        </a:rPr>
                        <a:t>$216</a:t>
                      </a:r>
                    </a:p>
                  </a:txBody>
                  <a:tcPr marL="21866" marR="21866" marT="10933" marB="10933" anchor="ctr"/>
                </a:tc>
                <a:extLst>
                  <a:ext uri="{0D108BD9-81ED-4DB2-BD59-A6C34878D82A}">
                    <a16:rowId xmlns:a16="http://schemas.microsoft.com/office/drawing/2014/main" val="319181009"/>
                  </a:ext>
                </a:extLst>
              </a:tr>
            </a:tbl>
          </a:graphicData>
        </a:graphic>
      </p:graphicFrame>
      <p:sp>
        <p:nvSpPr>
          <p:cNvPr id="7" name="CuadroTexto 6">
            <a:extLst>
              <a:ext uri="{FF2B5EF4-FFF2-40B4-BE49-F238E27FC236}">
                <a16:creationId xmlns:a16="http://schemas.microsoft.com/office/drawing/2014/main" id="{BBB38680-66D9-42B0-9815-DD96FB540EDA}"/>
              </a:ext>
            </a:extLst>
          </p:cNvPr>
          <p:cNvSpPr txBox="1"/>
          <p:nvPr/>
        </p:nvSpPr>
        <p:spPr>
          <a:xfrm>
            <a:off x="838200" y="136525"/>
            <a:ext cx="3892826" cy="369332"/>
          </a:xfrm>
          <a:prstGeom prst="rect">
            <a:avLst/>
          </a:prstGeom>
          <a:noFill/>
        </p:spPr>
        <p:txBody>
          <a:bodyPr wrap="square">
            <a:spAutoFit/>
          </a:bodyPr>
          <a:lstStyle/>
          <a:p>
            <a:r>
              <a:rPr lang="en-US" dirty="0"/>
              <a:t>Sandy Bridge (quad-core, 32 nm)</a:t>
            </a:r>
            <a:endParaRPr lang="es-MX" dirty="0"/>
          </a:p>
        </p:txBody>
      </p:sp>
    </p:spTree>
    <p:extLst>
      <p:ext uri="{BB962C8B-B14F-4D97-AF65-F5344CB8AC3E}">
        <p14:creationId xmlns:p14="http://schemas.microsoft.com/office/powerpoint/2010/main" val="33690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6E2CE-3288-41A2-8A7E-9D59E214EE0C}"/>
              </a:ext>
            </a:extLst>
          </p:cNvPr>
          <p:cNvSpPr>
            <a:spLocks noGrp="1"/>
          </p:cNvSpPr>
          <p:nvPr>
            <p:ph type="ctrTitle"/>
          </p:nvPr>
        </p:nvSpPr>
        <p:spPr>
          <a:xfrm>
            <a:off x="1524000" y="2258568"/>
            <a:ext cx="9144000" cy="2340864"/>
          </a:xfrm>
        </p:spPr>
        <p:txBody>
          <a:bodyPr>
            <a:normAutofit fontScale="90000"/>
          </a:bodyPr>
          <a:lstStyle/>
          <a:p>
            <a:br>
              <a:rPr lang="es-MX" b="1" i="0" dirty="0">
                <a:solidFill>
                  <a:srgbClr val="000000"/>
                </a:solidFill>
                <a:effectLst/>
                <a:latin typeface="Arial" panose="020B0604020202020204" pitchFamily="34" charset="0"/>
              </a:rPr>
            </a:br>
            <a:br>
              <a:rPr lang="es-MX" b="1" i="0" dirty="0">
                <a:solidFill>
                  <a:srgbClr val="000000"/>
                </a:solidFill>
                <a:effectLst/>
                <a:latin typeface="Arial" panose="020B0604020202020204" pitchFamily="34" charset="0"/>
              </a:rPr>
            </a:br>
            <a:br>
              <a:rPr lang="es-MX" b="1" i="0" dirty="0">
                <a:solidFill>
                  <a:srgbClr val="000000"/>
                </a:solidFill>
                <a:effectLst/>
                <a:latin typeface="Arial" panose="020B0604020202020204" pitchFamily="34" charset="0"/>
              </a:rPr>
            </a:br>
            <a:br>
              <a:rPr lang="es-MX" b="1" i="0" dirty="0">
                <a:solidFill>
                  <a:srgbClr val="000000"/>
                </a:solidFill>
                <a:effectLst/>
                <a:latin typeface="Arial" panose="020B0604020202020204" pitchFamily="34" charset="0"/>
              </a:rPr>
            </a:br>
            <a:r>
              <a:rPr lang="es-MX" b="1" i="0" dirty="0">
                <a:effectLst/>
                <a:latin typeface="Arial" panose="020B0604020202020204" pitchFamily="34" charset="0"/>
              </a:rPr>
              <a:t>MICROARQUITECTURA P6 / PENTIUM M</a:t>
            </a:r>
            <a:br>
              <a:rPr lang="es-MX" b="1" i="0" dirty="0">
                <a:solidFill>
                  <a:srgbClr val="000000"/>
                </a:solidFill>
                <a:effectLst/>
                <a:latin typeface="Arial" panose="020B0604020202020204" pitchFamily="34" charset="0"/>
              </a:rPr>
            </a:br>
            <a:endParaRPr lang="es-MX" dirty="0"/>
          </a:p>
        </p:txBody>
      </p:sp>
    </p:spTree>
    <p:extLst>
      <p:ext uri="{BB962C8B-B14F-4D97-AF65-F5344CB8AC3E}">
        <p14:creationId xmlns:p14="http://schemas.microsoft.com/office/powerpoint/2010/main" val="13413074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DA75707-10CB-472C-BE77-42B8F112250B}"/>
              </a:ext>
            </a:extLst>
          </p:cNvPr>
          <p:cNvSpPr>
            <a:spLocks noGrp="1"/>
          </p:cNvSpPr>
          <p:nvPr>
            <p:ph type="sldNum" sz="quarter" idx="12"/>
          </p:nvPr>
        </p:nvSpPr>
        <p:spPr/>
        <p:txBody>
          <a:bodyPr/>
          <a:lstStyle/>
          <a:p>
            <a:pPr rtl="0"/>
            <a:fld id="{D8DA9DAA-006C-4F4B-980E-E3DF019B24E2}" type="slidenum">
              <a:rPr lang="es-ES" noProof="0" smtClean="0"/>
              <a:t>110</a:t>
            </a:fld>
            <a:endParaRPr lang="es-ES" noProof="0"/>
          </a:p>
        </p:txBody>
      </p:sp>
      <p:sp>
        <p:nvSpPr>
          <p:cNvPr id="6" name="CuadroTexto 5">
            <a:extLst>
              <a:ext uri="{FF2B5EF4-FFF2-40B4-BE49-F238E27FC236}">
                <a16:creationId xmlns:a16="http://schemas.microsoft.com/office/drawing/2014/main" id="{9D51C7E7-C004-4B6D-8726-CF37BBCC769C}"/>
              </a:ext>
            </a:extLst>
          </p:cNvPr>
          <p:cNvSpPr txBox="1"/>
          <p:nvPr/>
        </p:nvSpPr>
        <p:spPr>
          <a:xfrm>
            <a:off x="781879" y="134034"/>
            <a:ext cx="3140765" cy="461665"/>
          </a:xfrm>
          <a:prstGeom prst="rect">
            <a:avLst/>
          </a:prstGeom>
          <a:noFill/>
        </p:spPr>
        <p:txBody>
          <a:bodyPr wrap="square">
            <a:spAutoFit/>
          </a:bodyPr>
          <a:lstStyle/>
          <a:p>
            <a:r>
              <a:rPr lang="es-ES" sz="1200" dirty="0"/>
              <a:t>Intel Core i7 (Segunda Generación)</a:t>
            </a:r>
          </a:p>
          <a:p>
            <a:r>
              <a:rPr lang="es-ES" sz="1200" dirty="0"/>
              <a:t>Sandy Bridge (32 nm)</a:t>
            </a:r>
            <a:endParaRPr lang="es-MX" sz="1200" dirty="0"/>
          </a:p>
        </p:txBody>
      </p:sp>
      <p:graphicFrame>
        <p:nvGraphicFramePr>
          <p:cNvPr id="7" name="Tabla 6">
            <a:extLst>
              <a:ext uri="{FF2B5EF4-FFF2-40B4-BE49-F238E27FC236}">
                <a16:creationId xmlns:a16="http://schemas.microsoft.com/office/drawing/2014/main" id="{BD7A93D3-23FA-439D-9468-0E0463A5B020}"/>
              </a:ext>
            </a:extLst>
          </p:cNvPr>
          <p:cNvGraphicFramePr>
            <a:graphicFrameLocks noGrp="1"/>
          </p:cNvGraphicFramePr>
          <p:nvPr>
            <p:extLst>
              <p:ext uri="{D42A27DB-BD31-4B8C-83A1-F6EECF244321}">
                <p14:modId xmlns:p14="http://schemas.microsoft.com/office/powerpoint/2010/main" val="2564400788"/>
              </p:ext>
            </p:extLst>
          </p:nvPr>
        </p:nvGraphicFramePr>
        <p:xfrm>
          <a:off x="781879" y="630749"/>
          <a:ext cx="10919792" cy="6090726"/>
        </p:xfrm>
        <a:graphic>
          <a:graphicData uri="http://schemas.openxmlformats.org/drawingml/2006/table">
            <a:tbl>
              <a:tblPr>
                <a:tableStyleId>{5DA37D80-6434-44D0-A028-1B22A696006F}</a:tableStyleId>
              </a:tblPr>
              <a:tblGrid>
                <a:gridCol w="839984">
                  <a:extLst>
                    <a:ext uri="{9D8B030D-6E8A-4147-A177-3AD203B41FA5}">
                      <a16:colId xmlns:a16="http://schemas.microsoft.com/office/drawing/2014/main" val="3270421455"/>
                    </a:ext>
                  </a:extLst>
                </a:gridCol>
                <a:gridCol w="839984">
                  <a:extLst>
                    <a:ext uri="{9D8B030D-6E8A-4147-A177-3AD203B41FA5}">
                      <a16:colId xmlns:a16="http://schemas.microsoft.com/office/drawing/2014/main" val="2051758396"/>
                    </a:ext>
                  </a:extLst>
                </a:gridCol>
                <a:gridCol w="839984">
                  <a:extLst>
                    <a:ext uri="{9D8B030D-6E8A-4147-A177-3AD203B41FA5}">
                      <a16:colId xmlns:a16="http://schemas.microsoft.com/office/drawing/2014/main" val="1891832535"/>
                    </a:ext>
                  </a:extLst>
                </a:gridCol>
                <a:gridCol w="839984">
                  <a:extLst>
                    <a:ext uri="{9D8B030D-6E8A-4147-A177-3AD203B41FA5}">
                      <a16:colId xmlns:a16="http://schemas.microsoft.com/office/drawing/2014/main" val="3801641385"/>
                    </a:ext>
                  </a:extLst>
                </a:gridCol>
                <a:gridCol w="839984">
                  <a:extLst>
                    <a:ext uri="{9D8B030D-6E8A-4147-A177-3AD203B41FA5}">
                      <a16:colId xmlns:a16="http://schemas.microsoft.com/office/drawing/2014/main" val="197229681"/>
                    </a:ext>
                  </a:extLst>
                </a:gridCol>
                <a:gridCol w="839984">
                  <a:extLst>
                    <a:ext uri="{9D8B030D-6E8A-4147-A177-3AD203B41FA5}">
                      <a16:colId xmlns:a16="http://schemas.microsoft.com/office/drawing/2014/main" val="662793385"/>
                    </a:ext>
                  </a:extLst>
                </a:gridCol>
                <a:gridCol w="839984">
                  <a:extLst>
                    <a:ext uri="{9D8B030D-6E8A-4147-A177-3AD203B41FA5}">
                      <a16:colId xmlns:a16="http://schemas.microsoft.com/office/drawing/2014/main" val="1999611515"/>
                    </a:ext>
                  </a:extLst>
                </a:gridCol>
                <a:gridCol w="839984">
                  <a:extLst>
                    <a:ext uri="{9D8B030D-6E8A-4147-A177-3AD203B41FA5}">
                      <a16:colId xmlns:a16="http://schemas.microsoft.com/office/drawing/2014/main" val="3096137569"/>
                    </a:ext>
                  </a:extLst>
                </a:gridCol>
                <a:gridCol w="839984">
                  <a:extLst>
                    <a:ext uri="{9D8B030D-6E8A-4147-A177-3AD203B41FA5}">
                      <a16:colId xmlns:a16="http://schemas.microsoft.com/office/drawing/2014/main" val="401789343"/>
                    </a:ext>
                  </a:extLst>
                </a:gridCol>
                <a:gridCol w="839984">
                  <a:extLst>
                    <a:ext uri="{9D8B030D-6E8A-4147-A177-3AD203B41FA5}">
                      <a16:colId xmlns:a16="http://schemas.microsoft.com/office/drawing/2014/main" val="923146962"/>
                    </a:ext>
                  </a:extLst>
                </a:gridCol>
                <a:gridCol w="839984">
                  <a:extLst>
                    <a:ext uri="{9D8B030D-6E8A-4147-A177-3AD203B41FA5}">
                      <a16:colId xmlns:a16="http://schemas.microsoft.com/office/drawing/2014/main" val="2438948751"/>
                    </a:ext>
                  </a:extLst>
                </a:gridCol>
                <a:gridCol w="839984">
                  <a:extLst>
                    <a:ext uri="{9D8B030D-6E8A-4147-A177-3AD203B41FA5}">
                      <a16:colId xmlns:a16="http://schemas.microsoft.com/office/drawing/2014/main" val="3799021950"/>
                    </a:ext>
                  </a:extLst>
                </a:gridCol>
                <a:gridCol w="839984">
                  <a:extLst>
                    <a:ext uri="{9D8B030D-6E8A-4147-A177-3AD203B41FA5}">
                      <a16:colId xmlns:a16="http://schemas.microsoft.com/office/drawing/2014/main" val="1141651473"/>
                    </a:ext>
                  </a:extLst>
                </a:gridCol>
              </a:tblGrid>
              <a:tr h="659351">
                <a:tc>
                  <a:txBody>
                    <a:bodyPr/>
                    <a:lstStyle/>
                    <a:p>
                      <a:pPr algn="ctr"/>
                      <a:r>
                        <a:rPr lang="es-MX" sz="1050">
                          <a:effectLst/>
                        </a:rPr>
                        <a:t>Modelo</a:t>
                      </a:r>
                    </a:p>
                  </a:txBody>
                  <a:tcPr marL="21866" marR="21866" marT="10933" marB="10933" anchor="ctr"/>
                </a:tc>
                <a:tc>
                  <a:txBody>
                    <a:bodyPr/>
                    <a:lstStyle/>
                    <a:p>
                      <a:pPr algn="ctr"/>
                      <a:r>
                        <a:rPr lang="es-MX" sz="1050">
                          <a:effectLst/>
                        </a:rPr>
                        <a:t>Núcleos</a:t>
                      </a:r>
                    </a:p>
                  </a:txBody>
                  <a:tcPr marL="21866" marR="21866" marT="10933" marB="10933" anchor="ctr"/>
                </a:tc>
                <a:tc>
                  <a:txBody>
                    <a:bodyPr/>
                    <a:lstStyle/>
                    <a:p>
                      <a:pPr algn="ctr"/>
                      <a:r>
                        <a:rPr lang="es-MX" sz="1050">
                          <a:effectLst/>
                        </a:rPr>
                        <a:t>Frecuencia</a:t>
                      </a:r>
                    </a:p>
                  </a:txBody>
                  <a:tcPr marL="21866" marR="21866" marT="10933" marB="10933" anchor="ctr"/>
                </a:tc>
                <a:tc>
                  <a:txBody>
                    <a:bodyPr/>
                    <a:lstStyle/>
                    <a:p>
                      <a:pPr algn="ctr"/>
                      <a:r>
                        <a:rPr lang="es-MX" sz="1050">
                          <a:effectLst/>
                        </a:rPr>
                        <a:t>Turbo</a:t>
                      </a:r>
                    </a:p>
                  </a:txBody>
                  <a:tcPr marL="21866" marR="21866" marT="10933" marB="10933" anchor="ctr"/>
                </a:tc>
                <a:tc>
                  <a:txBody>
                    <a:bodyPr/>
                    <a:lstStyle/>
                    <a:p>
                      <a:pPr algn="ctr"/>
                      <a:r>
                        <a:rPr lang="es-MX" sz="1050">
                          <a:effectLst/>
                        </a:rPr>
                        <a:t>CachéL2</a:t>
                      </a:r>
                    </a:p>
                  </a:txBody>
                  <a:tcPr marL="21866" marR="21866" marT="10933" marB="10933" anchor="ctr"/>
                </a:tc>
                <a:tc>
                  <a:txBody>
                    <a:bodyPr/>
                    <a:lstStyle/>
                    <a:p>
                      <a:pPr algn="ctr"/>
                      <a:r>
                        <a:rPr lang="es-MX" sz="1050">
                          <a:effectLst/>
                        </a:rPr>
                        <a:t>CachéL3</a:t>
                      </a:r>
                    </a:p>
                  </a:txBody>
                  <a:tcPr marL="21866" marR="21866" marT="10933" marB="10933" anchor="ctr"/>
                </a:tc>
                <a:tc>
                  <a:txBody>
                    <a:bodyPr/>
                    <a:lstStyle/>
                    <a:p>
                      <a:pPr algn="ctr"/>
                      <a:r>
                        <a:rPr lang="es-MX" sz="1050">
                          <a:effectLst/>
                        </a:rPr>
                        <a:t>modelo deGPU</a:t>
                      </a:r>
                    </a:p>
                  </a:txBody>
                  <a:tcPr marL="21866" marR="21866" marT="10933" marB="10933" anchor="ctr"/>
                </a:tc>
                <a:tc>
                  <a:txBody>
                    <a:bodyPr/>
                    <a:lstStyle/>
                    <a:p>
                      <a:pPr algn="ctr"/>
                      <a:r>
                        <a:rPr lang="es-MX" sz="1050">
                          <a:effectLst/>
                        </a:rPr>
                        <a:t>frecuencia deGPU</a:t>
                      </a:r>
                    </a:p>
                  </a:txBody>
                  <a:tcPr marL="21866" marR="21866" marT="10933" marB="10933" anchor="ctr"/>
                </a:tc>
                <a:tc>
                  <a:txBody>
                    <a:bodyPr/>
                    <a:lstStyle/>
                    <a:p>
                      <a:pPr algn="ctr"/>
                      <a:r>
                        <a:rPr lang="es-MX" sz="1050">
                          <a:effectLst/>
                        </a:rPr>
                        <a:t>TDP</a:t>
                      </a:r>
                    </a:p>
                  </a:txBody>
                  <a:tcPr marL="21866" marR="21866" marT="10933" marB="10933" anchor="ctr"/>
                </a:tc>
                <a:tc>
                  <a:txBody>
                    <a:bodyPr/>
                    <a:lstStyle/>
                    <a:p>
                      <a:pPr algn="ctr"/>
                      <a:r>
                        <a:rPr lang="es-MX" sz="1050">
                          <a:effectLst/>
                        </a:rPr>
                        <a:t>Socket</a:t>
                      </a:r>
                    </a:p>
                  </a:txBody>
                  <a:tcPr marL="21866" marR="21866" marT="10933" marB="10933" anchor="ctr"/>
                </a:tc>
                <a:tc>
                  <a:txBody>
                    <a:bodyPr/>
                    <a:lstStyle/>
                    <a:p>
                      <a:pPr algn="ctr"/>
                      <a:r>
                        <a:rPr lang="es-MX" sz="1050">
                          <a:effectLst/>
                        </a:rPr>
                        <a:t>I/O bus</a:t>
                      </a:r>
                    </a:p>
                  </a:txBody>
                  <a:tcPr marL="21866" marR="21866" marT="10933" marB="10933" anchor="ctr"/>
                </a:tc>
                <a:tc>
                  <a:txBody>
                    <a:bodyPr/>
                    <a:lstStyle/>
                    <a:p>
                      <a:pPr algn="ctr"/>
                      <a:r>
                        <a:rPr lang="es-MX" sz="1050">
                          <a:effectLst/>
                        </a:rPr>
                        <a:t>Fecha delanzamiento</a:t>
                      </a:r>
                    </a:p>
                  </a:txBody>
                  <a:tcPr marL="21866" marR="21866" marT="10933" marB="10933" anchor="ctr"/>
                </a:tc>
                <a:tc>
                  <a:txBody>
                    <a:bodyPr/>
                    <a:lstStyle/>
                    <a:p>
                      <a:pPr algn="ctr"/>
                      <a:r>
                        <a:rPr lang="es-MX" sz="1050">
                          <a:effectLst/>
                        </a:rPr>
                        <a:t>Precio delanzamiento</a:t>
                      </a:r>
                    </a:p>
                    <a:p>
                      <a:pPr algn="ctr"/>
                      <a:r>
                        <a:rPr lang="es-MX" sz="1050">
                          <a:effectLst/>
                        </a:rPr>
                        <a:t>(USD)</a:t>
                      </a:r>
                    </a:p>
                  </a:txBody>
                  <a:tcPr marL="21866" marR="21866" marT="10933" marB="10933" anchor="ctr"/>
                </a:tc>
                <a:extLst>
                  <a:ext uri="{0D108BD9-81ED-4DB2-BD59-A6C34878D82A}">
                    <a16:rowId xmlns:a16="http://schemas.microsoft.com/office/drawing/2014/main" val="108862497"/>
                  </a:ext>
                </a:extLst>
              </a:tr>
              <a:tr h="389616">
                <a:tc>
                  <a:txBody>
                    <a:bodyPr/>
                    <a:lstStyle/>
                    <a:p>
                      <a:r>
                        <a:rPr lang="es-MX" sz="1050">
                          <a:effectLst/>
                        </a:rPr>
                        <a:t>Core i5-2300</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2.8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$177</a:t>
                      </a:r>
                    </a:p>
                  </a:txBody>
                  <a:tcPr marL="21866" marR="21866" marT="10933" marB="10933" anchor="ctr"/>
                </a:tc>
                <a:extLst>
                  <a:ext uri="{0D108BD9-81ED-4DB2-BD59-A6C34878D82A}">
                    <a16:rowId xmlns:a16="http://schemas.microsoft.com/office/drawing/2014/main" val="1961582302"/>
                  </a:ext>
                </a:extLst>
              </a:tr>
              <a:tr h="389616">
                <a:tc>
                  <a:txBody>
                    <a:bodyPr/>
                    <a:lstStyle/>
                    <a:p>
                      <a:r>
                        <a:rPr lang="es-MX" sz="1050">
                          <a:effectLst/>
                        </a:rPr>
                        <a:t>Core i5-2310</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2.9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Mayo de 2011</a:t>
                      </a:r>
                    </a:p>
                  </a:txBody>
                  <a:tcPr marL="21866" marR="21866" marT="10933" marB="10933" anchor="ctr"/>
                </a:tc>
                <a:tc>
                  <a:txBody>
                    <a:bodyPr/>
                    <a:lstStyle/>
                    <a:p>
                      <a:r>
                        <a:rPr lang="es-MX" sz="1050">
                          <a:effectLst/>
                        </a:rPr>
                        <a:t>$177</a:t>
                      </a:r>
                    </a:p>
                  </a:txBody>
                  <a:tcPr marL="21866" marR="21866" marT="10933" marB="10933" anchor="ctr"/>
                </a:tc>
                <a:extLst>
                  <a:ext uri="{0D108BD9-81ED-4DB2-BD59-A6C34878D82A}">
                    <a16:rowId xmlns:a16="http://schemas.microsoft.com/office/drawing/2014/main" val="218628846"/>
                  </a:ext>
                </a:extLst>
              </a:tr>
              <a:tr h="389616">
                <a:tc>
                  <a:txBody>
                    <a:bodyPr/>
                    <a:lstStyle/>
                    <a:p>
                      <a:r>
                        <a:rPr lang="es-MX" sz="1050">
                          <a:effectLst/>
                        </a:rPr>
                        <a:t>Core i5-2320</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Setiembre de 2011</a:t>
                      </a:r>
                    </a:p>
                  </a:txBody>
                  <a:tcPr marL="21866" marR="21866" marT="10933" marB="10933" anchor="ctr"/>
                </a:tc>
                <a:tc>
                  <a:txBody>
                    <a:bodyPr/>
                    <a:lstStyle/>
                    <a:p>
                      <a:r>
                        <a:rPr lang="es-MX" sz="1050">
                          <a:effectLst/>
                        </a:rPr>
                        <a:t>$177</a:t>
                      </a:r>
                    </a:p>
                  </a:txBody>
                  <a:tcPr marL="21866" marR="21866" marT="10933" marB="10933" anchor="ctr"/>
                </a:tc>
                <a:extLst>
                  <a:ext uri="{0D108BD9-81ED-4DB2-BD59-A6C34878D82A}">
                    <a16:rowId xmlns:a16="http://schemas.microsoft.com/office/drawing/2014/main" val="3317814433"/>
                  </a:ext>
                </a:extLst>
              </a:tr>
              <a:tr h="389616">
                <a:tc>
                  <a:txBody>
                    <a:bodyPr/>
                    <a:lstStyle/>
                    <a:p>
                      <a:r>
                        <a:rPr lang="es-MX" sz="1050">
                          <a:effectLst/>
                        </a:rPr>
                        <a:t>Core i5-2380P</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3.1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2012</a:t>
                      </a:r>
                    </a:p>
                  </a:txBody>
                  <a:tcPr marL="21866" marR="21866" marT="10933" marB="10933" anchor="ctr"/>
                </a:tc>
                <a:tc>
                  <a:txBody>
                    <a:bodyPr/>
                    <a:lstStyle/>
                    <a:p>
                      <a:r>
                        <a:rPr lang="es-MX" sz="1050">
                          <a:effectLst/>
                        </a:rPr>
                        <a:t>$177</a:t>
                      </a:r>
                    </a:p>
                  </a:txBody>
                  <a:tcPr marL="21866" marR="21866" marT="10933" marB="10933" anchor="ctr"/>
                </a:tc>
                <a:extLst>
                  <a:ext uri="{0D108BD9-81ED-4DB2-BD59-A6C34878D82A}">
                    <a16:rowId xmlns:a16="http://schemas.microsoft.com/office/drawing/2014/main" val="2155462627"/>
                  </a:ext>
                </a:extLst>
              </a:tr>
              <a:tr h="389616">
                <a:tc>
                  <a:txBody>
                    <a:bodyPr/>
                    <a:lstStyle/>
                    <a:p>
                      <a:r>
                        <a:rPr lang="es-MX" sz="1050">
                          <a:effectLst/>
                        </a:rPr>
                        <a:t>Core i5-2400</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3.1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$184</a:t>
                      </a:r>
                    </a:p>
                  </a:txBody>
                  <a:tcPr marL="21866" marR="21866" marT="10933" marB="10933" anchor="ctr"/>
                </a:tc>
                <a:extLst>
                  <a:ext uri="{0D108BD9-81ED-4DB2-BD59-A6C34878D82A}">
                    <a16:rowId xmlns:a16="http://schemas.microsoft.com/office/drawing/2014/main" val="663892332"/>
                  </a:ext>
                </a:extLst>
              </a:tr>
              <a:tr h="389616">
                <a:tc>
                  <a:txBody>
                    <a:bodyPr/>
                    <a:lstStyle/>
                    <a:p>
                      <a:r>
                        <a:rPr lang="es-MX" sz="1050">
                          <a:effectLst/>
                        </a:rPr>
                        <a:t>Core i5-2450P</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3.2 GHz</a:t>
                      </a:r>
                    </a:p>
                  </a:txBody>
                  <a:tcPr marL="21866" marR="21866" marT="10933" marB="10933" anchor="ctr"/>
                </a:tc>
                <a:tc>
                  <a:txBody>
                    <a:bodyPr/>
                    <a:lstStyle/>
                    <a:p>
                      <a:r>
                        <a:rPr lang="es-MX" sz="1050">
                          <a:effectLst/>
                        </a:rPr>
                        <a:t>1/2/2/3</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2012</a:t>
                      </a:r>
                    </a:p>
                  </a:txBody>
                  <a:tcPr marL="21866" marR="21866" marT="10933" marB="10933" anchor="ctr"/>
                </a:tc>
                <a:tc>
                  <a:txBody>
                    <a:bodyPr/>
                    <a:lstStyle/>
                    <a:p>
                      <a:r>
                        <a:rPr lang="es-MX" sz="1050">
                          <a:effectLst/>
                        </a:rPr>
                        <a:t>$195</a:t>
                      </a:r>
                    </a:p>
                  </a:txBody>
                  <a:tcPr marL="21866" marR="21866" marT="10933" marB="10933" anchor="ctr"/>
                </a:tc>
                <a:extLst>
                  <a:ext uri="{0D108BD9-81ED-4DB2-BD59-A6C34878D82A}">
                    <a16:rowId xmlns:a16="http://schemas.microsoft.com/office/drawing/2014/main" val="49063163"/>
                  </a:ext>
                </a:extLst>
              </a:tr>
              <a:tr h="389616">
                <a:tc>
                  <a:txBody>
                    <a:bodyPr/>
                    <a:lstStyle/>
                    <a:p>
                      <a:r>
                        <a:rPr lang="es-MX" sz="1050">
                          <a:effectLst/>
                        </a:rPr>
                        <a:t>Core i5-2500</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3.3 GHz</a:t>
                      </a:r>
                    </a:p>
                  </a:txBody>
                  <a:tcPr marL="21866" marR="21866" marT="10933" marB="10933" anchor="ctr"/>
                </a:tc>
                <a:tc>
                  <a:txBody>
                    <a:bodyPr/>
                    <a:lstStyle/>
                    <a:p>
                      <a:r>
                        <a:rPr lang="es-MX" sz="1050">
                          <a:effectLst/>
                        </a:rPr>
                        <a:t>1/2/3/4</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$205</a:t>
                      </a:r>
                    </a:p>
                  </a:txBody>
                  <a:tcPr marL="21866" marR="21866" marT="10933" marB="10933" anchor="ctr"/>
                </a:tc>
                <a:extLst>
                  <a:ext uri="{0D108BD9-81ED-4DB2-BD59-A6C34878D82A}">
                    <a16:rowId xmlns:a16="http://schemas.microsoft.com/office/drawing/2014/main" val="2862755335"/>
                  </a:ext>
                </a:extLst>
              </a:tr>
              <a:tr h="389616">
                <a:tc>
                  <a:txBody>
                    <a:bodyPr/>
                    <a:lstStyle/>
                    <a:p>
                      <a:r>
                        <a:rPr lang="es-MX" sz="1050">
                          <a:effectLst/>
                        </a:rPr>
                        <a:t>Core i5-2500K</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3.3 GHz</a:t>
                      </a:r>
                    </a:p>
                  </a:txBody>
                  <a:tcPr marL="21866" marR="21866" marT="10933" marB="10933" anchor="ctr"/>
                </a:tc>
                <a:tc>
                  <a:txBody>
                    <a:bodyPr/>
                    <a:lstStyle/>
                    <a:p>
                      <a:r>
                        <a:rPr lang="es-MX" sz="1050">
                          <a:effectLst/>
                        </a:rPr>
                        <a:t>1/2/3/4</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3000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$216</a:t>
                      </a:r>
                    </a:p>
                  </a:txBody>
                  <a:tcPr marL="21866" marR="21866" marT="10933" marB="10933" anchor="ctr"/>
                </a:tc>
                <a:extLst>
                  <a:ext uri="{0D108BD9-81ED-4DB2-BD59-A6C34878D82A}">
                    <a16:rowId xmlns:a16="http://schemas.microsoft.com/office/drawing/2014/main" val="730353109"/>
                  </a:ext>
                </a:extLst>
              </a:tr>
              <a:tr h="389616">
                <a:tc>
                  <a:txBody>
                    <a:bodyPr/>
                    <a:lstStyle/>
                    <a:p>
                      <a:r>
                        <a:rPr lang="es-MX" sz="1050">
                          <a:effectLst/>
                        </a:rPr>
                        <a:t>Core i5-2550K</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3.4 GHz</a:t>
                      </a:r>
                    </a:p>
                  </a:txBody>
                  <a:tcPr marL="21866" marR="21866" marT="10933" marB="10933" anchor="ctr"/>
                </a:tc>
                <a:tc>
                  <a:txBody>
                    <a:bodyPr/>
                    <a:lstStyle/>
                    <a:p>
                      <a:r>
                        <a:rPr lang="es-MX" sz="1050">
                          <a:effectLst/>
                        </a:rPr>
                        <a:t>1/2/3/4</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N/A</a:t>
                      </a:r>
                    </a:p>
                  </a:txBody>
                  <a:tcPr marL="21866" marR="21866" marT="10933" marB="10933" anchor="ctr"/>
                </a:tc>
                <a:tc>
                  <a:txBody>
                    <a:bodyPr/>
                    <a:lstStyle/>
                    <a:p>
                      <a:r>
                        <a:rPr lang="es-MX" sz="1050">
                          <a:effectLst/>
                        </a:rPr>
                        <a:t>95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2012</a:t>
                      </a:r>
                    </a:p>
                  </a:txBody>
                  <a:tcPr marL="21866" marR="21866" marT="10933" marB="10933" anchor="ctr"/>
                </a:tc>
                <a:tc>
                  <a:txBody>
                    <a:bodyPr/>
                    <a:lstStyle/>
                    <a:p>
                      <a:r>
                        <a:rPr lang="es-MX" sz="1050">
                          <a:effectLst/>
                        </a:rPr>
                        <a:t>$225</a:t>
                      </a:r>
                    </a:p>
                  </a:txBody>
                  <a:tcPr marL="21866" marR="21866" marT="10933" marB="10933" anchor="ctr"/>
                </a:tc>
                <a:extLst>
                  <a:ext uri="{0D108BD9-81ED-4DB2-BD59-A6C34878D82A}">
                    <a16:rowId xmlns:a16="http://schemas.microsoft.com/office/drawing/2014/main" val="2387870117"/>
                  </a:ext>
                </a:extLst>
              </a:tr>
              <a:tr h="119882">
                <a:tc gridSpan="13">
                  <a:txBody>
                    <a:bodyPr/>
                    <a:lstStyle/>
                    <a:p>
                      <a:r>
                        <a:rPr lang="es-MX" sz="1050" b="1">
                          <a:effectLst/>
                        </a:rPr>
                        <a:t>Bajo consumo</a:t>
                      </a:r>
                      <a:endParaRPr lang="es-MX" sz="1050">
                        <a:effectLst/>
                      </a:endParaRPr>
                    </a:p>
                  </a:txBody>
                  <a:tcPr marL="21866" marR="21866" marT="10933" marB="109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304890930"/>
                  </a:ext>
                </a:extLst>
              </a:tr>
              <a:tr h="389616">
                <a:tc>
                  <a:txBody>
                    <a:bodyPr/>
                    <a:lstStyle/>
                    <a:p>
                      <a:r>
                        <a:rPr lang="es-MX" sz="1050">
                          <a:effectLst/>
                        </a:rPr>
                        <a:t>Core i5-2400S</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2.5 GHz</a:t>
                      </a:r>
                    </a:p>
                  </a:txBody>
                  <a:tcPr marL="21866" marR="21866" marT="10933" marB="10933" anchor="ctr"/>
                </a:tc>
                <a:tc>
                  <a:txBody>
                    <a:bodyPr/>
                    <a:lstStyle/>
                    <a:p>
                      <a:r>
                        <a:rPr lang="es-MX" sz="1050">
                          <a:effectLst/>
                        </a:rPr>
                        <a:t>1/3/7/8</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65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$195</a:t>
                      </a:r>
                    </a:p>
                  </a:txBody>
                  <a:tcPr marL="21866" marR="21866" marT="10933" marB="10933" anchor="ctr"/>
                </a:tc>
                <a:extLst>
                  <a:ext uri="{0D108BD9-81ED-4DB2-BD59-A6C34878D82A}">
                    <a16:rowId xmlns:a16="http://schemas.microsoft.com/office/drawing/2014/main" val="3027596829"/>
                  </a:ext>
                </a:extLst>
              </a:tr>
              <a:tr h="389616">
                <a:tc>
                  <a:txBody>
                    <a:bodyPr/>
                    <a:lstStyle/>
                    <a:p>
                      <a:r>
                        <a:rPr lang="es-MX" sz="1050">
                          <a:effectLst/>
                        </a:rPr>
                        <a:t>Core i5-2405S</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2.5 GHz</a:t>
                      </a:r>
                    </a:p>
                  </a:txBody>
                  <a:tcPr marL="21866" marR="21866" marT="10933" marB="10933" anchor="ctr"/>
                </a:tc>
                <a:tc>
                  <a:txBody>
                    <a:bodyPr/>
                    <a:lstStyle/>
                    <a:p>
                      <a:r>
                        <a:rPr lang="es-MX" sz="1050">
                          <a:effectLst/>
                        </a:rPr>
                        <a:t>1/3/7/8</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3000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65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Mayo de 2011</a:t>
                      </a:r>
                    </a:p>
                  </a:txBody>
                  <a:tcPr marL="21866" marR="21866" marT="10933" marB="10933" anchor="ctr"/>
                </a:tc>
                <a:tc>
                  <a:txBody>
                    <a:bodyPr/>
                    <a:lstStyle/>
                    <a:p>
                      <a:r>
                        <a:rPr lang="es-MX" sz="1050">
                          <a:effectLst/>
                        </a:rPr>
                        <a:t>$205</a:t>
                      </a:r>
                    </a:p>
                  </a:txBody>
                  <a:tcPr marL="21866" marR="21866" marT="10933" marB="10933" anchor="ctr"/>
                </a:tc>
                <a:extLst>
                  <a:ext uri="{0D108BD9-81ED-4DB2-BD59-A6C34878D82A}">
                    <a16:rowId xmlns:a16="http://schemas.microsoft.com/office/drawing/2014/main" val="484020688"/>
                  </a:ext>
                </a:extLst>
              </a:tr>
              <a:tr h="389616">
                <a:tc>
                  <a:txBody>
                    <a:bodyPr/>
                    <a:lstStyle/>
                    <a:p>
                      <a:r>
                        <a:rPr lang="es-MX" sz="1050">
                          <a:effectLst/>
                        </a:rPr>
                        <a:t>Core i5-2500S</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2.7 GHz</a:t>
                      </a:r>
                    </a:p>
                  </a:txBody>
                  <a:tcPr marL="21866" marR="21866" marT="10933" marB="10933" anchor="ctr"/>
                </a:tc>
                <a:tc>
                  <a:txBody>
                    <a:bodyPr/>
                    <a:lstStyle/>
                    <a:p>
                      <a:r>
                        <a:rPr lang="es-MX" sz="1050">
                          <a:effectLst/>
                        </a:rPr>
                        <a:t>1/5/9/10</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850–1100 MHz</a:t>
                      </a:r>
                    </a:p>
                  </a:txBody>
                  <a:tcPr marL="21866" marR="21866" marT="10933" marB="10933" anchor="ctr"/>
                </a:tc>
                <a:tc>
                  <a:txBody>
                    <a:bodyPr/>
                    <a:lstStyle/>
                    <a:p>
                      <a:r>
                        <a:rPr lang="es-MX" sz="1050">
                          <a:effectLst/>
                        </a:rPr>
                        <a:t>65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a:effectLst/>
                        </a:rPr>
                        <a:t>$216</a:t>
                      </a:r>
                    </a:p>
                  </a:txBody>
                  <a:tcPr marL="21866" marR="21866" marT="10933" marB="10933" anchor="ctr"/>
                </a:tc>
                <a:extLst>
                  <a:ext uri="{0D108BD9-81ED-4DB2-BD59-A6C34878D82A}">
                    <a16:rowId xmlns:a16="http://schemas.microsoft.com/office/drawing/2014/main" val="4169837550"/>
                  </a:ext>
                </a:extLst>
              </a:tr>
              <a:tr h="119882">
                <a:tc gridSpan="13">
                  <a:txBody>
                    <a:bodyPr/>
                    <a:lstStyle/>
                    <a:p>
                      <a:r>
                        <a:rPr lang="es-MX" sz="1050" b="1">
                          <a:effectLst/>
                        </a:rPr>
                        <a:t>Ultra-bajo consumo</a:t>
                      </a:r>
                      <a:endParaRPr lang="es-MX" sz="1050">
                        <a:effectLst/>
                      </a:endParaRPr>
                    </a:p>
                  </a:txBody>
                  <a:tcPr marL="21866" marR="21866" marT="10933" marB="109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87231306"/>
                  </a:ext>
                </a:extLst>
              </a:tr>
              <a:tr h="389616">
                <a:tc>
                  <a:txBody>
                    <a:bodyPr/>
                    <a:lstStyle/>
                    <a:p>
                      <a:r>
                        <a:rPr lang="es-MX" sz="1050">
                          <a:effectLst/>
                        </a:rPr>
                        <a:t>Core i5-2500T</a:t>
                      </a:r>
                    </a:p>
                  </a:txBody>
                  <a:tcPr marL="21866" marR="21866" marT="10933" marB="10933" anchor="ctr"/>
                </a:tc>
                <a:tc>
                  <a:txBody>
                    <a:bodyPr/>
                    <a:lstStyle/>
                    <a:p>
                      <a:r>
                        <a:rPr lang="es-MX" sz="1050">
                          <a:effectLst/>
                        </a:rPr>
                        <a:t>4</a:t>
                      </a:r>
                    </a:p>
                  </a:txBody>
                  <a:tcPr marL="21866" marR="21866" marT="10933" marB="10933" anchor="ctr"/>
                </a:tc>
                <a:tc>
                  <a:txBody>
                    <a:bodyPr/>
                    <a:lstStyle/>
                    <a:p>
                      <a:r>
                        <a:rPr lang="es-MX" sz="1050">
                          <a:effectLst/>
                        </a:rPr>
                        <a:t>2.3 GHz</a:t>
                      </a:r>
                    </a:p>
                  </a:txBody>
                  <a:tcPr marL="21866" marR="21866" marT="10933" marB="10933" anchor="ctr"/>
                </a:tc>
                <a:tc>
                  <a:txBody>
                    <a:bodyPr/>
                    <a:lstStyle/>
                    <a:p>
                      <a:r>
                        <a:rPr lang="es-MX" sz="1050">
                          <a:effectLst/>
                        </a:rPr>
                        <a:t>1/5/9/10</a:t>
                      </a:r>
                    </a:p>
                  </a:txBody>
                  <a:tcPr marL="21866" marR="21866" marT="10933" marB="10933" anchor="ctr"/>
                </a:tc>
                <a:tc>
                  <a:txBody>
                    <a:bodyPr/>
                    <a:lstStyle/>
                    <a:p>
                      <a:r>
                        <a:rPr lang="es-MX" sz="1050">
                          <a:effectLst/>
                        </a:rPr>
                        <a:t>4 × 256 KiB</a:t>
                      </a:r>
                    </a:p>
                  </a:txBody>
                  <a:tcPr marL="21866" marR="21866" marT="10933" marB="10933" anchor="ctr"/>
                </a:tc>
                <a:tc>
                  <a:txBody>
                    <a:bodyPr/>
                    <a:lstStyle/>
                    <a:p>
                      <a:r>
                        <a:rPr lang="es-MX" sz="1050" dirty="0">
                          <a:effectLst/>
                        </a:rPr>
                        <a:t>6 MiB</a:t>
                      </a:r>
                    </a:p>
                  </a:txBody>
                  <a:tcPr marL="21866" marR="21866" marT="10933" marB="10933" anchor="ctr"/>
                </a:tc>
                <a:tc>
                  <a:txBody>
                    <a:bodyPr/>
                    <a:lstStyle/>
                    <a:p>
                      <a:r>
                        <a:rPr lang="es-MX" sz="1050">
                          <a:effectLst/>
                        </a:rPr>
                        <a:t>HD Graphics 2000</a:t>
                      </a:r>
                    </a:p>
                  </a:txBody>
                  <a:tcPr marL="21866" marR="21866" marT="10933" marB="10933" anchor="ctr"/>
                </a:tc>
                <a:tc>
                  <a:txBody>
                    <a:bodyPr/>
                    <a:lstStyle/>
                    <a:p>
                      <a:r>
                        <a:rPr lang="es-MX" sz="1050">
                          <a:effectLst/>
                        </a:rPr>
                        <a:t>650–1250 MHz</a:t>
                      </a:r>
                    </a:p>
                  </a:txBody>
                  <a:tcPr marL="21866" marR="21866" marT="10933" marB="10933" anchor="ctr"/>
                </a:tc>
                <a:tc>
                  <a:txBody>
                    <a:bodyPr/>
                    <a:lstStyle/>
                    <a:p>
                      <a:r>
                        <a:rPr lang="es-MX" sz="1050">
                          <a:effectLst/>
                        </a:rPr>
                        <a:t>45 W</a:t>
                      </a:r>
                    </a:p>
                  </a:txBody>
                  <a:tcPr marL="21866" marR="21866" marT="10933" marB="10933" anchor="ctr"/>
                </a:tc>
                <a:tc>
                  <a:txBody>
                    <a:bodyPr/>
                    <a:lstStyle/>
                    <a:p>
                      <a:r>
                        <a:rPr lang="es-MX" sz="1050">
                          <a:effectLst/>
                        </a:rPr>
                        <a:t>LGA 1155</a:t>
                      </a:r>
                    </a:p>
                  </a:txBody>
                  <a:tcPr marL="21866" marR="21866" marT="10933" marB="10933" anchor="ctr"/>
                </a:tc>
                <a:tc>
                  <a:txBody>
                    <a:bodyPr/>
                    <a:lstStyle/>
                    <a:p>
                      <a:r>
                        <a:rPr lang="es-MX" sz="1050">
                          <a:effectLst/>
                        </a:rPr>
                        <a:t>DMI 2.0</a:t>
                      </a:r>
                    </a:p>
                  </a:txBody>
                  <a:tcPr marL="21866" marR="21866" marT="10933" marB="10933" anchor="ctr"/>
                </a:tc>
                <a:tc>
                  <a:txBody>
                    <a:bodyPr/>
                    <a:lstStyle/>
                    <a:p>
                      <a:r>
                        <a:rPr lang="es-MX" sz="1050">
                          <a:effectLst/>
                        </a:rPr>
                        <a:t>Enero de 2011</a:t>
                      </a:r>
                    </a:p>
                  </a:txBody>
                  <a:tcPr marL="21866" marR="21866" marT="10933" marB="10933" anchor="ctr"/>
                </a:tc>
                <a:tc>
                  <a:txBody>
                    <a:bodyPr/>
                    <a:lstStyle/>
                    <a:p>
                      <a:r>
                        <a:rPr lang="es-MX" sz="1050" dirty="0">
                          <a:effectLst/>
                        </a:rPr>
                        <a:t>$216</a:t>
                      </a:r>
                    </a:p>
                  </a:txBody>
                  <a:tcPr marL="21866" marR="21866" marT="10933" marB="10933" anchor="ctr"/>
                </a:tc>
                <a:extLst>
                  <a:ext uri="{0D108BD9-81ED-4DB2-BD59-A6C34878D82A}">
                    <a16:rowId xmlns:a16="http://schemas.microsoft.com/office/drawing/2014/main" val="859819944"/>
                  </a:ext>
                </a:extLst>
              </a:tr>
            </a:tbl>
          </a:graphicData>
        </a:graphic>
      </p:graphicFrame>
    </p:spTree>
    <p:extLst>
      <p:ext uri="{BB962C8B-B14F-4D97-AF65-F5344CB8AC3E}">
        <p14:creationId xmlns:p14="http://schemas.microsoft.com/office/powerpoint/2010/main" val="78515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15DFD29-63C4-44B9-8C92-A24C741806C9}"/>
              </a:ext>
            </a:extLst>
          </p:cNvPr>
          <p:cNvSpPr>
            <a:spLocks noGrp="1"/>
          </p:cNvSpPr>
          <p:nvPr>
            <p:ph type="sldNum" sz="quarter" idx="12"/>
          </p:nvPr>
        </p:nvSpPr>
        <p:spPr/>
        <p:txBody>
          <a:bodyPr/>
          <a:lstStyle/>
          <a:p>
            <a:pPr rtl="0"/>
            <a:fld id="{D8DA9DAA-006C-4F4B-980E-E3DF019B24E2}" type="slidenum">
              <a:rPr lang="es-ES" noProof="0" smtClean="0"/>
              <a:t>111</a:t>
            </a:fld>
            <a:endParaRPr lang="es-ES" noProof="0"/>
          </a:p>
        </p:txBody>
      </p:sp>
      <p:graphicFrame>
        <p:nvGraphicFramePr>
          <p:cNvPr id="5" name="Tabla 4">
            <a:extLst>
              <a:ext uri="{FF2B5EF4-FFF2-40B4-BE49-F238E27FC236}">
                <a16:creationId xmlns:a16="http://schemas.microsoft.com/office/drawing/2014/main" id="{7C99EB79-20E2-48C4-A92B-DE4201B4B71E}"/>
              </a:ext>
            </a:extLst>
          </p:cNvPr>
          <p:cNvGraphicFramePr>
            <a:graphicFrameLocks noGrp="1"/>
          </p:cNvGraphicFramePr>
          <p:nvPr>
            <p:extLst>
              <p:ext uri="{D42A27DB-BD31-4B8C-83A1-F6EECF244321}">
                <p14:modId xmlns:p14="http://schemas.microsoft.com/office/powerpoint/2010/main" val="474751509"/>
              </p:ext>
            </p:extLst>
          </p:nvPr>
        </p:nvGraphicFramePr>
        <p:xfrm>
          <a:off x="838200" y="1174749"/>
          <a:ext cx="11025804" cy="5181601"/>
        </p:xfrm>
        <a:graphic>
          <a:graphicData uri="http://schemas.openxmlformats.org/drawingml/2006/table">
            <a:tbl>
              <a:tblPr>
                <a:tableStyleId>{BDBED569-4797-4DF1-A0F4-6AAB3CD982D8}</a:tableStyleId>
              </a:tblPr>
              <a:tblGrid>
                <a:gridCol w="918817">
                  <a:extLst>
                    <a:ext uri="{9D8B030D-6E8A-4147-A177-3AD203B41FA5}">
                      <a16:colId xmlns:a16="http://schemas.microsoft.com/office/drawing/2014/main" val="3324248872"/>
                    </a:ext>
                  </a:extLst>
                </a:gridCol>
                <a:gridCol w="918817">
                  <a:extLst>
                    <a:ext uri="{9D8B030D-6E8A-4147-A177-3AD203B41FA5}">
                      <a16:colId xmlns:a16="http://schemas.microsoft.com/office/drawing/2014/main" val="4149256304"/>
                    </a:ext>
                  </a:extLst>
                </a:gridCol>
                <a:gridCol w="918817">
                  <a:extLst>
                    <a:ext uri="{9D8B030D-6E8A-4147-A177-3AD203B41FA5}">
                      <a16:colId xmlns:a16="http://schemas.microsoft.com/office/drawing/2014/main" val="374207300"/>
                    </a:ext>
                  </a:extLst>
                </a:gridCol>
                <a:gridCol w="918817">
                  <a:extLst>
                    <a:ext uri="{9D8B030D-6E8A-4147-A177-3AD203B41FA5}">
                      <a16:colId xmlns:a16="http://schemas.microsoft.com/office/drawing/2014/main" val="1725799526"/>
                    </a:ext>
                  </a:extLst>
                </a:gridCol>
                <a:gridCol w="918817">
                  <a:extLst>
                    <a:ext uri="{9D8B030D-6E8A-4147-A177-3AD203B41FA5}">
                      <a16:colId xmlns:a16="http://schemas.microsoft.com/office/drawing/2014/main" val="335346157"/>
                    </a:ext>
                  </a:extLst>
                </a:gridCol>
                <a:gridCol w="918817">
                  <a:extLst>
                    <a:ext uri="{9D8B030D-6E8A-4147-A177-3AD203B41FA5}">
                      <a16:colId xmlns:a16="http://schemas.microsoft.com/office/drawing/2014/main" val="447027884"/>
                    </a:ext>
                  </a:extLst>
                </a:gridCol>
                <a:gridCol w="918817">
                  <a:extLst>
                    <a:ext uri="{9D8B030D-6E8A-4147-A177-3AD203B41FA5}">
                      <a16:colId xmlns:a16="http://schemas.microsoft.com/office/drawing/2014/main" val="183842099"/>
                    </a:ext>
                  </a:extLst>
                </a:gridCol>
                <a:gridCol w="918817">
                  <a:extLst>
                    <a:ext uri="{9D8B030D-6E8A-4147-A177-3AD203B41FA5}">
                      <a16:colId xmlns:a16="http://schemas.microsoft.com/office/drawing/2014/main" val="2089644952"/>
                    </a:ext>
                  </a:extLst>
                </a:gridCol>
                <a:gridCol w="918817">
                  <a:extLst>
                    <a:ext uri="{9D8B030D-6E8A-4147-A177-3AD203B41FA5}">
                      <a16:colId xmlns:a16="http://schemas.microsoft.com/office/drawing/2014/main" val="2385576905"/>
                    </a:ext>
                  </a:extLst>
                </a:gridCol>
                <a:gridCol w="918817">
                  <a:extLst>
                    <a:ext uri="{9D8B030D-6E8A-4147-A177-3AD203B41FA5}">
                      <a16:colId xmlns:a16="http://schemas.microsoft.com/office/drawing/2014/main" val="2972255602"/>
                    </a:ext>
                  </a:extLst>
                </a:gridCol>
                <a:gridCol w="918817">
                  <a:extLst>
                    <a:ext uri="{9D8B030D-6E8A-4147-A177-3AD203B41FA5}">
                      <a16:colId xmlns:a16="http://schemas.microsoft.com/office/drawing/2014/main" val="4217869350"/>
                    </a:ext>
                  </a:extLst>
                </a:gridCol>
                <a:gridCol w="918817">
                  <a:extLst>
                    <a:ext uri="{9D8B030D-6E8A-4147-A177-3AD203B41FA5}">
                      <a16:colId xmlns:a16="http://schemas.microsoft.com/office/drawing/2014/main" val="3703072664"/>
                    </a:ext>
                  </a:extLst>
                </a:gridCol>
              </a:tblGrid>
              <a:tr h="1275471">
                <a:tc>
                  <a:txBody>
                    <a:bodyPr/>
                    <a:lstStyle/>
                    <a:p>
                      <a:pPr algn="ctr"/>
                      <a:r>
                        <a:rPr lang="es-MX" sz="1300">
                          <a:effectLst/>
                        </a:rPr>
                        <a:t>Modelo</a:t>
                      </a:r>
                    </a:p>
                  </a:txBody>
                  <a:tcPr marL="66944" marR="66944" marT="33472" marB="33472" anchor="ctr"/>
                </a:tc>
                <a:tc>
                  <a:txBody>
                    <a:bodyPr/>
                    <a:lstStyle/>
                    <a:p>
                      <a:pPr algn="ctr"/>
                      <a:r>
                        <a:rPr lang="es-MX" sz="1300">
                          <a:effectLst/>
                        </a:rPr>
                        <a:t>Núcleos</a:t>
                      </a:r>
                    </a:p>
                  </a:txBody>
                  <a:tcPr marL="66944" marR="66944" marT="33472" marB="33472" anchor="ctr"/>
                </a:tc>
                <a:tc>
                  <a:txBody>
                    <a:bodyPr/>
                    <a:lstStyle/>
                    <a:p>
                      <a:pPr algn="ctr"/>
                      <a:r>
                        <a:rPr lang="es-MX" sz="1300">
                          <a:effectLst/>
                        </a:rPr>
                        <a:t>Frecuencia</a:t>
                      </a:r>
                    </a:p>
                  </a:txBody>
                  <a:tcPr marL="66944" marR="66944" marT="33472" marB="33472" anchor="ctr"/>
                </a:tc>
                <a:tc>
                  <a:txBody>
                    <a:bodyPr/>
                    <a:lstStyle/>
                    <a:p>
                      <a:pPr algn="ctr"/>
                      <a:r>
                        <a:rPr lang="es-MX" sz="1300">
                          <a:effectLst/>
                        </a:rPr>
                        <a:t>Turbo</a:t>
                      </a:r>
                    </a:p>
                  </a:txBody>
                  <a:tcPr marL="66944" marR="66944" marT="33472" marB="33472" anchor="ctr"/>
                </a:tc>
                <a:tc>
                  <a:txBody>
                    <a:bodyPr/>
                    <a:lstStyle/>
                    <a:p>
                      <a:pPr algn="ctr"/>
                      <a:r>
                        <a:rPr lang="es-MX" sz="1300">
                          <a:effectLst/>
                        </a:rPr>
                        <a:t>CachéL2</a:t>
                      </a:r>
                    </a:p>
                  </a:txBody>
                  <a:tcPr marL="66944" marR="66944" marT="33472" marB="33472" anchor="ctr"/>
                </a:tc>
                <a:tc>
                  <a:txBody>
                    <a:bodyPr/>
                    <a:lstStyle/>
                    <a:p>
                      <a:pPr algn="ctr"/>
                      <a:r>
                        <a:rPr lang="es-MX" sz="1300">
                          <a:effectLst/>
                        </a:rPr>
                        <a:t>CachéL3</a:t>
                      </a:r>
                    </a:p>
                  </a:txBody>
                  <a:tcPr marL="66944" marR="66944" marT="33472" marB="33472" anchor="ctr"/>
                </a:tc>
                <a:tc>
                  <a:txBody>
                    <a:bodyPr/>
                    <a:lstStyle/>
                    <a:p>
                      <a:pPr algn="ctr"/>
                      <a:r>
                        <a:rPr lang="es-MX" sz="1300">
                          <a:effectLst/>
                        </a:rPr>
                        <a:t>TDP</a:t>
                      </a:r>
                    </a:p>
                  </a:txBody>
                  <a:tcPr marL="66944" marR="66944" marT="33472" marB="33472" anchor="ctr"/>
                </a:tc>
                <a:tc>
                  <a:txBody>
                    <a:bodyPr/>
                    <a:lstStyle/>
                    <a:p>
                      <a:pPr algn="ctr"/>
                      <a:r>
                        <a:rPr lang="es-MX" sz="1300">
                          <a:effectLst/>
                        </a:rPr>
                        <a:t>Socket</a:t>
                      </a:r>
                    </a:p>
                  </a:txBody>
                  <a:tcPr marL="66944" marR="66944" marT="33472" marB="33472" anchor="ctr"/>
                </a:tc>
                <a:tc>
                  <a:txBody>
                    <a:bodyPr/>
                    <a:lstStyle/>
                    <a:p>
                      <a:pPr algn="ctr"/>
                      <a:r>
                        <a:rPr lang="es-MX" sz="1300">
                          <a:effectLst/>
                        </a:rPr>
                        <a:t>I/O bus</a:t>
                      </a:r>
                    </a:p>
                  </a:txBody>
                  <a:tcPr marL="66944" marR="66944" marT="33472" marB="33472" anchor="ctr"/>
                </a:tc>
                <a:tc>
                  <a:txBody>
                    <a:bodyPr/>
                    <a:lstStyle/>
                    <a:p>
                      <a:pPr algn="ctr"/>
                      <a:r>
                        <a:rPr lang="es-MX" sz="1300">
                          <a:effectLst/>
                        </a:rPr>
                        <a:t>Memoria</a:t>
                      </a:r>
                    </a:p>
                  </a:txBody>
                  <a:tcPr marL="66944" marR="66944" marT="33472" marB="33472" anchor="ctr"/>
                </a:tc>
                <a:tc>
                  <a:txBody>
                    <a:bodyPr/>
                    <a:lstStyle/>
                    <a:p>
                      <a:pPr algn="ctr"/>
                      <a:r>
                        <a:rPr lang="es-MX" sz="1300">
                          <a:effectLst/>
                        </a:rPr>
                        <a:t>Fecha delanzamiento</a:t>
                      </a:r>
                    </a:p>
                  </a:txBody>
                  <a:tcPr marL="66944" marR="66944" marT="33472" marB="33472" anchor="ctr"/>
                </a:tc>
                <a:tc>
                  <a:txBody>
                    <a:bodyPr/>
                    <a:lstStyle/>
                    <a:p>
                      <a:pPr algn="ctr"/>
                      <a:r>
                        <a:rPr lang="es-MX" sz="1300">
                          <a:effectLst/>
                        </a:rPr>
                        <a:t>Precio delanzamiento</a:t>
                      </a:r>
                    </a:p>
                    <a:p>
                      <a:pPr algn="ctr"/>
                      <a:r>
                        <a:rPr lang="es-MX" sz="1300">
                          <a:effectLst/>
                        </a:rPr>
                        <a:t>(USD)</a:t>
                      </a:r>
                    </a:p>
                  </a:txBody>
                  <a:tcPr marL="66944" marR="66944" marT="33472" marB="33472" anchor="ctr"/>
                </a:tc>
                <a:extLst>
                  <a:ext uri="{0D108BD9-81ED-4DB2-BD59-A6C34878D82A}">
                    <a16:rowId xmlns:a16="http://schemas.microsoft.com/office/drawing/2014/main" val="997459752"/>
                  </a:ext>
                </a:extLst>
              </a:tr>
              <a:tr h="797170">
                <a:tc>
                  <a:txBody>
                    <a:bodyPr/>
                    <a:lstStyle/>
                    <a:p>
                      <a:r>
                        <a:rPr lang="es-MX" sz="1300">
                          <a:effectLst/>
                        </a:rPr>
                        <a:t>Core i7-3820</a:t>
                      </a:r>
                    </a:p>
                  </a:txBody>
                  <a:tcPr marL="66944" marR="66944" marT="33472" marB="33472" anchor="ctr"/>
                </a:tc>
                <a:tc>
                  <a:txBody>
                    <a:bodyPr/>
                    <a:lstStyle/>
                    <a:p>
                      <a:r>
                        <a:rPr lang="es-MX" sz="1300">
                          <a:effectLst/>
                        </a:rPr>
                        <a:t>4</a:t>
                      </a:r>
                    </a:p>
                  </a:txBody>
                  <a:tcPr marL="66944" marR="66944" marT="33472" marB="33472" anchor="ctr"/>
                </a:tc>
                <a:tc>
                  <a:txBody>
                    <a:bodyPr/>
                    <a:lstStyle/>
                    <a:p>
                      <a:r>
                        <a:rPr lang="es-MX" sz="1300">
                          <a:effectLst/>
                        </a:rPr>
                        <a:t>3.6 GHz</a:t>
                      </a:r>
                    </a:p>
                  </a:txBody>
                  <a:tcPr marL="66944" marR="66944" marT="33472" marB="33472" anchor="ctr"/>
                </a:tc>
                <a:tc>
                  <a:txBody>
                    <a:bodyPr/>
                    <a:lstStyle/>
                    <a:p>
                      <a:r>
                        <a:rPr lang="es-MX" sz="1300">
                          <a:effectLst/>
                        </a:rPr>
                        <a:t>1/1/2/2</a:t>
                      </a:r>
                    </a:p>
                  </a:txBody>
                  <a:tcPr marL="66944" marR="66944" marT="33472" marB="33472" anchor="ctr"/>
                </a:tc>
                <a:tc>
                  <a:txBody>
                    <a:bodyPr/>
                    <a:lstStyle/>
                    <a:p>
                      <a:r>
                        <a:rPr lang="es-MX" sz="1300">
                          <a:effectLst/>
                        </a:rPr>
                        <a:t>4 × 256 KiB</a:t>
                      </a:r>
                    </a:p>
                  </a:txBody>
                  <a:tcPr marL="66944" marR="66944" marT="33472" marB="33472" anchor="ctr"/>
                </a:tc>
                <a:tc>
                  <a:txBody>
                    <a:bodyPr/>
                    <a:lstStyle/>
                    <a:p>
                      <a:r>
                        <a:rPr lang="es-MX" sz="1300">
                          <a:effectLst/>
                        </a:rPr>
                        <a:t>10 MiB</a:t>
                      </a:r>
                    </a:p>
                  </a:txBody>
                  <a:tcPr marL="66944" marR="66944" marT="33472" marB="33472" anchor="ctr"/>
                </a:tc>
                <a:tc>
                  <a:txBody>
                    <a:bodyPr/>
                    <a:lstStyle/>
                    <a:p>
                      <a:r>
                        <a:rPr lang="es-MX" sz="1300">
                          <a:effectLst/>
                        </a:rPr>
                        <a:t>130 W</a:t>
                      </a:r>
                    </a:p>
                  </a:txBody>
                  <a:tcPr marL="66944" marR="66944" marT="33472" marB="33472" anchor="ctr"/>
                </a:tc>
                <a:tc>
                  <a:txBody>
                    <a:bodyPr/>
                    <a:lstStyle/>
                    <a:p>
                      <a:r>
                        <a:rPr lang="es-MX" sz="1300">
                          <a:effectLst/>
                        </a:rPr>
                        <a:t>LGA 2011</a:t>
                      </a:r>
                    </a:p>
                  </a:txBody>
                  <a:tcPr marL="66944" marR="66944" marT="33472" marB="33472" anchor="ctr"/>
                </a:tc>
                <a:tc>
                  <a:txBody>
                    <a:bodyPr/>
                    <a:lstStyle/>
                    <a:p>
                      <a:r>
                        <a:rPr lang="es-MX" sz="1300">
                          <a:effectLst/>
                        </a:rPr>
                        <a:t>DMI 2.0</a:t>
                      </a:r>
                    </a:p>
                  </a:txBody>
                  <a:tcPr marL="66944" marR="66944" marT="33472" marB="33472" anchor="ctr"/>
                </a:tc>
                <a:tc>
                  <a:txBody>
                    <a:bodyPr/>
                    <a:lstStyle/>
                    <a:p>
                      <a:r>
                        <a:rPr lang="es-MX" sz="1300">
                          <a:effectLst/>
                        </a:rPr>
                        <a:t>4 × DDR3-1600</a:t>
                      </a:r>
                    </a:p>
                  </a:txBody>
                  <a:tcPr marL="66944" marR="66944" marT="33472" marB="33472" anchor="ctr"/>
                </a:tc>
                <a:tc>
                  <a:txBody>
                    <a:bodyPr/>
                    <a:lstStyle/>
                    <a:p>
                      <a:r>
                        <a:rPr lang="es-MX" sz="1300">
                          <a:effectLst/>
                        </a:rPr>
                        <a:t>Febrero de 2012</a:t>
                      </a:r>
                    </a:p>
                  </a:txBody>
                  <a:tcPr marL="66944" marR="66944" marT="33472" marB="33472" anchor="ctr"/>
                </a:tc>
                <a:tc>
                  <a:txBody>
                    <a:bodyPr/>
                    <a:lstStyle/>
                    <a:p>
                      <a:r>
                        <a:rPr lang="es-MX" sz="1300">
                          <a:effectLst/>
                        </a:rPr>
                        <a:t>$294</a:t>
                      </a:r>
                    </a:p>
                  </a:txBody>
                  <a:tcPr marL="66944" marR="66944" marT="33472" marB="33472" anchor="ctr"/>
                </a:tc>
                <a:extLst>
                  <a:ext uri="{0D108BD9-81ED-4DB2-BD59-A6C34878D82A}">
                    <a16:rowId xmlns:a16="http://schemas.microsoft.com/office/drawing/2014/main" val="3990558443"/>
                  </a:ext>
                </a:extLst>
              </a:tr>
              <a:tr h="1036320">
                <a:tc>
                  <a:txBody>
                    <a:bodyPr/>
                    <a:lstStyle/>
                    <a:p>
                      <a:r>
                        <a:rPr lang="es-MX" sz="1300">
                          <a:effectLst/>
                        </a:rPr>
                        <a:t>Core i7-3930K</a:t>
                      </a:r>
                    </a:p>
                  </a:txBody>
                  <a:tcPr marL="66944" marR="66944" marT="33472" marB="33472" anchor="ctr"/>
                </a:tc>
                <a:tc>
                  <a:txBody>
                    <a:bodyPr/>
                    <a:lstStyle/>
                    <a:p>
                      <a:r>
                        <a:rPr lang="es-MX" sz="1300">
                          <a:effectLst/>
                        </a:rPr>
                        <a:t>6</a:t>
                      </a:r>
                    </a:p>
                  </a:txBody>
                  <a:tcPr marL="66944" marR="66944" marT="33472" marB="33472" anchor="ctr"/>
                </a:tc>
                <a:tc>
                  <a:txBody>
                    <a:bodyPr/>
                    <a:lstStyle/>
                    <a:p>
                      <a:r>
                        <a:rPr lang="es-MX" sz="1300">
                          <a:effectLst/>
                        </a:rPr>
                        <a:t>3.2 GHz</a:t>
                      </a:r>
                    </a:p>
                  </a:txBody>
                  <a:tcPr marL="66944" marR="66944" marT="33472" marB="33472" anchor="ctr"/>
                </a:tc>
                <a:tc>
                  <a:txBody>
                    <a:bodyPr/>
                    <a:lstStyle/>
                    <a:p>
                      <a:r>
                        <a:rPr lang="es-MX" sz="1300">
                          <a:effectLst/>
                        </a:rPr>
                        <a:t>3/3/4/5/6/6</a:t>
                      </a:r>
                    </a:p>
                  </a:txBody>
                  <a:tcPr marL="66944" marR="66944" marT="33472" marB="33472" anchor="ctr"/>
                </a:tc>
                <a:tc>
                  <a:txBody>
                    <a:bodyPr/>
                    <a:lstStyle/>
                    <a:p>
                      <a:r>
                        <a:rPr lang="es-MX" sz="1300">
                          <a:effectLst/>
                        </a:rPr>
                        <a:t>6 × 256 KiB</a:t>
                      </a:r>
                    </a:p>
                  </a:txBody>
                  <a:tcPr marL="66944" marR="66944" marT="33472" marB="33472" anchor="ctr"/>
                </a:tc>
                <a:tc>
                  <a:txBody>
                    <a:bodyPr/>
                    <a:lstStyle/>
                    <a:p>
                      <a:r>
                        <a:rPr lang="es-MX" sz="1300">
                          <a:effectLst/>
                        </a:rPr>
                        <a:t>12 MiB</a:t>
                      </a:r>
                    </a:p>
                  </a:txBody>
                  <a:tcPr marL="66944" marR="66944" marT="33472" marB="33472" anchor="ctr"/>
                </a:tc>
                <a:tc>
                  <a:txBody>
                    <a:bodyPr/>
                    <a:lstStyle/>
                    <a:p>
                      <a:r>
                        <a:rPr lang="es-MX" sz="1300">
                          <a:effectLst/>
                        </a:rPr>
                        <a:t>130 W</a:t>
                      </a:r>
                    </a:p>
                  </a:txBody>
                  <a:tcPr marL="66944" marR="66944" marT="33472" marB="33472" anchor="ctr"/>
                </a:tc>
                <a:tc>
                  <a:txBody>
                    <a:bodyPr/>
                    <a:lstStyle/>
                    <a:p>
                      <a:r>
                        <a:rPr lang="es-MX" sz="1300">
                          <a:effectLst/>
                        </a:rPr>
                        <a:t>LGA 2011</a:t>
                      </a:r>
                    </a:p>
                  </a:txBody>
                  <a:tcPr marL="66944" marR="66944" marT="33472" marB="33472" anchor="ctr"/>
                </a:tc>
                <a:tc>
                  <a:txBody>
                    <a:bodyPr/>
                    <a:lstStyle/>
                    <a:p>
                      <a:r>
                        <a:rPr lang="es-MX" sz="1300">
                          <a:effectLst/>
                        </a:rPr>
                        <a:t>DMI 2.0</a:t>
                      </a:r>
                    </a:p>
                  </a:txBody>
                  <a:tcPr marL="66944" marR="66944" marT="33472" marB="33472" anchor="ctr"/>
                </a:tc>
                <a:tc>
                  <a:txBody>
                    <a:bodyPr/>
                    <a:lstStyle/>
                    <a:p>
                      <a:r>
                        <a:rPr lang="es-MX" sz="1300">
                          <a:effectLst/>
                        </a:rPr>
                        <a:t>4 × DDR3-1600</a:t>
                      </a:r>
                    </a:p>
                  </a:txBody>
                  <a:tcPr marL="66944" marR="66944" marT="33472" marB="33472" anchor="ctr"/>
                </a:tc>
                <a:tc>
                  <a:txBody>
                    <a:bodyPr/>
                    <a:lstStyle/>
                    <a:p>
                      <a:r>
                        <a:rPr lang="es-MX" sz="1300">
                          <a:effectLst/>
                        </a:rPr>
                        <a:t>Noviembre de 2011</a:t>
                      </a:r>
                    </a:p>
                  </a:txBody>
                  <a:tcPr marL="66944" marR="66944" marT="33472" marB="33472" anchor="ctr"/>
                </a:tc>
                <a:tc>
                  <a:txBody>
                    <a:bodyPr/>
                    <a:lstStyle/>
                    <a:p>
                      <a:r>
                        <a:rPr lang="es-MX" sz="1300">
                          <a:effectLst/>
                        </a:rPr>
                        <a:t>$583</a:t>
                      </a:r>
                    </a:p>
                  </a:txBody>
                  <a:tcPr marL="66944" marR="66944" marT="33472" marB="33472" anchor="ctr"/>
                </a:tc>
                <a:extLst>
                  <a:ext uri="{0D108BD9-81ED-4DB2-BD59-A6C34878D82A}">
                    <a16:rowId xmlns:a16="http://schemas.microsoft.com/office/drawing/2014/main" val="3453600990"/>
                  </a:ext>
                </a:extLst>
              </a:tr>
              <a:tr h="1036320">
                <a:tc>
                  <a:txBody>
                    <a:bodyPr/>
                    <a:lstStyle/>
                    <a:p>
                      <a:r>
                        <a:rPr lang="es-MX" sz="1300">
                          <a:effectLst/>
                        </a:rPr>
                        <a:t>Core i7-3960X</a:t>
                      </a:r>
                    </a:p>
                  </a:txBody>
                  <a:tcPr marL="66944" marR="66944" marT="33472" marB="33472" anchor="ctr"/>
                </a:tc>
                <a:tc>
                  <a:txBody>
                    <a:bodyPr/>
                    <a:lstStyle/>
                    <a:p>
                      <a:r>
                        <a:rPr lang="es-MX" sz="1300">
                          <a:effectLst/>
                        </a:rPr>
                        <a:t>6</a:t>
                      </a:r>
                    </a:p>
                  </a:txBody>
                  <a:tcPr marL="66944" marR="66944" marT="33472" marB="33472" anchor="ctr"/>
                </a:tc>
                <a:tc>
                  <a:txBody>
                    <a:bodyPr/>
                    <a:lstStyle/>
                    <a:p>
                      <a:r>
                        <a:rPr lang="es-MX" sz="1300">
                          <a:effectLst/>
                        </a:rPr>
                        <a:t>3.3 GHz</a:t>
                      </a:r>
                    </a:p>
                  </a:txBody>
                  <a:tcPr marL="66944" marR="66944" marT="33472" marB="33472" anchor="ctr"/>
                </a:tc>
                <a:tc>
                  <a:txBody>
                    <a:bodyPr/>
                    <a:lstStyle/>
                    <a:p>
                      <a:r>
                        <a:rPr lang="es-MX" sz="1300">
                          <a:effectLst/>
                        </a:rPr>
                        <a:t>3/3/4/5/6/6</a:t>
                      </a:r>
                    </a:p>
                  </a:txBody>
                  <a:tcPr marL="66944" marR="66944" marT="33472" marB="33472" anchor="ctr"/>
                </a:tc>
                <a:tc>
                  <a:txBody>
                    <a:bodyPr/>
                    <a:lstStyle/>
                    <a:p>
                      <a:r>
                        <a:rPr lang="es-MX" sz="1300">
                          <a:effectLst/>
                        </a:rPr>
                        <a:t>6 × 256 KiB</a:t>
                      </a:r>
                    </a:p>
                  </a:txBody>
                  <a:tcPr marL="66944" marR="66944" marT="33472" marB="33472" anchor="ctr"/>
                </a:tc>
                <a:tc>
                  <a:txBody>
                    <a:bodyPr/>
                    <a:lstStyle/>
                    <a:p>
                      <a:r>
                        <a:rPr lang="es-MX" sz="1300">
                          <a:effectLst/>
                        </a:rPr>
                        <a:t>15 MiB</a:t>
                      </a:r>
                    </a:p>
                  </a:txBody>
                  <a:tcPr marL="66944" marR="66944" marT="33472" marB="33472" anchor="ctr"/>
                </a:tc>
                <a:tc>
                  <a:txBody>
                    <a:bodyPr/>
                    <a:lstStyle/>
                    <a:p>
                      <a:r>
                        <a:rPr lang="es-MX" sz="1300">
                          <a:effectLst/>
                        </a:rPr>
                        <a:t>130 W</a:t>
                      </a:r>
                    </a:p>
                  </a:txBody>
                  <a:tcPr marL="66944" marR="66944" marT="33472" marB="33472" anchor="ctr"/>
                </a:tc>
                <a:tc>
                  <a:txBody>
                    <a:bodyPr/>
                    <a:lstStyle/>
                    <a:p>
                      <a:r>
                        <a:rPr lang="es-MX" sz="1300">
                          <a:effectLst/>
                        </a:rPr>
                        <a:t>LGA 2011</a:t>
                      </a:r>
                    </a:p>
                  </a:txBody>
                  <a:tcPr marL="66944" marR="66944" marT="33472" marB="33472" anchor="ctr"/>
                </a:tc>
                <a:tc>
                  <a:txBody>
                    <a:bodyPr/>
                    <a:lstStyle/>
                    <a:p>
                      <a:r>
                        <a:rPr lang="es-MX" sz="1300">
                          <a:effectLst/>
                        </a:rPr>
                        <a:t>DMI 2.0</a:t>
                      </a:r>
                    </a:p>
                  </a:txBody>
                  <a:tcPr marL="66944" marR="66944" marT="33472" marB="33472" anchor="ctr"/>
                </a:tc>
                <a:tc>
                  <a:txBody>
                    <a:bodyPr/>
                    <a:lstStyle/>
                    <a:p>
                      <a:r>
                        <a:rPr lang="es-MX" sz="1300">
                          <a:effectLst/>
                        </a:rPr>
                        <a:t>4 × DDR3-1600</a:t>
                      </a:r>
                    </a:p>
                  </a:txBody>
                  <a:tcPr marL="66944" marR="66944" marT="33472" marB="33472" anchor="ctr"/>
                </a:tc>
                <a:tc>
                  <a:txBody>
                    <a:bodyPr/>
                    <a:lstStyle/>
                    <a:p>
                      <a:r>
                        <a:rPr lang="es-MX" sz="1300">
                          <a:effectLst/>
                        </a:rPr>
                        <a:t>Noviembre de 2011</a:t>
                      </a:r>
                    </a:p>
                  </a:txBody>
                  <a:tcPr marL="66944" marR="66944" marT="33472" marB="33472" anchor="ctr"/>
                </a:tc>
                <a:tc>
                  <a:txBody>
                    <a:bodyPr/>
                    <a:lstStyle/>
                    <a:p>
                      <a:r>
                        <a:rPr lang="es-MX" sz="1300">
                          <a:effectLst/>
                        </a:rPr>
                        <a:t>$999</a:t>
                      </a:r>
                    </a:p>
                  </a:txBody>
                  <a:tcPr marL="66944" marR="66944" marT="33472" marB="33472" anchor="ctr"/>
                </a:tc>
                <a:extLst>
                  <a:ext uri="{0D108BD9-81ED-4DB2-BD59-A6C34878D82A}">
                    <a16:rowId xmlns:a16="http://schemas.microsoft.com/office/drawing/2014/main" val="344118900"/>
                  </a:ext>
                </a:extLst>
              </a:tr>
              <a:tr h="1036320">
                <a:tc>
                  <a:txBody>
                    <a:bodyPr/>
                    <a:lstStyle/>
                    <a:p>
                      <a:r>
                        <a:rPr lang="es-MX" sz="1300">
                          <a:effectLst/>
                        </a:rPr>
                        <a:t>Core i7-3970X</a:t>
                      </a:r>
                    </a:p>
                  </a:txBody>
                  <a:tcPr marL="66944" marR="66944" marT="33472" marB="33472" anchor="ctr"/>
                </a:tc>
                <a:tc>
                  <a:txBody>
                    <a:bodyPr/>
                    <a:lstStyle/>
                    <a:p>
                      <a:r>
                        <a:rPr lang="es-MX" sz="1300">
                          <a:effectLst/>
                        </a:rPr>
                        <a:t>6</a:t>
                      </a:r>
                    </a:p>
                  </a:txBody>
                  <a:tcPr marL="66944" marR="66944" marT="33472" marB="33472" anchor="ctr"/>
                </a:tc>
                <a:tc>
                  <a:txBody>
                    <a:bodyPr/>
                    <a:lstStyle/>
                    <a:p>
                      <a:r>
                        <a:rPr lang="es-MX" sz="1300">
                          <a:effectLst/>
                        </a:rPr>
                        <a:t>3.5 GHz</a:t>
                      </a:r>
                    </a:p>
                  </a:txBody>
                  <a:tcPr marL="66944" marR="66944" marT="33472" marB="33472" anchor="ctr"/>
                </a:tc>
                <a:tc>
                  <a:txBody>
                    <a:bodyPr/>
                    <a:lstStyle/>
                    <a:p>
                      <a:r>
                        <a:rPr lang="es-MX" sz="1300">
                          <a:effectLst/>
                        </a:rPr>
                        <a:t>2/2/3/4/5/5</a:t>
                      </a:r>
                    </a:p>
                  </a:txBody>
                  <a:tcPr marL="66944" marR="66944" marT="33472" marB="33472" anchor="ctr"/>
                </a:tc>
                <a:tc>
                  <a:txBody>
                    <a:bodyPr/>
                    <a:lstStyle/>
                    <a:p>
                      <a:r>
                        <a:rPr lang="es-MX" sz="1300">
                          <a:effectLst/>
                        </a:rPr>
                        <a:t>6 × 256 KiB</a:t>
                      </a:r>
                    </a:p>
                  </a:txBody>
                  <a:tcPr marL="66944" marR="66944" marT="33472" marB="33472" anchor="ctr"/>
                </a:tc>
                <a:tc>
                  <a:txBody>
                    <a:bodyPr/>
                    <a:lstStyle/>
                    <a:p>
                      <a:r>
                        <a:rPr lang="es-MX" sz="1300">
                          <a:effectLst/>
                        </a:rPr>
                        <a:t>15 MiB</a:t>
                      </a:r>
                    </a:p>
                  </a:txBody>
                  <a:tcPr marL="66944" marR="66944" marT="33472" marB="33472" anchor="ctr"/>
                </a:tc>
                <a:tc>
                  <a:txBody>
                    <a:bodyPr/>
                    <a:lstStyle/>
                    <a:p>
                      <a:r>
                        <a:rPr lang="es-MX" sz="1300">
                          <a:effectLst/>
                        </a:rPr>
                        <a:t>150 W</a:t>
                      </a:r>
                    </a:p>
                  </a:txBody>
                  <a:tcPr marL="66944" marR="66944" marT="33472" marB="33472" anchor="ctr"/>
                </a:tc>
                <a:tc>
                  <a:txBody>
                    <a:bodyPr/>
                    <a:lstStyle/>
                    <a:p>
                      <a:r>
                        <a:rPr lang="es-MX" sz="1300">
                          <a:effectLst/>
                        </a:rPr>
                        <a:t>LGA 2011</a:t>
                      </a:r>
                    </a:p>
                  </a:txBody>
                  <a:tcPr marL="66944" marR="66944" marT="33472" marB="33472" anchor="ctr"/>
                </a:tc>
                <a:tc>
                  <a:txBody>
                    <a:bodyPr/>
                    <a:lstStyle/>
                    <a:p>
                      <a:r>
                        <a:rPr lang="es-MX" sz="1300">
                          <a:effectLst/>
                        </a:rPr>
                        <a:t>DMI 2.0</a:t>
                      </a:r>
                    </a:p>
                  </a:txBody>
                  <a:tcPr marL="66944" marR="66944" marT="33472" marB="33472" anchor="ctr"/>
                </a:tc>
                <a:tc>
                  <a:txBody>
                    <a:bodyPr/>
                    <a:lstStyle/>
                    <a:p>
                      <a:r>
                        <a:rPr lang="es-MX" sz="1300">
                          <a:effectLst/>
                        </a:rPr>
                        <a:t>4 × DDR3-1600</a:t>
                      </a:r>
                    </a:p>
                  </a:txBody>
                  <a:tcPr marL="66944" marR="66944" marT="33472" marB="33472" anchor="ctr"/>
                </a:tc>
                <a:tc>
                  <a:txBody>
                    <a:bodyPr/>
                    <a:lstStyle/>
                    <a:p>
                      <a:r>
                        <a:rPr lang="es-MX" sz="1300">
                          <a:effectLst/>
                        </a:rPr>
                        <a:t>Noviembre de 2012</a:t>
                      </a:r>
                    </a:p>
                  </a:txBody>
                  <a:tcPr marL="66944" marR="66944" marT="33472" marB="33472" anchor="ctr"/>
                </a:tc>
                <a:tc>
                  <a:txBody>
                    <a:bodyPr/>
                    <a:lstStyle/>
                    <a:p>
                      <a:r>
                        <a:rPr lang="es-MX" sz="1300" dirty="0">
                          <a:effectLst/>
                        </a:rPr>
                        <a:t>$999</a:t>
                      </a:r>
                    </a:p>
                  </a:txBody>
                  <a:tcPr marL="66944" marR="66944" marT="33472" marB="33472" anchor="ctr"/>
                </a:tc>
                <a:extLst>
                  <a:ext uri="{0D108BD9-81ED-4DB2-BD59-A6C34878D82A}">
                    <a16:rowId xmlns:a16="http://schemas.microsoft.com/office/drawing/2014/main" val="2725339590"/>
                  </a:ext>
                </a:extLst>
              </a:tr>
            </a:tbl>
          </a:graphicData>
        </a:graphic>
      </p:graphicFrame>
      <p:sp>
        <p:nvSpPr>
          <p:cNvPr id="7" name="CuadroTexto 6">
            <a:extLst>
              <a:ext uri="{FF2B5EF4-FFF2-40B4-BE49-F238E27FC236}">
                <a16:creationId xmlns:a16="http://schemas.microsoft.com/office/drawing/2014/main" id="{80249306-658C-4355-9F3F-2C58DD02AA69}"/>
              </a:ext>
            </a:extLst>
          </p:cNvPr>
          <p:cNvSpPr txBox="1"/>
          <p:nvPr/>
        </p:nvSpPr>
        <p:spPr>
          <a:xfrm>
            <a:off x="838200" y="624958"/>
            <a:ext cx="2806148" cy="369332"/>
          </a:xfrm>
          <a:prstGeom prst="rect">
            <a:avLst/>
          </a:prstGeom>
          <a:noFill/>
        </p:spPr>
        <p:txBody>
          <a:bodyPr wrap="square">
            <a:spAutoFit/>
          </a:bodyPr>
          <a:lstStyle/>
          <a:p>
            <a:r>
              <a:rPr lang="es-MX" dirty="0"/>
              <a:t>Sandy Bridge-E (32 nm)</a:t>
            </a:r>
          </a:p>
        </p:txBody>
      </p:sp>
    </p:spTree>
    <p:extLst>
      <p:ext uri="{BB962C8B-B14F-4D97-AF65-F5344CB8AC3E}">
        <p14:creationId xmlns:p14="http://schemas.microsoft.com/office/powerpoint/2010/main" val="24219437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F403D-5C75-49F9-9332-BE7CE12D75B9}"/>
              </a:ext>
            </a:extLst>
          </p:cNvPr>
          <p:cNvSpPr>
            <a:spLocks noGrp="1"/>
          </p:cNvSpPr>
          <p:nvPr>
            <p:ph type="ctrTitle"/>
          </p:nvPr>
        </p:nvSpPr>
        <p:spPr/>
        <p:txBody>
          <a:bodyPr/>
          <a:lstStyle/>
          <a:p>
            <a:r>
              <a:rPr lang="es-MX" dirty="0"/>
              <a:t>TERCERA GENERACIÓN</a:t>
            </a:r>
          </a:p>
        </p:txBody>
      </p:sp>
      <p:sp>
        <p:nvSpPr>
          <p:cNvPr id="3" name="Subtítulo 2">
            <a:extLst>
              <a:ext uri="{FF2B5EF4-FFF2-40B4-BE49-F238E27FC236}">
                <a16:creationId xmlns:a16="http://schemas.microsoft.com/office/drawing/2014/main" id="{532F30C7-B527-4F6E-916A-EBD0BF699390}"/>
              </a:ext>
            </a:extLst>
          </p:cNvPr>
          <p:cNvSpPr>
            <a:spLocks noGrp="1"/>
          </p:cNvSpPr>
          <p:nvPr>
            <p:ph type="subTitle" idx="1"/>
          </p:nvPr>
        </p:nvSpPr>
        <p:spPr/>
        <p:txBody>
          <a:bodyPr/>
          <a:lstStyle/>
          <a:p>
            <a:r>
              <a:rPr lang="es-MX" dirty="0"/>
              <a:t>INTEL 64 MICROARQUITECTURA IVY BRIDGE</a:t>
            </a:r>
          </a:p>
        </p:txBody>
      </p:sp>
    </p:spTree>
    <p:extLst>
      <p:ext uri="{BB962C8B-B14F-4D97-AF65-F5344CB8AC3E}">
        <p14:creationId xmlns:p14="http://schemas.microsoft.com/office/powerpoint/2010/main" val="95502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208CE0C-D393-44BD-8B9E-DE64E4C05D82}"/>
              </a:ext>
            </a:extLst>
          </p:cNvPr>
          <p:cNvSpPr>
            <a:spLocks noGrp="1"/>
          </p:cNvSpPr>
          <p:nvPr>
            <p:ph type="sldNum" sz="quarter" idx="12"/>
          </p:nvPr>
        </p:nvSpPr>
        <p:spPr/>
        <p:txBody>
          <a:bodyPr/>
          <a:lstStyle/>
          <a:p>
            <a:pPr rtl="0"/>
            <a:fld id="{D8DA9DAA-006C-4F4B-980E-E3DF019B24E2}" type="slidenum">
              <a:rPr lang="es-ES" noProof="0" smtClean="0"/>
              <a:t>113</a:t>
            </a:fld>
            <a:endParaRPr lang="es-ES" noProof="0"/>
          </a:p>
        </p:txBody>
      </p:sp>
      <p:graphicFrame>
        <p:nvGraphicFramePr>
          <p:cNvPr id="5" name="Tabla 4">
            <a:extLst>
              <a:ext uri="{FF2B5EF4-FFF2-40B4-BE49-F238E27FC236}">
                <a16:creationId xmlns:a16="http://schemas.microsoft.com/office/drawing/2014/main" id="{138FDCFC-01E5-4A6D-8191-805A482A2598}"/>
              </a:ext>
            </a:extLst>
          </p:cNvPr>
          <p:cNvGraphicFramePr>
            <a:graphicFrameLocks noGrp="1"/>
          </p:cNvGraphicFramePr>
          <p:nvPr>
            <p:extLst>
              <p:ext uri="{D42A27DB-BD31-4B8C-83A1-F6EECF244321}">
                <p14:modId xmlns:p14="http://schemas.microsoft.com/office/powerpoint/2010/main" val="4135665191"/>
              </p:ext>
            </p:extLst>
          </p:nvPr>
        </p:nvGraphicFramePr>
        <p:xfrm>
          <a:off x="838200" y="725276"/>
          <a:ext cx="10797215" cy="5813636"/>
        </p:xfrm>
        <a:graphic>
          <a:graphicData uri="http://schemas.openxmlformats.org/drawingml/2006/table">
            <a:tbl>
              <a:tblPr>
                <a:tableStyleId>{5DA37D80-6434-44D0-A028-1B22A696006F}</a:tableStyleId>
              </a:tblPr>
              <a:tblGrid>
                <a:gridCol w="830555">
                  <a:extLst>
                    <a:ext uri="{9D8B030D-6E8A-4147-A177-3AD203B41FA5}">
                      <a16:colId xmlns:a16="http://schemas.microsoft.com/office/drawing/2014/main" val="2094530553"/>
                    </a:ext>
                  </a:extLst>
                </a:gridCol>
                <a:gridCol w="830555">
                  <a:extLst>
                    <a:ext uri="{9D8B030D-6E8A-4147-A177-3AD203B41FA5}">
                      <a16:colId xmlns:a16="http://schemas.microsoft.com/office/drawing/2014/main" val="709573732"/>
                    </a:ext>
                  </a:extLst>
                </a:gridCol>
                <a:gridCol w="830555">
                  <a:extLst>
                    <a:ext uri="{9D8B030D-6E8A-4147-A177-3AD203B41FA5}">
                      <a16:colId xmlns:a16="http://schemas.microsoft.com/office/drawing/2014/main" val="2203090070"/>
                    </a:ext>
                  </a:extLst>
                </a:gridCol>
                <a:gridCol w="830555">
                  <a:extLst>
                    <a:ext uri="{9D8B030D-6E8A-4147-A177-3AD203B41FA5}">
                      <a16:colId xmlns:a16="http://schemas.microsoft.com/office/drawing/2014/main" val="2410023118"/>
                    </a:ext>
                  </a:extLst>
                </a:gridCol>
                <a:gridCol w="830555">
                  <a:extLst>
                    <a:ext uri="{9D8B030D-6E8A-4147-A177-3AD203B41FA5}">
                      <a16:colId xmlns:a16="http://schemas.microsoft.com/office/drawing/2014/main" val="1784681911"/>
                    </a:ext>
                  </a:extLst>
                </a:gridCol>
                <a:gridCol w="830555">
                  <a:extLst>
                    <a:ext uri="{9D8B030D-6E8A-4147-A177-3AD203B41FA5}">
                      <a16:colId xmlns:a16="http://schemas.microsoft.com/office/drawing/2014/main" val="2103976631"/>
                    </a:ext>
                  </a:extLst>
                </a:gridCol>
                <a:gridCol w="830555">
                  <a:extLst>
                    <a:ext uri="{9D8B030D-6E8A-4147-A177-3AD203B41FA5}">
                      <a16:colId xmlns:a16="http://schemas.microsoft.com/office/drawing/2014/main" val="1225447619"/>
                    </a:ext>
                  </a:extLst>
                </a:gridCol>
                <a:gridCol w="830555">
                  <a:extLst>
                    <a:ext uri="{9D8B030D-6E8A-4147-A177-3AD203B41FA5}">
                      <a16:colId xmlns:a16="http://schemas.microsoft.com/office/drawing/2014/main" val="3390498833"/>
                    </a:ext>
                  </a:extLst>
                </a:gridCol>
                <a:gridCol w="830555">
                  <a:extLst>
                    <a:ext uri="{9D8B030D-6E8A-4147-A177-3AD203B41FA5}">
                      <a16:colId xmlns:a16="http://schemas.microsoft.com/office/drawing/2014/main" val="4192461989"/>
                    </a:ext>
                  </a:extLst>
                </a:gridCol>
                <a:gridCol w="830555">
                  <a:extLst>
                    <a:ext uri="{9D8B030D-6E8A-4147-A177-3AD203B41FA5}">
                      <a16:colId xmlns:a16="http://schemas.microsoft.com/office/drawing/2014/main" val="2389232715"/>
                    </a:ext>
                  </a:extLst>
                </a:gridCol>
                <a:gridCol w="830555">
                  <a:extLst>
                    <a:ext uri="{9D8B030D-6E8A-4147-A177-3AD203B41FA5}">
                      <a16:colId xmlns:a16="http://schemas.microsoft.com/office/drawing/2014/main" val="2372053971"/>
                    </a:ext>
                  </a:extLst>
                </a:gridCol>
                <a:gridCol w="830555">
                  <a:extLst>
                    <a:ext uri="{9D8B030D-6E8A-4147-A177-3AD203B41FA5}">
                      <a16:colId xmlns:a16="http://schemas.microsoft.com/office/drawing/2014/main" val="2698009130"/>
                    </a:ext>
                  </a:extLst>
                </a:gridCol>
                <a:gridCol w="830555">
                  <a:extLst>
                    <a:ext uri="{9D8B030D-6E8A-4147-A177-3AD203B41FA5}">
                      <a16:colId xmlns:a16="http://schemas.microsoft.com/office/drawing/2014/main" val="1175738459"/>
                    </a:ext>
                  </a:extLst>
                </a:gridCol>
              </a:tblGrid>
              <a:tr h="832769">
                <a:tc>
                  <a:txBody>
                    <a:bodyPr/>
                    <a:lstStyle/>
                    <a:p>
                      <a:pPr algn="ctr"/>
                      <a:r>
                        <a:rPr lang="es-MX" sz="1000" dirty="0">
                          <a:effectLst/>
                        </a:rPr>
                        <a:t>Modelo</a:t>
                      </a:r>
                    </a:p>
                  </a:txBody>
                  <a:tcPr marL="25152" marR="25152" marT="12576" marB="12576" anchor="ctr"/>
                </a:tc>
                <a:tc>
                  <a:txBody>
                    <a:bodyPr/>
                    <a:lstStyle/>
                    <a:p>
                      <a:pPr algn="ctr"/>
                      <a:r>
                        <a:rPr lang="es-MX" sz="1000">
                          <a:effectLst/>
                        </a:rPr>
                        <a:t>Núcleos</a:t>
                      </a:r>
                    </a:p>
                  </a:txBody>
                  <a:tcPr marL="25152" marR="25152" marT="12576" marB="12576" anchor="ctr"/>
                </a:tc>
                <a:tc>
                  <a:txBody>
                    <a:bodyPr/>
                    <a:lstStyle/>
                    <a:p>
                      <a:pPr algn="ctr"/>
                      <a:r>
                        <a:rPr lang="es-MX" sz="1000">
                          <a:effectLst/>
                        </a:rPr>
                        <a:t>Frecuencia</a:t>
                      </a:r>
                    </a:p>
                  </a:txBody>
                  <a:tcPr marL="25152" marR="25152" marT="12576" marB="12576" anchor="ctr"/>
                </a:tc>
                <a:tc>
                  <a:txBody>
                    <a:bodyPr/>
                    <a:lstStyle/>
                    <a:p>
                      <a:pPr algn="ctr"/>
                      <a:r>
                        <a:rPr lang="es-MX" sz="1000">
                          <a:effectLst/>
                        </a:rPr>
                        <a:t>Turbo</a:t>
                      </a:r>
                    </a:p>
                  </a:txBody>
                  <a:tcPr marL="25152" marR="25152" marT="12576" marB="12576" anchor="ctr"/>
                </a:tc>
                <a:tc>
                  <a:txBody>
                    <a:bodyPr/>
                    <a:lstStyle/>
                    <a:p>
                      <a:pPr algn="ctr"/>
                      <a:r>
                        <a:rPr lang="es-MX" sz="1000">
                          <a:effectLst/>
                        </a:rPr>
                        <a:t>CachéL2</a:t>
                      </a:r>
                    </a:p>
                  </a:txBody>
                  <a:tcPr marL="25152" marR="25152" marT="12576" marB="12576" anchor="ctr"/>
                </a:tc>
                <a:tc>
                  <a:txBody>
                    <a:bodyPr/>
                    <a:lstStyle/>
                    <a:p>
                      <a:pPr algn="ctr"/>
                      <a:r>
                        <a:rPr lang="es-MX" sz="1000">
                          <a:effectLst/>
                        </a:rPr>
                        <a:t>CachéL3</a:t>
                      </a:r>
                    </a:p>
                  </a:txBody>
                  <a:tcPr marL="25152" marR="25152" marT="12576" marB="12576" anchor="ctr"/>
                </a:tc>
                <a:tc>
                  <a:txBody>
                    <a:bodyPr/>
                    <a:lstStyle/>
                    <a:p>
                      <a:pPr algn="ctr"/>
                      <a:r>
                        <a:rPr lang="es-MX" sz="1000">
                          <a:effectLst/>
                        </a:rPr>
                        <a:t>modelo deGPU</a:t>
                      </a:r>
                    </a:p>
                  </a:txBody>
                  <a:tcPr marL="25152" marR="25152" marT="12576" marB="12576" anchor="ctr"/>
                </a:tc>
                <a:tc>
                  <a:txBody>
                    <a:bodyPr/>
                    <a:lstStyle/>
                    <a:p>
                      <a:pPr algn="ctr"/>
                      <a:r>
                        <a:rPr lang="es-MX" sz="1000">
                          <a:effectLst/>
                        </a:rPr>
                        <a:t>frecuencia deGPU</a:t>
                      </a:r>
                    </a:p>
                  </a:txBody>
                  <a:tcPr marL="25152" marR="25152" marT="12576" marB="12576" anchor="ctr"/>
                </a:tc>
                <a:tc>
                  <a:txBody>
                    <a:bodyPr/>
                    <a:lstStyle/>
                    <a:p>
                      <a:pPr algn="ctr"/>
                      <a:r>
                        <a:rPr lang="es-MX" sz="1000">
                          <a:effectLst/>
                        </a:rPr>
                        <a:t>TDP</a:t>
                      </a:r>
                    </a:p>
                  </a:txBody>
                  <a:tcPr marL="25152" marR="25152" marT="12576" marB="12576" anchor="ctr"/>
                </a:tc>
                <a:tc>
                  <a:txBody>
                    <a:bodyPr/>
                    <a:lstStyle/>
                    <a:p>
                      <a:pPr algn="ctr"/>
                      <a:r>
                        <a:rPr lang="es-MX" sz="1000">
                          <a:effectLst/>
                        </a:rPr>
                        <a:t>Socket</a:t>
                      </a:r>
                    </a:p>
                  </a:txBody>
                  <a:tcPr marL="25152" marR="25152" marT="12576" marB="12576" anchor="ctr"/>
                </a:tc>
                <a:tc>
                  <a:txBody>
                    <a:bodyPr/>
                    <a:lstStyle/>
                    <a:p>
                      <a:pPr algn="ctr"/>
                      <a:r>
                        <a:rPr lang="es-MX" sz="1000">
                          <a:effectLst/>
                        </a:rPr>
                        <a:t>I/O bus</a:t>
                      </a:r>
                    </a:p>
                  </a:txBody>
                  <a:tcPr marL="25152" marR="25152" marT="12576" marB="12576" anchor="ctr"/>
                </a:tc>
                <a:tc>
                  <a:txBody>
                    <a:bodyPr/>
                    <a:lstStyle/>
                    <a:p>
                      <a:pPr algn="ctr"/>
                      <a:r>
                        <a:rPr lang="es-MX" sz="1000">
                          <a:effectLst/>
                        </a:rPr>
                        <a:t>Fecha delanzamiento</a:t>
                      </a:r>
                    </a:p>
                  </a:txBody>
                  <a:tcPr marL="25152" marR="25152" marT="12576" marB="12576" anchor="ctr"/>
                </a:tc>
                <a:tc>
                  <a:txBody>
                    <a:bodyPr/>
                    <a:lstStyle/>
                    <a:p>
                      <a:pPr algn="ctr"/>
                      <a:r>
                        <a:rPr lang="es-MX" sz="1000">
                          <a:effectLst/>
                        </a:rPr>
                        <a:t>Precio delanzamiento</a:t>
                      </a:r>
                    </a:p>
                    <a:p>
                      <a:pPr algn="ctr"/>
                      <a:r>
                        <a:rPr lang="es-MX" sz="1000">
                          <a:effectLst/>
                        </a:rPr>
                        <a:t>(USD)</a:t>
                      </a:r>
                    </a:p>
                  </a:txBody>
                  <a:tcPr marL="25152" marR="25152" marT="12576" marB="12576" anchor="ctr"/>
                </a:tc>
                <a:extLst>
                  <a:ext uri="{0D108BD9-81ED-4DB2-BD59-A6C34878D82A}">
                    <a16:rowId xmlns:a16="http://schemas.microsoft.com/office/drawing/2014/main" val="2683483741"/>
                  </a:ext>
                </a:extLst>
              </a:tr>
              <a:tr h="532855">
                <a:tc>
                  <a:txBody>
                    <a:bodyPr/>
                    <a:lstStyle/>
                    <a:p>
                      <a:r>
                        <a:rPr lang="es-MX" sz="1000">
                          <a:effectLst/>
                        </a:rPr>
                        <a:t>Core i3-3210</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3.2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Enero de 2013</a:t>
                      </a:r>
                    </a:p>
                  </a:txBody>
                  <a:tcPr marL="25152" marR="25152" marT="12576" marB="12576" anchor="ctr"/>
                </a:tc>
                <a:tc>
                  <a:txBody>
                    <a:bodyPr/>
                    <a:lstStyle/>
                    <a:p>
                      <a:r>
                        <a:rPr lang="es-MX" sz="1000">
                          <a:effectLst/>
                        </a:rPr>
                        <a:t>$117</a:t>
                      </a:r>
                    </a:p>
                  </a:txBody>
                  <a:tcPr marL="25152" marR="25152" marT="12576" marB="12576" anchor="ctr"/>
                </a:tc>
                <a:extLst>
                  <a:ext uri="{0D108BD9-81ED-4DB2-BD59-A6C34878D82A}">
                    <a16:rowId xmlns:a16="http://schemas.microsoft.com/office/drawing/2014/main" val="2561724946"/>
                  </a:ext>
                </a:extLst>
              </a:tr>
              <a:tr h="532855">
                <a:tc>
                  <a:txBody>
                    <a:bodyPr/>
                    <a:lstStyle/>
                    <a:p>
                      <a:r>
                        <a:rPr lang="es-MX" sz="1000">
                          <a:effectLst/>
                        </a:rPr>
                        <a:t>Core i3-3220</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3.3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Setiembre de 2012</a:t>
                      </a:r>
                    </a:p>
                  </a:txBody>
                  <a:tcPr marL="25152" marR="25152" marT="12576" marB="12576" anchor="ctr"/>
                </a:tc>
                <a:tc>
                  <a:txBody>
                    <a:bodyPr/>
                    <a:lstStyle/>
                    <a:p>
                      <a:r>
                        <a:rPr lang="es-MX" sz="1000">
                          <a:effectLst/>
                        </a:rPr>
                        <a:t>$117</a:t>
                      </a:r>
                    </a:p>
                  </a:txBody>
                  <a:tcPr marL="25152" marR="25152" marT="12576" marB="12576" anchor="ctr"/>
                </a:tc>
                <a:extLst>
                  <a:ext uri="{0D108BD9-81ED-4DB2-BD59-A6C34878D82A}">
                    <a16:rowId xmlns:a16="http://schemas.microsoft.com/office/drawing/2014/main" val="2034405784"/>
                  </a:ext>
                </a:extLst>
              </a:tr>
              <a:tr h="532855">
                <a:tc>
                  <a:txBody>
                    <a:bodyPr/>
                    <a:lstStyle/>
                    <a:p>
                      <a:r>
                        <a:rPr lang="es-MX" sz="1000">
                          <a:effectLst/>
                        </a:rPr>
                        <a:t>Core i3-3225</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3.3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4000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Setiembre de 2012</a:t>
                      </a:r>
                    </a:p>
                  </a:txBody>
                  <a:tcPr marL="25152" marR="25152" marT="12576" marB="12576" anchor="ctr"/>
                </a:tc>
                <a:tc>
                  <a:txBody>
                    <a:bodyPr/>
                    <a:lstStyle/>
                    <a:p>
                      <a:r>
                        <a:rPr lang="es-MX" sz="1000">
                          <a:effectLst/>
                        </a:rPr>
                        <a:t>$134</a:t>
                      </a:r>
                    </a:p>
                  </a:txBody>
                  <a:tcPr marL="25152" marR="25152" marT="12576" marB="12576" anchor="ctr"/>
                </a:tc>
                <a:extLst>
                  <a:ext uri="{0D108BD9-81ED-4DB2-BD59-A6C34878D82A}">
                    <a16:rowId xmlns:a16="http://schemas.microsoft.com/office/drawing/2014/main" val="3382950383"/>
                  </a:ext>
                </a:extLst>
              </a:tr>
              <a:tr h="532855">
                <a:tc>
                  <a:txBody>
                    <a:bodyPr/>
                    <a:lstStyle/>
                    <a:p>
                      <a:r>
                        <a:rPr lang="es-MX" sz="1000">
                          <a:effectLst/>
                        </a:rPr>
                        <a:t>Core i3-3240</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3.4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Setiembre de 2012</a:t>
                      </a:r>
                    </a:p>
                  </a:txBody>
                  <a:tcPr marL="25152" marR="25152" marT="12576" marB="12576" anchor="ctr"/>
                </a:tc>
                <a:tc>
                  <a:txBody>
                    <a:bodyPr/>
                    <a:lstStyle/>
                    <a:p>
                      <a:r>
                        <a:rPr lang="es-MX" sz="1000">
                          <a:effectLst/>
                        </a:rPr>
                        <a:t>$138</a:t>
                      </a:r>
                    </a:p>
                  </a:txBody>
                  <a:tcPr marL="25152" marR="25152" marT="12576" marB="12576" anchor="ctr"/>
                </a:tc>
                <a:extLst>
                  <a:ext uri="{0D108BD9-81ED-4DB2-BD59-A6C34878D82A}">
                    <a16:rowId xmlns:a16="http://schemas.microsoft.com/office/drawing/2014/main" val="1125761610"/>
                  </a:ext>
                </a:extLst>
              </a:tr>
              <a:tr h="532855">
                <a:tc>
                  <a:txBody>
                    <a:bodyPr/>
                    <a:lstStyle/>
                    <a:p>
                      <a:r>
                        <a:rPr lang="es-MX" sz="1000">
                          <a:effectLst/>
                        </a:rPr>
                        <a:t>Core i3-3245</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3.4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4000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Junio de 2013</a:t>
                      </a:r>
                    </a:p>
                  </a:txBody>
                  <a:tcPr marL="25152" marR="25152" marT="12576" marB="12576" anchor="ctr"/>
                </a:tc>
                <a:tc>
                  <a:txBody>
                    <a:bodyPr/>
                    <a:lstStyle/>
                    <a:p>
                      <a:r>
                        <a:rPr lang="es-MX" sz="1000">
                          <a:effectLst/>
                        </a:rPr>
                        <a:t>$134</a:t>
                      </a:r>
                    </a:p>
                  </a:txBody>
                  <a:tcPr marL="25152" marR="25152" marT="12576" marB="12576" anchor="ctr"/>
                </a:tc>
                <a:extLst>
                  <a:ext uri="{0D108BD9-81ED-4DB2-BD59-A6C34878D82A}">
                    <a16:rowId xmlns:a16="http://schemas.microsoft.com/office/drawing/2014/main" val="1702967160"/>
                  </a:ext>
                </a:extLst>
              </a:tr>
              <a:tr h="532855">
                <a:tc>
                  <a:txBody>
                    <a:bodyPr/>
                    <a:lstStyle/>
                    <a:p>
                      <a:r>
                        <a:rPr lang="es-MX" sz="1000">
                          <a:effectLst/>
                        </a:rPr>
                        <a:t>Core i3-3250</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3.5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55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Junio de 2013</a:t>
                      </a:r>
                    </a:p>
                  </a:txBody>
                  <a:tcPr marL="25152" marR="25152" marT="12576" marB="12576" anchor="ctr"/>
                </a:tc>
                <a:tc>
                  <a:txBody>
                    <a:bodyPr/>
                    <a:lstStyle/>
                    <a:p>
                      <a:r>
                        <a:rPr lang="es-MX" sz="1000">
                          <a:effectLst/>
                        </a:rPr>
                        <a:t>$138</a:t>
                      </a:r>
                    </a:p>
                  </a:txBody>
                  <a:tcPr marL="25152" marR="25152" marT="12576" marB="12576" anchor="ctr"/>
                </a:tc>
                <a:extLst>
                  <a:ext uri="{0D108BD9-81ED-4DB2-BD59-A6C34878D82A}">
                    <a16:rowId xmlns:a16="http://schemas.microsoft.com/office/drawing/2014/main" val="2170374983"/>
                  </a:ext>
                </a:extLst>
              </a:tr>
              <a:tr h="132970">
                <a:tc gridSpan="13">
                  <a:txBody>
                    <a:bodyPr/>
                    <a:lstStyle/>
                    <a:p>
                      <a:r>
                        <a:rPr lang="es-MX" sz="1050" b="1">
                          <a:effectLst/>
                        </a:rPr>
                        <a:t>Bajo consumo</a:t>
                      </a:r>
                      <a:endParaRPr lang="es-MX" sz="1050">
                        <a:effectLst/>
                      </a:endParaRPr>
                    </a:p>
                  </a:txBody>
                  <a:tcPr marL="25152" marR="25152" marT="12576" marB="1257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46431131"/>
                  </a:ext>
                </a:extLst>
              </a:tr>
              <a:tr h="532855">
                <a:tc>
                  <a:txBody>
                    <a:bodyPr/>
                    <a:lstStyle/>
                    <a:p>
                      <a:r>
                        <a:rPr lang="es-MX" sz="1000">
                          <a:effectLst/>
                        </a:rPr>
                        <a:t>Core i3-3220T</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2.8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35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Setiembre de 2012</a:t>
                      </a:r>
                    </a:p>
                  </a:txBody>
                  <a:tcPr marL="25152" marR="25152" marT="12576" marB="12576" anchor="ctr"/>
                </a:tc>
                <a:tc>
                  <a:txBody>
                    <a:bodyPr/>
                    <a:lstStyle/>
                    <a:p>
                      <a:r>
                        <a:rPr lang="es-MX" sz="1000">
                          <a:effectLst/>
                        </a:rPr>
                        <a:t>$117</a:t>
                      </a:r>
                    </a:p>
                  </a:txBody>
                  <a:tcPr marL="25152" marR="25152" marT="12576" marB="12576" anchor="ctr"/>
                </a:tc>
                <a:extLst>
                  <a:ext uri="{0D108BD9-81ED-4DB2-BD59-A6C34878D82A}">
                    <a16:rowId xmlns:a16="http://schemas.microsoft.com/office/drawing/2014/main" val="1939312304"/>
                  </a:ext>
                </a:extLst>
              </a:tr>
              <a:tr h="532855">
                <a:tc>
                  <a:txBody>
                    <a:bodyPr/>
                    <a:lstStyle/>
                    <a:p>
                      <a:r>
                        <a:rPr lang="es-MX" sz="1000">
                          <a:effectLst/>
                        </a:rPr>
                        <a:t>Core i3-3240T</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2.9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35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Setiembre de 2012</a:t>
                      </a:r>
                    </a:p>
                  </a:txBody>
                  <a:tcPr marL="25152" marR="25152" marT="12576" marB="12576" anchor="ctr"/>
                </a:tc>
                <a:tc>
                  <a:txBody>
                    <a:bodyPr/>
                    <a:lstStyle/>
                    <a:p>
                      <a:r>
                        <a:rPr lang="es-MX" sz="1000">
                          <a:effectLst/>
                        </a:rPr>
                        <a:t>$138</a:t>
                      </a:r>
                    </a:p>
                  </a:txBody>
                  <a:tcPr marL="25152" marR="25152" marT="12576" marB="12576" anchor="ctr"/>
                </a:tc>
                <a:extLst>
                  <a:ext uri="{0D108BD9-81ED-4DB2-BD59-A6C34878D82A}">
                    <a16:rowId xmlns:a16="http://schemas.microsoft.com/office/drawing/2014/main" val="1510220840"/>
                  </a:ext>
                </a:extLst>
              </a:tr>
              <a:tr h="532855">
                <a:tc>
                  <a:txBody>
                    <a:bodyPr/>
                    <a:lstStyle/>
                    <a:p>
                      <a:r>
                        <a:rPr lang="es-MX" sz="1000">
                          <a:effectLst/>
                        </a:rPr>
                        <a:t>Core i3-3250T</a:t>
                      </a:r>
                    </a:p>
                  </a:txBody>
                  <a:tcPr marL="25152" marR="25152" marT="12576" marB="12576" anchor="ctr"/>
                </a:tc>
                <a:tc>
                  <a:txBody>
                    <a:bodyPr/>
                    <a:lstStyle/>
                    <a:p>
                      <a:r>
                        <a:rPr lang="es-MX" sz="1000">
                          <a:effectLst/>
                        </a:rPr>
                        <a:t>2</a:t>
                      </a:r>
                    </a:p>
                  </a:txBody>
                  <a:tcPr marL="25152" marR="25152" marT="12576" marB="12576" anchor="ctr"/>
                </a:tc>
                <a:tc>
                  <a:txBody>
                    <a:bodyPr/>
                    <a:lstStyle/>
                    <a:p>
                      <a:r>
                        <a:rPr lang="es-MX" sz="1000">
                          <a:effectLst/>
                        </a:rPr>
                        <a:t>3 GHz</a:t>
                      </a:r>
                    </a:p>
                  </a:txBody>
                  <a:tcPr marL="25152" marR="25152" marT="12576" marB="12576" anchor="ctr"/>
                </a:tc>
                <a:tc>
                  <a:txBody>
                    <a:bodyPr/>
                    <a:lstStyle/>
                    <a:p>
                      <a:r>
                        <a:rPr lang="es-MX" sz="1000">
                          <a:effectLst/>
                        </a:rPr>
                        <a:t>N/A</a:t>
                      </a:r>
                    </a:p>
                  </a:txBody>
                  <a:tcPr marL="25152" marR="25152" marT="12576" marB="12576" anchor="ctr"/>
                </a:tc>
                <a:tc>
                  <a:txBody>
                    <a:bodyPr/>
                    <a:lstStyle/>
                    <a:p>
                      <a:r>
                        <a:rPr lang="es-MX" sz="1000">
                          <a:effectLst/>
                        </a:rPr>
                        <a:t>2 × 256 KiB</a:t>
                      </a:r>
                    </a:p>
                  </a:txBody>
                  <a:tcPr marL="25152" marR="25152" marT="12576" marB="12576" anchor="ctr"/>
                </a:tc>
                <a:tc>
                  <a:txBody>
                    <a:bodyPr/>
                    <a:lstStyle/>
                    <a:p>
                      <a:r>
                        <a:rPr lang="es-MX" sz="1000">
                          <a:effectLst/>
                        </a:rPr>
                        <a:t>3 MiB</a:t>
                      </a:r>
                    </a:p>
                  </a:txBody>
                  <a:tcPr marL="25152" marR="25152" marT="12576" marB="12576" anchor="ctr"/>
                </a:tc>
                <a:tc>
                  <a:txBody>
                    <a:bodyPr/>
                    <a:lstStyle/>
                    <a:p>
                      <a:r>
                        <a:rPr lang="es-MX" sz="1000">
                          <a:effectLst/>
                        </a:rPr>
                        <a:t>HD Graphics 2500</a:t>
                      </a:r>
                    </a:p>
                  </a:txBody>
                  <a:tcPr marL="25152" marR="25152" marT="12576" marB="12576" anchor="ctr"/>
                </a:tc>
                <a:tc>
                  <a:txBody>
                    <a:bodyPr/>
                    <a:lstStyle/>
                    <a:p>
                      <a:r>
                        <a:rPr lang="es-MX" sz="1000">
                          <a:effectLst/>
                        </a:rPr>
                        <a:t>650–1050 MHz</a:t>
                      </a:r>
                    </a:p>
                  </a:txBody>
                  <a:tcPr marL="25152" marR="25152" marT="12576" marB="12576" anchor="ctr"/>
                </a:tc>
                <a:tc>
                  <a:txBody>
                    <a:bodyPr/>
                    <a:lstStyle/>
                    <a:p>
                      <a:r>
                        <a:rPr lang="es-MX" sz="1000">
                          <a:effectLst/>
                        </a:rPr>
                        <a:t>35 W</a:t>
                      </a:r>
                    </a:p>
                  </a:txBody>
                  <a:tcPr marL="25152" marR="25152" marT="12576" marB="12576" anchor="ctr"/>
                </a:tc>
                <a:tc>
                  <a:txBody>
                    <a:bodyPr/>
                    <a:lstStyle/>
                    <a:p>
                      <a:r>
                        <a:rPr lang="es-MX" sz="1000">
                          <a:effectLst/>
                        </a:rPr>
                        <a:t>LGA 1155</a:t>
                      </a:r>
                    </a:p>
                  </a:txBody>
                  <a:tcPr marL="25152" marR="25152" marT="12576" marB="12576" anchor="ctr"/>
                </a:tc>
                <a:tc>
                  <a:txBody>
                    <a:bodyPr/>
                    <a:lstStyle/>
                    <a:p>
                      <a:r>
                        <a:rPr lang="es-MX" sz="1000">
                          <a:effectLst/>
                        </a:rPr>
                        <a:t>DMI 2.0</a:t>
                      </a:r>
                    </a:p>
                  </a:txBody>
                  <a:tcPr marL="25152" marR="25152" marT="12576" marB="12576" anchor="ctr"/>
                </a:tc>
                <a:tc>
                  <a:txBody>
                    <a:bodyPr/>
                    <a:lstStyle/>
                    <a:p>
                      <a:r>
                        <a:rPr lang="es-MX" sz="1000">
                          <a:effectLst/>
                        </a:rPr>
                        <a:t>Junio de 2013</a:t>
                      </a:r>
                    </a:p>
                  </a:txBody>
                  <a:tcPr marL="25152" marR="25152" marT="12576" marB="12576" anchor="ctr"/>
                </a:tc>
                <a:tc>
                  <a:txBody>
                    <a:bodyPr/>
                    <a:lstStyle/>
                    <a:p>
                      <a:r>
                        <a:rPr lang="es-MX" sz="1000" dirty="0">
                          <a:effectLst/>
                        </a:rPr>
                        <a:t>$138</a:t>
                      </a:r>
                    </a:p>
                  </a:txBody>
                  <a:tcPr marL="25152" marR="25152" marT="12576" marB="12576" anchor="ctr"/>
                </a:tc>
                <a:extLst>
                  <a:ext uri="{0D108BD9-81ED-4DB2-BD59-A6C34878D82A}">
                    <a16:rowId xmlns:a16="http://schemas.microsoft.com/office/drawing/2014/main" val="859407952"/>
                  </a:ext>
                </a:extLst>
              </a:tr>
            </a:tbl>
          </a:graphicData>
        </a:graphic>
      </p:graphicFrame>
      <p:sp>
        <p:nvSpPr>
          <p:cNvPr id="7" name="CuadroTexto 6">
            <a:extLst>
              <a:ext uri="{FF2B5EF4-FFF2-40B4-BE49-F238E27FC236}">
                <a16:creationId xmlns:a16="http://schemas.microsoft.com/office/drawing/2014/main" id="{6EF27FB7-8301-447B-A6FE-E276070CF560}"/>
              </a:ext>
            </a:extLst>
          </p:cNvPr>
          <p:cNvSpPr txBox="1"/>
          <p:nvPr/>
        </p:nvSpPr>
        <p:spPr>
          <a:xfrm>
            <a:off x="838200" y="78945"/>
            <a:ext cx="3906078" cy="646331"/>
          </a:xfrm>
          <a:prstGeom prst="rect">
            <a:avLst/>
          </a:prstGeom>
          <a:noFill/>
        </p:spPr>
        <p:txBody>
          <a:bodyPr wrap="square">
            <a:spAutoFit/>
          </a:bodyPr>
          <a:lstStyle/>
          <a:p>
            <a:r>
              <a:rPr lang="es-ES" dirty="0"/>
              <a:t>Intel Core i3 (Tercera Generación)</a:t>
            </a:r>
          </a:p>
          <a:p>
            <a:r>
              <a:rPr lang="es-ES" dirty="0" err="1"/>
              <a:t>Ivy</a:t>
            </a:r>
            <a:r>
              <a:rPr lang="es-ES" dirty="0"/>
              <a:t> Bridge (22 nm)</a:t>
            </a:r>
          </a:p>
        </p:txBody>
      </p:sp>
    </p:spTree>
    <p:extLst>
      <p:ext uri="{BB962C8B-B14F-4D97-AF65-F5344CB8AC3E}">
        <p14:creationId xmlns:p14="http://schemas.microsoft.com/office/powerpoint/2010/main" val="24689871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3A3BB8A-53B5-46A5-8375-7C79884F445F}"/>
              </a:ext>
            </a:extLst>
          </p:cNvPr>
          <p:cNvSpPr>
            <a:spLocks noGrp="1"/>
          </p:cNvSpPr>
          <p:nvPr>
            <p:ph type="sldNum" sz="quarter" idx="12"/>
          </p:nvPr>
        </p:nvSpPr>
        <p:spPr/>
        <p:txBody>
          <a:bodyPr/>
          <a:lstStyle/>
          <a:p>
            <a:pPr rtl="0"/>
            <a:fld id="{D8DA9DAA-006C-4F4B-980E-E3DF019B24E2}" type="slidenum">
              <a:rPr lang="es-ES" noProof="0" smtClean="0"/>
              <a:t>114</a:t>
            </a:fld>
            <a:endParaRPr lang="es-ES" noProof="0"/>
          </a:p>
        </p:txBody>
      </p:sp>
      <p:graphicFrame>
        <p:nvGraphicFramePr>
          <p:cNvPr id="5" name="Tabla 4">
            <a:extLst>
              <a:ext uri="{FF2B5EF4-FFF2-40B4-BE49-F238E27FC236}">
                <a16:creationId xmlns:a16="http://schemas.microsoft.com/office/drawing/2014/main" id="{A3661AA1-515E-421C-96AB-088F2677B445}"/>
              </a:ext>
            </a:extLst>
          </p:cNvPr>
          <p:cNvGraphicFramePr>
            <a:graphicFrameLocks noGrp="1"/>
          </p:cNvGraphicFramePr>
          <p:nvPr>
            <p:extLst>
              <p:ext uri="{D42A27DB-BD31-4B8C-83A1-F6EECF244321}">
                <p14:modId xmlns:p14="http://schemas.microsoft.com/office/powerpoint/2010/main" val="108262427"/>
              </p:ext>
            </p:extLst>
          </p:nvPr>
        </p:nvGraphicFramePr>
        <p:xfrm>
          <a:off x="1749288" y="1035223"/>
          <a:ext cx="8990059" cy="5539398"/>
        </p:xfrm>
        <a:graphic>
          <a:graphicData uri="http://schemas.openxmlformats.org/drawingml/2006/table">
            <a:tbl>
              <a:tblPr>
                <a:tableStyleId>{BDBED569-4797-4DF1-A0F4-6AAB3CD982D8}</a:tableStyleId>
              </a:tblPr>
              <a:tblGrid>
                <a:gridCol w="691543">
                  <a:extLst>
                    <a:ext uri="{9D8B030D-6E8A-4147-A177-3AD203B41FA5}">
                      <a16:colId xmlns:a16="http://schemas.microsoft.com/office/drawing/2014/main" val="1251644709"/>
                    </a:ext>
                  </a:extLst>
                </a:gridCol>
                <a:gridCol w="691543">
                  <a:extLst>
                    <a:ext uri="{9D8B030D-6E8A-4147-A177-3AD203B41FA5}">
                      <a16:colId xmlns:a16="http://schemas.microsoft.com/office/drawing/2014/main" val="40647412"/>
                    </a:ext>
                  </a:extLst>
                </a:gridCol>
                <a:gridCol w="691543">
                  <a:extLst>
                    <a:ext uri="{9D8B030D-6E8A-4147-A177-3AD203B41FA5}">
                      <a16:colId xmlns:a16="http://schemas.microsoft.com/office/drawing/2014/main" val="649241446"/>
                    </a:ext>
                  </a:extLst>
                </a:gridCol>
                <a:gridCol w="691543">
                  <a:extLst>
                    <a:ext uri="{9D8B030D-6E8A-4147-A177-3AD203B41FA5}">
                      <a16:colId xmlns:a16="http://schemas.microsoft.com/office/drawing/2014/main" val="2868130502"/>
                    </a:ext>
                  </a:extLst>
                </a:gridCol>
                <a:gridCol w="691543">
                  <a:extLst>
                    <a:ext uri="{9D8B030D-6E8A-4147-A177-3AD203B41FA5}">
                      <a16:colId xmlns:a16="http://schemas.microsoft.com/office/drawing/2014/main" val="2295359901"/>
                    </a:ext>
                  </a:extLst>
                </a:gridCol>
                <a:gridCol w="691543">
                  <a:extLst>
                    <a:ext uri="{9D8B030D-6E8A-4147-A177-3AD203B41FA5}">
                      <a16:colId xmlns:a16="http://schemas.microsoft.com/office/drawing/2014/main" val="1017057908"/>
                    </a:ext>
                  </a:extLst>
                </a:gridCol>
                <a:gridCol w="691543">
                  <a:extLst>
                    <a:ext uri="{9D8B030D-6E8A-4147-A177-3AD203B41FA5}">
                      <a16:colId xmlns:a16="http://schemas.microsoft.com/office/drawing/2014/main" val="3822132907"/>
                    </a:ext>
                  </a:extLst>
                </a:gridCol>
                <a:gridCol w="691543">
                  <a:extLst>
                    <a:ext uri="{9D8B030D-6E8A-4147-A177-3AD203B41FA5}">
                      <a16:colId xmlns:a16="http://schemas.microsoft.com/office/drawing/2014/main" val="959356821"/>
                    </a:ext>
                  </a:extLst>
                </a:gridCol>
                <a:gridCol w="691543">
                  <a:extLst>
                    <a:ext uri="{9D8B030D-6E8A-4147-A177-3AD203B41FA5}">
                      <a16:colId xmlns:a16="http://schemas.microsoft.com/office/drawing/2014/main" val="1475170456"/>
                    </a:ext>
                  </a:extLst>
                </a:gridCol>
                <a:gridCol w="691543">
                  <a:extLst>
                    <a:ext uri="{9D8B030D-6E8A-4147-A177-3AD203B41FA5}">
                      <a16:colId xmlns:a16="http://schemas.microsoft.com/office/drawing/2014/main" val="4083736659"/>
                    </a:ext>
                  </a:extLst>
                </a:gridCol>
                <a:gridCol w="691543">
                  <a:extLst>
                    <a:ext uri="{9D8B030D-6E8A-4147-A177-3AD203B41FA5}">
                      <a16:colId xmlns:a16="http://schemas.microsoft.com/office/drawing/2014/main" val="3593796058"/>
                    </a:ext>
                  </a:extLst>
                </a:gridCol>
                <a:gridCol w="691543">
                  <a:extLst>
                    <a:ext uri="{9D8B030D-6E8A-4147-A177-3AD203B41FA5}">
                      <a16:colId xmlns:a16="http://schemas.microsoft.com/office/drawing/2014/main" val="3948452721"/>
                    </a:ext>
                  </a:extLst>
                </a:gridCol>
                <a:gridCol w="691543">
                  <a:extLst>
                    <a:ext uri="{9D8B030D-6E8A-4147-A177-3AD203B41FA5}">
                      <a16:colId xmlns:a16="http://schemas.microsoft.com/office/drawing/2014/main" val="1916523679"/>
                    </a:ext>
                  </a:extLst>
                </a:gridCol>
              </a:tblGrid>
              <a:tr h="788694">
                <a:tc>
                  <a:txBody>
                    <a:bodyPr/>
                    <a:lstStyle/>
                    <a:p>
                      <a:pPr algn="ctr"/>
                      <a:r>
                        <a:rPr lang="es-MX" sz="1000">
                          <a:effectLst/>
                        </a:rPr>
                        <a:t>Modelo</a:t>
                      </a:r>
                    </a:p>
                  </a:txBody>
                  <a:tcPr marL="25748" marR="25748" marT="12874" marB="12874" anchor="ctr"/>
                </a:tc>
                <a:tc>
                  <a:txBody>
                    <a:bodyPr/>
                    <a:lstStyle/>
                    <a:p>
                      <a:pPr algn="ctr"/>
                      <a:r>
                        <a:rPr lang="es-MX" sz="1000">
                          <a:effectLst/>
                        </a:rPr>
                        <a:t>Núcleos</a:t>
                      </a:r>
                    </a:p>
                  </a:txBody>
                  <a:tcPr marL="25748" marR="25748" marT="12874" marB="12874" anchor="ctr"/>
                </a:tc>
                <a:tc>
                  <a:txBody>
                    <a:bodyPr/>
                    <a:lstStyle/>
                    <a:p>
                      <a:pPr algn="ctr"/>
                      <a:r>
                        <a:rPr lang="es-MX" sz="1000">
                          <a:effectLst/>
                        </a:rPr>
                        <a:t>Frecuencia</a:t>
                      </a:r>
                    </a:p>
                  </a:txBody>
                  <a:tcPr marL="25748" marR="25748" marT="12874" marB="12874" anchor="ctr"/>
                </a:tc>
                <a:tc>
                  <a:txBody>
                    <a:bodyPr/>
                    <a:lstStyle/>
                    <a:p>
                      <a:pPr algn="ctr"/>
                      <a:r>
                        <a:rPr lang="es-MX" sz="1000">
                          <a:effectLst/>
                        </a:rPr>
                        <a:t>Turbo</a:t>
                      </a:r>
                    </a:p>
                  </a:txBody>
                  <a:tcPr marL="25748" marR="25748" marT="12874" marB="12874" anchor="ctr"/>
                </a:tc>
                <a:tc>
                  <a:txBody>
                    <a:bodyPr/>
                    <a:lstStyle/>
                    <a:p>
                      <a:pPr algn="ctr"/>
                      <a:r>
                        <a:rPr lang="es-MX" sz="1000">
                          <a:effectLst/>
                        </a:rPr>
                        <a:t>CachéL2</a:t>
                      </a:r>
                    </a:p>
                  </a:txBody>
                  <a:tcPr marL="25748" marR="25748" marT="12874" marB="12874" anchor="ctr"/>
                </a:tc>
                <a:tc>
                  <a:txBody>
                    <a:bodyPr/>
                    <a:lstStyle/>
                    <a:p>
                      <a:pPr algn="ctr"/>
                      <a:r>
                        <a:rPr lang="es-MX" sz="1000">
                          <a:effectLst/>
                        </a:rPr>
                        <a:t>CachéL3</a:t>
                      </a:r>
                    </a:p>
                  </a:txBody>
                  <a:tcPr marL="25748" marR="25748" marT="12874" marB="12874" anchor="ctr"/>
                </a:tc>
                <a:tc>
                  <a:txBody>
                    <a:bodyPr/>
                    <a:lstStyle/>
                    <a:p>
                      <a:pPr algn="ctr"/>
                      <a:r>
                        <a:rPr lang="es-MX" sz="1000">
                          <a:effectLst/>
                        </a:rPr>
                        <a:t>modelo deGPU</a:t>
                      </a:r>
                    </a:p>
                  </a:txBody>
                  <a:tcPr marL="25748" marR="25748" marT="12874" marB="12874" anchor="ctr"/>
                </a:tc>
                <a:tc>
                  <a:txBody>
                    <a:bodyPr/>
                    <a:lstStyle/>
                    <a:p>
                      <a:pPr algn="ctr"/>
                      <a:r>
                        <a:rPr lang="es-MX" sz="1000">
                          <a:effectLst/>
                        </a:rPr>
                        <a:t>frecuencia deGPU</a:t>
                      </a:r>
                    </a:p>
                  </a:txBody>
                  <a:tcPr marL="25748" marR="25748" marT="12874" marB="12874" anchor="ctr"/>
                </a:tc>
                <a:tc>
                  <a:txBody>
                    <a:bodyPr/>
                    <a:lstStyle/>
                    <a:p>
                      <a:pPr algn="ctr"/>
                      <a:r>
                        <a:rPr lang="es-MX" sz="1000">
                          <a:effectLst/>
                        </a:rPr>
                        <a:t>TDP</a:t>
                      </a:r>
                    </a:p>
                  </a:txBody>
                  <a:tcPr marL="25748" marR="25748" marT="12874" marB="12874" anchor="ctr"/>
                </a:tc>
                <a:tc>
                  <a:txBody>
                    <a:bodyPr/>
                    <a:lstStyle/>
                    <a:p>
                      <a:pPr algn="ctr"/>
                      <a:r>
                        <a:rPr lang="es-MX" sz="1000">
                          <a:effectLst/>
                        </a:rPr>
                        <a:t>Socket</a:t>
                      </a:r>
                    </a:p>
                  </a:txBody>
                  <a:tcPr marL="25748" marR="25748" marT="12874" marB="12874" anchor="ctr"/>
                </a:tc>
                <a:tc>
                  <a:txBody>
                    <a:bodyPr/>
                    <a:lstStyle/>
                    <a:p>
                      <a:pPr algn="ctr"/>
                      <a:r>
                        <a:rPr lang="es-MX" sz="1000">
                          <a:effectLst/>
                        </a:rPr>
                        <a:t>I/O bus</a:t>
                      </a:r>
                    </a:p>
                  </a:txBody>
                  <a:tcPr marL="25748" marR="25748" marT="12874" marB="12874" anchor="ctr"/>
                </a:tc>
                <a:tc>
                  <a:txBody>
                    <a:bodyPr/>
                    <a:lstStyle/>
                    <a:p>
                      <a:pPr algn="ctr"/>
                      <a:r>
                        <a:rPr lang="es-MX" sz="1000">
                          <a:effectLst/>
                        </a:rPr>
                        <a:t>Fecha delanzamiento</a:t>
                      </a:r>
                    </a:p>
                  </a:txBody>
                  <a:tcPr marL="25748" marR="25748" marT="12874" marB="12874" anchor="ctr"/>
                </a:tc>
                <a:tc>
                  <a:txBody>
                    <a:bodyPr/>
                    <a:lstStyle/>
                    <a:p>
                      <a:pPr algn="ctr"/>
                      <a:r>
                        <a:rPr lang="es-MX" sz="1000">
                          <a:effectLst/>
                        </a:rPr>
                        <a:t>Precio delanzamiento</a:t>
                      </a:r>
                    </a:p>
                    <a:p>
                      <a:pPr algn="ctr"/>
                      <a:r>
                        <a:rPr lang="es-MX" sz="1000">
                          <a:effectLst/>
                        </a:rPr>
                        <a:t>(USD)</a:t>
                      </a:r>
                    </a:p>
                  </a:txBody>
                  <a:tcPr marL="25748" marR="25748" marT="12874" marB="12874" anchor="ctr"/>
                </a:tc>
                <a:extLst>
                  <a:ext uri="{0D108BD9-81ED-4DB2-BD59-A6C34878D82A}">
                    <a16:rowId xmlns:a16="http://schemas.microsoft.com/office/drawing/2014/main" val="4071605031"/>
                  </a:ext>
                </a:extLst>
              </a:tr>
              <a:tr h="504764">
                <a:tc>
                  <a:txBody>
                    <a:bodyPr/>
                    <a:lstStyle/>
                    <a:p>
                      <a:r>
                        <a:rPr lang="es-MX" sz="1000">
                          <a:effectLst/>
                        </a:rPr>
                        <a:t>Core i3-3110M</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2.4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650–1000 MHz</a:t>
                      </a:r>
                    </a:p>
                  </a:txBody>
                  <a:tcPr marL="25748" marR="25748" marT="12874" marB="12874" anchor="ctr"/>
                </a:tc>
                <a:tc>
                  <a:txBody>
                    <a:bodyPr/>
                    <a:lstStyle/>
                    <a:p>
                      <a:r>
                        <a:rPr lang="es-MX" sz="1000">
                          <a:effectLst/>
                        </a:rPr>
                        <a:t>35 W</a:t>
                      </a:r>
                    </a:p>
                  </a:txBody>
                  <a:tcPr marL="25748" marR="25748" marT="12874" marB="12874" anchor="ctr"/>
                </a:tc>
                <a:tc>
                  <a:txBody>
                    <a:bodyPr/>
                    <a:lstStyle/>
                    <a:p>
                      <a:r>
                        <a:rPr lang="es-MX" sz="1000">
                          <a:effectLst/>
                        </a:rPr>
                        <a:t>Socket G2BGA-1023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Junio de 2012</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2910525492"/>
                  </a:ext>
                </a:extLst>
              </a:tr>
              <a:tr h="504764">
                <a:tc>
                  <a:txBody>
                    <a:bodyPr/>
                    <a:lstStyle/>
                    <a:p>
                      <a:r>
                        <a:rPr lang="es-MX" sz="1000">
                          <a:effectLst/>
                        </a:rPr>
                        <a:t>Core i3-3120M</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2.5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650–1100 MHz</a:t>
                      </a:r>
                    </a:p>
                  </a:txBody>
                  <a:tcPr marL="25748" marR="25748" marT="12874" marB="12874" anchor="ctr"/>
                </a:tc>
                <a:tc>
                  <a:txBody>
                    <a:bodyPr/>
                    <a:lstStyle/>
                    <a:p>
                      <a:r>
                        <a:rPr lang="es-MX" sz="1000">
                          <a:effectLst/>
                        </a:rPr>
                        <a:t>35 W</a:t>
                      </a:r>
                    </a:p>
                  </a:txBody>
                  <a:tcPr marL="25748" marR="25748" marT="12874" marB="12874" anchor="ctr"/>
                </a:tc>
                <a:tc>
                  <a:txBody>
                    <a:bodyPr/>
                    <a:lstStyle/>
                    <a:p>
                      <a:r>
                        <a:rPr lang="es-MX" sz="1000">
                          <a:effectLst/>
                        </a:rPr>
                        <a:t>Socket G2</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Setiembre de 2012</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3772196397"/>
                  </a:ext>
                </a:extLst>
              </a:tr>
              <a:tr h="504764">
                <a:tc>
                  <a:txBody>
                    <a:bodyPr/>
                    <a:lstStyle/>
                    <a:p>
                      <a:r>
                        <a:rPr lang="es-MX" sz="1000">
                          <a:effectLst/>
                        </a:rPr>
                        <a:t>Core i3-3130M</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2.6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650–1100 MHz</a:t>
                      </a:r>
                    </a:p>
                  </a:txBody>
                  <a:tcPr marL="25748" marR="25748" marT="12874" marB="12874" anchor="ctr"/>
                </a:tc>
                <a:tc>
                  <a:txBody>
                    <a:bodyPr/>
                    <a:lstStyle/>
                    <a:p>
                      <a:r>
                        <a:rPr lang="es-MX" sz="1000">
                          <a:effectLst/>
                        </a:rPr>
                        <a:t>35 W</a:t>
                      </a:r>
                    </a:p>
                  </a:txBody>
                  <a:tcPr marL="25748" marR="25748" marT="12874" marB="12874" anchor="ctr"/>
                </a:tc>
                <a:tc>
                  <a:txBody>
                    <a:bodyPr/>
                    <a:lstStyle/>
                    <a:p>
                      <a:r>
                        <a:rPr lang="es-MX" sz="1000">
                          <a:effectLst/>
                        </a:rPr>
                        <a:t>Socket G2BGA-1023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Enero de 2013</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2973825716"/>
                  </a:ext>
                </a:extLst>
              </a:tr>
              <a:tr h="127282">
                <a:tc gridSpan="13">
                  <a:txBody>
                    <a:bodyPr/>
                    <a:lstStyle/>
                    <a:p>
                      <a:r>
                        <a:rPr lang="es-MX" sz="1000" b="1">
                          <a:effectLst/>
                        </a:rPr>
                        <a:t>Embebido</a:t>
                      </a:r>
                      <a:endParaRPr lang="es-MX" sz="1000">
                        <a:effectLst/>
                      </a:endParaRPr>
                    </a:p>
                  </a:txBody>
                  <a:tcPr marL="25748" marR="25748" marT="12874" marB="1287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51514954"/>
                  </a:ext>
                </a:extLst>
              </a:tr>
              <a:tr h="504764">
                <a:tc>
                  <a:txBody>
                    <a:bodyPr/>
                    <a:lstStyle/>
                    <a:p>
                      <a:r>
                        <a:rPr lang="es-MX" sz="1000">
                          <a:effectLst/>
                        </a:rPr>
                        <a:t>Core i3-3120ME</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2.4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650–900 MHz</a:t>
                      </a:r>
                    </a:p>
                  </a:txBody>
                  <a:tcPr marL="25748" marR="25748" marT="12874" marB="12874" anchor="ctr"/>
                </a:tc>
                <a:tc>
                  <a:txBody>
                    <a:bodyPr/>
                    <a:lstStyle/>
                    <a:p>
                      <a:r>
                        <a:rPr lang="es-MX" sz="1000">
                          <a:effectLst/>
                        </a:rPr>
                        <a:t>35 W</a:t>
                      </a:r>
                    </a:p>
                  </a:txBody>
                  <a:tcPr marL="25748" marR="25748" marT="12874" marB="12874" anchor="ctr"/>
                </a:tc>
                <a:tc>
                  <a:txBody>
                    <a:bodyPr/>
                    <a:lstStyle/>
                    <a:p>
                      <a:r>
                        <a:rPr lang="es-MX" sz="1000">
                          <a:effectLst/>
                        </a:rPr>
                        <a:t>Socket G2BGA-1023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Agosto de 2012</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1802732021"/>
                  </a:ext>
                </a:extLst>
              </a:tr>
              <a:tr h="127282">
                <a:tc gridSpan="13">
                  <a:txBody>
                    <a:bodyPr/>
                    <a:lstStyle/>
                    <a:p>
                      <a:r>
                        <a:rPr lang="es-MX" sz="1000" b="1">
                          <a:effectLst/>
                        </a:rPr>
                        <a:t>Bajo consumo</a:t>
                      </a:r>
                      <a:endParaRPr lang="es-MX" sz="1000">
                        <a:effectLst/>
                      </a:endParaRPr>
                    </a:p>
                  </a:txBody>
                  <a:tcPr marL="25748" marR="25748" marT="12874" marB="1287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34438493"/>
                  </a:ext>
                </a:extLst>
              </a:tr>
              <a:tr h="504764">
                <a:tc>
                  <a:txBody>
                    <a:bodyPr/>
                    <a:lstStyle/>
                    <a:p>
                      <a:r>
                        <a:rPr lang="es-MX" sz="1000">
                          <a:effectLst/>
                        </a:rPr>
                        <a:t>Core i3-3217U</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1.8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350–1050 MHz</a:t>
                      </a:r>
                    </a:p>
                  </a:txBody>
                  <a:tcPr marL="25748" marR="25748" marT="12874" marB="12874" anchor="ctr"/>
                </a:tc>
                <a:tc>
                  <a:txBody>
                    <a:bodyPr/>
                    <a:lstStyle/>
                    <a:p>
                      <a:r>
                        <a:rPr lang="es-MX" sz="1000">
                          <a:effectLst/>
                        </a:rPr>
                        <a:t>17 W</a:t>
                      </a:r>
                    </a:p>
                  </a:txBody>
                  <a:tcPr marL="25748" marR="25748" marT="12874" marB="12874" anchor="ctr"/>
                </a:tc>
                <a:tc>
                  <a:txBody>
                    <a:bodyPr/>
                    <a:lstStyle/>
                    <a:p>
                      <a:r>
                        <a:rPr lang="es-MX" sz="1000">
                          <a:effectLst/>
                        </a:rPr>
                        <a:t>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Junio de 2012</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4197440590"/>
                  </a:ext>
                </a:extLst>
              </a:tr>
              <a:tr h="504764">
                <a:tc>
                  <a:txBody>
                    <a:bodyPr/>
                    <a:lstStyle/>
                    <a:p>
                      <a:r>
                        <a:rPr lang="es-MX" sz="1000">
                          <a:effectLst/>
                        </a:rPr>
                        <a:t>Core i3-3227U</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1.9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350–1100 MHz</a:t>
                      </a:r>
                    </a:p>
                  </a:txBody>
                  <a:tcPr marL="25748" marR="25748" marT="12874" marB="12874" anchor="ctr"/>
                </a:tc>
                <a:tc>
                  <a:txBody>
                    <a:bodyPr/>
                    <a:lstStyle/>
                    <a:p>
                      <a:r>
                        <a:rPr lang="es-MX" sz="1000">
                          <a:effectLst/>
                        </a:rPr>
                        <a:t>17 W</a:t>
                      </a:r>
                    </a:p>
                  </a:txBody>
                  <a:tcPr marL="25748" marR="25748" marT="12874" marB="12874" anchor="ctr"/>
                </a:tc>
                <a:tc>
                  <a:txBody>
                    <a:bodyPr/>
                    <a:lstStyle/>
                    <a:p>
                      <a:r>
                        <a:rPr lang="es-MX" sz="1000">
                          <a:effectLst/>
                        </a:rPr>
                        <a:t>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Enero de 2013</a:t>
                      </a:r>
                    </a:p>
                  </a:txBody>
                  <a:tcPr marL="25748" marR="25748" marT="12874" marB="12874" anchor="ctr"/>
                </a:tc>
                <a:tc>
                  <a:txBody>
                    <a:bodyPr/>
                    <a:lstStyle/>
                    <a:p>
                      <a:r>
                        <a:rPr lang="es-MX" sz="1000">
                          <a:effectLst/>
                        </a:rPr>
                        <a:t>$225</a:t>
                      </a:r>
                    </a:p>
                  </a:txBody>
                  <a:tcPr marL="25748" marR="25748" marT="12874" marB="12874" anchor="ctr"/>
                </a:tc>
                <a:extLst>
                  <a:ext uri="{0D108BD9-81ED-4DB2-BD59-A6C34878D82A}">
                    <a16:rowId xmlns:a16="http://schemas.microsoft.com/office/drawing/2014/main" val="546760866"/>
                  </a:ext>
                </a:extLst>
              </a:tr>
              <a:tr h="127282">
                <a:tc gridSpan="13">
                  <a:txBody>
                    <a:bodyPr/>
                    <a:lstStyle/>
                    <a:p>
                      <a:r>
                        <a:rPr lang="es-MX" sz="1000" b="1">
                          <a:effectLst/>
                        </a:rPr>
                        <a:t>Bajo consumo, embebido</a:t>
                      </a:r>
                      <a:endParaRPr lang="es-MX" sz="1000">
                        <a:effectLst/>
                      </a:endParaRPr>
                    </a:p>
                  </a:txBody>
                  <a:tcPr marL="25748" marR="25748" marT="12874" marB="1287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799219506"/>
                  </a:ext>
                </a:extLst>
              </a:tr>
              <a:tr h="504764">
                <a:tc>
                  <a:txBody>
                    <a:bodyPr/>
                    <a:lstStyle/>
                    <a:p>
                      <a:r>
                        <a:rPr lang="es-MX" sz="1000">
                          <a:effectLst/>
                        </a:rPr>
                        <a:t>Core i3-3217UE</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1.6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350–900 MHz</a:t>
                      </a:r>
                    </a:p>
                  </a:txBody>
                  <a:tcPr marL="25748" marR="25748" marT="12874" marB="12874" anchor="ctr"/>
                </a:tc>
                <a:tc>
                  <a:txBody>
                    <a:bodyPr/>
                    <a:lstStyle/>
                    <a:p>
                      <a:r>
                        <a:rPr lang="es-MX" sz="1000">
                          <a:effectLst/>
                        </a:rPr>
                        <a:t>17 W</a:t>
                      </a:r>
                    </a:p>
                  </a:txBody>
                  <a:tcPr marL="25748" marR="25748" marT="12874" marB="12874" anchor="ctr"/>
                </a:tc>
                <a:tc>
                  <a:txBody>
                    <a:bodyPr/>
                    <a:lstStyle/>
                    <a:p>
                      <a:r>
                        <a:rPr lang="es-MX" sz="1000">
                          <a:effectLst/>
                        </a:rPr>
                        <a:t>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Agosto de 2012</a:t>
                      </a:r>
                    </a:p>
                  </a:txBody>
                  <a:tcPr marL="25748" marR="25748" marT="12874" marB="12874" anchor="ctr"/>
                </a:tc>
                <a:tc>
                  <a:txBody>
                    <a:bodyPr/>
                    <a:lstStyle/>
                    <a:p>
                      <a:r>
                        <a:rPr lang="es-MX" sz="1000">
                          <a:effectLst/>
                        </a:rPr>
                        <a:t>$261</a:t>
                      </a:r>
                    </a:p>
                  </a:txBody>
                  <a:tcPr marL="25748" marR="25748" marT="12874" marB="12874" anchor="ctr"/>
                </a:tc>
                <a:extLst>
                  <a:ext uri="{0D108BD9-81ED-4DB2-BD59-A6C34878D82A}">
                    <a16:rowId xmlns:a16="http://schemas.microsoft.com/office/drawing/2014/main" val="426776934"/>
                  </a:ext>
                </a:extLst>
              </a:tr>
              <a:tr h="127282">
                <a:tc gridSpan="13">
                  <a:txBody>
                    <a:bodyPr/>
                    <a:lstStyle/>
                    <a:p>
                      <a:r>
                        <a:rPr lang="es-MX" sz="1000" b="1">
                          <a:effectLst/>
                        </a:rPr>
                        <a:t>Ultra-bajo consumo</a:t>
                      </a:r>
                      <a:endParaRPr lang="es-MX" sz="1000">
                        <a:effectLst/>
                      </a:endParaRPr>
                    </a:p>
                  </a:txBody>
                  <a:tcPr marL="25748" marR="25748" marT="12874" marB="1287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26104709"/>
                  </a:ext>
                </a:extLst>
              </a:tr>
              <a:tr h="504764">
                <a:tc>
                  <a:txBody>
                    <a:bodyPr/>
                    <a:lstStyle/>
                    <a:p>
                      <a:r>
                        <a:rPr lang="es-MX" sz="1000">
                          <a:effectLst/>
                        </a:rPr>
                        <a:t>Core i3-3229Y</a:t>
                      </a:r>
                    </a:p>
                  </a:txBody>
                  <a:tcPr marL="25748" marR="25748" marT="12874" marB="12874" anchor="ctr"/>
                </a:tc>
                <a:tc>
                  <a:txBody>
                    <a:bodyPr/>
                    <a:lstStyle/>
                    <a:p>
                      <a:r>
                        <a:rPr lang="es-MX" sz="1000">
                          <a:effectLst/>
                        </a:rPr>
                        <a:t>2</a:t>
                      </a:r>
                    </a:p>
                  </a:txBody>
                  <a:tcPr marL="25748" marR="25748" marT="12874" marB="12874" anchor="ctr"/>
                </a:tc>
                <a:tc>
                  <a:txBody>
                    <a:bodyPr/>
                    <a:lstStyle/>
                    <a:p>
                      <a:r>
                        <a:rPr lang="es-MX" sz="1000">
                          <a:effectLst/>
                        </a:rPr>
                        <a:t>1.4 GHz</a:t>
                      </a:r>
                    </a:p>
                  </a:txBody>
                  <a:tcPr marL="25748" marR="25748" marT="12874" marB="12874" anchor="ctr"/>
                </a:tc>
                <a:tc>
                  <a:txBody>
                    <a:bodyPr/>
                    <a:lstStyle/>
                    <a:p>
                      <a:r>
                        <a:rPr lang="es-MX" sz="1000">
                          <a:effectLst/>
                        </a:rPr>
                        <a:t>N/A</a:t>
                      </a:r>
                    </a:p>
                  </a:txBody>
                  <a:tcPr marL="25748" marR="25748" marT="12874" marB="12874" anchor="ctr"/>
                </a:tc>
                <a:tc>
                  <a:txBody>
                    <a:bodyPr/>
                    <a:lstStyle/>
                    <a:p>
                      <a:r>
                        <a:rPr lang="es-MX" sz="1000" dirty="0">
                          <a:effectLst/>
                        </a:rPr>
                        <a:t>2 × 256 KiB</a:t>
                      </a:r>
                    </a:p>
                  </a:txBody>
                  <a:tcPr marL="25748" marR="25748" marT="12874" marB="12874" anchor="ctr"/>
                </a:tc>
                <a:tc>
                  <a:txBody>
                    <a:bodyPr/>
                    <a:lstStyle/>
                    <a:p>
                      <a:r>
                        <a:rPr lang="es-MX" sz="1000">
                          <a:effectLst/>
                        </a:rPr>
                        <a:t>3 MiB</a:t>
                      </a:r>
                    </a:p>
                  </a:txBody>
                  <a:tcPr marL="25748" marR="25748" marT="12874" marB="12874" anchor="ctr"/>
                </a:tc>
                <a:tc>
                  <a:txBody>
                    <a:bodyPr/>
                    <a:lstStyle/>
                    <a:p>
                      <a:r>
                        <a:rPr lang="es-MX" sz="1000">
                          <a:effectLst/>
                        </a:rPr>
                        <a:t>HD Graphics 4000</a:t>
                      </a:r>
                    </a:p>
                  </a:txBody>
                  <a:tcPr marL="25748" marR="25748" marT="12874" marB="12874" anchor="ctr"/>
                </a:tc>
                <a:tc>
                  <a:txBody>
                    <a:bodyPr/>
                    <a:lstStyle/>
                    <a:p>
                      <a:r>
                        <a:rPr lang="es-MX" sz="1000">
                          <a:effectLst/>
                        </a:rPr>
                        <a:t>350–850 MHz</a:t>
                      </a:r>
                    </a:p>
                  </a:txBody>
                  <a:tcPr marL="25748" marR="25748" marT="12874" marB="12874" anchor="ctr"/>
                </a:tc>
                <a:tc>
                  <a:txBody>
                    <a:bodyPr/>
                    <a:lstStyle/>
                    <a:p>
                      <a:r>
                        <a:rPr lang="es-MX" sz="1000">
                          <a:effectLst/>
                        </a:rPr>
                        <a:t>13 W</a:t>
                      </a:r>
                    </a:p>
                  </a:txBody>
                  <a:tcPr marL="25748" marR="25748" marT="12874" marB="12874" anchor="ctr"/>
                </a:tc>
                <a:tc>
                  <a:txBody>
                    <a:bodyPr/>
                    <a:lstStyle/>
                    <a:p>
                      <a:r>
                        <a:rPr lang="es-MX" sz="1000">
                          <a:effectLst/>
                        </a:rPr>
                        <a:t>BGA-1023</a:t>
                      </a:r>
                    </a:p>
                  </a:txBody>
                  <a:tcPr marL="25748" marR="25748" marT="12874" marB="12874" anchor="ctr"/>
                </a:tc>
                <a:tc>
                  <a:txBody>
                    <a:bodyPr/>
                    <a:lstStyle/>
                    <a:p>
                      <a:r>
                        <a:rPr lang="es-MX" sz="1000">
                          <a:effectLst/>
                        </a:rPr>
                        <a:t>DMI 2.0</a:t>
                      </a:r>
                    </a:p>
                  </a:txBody>
                  <a:tcPr marL="25748" marR="25748" marT="12874" marB="12874" anchor="ctr"/>
                </a:tc>
                <a:tc>
                  <a:txBody>
                    <a:bodyPr/>
                    <a:lstStyle/>
                    <a:p>
                      <a:r>
                        <a:rPr lang="es-MX" sz="1000">
                          <a:effectLst/>
                        </a:rPr>
                        <a:t>Enero de 2013</a:t>
                      </a:r>
                    </a:p>
                  </a:txBody>
                  <a:tcPr marL="25748" marR="25748" marT="12874" marB="12874" anchor="ctr"/>
                </a:tc>
                <a:tc>
                  <a:txBody>
                    <a:bodyPr/>
                    <a:lstStyle/>
                    <a:p>
                      <a:r>
                        <a:rPr lang="es-MX" sz="1000" dirty="0">
                          <a:effectLst/>
                        </a:rPr>
                        <a:t>$250</a:t>
                      </a:r>
                    </a:p>
                  </a:txBody>
                  <a:tcPr marL="25748" marR="25748" marT="12874" marB="12874" anchor="ctr"/>
                </a:tc>
                <a:extLst>
                  <a:ext uri="{0D108BD9-81ED-4DB2-BD59-A6C34878D82A}">
                    <a16:rowId xmlns:a16="http://schemas.microsoft.com/office/drawing/2014/main" val="4224376810"/>
                  </a:ext>
                </a:extLst>
              </a:tr>
            </a:tbl>
          </a:graphicData>
        </a:graphic>
      </p:graphicFrame>
      <p:sp>
        <p:nvSpPr>
          <p:cNvPr id="7" name="CuadroTexto 6">
            <a:extLst>
              <a:ext uri="{FF2B5EF4-FFF2-40B4-BE49-F238E27FC236}">
                <a16:creationId xmlns:a16="http://schemas.microsoft.com/office/drawing/2014/main" id="{457080CC-AA28-4BA7-B43E-FFD5584EA5D5}"/>
              </a:ext>
            </a:extLst>
          </p:cNvPr>
          <p:cNvSpPr txBox="1"/>
          <p:nvPr/>
        </p:nvSpPr>
        <p:spPr>
          <a:xfrm>
            <a:off x="980662" y="283379"/>
            <a:ext cx="6096000" cy="369332"/>
          </a:xfrm>
          <a:prstGeom prst="rect">
            <a:avLst/>
          </a:prstGeom>
          <a:noFill/>
        </p:spPr>
        <p:txBody>
          <a:bodyPr wrap="square">
            <a:spAutoFit/>
          </a:bodyPr>
          <a:lstStyle/>
          <a:p>
            <a:r>
              <a:rPr lang="es-ES" dirty="0"/>
              <a:t>"</a:t>
            </a:r>
            <a:r>
              <a:rPr lang="es-ES" dirty="0" err="1"/>
              <a:t>Ivy</a:t>
            </a:r>
            <a:r>
              <a:rPr lang="es-ES" dirty="0"/>
              <a:t> Bridge" (22 nm) - versión para laptops</a:t>
            </a:r>
            <a:endParaRPr lang="es-MX" dirty="0"/>
          </a:p>
        </p:txBody>
      </p:sp>
    </p:spTree>
    <p:extLst>
      <p:ext uri="{BB962C8B-B14F-4D97-AF65-F5344CB8AC3E}">
        <p14:creationId xmlns:p14="http://schemas.microsoft.com/office/powerpoint/2010/main" val="8503037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B44F51-F5E8-47D3-AA5A-A82806E7BD75}"/>
              </a:ext>
            </a:extLst>
          </p:cNvPr>
          <p:cNvSpPr>
            <a:spLocks noGrp="1"/>
          </p:cNvSpPr>
          <p:nvPr>
            <p:ph type="sldNum" sz="quarter" idx="12"/>
          </p:nvPr>
        </p:nvSpPr>
        <p:spPr/>
        <p:txBody>
          <a:bodyPr/>
          <a:lstStyle/>
          <a:p>
            <a:pPr rtl="0"/>
            <a:fld id="{D8DA9DAA-006C-4F4B-980E-E3DF019B24E2}" type="slidenum">
              <a:rPr lang="es-ES" noProof="0" smtClean="0"/>
              <a:t>115</a:t>
            </a:fld>
            <a:endParaRPr lang="es-ES" noProof="0"/>
          </a:p>
        </p:txBody>
      </p:sp>
      <p:graphicFrame>
        <p:nvGraphicFramePr>
          <p:cNvPr id="5" name="Tabla 4">
            <a:extLst>
              <a:ext uri="{FF2B5EF4-FFF2-40B4-BE49-F238E27FC236}">
                <a16:creationId xmlns:a16="http://schemas.microsoft.com/office/drawing/2014/main" id="{4D57F716-78D7-4ED6-A43C-D29691E147DC}"/>
              </a:ext>
            </a:extLst>
          </p:cNvPr>
          <p:cNvGraphicFramePr>
            <a:graphicFrameLocks noGrp="1"/>
          </p:cNvGraphicFramePr>
          <p:nvPr>
            <p:extLst>
              <p:ext uri="{D42A27DB-BD31-4B8C-83A1-F6EECF244321}">
                <p14:modId xmlns:p14="http://schemas.microsoft.com/office/powerpoint/2010/main" val="1358916622"/>
              </p:ext>
            </p:extLst>
          </p:nvPr>
        </p:nvGraphicFramePr>
        <p:xfrm>
          <a:off x="1182755" y="1935502"/>
          <a:ext cx="10651433" cy="3566160"/>
        </p:xfrm>
        <a:graphic>
          <a:graphicData uri="http://schemas.openxmlformats.org/drawingml/2006/table">
            <a:tbl>
              <a:tblPr>
                <a:tableStyleId>{ED083AE6-46FA-4A59-8FB0-9F97EB10719F}</a:tableStyleId>
              </a:tblPr>
              <a:tblGrid>
                <a:gridCol w="819341">
                  <a:extLst>
                    <a:ext uri="{9D8B030D-6E8A-4147-A177-3AD203B41FA5}">
                      <a16:colId xmlns:a16="http://schemas.microsoft.com/office/drawing/2014/main" val="2085263862"/>
                    </a:ext>
                  </a:extLst>
                </a:gridCol>
                <a:gridCol w="819341">
                  <a:extLst>
                    <a:ext uri="{9D8B030D-6E8A-4147-A177-3AD203B41FA5}">
                      <a16:colId xmlns:a16="http://schemas.microsoft.com/office/drawing/2014/main" val="204012103"/>
                    </a:ext>
                  </a:extLst>
                </a:gridCol>
                <a:gridCol w="819341">
                  <a:extLst>
                    <a:ext uri="{9D8B030D-6E8A-4147-A177-3AD203B41FA5}">
                      <a16:colId xmlns:a16="http://schemas.microsoft.com/office/drawing/2014/main" val="604683749"/>
                    </a:ext>
                  </a:extLst>
                </a:gridCol>
                <a:gridCol w="819341">
                  <a:extLst>
                    <a:ext uri="{9D8B030D-6E8A-4147-A177-3AD203B41FA5}">
                      <a16:colId xmlns:a16="http://schemas.microsoft.com/office/drawing/2014/main" val="842486877"/>
                    </a:ext>
                  </a:extLst>
                </a:gridCol>
                <a:gridCol w="819341">
                  <a:extLst>
                    <a:ext uri="{9D8B030D-6E8A-4147-A177-3AD203B41FA5}">
                      <a16:colId xmlns:a16="http://schemas.microsoft.com/office/drawing/2014/main" val="282265821"/>
                    </a:ext>
                  </a:extLst>
                </a:gridCol>
                <a:gridCol w="819341">
                  <a:extLst>
                    <a:ext uri="{9D8B030D-6E8A-4147-A177-3AD203B41FA5}">
                      <a16:colId xmlns:a16="http://schemas.microsoft.com/office/drawing/2014/main" val="1909139769"/>
                    </a:ext>
                  </a:extLst>
                </a:gridCol>
                <a:gridCol w="819341">
                  <a:extLst>
                    <a:ext uri="{9D8B030D-6E8A-4147-A177-3AD203B41FA5}">
                      <a16:colId xmlns:a16="http://schemas.microsoft.com/office/drawing/2014/main" val="3098248763"/>
                    </a:ext>
                  </a:extLst>
                </a:gridCol>
                <a:gridCol w="819341">
                  <a:extLst>
                    <a:ext uri="{9D8B030D-6E8A-4147-A177-3AD203B41FA5}">
                      <a16:colId xmlns:a16="http://schemas.microsoft.com/office/drawing/2014/main" val="3408094346"/>
                    </a:ext>
                  </a:extLst>
                </a:gridCol>
                <a:gridCol w="819341">
                  <a:extLst>
                    <a:ext uri="{9D8B030D-6E8A-4147-A177-3AD203B41FA5}">
                      <a16:colId xmlns:a16="http://schemas.microsoft.com/office/drawing/2014/main" val="3268159497"/>
                    </a:ext>
                  </a:extLst>
                </a:gridCol>
                <a:gridCol w="819341">
                  <a:extLst>
                    <a:ext uri="{9D8B030D-6E8A-4147-A177-3AD203B41FA5}">
                      <a16:colId xmlns:a16="http://schemas.microsoft.com/office/drawing/2014/main" val="2986026317"/>
                    </a:ext>
                  </a:extLst>
                </a:gridCol>
                <a:gridCol w="819341">
                  <a:extLst>
                    <a:ext uri="{9D8B030D-6E8A-4147-A177-3AD203B41FA5}">
                      <a16:colId xmlns:a16="http://schemas.microsoft.com/office/drawing/2014/main" val="1240566108"/>
                    </a:ext>
                  </a:extLst>
                </a:gridCol>
                <a:gridCol w="819341">
                  <a:extLst>
                    <a:ext uri="{9D8B030D-6E8A-4147-A177-3AD203B41FA5}">
                      <a16:colId xmlns:a16="http://schemas.microsoft.com/office/drawing/2014/main" val="1855498140"/>
                    </a:ext>
                  </a:extLst>
                </a:gridCol>
                <a:gridCol w="819341">
                  <a:extLst>
                    <a:ext uri="{9D8B030D-6E8A-4147-A177-3AD203B41FA5}">
                      <a16:colId xmlns:a16="http://schemas.microsoft.com/office/drawing/2014/main" val="1208037403"/>
                    </a:ext>
                  </a:extLst>
                </a:gridCol>
              </a:tblGrid>
              <a:tr h="0">
                <a:tc>
                  <a:txBody>
                    <a:bodyPr/>
                    <a:lstStyle/>
                    <a:p>
                      <a:pPr algn="ctr"/>
                      <a:r>
                        <a:rPr lang="es-MX">
                          <a:effectLst/>
                        </a:rPr>
                        <a:t>Modelo</a:t>
                      </a:r>
                    </a:p>
                  </a:txBody>
                  <a:tcPr anchor="ctr"/>
                </a:tc>
                <a:tc>
                  <a:txBody>
                    <a:bodyPr/>
                    <a:lstStyle/>
                    <a:p>
                      <a:pPr algn="ctr"/>
                      <a:r>
                        <a:rPr lang="es-MX">
                          <a:effectLst/>
                        </a:rPr>
                        <a:t>Núcleos</a:t>
                      </a:r>
                    </a:p>
                  </a:txBody>
                  <a:tcPr anchor="ctr"/>
                </a:tc>
                <a:tc>
                  <a:txBody>
                    <a:bodyPr/>
                    <a:lstStyle/>
                    <a:p>
                      <a:pPr algn="ctr"/>
                      <a:r>
                        <a:rPr lang="es-MX">
                          <a:effectLst/>
                        </a:rPr>
                        <a:t>Frecuencia</a:t>
                      </a:r>
                    </a:p>
                  </a:txBody>
                  <a:tcPr anchor="ctr"/>
                </a:tc>
                <a:tc>
                  <a:txBody>
                    <a:bodyPr/>
                    <a:lstStyle/>
                    <a:p>
                      <a:pPr algn="ctr"/>
                      <a:r>
                        <a:rPr lang="es-MX">
                          <a:effectLst/>
                        </a:rPr>
                        <a:t>Turbo</a:t>
                      </a:r>
                    </a:p>
                  </a:txBody>
                  <a:tcPr anchor="ctr"/>
                </a:tc>
                <a:tc>
                  <a:txBody>
                    <a:bodyPr/>
                    <a:lstStyle/>
                    <a:p>
                      <a:pPr algn="ctr"/>
                      <a:r>
                        <a:rPr lang="es-MX">
                          <a:effectLst/>
                        </a:rPr>
                        <a:t>CachéL2</a:t>
                      </a:r>
                    </a:p>
                  </a:txBody>
                  <a:tcPr anchor="ctr"/>
                </a:tc>
                <a:tc>
                  <a:txBody>
                    <a:bodyPr/>
                    <a:lstStyle/>
                    <a:p>
                      <a:pPr algn="ctr"/>
                      <a:r>
                        <a:rPr lang="es-MX">
                          <a:effectLst/>
                        </a:rPr>
                        <a:t>CachéL3</a:t>
                      </a:r>
                    </a:p>
                  </a:txBody>
                  <a:tcPr anchor="ctr"/>
                </a:tc>
                <a:tc>
                  <a:txBody>
                    <a:bodyPr/>
                    <a:lstStyle/>
                    <a:p>
                      <a:pPr algn="ctr"/>
                      <a:r>
                        <a:rPr lang="es-MX">
                          <a:effectLst/>
                        </a:rPr>
                        <a:t>modelo deGPU</a:t>
                      </a:r>
                    </a:p>
                  </a:txBody>
                  <a:tcPr anchor="ctr"/>
                </a:tc>
                <a:tc>
                  <a:txBody>
                    <a:bodyPr/>
                    <a:lstStyle/>
                    <a:p>
                      <a:pPr algn="ctr"/>
                      <a:r>
                        <a:rPr lang="es-MX">
                          <a:effectLst/>
                        </a:rPr>
                        <a:t>frecuencia deGPU</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I/O bus</a:t>
                      </a:r>
                    </a:p>
                  </a:txBody>
                  <a:tcPr anchor="ctr"/>
                </a:tc>
                <a:tc>
                  <a:txBody>
                    <a:bodyPr/>
                    <a:lstStyle/>
                    <a:p>
                      <a:pPr algn="ctr"/>
                      <a:r>
                        <a:rPr lang="es-MX">
                          <a:effectLst/>
                        </a:rPr>
                        <a:t>Fecha delanzamiento</a:t>
                      </a:r>
                    </a:p>
                  </a:txBody>
                  <a:tcPr anchor="ctr"/>
                </a:tc>
                <a:tc>
                  <a:txBody>
                    <a:bodyPr/>
                    <a:lstStyle/>
                    <a:p>
                      <a:pPr algn="ctr"/>
                      <a:r>
                        <a:rPr lang="es-MX">
                          <a:effectLst/>
                        </a:rPr>
                        <a:t>Precio delanzamiento</a:t>
                      </a:r>
                    </a:p>
                    <a:p>
                      <a:pPr algn="ctr"/>
                      <a:r>
                        <a:rPr lang="es-MX">
                          <a:effectLst/>
                        </a:rPr>
                        <a:t>(USD)</a:t>
                      </a:r>
                    </a:p>
                  </a:txBody>
                  <a:tcPr anchor="ctr"/>
                </a:tc>
                <a:extLst>
                  <a:ext uri="{0D108BD9-81ED-4DB2-BD59-A6C34878D82A}">
                    <a16:rowId xmlns:a16="http://schemas.microsoft.com/office/drawing/2014/main" val="1768252130"/>
                  </a:ext>
                </a:extLst>
              </a:tr>
              <a:tr h="0">
                <a:tc gridSpan="13">
                  <a:txBody>
                    <a:bodyPr/>
                    <a:lstStyle/>
                    <a:p>
                      <a:r>
                        <a:rPr lang="es-MX" b="1">
                          <a:effectLst/>
                        </a:rPr>
                        <a:t>Ultra-bajo consumo</a:t>
                      </a:r>
                      <a:endParaRPr lang="es-MX">
                        <a:effectLst/>
                      </a:endParaRPr>
                    </a:p>
                  </a:txBody>
                  <a:tcPr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21253385"/>
                  </a:ext>
                </a:extLst>
              </a:tr>
              <a:tr h="0">
                <a:tc>
                  <a:txBody>
                    <a:bodyPr/>
                    <a:lstStyle/>
                    <a:p>
                      <a:r>
                        <a:rPr lang="es-MX">
                          <a:effectLst/>
                        </a:rPr>
                        <a:t>Core i5-3470T</a:t>
                      </a:r>
                    </a:p>
                  </a:txBody>
                  <a:tcPr anchor="ctr"/>
                </a:tc>
                <a:tc>
                  <a:txBody>
                    <a:bodyPr/>
                    <a:lstStyle/>
                    <a:p>
                      <a:r>
                        <a:rPr lang="es-MX">
                          <a:effectLst/>
                        </a:rPr>
                        <a:t>2</a:t>
                      </a:r>
                    </a:p>
                  </a:txBody>
                  <a:tcPr anchor="ctr"/>
                </a:tc>
                <a:tc>
                  <a:txBody>
                    <a:bodyPr/>
                    <a:lstStyle/>
                    <a:p>
                      <a:r>
                        <a:rPr lang="es-MX">
                          <a:effectLst/>
                        </a:rPr>
                        <a:t>2.9 GHz</a:t>
                      </a:r>
                    </a:p>
                  </a:txBody>
                  <a:tcPr anchor="ctr"/>
                </a:tc>
                <a:tc>
                  <a:txBody>
                    <a:bodyPr/>
                    <a:lstStyle/>
                    <a:p>
                      <a:r>
                        <a:rPr lang="es-MX">
                          <a:effectLst/>
                        </a:rPr>
                        <a:t>4/7</a:t>
                      </a:r>
                    </a:p>
                  </a:txBody>
                  <a:tcPr anchor="ctr"/>
                </a:tc>
                <a:tc>
                  <a:txBody>
                    <a:bodyPr/>
                    <a:lstStyle/>
                    <a:p>
                      <a:r>
                        <a:rPr lang="es-MX">
                          <a:effectLst/>
                        </a:rPr>
                        <a:t>2 × 256 KiB</a:t>
                      </a:r>
                    </a:p>
                  </a:txBody>
                  <a:tcPr anchor="ctr"/>
                </a:tc>
                <a:tc>
                  <a:txBody>
                    <a:bodyPr/>
                    <a:lstStyle/>
                    <a:p>
                      <a:r>
                        <a:rPr lang="es-MX">
                          <a:effectLst/>
                        </a:rPr>
                        <a:t>3 MiB</a:t>
                      </a:r>
                    </a:p>
                  </a:txBody>
                  <a:tcPr anchor="ctr"/>
                </a:tc>
                <a:tc>
                  <a:txBody>
                    <a:bodyPr/>
                    <a:lstStyle/>
                    <a:p>
                      <a:r>
                        <a:rPr lang="es-MX">
                          <a:effectLst/>
                        </a:rPr>
                        <a:t>HD Graphics 2500</a:t>
                      </a:r>
                    </a:p>
                  </a:txBody>
                  <a:tcPr anchor="ctr"/>
                </a:tc>
                <a:tc>
                  <a:txBody>
                    <a:bodyPr/>
                    <a:lstStyle/>
                    <a:p>
                      <a:r>
                        <a:rPr lang="es-MX">
                          <a:effectLst/>
                        </a:rPr>
                        <a:t>650–1100 MHz</a:t>
                      </a:r>
                    </a:p>
                  </a:txBody>
                  <a:tcPr anchor="ctr"/>
                </a:tc>
                <a:tc>
                  <a:txBody>
                    <a:bodyPr/>
                    <a:lstStyle/>
                    <a:p>
                      <a:r>
                        <a:rPr lang="es-MX">
                          <a:effectLst/>
                        </a:rPr>
                        <a:t>35 W</a:t>
                      </a:r>
                    </a:p>
                  </a:txBody>
                  <a:tcPr anchor="ctr"/>
                </a:tc>
                <a:tc>
                  <a:txBody>
                    <a:bodyPr/>
                    <a:lstStyle/>
                    <a:p>
                      <a:r>
                        <a:rPr lang="es-MX">
                          <a:effectLst/>
                        </a:rPr>
                        <a:t>LGA 1155</a:t>
                      </a:r>
                    </a:p>
                  </a:txBody>
                  <a:tcPr anchor="ctr"/>
                </a:tc>
                <a:tc>
                  <a:txBody>
                    <a:bodyPr/>
                    <a:lstStyle/>
                    <a:p>
                      <a:r>
                        <a:rPr lang="es-MX">
                          <a:effectLst/>
                        </a:rPr>
                        <a:t>DMI 2.0</a:t>
                      </a:r>
                    </a:p>
                  </a:txBody>
                  <a:tcPr anchor="ctr"/>
                </a:tc>
                <a:tc>
                  <a:txBody>
                    <a:bodyPr/>
                    <a:lstStyle/>
                    <a:p>
                      <a:r>
                        <a:rPr lang="es-MX">
                          <a:effectLst/>
                        </a:rPr>
                        <a:t>Junio de 2012</a:t>
                      </a:r>
                    </a:p>
                  </a:txBody>
                  <a:tcPr anchor="ctr"/>
                </a:tc>
                <a:tc>
                  <a:txBody>
                    <a:bodyPr/>
                    <a:lstStyle/>
                    <a:p>
                      <a:r>
                        <a:rPr lang="es-MX" dirty="0">
                          <a:effectLst/>
                        </a:rPr>
                        <a:t>$184</a:t>
                      </a:r>
                    </a:p>
                  </a:txBody>
                  <a:tcPr anchor="ctr"/>
                </a:tc>
                <a:extLst>
                  <a:ext uri="{0D108BD9-81ED-4DB2-BD59-A6C34878D82A}">
                    <a16:rowId xmlns:a16="http://schemas.microsoft.com/office/drawing/2014/main" val="1419923319"/>
                  </a:ext>
                </a:extLst>
              </a:tr>
            </a:tbl>
          </a:graphicData>
        </a:graphic>
      </p:graphicFrame>
      <p:sp>
        <p:nvSpPr>
          <p:cNvPr id="9" name="CuadroTexto 8">
            <a:extLst>
              <a:ext uri="{FF2B5EF4-FFF2-40B4-BE49-F238E27FC236}">
                <a16:creationId xmlns:a16="http://schemas.microsoft.com/office/drawing/2014/main" id="{E4E36DC2-95D9-4150-BB18-4C59F9F3C488}"/>
              </a:ext>
            </a:extLst>
          </p:cNvPr>
          <p:cNvSpPr txBox="1"/>
          <p:nvPr/>
        </p:nvSpPr>
        <p:spPr>
          <a:xfrm>
            <a:off x="1182755" y="710007"/>
            <a:ext cx="6096000" cy="646331"/>
          </a:xfrm>
          <a:prstGeom prst="rect">
            <a:avLst/>
          </a:prstGeom>
          <a:noFill/>
        </p:spPr>
        <p:txBody>
          <a:bodyPr wrap="square">
            <a:spAutoFit/>
          </a:bodyPr>
          <a:lstStyle/>
          <a:p>
            <a:r>
              <a:rPr lang="es-MX" dirty="0"/>
              <a:t>Intel Core i5 (Tercera Generación)</a:t>
            </a:r>
          </a:p>
          <a:p>
            <a:r>
              <a:rPr lang="es-MX" dirty="0" err="1"/>
              <a:t>Ivy</a:t>
            </a:r>
            <a:r>
              <a:rPr lang="es-MX" dirty="0"/>
              <a:t> Bridge (dual-</a:t>
            </a:r>
            <a:r>
              <a:rPr lang="es-MX" dirty="0" err="1"/>
              <a:t>core</a:t>
            </a:r>
            <a:r>
              <a:rPr lang="es-MX" dirty="0"/>
              <a:t>, 22 nm)</a:t>
            </a:r>
          </a:p>
        </p:txBody>
      </p:sp>
    </p:spTree>
    <p:extLst>
      <p:ext uri="{BB962C8B-B14F-4D97-AF65-F5344CB8AC3E}">
        <p14:creationId xmlns:p14="http://schemas.microsoft.com/office/powerpoint/2010/main" val="21934673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D660671-BEEE-4E50-A639-CAAA1BDCF08B}"/>
              </a:ext>
            </a:extLst>
          </p:cNvPr>
          <p:cNvSpPr>
            <a:spLocks noGrp="1"/>
          </p:cNvSpPr>
          <p:nvPr>
            <p:ph type="sldNum" sz="quarter" idx="12"/>
          </p:nvPr>
        </p:nvSpPr>
        <p:spPr/>
        <p:txBody>
          <a:bodyPr/>
          <a:lstStyle/>
          <a:p>
            <a:pPr rtl="0"/>
            <a:fld id="{D8DA9DAA-006C-4F4B-980E-E3DF019B24E2}" type="slidenum">
              <a:rPr lang="es-ES" noProof="0" smtClean="0"/>
              <a:t>116</a:t>
            </a:fld>
            <a:endParaRPr lang="es-ES" noProof="0"/>
          </a:p>
        </p:txBody>
      </p:sp>
      <p:graphicFrame>
        <p:nvGraphicFramePr>
          <p:cNvPr id="5" name="Tabla 4">
            <a:extLst>
              <a:ext uri="{FF2B5EF4-FFF2-40B4-BE49-F238E27FC236}">
                <a16:creationId xmlns:a16="http://schemas.microsoft.com/office/drawing/2014/main" id="{B49ABB8E-2BDD-4BDC-823A-7E89686F38DE}"/>
              </a:ext>
            </a:extLst>
          </p:cNvPr>
          <p:cNvGraphicFramePr>
            <a:graphicFrameLocks noGrp="1"/>
          </p:cNvGraphicFramePr>
          <p:nvPr>
            <p:extLst>
              <p:ext uri="{D42A27DB-BD31-4B8C-83A1-F6EECF244321}">
                <p14:modId xmlns:p14="http://schemas.microsoft.com/office/powerpoint/2010/main" val="995119328"/>
              </p:ext>
            </p:extLst>
          </p:nvPr>
        </p:nvGraphicFramePr>
        <p:xfrm>
          <a:off x="1139685" y="518452"/>
          <a:ext cx="10694502" cy="6203023"/>
        </p:xfrm>
        <a:graphic>
          <a:graphicData uri="http://schemas.openxmlformats.org/drawingml/2006/table">
            <a:tbl>
              <a:tblPr>
                <a:tableStyleId>{5DA37D80-6434-44D0-A028-1B22A696006F}</a:tableStyleId>
              </a:tblPr>
              <a:tblGrid>
                <a:gridCol w="822654">
                  <a:extLst>
                    <a:ext uri="{9D8B030D-6E8A-4147-A177-3AD203B41FA5}">
                      <a16:colId xmlns:a16="http://schemas.microsoft.com/office/drawing/2014/main" val="3345739997"/>
                    </a:ext>
                  </a:extLst>
                </a:gridCol>
                <a:gridCol w="822654">
                  <a:extLst>
                    <a:ext uri="{9D8B030D-6E8A-4147-A177-3AD203B41FA5}">
                      <a16:colId xmlns:a16="http://schemas.microsoft.com/office/drawing/2014/main" val="4118182476"/>
                    </a:ext>
                  </a:extLst>
                </a:gridCol>
                <a:gridCol w="822654">
                  <a:extLst>
                    <a:ext uri="{9D8B030D-6E8A-4147-A177-3AD203B41FA5}">
                      <a16:colId xmlns:a16="http://schemas.microsoft.com/office/drawing/2014/main" val="77757334"/>
                    </a:ext>
                  </a:extLst>
                </a:gridCol>
                <a:gridCol w="822654">
                  <a:extLst>
                    <a:ext uri="{9D8B030D-6E8A-4147-A177-3AD203B41FA5}">
                      <a16:colId xmlns:a16="http://schemas.microsoft.com/office/drawing/2014/main" val="212956598"/>
                    </a:ext>
                  </a:extLst>
                </a:gridCol>
                <a:gridCol w="822654">
                  <a:extLst>
                    <a:ext uri="{9D8B030D-6E8A-4147-A177-3AD203B41FA5}">
                      <a16:colId xmlns:a16="http://schemas.microsoft.com/office/drawing/2014/main" val="649585298"/>
                    </a:ext>
                  </a:extLst>
                </a:gridCol>
                <a:gridCol w="822654">
                  <a:extLst>
                    <a:ext uri="{9D8B030D-6E8A-4147-A177-3AD203B41FA5}">
                      <a16:colId xmlns:a16="http://schemas.microsoft.com/office/drawing/2014/main" val="3135294581"/>
                    </a:ext>
                  </a:extLst>
                </a:gridCol>
                <a:gridCol w="822654">
                  <a:extLst>
                    <a:ext uri="{9D8B030D-6E8A-4147-A177-3AD203B41FA5}">
                      <a16:colId xmlns:a16="http://schemas.microsoft.com/office/drawing/2014/main" val="3021299283"/>
                    </a:ext>
                  </a:extLst>
                </a:gridCol>
                <a:gridCol w="822654">
                  <a:extLst>
                    <a:ext uri="{9D8B030D-6E8A-4147-A177-3AD203B41FA5}">
                      <a16:colId xmlns:a16="http://schemas.microsoft.com/office/drawing/2014/main" val="3396335782"/>
                    </a:ext>
                  </a:extLst>
                </a:gridCol>
                <a:gridCol w="822654">
                  <a:extLst>
                    <a:ext uri="{9D8B030D-6E8A-4147-A177-3AD203B41FA5}">
                      <a16:colId xmlns:a16="http://schemas.microsoft.com/office/drawing/2014/main" val="3741762949"/>
                    </a:ext>
                  </a:extLst>
                </a:gridCol>
                <a:gridCol w="822654">
                  <a:extLst>
                    <a:ext uri="{9D8B030D-6E8A-4147-A177-3AD203B41FA5}">
                      <a16:colId xmlns:a16="http://schemas.microsoft.com/office/drawing/2014/main" val="615857835"/>
                    </a:ext>
                  </a:extLst>
                </a:gridCol>
                <a:gridCol w="822654">
                  <a:extLst>
                    <a:ext uri="{9D8B030D-6E8A-4147-A177-3AD203B41FA5}">
                      <a16:colId xmlns:a16="http://schemas.microsoft.com/office/drawing/2014/main" val="418493206"/>
                    </a:ext>
                  </a:extLst>
                </a:gridCol>
                <a:gridCol w="822654">
                  <a:extLst>
                    <a:ext uri="{9D8B030D-6E8A-4147-A177-3AD203B41FA5}">
                      <a16:colId xmlns:a16="http://schemas.microsoft.com/office/drawing/2014/main" val="3383026000"/>
                    </a:ext>
                  </a:extLst>
                </a:gridCol>
                <a:gridCol w="822654">
                  <a:extLst>
                    <a:ext uri="{9D8B030D-6E8A-4147-A177-3AD203B41FA5}">
                      <a16:colId xmlns:a16="http://schemas.microsoft.com/office/drawing/2014/main" val="4172222058"/>
                    </a:ext>
                  </a:extLst>
                </a:gridCol>
              </a:tblGrid>
              <a:tr h="424060">
                <a:tc>
                  <a:txBody>
                    <a:bodyPr/>
                    <a:lstStyle/>
                    <a:p>
                      <a:pPr algn="ctr"/>
                      <a:r>
                        <a:rPr lang="es-MX" sz="900">
                          <a:effectLst/>
                        </a:rPr>
                        <a:t>Modelo</a:t>
                      </a:r>
                    </a:p>
                  </a:txBody>
                  <a:tcPr marL="14267" marR="14267" marT="7133" marB="7133" anchor="ctr"/>
                </a:tc>
                <a:tc>
                  <a:txBody>
                    <a:bodyPr/>
                    <a:lstStyle/>
                    <a:p>
                      <a:pPr algn="ctr"/>
                      <a:r>
                        <a:rPr lang="es-MX" sz="900">
                          <a:effectLst/>
                        </a:rPr>
                        <a:t>Núcleos</a:t>
                      </a:r>
                    </a:p>
                  </a:txBody>
                  <a:tcPr marL="14267" marR="14267" marT="7133" marB="7133" anchor="ctr"/>
                </a:tc>
                <a:tc>
                  <a:txBody>
                    <a:bodyPr/>
                    <a:lstStyle/>
                    <a:p>
                      <a:pPr algn="ctr"/>
                      <a:r>
                        <a:rPr lang="es-MX" sz="900">
                          <a:effectLst/>
                        </a:rPr>
                        <a:t>Frecuencia</a:t>
                      </a:r>
                    </a:p>
                  </a:txBody>
                  <a:tcPr marL="14267" marR="14267" marT="7133" marB="7133" anchor="ctr"/>
                </a:tc>
                <a:tc>
                  <a:txBody>
                    <a:bodyPr/>
                    <a:lstStyle/>
                    <a:p>
                      <a:pPr algn="ctr"/>
                      <a:r>
                        <a:rPr lang="es-MX" sz="900">
                          <a:effectLst/>
                        </a:rPr>
                        <a:t>Turbo</a:t>
                      </a:r>
                    </a:p>
                  </a:txBody>
                  <a:tcPr marL="14267" marR="14267" marT="7133" marB="7133" anchor="ctr"/>
                </a:tc>
                <a:tc>
                  <a:txBody>
                    <a:bodyPr/>
                    <a:lstStyle/>
                    <a:p>
                      <a:pPr algn="ctr"/>
                      <a:r>
                        <a:rPr lang="es-MX" sz="900">
                          <a:effectLst/>
                        </a:rPr>
                        <a:t>CachéL2</a:t>
                      </a:r>
                    </a:p>
                  </a:txBody>
                  <a:tcPr marL="14267" marR="14267" marT="7133" marB="7133" anchor="ctr"/>
                </a:tc>
                <a:tc>
                  <a:txBody>
                    <a:bodyPr/>
                    <a:lstStyle/>
                    <a:p>
                      <a:pPr algn="ctr"/>
                      <a:r>
                        <a:rPr lang="es-MX" sz="900">
                          <a:effectLst/>
                        </a:rPr>
                        <a:t>CachéL3</a:t>
                      </a:r>
                    </a:p>
                  </a:txBody>
                  <a:tcPr marL="14267" marR="14267" marT="7133" marB="7133" anchor="ctr"/>
                </a:tc>
                <a:tc>
                  <a:txBody>
                    <a:bodyPr/>
                    <a:lstStyle/>
                    <a:p>
                      <a:pPr algn="ctr"/>
                      <a:r>
                        <a:rPr lang="es-MX" sz="900">
                          <a:effectLst/>
                        </a:rPr>
                        <a:t>modelo deGPU</a:t>
                      </a:r>
                    </a:p>
                  </a:txBody>
                  <a:tcPr marL="14267" marR="14267" marT="7133" marB="7133" anchor="ctr"/>
                </a:tc>
                <a:tc>
                  <a:txBody>
                    <a:bodyPr/>
                    <a:lstStyle/>
                    <a:p>
                      <a:pPr algn="ctr"/>
                      <a:r>
                        <a:rPr lang="es-MX" sz="900" dirty="0">
                          <a:effectLst/>
                        </a:rPr>
                        <a:t>frecuencia </a:t>
                      </a:r>
                      <a:r>
                        <a:rPr lang="es-MX" sz="900" dirty="0" err="1">
                          <a:effectLst/>
                        </a:rPr>
                        <a:t>deGPU</a:t>
                      </a:r>
                      <a:endParaRPr lang="es-MX" sz="900" dirty="0">
                        <a:effectLst/>
                      </a:endParaRPr>
                    </a:p>
                  </a:txBody>
                  <a:tcPr marL="14267" marR="14267" marT="7133" marB="7133" anchor="ctr"/>
                </a:tc>
                <a:tc>
                  <a:txBody>
                    <a:bodyPr/>
                    <a:lstStyle/>
                    <a:p>
                      <a:pPr algn="ctr"/>
                      <a:r>
                        <a:rPr lang="es-MX" sz="900">
                          <a:effectLst/>
                        </a:rPr>
                        <a:t>TDP</a:t>
                      </a:r>
                    </a:p>
                  </a:txBody>
                  <a:tcPr marL="14267" marR="14267" marT="7133" marB="7133" anchor="ctr"/>
                </a:tc>
                <a:tc>
                  <a:txBody>
                    <a:bodyPr/>
                    <a:lstStyle/>
                    <a:p>
                      <a:pPr algn="ctr"/>
                      <a:r>
                        <a:rPr lang="es-MX" sz="900">
                          <a:effectLst/>
                        </a:rPr>
                        <a:t>Socket</a:t>
                      </a:r>
                    </a:p>
                  </a:txBody>
                  <a:tcPr marL="14267" marR="14267" marT="7133" marB="7133" anchor="ctr"/>
                </a:tc>
                <a:tc>
                  <a:txBody>
                    <a:bodyPr/>
                    <a:lstStyle/>
                    <a:p>
                      <a:pPr algn="ctr"/>
                      <a:r>
                        <a:rPr lang="es-MX" sz="900">
                          <a:effectLst/>
                        </a:rPr>
                        <a:t>I/O bus</a:t>
                      </a:r>
                    </a:p>
                  </a:txBody>
                  <a:tcPr marL="14267" marR="14267" marT="7133" marB="7133" anchor="ctr"/>
                </a:tc>
                <a:tc>
                  <a:txBody>
                    <a:bodyPr/>
                    <a:lstStyle/>
                    <a:p>
                      <a:pPr algn="ctr"/>
                      <a:r>
                        <a:rPr lang="es-MX" sz="900">
                          <a:effectLst/>
                        </a:rPr>
                        <a:t>Fecha delanzamiento</a:t>
                      </a:r>
                    </a:p>
                  </a:txBody>
                  <a:tcPr marL="14267" marR="14267" marT="7133" marB="7133" anchor="ctr"/>
                </a:tc>
                <a:tc>
                  <a:txBody>
                    <a:bodyPr/>
                    <a:lstStyle/>
                    <a:p>
                      <a:pPr algn="ctr"/>
                      <a:r>
                        <a:rPr lang="es-MX" sz="900">
                          <a:effectLst/>
                        </a:rPr>
                        <a:t>Precio delanzamiento</a:t>
                      </a:r>
                    </a:p>
                    <a:p>
                      <a:pPr algn="ctr"/>
                      <a:r>
                        <a:rPr lang="es-MX" sz="900">
                          <a:effectLst/>
                        </a:rPr>
                        <a:t>(USD)</a:t>
                      </a:r>
                    </a:p>
                  </a:txBody>
                  <a:tcPr marL="14267" marR="14267" marT="7133" marB="7133" anchor="ctr"/>
                </a:tc>
                <a:extLst>
                  <a:ext uri="{0D108BD9-81ED-4DB2-BD59-A6C34878D82A}">
                    <a16:rowId xmlns:a16="http://schemas.microsoft.com/office/drawing/2014/main" val="3754658124"/>
                  </a:ext>
                </a:extLst>
              </a:tr>
              <a:tr h="322025">
                <a:tc>
                  <a:txBody>
                    <a:bodyPr/>
                    <a:lstStyle/>
                    <a:p>
                      <a:r>
                        <a:rPr lang="es-MX" sz="900">
                          <a:effectLst/>
                        </a:rPr>
                        <a:t>Core i5-3330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 GHz</a:t>
                      </a:r>
                    </a:p>
                  </a:txBody>
                  <a:tcPr marL="14267" marR="14267" marT="7133" marB="7133" anchor="ctr"/>
                </a:tc>
                <a:tc>
                  <a:txBody>
                    <a:bodyPr/>
                    <a:lstStyle/>
                    <a:p>
                      <a:r>
                        <a:rPr lang="es-MX" sz="900">
                          <a:effectLst/>
                        </a:rPr>
                        <a:t>1/1/2/2</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650–1050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2012</a:t>
                      </a:r>
                    </a:p>
                  </a:txBody>
                  <a:tcPr marL="14267" marR="14267" marT="7133" marB="7133" anchor="ctr"/>
                </a:tc>
                <a:tc>
                  <a:txBody>
                    <a:bodyPr/>
                    <a:lstStyle/>
                    <a:p>
                      <a:r>
                        <a:rPr lang="es-MX" sz="900">
                          <a:effectLst/>
                        </a:rPr>
                        <a:t>$182</a:t>
                      </a:r>
                    </a:p>
                  </a:txBody>
                  <a:tcPr marL="14267" marR="14267" marT="7133" marB="7133" anchor="ctr"/>
                </a:tc>
                <a:extLst>
                  <a:ext uri="{0D108BD9-81ED-4DB2-BD59-A6C34878D82A}">
                    <a16:rowId xmlns:a16="http://schemas.microsoft.com/office/drawing/2014/main" val="3362236843"/>
                  </a:ext>
                </a:extLst>
              </a:tr>
              <a:tr h="322025">
                <a:tc>
                  <a:txBody>
                    <a:bodyPr/>
                    <a:lstStyle/>
                    <a:p>
                      <a:r>
                        <a:rPr lang="es-MX" sz="900">
                          <a:effectLst/>
                        </a:rPr>
                        <a:t>Core i5-3340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3.1 GHz</a:t>
                      </a:r>
                    </a:p>
                  </a:txBody>
                  <a:tcPr marL="14267" marR="14267" marT="7133" marB="7133" anchor="ctr"/>
                </a:tc>
                <a:tc>
                  <a:txBody>
                    <a:bodyPr/>
                    <a:lstStyle/>
                    <a:p>
                      <a:r>
                        <a:rPr lang="es-MX" sz="900">
                          <a:effectLst/>
                        </a:rPr>
                        <a:t>1/1/2/2</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650–1050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2013</a:t>
                      </a:r>
                    </a:p>
                  </a:txBody>
                  <a:tcPr marL="14267" marR="14267" marT="7133" marB="7133" anchor="ctr"/>
                </a:tc>
                <a:tc>
                  <a:txBody>
                    <a:bodyPr/>
                    <a:lstStyle/>
                    <a:p>
                      <a:r>
                        <a:rPr lang="es-MX" sz="900">
                          <a:effectLst/>
                        </a:rPr>
                        <a:t>$182</a:t>
                      </a:r>
                    </a:p>
                  </a:txBody>
                  <a:tcPr marL="14267" marR="14267" marT="7133" marB="7133" anchor="ctr"/>
                </a:tc>
                <a:extLst>
                  <a:ext uri="{0D108BD9-81ED-4DB2-BD59-A6C34878D82A}">
                    <a16:rowId xmlns:a16="http://schemas.microsoft.com/office/drawing/2014/main" val="599084764"/>
                  </a:ext>
                </a:extLst>
              </a:tr>
              <a:tr h="322025">
                <a:tc>
                  <a:txBody>
                    <a:bodyPr/>
                    <a:lstStyle/>
                    <a:p>
                      <a:r>
                        <a:rPr lang="es-MX" sz="900">
                          <a:effectLst/>
                        </a:rPr>
                        <a:t>Core i5-3350P</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3.1 GHz</a:t>
                      </a:r>
                    </a:p>
                  </a:txBody>
                  <a:tcPr marL="14267" marR="14267" marT="7133" marB="7133" anchor="ctr"/>
                </a:tc>
                <a:tc>
                  <a:txBody>
                    <a:bodyPr/>
                    <a:lstStyle/>
                    <a:p>
                      <a:r>
                        <a:rPr lang="es-MX" sz="900">
                          <a:effectLst/>
                        </a:rPr>
                        <a:t>1/1/2/2</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N/A</a:t>
                      </a:r>
                    </a:p>
                  </a:txBody>
                  <a:tcPr marL="14267" marR="14267" marT="7133" marB="7133" anchor="ctr"/>
                </a:tc>
                <a:tc>
                  <a:txBody>
                    <a:bodyPr/>
                    <a:lstStyle/>
                    <a:p>
                      <a:r>
                        <a:rPr lang="es-MX" sz="900">
                          <a:effectLst/>
                        </a:rPr>
                        <a:t>N/A</a:t>
                      </a:r>
                    </a:p>
                  </a:txBody>
                  <a:tcPr marL="14267" marR="14267" marT="7133" marB="7133" anchor="ctr"/>
                </a:tc>
                <a:tc>
                  <a:txBody>
                    <a:bodyPr/>
                    <a:lstStyle/>
                    <a:p>
                      <a:r>
                        <a:rPr lang="es-MX" sz="900">
                          <a:effectLst/>
                        </a:rPr>
                        <a:t>69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2012</a:t>
                      </a:r>
                    </a:p>
                  </a:txBody>
                  <a:tcPr marL="14267" marR="14267" marT="7133" marB="7133" anchor="ctr"/>
                </a:tc>
                <a:tc>
                  <a:txBody>
                    <a:bodyPr/>
                    <a:lstStyle/>
                    <a:p>
                      <a:r>
                        <a:rPr lang="es-MX" sz="900">
                          <a:effectLst/>
                        </a:rPr>
                        <a:t>$177</a:t>
                      </a:r>
                    </a:p>
                  </a:txBody>
                  <a:tcPr marL="14267" marR="14267" marT="7133" marB="7133" anchor="ctr"/>
                </a:tc>
                <a:extLst>
                  <a:ext uri="{0D108BD9-81ED-4DB2-BD59-A6C34878D82A}">
                    <a16:rowId xmlns:a16="http://schemas.microsoft.com/office/drawing/2014/main" val="1777645103"/>
                  </a:ext>
                </a:extLst>
              </a:tr>
              <a:tr h="322025">
                <a:tc>
                  <a:txBody>
                    <a:bodyPr/>
                    <a:lstStyle/>
                    <a:p>
                      <a:r>
                        <a:rPr lang="es-MX" sz="900">
                          <a:effectLst/>
                        </a:rPr>
                        <a:t>Core i5-3450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3.1 GHz</a:t>
                      </a:r>
                    </a:p>
                  </a:txBody>
                  <a:tcPr marL="14267" marR="14267" marT="7133" marB="7133" anchor="ctr"/>
                </a:tc>
                <a:tc>
                  <a:txBody>
                    <a:bodyPr/>
                    <a:lstStyle/>
                    <a:p>
                      <a:r>
                        <a:rPr lang="es-MX" sz="900">
                          <a:effectLst/>
                        </a:rPr>
                        <a:t>2/3/4/4</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650–1100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a:effectLst/>
                        </a:rPr>
                        <a:t>$184</a:t>
                      </a:r>
                    </a:p>
                  </a:txBody>
                  <a:tcPr marL="14267" marR="14267" marT="7133" marB="7133" anchor="ctr"/>
                </a:tc>
                <a:extLst>
                  <a:ext uri="{0D108BD9-81ED-4DB2-BD59-A6C34878D82A}">
                    <a16:rowId xmlns:a16="http://schemas.microsoft.com/office/drawing/2014/main" val="1583343407"/>
                  </a:ext>
                </a:extLst>
              </a:tr>
              <a:tr h="322025">
                <a:tc>
                  <a:txBody>
                    <a:bodyPr/>
                    <a:lstStyle/>
                    <a:p>
                      <a:r>
                        <a:rPr lang="es-MX" sz="900">
                          <a:effectLst/>
                        </a:rPr>
                        <a:t>Core i5-3470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3.2 GHz</a:t>
                      </a:r>
                    </a:p>
                  </a:txBody>
                  <a:tcPr marL="14267" marR="14267" marT="7133" marB="7133" anchor="ctr"/>
                </a:tc>
                <a:tc>
                  <a:txBody>
                    <a:bodyPr/>
                    <a:lstStyle/>
                    <a:p>
                      <a:r>
                        <a:rPr lang="es-MX" sz="900">
                          <a:effectLst/>
                        </a:rPr>
                        <a:t>2/3/4/4</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650–1100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Junio de 2012</a:t>
                      </a:r>
                    </a:p>
                  </a:txBody>
                  <a:tcPr marL="14267" marR="14267" marT="7133" marB="7133" anchor="ctr"/>
                </a:tc>
                <a:tc>
                  <a:txBody>
                    <a:bodyPr/>
                    <a:lstStyle/>
                    <a:p>
                      <a:r>
                        <a:rPr lang="es-MX" sz="900">
                          <a:effectLst/>
                        </a:rPr>
                        <a:t>$184</a:t>
                      </a:r>
                    </a:p>
                  </a:txBody>
                  <a:tcPr marL="14267" marR="14267" marT="7133" marB="7133" anchor="ctr"/>
                </a:tc>
                <a:extLst>
                  <a:ext uri="{0D108BD9-81ED-4DB2-BD59-A6C34878D82A}">
                    <a16:rowId xmlns:a16="http://schemas.microsoft.com/office/drawing/2014/main" val="388070379"/>
                  </a:ext>
                </a:extLst>
              </a:tr>
              <a:tr h="322025">
                <a:tc>
                  <a:txBody>
                    <a:bodyPr/>
                    <a:lstStyle/>
                    <a:p>
                      <a:r>
                        <a:rPr lang="es-MX" sz="900">
                          <a:effectLst/>
                        </a:rPr>
                        <a:t>Core i5-3550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3.3 GHz</a:t>
                      </a:r>
                    </a:p>
                  </a:txBody>
                  <a:tcPr marL="14267" marR="14267" marT="7133" marB="7133" anchor="ctr"/>
                </a:tc>
                <a:tc>
                  <a:txBody>
                    <a:bodyPr/>
                    <a:lstStyle/>
                    <a:p>
                      <a:r>
                        <a:rPr lang="es-MX" sz="900">
                          <a:effectLst/>
                        </a:rPr>
                        <a:t>2/3/4/4</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a:effectLst/>
                        </a:rPr>
                        <a:t>$205</a:t>
                      </a:r>
                    </a:p>
                  </a:txBody>
                  <a:tcPr marL="14267" marR="14267" marT="7133" marB="7133" anchor="ctr"/>
                </a:tc>
                <a:extLst>
                  <a:ext uri="{0D108BD9-81ED-4DB2-BD59-A6C34878D82A}">
                    <a16:rowId xmlns:a16="http://schemas.microsoft.com/office/drawing/2014/main" val="3995132117"/>
                  </a:ext>
                </a:extLst>
              </a:tr>
              <a:tr h="322025">
                <a:tc>
                  <a:txBody>
                    <a:bodyPr/>
                    <a:lstStyle/>
                    <a:p>
                      <a:r>
                        <a:rPr lang="es-MX" sz="900">
                          <a:effectLst/>
                        </a:rPr>
                        <a:t>Core i5-3570</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3.4 GHz</a:t>
                      </a:r>
                    </a:p>
                  </a:txBody>
                  <a:tcPr marL="14267" marR="14267" marT="7133" marB="7133" anchor="ctr"/>
                </a:tc>
                <a:tc>
                  <a:txBody>
                    <a:bodyPr/>
                    <a:lstStyle/>
                    <a:p>
                      <a:r>
                        <a:rPr lang="es-MX" sz="900">
                          <a:effectLst/>
                        </a:rPr>
                        <a:t>2/3/4/4</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Junio de 2012</a:t>
                      </a:r>
                    </a:p>
                  </a:txBody>
                  <a:tcPr marL="14267" marR="14267" marT="7133" marB="7133" anchor="ctr"/>
                </a:tc>
                <a:tc>
                  <a:txBody>
                    <a:bodyPr/>
                    <a:lstStyle/>
                    <a:p>
                      <a:r>
                        <a:rPr lang="es-MX" sz="900">
                          <a:effectLst/>
                        </a:rPr>
                        <a:t>$205</a:t>
                      </a:r>
                    </a:p>
                  </a:txBody>
                  <a:tcPr marL="14267" marR="14267" marT="7133" marB="7133" anchor="ctr"/>
                </a:tc>
                <a:extLst>
                  <a:ext uri="{0D108BD9-81ED-4DB2-BD59-A6C34878D82A}">
                    <a16:rowId xmlns:a16="http://schemas.microsoft.com/office/drawing/2014/main" val="1264813285"/>
                  </a:ext>
                </a:extLst>
              </a:tr>
              <a:tr h="322025">
                <a:tc>
                  <a:txBody>
                    <a:bodyPr/>
                    <a:lstStyle/>
                    <a:p>
                      <a:r>
                        <a:rPr lang="es-MX" sz="900">
                          <a:effectLst/>
                        </a:rPr>
                        <a:t>Core i5-3570K</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3.4 GHz</a:t>
                      </a:r>
                    </a:p>
                  </a:txBody>
                  <a:tcPr marL="14267" marR="14267" marT="7133" marB="7133" anchor="ctr"/>
                </a:tc>
                <a:tc>
                  <a:txBody>
                    <a:bodyPr/>
                    <a:lstStyle/>
                    <a:p>
                      <a:r>
                        <a:rPr lang="es-MX" sz="900">
                          <a:effectLst/>
                        </a:rPr>
                        <a:t>2/3/4/4</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4000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77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a:effectLst/>
                        </a:rPr>
                        <a:t>$225</a:t>
                      </a:r>
                    </a:p>
                  </a:txBody>
                  <a:tcPr marL="14267" marR="14267" marT="7133" marB="7133" anchor="ctr"/>
                </a:tc>
                <a:extLst>
                  <a:ext uri="{0D108BD9-81ED-4DB2-BD59-A6C34878D82A}">
                    <a16:rowId xmlns:a16="http://schemas.microsoft.com/office/drawing/2014/main" val="2373262165"/>
                  </a:ext>
                </a:extLst>
              </a:tr>
              <a:tr h="66937">
                <a:tc gridSpan="13">
                  <a:txBody>
                    <a:bodyPr/>
                    <a:lstStyle/>
                    <a:p>
                      <a:r>
                        <a:rPr lang="es-MX" sz="900" b="1">
                          <a:effectLst/>
                        </a:rPr>
                        <a:t>Bajo consumo</a:t>
                      </a:r>
                      <a:endParaRPr lang="es-MX" sz="900">
                        <a:effectLst/>
                      </a:endParaRPr>
                    </a:p>
                  </a:txBody>
                  <a:tcPr marL="14267" marR="14267" marT="7133" marB="71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2363582"/>
                  </a:ext>
                </a:extLst>
              </a:tr>
              <a:tr h="322025">
                <a:tc>
                  <a:txBody>
                    <a:bodyPr/>
                    <a:lstStyle/>
                    <a:p>
                      <a:r>
                        <a:rPr lang="es-MX" sz="900">
                          <a:effectLst/>
                        </a:rPr>
                        <a:t>Core i5-3330S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2.7 GHz</a:t>
                      </a:r>
                    </a:p>
                  </a:txBody>
                  <a:tcPr marL="14267" marR="14267" marT="7133" marB="7133" anchor="ctr"/>
                </a:tc>
                <a:tc>
                  <a:txBody>
                    <a:bodyPr/>
                    <a:lstStyle/>
                    <a:p>
                      <a:r>
                        <a:rPr lang="es-MX" sz="900">
                          <a:effectLst/>
                        </a:rPr>
                        <a:t>1/2/4/5</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650–1050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2012</a:t>
                      </a:r>
                    </a:p>
                  </a:txBody>
                  <a:tcPr marL="14267" marR="14267" marT="7133" marB="7133" anchor="ctr"/>
                </a:tc>
                <a:tc>
                  <a:txBody>
                    <a:bodyPr/>
                    <a:lstStyle/>
                    <a:p>
                      <a:r>
                        <a:rPr lang="es-MX" sz="900">
                          <a:effectLst/>
                        </a:rPr>
                        <a:t>$177</a:t>
                      </a:r>
                    </a:p>
                  </a:txBody>
                  <a:tcPr marL="14267" marR="14267" marT="7133" marB="7133" anchor="ctr"/>
                </a:tc>
                <a:extLst>
                  <a:ext uri="{0D108BD9-81ED-4DB2-BD59-A6C34878D82A}">
                    <a16:rowId xmlns:a16="http://schemas.microsoft.com/office/drawing/2014/main" val="1959622506"/>
                  </a:ext>
                </a:extLst>
              </a:tr>
              <a:tr h="322025">
                <a:tc>
                  <a:txBody>
                    <a:bodyPr/>
                    <a:lstStyle/>
                    <a:p>
                      <a:r>
                        <a:rPr lang="es-MX" sz="900">
                          <a:effectLst/>
                        </a:rPr>
                        <a:t>Core i5-3335S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2.7 GHz</a:t>
                      </a:r>
                    </a:p>
                  </a:txBody>
                  <a:tcPr marL="14267" marR="14267" marT="7133" marB="7133" anchor="ctr"/>
                </a:tc>
                <a:tc>
                  <a:txBody>
                    <a:bodyPr/>
                    <a:lstStyle/>
                    <a:p>
                      <a:r>
                        <a:rPr lang="es-MX" sz="900">
                          <a:effectLst/>
                        </a:rPr>
                        <a:t>1/2/4/5</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4000</a:t>
                      </a:r>
                    </a:p>
                  </a:txBody>
                  <a:tcPr marL="14267" marR="14267" marT="7133" marB="7133" anchor="ctr"/>
                </a:tc>
                <a:tc>
                  <a:txBody>
                    <a:bodyPr/>
                    <a:lstStyle/>
                    <a:p>
                      <a:r>
                        <a:rPr lang="es-MX" sz="900">
                          <a:effectLst/>
                        </a:rPr>
                        <a:t>650–1050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2012</a:t>
                      </a:r>
                    </a:p>
                  </a:txBody>
                  <a:tcPr marL="14267" marR="14267" marT="7133" marB="7133" anchor="ctr"/>
                </a:tc>
                <a:tc>
                  <a:txBody>
                    <a:bodyPr/>
                    <a:lstStyle/>
                    <a:p>
                      <a:r>
                        <a:rPr lang="es-MX" sz="900">
                          <a:effectLst/>
                        </a:rPr>
                        <a:t>$194</a:t>
                      </a:r>
                    </a:p>
                  </a:txBody>
                  <a:tcPr marL="14267" marR="14267" marT="7133" marB="7133" anchor="ctr"/>
                </a:tc>
                <a:extLst>
                  <a:ext uri="{0D108BD9-81ED-4DB2-BD59-A6C34878D82A}">
                    <a16:rowId xmlns:a16="http://schemas.microsoft.com/office/drawing/2014/main" val="1621111582"/>
                  </a:ext>
                </a:extLst>
              </a:tr>
              <a:tr h="322025">
                <a:tc>
                  <a:txBody>
                    <a:bodyPr/>
                    <a:lstStyle/>
                    <a:p>
                      <a:r>
                        <a:rPr lang="es-MX" sz="900">
                          <a:effectLst/>
                        </a:rPr>
                        <a:t>Core i5-3340S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2.8 GHz</a:t>
                      </a:r>
                    </a:p>
                  </a:txBody>
                  <a:tcPr marL="14267" marR="14267" marT="7133" marB="7133" anchor="ctr"/>
                </a:tc>
                <a:tc>
                  <a:txBody>
                    <a:bodyPr/>
                    <a:lstStyle/>
                    <a:p>
                      <a:r>
                        <a:rPr lang="es-MX" sz="900">
                          <a:effectLst/>
                        </a:rPr>
                        <a:t>1/2/4/5</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650–1050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Setiembre de 2013</a:t>
                      </a:r>
                    </a:p>
                  </a:txBody>
                  <a:tcPr marL="14267" marR="14267" marT="7133" marB="7133" anchor="ctr"/>
                </a:tc>
                <a:tc>
                  <a:txBody>
                    <a:bodyPr/>
                    <a:lstStyle/>
                    <a:p>
                      <a:r>
                        <a:rPr lang="es-MX" sz="900">
                          <a:effectLst/>
                        </a:rPr>
                        <a:t>$182</a:t>
                      </a:r>
                    </a:p>
                  </a:txBody>
                  <a:tcPr marL="14267" marR="14267" marT="7133" marB="7133" anchor="ctr"/>
                </a:tc>
                <a:extLst>
                  <a:ext uri="{0D108BD9-81ED-4DB2-BD59-A6C34878D82A}">
                    <a16:rowId xmlns:a16="http://schemas.microsoft.com/office/drawing/2014/main" val="1801347562"/>
                  </a:ext>
                </a:extLst>
              </a:tr>
              <a:tr h="322025">
                <a:tc>
                  <a:txBody>
                    <a:bodyPr/>
                    <a:lstStyle/>
                    <a:p>
                      <a:r>
                        <a:rPr lang="es-MX" sz="900">
                          <a:effectLst/>
                        </a:rPr>
                        <a:t>Core i5-3450S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2.8 GHz</a:t>
                      </a:r>
                    </a:p>
                  </a:txBody>
                  <a:tcPr marL="14267" marR="14267" marT="7133" marB="7133" anchor="ctr"/>
                </a:tc>
                <a:tc>
                  <a:txBody>
                    <a:bodyPr/>
                    <a:lstStyle/>
                    <a:p>
                      <a:r>
                        <a:rPr lang="es-MX" sz="900">
                          <a:effectLst/>
                        </a:rPr>
                        <a:t>3/4/6/7</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650–1100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a:effectLst/>
                        </a:rPr>
                        <a:t>$184</a:t>
                      </a:r>
                    </a:p>
                  </a:txBody>
                  <a:tcPr marL="14267" marR="14267" marT="7133" marB="7133" anchor="ctr"/>
                </a:tc>
                <a:extLst>
                  <a:ext uri="{0D108BD9-81ED-4DB2-BD59-A6C34878D82A}">
                    <a16:rowId xmlns:a16="http://schemas.microsoft.com/office/drawing/2014/main" val="2799914004"/>
                  </a:ext>
                </a:extLst>
              </a:tr>
              <a:tr h="322025">
                <a:tc>
                  <a:txBody>
                    <a:bodyPr/>
                    <a:lstStyle/>
                    <a:p>
                      <a:r>
                        <a:rPr lang="es-MX" sz="900">
                          <a:effectLst/>
                        </a:rPr>
                        <a:t>Core i5-3470S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2.9 GHz</a:t>
                      </a:r>
                    </a:p>
                  </a:txBody>
                  <a:tcPr marL="14267" marR="14267" marT="7133" marB="7133" anchor="ctr"/>
                </a:tc>
                <a:tc>
                  <a:txBody>
                    <a:bodyPr/>
                    <a:lstStyle/>
                    <a:p>
                      <a:r>
                        <a:rPr lang="es-MX" sz="900">
                          <a:effectLst/>
                        </a:rPr>
                        <a:t>3/4/6/7</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650–1100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Junio de 2012</a:t>
                      </a:r>
                    </a:p>
                  </a:txBody>
                  <a:tcPr marL="14267" marR="14267" marT="7133" marB="7133" anchor="ctr"/>
                </a:tc>
                <a:tc>
                  <a:txBody>
                    <a:bodyPr/>
                    <a:lstStyle/>
                    <a:p>
                      <a:r>
                        <a:rPr lang="es-MX" sz="900">
                          <a:effectLst/>
                        </a:rPr>
                        <a:t>$184</a:t>
                      </a:r>
                    </a:p>
                  </a:txBody>
                  <a:tcPr marL="14267" marR="14267" marT="7133" marB="7133" anchor="ctr"/>
                </a:tc>
                <a:extLst>
                  <a:ext uri="{0D108BD9-81ED-4DB2-BD59-A6C34878D82A}">
                    <a16:rowId xmlns:a16="http://schemas.microsoft.com/office/drawing/2014/main" val="1568994718"/>
                  </a:ext>
                </a:extLst>
              </a:tr>
              <a:tr h="322025">
                <a:tc>
                  <a:txBody>
                    <a:bodyPr/>
                    <a:lstStyle/>
                    <a:p>
                      <a:r>
                        <a:rPr lang="es-MX" sz="900">
                          <a:effectLst/>
                        </a:rPr>
                        <a:t>Core i5-3475S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2.9 GHz</a:t>
                      </a:r>
                    </a:p>
                  </a:txBody>
                  <a:tcPr marL="14267" marR="14267" marT="7133" marB="7133" anchor="ctr"/>
                </a:tc>
                <a:tc>
                  <a:txBody>
                    <a:bodyPr/>
                    <a:lstStyle/>
                    <a:p>
                      <a:r>
                        <a:rPr lang="es-MX" sz="900">
                          <a:effectLst/>
                        </a:rPr>
                        <a:t>3/4/6/7</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4000</a:t>
                      </a:r>
                    </a:p>
                  </a:txBody>
                  <a:tcPr marL="14267" marR="14267" marT="7133" marB="7133" anchor="ctr"/>
                </a:tc>
                <a:tc>
                  <a:txBody>
                    <a:bodyPr/>
                    <a:lstStyle/>
                    <a:p>
                      <a:r>
                        <a:rPr lang="es-MX" sz="900">
                          <a:effectLst/>
                        </a:rPr>
                        <a:t>650–1100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Junio de 2012</a:t>
                      </a:r>
                    </a:p>
                  </a:txBody>
                  <a:tcPr marL="14267" marR="14267" marT="7133" marB="7133" anchor="ctr"/>
                </a:tc>
                <a:tc>
                  <a:txBody>
                    <a:bodyPr/>
                    <a:lstStyle/>
                    <a:p>
                      <a:r>
                        <a:rPr lang="es-MX" sz="900">
                          <a:effectLst/>
                        </a:rPr>
                        <a:t>$201</a:t>
                      </a:r>
                    </a:p>
                  </a:txBody>
                  <a:tcPr marL="14267" marR="14267" marT="7133" marB="7133" anchor="ctr"/>
                </a:tc>
                <a:extLst>
                  <a:ext uri="{0D108BD9-81ED-4DB2-BD59-A6C34878D82A}">
                    <a16:rowId xmlns:a16="http://schemas.microsoft.com/office/drawing/2014/main" val="1665042357"/>
                  </a:ext>
                </a:extLst>
              </a:tr>
              <a:tr h="322025">
                <a:tc>
                  <a:txBody>
                    <a:bodyPr/>
                    <a:lstStyle/>
                    <a:p>
                      <a:r>
                        <a:rPr lang="es-MX" sz="900">
                          <a:effectLst/>
                        </a:rPr>
                        <a:t>Core i5-3550S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 GHz</a:t>
                      </a:r>
                    </a:p>
                  </a:txBody>
                  <a:tcPr marL="14267" marR="14267" marT="7133" marB="7133" anchor="ctr"/>
                </a:tc>
                <a:tc>
                  <a:txBody>
                    <a:bodyPr/>
                    <a:lstStyle/>
                    <a:p>
                      <a:r>
                        <a:rPr lang="es-MX" sz="900">
                          <a:effectLst/>
                        </a:rPr>
                        <a:t>3/4/6/7</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a:effectLst/>
                        </a:rPr>
                        <a:t>$205</a:t>
                      </a:r>
                    </a:p>
                  </a:txBody>
                  <a:tcPr marL="14267" marR="14267" marT="7133" marB="7133" anchor="ctr"/>
                </a:tc>
                <a:extLst>
                  <a:ext uri="{0D108BD9-81ED-4DB2-BD59-A6C34878D82A}">
                    <a16:rowId xmlns:a16="http://schemas.microsoft.com/office/drawing/2014/main" val="786116541"/>
                  </a:ext>
                </a:extLst>
              </a:tr>
              <a:tr h="322025">
                <a:tc>
                  <a:txBody>
                    <a:bodyPr/>
                    <a:lstStyle/>
                    <a:p>
                      <a:r>
                        <a:rPr lang="es-MX" sz="900">
                          <a:effectLst/>
                        </a:rPr>
                        <a:t>Core i5-3570S</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3.1 GHz</a:t>
                      </a:r>
                    </a:p>
                  </a:txBody>
                  <a:tcPr marL="14267" marR="14267" marT="7133" marB="7133" anchor="ctr"/>
                </a:tc>
                <a:tc>
                  <a:txBody>
                    <a:bodyPr/>
                    <a:lstStyle/>
                    <a:p>
                      <a:r>
                        <a:rPr lang="es-MX" sz="900">
                          <a:effectLst/>
                        </a:rPr>
                        <a:t>3/4/6/7</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65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Junio de 2012</a:t>
                      </a:r>
                    </a:p>
                  </a:txBody>
                  <a:tcPr marL="14267" marR="14267" marT="7133" marB="7133" anchor="ctr"/>
                </a:tc>
                <a:tc>
                  <a:txBody>
                    <a:bodyPr/>
                    <a:lstStyle/>
                    <a:p>
                      <a:r>
                        <a:rPr lang="es-MX" sz="900">
                          <a:effectLst/>
                        </a:rPr>
                        <a:t>$205</a:t>
                      </a:r>
                    </a:p>
                  </a:txBody>
                  <a:tcPr marL="14267" marR="14267" marT="7133" marB="7133" anchor="ctr"/>
                </a:tc>
                <a:extLst>
                  <a:ext uri="{0D108BD9-81ED-4DB2-BD59-A6C34878D82A}">
                    <a16:rowId xmlns:a16="http://schemas.microsoft.com/office/drawing/2014/main" val="4169736695"/>
                  </a:ext>
                </a:extLst>
              </a:tr>
              <a:tr h="66937">
                <a:tc gridSpan="13">
                  <a:txBody>
                    <a:bodyPr/>
                    <a:lstStyle/>
                    <a:p>
                      <a:r>
                        <a:rPr lang="es-MX" sz="900" b="1">
                          <a:effectLst/>
                        </a:rPr>
                        <a:t>Ultra-bajo consumo</a:t>
                      </a:r>
                      <a:endParaRPr lang="es-MX" sz="900">
                        <a:effectLst/>
                      </a:endParaRPr>
                    </a:p>
                  </a:txBody>
                  <a:tcPr marL="14267" marR="14267" marT="7133" marB="71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096479678"/>
                  </a:ext>
                </a:extLst>
              </a:tr>
              <a:tr h="322025">
                <a:tc>
                  <a:txBody>
                    <a:bodyPr/>
                    <a:lstStyle/>
                    <a:p>
                      <a:r>
                        <a:rPr lang="es-MX" sz="900">
                          <a:effectLst/>
                        </a:rPr>
                        <a:t>Core i5-3570T</a:t>
                      </a:r>
                    </a:p>
                  </a:txBody>
                  <a:tcPr marL="14267" marR="14267" marT="7133" marB="7133" anchor="ctr"/>
                </a:tc>
                <a:tc>
                  <a:txBody>
                    <a:bodyPr/>
                    <a:lstStyle/>
                    <a:p>
                      <a:r>
                        <a:rPr lang="es-MX" sz="900">
                          <a:effectLst/>
                        </a:rPr>
                        <a:t>4</a:t>
                      </a:r>
                    </a:p>
                  </a:txBody>
                  <a:tcPr marL="14267" marR="14267" marT="7133" marB="7133" anchor="ctr"/>
                </a:tc>
                <a:tc>
                  <a:txBody>
                    <a:bodyPr/>
                    <a:lstStyle/>
                    <a:p>
                      <a:r>
                        <a:rPr lang="es-MX" sz="900">
                          <a:effectLst/>
                        </a:rPr>
                        <a:t>2.3 GHz</a:t>
                      </a:r>
                    </a:p>
                  </a:txBody>
                  <a:tcPr marL="14267" marR="14267" marT="7133" marB="7133" anchor="ctr"/>
                </a:tc>
                <a:tc>
                  <a:txBody>
                    <a:bodyPr/>
                    <a:lstStyle/>
                    <a:p>
                      <a:r>
                        <a:rPr lang="es-MX" sz="900">
                          <a:effectLst/>
                        </a:rPr>
                        <a:t>6/7/9/10</a:t>
                      </a:r>
                    </a:p>
                  </a:txBody>
                  <a:tcPr marL="14267" marR="14267" marT="7133" marB="7133" anchor="ctr"/>
                </a:tc>
                <a:tc>
                  <a:txBody>
                    <a:bodyPr/>
                    <a:lstStyle/>
                    <a:p>
                      <a:r>
                        <a:rPr lang="es-MX" sz="900">
                          <a:effectLst/>
                        </a:rPr>
                        <a:t>4 × 256 KiB</a:t>
                      </a:r>
                    </a:p>
                  </a:txBody>
                  <a:tcPr marL="14267" marR="14267" marT="7133" marB="7133" anchor="ctr"/>
                </a:tc>
                <a:tc>
                  <a:txBody>
                    <a:bodyPr/>
                    <a:lstStyle/>
                    <a:p>
                      <a:r>
                        <a:rPr lang="es-MX" sz="900">
                          <a:effectLst/>
                        </a:rPr>
                        <a:t>6 MiB</a:t>
                      </a:r>
                    </a:p>
                  </a:txBody>
                  <a:tcPr marL="14267" marR="14267" marT="7133" marB="7133" anchor="ctr"/>
                </a:tc>
                <a:tc>
                  <a:txBody>
                    <a:bodyPr/>
                    <a:lstStyle/>
                    <a:p>
                      <a:r>
                        <a:rPr lang="es-MX" sz="900">
                          <a:effectLst/>
                        </a:rPr>
                        <a:t>HD Graphics 2500</a:t>
                      </a:r>
                    </a:p>
                  </a:txBody>
                  <a:tcPr marL="14267" marR="14267" marT="7133" marB="7133" anchor="ctr"/>
                </a:tc>
                <a:tc>
                  <a:txBody>
                    <a:bodyPr/>
                    <a:lstStyle/>
                    <a:p>
                      <a:r>
                        <a:rPr lang="es-MX" sz="900">
                          <a:effectLst/>
                        </a:rPr>
                        <a:t>650–1150 MHz</a:t>
                      </a:r>
                    </a:p>
                  </a:txBody>
                  <a:tcPr marL="14267" marR="14267" marT="7133" marB="7133" anchor="ctr"/>
                </a:tc>
                <a:tc>
                  <a:txBody>
                    <a:bodyPr/>
                    <a:lstStyle/>
                    <a:p>
                      <a:r>
                        <a:rPr lang="es-MX" sz="900">
                          <a:effectLst/>
                        </a:rPr>
                        <a:t>45 W</a:t>
                      </a:r>
                    </a:p>
                  </a:txBody>
                  <a:tcPr marL="14267" marR="14267" marT="7133" marB="7133" anchor="ctr"/>
                </a:tc>
                <a:tc>
                  <a:txBody>
                    <a:bodyPr/>
                    <a:lstStyle/>
                    <a:p>
                      <a:r>
                        <a:rPr lang="es-MX" sz="900">
                          <a:effectLst/>
                        </a:rPr>
                        <a:t>LGA 1155</a:t>
                      </a:r>
                    </a:p>
                  </a:txBody>
                  <a:tcPr marL="14267" marR="14267" marT="7133" marB="7133" anchor="ctr"/>
                </a:tc>
                <a:tc>
                  <a:txBody>
                    <a:bodyPr/>
                    <a:lstStyle/>
                    <a:p>
                      <a:r>
                        <a:rPr lang="es-MX" sz="900">
                          <a:effectLst/>
                        </a:rPr>
                        <a:t>DMI 2.0</a:t>
                      </a:r>
                    </a:p>
                  </a:txBody>
                  <a:tcPr marL="14267" marR="14267" marT="7133" marB="7133" anchor="ctr"/>
                </a:tc>
                <a:tc>
                  <a:txBody>
                    <a:bodyPr/>
                    <a:lstStyle/>
                    <a:p>
                      <a:r>
                        <a:rPr lang="es-MX" sz="900">
                          <a:effectLst/>
                        </a:rPr>
                        <a:t>Abril de 2012</a:t>
                      </a:r>
                    </a:p>
                  </a:txBody>
                  <a:tcPr marL="14267" marR="14267" marT="7133" marB="7133" anchor="ctr"/>
                </a:tc>
                <a:tc>
                  <a:txBody>
                    <a:bodyPr/>
                    <a:lstStyle/>
                    <a:p>
                      <a:r>
                        <a:rPr lang="es-MX" sz="900" dirty="0">
                          <a:effectLst/>
                        </a:rPr>
                        <a:t>$205</a:t>
                      </a:r>
                    </a:p>
                  </a:txBody>
                  <a:tcPr marL="14267" marR="14267" marT="7133" marB="7133" anchor="ctr"/>
                </a:tc>
                <a:extLst>
                  <a:ext uri="{0D108BD9-81ED-4DB2-BD59-A6C34878D82A}">
                    <a16:rowId xmlns:a16="http://schemas.microsoft.com/office/drawing/2014/main" val="944593495"/>
                  </a:ext>
                </a:extLst>
              </a:tr>
            </a:tbl>
          </a:graphicData>
        </a:graphic>
      </p:graphicFrame>
      <p:sp>
        <p:nvSpPr>
          <p:cNvPr id="7" name="CuadroTexto 6">
            <a:extLst>
              <a:ext uri="{FF2B5EF4-FFF2-40B4-BE49-F238E27FC236}">
                <a16:creationId xmlns:a16="http://schemas.microsoft.com/office/drawing/2014/main" id="{4E36F93C-89BE-4A65-B684-D76FC0757739}"/>
              </a:ext>
            </a:extLst>
          </p:cNvPr>
          <p:cNvSpPr txBox="1"/>
          <p:nvPr/>
        </p:nvSpPr>
        <p:spPr>
          <a:xfrm>
            <a:off x="1139685" y="136525"/>
            <a:ext cx="3392558" cy="369332"/>
          </a:xfrm>
          <a:prstGeom prst="rect">
            <a:avLst/>
          </a:prstGeom>
          <a:noFill/>
        </p:spPr>
        <p:txBody>
          <a:bodyPr wrap="square">
            <a:spAutoFit/>
          </a:bodyPr>
          <a:lstStyle/>
          <a:p>
            <a:r>
              <a:rPr lang="en-US" dirty="0"/>
              <a:t>Ivy Bridge (quad-core, 22 nm)</a:t>
            </a:r>
            <a:endParaRPr lang="es-MX" dirty="0"/>
          </a:p>
        </p:txBody>
      </p:sp>
    </p:spTree>
    <p:extLst>
      <p:ext uri="{BB962C8B-B14F-4D97-AF65-F5344CB8AC3E}">
        <p14:creationId xmlns:p14="http://schemas.microsoft.com/office/powerpoint/2010/main" val="209847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71BA6D2-B701-4EB9-919D-4C82CB10C34C}"/>
              </a:ext>
            </a:extLst>
          </p:cNvPr>
          <p:cNvSpPr>
            <a:spLocks noGrp="1"/>
          </p:cNvSpPr>
          <p:nvPr>
            <p:ph type="sldNum" sz="quarter" idx="12"/>
          </p:nvPr>
        </p:nvSpPr>
        <p:spPr/>
        <p:txBody>
          <a:bodyPr/>
          <a:lstStyle/>
          <a:p>
            <a:pPr rtl="0"/>
            <a:fld id="{D8DA9DAA-006C-4F4B-980E-E3DF019B24E2}" type="slidenum">
              <a:rPr lang="es-ES" noProof="0" smtClean="0"/>
              <a:t>117</a:t>
            </a:fld>
            <a:endParaRPr lang="es-ES" noProof="0"/>
          </a:p>
        </p:txBody>
      </p:sp>
      <p:graphicFrame>
        <p:nvGraphicFramePr>
          <p:cNvPr id="5" name="Tabla 4">
            <a:extLst>
              <a:ext uri="{FF2B5EF4-FFF2-40B4-BE49-F238E27FC236}">
                <a16:creationId xmlns:a16="http://schemas.microsoft.com/office/drawing/2014/main" id="{683B5403-A8B6-4B59-A36D-5A2052135B0D}"/>
              </a:ext>
            </a:extLst>
          </p:cNvPr>
          <p:cNvGraphicFramePr>
            <a:graphicFrameLocks noGrp="1"/>
          </p:cNvGraphicFramePr>
          <p:nvPr>
            <p:extLst>
              <p:ext uri="{D42A27DB-BD31-4B8C-83A1-F6EECF244321}">
                <p14:modId xmlns:p14="http://schemas.microsoft.com/office/powerpoint/2010/main" val="1206431223"/>
              </p:ext>
            </p:extLst>
          </p:nvPr>
        </p:nvGraphicFramePr>
        <p:xfrm>
          <a:off x="1196003" y="690578"/>
          <a:ext cx="10157797" cy="6030897"/>
        </p:xfrm>
        <a:graphic>
          <a:graphicData uri="http://schemas.openxmlformats.org/drawingml/2006/table">
            <a:tbl>
              <a:tblPr>
                <a:tableStyleId>{ED083AE6-46FA-4A59-8FB0-9F97EB10719F}</a:tableStyleId>
              </a:tblPr>
              <a:tblGrid>
                <a:gridCol w="781369">
                  <a:extLst>
                    <a:ext uri="{9D8B030D-6E8A-4147-A177-3AD203B41FA5}">
                      <a16:colId xmlns:a16="http://schemas.microsoft.com/office/drawing/2014/main" val="672002732"/>
                    </a:ext>
                  </a:extLst>
                </a:gridCol>
                <a:gridCol w="781369">
                  <a:extLst>
                    <a:ext uri="{9D8B030D-6E8A-4147-A177-3AD203B41FA5}">
                      <a16:colId xmlns:a16="http://schemas.microsoft.com/office/drawing/2014/main" val="2074022201"/>
                    </a:ext>
                  </a:extLst>
                </a:gridCol>
                <a:gridCol w="781369">
                  <a:extLst>
                    <a:ext uri="{9D8B030D-6E8A-4147-A177-3AD203B41FA5}">
                      <a16:colId xmlns:a16="http://schemas.microsoft.com/office/drawing/2014/main" val="656296220"/>
                    </a:ext>
                  </a:extLst>
                </a:gridCol>
                <a:gridCol w="781369">
                  <a:extLst>
                    <a:ext uri="{9D8B030D-6E8A-4147-A177-3AD203B41FA5}">
                      <a16:colId xmlns:a16="http://schemas.microsoft.com/office/drawing/2014/main" val="3217452710"/>
                    </a:ext>
                  </a:extLst>
                </a:gridCol>
                <a:gridCol w="781369">
                  <a:extLst>
                    <a:ext uri="{9D8B030D-6E8A-4147-A177-3AD203B41FA5}">
                      <a16:colId xmlns:a16="http://schemas.microsoft.com/office/drawing/2014/main" val="3837121767"/>
                    </a:ext>
                  </a:extLst>
                </a:gridCol>
                <a:gridCol w="781369">
                  <a:extLst>
                    <a:ext uri="{9D8B030D-6E8A-4147-A177-3AD203B41FA5}">
                      <a16:colId xmlns:a16="http://schemas.microsoft.com/office/drawing/2014/main" val="820184695"/>
                    </a:ext>
                  </a:extLst>
                </a:gridCol>
                <a:gridCol w="781369">
                  <a:extLst>
                    <a:ext uri="{9D8B030D-6E8A-4147-A177-3AD203B41FA5}">
                      <a16:colId xmlns:a16="http://schemas.microsoft.com/office/drawing/2014/main" val="997447823"/>
                    </a:ext>
                  </a:extLst>
                </a:gridCol>
                <a:gridCol w="781369">
                  <a:extLst>
                    <a:ext uri="{9D8B030D-6E8A-4147-A177-3AD203B41FA5}">
                      <a16:colId xmlns:a16="http://schemas.microsoft.com/office/drawing/2014/main" val="4207437291"/>
                    </a:ext>
                  </a:extLst>
                </a:gridCol>
                <a:gridCol w="781369">
                  <a:extLst>
                    <a:ext uri="{9D8B030D-6E8A-4147-A177-3AD203B41FA5}">
                      <a16:colId xmlns:a16="http://schemas.microsoft.com/office/drawing/2014/main" val="1427855465"/>
                    </a:ext>
                  </a:extLst>
                </a:gridCol>
                <a:gridCol w="781369">
                  <a:extLst>
                    <a:ext uri="{9D8B030D-6E8A-4147-A177-3AD203B41FA5}">
                      <a16:colId xmlns:a16="http://schemas.microsoft.com/office/drawing/2014/main" val="972420329"/>
                    </a:ext>
                  </a:extLst>
                </a:gridCol>
                <a:gridCol w="781369">
                  <a:extLst>
                    <a:ext uri="{9D8B030D-6E8A-4147-A177-3AD203B41FA5}">
                      <a16:colId xmlns:a16="http://schemas.microsoft.com/office/drawing/2014/main" val="1802429968"/>
                    </a:ext>
                  </a:extLst>
                </a:gridCol>
                <a:gridCol w="781369">
                  <a:extLst>
                    <a:ext uri="{9D8B030D-6E8A-4147-A177-3AD203B41FA5}">
                      <a16:colId xmlns:a16="http://schemas.microsoft.com/office/drawing/2014/main" val="1169118371"/>
                    </a:ext>
                  </a:extLst>
                </a:gridCol>
                <a:gridCol w="781369">
                  <a:extLst>
                    <a:ext uri="{9D8B030D-6E8A-4147-A177-3AD203B41FA5}">
                      <a16:colId xmlns:a16="http://schemas.microsoft.com/office/drawing/2014/main" val="3305920214"/>
                    </a:ext>
                  </a:extLst>
                </a:gridCol>
              </a:tblGrid>
              <a:tr h="597225">
                <a:tc>
                  <a:txBody>
                    <a:bodyPr/>
                    <a:lstStyle/>
                    <a:p>
                      <a:pPr algn="ctr"/>
                      <a:r>
                        <a:rPr lang="es-MX" sz="900">
                          <a:effectLst/>
                        </a:rPr>
                        <a:t>Modelo</a:t>
                      </a:r>
                    </a:p>
                  </a:txBody>
                  <a:tcPr marL="17761" marR="17761" marT="8880" marB="8880" anchor="ctr"/>
                </a:tc>
                <a:tc>
                  <a:txBody>
                    <a:bodyPr/>
                    <a:lstStyle/>
                    <a:p>
                      <a:pPr algn="ctr"/>
                      <a:r>
                        <a:rPr lang="es-MX" sz="900">
                          <a:effectLst/>
                        </a:rPr>
                        <a:t>Núcleos</a:t>
                      </a:r>
                    </a:p>
                  </a:txBody>
                  <a:tcPr marL="17761" marR="17761" marT="8880" marB="8880" anchor="ctr"/>
                </a:tc>
                <a:tc>
                  <a:txBody>
                    <a:bodyPr/>
                    <a:lstStyle/>
                    <a:p>
                      <a:pPr algn="ctr"/>
                      <a:r>
                        <a:rPr lang="es-MX" sz="900">
                          <a:effectLst/>
                        </a:rPr>
                        <a:t>Frecuencia</a:t>
                      </a:r>
                    </a:p>
                  </a:txBody>
                  <a:tcPr marL="17761" marR="17761" marT="8880" marB="8880" anchor="ctr"/>
                </a:tc>
                <a:tc>
                  <a:txBody>
                    <a:bodyPr/>
                    <a:lstStyle/>
                    <a:p>
                      <a:pPr algn="ctr"/>
                      <a:r>
                        <a:rPr lang="es-MX" sz="900">
                          <a:effectLst/>
                        </a:rPr>
                        <a:t>Turbo</a:t>
                      </a:r>
                    </a:p>
                  </a:txBody>
                  <a:tcPr marL="17761" marR="17761" marT="8880" marB="8880" anchor="ctr"/>
                </a:tc>
                <a:tc>
                  <a:txBody>
                    <a:bodyPr/>
                    <a:lstStyle/>
                    <a:p>
                      <a:pPr algn="ctr"/>
                      <a:r>
                        <a:rPr lang="es-MX" sz="900">
                          <a:effectLst/>
                        </a:rPr>
                        <a:t>CachéL2</a:t>
                      </a:r>
                    </a:p>
                  </a:txBody>
                  <a:tcPr marL="17761" marR="17761" marT="8880" marB="8880" anchor="ctr"/>
                </a:tc>
                <a:tc>
                  <a:txBody>
                    <a:bodyPr/>
                    <a:lstStyle/>
                    <a:p>
                      <a:pPr algn="ctr"/>
                      <a:r>
                        <a:rPr lang="es-MX" sz="900">
                          <a:effectLst/>
                        </a:rPr>
                        <a:t>CachéL3</a:t>
                      </a:r>
                    </a:p>
                  </a:txBody>
                  <a:tcPr marL="17761" marR="17761" marT="8880" marB="8880" anchor="ctr"/>
                </a:tc>
                <a:tc>
                  <a:txBody>
                    <a:bodyPr/>
                    <a:lstStyle/>
                    <a:p>
                      <a:pPr algn="ctr"/>
                      <a:r>
                        <a:rPr lang="es-MX" sz="900">
                          <a:effectLst/>
                        </a:rPr>
                        <a:t>modelo deGPU</a:t>
                      </a:r>
                    </a:p>
                  </a:txBody>
                  <a:tcPr marL="17761" marR="17761" marT="8880" marB="8880" anchor="ctr"/>
                </a:tc>
                <a:tc>
                  <a:txBody>
                    <a:bodyPr/>
                    <a:lstStyle/>
                    <a:p>
                      <a:pPr algn="ctr"/>
                      <a:r>
                        <a:rPr lang="es-MX" sz="900">
                          <a:effectLst/>
                        </a:rPr>
                        <a:t>frecuencia deGPU</a:t>
                      </a:r>
                    </a:p>
                  </a:txBody>
                  <a:tcPr marL="17761" marR="17761" marT="8880" marB="8880" anchor="ctr"/>
                </a:tc>
                <a:tc>
                  <a:txBody>
                    <a:bodyPr/>
                    <a:lstStyle/>
                    <a:p>
                      <a:pPr algn="ctr"/>
                      <a:r>
                        <a:rPr lang="es-MX" sz="900">
                          <a:effectLst/>
                        </a:rPr>
                        <a:t>TDP</a:t>
                      </a:r>
                    </a:p>
                  </a:txBody>
                  <a:tcPr marL="17761" marR="17761" marT="8880" marB="8880" anchor="ctr"/>
                </a:tc>
                <a:tc>
                  <a:txBody>
                    <a:bodyPr/>
                    <a:lstStyle/>
                    <a:p>
                      <a:pPr algn="ctr"/>
                      <a:r>
                        <a:rPr lang="es-MX" sz="900">
                          <a:effectLst/>
                        </a:rPr>
                        <a:t>Socket</a:t>
                      </a:r>
                    </a:p>
                  </a:txBody>
                  <a:tcPr marL="17761" marR="17761" marT="8880" marB="8880" anchor="ctr"/>
                </a:tc>
                <a:tc>
                  <a:txBody>
                    <a:bodyPr/>
                    <a:lstStyle/>
                    <a:p>
                      <a:pPr algn="ctr"/>
                      <a:r>
                        <a:rPr lang="es-MX" sz="900">
                          <a:effectLst/>
                        </a:rPr>
                        <a:t>I/O bus</a:t>
                      </a:r>
                    </a:p>
                  </a:txBody>
                  <a:tcPr marL="17761" marR="17761" marT="8880" marB="8880" anchor="ctr"/>
                </a:tc>
                <a:tc>
                  <a:txBody>
                    <a:bodyPr/>
                    <a:lstStyle/>
                    <a:p>
                      <a:pPr algn="ctr"/>
                      <a:r>
                        <a:rPr lang="es-MX" sz="900">
                          <a:effectLst/>
                        </a:rPr>
                        <a:t>Fecha delanzamiento</a:t>
                      </a:r>
                    </a:p>
                  </a:txBody>
                  <a:tcPr marL="17761" marR="17761" marT="8880" marB="8880" anchor="ctr"/>
                </a:tc>
                <a:tc>
                  <a:txBody>
                    <a:bodyPr/>
                    <a:lstStyle/>
                    <a:p>
                      <a:pPr algn="ctr"/>
                      <a:r>
                        <a:rPr lang="es-MX" sz="900">
                          <a:effectLst/>
                        </a:rPr>
                        <a:t>Precio delanzamiento</a:t>
                      </a:r>
                    </a:p>
                    <a:p>
                      <a:pPr algn="ctr"/>
                      <a:r>
                        <a:rPr lang="es-MX" sz="900">
                          <a:effectLst/>
                        </a:rPr>
                        <a:t>(USD)</a:t>
                      </a:r>
                    </a:p>
                  </a:txBody>
                  <a:tcPr marL="17761" marR="17761" marT="8880" marB="8880" anchor="ctr"/>
                </a:tc>
                <a:extLst>
                  <a:ext uri="{0D108BD9-81ED-4DB2-BD59-A6C34878D82A}">
                    <a16:rowId xmlns:a16="http://schemas.microsoft.com/office/drawing/2014/main" val="4100282073"/>
                  </a:ext>
                </a:extLst>
              </a:tr>
              <a:tr h="382224">
                <a:tc>
                  <a:txBody>
                    <a:bodyPr/>
                    <a:lstStyle/>
                    <a:p>
                      <a:r>
                        <a:rPr lang="es-MX" sz="900">
                          <a:effectLst/>
                        </a:rPr>
                        <a:t>Core i5-3210M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2.5 GHz</a:t>
                      </a:r>
                    </a:p>
                  </a:txBody>
                  <a:tcPr marL="17761" marR="17761" marT="8880" marB="8880" anchor="ctr"/>
                </a:tc>
                <a:tc>
                  <a:txBody>
                    <a:bodyPr/>
                    <a:lstStyle/>
                    <a:p>
                      <a:r>
                        <a:rPr lang="es-MX" sz="900">
                          <a:effectLst/>
                        </a:rPr>
                        <a:t>4/6</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650–1100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577118547"/>
                  </a:ext>
                </a:extLst>
              </a:tr>
              <a:tr h="382224">
                <a:tc>
                  <a:txBody>
                    <a:bodyPr/>
                    <a:lstStyle/>
                    <a:p>
                      <a:r>
                        <a:rPr lang="es-MX" sz="900">
                          <a:effectLst/>
                        </a:rPr>
                        <a:t>Core i5-3230M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2.6 GHz</a:t>
                      </a:r>
                    </a:p>
                  </a:txBody>
                  <a:tcPr marL="17761" marR="17761" marT="8880" marB="8880" anchor="ctr"/>
                </a:tc>
                <a:tc>
                  <a:txBody>
                    <a:bodyPr/>
                    <a:lstStyle/>
                    <a:p>
                      <a:r>
                        <a:rPr lang="es-MX" sz="900">
                          <a:effectLst/>
                        </a:rPr>
                        <a:t>4/6</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650–1100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4293576699"/>
                  </a:ext>
                </a:extLst>
              </a:tr>
              <a:tr h="382224">
                <a:tc>
                  <a:txBody>
                    <a:bodyPr/>
                    <a:lstStyle/>
                    <a:p>
                      <a:r>
                        <a:rPr lang="es-MX" sz="900">
                          <a:effectLst/>
                        </a:rPr>
                        <a:t>Core i5-3320M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2.6 GHz</a:t>
                      </a:r>
                    </a:p>
                  </a:txBody>
                  <a:tcPr marL="17761" marR="17761" marT="8880" marB="8880" anchor="ctr"/>
                </a:tc>
                <a:tc>
                  <a:txBody>
                    <a:bodyPr/>
                    <a:lstStyle/>
                    <a:p>
                      <a:r>
                        <a:rPr lang="es-MX" sz="900">
                          <a:effectLst/>
                        </a:rPr>
                        <a:t>5/7</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650–1200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1768324768"/>
                  </a:ext>
                </a:extLst>
              </a:tr>
              <a:tr h="382224">
                <a:tc>
                  <a:txBody>
                    <a:bodyPr/>
                    <a:lstStyle/>
                    <a:p>
                      <a:r>
                        <a:rPr lang="es-MX" sz="900">
                          <a:effectLst/>
                        </a:rPr>
                        <a:t>Core i5-3340M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2.7 GHz</a:t>
                      </a:r>
                    </a:p>
                  </a:txBody>
                  <a:tcPr marL="17761" marR="17761" marT="8880" marB="8880" anchor="ctr"/>
                </a:tc>
                <a:tc>
                  <a:txBody>
                    <a:bodyPr/>
                    <a:lstStyle/>
                    <a:p>
                      <a:r>
                        <a:rPr lang="es-MX" sz="900">
                          <a:effectLst/>
                        </a:rPr>
                        <a:t>5/7</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650–1250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3323106005"/>
                  </a:ext>
                </a:extLst>
              </a:tr>
              <a:tr h="382224">
                <a:tc>
                  <a:txBody>
                    <a:bodyPr/>
                    <a:lstStyle/>
                    <a:p>
                      <a:r>
                        <a:rPr lang="es-MX" sz="900">
                          <a:effectLst/>
                        </a:rPr>
                        <a:t>Core i5-3360M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2.8 GHz</a:t>
                      </a:r>
                    </a:p>
                  </a:txBody>
                  <a:tcPr marL="17761" marR="17761" marT="8880" marB="8880" anchor="ctr"/>
                </a:tc>
                <a:tc>
                  <a:txBody>
                    <a:bodyPr/>
                    <a:lstStyle/>
                    <a:p>
                      <a:r>
                        <a:rPr lang="es-MX" sz="900">
                          <a:effectLst/>
                        </a:rPr>
                        <a:t>5/7</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650–1200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$266</a:t>
                      </a:r>
                    </a:p>
                  </a:txBody>
                  <a:tcPr marL="17761" marR="17761" marT="8880" marB="8880" anchor="ctr"/>
                </a:tc>
                <a:extLst>
                  <a:ext uri="{0D108BD9-81ED-4DB2-BD59-A6C34878D82A}">
                    <a16:rowId xmlns:a16="http://schemas.microsoft.com/office/drawing/2014/main" val="1571248323"/>
                  </a:ext>
                </a:extLst>
              </a:tr>
              <a:tr h="382224">
                <a:tc>
                  <a:txBody>
                    <a:bodyPr/>
                    <a:lstStyle/>
                    <a:p>
                      <a:r>
                        <a:rPr lang="es-MX" sz="900">
                          <a:effectLst/>
                        </a:rPr>
                        <a:t>Core i5-3380M</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2.9 GHz</a:t>
                      </a:r>
                    </a:p>
                  </a:txBody>
                  <a:tcPr marL="17761" marR="17761" marT="8880" marB="8880" anchor="ctr"/>
                </a:tc>
                <a:tc>
                  <a:txBody>
                    <a:bodyPr/>
                    <a:lstStyle/>
                    <a:p>
                      <a:r>
                        <a:rPr lang="es-MX" sz="900">
                          <a:effectLst/>
                        </a:rPr>
                        <a:t>5/7</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650–1250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$266</a:t>
                      </a:r>
                    </a:p>
                  </a:txBody>
                  <a:tcPr marL="17761" marR="17761" marT="8880" marB="8880" anchor="ctr"/>
                </a:tc>
                <a:extLst>
                  <a:ext uri="{0D108BD9-81ED-4DB2-BD59-A6C34878D82A}">
                    <a16:rowId xmlns:a16="http://schemas.microsoft.com/office/drawing/2014/main" val="3896266134"/>
                  </a:ext>
                </a:extLst>
              </a:tr>
              <a:tr h="154100">
                <a:tc gridSpan="13">
                  <a:txBody>
                    <a:bodyPr/>
                    <a:lstStyle/>
                    <a:p>
                      <a:r>
                        <a:rPr lang="es-MX" sz="900" b="1">
                          <a:effectLst/>
                        </a:rPr>
                        <a:t>Embebido</a:t>
                      </a:r>
                      <a:endParaRPr lang="es-MX" sz="900">
                        <a:effectLst/>
                      </a:endParaRPr>
                    </a:p>
                  </a:txBody>
                  <a:tcPr marL="17761" marR="17761" marT="8880" marB="888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68922048"/>
                  </a:ext>
                </a:extLst>
              </a:tr>
              <a:tr h="382224">
                <a:tc>
                  <a:txBody>
                    <a:bodyPr/>
                    <a:lstStyle/>
                    <a:p>
                      <a:r>
                        <a:rPr lang="es-MX" sz="900">
                          <a:effectLst/>
                        </a:rPr>
                        <a:t>Core i5-3610ME</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2.7 GHz</a:t>
                      </a:r>
                    </a:p>
                  </a:txBody>
                  <a:tcPr marL="17761" marR="17761" marT="8880" marB="8880" anchor="ctr"/>
                </a:tc>
                <a:tc>
                  <a:txBody>
                    <a:bodyPr/>
                    <a:lstStyle/>
                    <a:p>
                      <a:r>
                        <a:rPr lang="es-MX" sz="900">
                          <a:effectLst/>
                        </a:rPr>
                        <a:t>4/6</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650–950 MHz</a:t>
                      </a:r>
                    </a:p>
                  </a:txBody>
                  <a:tcPr marL="17761" marR="17761" marT="8880" marB="8880" anchor="ctr"/>
                </a:tc>
                <a:tc>
                  <a:txBody>
                    <a:bodyPr/>
                    <a:lstStyle/>
                    <a:p>
                      <a:r>
                        <a:rPr lang="es-MX" sz="900">
                          <a:effectLst/>
                        </a:rPr>
                        <a:t>35 W</a:t>
                      </a:r>
                    </a:p>
                  </a:txBody>
                  <a:tcPr marL="17761" marR="17761" marT="8880" marB="8880" anchor="ctr"/>
                </a:tc>
                <a:tc>
                  <a:txBody>
                    <a:bodyPr/>
                    <a:lstStyle/>
                    <a:p>
                      <a:r>
                        <a:rPr lang="es-MX" sz="900">
                          <a:effectLst/>
                        </a:rPr>
                        <a:t>Socket G2BGA-1023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$276</a:t>
                      </a:r>
                    </a:p>
                  </a:txBody>
                  <a:tcPr marL="17761" marR="17761" marT="8880" marB="8880" anchor="ctr"/>
                </a:tc>
                <a:extLst>
                  <a:ext uri="{0D108BD9-81ED-4DB2-BD59-A6C34878D82A}">
                    <a16:rowId xmlns:a16="http://schemas.microsoft.com/office/drawing/2014/main" val="3050615123"/>
                  </a:ext>
                </a:extLst>
              </a:tr>
              <a:tr h="154100">
                <a:tc gridSpan="13">
                  <a:txBody>
                    <a:bodyPr/>
                    <a:lstStyle/>
                    <a:p>
                      <a:r>
                        <a:rPr lang="es-MX" sz="900" b="1">
                          <a:effectLst/>
                        </a:rPr>
                        <a:t>Bajo consumo</a:t>
                      </a:r>
                      <a:endParaRPr lang="es-MX" sz="900">
                        <a:effectLst/>
                      </a:endParaRPr>
                    </a:p>
                  </a:txBody>
                  <a:tcPr marL="17761" marR="17761" marT="8880" marB="888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98234366"/>
                  </a:ext>
                </a:extLst>
              </a:tr>
              <a:tr h="382224">
                <a:tc>
                  <a:txBody>
                    <a:bodyPr/>
                    <a:lstStyle/>
                    <a:p>
                      <a:r>
                        <a:rPr lang="es-MX" sz="900">
                          <a:effectLst/>
                        </a:rPr>
                        <a:t>Core i5-3317U</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1.7 GHz</a:t>
                      </a:r>
                    </a:p>
                  </a:txBody>
                  <a:tcPr marL="17761" marR="17761" marT="8880" marB="8880" anchor="ctr"/>
                </a:tc>
                <a:tc>
                  <a:txBody>
                    <a:bodyPr/>
                    <a:lstStyle/>
                    <a:p>
                      <a:r>
                        <a:rPr lang="es-MX" sz="900">
                          <a:effectLst/>
                        </a:rPr>
                        <a:t>7/9</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350–1050 MHz</a:t>
                      </a:r>
                    </a:p>
                  </a:txBody>
                  <a:tcPr marL="17761" marR="17761" marT="8880" marB="8880" anchor="ctr"/>
                </a:tc>
                <a:tc>
                  <a:txBody>
                    <a:bodyPr/>
                    <a:lstStyle/>
                    <a:p>
                      <a:r>
                        <a:rPr lang="es-MX" sz="900">
                          <a:effectLst/>
                        </a:rPr>
                        <a:t>17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146723471"/>
                  </a:ext>
                </a:extLst>
              </a:tr>
              <a:tr h="382224">
                <a:tc>
                  <a:txBody>
                    <a:bodyPr/>
                    <a:lstStyle/>
                    <a:p>
                      <a:r>
                        <a:rPr lang="es-MX" sz="900">
                          <a:effectLst/>
                        </a:rPr>
                        <a:t>Core i5-3337U</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1.8 GHz</a:t>
                      </a:r>
                    </a:p>
                  </a:txBody>
                  <a:tcPr marL="17761" marR="17761" marT="8880" marB="8880" anchor="ctr"/>
                </a:tc>
                <a:tc>
                  <a:txBody>
                    <a:bodyPr/>
                    <a:lstStyle/>
                    <a:p>
                      <a:r>
                        <a:rPr lang="es-MX" sz="900">
                          <a:effectLst/>
                        </a:rPr>
                        <a:t>7/9</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350–1100 MHz</a:t>
                      </a:r>
                    </a:p>
                  </a:txBody>
                  <a:tcPr marL="17761" marR="17761" marT="8880" marB="8880" anchor="ctr"/>
                </a:tc>
                <a:tc>
                  <a:txBody>
                    <a:bodyPr/>
                    <a:lstStyle/>
                    <a:p>
                      <a:r>
                        <a:rPr lang="es-MX" sz="900">
                          <a:effectLst/>
                        </a:rPr>
                        <a:t>17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1095689077"/>
                  </a:ext>
                </a:extLst>
              </a:tr>
              <a:tr h="382224">
                <a:tc>
                  <a:txBody>
                    <a:bodyPr/>
                    <a:lstStyle/>
                    <a:p>
                      <a:r>
                        <a:rPr lang="es-MX" sz="900">
                          <a:effectLst/>
                        </a:rPr>
                        <a:t>Core i5-3427U</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1.8 GHz</a:t>
                      </a:r>
                    </a:p>
                  </a:txBody>
                  <a:tcPr marL="17761" marR="17761" marT="8880" marB="8880" anchor="ctr"/>
                </a:tc>
                <a:tc>
                  <a:txBody>
                    <a:bodyPr/>
                    <a:lstStyle/>
                    <a:p>
                      <a:r>
                        <a:rPr lang="es-MX" sz="900">
                          <a:effectLst/>
                        </a:rPr>
                        <a:t>8/10</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350–1150 MHz</a:t>
                      </a:r>
                    </a:p>
                  </a:txBody>
                  <a:tcPr marL="17761" marR="17761" marT="8880" marB="8880" anchor="ctr"/>
                </a:tc>
                <a:tc>
                  <a:txBody>
                    <a:bodyPr/>
                    <a:lstStyle/>
                    <a:p>
                      <a:r>
                        <a:rPr lang="es-MX" sz="900">
                          <a:effectLst/>
                        </a:rPr>
                        <a:t>17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Junio de 2012</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1630016341"/>
                  </a:ext>
                </a:extLst>
              </a:tr>
              <a:tr h="382224">
                <a:tc>
                  <a:txBody>
                    <a:bodyPr/>
                    <a:lstStyle/>
                    <a:p>
                      <a:r>
                        <a:rPr lang="es-MX" sz="900">
                          <a:effectLst/>
                        </a:rPr>
                        <a:t>Core i5-3437U</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1.9 GHz</a:t>
                      </a:r>
                    </a:p>
                  </a:txBody>
                  <a:tcPr marL="17761" marR="17761" marT="8880" marB="8880" anchor="ctr"/>
                </a:tc>
                <a:tc>
                  <a:txBody>
                    <a:bodyPr/>
                    <a:lstStyle/>
                    <a:p>
                      <a:r>
                        <a:rPr lang="es-MX" sz="900">
                          <a:effectLst/>
                        </a:rPr>
                        <a:t>8/10</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650–1200 MHz</a:t>
                      </a:r>
                    </a:p>
                  </a:txBody>
                  <a:tcPr marL="17761" marR="17761" marT="8880" marB="8880" anchor="ctr"/>
                </a:tc>
                <a:tc>
                  <a:txBody>
                    <a:bodyPr/>
                    <a:lstStyle/>
                    <a:p>
                      <a:r>
                        <a:rPr lang="es-MX" sz="900">
                          <a:effectLst/>
                        </a:rPr>
                        <a:t>17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$225</a:t>
                      </a:r>
                    </a:p>
                  </a:txBody>
                  <a:tcPr marL="17761" marR="17761" marT="8880" marB="8880" anchor="ctr"/>
                </a:tc>
                <a:extLst>
                  <a:ext uri="{0D108BD9-81ED-4DB2-BD59-A6C34878D82A}">
                    <a16:rowId xmlns:a16="http://schemas.microsoft.com/office/drawing/2014/main" val="144546130"/>
                  </a:ext>
                </a:extLst>
              </a:tr>
              <a:tr h="154100">
                <a:tc gridSpan="13">
                  <a:txBody>
                    <a:bodyPr/>
                    <a:lstStyle/>
                    <a:p>
                      <a:r>
                        <a:rPr lang="es-MX" sz="900" b="1">
                          <a:effectLst/>
                        </a:rPr>
                        <a:t>Ultra-bajo consumo</a:t>
                      </a:r>
                      <a:endParaRPr lang="es-MX" sz="900">
                        <a:effectLst/>
                      </a:endParaRPr>
                    </a:p>
                  </a:txBody>
                  <a:tcPr marL="17761" marR="17761" marT="8880" marB="888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1925155"/>
                  </a:ext>
                </a:extLst>
              </a:tr>
              <a:tr h="382224">
                <a:tc>
                  <a:txBody>
                    <a:bodyPr/>
                    <a:lstStyle/>
                    <a:p>
                      <a:r>
                        <a:rPr lang="es-MX" sz="900">
                          <a:effectLst/>
                        </a:rPr>
                        <a:t>Core i5-3339Y</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1.5 GHz</a:t>
                      </a:r>
                    </a:p>
                  </a:txBody>
                  <a:tcPr marL="17761" marR="17761" marT="8880" marB="8880" anchor="ctr"/>
                </a:tc>
                <a:tc>
                  <a:txBody>
                    <a:bodyPr/>
                    <a:lstStyle/>
                    <a:p>
                      <a:r>
                        <a:rPr lang="es-MX" sz="900">
                          <a:effectLst/>
                        </a:rPr>
                        <a:t>3/5</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350–850 MHz</a:t>
                      </a:r>
                    </a:p>
                  </a:txBody>
                  <a:tcPr marL="17761" marR="17761" marT="8880" marB="8880" anchor="ctr"/>
                </a:tc>
                <a:tc>
                  <a:txBody>
                    <a:bodyPr/>
                    <a:lstStyle/>
                    <a:p>
                      <a:r>
                        <a:rPr lang="es-MX" sz="900">
                          <a:effectLst/>
                        </a:rPr>
                        <a:t>13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a:effectLst/>
                        </a:rPr>
                        <a:t>$250</a:t>
                      </a:r>
                    </a:p>
                  </a:txBody>
                  <a:tcPr marL="17761" marR="17761" marT="8880" marB="8880" anchor="ctr"/>
                </a:tc>
                <a:extLst>
                  <a:ext uri="{0D108BD9-81ED-4DB2-BD59-A6C34878D82A}">
                    <a16:rowId xmlns:a16="http://schemas.microsoft.com/office/drawing/2014/main" val="2416459147"/>
                  </a:ext>
                </a:extLst>
              </a:tr>
              <a:tr h="382224">
                <a:tc>
                  <a:txBody>
                    <a:bodyPr/>
                    <a:lstStyle/>
                    <a:p>
                      <a:r>
                        <a:rPr lang="es-MX" sz="900">
                          <a:effectLst/>
                        </a:rPr>
                        <a:t>Core i5-3439Y</a:t>
                      </a:r>
                    </a:p>
                  </a:txBody>
                  <a:tcPr marL="17761" marR="17761" marT="8880" marB="8880" anchor="ctr"/>
                </a:tc>
                <a:tc>
                  <a:txBody>
                    <a:bodyPr/>
                    <a:lstStyle/>
                    <a:p>
                      <a:r>
                        <a:rPr lang="es-MX" sz="900">
                          <a:effectLst/>
                        </a:rPr>
                        <a:t>2</a:t>
                      </a:r>
                    </a:p>
                  </a:txBody>
                  <a:tcPr marL="17761" marR="17761" marT="8880" marB="8880" anchor="ctr"/>
                </a:tc>
                <a:tc>
                  <a:txBody>
                    <a:bodyPr/>
                    <a:lstStyle/>
                    <a:p>
                      <a:r>
                        <a:rPr lang="es-MX" sz="900">
                          <a:effectLst/>
                        </a:rPr>
                        <a:t>1.5 GHz</a:t>
                      </a:r>
                    </a:p>
                  </a:txBody>
                  <a:tcPr marL="17761" marR="17761" marT="8880" marB="8880" anchor="ctr"/>
                </a:tc>
                <a:tc>
                  <a:txBody>
                    <a:bodyPr/>
                    <a:lstStyle/>
                    <a:p>
                      <a:r>
                        <a:rPr lang="es-MX" sz="900">
                          <a:effectLst/>
                        </a:rPr>
                        <a:t>6/8</a:t>
                      </a:r>
                    </a:p>
                  </a:txBody>
                  <a:tcPr marL="17761" marR="17761" marT="8880" marB="8880" anchor="ctr"/>
                </a:tc>
                <a:tc>
                  <a:txBody>
                    <a:bodyPr/>
                    <a:lstStyle/>
                    <a:p>
                      <a:r>
                        <a:rPr lang="es-MX" sz="900">
                          <a:effectLst/>
                        </a:rPr>
                        <a:t>2 × 256 KiB</a:t>
                      </a:r>
                    </a:p>
                  </a:txBody>
                  <a:tcPr marL="17761" marR="17761" marT="8880" marB="8880" anchor="ctr"/>
                </a:tc>
                <a:tc>
                  <a:txBody>
                    <a:bodyPr/>
                    <a:lstStyle/>
                    <a:p>
                      <a:r>
                        <a:rPr lang="es-MX" sz="900">
                          <a:effectLst/>
                        </a:rPr>
                        <a:t>3 MiB</a:t>
                      </a:r>
                    </a:p>
                  </a:txBody>
                  <a:tcPr marL="17761" marR="17761" marT="8880" marB="8880" anchor="ctr"/>
                </a:tc>
                <a:tc>
                  <a:txBody>
                    <a:bodyPr/>
                    <a:lstStyle/>
                    <a:p>
                      <a:r>
                        <a:rPr lang="es-MX" sz="900">
                          <a:effectLst/>
                        </a:rPr>
                        <a:t>HD Graphics 4000</a:t>
                      </a:r>
                    </a:p>
                  </a:txBody>
                  <a:tcPr marL="17761" marR="17761" marT="8880" marB="8880" anchor="ctr"/>
                </a:tc>
                <a:tc>
                  <a:txBody>
                    <a:bodyPr/>
                    <a:lstStyle/>
                    <a:p>
                      <a:r>
                        <a:rPr lang="es-MX" sz="900">
                          <a:effectLst/>
                        </a:rPr>
                        <a:t>350–850 MHz</a:t>
                      </a:r>
                    </a:p>
                  </a:txBody>
                  <a:tcPr marL="17761" marR="17761" marT="8880" marB="8880" anchor="ctr"/>
                </a:tc>
                <a:tc>
                  <a:txBody>
                    <a:bodyPr/>
                    <a:lstStyle/>
                    <a:p>
                      <a:r>
                        <a:rPr lang="es-MX" sz="900">
                          <a:effectLst/>
                        </a:rPr>
                        <a:t>13 W</a:t>
                      </a:r>
                    </a:p>
                  </a:txBody>
                  <a:tcPr marL="17761" marR="17761" marT="8880" marB="8880" anchor="ctr"/>
                </a:tc>
                <a:tc>
                  <a:txBody>
                    <a:bodyPr/>
                    <a:lstStyle/>
                    <a:p>
                      <a:r>
                        <a:rPr lang="es-MX" sz="900">
                          <a:effectLst/>
                        </a:rPr>
                        <a:t>BGA-1023</a:t>
                      </a:r>
                    </a:p>
                  </a:txBody>
                  <a:tcPr marL="17761" marR="17761" marT="8880" marB="8880" anchor="ctr"/>
                </a:tc>
                <a:tc>
                  <a:txBody>
                    <a:bodyPr/>
                    <a:lstStyle/>
                    <a:p>
                      <a:r>
                        <a:rPr lang="es-MX" sz="900">
                          <a:effectLst/>
                        </a:rPr>
                        <a:t>DMI 2.0</a:t>
                      </a:r>
                    </a:p>
                  </a:txBody>
                  <a:tcPr marL="17761" marR="17761" marT="8880" marB="8880" anchor="ctr"/>
                </a:tc>
                <a:tc>
                  <a:txBody>
                    <a:bodyPr/>
                    <a:lstStyle/>
                    <a:p>
                      <a:r>
                        <a:rPr lang="es-MX" sz="900">
                          <a:effectLst/>
                        </a:rPr>
                        <a:t>Enero de 2013</a:t>
                      </a:r>
                    </a:p>
                  </a:txBody>
                  <a:tcPr marL="17761" marR="17761" marT="8880" marB="8880" anchor="ctr"/>
                </a:tc>
                <a:tc>
                  <a:txBody>
                    <a:bodyPr/>
                    <a:lstStyle/>
                    <a:p>
                      <a:r>
                        <a:rPr lang="es-MX" sz="900" dirty="0">
                          <a:effectLst/>
                        </a:rPr>
                        <a:t>$250</a:t>
                      </a:r>
                    </a:p>
                  </a:txBody>
                  <a:tcPr marL="17761" marR="17761" marT="8880" marB="8880" anchor="ctr"/>
                </a:tc>
                <a:extLst>
                  <a:ext uri="{0D108BD9-81ED-4DB2-BD59-A6C34878D82A}">
                    <a16:rowId xmlns:a16="http://schemas.microsoft.com/office/drawing/2014/main" val="636464705"/>
                  </a:ext>
                </a:extLst>
              </a:tr>
            </a:tbl>
          </a:graphicData>
        </a:graphic>
      </p:graphicFrame>
      <p:sp>
        <p:nvSpPr>
          <p:cNvPr id="7" name="CuadroTexto 6">
            <a:extLst>
              <a:ext uri="{FF2B5EF4-FFF2-40B4-BE49-F238E27FC236}">
                <a16:creationId xmlns:a16="http://schemas.microsoft.com/office/drawing/2014/main" id="{9BD94969-BEC8-40B6-B1F3-A6CEA1DCE040}"/>
              </a:ext>
            </a:extLst>
          </p:cNvPr>
          <p:cNvSpPr txBox="1"/>
          <p:nvPr/>
        </p:nvSpPr>
        <p:spPr>
          <a:xfrm>
            <a:off x="1196003" y="136525"/>
            <a:ext cx="6096000" cy="369332"/>
          </a:xfrm>
          <a:prstGeom prst="rect">
            <a:avLst/>
          </a:prstGeom>
          <a:noFill/>
        </p:spPr>
        <p:txBody>
          <a:bodyPr wrap="square">
            <a:spAutoFit/>
          </a:bodyPr>
          <a:lstStyle/>
          <a:p>
            <a:r>
              <a:rPr lang="es-ES" dirty="0" err="1"/>
              <a:t>Ivy</a:t>
            </a:r>
            <a:r>
              <a:rPr lang="es-ES" dirty="0"/>
              <a:t> Bridge (22 nm) - versión para laptops</a:t>
            </a:r>
            <a:endParaRPr lang="es-MX" dirty="0"/>
          </a:p>
        </p:txBody>
      </p:sp>
    </p:spTree>
    <p:extLst>
      <p:ext uri="{BB962C8B-B14F-4D97-AF65-F5344CB8AC3E}">
        <p14:creationId xmlns:p14="http://schemas.microsoft.com/office/powerpoint/2010/main" val="23016734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822D5A5-933D-4008-A313-2BFDD25F10F2}"/>
              </a:ext>
            </a:extLst>
          </p:cNvPr>
          <p:cNvSpPr>
            <a:spLocks noGrp="1"/>
          </p:cNvSpPr>
          <p:nvPr>
            <p:ph type="dt" sz="half" idx="10"/>
          </p:nvPr>
        </p:nvSpPr>
        <p:spPr/>
        <p:txBody>
          <a:bodyPr/>
          <a:lstStyle/>
          <a:p>
            <a:pPr rtl="0"/>
            <a:r>
              <a:rPr lang="es-ES" dirty="0"/>
              <a:t>15/11/2020	</a:t>
            </a:r>
          </a:p>
        </p:txBody>
      </p:sp>
      <p:sp>
        <p:nvSpPr>
          <p:cNvPr id="3" name="Marcador de pie de página 2">
            <a:extLst>
              <a:ext uri="{FF2B5EF4-FFF2-40B4-BE49-F238E27FC236}">
                <a16:creationId xmlns:a16="http://schemas.microsoft.com/office/drawing/2014/main" id="{861F1E48-3508-492D-BBB6-F0975EA2A41F}"/>
              </a:ext>
            </a:extLst>
          </p:cNvPr>
          <p:cNvSpPr>
            <a:spLocks noGrp="1"/>
          </p:cNvSpPr>
          <p:nvPr>
            <p:ph type="ftr" sz="quarter" idx="11"/>
          </p:nvPr>
        </p:nvSpPr>
        <p:spPr/>
        <p:txBody>
          <a:bodyPr/>
          <a:lstStyle/>
          <a:p>
            <a:pPr rtl="0"/>
            <a:r>
              <a:rPr lang="es-ES" dirty="0"/>
              <a:t>CPU’S INTEL</a:t>
            </a:r>
            <a:endParaRPr lang="es-ES" noProof="0" dirty="0"/>
          </a:p>
        </p:txBody>
      </p:sp>
      <p:sp>
        <p:nvSpPr>
          <p:cNvPr id="4" name="Marcador de número de diapositiva 3">
            <a:extLst>
              <a:ext uri="{FF2B5EF4-FFF2-40B4-BE49-F238E27FC236}">
                <a16:creationId xmlns:a16="http://schemas.microsoft.com/office/drawing/2014/main" id="{929227D7-60EE-40AE-A759-A69A18160505}"/>
              </a:ext>
            </a:extLst>
          </p:cNvPr>
          <p:cNvSpPr>
            <a:spLocks noGrp="1"/>
          </p:cNvSpPr>
          <p:nvPr>
            <p:ph type="sldNum" sz="quarter" idx="12"/>
          </p:nvPr>
        </p:nvSpPr>
        <p:spPr/>
        <p:txBody>
          <a:bodyPr/>
          <a:lstStyle/>
          <a:p>
            <a:pPr rtl="0"/>
            <a:fld id="{D8DA9DAA-006C-4F4B-980E-E3DF019B24E2}" type="slidenum">
              <a:rPr lang="es-ES" noProof="0" smtClean="0"/>
              <a:t>118</a:t>
            </a:fld>
            <a:endParaRPr lang="es-ES" noProof="0"/>
          </a:p>
        </p:txBody>
      </p:sp>
      <p:graphicFrame>
        <p:nvGraphicFramePr>
          <p:cNvPr id="5" name="Tabla 4">
            <a:extLst>
              <a:ext uri="{FF2B5EF4-FFF2-40B4-BE49-F238E27FC236}">
                <a16:creationId xmlns:a16="http://schemas.microsoft.com/office/drawing/2014/main" id="{6FB213F8-E807-42E1-9CFD-922709AC7ABA}"/>
              </a:ext>
            </a:extLst>
          </p:cNvPr>
          <p:cNvGraphicFramePr>
            <a:graphicFrameLocks noGrp="1"/>
          </p:cNvGraphicFramePr>
          <p:nvPr>
            <p:extLst>
              <p:ext uri="{D42A27DB-BD31-4B8C-83A1-F6EECF244321}">
                <p14:modId xmlns:p14="http://schemas.microsoft.com/office/powerpoint/2010/main" val="2038527777"/>
              </p:ext>
            </p:extLst>
          </p:nvPr>
        </p:nvGraphicFramePr>
        <p:xfrm>
          <a:off x="1018613" y="666864"/>
          <a:ext cx="10815576" cy="5524272"/>
        </p:xfrm>
        <a:graphic>
          <a:graphicData uri="http://schemas.openxmlformats.org/drawingml/2006/table">
            <a:tbl>
              <a:tblPr>
                <a:tableStyleId>{5DA37D80-6434-44D0-A028-1B22A696006F}</a:tableStyleId>
              </a:tblPr>
              <a:tblGrid>
                <a:gridCol w="901298">
                  <a:extLst>
                    <a:ext uri="{9D8B030D-6E8A-4147-A177-3AD203B41FA5}">
                      <a16:colId xmlns:a16="http://schemas.microsoft.com/office/drawing/2014/main" val="3331182209"/>
                    </a:ext>
                  </a:extLst>
                </a:gridCol>
                <a:gridCol w="901298">
                  <a:extLst>
                    <a:ext uri="{9D8B030D-6E8A-4147-A177-3AD203B41FA5}">
                      <a16:colId xmlns:a16="http://schemas.microsoft.com/office/drawing/2014/main" val="3709968950"/>
                    </a:ext>
                  </a:extLst>
                </a:gridCol>
                <a:gridCol w="901298">
                  <a:extLst>
                    <a:ext uri="{9D8B030D-6E8A-4147-A177-3AD203B41FA5}">
                      <a16:colId xmlns:a16="http://schemas.microsoft.com/office/drawing/2014/main" val="819838677"/>
                    </a:ext>
                  </a:extLst>
                </a:gridCol>
                <a:gridCol w="901298">
                  <a:extLst>
                    <a:ext uri="{9D8B030D-6E8A-4147-A177-3AD203B41FA5}">
                      <a16:colId xmlns:a16="http://schemas.microsoft.com/office/drawing/2014/main" val="1014111143"/>
                    </a:ext>
                  </a:extLst>
                </a:gridCol>
                <a:gridCol w="901298">
                  <a:extLst>
                    <a:ext uri="{9D8B030D-6E8A-4147-A177-3AD203B41FA5}">
                      <a16:colId xmlns:a16="http://schemas.microsoft.com/office/drawing/2014/main" val="3592234437"/>
                    </a:ext>
                  </a:extLst>
                </a:gridCol>
                <a:gridCol w="901298">
                  <a:extLst>
                    <a:ext uri="{9D8B030D-6E8A-4147-A177-3AD203B41FA5}">
                      <a16:colId xmlns:a16="http://schemas.microsoft.com/office/drawing/2014/main" val="2195492578"/>
                    </a:ext>
                  </a:extLst>
                </a:gridCol>
                <a:gridCol w="901298">
                  <a:extLst>
                    <a:ext uri="{9D8B030D-6E8A-4147-A177-3AD203B41FA5}">
                      <a16:colId xmlns:a16="http://schemas.microsoft.com/office/drawing/2014/main" val="2235674907"/>
                    </a:ext>
                  </a:extLst>
                </a:gridCol>
                <a:gridCol w="901298">
                  <a:extLst>
                    <a:ext uri="{9D8B030D-6E8A-4147-A177-3AD203B41FA5}">
                      <a16:colId xmlns:a16="http://schemas.microsoft.com/office/drawing/2014/main" val="2771100705"/>
                    </a:ext>
                  </a:extLst>
                </a:gridCol>
                <a:gridCol w="901298">
                  <a:extLst>
                    <a:ext uri="{9D8B030D-6E8A-4147-A177-3AD203B41FA5}">
                      <a16:colId xmlns:a16="http://schemas.microsoft.com/office/drawing/2014/main" val="527630937"/>
                    </a:ext>
                  </a:extLst>
                </a:gridCol>
                <a:gridCol w="901298">
                  <a:extLst>
                    <a:ext uri="{9D8B030D-6E8A-4147-A177-3AD203B41FA5}">
                      <a16:colId xmlns:a16="http://schemas.microsoft.com/office/drawing/2014/main" val="3998909542"/>
                    </a:ext>
                  </a:extLst>
                </a:gridCol>
                <a:gridCol w="901298">
                  <a:extLst>
                    <a:ext uri="{9D8B030D-6E8A-4147-A177-3AD203B41FA5}">
                      <a16:colId xmlns:a16="http://schemas.microsoft.com/office/drawing/2014/main" val="908675817"/>
                    </a:ext>
                  </a:extLst>
                </a:gridCol>
                <a:gridCol w="901298">
                  <a:extLst>
                    <a:ext uri="{9D8B030D-6E8A-4147-A177-3AD203B41FA5}">
                      <a16:colId xmlns:a16="http://schemas.microsoft.com/office/drawing/2014/main" val="4173062945"/>
                    </a:ext>
                  </a:extLst>
                </a:gridCol>
              </a:tblGrid>
              <a:tr h="1643640">
                <a:tc>
                  <a:txBody>
                    <a:bodyPr/>
                    <a:lstStyle/>
                    <a:p>
                      <a:pPr algn="ctr"/>
                      <a:r>
                        <a:rPr lang="es-MX" sz="1200">
                          <a:effectLst/>
                        </a:rPr>
                        <a:t>Modelo</a:t>
                      </a:r>
                    </a:p>
                  </a:txBody>
                  <a:tcPr marL="58802" marR="58802" marT="29401" marB="29401" anchor="ctr"/>
                </a:tc>
                <a:tc>
                  <a:txBody>
                    <a:bodyPr/>
                    <a:lstStyle/>
                    <a:p>
                      <a:pPr algn="ctr"/>
                      <a:r>
                        <a:rPr lang="es-MX" sz="1200">
                          <a:effectLst/>
                        </a:rPr>
                        <a:t>Núcleos(Hilos)</a:t>
                      </a:r>
                    </a:p>
                  </a:txBody>
                  <a:tcPr marL="58802" marR="58802" marT="29401" marB="29401" anchor="ctr"/>
                </a:tc>
                <a:tc>
                  <a:txBody>
                    <a:bodyPr/>
                    <a:lstStyle/>
                    <a:p>
                      <a:pPr algn="ctr"/>
                      <a:r>
                        <a:rPr lang="es-MX" sz="1200">
                          <a:effectLst/>
                        </a:rPr>
                        <a:t>Frecuencia</a:t>
                      </a:r>
                    </a:p>
                  </a:txBody>
                  <a:tcPr marL="58802" marR="58802" marT="29401" marB="29401" anchor="ctr"/>
                </a:tc>
                <a:tc>
                  <a:txBody>
                    <a:bodyPr/>
                    <a:lstStyle/>
                    <a:p>
                      <a:pPr algn="ctr"/>
                      <a:r>
                        <a:rPr lang="en-US" sz="1200">
                          <a:effectLst/>
                        </a:rPr>
                        <a:t>Turbo Boostall-core/2.0 (/max. 3.0)</a:t>
                      </a:r>
                    </a:p>
                  </a:txBody>
                  <a:tcPr marL="58802" marR="58802" marT="29401" marB="29401" anchor="ctr"/>
                </a:tc>
                <a:tc>
                  <a:txBody>
                    <a:bodyPr/>
                    <a:lstStyle/>
                    <a:p>
                      <a:pPr algn="ctr"/>
                      <a:r>
                        <a:rPr lang="es-MX" sz="1200">
                          <a:effectLst/>
                        </a:rPr>
                        <a:t>CachéL2</a:t>
                      </a:r>
                    </a:p>
                  </a:txBody>
                  <a:tcPr marL="58802" marR="58802" marT="29401" marB="29401" anchor="ctr"/>
                </a:tc>
                <a:tc>
                  <a:txBody>
                    <a:bodyPr/>
                    <a:lstStyle/>
                    <a:p>
                      <a:pPr algn="ctr"/>
                      <a:r>
                        <a:rPr lang="es-MX" sz="1200">
                          <a:effectLst/>
                        </a:rPr>
                        <a:t>CachéL3</a:t>
                      </a:r>
                    </a:p>
                  </a:txBody>
                  <a:tcPr marL="58802" marR="58802" marT="29401" marB="29401" anchor="ctr"/>
                </a:tc>
                <a:tc>
                  <a:txBody>
                    <a:bodyPr/>
                    <a:lstStyle/>
                    <a:p>
                      <a:pPr algn="ctr"/>
                      <a:r>
                        <a:rPr lang="es-MX" sz="1200">
                          <a:effectLst/>
                        </a:rPr>
                        <a:t>TDP</a:t>
                      </a:r>
                    </a:p>
                  </a:txBody>
                  <a:tcPr marL="58802" marR="58802" marT="29401" marB="29401" anchor="ctr"/>
                </a:tc>
                <a:tc>
                  <a:txBody>
                    <a:bodyPr/>
                    <a:lstStyle/>
                    <a:p>
                      <a:pPr algn="ctr"/>
                      <a:r>
                        <a:rPr lang="es-MX" sz="1200">
                          <a:effectLst/>
                        </a:rPr>
                        <a:t>Socket</a:t>
                      </a:r>
                    </a:p>
                  </a:txBody>
                  <a:tcPr marL="58802" marR="58802" marT="29401" marB="29401" anchor="ctr"/>
                </a:tc>
                <a:tc>
                  <a:txBody>
                    <a:bodyPr/>
                    <a:lstStyle/>
                    <a:p>
                      <a:pPr algn="ctr"/>
                      <a:r>
                        <a:rPr lang="es-MX" sz="1200">
                          <a:effectLst/>
                        </a:rPr>
                        <a:t>I/O bus</a:t>
                      </a:r>
                    </a:p>
                  </a:txBody>
                  <a:tcPr marL="58802" marR="58802" marT="29401" marB="29401" anchor="ctr"/>
                </a:tc>
                <a:tc>
                  <a:txBody>
                    <a:bodyPr/>
                    <a:lstStyle/>
                    <a:p>
                      <a:pPr algn="ctr"/>
                      <a:r>
                        <a:rPr lang="es-MX" sz="1200">
                          <a:effectLst/>
                        </a:rPr>
                        <a:t>Memoria</a:t>
                      </a:r>
                    </a:p>
                  </a:txBody>
                  <a:tcPr marL="58802" marR="58802" marT="29401" marB="29401" anchor="ctr"/>
                </a:tc>
                <a:tc>
                  <a:txBody>
                    <a:bodyPr/>
                    <a:lstStyle/>
                    <a:p>
                      <a:pPr algn="ctr"/>
                      <a:r>
                        <a:rPr lang="es-MX" sz="1200">
                          <a:effectLst/>
                        </a:rPr>
                        <a:t>Fecha delanzamiento</a:t>
                      </a:r>
                    </a:p>
                  </a:txBody>
                  <a:tcPr marL="58802" marR="58802" marT="29401" marB="29401" anchor="ctr"/>
                </a:tc>
                <a:tc>
                  <a:txBody>
                    <a:bodyPr/>
                    <a:lstStyle/>
                    <a:p>
                      <a:pPr algn="ctr"/>
                      <a:r>
                        <a:rPr lang="es-MX" sz="1200">
                          <a:effectLst/>
                        </a:rPr>
                        <a:t>Precio delanzamiento</a:t>
                      </a:r>
                    </a:p>
                    <a:p>
                      <a:pPr algn="ctr"/>
                      <a:r>
                        <a:rPr lang="es-MX" sz="1200">
                          <a:effectLst/>
                        </a:rPr>
                        <a:t>(USD)</a:t>
                      </a:r>
                    </a:p>
                  </a:txBody>
                  <a:tcPr marL="58802" marR="58802" marT="29401" marB="29401" anchor="ctr"/>
                </a:tc>
                <a:extLst>
                  <a:ext uri="{0D108BD9-81ED-4DB2-BD59-A6C34878D82A}">
                    <a16:rowId xmlns:a16="http://schemas.microsoft.com/office/drawing/2014/main" val="261430417"/>
                  </a:ext>
                </a:extLst>
              </a:tr>
              <a:tr h="970158">
                <a:tc>
                  <a:txBody>
                    <a:bodyPr/>
                    <a:lstStyle/>
                    <a:p>
                      <a:r>
                        <a:rPr lang="es-MX" sz="1200">
                          <a:effectLst/>
                        </a:rPr>
                        <a:t>Core i9-10900X</a:t>
                      </a:r>
                    </a:p>
                  </a:txBody>
                  <a:tcPr marL="58802" marR="58802" marT="29401" marB="29401" anchor="ctr"/>
                </a:tc>
                <a:tc>
                  <a:txBody>
                    <a:bodyPr/>
                    <a:lstStyle/>
                    <a:p>
                      <a:r>
                        <a:rPr lang="es-MX" sz="1200">
                          <a:effectLst/>
                        </a:rPr>
                        <a:t>10 (20)</a:t>
                      </a:r>
                    </a:p>
                  </a:txBody>
                  <a:tcPr marL="58802" marR="58802" marT="29401" marB="29401" anchor="ctr"/>
                </a:tc>
                <a:tc>
                  <a:txBody>
                    <a:bodyPr/>
                    <a:lstStyle/>
                    <a:p>
                      <a:r>
                        <a:rPr lang="es-MX" sz="1200">
                          <a:effectLst/>
                        </a:rPr>
                        <a:t>3.7 GHz</a:t>
                      </a:r>
                    </a:p>
                  </a:txBody>
                  <a:tcPr marL="58802" marR="58802" marT="29401" marB="29401" anchor="ctr"/>
                </a:tc>
                <a:tc>
                  <a:txBody>
                    <a:bodyPr/>
                    <a:lstStyle/>
                    <a:p>
                      <a:r>
                        <a:rPr lang="es-MX" sz="1200">
                          <a:effectLst/>
                        </a:rPr>
                        <a:t>4.3/4.5 GHz4.7 GHz</a:t>
                      </a:r>
                    </a:p>
                  </a:txBody>
                  <a:tcPr marL="58802" marR="58802" marT="29401" marB="29401" anchor="ctr"/>
                </a:tc>
                <a:tc>
                  <a:txBody>
                    <a:bodyPr/>
                    <a:lstStyle/>
                    <a:p>
                      <a:r>
                        <a:rPr lang="es-MX" sz="1200">
                          <a:effectLst/>
                        </a:rPr>
                        <a:t>10 × 1024 KiB</a:t>
                      </a:r>
                    </a:p>
                  </a:txBody>
                  <a:tcPr marL="58802" marR="58802" marT="29401" marB="29401" anchor="ctr"/>
                </a:tc>
                <a:tc>
                  <a:txBody>
                    <a:bodyPr/>
                    <a:lstStyle/>
                    <a:p>
                      <a:r>
                        <a:rPr lang="es-MX" sz="1200">
                          <a:effectLst/>
                        </a:rPr>
                        <a:t>19.25 MiB</a:t>
                      </a:r>
                    </a:p>
                  </a:txBody>
                  <a:tcPr marL="58802" marR="58802" marT="29401" marB="29401" anchor="ctr"/>
                </a:tc>
                <a:tc>
                  <a:txBody>
                    <a:bodyPr/>
                    <a:lstStyle/>
                    <a:p>
                      <a:r>
                        <a:rPr lang="es-MX" sz="1200">
                          <a:effectLst/>
                        </a:rPr>
                        <a:t>165 W</a:t>
                      </a:r>
                    </a:p>
                  </a:txBody>
                  <a:tcPr marL="58802" marR="58802" marT="29401" marB="29401" anchor="ctr"/>
                </a:tc>
                <a:tc>
                  <a:txBody>
                    <a:bodyPr/>
                    <a:lstStyle/>
                    <a:p>
                      <a:r>
                        <a:rPr lang="es-MX" sz="1200">
                          <a:effectLst/>
                        </a:rPr>
                        <a:t>LGA 2066</a:t>
                      </a:r>
                    </a:p>
                  </a:txBody>
                  <a:tcPr marL="58802" marR="58802" marT="29401" marB="29401" anchor="ctr"/>
                </a:tc>
                <a:tc>
                  <a:txBody>
                    <a:bodyPr/>
                    <a:lstStyle/>
                    <a:p>
                      <a:r>
                        <a:rPr lang="es-MX" sz="1200">
                          <a:effectLst/>
                        </a:rPr>
                        <a:t>DMI 3.0</a:t>
                      </a:r>
                    </a:p>
                  </a:txBody>
                  <a:tcPr marL="58802" marR="58802" marT="29401" marB="29401" anchor="ctr"/>
                </a:tc>
                <a:tc>
                  <a:txBody>
                    <a:bodyPr/>
                    <a:lstStyle/>
                    <a:p>
                      <a:r>
                        <a:rPr lang="es-MX" sz="1200">
                          <a:effectLst/>
                        </a:rPr>
                        <a:t>4 × DDR4-2933</a:t>
                      </a:r>
                    </a:p>
                  </a:txBody>
                  <a:tcPr marL="58802" marR="58802" marT="29401" marB="29401" anchor="ctr"/>
                </a:tc>
                <a:tc>
                  <a:txBody>
                    <a:bodyPr/>
                    <a:lstStyle/>
                    <a:p>
                      <a:r>
                        <a:rPr lang="es-MX" sz="1200">
                          <a:effectLst/>
                        </a:rPr>
                        <a:t>Octubre de 2019</a:t>
                      </a:r>
                    </a:p>
                  </a:txBody>
                  <a:tcPr marL="58802" marR="58802" marT="29401" marB="29401" anchor="ctr"/>
                </a:tc>
                <a:tc>
                  <a:txBody>
                    <a:bodyPr/>
                    <a:lstStyle/>
                    <a:p>
                      <a:r>
                        <a:rPr lang="es-MX" sz="1200">
                          <a:effectLst/>
                        </a:rPr>
                        <a:t>$590</a:t>
                      </a:r>
                    </a:p>
                  </a:txBody>
                  <a:tcPr marL="58802" marR="58802" marT="29401" marB="29401" anchor="ctr"/>
                </a:tc>
                <a:extLst>
                  <a:ext uri="{0D108BD9-81ED-4DB2-BD59-A6C34878D82A}">
                    <a16:rowId xmlns:a16="http://schemas.microsoft.com/office/drawing/2014/main" val="200929032"/>
                  </a:ext>
                </a:extLst>
              </a:tr>
              <a:tr h="970158">
                <a:tc>
                  <a:txBody>
                    <a:bodyPr/>
                    <a:lstStyle/>
                    <a:p>
                      <a:r>
                        <a:rPr lang="es-MX" sz="1200">
                          <a:effectLst/>
                        </a:rPr>
                        <a:t>Core i9-10920X</a:t>
                      </a:r>
                    </a:p>
                  </a:txBody>
                  <a:tcPr marL="58802" marR="58802" marT="29401" marB="29401" anchor="ctr"/>
                </a:tc>
                <a:tc>
                  <a:txBody>
                    <a:bodyPr/>
                    <a:lstStyle/>
                    <a:p>
                      <a:r>
                        <a:rPr lang="es-MX" sz="1200">
                          <a:effectLst/>
                        </a:rPr>
                        <a:t>12 (24)</a:t>
                      </a:r>
                    </a:p>
                  </a:txBody>
                  <a:tcPr marL="58802" marR="58802" marT="29401" marB="29401" anchor="ctr"/>
                </a:tc>
                <a:tc>
                  <a:txBody>
                    <a:bodyPr/>
                    <a:lstStyle/>
                    <a:p>
                      <a:r>
                        <a:rPr lang="es-MX" sz="1200">
                          <a:effectLst/>
                        </a:rPr>
                        <a:t>3.5 GHz</a:t>
                      </a:r>
                    </a:p>
                  </a:txBody>
                  <a:tcPr marL="58802" marR="58802" marT="29401" marB="29401" anchor="ctr"/>
                </a:tc>
                <a:tc>
                  <a:txBody>
                    <a:bodyPr/>
                    <a:lstStyle/>
                    <a:p>
                      <a:r>
                        <a:rPr lang="es-MX" sz="1200">
                          <a:effectLst/>
                        </a:rPr>
                        <a:t>4.3/4.6 GHz4.8 GHz</a:t>
                      </a:r>
                    </a:p>
                  </a:txBody>
                  <a:tcPr marL="58802" marR="58802" marT="29401" marB="29401" anchor="ctr"/>
                </a:tc>
                <a:tc>
                  <a:txBody>
                    <a:bodyPr/>
                    <a:lstStyle/>
                    <a:p>
                      <a:r>
                        <a:rPr lang="es-MX" sz="1200">
                          <a:effectLst/>
                        </a:rPr>
                        <a:t>12 × 1024 KiB</a:t>
                      </a:r>
                    </a:p>
                  </a:txBody>
                  <a:tcPr marL="58802" marR="58802" marT="29401" marB="29401" anchor="ctr"/>
                </a:tc>
                <a:tc>
                  <a:txBody>
                    <a:bodyPr/>
                    <a:lstStyle/>
                    <a:p>
                      <a:r>
                        <a:rPr lang="es-MX" sz="1200">
                          <a:effectLst/>
                        </a:rPr>
                        <a:t>19.25 MiB</a:t>
                      </a:r>
                    </a:p>
                  </a:txBody>
                  <a:tcPr marL="58802" marR="58802" marT="29401" marB="29401" anchor="ctr"/>
                </a:tc>
                <a:tc>
                  <a:txBody>
                    <a:bodyPr/>
                    <a:lstStyle/>
                    <a:p>
                      <a:r>
                        <a:rPr lang="es-MX" sz="1200">
                          <a:effectLst/>
                        </a:rPr>
                        <a:t>165 W</a:t>
                      </a:r>
                    </a:p>
                  </a:txBody>
                  <a:tcPr marL="58802" marR="58802" marT="29401" marB="29401" anchor="ctr"/>
                </a:tc>
                <a:tc>
                  <a:txBody>
                    <a:bodyPr/>
                    <a:lstStyle/>
                    <a:p>
                      <a:r>
                        <a:rPr lang="es-MX" sz="1200">
                          <a:effectLst/>
                        </a:rPr>
                        <a:t>LGA 2066</a:t>
                      </a:r>
                    </a:p>
                  </a:txBody>
                  <a:tcPr marL="58802" marR="58802" marT="29401" marB="29401" anchor="ctr"/>
                </a:tc>
                <a:tc>
                  <a:txBody>
                    <a:bodyPr/>
                    <a:lstStyle/>
                    <a:p>
                      <a:r>
                        <a:rPr lang="es-MX" sz="1200">
                          <a:effectLst/>
                        </a:rPr>
                        <a:t>DMI 3.0</a:t>
                      </a:r>
                    </a:p>
                  </a:txBody>
                  <a:tcPr marL="58802" marR="58802" marT="29401" marB="29401" anchor="ctr"/>
                </a:tc>
                <a:tc>
                  <a:txBody>
                    <a:bodyPr/>
                    <a:lstStyle/>
                    <a:p>
                      <a:r>
                        <a:rPr lang="es-MX" sz="1200">
                          <a:effectLst/>
                        </a:rPr>
                        <a:t>4 × DDR4-2933</a:t>
                      </a:r>
                    </a:p>
                  </a:txBody>
                  <a:tcPr marL="58802" marR="58802" marT="29401" marB="29401" anchor="ctr"/>
                </a:tc>
                <a:tc>
                  <a:txBody>
                    <a:bodyPr/>
                    <a:lstStyle/>
                    <a:p>
                      <a:r>
                        <a:rPr lang="es-MX" sz="1200">
                          <a:effectLst/>
                        </a:rPr>
                        <a:t>Octubre de 2019</a:t>
                      </a:r>
                    </a:p>
                  </a:txBody>
                  <a:tcPr marL="58802" marR="58802" marT="29401" marB="29401" anchor="ctr"/>
                </a:tc>
                <a:tc>
                  <a:txBody>
                    <a:bodyPr/>
                    <a:lstStyle/>
                    <a:p>
                      <a:r>
                        <a:rPr lang="es-MX" sz="1200">
                          <a:effectLst/>
                        </a:rPr>
                        <a:t>$689</a:t>
                      </a:r>
                    </a:p>
                  </a:txBody>
                  <a:tcPr marL="58802" marR="58802" marT="29401" marB="29401" anchor="ctr"/>
                </a:tc>
                <a:extLst>
                  <a:ext uri="{0D108BD9-81ED-4DB2-BD59-A6C34878D82A}">
                    <a16:rowId xmlns:a16="http://schemas.microsoft.com/office/drawing/2014/main" val="1306384390"/>
                  </a:ext>
                </a:extLst>
              </a:tr>
              <a:tr h="970158">
                <a:tc>
                  <a:txBody>
                    <a:bodyPr/>
                    <a:lstStyle/>
                    <a:p>
                      <a:r>
                        <a:rPr lang="es-MX" sz="1200">
                          <a:effectLst/>
                        </a:rPr>
                        <a:t>Core i9-10940X</a:t>
                      </a:r>
                    </a:p>
                  </a:txBody>
                  <a:tcPr marL="58802" marR="58802" marT="29401" marB="29401" anchor="ctr"/>
                </a:tc>
                <a:tc>
                  <a:txBody>
                    <a:bodyPr/>
                    <a:lstStyle/>
                    <a:p>
                      <a:r>
                        <a:rPr lang="es-MX" sz="1200">
                          <a:effectLst/>
                        </a:rPr>
                        <a:t>14 (28)</a:t>
                      </a:r>
                    </a:p>
                  </a:txBody>
                  <a:tcPr marL="58802" marR="58802" marT="29401" marB="29401" anchor="ctr"/>
                </a:tc>
                <a:tc>
                  <a:txBody>
                    <a:bodyPr/>
                    <a:lstStyle/>
                    <a:p>
                      <a:r>
                        <a:rPr lang="es-MX" sz="1200">
                          <a:effectLst/>
                        </a:rPr>
                        <a:t>3.3 GHz</a:t>
                      </a:r>
                    </a:p>
                  </a:txBody>
                  <a:tcPr marL="58802" marR="58802" marT="29401" marB="29401" anchor="ctr"/>
                </a:tc>
                <a:tc>
                  <a:txBody>
                    <a:bodyPr/>
                    <a:lstStyle/>
                    <a:p>
                      <a:r>
                        <a:rPr lang="es-MX" sz="1200">
                          <a:effectLst/>
                        </a:rPr>
                        <a:t>4.1/4.6 GHz4.8 GHz</a:t>
                      </a:r>
                    </a:p>
                  </a:txBody>
                  <a:tcPr marL="58802" marR="58802" marT="29401" marB="29401" anchor="ctr"/>
                </a:tc>
                <a:tc>
                  <a:txBody>
                    <a:bodyPr/>
                    <a:lstStyle/>
                    <a:p>
                      <a:r>
                        <a:rPr lang="es-MX" sz="1200">
                          <a:effectLst/>
                        </a:rPr>
                        <a:t>14 × 1024 KiB</a:t>
                      </a:r>
                    </a:p>
                  </a:txBody>
                  <a:tcPr marL="58802" marR="58802" marT="29401" marB="29401" anchor="ctr"/>
                </a:tc>
                <a:tc>
                  <a:txBody>
                    <a:bodyPr/>
                    <a:lstStyle/>
                    <a:p>
                      <a:r>
                        <a:rPr lang="es-MX" sz="1200">
                          <a:effectLst/>
                        </a:rPr>
                        <a:t>19.25 MiB</a:t>
                      </a:r>
                    </a:p>
                  </a:txBody>
                  <a:tcPr marL="58802" marR="58802" marT="29401" marB="29401" anchor="ctr"/>
                </a:tc>
                <a:tc>
                  <a:txBody>
                    <a:bodyPr/>
                    <a:lstStyle/>
                    <a:p>
                      <a:r>
                        <a:rPr lang="es-MX" sz="1200">
                          <a:effectLst/>
                        </a:rPr>
                        <a:t>165 W</a:t>
                      </a:r>
                    </a:p>
                  </a:txBody>
                  <a:tcPr marL="58802" marR="58802" marT="29401" marB="29401" anchor="ctr"/>
                </a:tc>
                <a:tc>
                  <a:txBody>
                    <a:bodyPr/>
                    <a:lstStyle/>
                    <a:p>
                      <a:r>
                        <a:rPr lang="es-MX" sz="1200">
                          <a:effectLst/>
                        </a:rPr>
                        <a:t>LGA 2066</a:t>
                      </a:r>
                    </a:p>
                  </a:txBody>
                  <a:tcPr marL="58802" marR="58802" marT="29401" marB="29401" anchor="ctr"/>
                </a:tc>
                <a:tc>
                  <a:txBody>
                    <a:bodyPr/>
                    <a:lstStyle/>
                    <a:p>
                      <a:r>
                        <a:rPr lang="es-MX" sz="1200">
                          <a:effectLst/>
                        </a:rPr>
                        <a:t>DMI 3.0</a:t>
                      </a:r>
                    </a:p>
                  </a:txBody>
                  <a:tcPr marL="58802" marR="58802" marT="29401" marB="29401" anchor="ctr"/>
                </a:tc>
                <a:tc>
                  <a:txBody>
                    <a:bodyPr/>
                    <a:lstStyle/>
                    <a:p>
                      <a:r>
                        <a:rPr lang="es-MX" sz="1200">
                          <a:effectLst/>
                        </a:rPr>
                        <a:t>4 × DDR4-2933</a:t>
                      </a:r>
                    </a:p>
                  </a:txBody>
                  <a:tcPr marL="58802" marR="58802" marT="29401" marB="29401" anchor="ctr"/>
                </a:tc>
                <a:tc>
                  <a:txBody>
                    <a:bodyPr/>
                    <a:lstStyle/>
                    <a:p>
                      <a:r>
                        <a:rPr lang="es-MX" sz="1200">
                          <a:effectLst/>
                        </a:rPr>
                        <a:t>Octubre de 2019</a:t>
                      </a:r>
                    </a:p>
                  </a:txBody>
                  <a:tcPr marL="58802" marR="58802" marT="29401" marB="29401" anchor="ctr"/>
                </a:tc>
                <a:tc>
                  <a:txBody>
                    <a:bodyPr/>
                    <a:lstStyle/>
                    <a:p>
                      <a:r>
                        <a:rPr lang="es-MX" sz="1200">
                          <a:effectLst/>
                        </a:rPr>
                        <a:t>$784</a:t>
                      </a:r>
                    </a:p>
                  </a:txBody>
                  <a:tcPr marL="58802" marR="58802" marT="29401" marB="29401" anchor="ctr"/>
                </a:tc>
                <a:extLst>
                  <a:ext uri="{0D108BD9-81ED-4DB2-BD59-A6C34878D82A}">
                    <a16:rowId xmlns:a16="http://schemas.microsoft.com/office/drawing/2014/main" val="3036025454"/>
                  </a:ext>
                </a:extLst>
              </a:tr>
              <a:tr h="970158">
                <a:tc>
                  <a:txBody>
                    <a:bodyPr/>
                    <a:lstStyle/>
                    <a:p>
                      <a:r>
                        <a:rPr lang="es-MX" sz="1200">
                          <a:effectLst/>
                        </a:rPr>
                        <a:t>Core i9-10980XE</a:t>
                      </a:r>
                    </a:p>
                  </a:txBody>
                  <a:tcPr marL="58802" marR="58802" marT="29401" marB="29401" anchor="ctr"/>
                </a:tc>
                <a:tc>
                  <a:txBody>
                    <a:bodyPr/>
                    <a:lstStyle/>
                    <a:p>
                      <a:r>
                        <a:rPr lang="es-MX" sz="1200">
                          <a:effectLst/>
                        </a:rPr>
                        <a:t>18 (36)</a:t>
                      </a:r>
                    </a:p>
                  </a:txBody>
                  <a:tcPr marL="58802" marR="58802" marT="29401" marB="29401" anchor="ctr"/>
                </a:tc>
                <a:tc>
                  <a:txBody>
                    <a:bodyPr/>
                    <a:lstStyle/>
                    <a:p>
                      <a:r>
                        <a:rPr lang="es-MX" sz="1200">
                          <a:effectLst/>
                        </a:rPr>
                        <a:t>3 GHz</a:t>
                      </a:r>
                    </a:p>
                  </a:txBody>
                  <a:tcPr marL="58802" marR="58802" marT="29401" marB="29401" anchor="ctr"/>
                </a:tc>
                <a:tc>
                  <a:txBody>
                    <a:bodyPr/>
                    <a:lstStyle/>
                    <a:p>
                      <a:r>
                        <a:rPr lang="es-MX" sz="1200">
                          <a:effectLst/>
                        </a:rPr>
                        <a:t>3.8/4.6 GHz4.8 GHz</a:t>
                      </a:r>
                    </a:p>
                  </a:txBody>
                  <a:tcPr marL="58802" marR="58802" marT="29401" marB="29401" anchor="ctr"/>
                </a:tc>
                <a:tc>
                  <a:txBody>
                    <a:bodyPr/>
                    <a:lstStyle/>
                    <a:p>
                      <a:r>
                        <a:rPr lang="es-MX" sz="1200">
                          <a:effectLst/>
                        </a:rPr>
                        <a:t>18 × 1024 KiB</a:t>
                      </a:r>
                    </a:p>
                  </a:txBody>
                  <a:tcPr marL="58802" marR="58802" marT="29401" marB="29401" anchor="ctr"/>
                </a:tc>
                <a:tc>
                  <a:txBody>
                    <a:bodyPr/>
                    <a:lstStyle/>
                    <a:p>
                      <a:r>
                        <a:rPr lang="es-MX" sz="1200">
                          <a:effectLst/>
                        </a:rPr>
                        <a:t>24.75 MiB</a:t>
                      </a:r>
                    </a:p>
                  </a:txBody>
                  <a:tcPr marL="58802" marR="58802" marT="29401" marB="29401" anchor="ctr"/>
                </a:tc>
                <a:tc>
                  <a:txBody>
                    <a:bodyPr/>
                    <a:lstStyle/>
                    <a:p>
                      <a:r>
                        <a:rPr lang="es-MX" sz="1200">
                          <a:effectLst/>
                        </a:rPr>
                        <a:t>165 W</a:t>
                      </a:r>
                    </a:p>
                  </a:txBody>
                  <a:tcPr marL="58802" marR="58802" marT="29401" marB="29401" anchor="ctr"/>
                </a:tc>
                <a:tc>
                  <a:txBody>
                    <a:bodyPr/>
                    <a:lstStyle/>
                    <a:p>
                      <a:r>
                        <a:rPr lang="es-MX" sz="1200">
                          <a:effectLst/>
                        </a:rPr>
                        <a:t>LGA 2066</a:t>
                      </a:r>
                    </a:p>
                  </a:txBody>
                  <a:tcPr marL="58802" marR="58802" marT="29401" marB="29401" anchor="ctr"/>
                </a:tc>
                <a:tc>
                  <a:txBody>
                    <a:bodyPr/>
                    <a:lstStyle/>
                    <a:p>
                      <a:r>
                        <a:rPr lang="es-MX" sz="1200">
                          <a:effectLst/>
                        </a:rPr>
                        <a:t>DMI 3.0</a:t>
                      </a:r>
                    </a:p>
                  </a:txBody>
                  <a:tcPr marL="58802" marR="58802" marT="29401" marB="29401" anchor="ctr"/>
                </a:tc>
                <a:tc>
                  <a:txBody>
                    <a:bodyPr/>
                    <a:lstStyle/>
                    <a:p>
                      <a:r>
                        <a:rPr lang="es-MX" sz="1200">
                          <a:effectLst/>
                        </a:rPr>
                        <a:t>4 × DDR4-2933</a:t>
                      </a:r>
                    </a:p>
                  </a:txBody>
                  <a:tcPr marL="58802" marR="58802" marT="29401" marB="29401" anchor="ctr"/>
                </a:tc>
                <a:tc>
                  <a:txBody>
                    <a:bodyPr/>
                    <a:lstStyle/>
                    <a:p>
                      <a:r>
                        <a:rPr lang="es-MX" sz="1200">
                          <a:effectLst/>
                        </a:rPr>
                        <a:t>Octubre de 2019</a:t>
                      </a:r>
                    </a:p>
                  </a:txBody>
                  <a:tcPr marL="58802" marR="58802" marT="29401" marB="29401" anchor="ctr"/>
                </a:tc>
                <a:tc>
                  <a:txBody>
                    <a:bodyPr/>
                    <a:lstStyle/>
                    <a:p>
                      <a:r>
                        <a:rPr lang="es-MX" sz="1200" dirty="0">
                          <a:effectLst/>
                        </a:rPr>
                        <a:t>$979</a:t>
                      </a:r>
                    </a:p>
                  </a:txBody>
                  <a:tcPr marL="58802" marR="58802" marT="29401" marB="29401" anchor="ctr"/>
                </a:tc>
                <a:extLst>
                  <a:ext uri="{0D108BD9-81ED-4DB2-BD59-A6C34878D82A}">
                    <a16:rowId xmlns:a16="http://schemas.microsoft.com/office/drawing/2014/main" val="1298641895"/>
                  </a:ext>
                </a:extLst>
              </a:tr>
            </a:tbl>
          </a:graphicData>
        </a:graphic>
      </p:graphicFrame>
      <p:sp>
        <p:nvSpPr>
          <p:cNvPr id="7" name="CuadroTexto 6">
            <a:extLst>
              <a:ext uri="{FF2B5EF4-FFF2-40B4-BE49-F238E27FC236}">
                <a16:creationId xmlns:a16="http://schemas.microsoft.com/office/drawing/2014/main" id="{5E432438-2105-454A-A2E9-3843A3292C28}"/>
              </a:ext>
            </a:extLst>
          </p:cNvPr>
          <p:cNvSpPr txBox="1"/>
          <p:nvPr/>
        </p:nvSpPr>
        <p:spPr>
          <a:xfrm>
            <a:off x="838200" y="20533"/>
            <a:ext cx="3452191" cy="600164"/>
          </a:xfrm>
          <a:prstGeom prst="rect">
            <a:avLst/>
          </a:prstGeom>
          <a:noFill/>
        </p:spPr>
        <p:txBody>
          <a:bodyPr wrap="square">
            <a:spAutoFit/>
          </a:bodyPr>
          <a:lstStyle/>
          <a:p>
            <a:r>
              <a:rPr lang="pt-BR" sz="1100" dirty="0"/>
              <a:t>Intel 64 - </a:t>
            </a:r>
            <a:r>
              <a:rPr lang="pt-BR" sz="1100" dirty="0" err="1"/>
              <a:t>Microarquitectura</a:t>
            </a:r>
            <a:r>
              <a:rPr lang="pt-BR" sz="1100" dirty="0"/>
              <a:t> </a:t>
            </a:r>
            <a:r>
              <a:rPr lang="pt-BR" sz="1100" dirty="0" err="1"/>
              <a:t>Cascade</a:t>
            </a:r>
            <a:r>
              <a:rPr lang="pt-BR" sz="1100" dirty="0"/>
              <a:t> Lake</a:t>
            </a:r>
          </a:p>
          <a:p>
            <a:r>
              <a:rPr lang="pt-BR" sz="1100" dirty="0"/>
              <a:t>Intel Core i9</a:t>
            </a:r>
          </a:p>
          <a:p>
            <a:r>
              <a:rPr lang="pt-BR" sz="1100" dirty="0" err="1"/>
              <a:t>Cascade</a:t>
            </a:r>
            <a:r>
              <a:rPr lang="pt-BR" sz="1100" dirty="0"/>
              <a:t> Lake-X (14 </a:t>
            </a:r>
            <a:r>
              <a:rPr lang="pt-BR" sz="1100" dirty="0" err="1"/>
              <a:t>nm</a:t>
            </a:r>
            <a:r>
              <a:rPr lang="pt-BR" sz="1100" dirty="0"/>
              <a:t>)</a:t>
            </a:r>
            <a:endParaRPr lang="es-MX" sz="1100" dirty="0"/>
          </a:p>
        </p:txBody>
      </p:sp>
    </p:spTree>
    <p:extLst>
      <p:ext uri="{BB962C8B-B14F-4D97-AF65-F5344CB8AC3E}">
        <p14:creationId xmlns:p14="http://schemas.microsoft.com/office/powerpoint/2010/main" val="48878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34C90-0394-4216-9422-0E9B8FB0619F}"/>
              </a:ext>
            </a:extLst>
          </p:cNvPr>
          <p:cNvSpPr>
            <a:spLocks noGrp="1"/>
          </p:cNvSpPr>
          <p:nvPr>
            <p:ph type="title"/>
          </p:nvPr>
        </p:nvSpPr>
        <p:spPr/>
        <p:txBody>
          <a:bodyPr>
            <a:normAutofit/>
          </a:bodyPr>
          <a:lstStyle/>
          <a:p>
            <a:r>
              <a:rPr lang="es-MX" sz="3600" dirty="0"/>
              <a:t>P6 / PENTIUM M:</a:t>
            </a:r>
          </a:p>
        </p:txBody>
      </p:sp>
      <p:sp>
        <p:nvSpPr>
          <p:cNvPr id="4" name="Marcador de número de diapositiva 3">
            <a:extLst>
              <a:ext uri="{FF2B5EF4-FFF2-40B4-BE49-F238E27FC236}">
                <a16:creationId xmlns:a16="http://schemas.microsoft.com/office/drawing/2014/main" id="{1A17F007-681A-47D8-AD81-4FAB1714E266}"/>
              </a:ext>
            </a:extLst>
          </p:cNvPr>
          <p:cNvSpPr>
            <a:spLocks noGrp="1"/>
          </p:cNvSpPr>
          <p:nvPr>
            <p:ph type="sldNum" sz="quarter" idx="12"/>
          </p:nvPr>
        </p:nvSpPr>
        <p:spPr/>
        <p:txBody>
          <a:bodyPr/>
          <a:lstStyle/>
          <a:p>
            <a:pPr rtl="0"/>
            <a:fld id="{D8DA9DAA-006C-4F4B-980E-E3DF019B24E2}" type="slidenum">
              <a:rPr lang="es-ES" noProof="0" smtClean="0"/>
              <a:t>12</a:t>
            </a:fld>
            <a:endParaRPr lang="es-ES" noProof="0"/>
          </a:p>
        </p:txBody>
      </p:sp>
      <p:sp>
        <p:nvSpPr>
          <p:cNvPr id="5" name="CuadroTexto 4">
            <a:extLst>
              <a:ext uri="{FF2B5EF4-FFF2-40B4-BE49-F238E27FC236}">
                <a16:creationId xmlns:a16="http://schemas.microsoft.com/office/drawing/2014/main" id="{90F9029E-3B07-43E3-86B3-568BF68C447A}"/>
              </a:ext>
            </a:extLst>
          </p:cNvPr>
          <p:cNvSpPr txBox="1"/>
          <p:nvPr/>
        </p:nvSpPr>
        <p:spPr>
          <a:xfrm>
            <a:off x="1073426" y="2065935"/>
            <a:ext cx="4611756" cy="4031873"/>
          </a:xfrm>
          <a:prstGeom prst="rect">
            <a:avLst/>
          </a:prstGeom>
          <a:noFill/>
        </p:spPr>
        <p:txBody>
          <a:bodyPr wrap="square" rtlCol="0">
            <a:spAutoFit/>
          </a:bodyPr>
          <a:lstStyle/>
          <a:p>
            <a:pPr marL="285750" indent="-285750">
              <a:buFont typeface="Arial" panose="020B0604020202020204" pitchFamily="34" charset="0"/>
              <a:buChar char="•"/>
            </a:pPr>
            <a:r>
              <a:rPr lang="es-ES" sz="1600" b="1" i="0" dirty="0">
                <a:solidFill>
                  <a:srgbClr val="202122"/>
                </a:solidFill>
                <a:effectLst/>
                <a:latin typeface="Arial" panose="020B0604020202020204" pitchFamily="34" charset="0"/>
              </a:rPr>
              <a:t>P6</a:t>
            </a:r>
            <a:r>
              <a:rPr lang="es-ES" sz="1600" b="0" i="0" dirty="0">
                <a:solidFill>
                  <a:srgbClr val="202122"/>
                </a:solidFill>
                <a:effectLst/>
                <a:latin typeface="Arial" panose="020B0604020202020204" pitchFamily="34" charset="0"/>
              </a:rPr>
              <a:t> es una microarquitectura de Intel en la que se basan algunos de sus microprocesadores. La microarquitectura P6 se desarrolló en paralelo con la P5. Fue lanzada en 1995 con el nombre de Pentium Pro, como un procesador superior. La segunda generación de los P6 reemplazaron el P5 original con el Pentium II y el Pentium II Xeon como procesador superior. Luego la tercera generación fueron Pentium III y Pentium III Xeon. En tanto la línea Pentium II agregó instrucciones MMX que ya estaban presentes en el Pentium MMX. Las versiones para notebooks eran llamadas Mobile Pentium II y Mobile Pentium III, luego Pentium III-M.</a:t>
            </a:r>
            <a:endParaRPr lang="es-MX" sz="1600" dirty="0"/>
          </a:p>
        </p:txBody>
      </p:sp>
      <p:sp>
        <p:nvSpPr>
          <p:cNvPr id="6" name="CuadroTexto 5">
            <a:extLst>
              <a:ext uri="{FF2B5EF4-FFF2-40B4-BE49-F238E27FC236}">
                <a16:creationId xmlns:a16="http://schemas.microsoft.com/office/drawing/2014/main" id="{516C030B-3D94-421D-9AF7-AADAEC0BF2EE}"/>
              </a:ext>
            </a:extLst>
          </p:cNvPr>
          <p:cNvSpPr txBox="1"/>
          <p:nvPr/>
        </p:nvSpPr>
        <p:spPr>
          <a:xfrm>
            <a:off x="6417365" y="1638251"/>
            <a:ext cx="4386469" cy="4770537"/>
          </a:xfrm>
          <a:prstGeom prst="rect">
            <a:avLst/>
          </a:prstGeom>
          <a:noFill/>
        </p:spPr>
        <p:txBody>
          <a:bodyPr wrap="square" rtlCol="0">
            <a:spAutoFit/>
          </a:bodyPr>
          <a:lstStyle/>
          <a:p>
            <a:pPr marL="285750" indent="-285750">
              <a:buFont typeface="Arial" panose="020B0604020202020204" pitchFamily="34" charset="0"/>
              <a:buChar char="•"/>
            </a:pPr>
            <a:r>
              <a:rPr lang="es-ES" sz="1600" b="1" i="0" dirty="0">
                <a:solidFill>
                  <a:srgbClr val="202122"/>
                </a:solidFill>
                <a:effectLst/>
                <a:latin typeface="Arial" panose="020B0604020202020204" pitchFamily="34" charset="0"/>
              </a:rPr>
              <a:t>Pentium M</a:t>
            </a:r>
            <a:r>
              <a:rPr lang="es-ES" sz="1600" b="0" i="0" dirty="0">
                <a:solidFill>
                  <a:srgbClr val="202122"/>
                </a:solidFill>
                <a:effectLst/>
                <a:latin typeface="Arial" panose="020B0604020202020204" pitchFamily="34" charset="0"/>
              </a:rPr>
              <a:t> es una microarquitectura de Intel en la que se basan algunos de sus microprocesadores. Fue lanzada en 2003, basados en la microarquitectura P6, llamado Pentium M. Un procesador mucho más eficiente, desde el punto de vista energético, que el Mobile Pentium 4, Pentium 4 M y el Pentium III M. Las versiones Dual-</a:t>
            </a:r>
            <a:r>
              <a:rPr lang="es-ES" sz="1600" b="0" i="0" dirty="0" err="1">
                <a:solidFill>
                  <a:srgbClr val="202122"/>
                </a:solidFill>
                <a:effectLst/>
                <a:latin typeface="Arial" panose="020B0604020202020204" pitchFamily="34" charset="0"/>
              </a:rPr>
              <a:t>core</a:t>
            </a:r>
            <a:r>
              <a:rPr lang="es-ES" sz="1600" b="0" i="0" dirty="0">
                <a:solidFill>
                  <a:srgbClr val="202122"/>
                </a:solidFill>
                <a:effectLst/>
                <a:latin typeface="Arial" panose="020B0604020202020204" pitchFamily="34" charset="0"/>
              </a:rPr>
              <a:t> del Pentium M fueron lanzadas con el nombre de Core Duo y Pentium Dual-Core. A diferencia del Pentium D, integraba ambos núcleos en un único chip. Desde este momento la marca Intel Core fue empleada para los procesadores de Intel principales, mientras que la Pentium se ubicó en un intermedio entre el Core y el Celeron. Todos los Pentium M son para el mercado de notebooks.</a:t>
            </a:r>
            <a:endParaRPr lang="es-MX" sz="1600" dirty="0"/>
          </a:p>
        </p:txBody>
      </p:sp>
    </p:spTree>
    <p:extLst>
      <p:ext uri="{BB962C8B-B14F-4D97-AF65-F5344CB8AC3E}">
        <p14:creationId xmlns:p14="http://schemas.microsoft.com/office/powerpoint/2010/main" val="280825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2FD7A-B5AD-4387-BD73-70A470851F08}"/>
              </a:ext>
            </a:extLst>
          </p:cNvPr>
          <p:cNvSpPr>
            <a:spLocks noGrp="1"/>
          </p:cNvSpPr>
          <p:nvPr>
            <p:ph type="title"/>
          </p:nvPr>
        </p:nvSpPr>
        <p:spPr/>
        <p:txBody>
          <a:bodyPr/>
          <a:lstStyle/>
          <a:p>
            <a:r>
              <a:rPr lang="es-MX" dirty="0"/>
              <a:t>PENTIUM PRO</a:t>
            </a:r>
          </a:p>
        </p:txBody>
      </p:sp>
      <p:sp>
        <p:nvSpPr>
          <p:cNvPr id="3" name="Marcador de fecha 2">
            <a:extLst>
              <a:ext uri="{FF2B5EF4-FFF2-40B4-BE49-F238E27FC236}">
                <a16:creationId xmlns:a16="http://schemas.microsoft.com/office/drawing/2014/main" id="{BC890863-F1EE-442A-A6B0-52E7B8CFA088}"/>
              </a:ext>
            </a:extLst>
          </p:cNvPr>
          <p:cNvSpPr>
            <a:spLocks noGrp="1"/>
          </p:cNvSpPr>
          <p:nvPr>
            <p:ph type="dt" sz="half" idx="10"/>
          </p:nvPr>
        </p:nvSpPr>
        <p:spPr/>
        <p:txBody>
          <a:bodyPr/>
          <a:lstStyle/>
          <a:p>
            <a:pPr rtl="0"/>
            <a:r>
              <a:rPr lang="es-ES" noProof="0" dirty="0"/>
              <a:t>14/11/2020</a:t>
            </a:r>
          </a:p>
        </p:txBody>
      </p:sp>
      <p:sp>
        <p:nvSpPr>
          <p:cNvPr id="4" name="Marcador de pie de página 3">
            <a:extLst>
              <a:ext uri="{FF2B5EF4-FFF2-40B4-BE49-F238E27FC236}">
                <a16:creationId xmlns:a16="http://schemas.microsoft.com/office/drawing/2014/main" id="{0F360BB8-264D-43EA-A21A-F6AC64A67AE9}"/>
              </a:ext>
            </a:extLst>
          </p:cNvPr>
          <p:cNvSpPr>
            <a:spLocks noGrp="1"/>
          </p:cNvSpPr>
          <p:nvPr>
            <p:ph type="ftr" sz="quarter" idx="11"/>
          </p:nvPr>
        </p:nvSpPr>
        <p:spPr/>
        <p:txBody>
          <a:bodyPr/>
          <a:lstStyle/>
          <a:p>
            <a:pPr rtl="0"/>
            <a:r>
              <a:rPr lang="es-ES" noProof="0" dirty="0"/>
              <a:t>CPU’S INTEL</a:t>
            </a:r>
          </a:p>
        </p:txBody>
      </p:sp>
      <p:sp>
        <p:nvSpPr>
          <p:cNvPr id="5" name="Marcador de número de diapositiva 4">
            <a:extLst>
              <a:ext uri="{FF2B5EF4-FFF2-40B4-BE49-F238E27FC236}">
                <a16:creationId xmlns:a16="http://schemas.microsoft.com/office/drawing/2014/main" id="{C1199B7F-A04B-4E67-8BAC-D3E92E52D4DD}"/>
              </a:ext>
            </a:extLst>
          </p:cNvPr>
          <p:cNvSpPr>
            <a:spLocks noGrp="1"/>
          </p:cNvSpPr>
          <p:nvPr>
            <p:ph type="sldNum" sz="quarter" idx="12"/>
          </p:nvPr>
        </p:nvSpPr>
        <p:spPr/>
        <p:txBody>
          <a:bodyPr/>
          <a:lstStyle/>
          <a:p>
            <a:pPr rtl="0"/>
            <a:fld id="{D8DA9DAA-006C-4F4B-980E-E3DF019B24E2}" type="slidenum">
              <a:rPr lang="es-ES" noProof="0" smtClean="0"/>
              <a:t>13</a:t>
            </a:fld>
            <a:endParaRPr lang="es-ES" noProof="0"/>
          </a:p>
        </p:txBody>
      </p:sp>
      <p:sp>
        <p:nvSpPr>
          <p:cNvPr id="6" name="CuadroTexto 5">
            <a:extLst>
              <a:ext uri="{FF2B5EF4-FFF2-40B4-BE49-F238E27FC236}">
                <a16:creationId xmlns:a16="http://schemas.microsoft.com/office/drawing/2014/main" id="{9F1635AC-8133-4E82-AF68-FA8FD11E38A0}"/>
              </a:ext>
            </a:extLst>
          </p:cNvPr>
          <p:cNvSpPr txBox="1"/>
          <p:nvPr/>
        </p:nvSpPr>
        <p:spPr>
          <a:xfrm>
            <a:off x="1404730" y="1690688"/>
            <a:ext cx="4479235" cy="2862322"/>
          </a:xfrm>
          <a:prstGeom prst="rect">
            <a:avLst/>
          </a:prstGeom>
          <a:noFill/>
        </p:spPr>
        <p:txBody>
          <a:bodyPr wrap="square" rtlCol="0">
            <a:spAutoFit/>
          </a:bodyPr>
          <a:lstStyle/>
          <a:p>
            <a:pPr algn="l">
              <a:buFont typeface="Arial" panose="020B0604020202020204" pitchFamily="34" charset="0"/>
              <a:buChar char="•"/>
            </a:pPr>
            <a:r>
              <a:rPr lang="es-MX" b="0" i="0" dirty="0">
                <a:solidFill>
                  <a:srgbClr val="202122"/>
                </a:solidFill>
                <a:effectLst/>
                <a:latin typeface="Arial" panose="020B0604020202020204" pitchFamily="34" charset="0"/>
              </a:rPr>
              <a:t>Introducido el 1 de noviembre de 1995</a:t>
            </a:r>
          </a:p>
          <a:p>
            <a:pPr algn="l">
              <a:buFont typeface="Arial" panose="020B0604020202020204" pitchFamily="34" charset="0"/>
              <a:buChar char="•"/>
            </a:pPr>
            <a:r>
              <a:rPr lang="es-MX" b="0" i="0" dirty="0">
                <a:solidFill>
                  <a:srgbClr val="202122"/>
                </a:solidFill>
                <a:effectLst/>
                <a:latin typeface="Arial" panose="020B0604020202020204" pitchFamily="34" charset="0"/>
              </a:rPr>
              <a:t>Módulo </a:t>
            </a:r>
            <a:r>
              <a:rPr lang="es-MX" b="0" i="0" dirty="0" err="1">
                <a:solidFill>
                  <a:srgbClr val="202122"/>
                </a:solidFill>
                <a:effectLst/>
                <a:latin typeface="Arial" panose="020B0604020202020204" pitchFamily="34" charset="0"/>
              </a:rPr>
              <a:t>Multichip</a:t>
            </a:r>
            <a:r>
              <a:rPr lang="es-MX" b="0" i="0" dirty="0">
                <a:solidFill>
                  <a:srgbClr val="202122"/>
                </a:solidFill>
                <a:effectLst/>
                <a:latin typeface="Arial" panose="020B0604020202020204" pitchFamily="34" charset="0"/>
              </a:rPr>
              <a:t> (2 dados)</a:t>
            </a:r>
          </a:p>
          <a:p>
            <a:pPr algn="l">
              <a:buFont typeface="Arial" panose="020B0604020202020204" pitchFamily="34" charset="0"/>
              <a:buChar char="•"/>
            </a:pPr>
            <a:r>
              <a:rPr lang="es-MX" b="0" i="0" dirty="0">
                <a:solidFill>
                  <a:srgbClr val="202122"/>
                </a:solidFill>
                <a:effectLst/>
                <a:latin typeface="Arial" panose="020B0604020202020204" pitchFamily="34" charset="0"/>
              </a:rPr>
              <a:t>Precursor de Pentium II y III</a:t>
            </a:r>
          </a:p>
          <a:p>
            <a:pPr algn="l">
              <a:buFont typeface="Arial" panose="020B0604020202020204" pitchFamily="34" charset="0"/>
              <a:buChar char="•"/>
            </a:pPr>
            <a:r>
              <a:rPr lang="es-MX" b="0" i="0" dirty="0">
                <a:solidFill>
                  <a:srgbClr val="202122"/>
                </a:solidFill>
                <a:effectLst/>
                <a:latin typeface="Arial" panose="020B0604020202020204" pitchFamily="34" charset="0"/>
              </a:rPr>
              <a:t>Principalmente utilizado en sistemas de servidor</a:t>
            </a:r>
          </a:p>
          <a:p>
            <a:pPr algn="l">
              <a:buFont typeface="Arial" panose="020B0604020202020204" pitchFamily="34" charset="0"/>
              <a:buChar char="•"/>
            </a:pPr>
            <a:r>
              <a:rPr lang="es-MX" b="0" i="0" dirty="0">
                <a:solidFill>
                  <a:srgbClr val="202122"/>
                </a:solidFill>
                <a:effectLst/>
                <a:latin typeface="Arial" panose="020B0604020202020204" pitchFamily="34" charset="0"/>
              </a:rPr>
              <a:t>Paquete de procesador Socket 8 (387 pines) (Dual SPGA)</a:t>
            </a:r>
          </a:p>
          <a:p>
            <a:pPr algn="l">
              <a:buFont typeface="Arial" panose="020B0604020202020204" pitchFamily="34" charset="0"/>
              <a:buChar char="•"/>
            </a:pPr>
            <a:r>
              <a:rPr lang="es-MX" b="0" i="0" dirty="0">
                <a:solidFill>
                  <a:srgbClr val="202122"/>
                </a:solidFill>
                <a:effectLst/>
                <a:latin typeface="Arial" panose="020B0604020202020204" pitchFamily="34" charset="0"/>
              </a:rPr>
              <a:t>5,5 millones de transistores</a:t>
            </a:r>
          </a:p>
          <a:p>
            <a:pPr algn="l">
              <a:buFont typeface="Arial" panose="020B0604020202020204" pitchFamily="34" charset="0"/>
              <a:buChar char="•"/>
            </a:pPr>
            <a:r>
              <a:rPr lang="es-MX" b="0" i="0" dirty="0">
                <a:solidFill>
                  <a:srgbClr val="202122"/>
                </a:solidFill>
                <a:effectLst/>
                <a:latin typeface="Arial" panose="020B0604020202020204" pitchFamily="34" charset="0"/>
              </a:rPr>
              <a:t>Familia 6 modelo 1</a:t>
            </a:r>
          </a:p>
          <a:p>
            <a:endParaRPr lang="es-MX" dirty="0"/>
          </a:p>
        </p:txBody>
      </p:sp>
      <p:sp>
        <p:nvSpPr>
          <p:cNvPr id="7" name="CuadroTexto 6">
            <a:extLst>
              <a:ext uri="{FF2B5EF4-FFF2-40B4-BE49-F238E27FC236}">
                <a16:creationId xmlns:a16="http://schemas.microsoft.com/office/drawing/2014/main" id="{1E5E238C-A215-49BB-86CD-B02646ADA09D}"/>
              </a:ext>
            </a:extLst>
          </p:cNvPr>
          <p:cNvSpPr txBox="1"/>
          <p:nvPr/>
        </p:nvSpPr>
        <p:spPr>
          <a:xfrm>
            <a:off x="5456583" y="3565984"/>
            <a:ext cx="4114800" cy="2585323"/>
          </a:xfrm>
          <a:prstGeom prst="rect">
            <a:avLst/>
          </a:prstGeom>
          <a:noFill/>
        </p:spPr>
        <p:txBody>
          <a:bodyPr wrap="square" rtlCol="0">
            <a:spAutoFit/>
          </a:bodyPr>
          <a:lstStyle/>
          <a:p>
            <a:pPr algn="l">
              <a:buFont typeface="Arial" panose="020B0604020202020204" pitchFamily="34" charset="0"/>
              <a:buChar char="•"/>
            </a:pPr>
            <a:endParaRPr lang="es-MX" b="0" i="0" dirty="0">
              <a:solidFill>
                <a:srgbClr val="202122"/>
              </a:solidFill>
              <a:effectLst/>
              <a:latin typeface="Arial" panose="020B0604020202020204" pitchFamily="34" charset="0"/>
            </a:endParaRPr>
          </a:p>
          <a:p>
            <a:pPr algn="l">
              <a:buFont typeface="Arial" panose="020B0604020202020204" pitchFamily="34" charset="0"/>
              <a:buChar char="•"/>
            </a:pPr>
            <a:r>
              <a:rPr lang="es-MX" b="0" i="0" u="none" strike="noStrike" dirty="0">
                <a:solidFill>
                  <a:schemeClr val="accent4">
                    <a:lumMod val="75000"/>
                  </a:schemeClr>
                </a:solidFill>
                <a:effectLst/>
                <a:latin typeface="Arial" panose="020B0604020202020204" pitchFamily="34" charset="0"/>
                <a:hlinkClick r:id="rId2" tooltip="350 nanómetros">
                  <a:extLst>
                    <a:ext uri="{A12FA001-AC4F-418D-AE19-62706E023703}">
                      <ahyp:hlinkClr xmlns:ahyp="http://schemas.microsoft.com/office/drawing/2018/hyperlinkcolor" val="tx"/>
                    </a:ext>
                  </a:extLst>
                </a:hlinkClick>
              </a:rPr>
              <a:t>Tecnología de proceso de 0,35 </a:t>
            </a:r>
            <a:r>
              <a:rPr lang="el-GR" b="0" i="0" u="none" strike="noStrike" dirty="0">
                <a:solidFill>
                  <a:schemeClr val="accent4">
                    <a:lumMod val="75000"/>
                  </a:schemeClr>
                </a:solidFill>
                <a:effectLst/>
                <a:latin typeface="Arial" panose="020B0604020202020204" pitchFamily="34" charset="0"/>
                <a:hlinkClick r:id="rId2" tooltip="350 nanómetros">
                  <a:extLst>
                    <a:ext uri="{A12FA001-AC4F-418D-AE19-62706E023703}">
                      <ahyp:hlinkClr xmlns:ahyp="http://schemas.microsoft.com/office/drawing/2018/hyperlinkcolor" val="tx"/>
                    </a:ext>
                  </a:extLst>
                </a:hlinkClick>
              </a:rPr>
              <a:t>μ</a:t>
            </a:r>
            <a:r>
              <a:rPr lang="es-MX" b="0" i="0" u="none" strike="noStrike" dirty="0">
                <a:solidFill>
                  <a:schemeClr val="accent4">
                    <a:lumMod val="75000"/>
                  </a:schemeClr>
                </a:solidFill>
                <a:effectLst/>
                <a:latin typeface="Arial" panose="020B0604020202020204" pitchFamily="34" charset="0"/>
                <a:hlinkClick r:id="rId2" tooltip="350 nanómetros">
                  <a:extLst>
                    <a:ext uri="{A12FA001-AC4F-418D-AE19-62706E023703}">
                      <ahyp:hlinkClr xmlns:ahyp="http://schemas.microsoft.com/office/drawing/2018/hyperlinkcolor" val="tx"/>
                    </a:ext>
                  </a:extLst>
                </a:hlinkClick>
              </a:rPr>
              <a:t>m</a:t>
            </a:r>
            <a:r>
              <a:rPr lang="es-MX" b="0" i="0" dirty="0">
                <a:solidFill>
                  <a:schemeClr val="accent4">
                    <a:lumMod val="75000"/>
                  </a:schemeClr>
                </a:solidFill>
                <a:effectLst/>
                <a:latin typeface="Arial" panose="020B0604020202020204" pitchFamily="34" charset="0"/>
              </a:rPr>
              <a:t> </a:t>
            </a:r>
            <a:r>
              <a:rPr lang="es-MX" b="0" i="0" dirty="0">
                <a:solidFill>
                  <a:srgbClr val="202122"/>
                </a:solidFill>
                <a:effectLst/>
                <a:latin typeface="Arial" panose="020B0604020202020204" pitchFamily="34" charset="0"/>
              </a:rPr>
              <a:t>(dos matrices, una CPU de 0,35 </a:t>
            </a:r>
            <a:r>
              <a:rPr lang="el-GR" b="0" i="0" dirty="0">
                <a:solidFill>
                  <a:srgbClr val="202122"/>
                </a:solidFill>
                <a:effectLst/>
                <a:latin typeface="Arial" panose="020B0604020202020204" pitchFamily="34" charset="0"/>
              </a:rPr>
              <a:t>μ</a:t>
            </a:r>
            <a:r>
              <a:rPr lang="es-MX" b="0" i="0" dirty="0">
                <a:solidFill>
                  <a:srgbClr val="202122"/>
                </a:solidFill>
                <a:effectLst/>
                <a:latin typeface="Arial" panose="020B0604020202020204" pitchFamily="34" charset="0"/>
              </a:rPr>
              <a:t>m con caché L2 de 0,6 </a:t>
            </a:r>
            <a:r>
              <a:rPr lang="el-GR" b="0" i="0" dirty="0">
                <a:solidFill>
                  <a:srgbClr val="202122"/>
                </a:solidFill>
                <a:effectLst/>
                <a:latin typeface="Arial" panose="020B0604020202020204" pitchFamily="34" charset="0"/>
              </a:rPr>
              <a:t>μ</a:t>
            </a:r>
            <a:r>
              <a:rPr lang="es-MX" b="0" i="0" dirty="0">
                <a:solidFill>
                  <a:srgbClr val="202122"/>
                </a:solidFill>
                <a:effectLst/>
                <a:latin typeface="Arial" panose="020B0604020202020204" pitchFamily="34" charset="0"/>
              </a:rPr>
              <a:t>m)</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5,5 millones de transistores</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512 KB o 256 KB de caché L2 integrada</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Velocidad de reloj del bus del sistema de 60 o 66 MHz</a:t>
            </a:r>
          </a:p>
        </p:txBody>
      </p:sp>
      <p:sp>
        <p:nvSpPr>
          <p:cNvPr id="8" name="CuadroTexto 7">
            <a:extLst>
              <a:ext uri="{FF2B5EF4-FFF2-40B4-BE49-F238E27FC236}">
                <a16:creationId xmlns:a16="http://schemas.microsoft.com/office/drawing/2014/main" id="{D9202AFA-67E5-4DBE-A6DF-9B8DD8FBA364}"/>
              </a:ext>
            </a:extLst>
          </p:cNvPr>
          <p:cNvSpPr txBox="1"/>
          <p:nvPr/>
        </p:nvSpPr>
        <p:spPr>
          <a:xfrm>
            <a:off x="5559287" y="1856264"/>
            <a:ext cx="4479235" cy="2031325"/>
          </a:xfrm>
          <a:prstGeom prst="rect">
            <a:avLst/>
          </a:prstGeom>
          <a:noFill/>
        </p:spPr>
        <p:txBody>
          <a:bodyPr wrap="square" rtlCol="0">
            <a:spAutoFit/>
          </a:bodyPr>
          <a:lstStyle/>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16 KB de caché L1</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256 KB de caché L2 integrada</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Velocidad de reloj del bus del sistema de 60 MHz</a:t>
            </a:r>
          </a:p>
          <a:p>
            <a:pPr marL="742950" lvl="1" indent="-285750" algn="l">
              <a:buFont typeface="Arial" panose="020B0604020202020204" pitchFamily="34" charset="0"/>
              <a:buChar char="•"/>
            </a:pPr>
            <a:r>
              <a:rPr lang="es-MX" b="0" i="0" dirty="0">
                <a:solidFill>
                  <a:srgbClr val="202122"/>
                </a:solidFill>
                <a:effectLst/>
                <a:latin typeface="Arial" panose="020B0604020202020204" pitchFamily="34" charset="0"/>
              </a:rPr>
              <a:t>Variantes</a:t>
            </a:r>
          </a:p>
          <a:p>
            <a:pPr marL="1143000" lvl="2" indent="-228600" algn="l">
              <a:buFont typeface="Arial" panose="020B0604020202020204" pitchFamily="34" charset="0"/>
              <a:buChar char="•"/>
            </a:pPr>
            <a:r>
              <a:rPr lang="es-MX" b="0" i="0" dirty="0">
                <a:solidFill>
                  <a:srgbClr val="202122"/>
                </a:solidFill>
                <a:effectLst/>
                <a:latin typeface="Arial" panose="020B0604020202020204" pitchFamily="34" charset="0"/>
              </a:rPr>
              <a:t>150 MHz</a:t>
            </a:r>
          </a:p>
          <a:p>
            <a:endParaRPr lang="es-MX" dirty="0"/>
          </a:p>
        </p:txBody>
      </p:sp>
    </p:spTree>
    <p:extLst>
      <p:ext uri="{BB962C8B-B14F-4D97-AF65-F5344CB8AC3E}">
        <p14:creationId xmlns:p14="http://schemas.microsoft.com/office/powerpoint/2010/main" val="188927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06A97-7F16-4E05-A7DA-68E060802B37}"/>
              </a:ext>
            </a:extLst>
          </p:cNvPr>
          <p:cNvSpPr>
            <a:spLocks noGrp="1"/>
          </p:cNvSpPr>
          <p:nvPr>
            <p:ph type="title"/>
          </p:nvPr>
        </p:nvSpPr>
        <p:spPr/>
        <p:txBody>
          <a:bodyPr/>
          <a:lstStyle/>
          <a:p>
            <a:r>
              <a:rPr lang="es-MX" dirty="0"/>
              <a:t>MODELOS:</a:t>
            </a:r>
          </a:p>
        </p:txBody>
      </p:sp>
      <p:sp>
        <p:nvSpPr>
          <p:cNvPr id="3" name="Marcador de fecha 2">
            <a:extLst>
              <a:ext uri="{FF2B5EF4-FFF2-40B4-BE49-F238E27FC236}">
                <a16:creationId xmlns:a16="http://schemas.microsoft.com/office/drawing/2014/main" id="{529739D1-C24D-44F3-8E53-3D9316BEE461}"/>
              </a:ext>
            </a:extLst>
          </p:cNvPr>
          <p:cNvSpPr>
            <a:spLocks noGrp="1"/>
          </p:cNvSpPr>
          <p:nvPr>
            <p:ph type="dt" sz="half" idx="10"/>
          </p:nvPr>
        </p:nvSpPr>
        <p:spPr/>
        <p:txBody>
          <a:bodyPr/>
          <a:lstStyle/>
          <a:p>
            <a:pPr rtl="0"/>
            <a:r>
              <a:rPr lang="es-ES" dirty="0"/>
              <a:t>14</a:t>
            </a:r>
            <a:r>
              <a:rPr lang="es-ES" noProof="0" dirty="0"/>
              <a:t>/11/2020</a:t>
            </a:r>
          </a:p>
        </p:txBody>
      </p:sp>
      <p:sp>
        <p:nvSpPr>
          <p:cNvPr id="4" name="Marcador de pie de página 3">
            <a:extLst>
              <a:ext uri="{FF2B5EF4-FFF2-40B4-BE49-F238E27FC236}">
                <a16:creationId xmlns:a16="http://schemas.microsoft.com/office/drawing/2014/main" id="{3A600291-CE35-48C4-8155-0D93F761E522}"/>
              </a:ext>
            </a:extLst>
          </p:cNvPr>
          <p:cNvSpPr>
            <a:spLocks noGrp="1"/>
          </p:cNvSpPr>
          <p:nvPr>
            <p:ph type="ftr" sz="quarter" idx="11"/>
          </p:nvPr>
        </p:nvSpPr>
        <p:spPr/>
        <p:txBody>
          <a:body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27C81F50-C1DA-4C80-A40A-9CA2F02EF8AD}"/>
              </a:ext>
            </a:extLst>
          </p:cNvPr>
          <p:cNvSpPr>
            <a:spLocks noGrp="1"/>
          </p:cNvSpPr>
          <p:nvPr>
            <p:ph type="sldNum" sz="quarter" idx="12"/>
          </p:nvPr>
        </p:nvSpPr>
        <p:spPr/>
        <p:txBody>
          <a:bodyPr/>
          <a:lstStyle/>
          <a:p>
            <a:pPr rtl="0"/>
            <a:fld id="{D8DA9DAA-006C-4F4B-980E-E3DF019B24E2}" type="slidenum">
              <a:rPr lang="es-ES" noProof="0" smtClean="0"/>
              <a:t>14</a:t>
            </a:fld>
            <a:endParaRPr lang="es-ES" noProof="0"/>
          </a:p>
        </p:txBody>
      </p:sp>
      <p:graphicFrame>
        <p:nvGraphicFramePr>
          <p:cNvPr id="6" name="Tabla 5">
            <a:extLst>
              <a:ext uri="{FF2B5EF4-FFF2-40B4-BE49-F238E27FC236}">
                <a16:creationId xmlns:a16="http://schemas.microsoft.com/office/drawing/2014/main" id="{F8E6865D-607F-477B-9454-88D086629ABA}"/>
              </a:ext>
            </a:extLst>
          </p:cNvPr>
          <p:cNvGraphicFramePr>
            <a:graphicFrameLocks noGrp="1"/>
          </p:cNvGraphicFramePr>
          <p:nvPr>
            <p:extLst>
              <p:ext uri="{D42A27DB-BD31-4B8C-83A1-F6EECF244321}">
                <p14:modId xmlns:p14="http://schemas.microsoft.com/office/powerpoint/2010/main" val="337036288"/>
              </p:ext>
            </p:extLst>
          </p:nvPr>
        </p:nvGraphicFramePr>
        <p:xfrm>
          <a:off x="2014330" y="1375399"/>
          <a:ext cx="8786190" cy="5224184"/>
        </p:xfrm>
        <a:graphic>
          <a:graphicData uri="http://schemas.openxmlformats.org/drawingml/2006/table">
            <a:tbl>
              <a:tblPr/>
              <a:tblGrid>
                <a:gridCol w="878619">
                  <a:extLst>
                    <a:ext uri="{9D8B030D-6E8A-4147-A177-3AD203B41FA5}">
                      <a16:colId xmlns:a16="http://schemas.microsoft.com/office/drawing/2014/main" val="2474034223"/>
                    </a:ext>
                  </a:extLst>
                </a:gridCol>
                <a:gridCol w="878619">
                  <a:extLst>
                    <a:ext uri="{9D8B030D-6E8A-4147-A177-3AD203B41FA5}">
                      <a16:colId xmlns:a16="http://schemas.microsoft.com/office/drawing/2014/main" val="3335385375"/>
                    </a:ext>
                  </a:extLst>
                </a:gridCol>
                <a:gridCol w="878619">
                  <a:extLst>
                    <a:ext uri="{9D8B030D-6E8A-4147-A177-3AD203B41FA5}">
                      <a16:colId xmlns:a16="http://schemas.microsoft.com/office/drawing/2014/main" val="2472953372"/>
                    </a:ext>
                  </a:extLst>
                </a:gridCol>
                <a:gridCol w="878619">
                  <a:extLst>
                    <a:ext uri="{9D8B030D-6E8A-4147-A177-3AD203B41FA5}">
                      <a16:colId xmlns:a16="http://schemas.microsoft.com/office/drawing/2014/main" val="327254107"/>
                    </a:ext>
                  </a:extLst>
                </a:gridCol>
                <a:gridCol w="878619">
                  <a:extLst>
                    <a:ext uri="{9D8B030D-6E8A-4147-A177-3AD203B41FA5}">
                      <a16:colId xmlns:a16="http://schemas.microsoft.com/office/drawing/2014/main" val="1486491278"/>
                    </a:ext>
                  </a:extLst>
                </a:gridCol>
                <a:gridCol w="878619">
                  <a:extLst>
                    <a:ext uri="{9D8B030D-6E8A-4147-A177-3AD203B41FA5}">
                      <a16:colId xmlns:a16="http://schemas.microsoft.com/office/drawing/2014/main" val="1120762231"/>
                    </a:ext>
                  </a:extLst>
                </a:gridCol>
                <a:gridCol w="878619">
                  <a:extLst>
                    <a:ext uri="{9D8B030D-6E8A-4147-A177-3AD203B41FA5}">
                      <a16:colId xmlns:a16="http://schemas.microsoft.com/office/drawing/2014/main" val="2299226185"/>
                    </a:ext>
                  </a:extLst>
                </a:gridCol>
                <a:gridCol w="878619">
                  <a:extLst>
                    <a:ext uri="{9D8B030D-6E8A-4147-A177-3AD203B41FA5}">
                      <a16:colId xmlns:a16="http://schemas.microsoft.com/office/drawing/2014/main" val="502620181"/>
                    </a:ext>
                  </a:extLst>
                </a:gridCol>
                <a:gridCol w="878619">
                  <a:extLst>
                    <a:ext uri="{9D8B030D-6E8A-4147-A177-3AD203B41FA5}">
                      <a16:colId xmlns:a16="http://schemas.microsoft.com/office/drawing/2014/main" val="2601872184"/>
                    </a:ext>
                  </a:extLst>
                </a:gridCol>
                <a:gridCol w="878619">
                  <a:extLst>
                    <a:ext uri="{9D8B030D-6E8A-4147-A177-3AD203B41FA5}">
                      <a16:colId xmlns:a16="http://schemas.microsoft.com/office/drawing/2014/main" val="3195985812"/>
                    </a:ext>
                  </a:extLst>
                </a:gridCol>
              </a:tblGrid>
              <a:tr h="653023">
                <a:tc>
                  <a:txBody>
                    <a:bodyPr/>
                    <a:lstStyle/>
                    <a:p>
                      <a:pPr algn="ctr"/>
                      <a:r>
                        <a:rPr lang="es-MX" sz="1000">
                          <a:effectLst/>
                        </a:rPr>
                        <a:t>Modelo</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Frecuencia</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cachéL1</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FSB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Mult.</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Voltaje</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TDP</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Socket</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dirty="0">
                          <a:effectLst/>
                        </a:rPr>
                        <a:t>Fecha de lanzamiento</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1000">
                          <a:effectLst/>
                        </a:rPr>
                        <a:t>Precio delanzamiento (USD)</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634990134"/>
                  </a:ext>
                </a:extLst>
              </a:tr>
              <a:tr h="653023">
                <a:tc>
                  <a:txBody>
                    <a:bodyPr/>
                    <a:lstStyle/>
                    <a:p>
                      <a:r>
                        <a:rPr lang="es-MX" sz="1000">
                          <a:effectLst/>
                        </a:rPr>
                        <a:t>Pentium Pro 150</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150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256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60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3.1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dirty="0">
                          <a:effectLst/>
                        </a:rPr>
                        <a:t>29.2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2885968"/>
                  </a:ext>
                </a:extLst>
              </a:tr>
              <a:tr h="653023">
                <a:tc>
                  <a:txBody>
                    <a:bodyPr/>
                    <a:lstStyle/>
                    <a:p>
                      <a:r>
                        <a:rPr lang="es-MX" sz="1000">
                          <a:effectLst/>
                        </a:rPr>
                        <a:t>Pentium Pro 166</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167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512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66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35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10037391"/>
                  </a:ext>
                </a:extLst>
              </a:tr>
              <a:tr h="653023">
                <a:tc>
                  <a:txBody>
                    <a:bodyPr/>
                    <a:lstStyle/>
                    <a:p>
                      <a:r>
                        <a:rPr lang="es-MX" sz="1000">
                          <a:effectLst/>
                        </a:rPr>
                        <a:t>Pentium Pro 180</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180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256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60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31.7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98382193"/>
                  </a:ext>
                </a:extLst>
              </a:tr>
              <a:tr h="653023">
                <a:tc>
                  <a:txBody>
                    <a:bodyPr/>
                    <a:lstStyle/>
                    <a:p>
                      <a:r>
                        <a:rPr lang="es-MX" sz="1000">
                          <a:effectLst/>
                        </a:rPr>
                        <a:t>Pentium Pro 200</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200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256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66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35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11680170"/>
                  </a:ext>
                </a:extLst>
              </a:tr>
              <a:tr h="653023">
                <a:tc>
                  <a:txBody>
                    <a:bodyPr/>
                    <a:lstStyle/>
                    <a:p>
                      <a:r>
                        <a:rPr lang="es-MX" sz="1000">
                          <a:effectLst/>
                        </a:rPr>
                        <a:t>Pentium Pro 200</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200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512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66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37.9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02431371"/>
                  </a:ext>
                </a:extLst>
              </a:tr>
              <a:tr h="653023">
                <a:tc>
                  <a:txBody>
                    <a:bodyPr/>
                    <a:lstStyle/>
                    <a:p>
                      <a:r>
                        <a:rPr lang="es-MX" sz="1000">
                          <a:effectLst/>
                        </a:rPr>
                        <a:t>Pentium Pro 200</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200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MiB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66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44 W</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1 de noviembre de 1995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02932852"/>
                  </a:ext>
                </a:extLst>
              </a:tr>
              <a:tr h="653023">
                <a:tc>
                  <a:txBody>
                    <a:bodyPr/>
                    <a:lstStyle/>
                    <a:p>
                      <a:r>
                        <a:rPr lang="es-MX" sz="1000">
                          <a:effectLst/>
                        </a:rPr>
                        <a:t>Pentium II Overdrive</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333 MHz</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512 KiB</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66 MT/s</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5×</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3.3 V</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1000">
                        <a:effectLst/>
                      </a:endParaRP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a:effectLst/>
                        </a:rPr>
                        <a:t>Socket 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1000" dirty="0">
                          <a:effectLst/>
                        </a:rPr>
                        <a:t>10 de agosto de 1998</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1000" dirty="0">
                          <a:effectLst/>
                        </a:rPr>
                        <a:t>$599</a:t>
                      </a:r>
                    </a:p>
                  </a:txBody>
                  <a:tcPr marL="41840" marR="41840" marT="20920" marB="209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7692151"/>
                  </a:ext>
                </a:extLst>
              </a:tr>
            </a:tbl>
          </a:graphicData>
        </a:graphic>
      </p:graphicFrame>
    </p:spTree>
    <p:extLst>
      <p:ext uri="{BB962C8B-B14F-4D97-AF65-F5344CB8AC3E}">
        <p14:creationId xmlns:p14="http://schemas.microsoft.com/office/powerpoint/2010/main" val="38406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F9EC1-65D7-4135-A7F4-25FBFF2DB8BE}"/>
              </a:ext>
            </a:extLst>
          </p:cNvPr>
          <p:cNvSpPr>
            <a:spLocks noGrp="1"/>
          </p:cNvSpPr>
          <p:nvPr>
            <p:ph type="title"/>
          </p:nvPr>
        </p:nvSpPr>
        <p:spPr/>
        <p:txBody>
          <a:bodyPr/>
          <a:lstStyle/>
          <a:p>
            <a:r>
              <a:rPr lang="es-MX" dirty="0"/>
              <a:t>PENTIUM II:</a:t>
            </a:r>
          </a:p>
        </p:txBody>
      </p:sp>
      <p:sp>
        <p:nvSpPr>
          <p:cNvPr id="3" name="Marcador de fecha 2">
            <a:extLst>
              <a:ext uri="{FF2B5EF4-FFF2-40B4-BE49-F238E27FC236}">
                <a16:creationId xmlns:a16="http://schemas.microsoft.com/office/drawing/2014/main" id="{2585C071-4F25-4F27-B67D-71F4819537AE}"/>
              </a:ext>
            </a:extLst>
          </p:cNvPr>
          <p:cNvSpPr>
            <a:spLocks noGrp="1"/>
          </p:cNvSpPr>
          <p:nvPr>
            <p:ph type="dt" sz="half" idx="10"/>
          </p:nvPr>
        </p:nvSpPr>
        <p:spPr/>
        <p:txBody>
          <a:bodyPr/>
          <a:lstStyle/>
          <a:p>
            <a:pPr rtl="0"/>
            <a:r>
              <a:rPr lang="es-ES" noProof="0" dirty="0"/>
              <a:t>14/11/2020</a:t>
            </a:r>
          </a:p>
        </p:txBody>
      </p:sp>
      <p:sp>
        <p:nvSpPr>
          <p:cNvPr id="4" name="Marcador de pie de página 3">
            <a:extLst>
              <a:ext uri="{FF2B5EF4-FFF2-40B4-BE49-F238E27FC236}">
                <a16:creationId xmlns:a16="http://schemas.microsoft.com/office/drawing/2014/main" id="{75E7BD96-B862-462D-990F-BB03325DD355}"/>
              </a:ext>
            </a:extLst>
          </p:cNvPr>
          <p:cNvSpPr>
            <a:spLocks noGrp="1"/>
          </p:cNvSpPr>
          <p:nvPr>
            <p:ph type="ftr" sz="quarter" idx="11"/>
          </p:nvPr>
        </p:nvSpPr>
        <p:spPr/>
        <p:txBody>
          <a:bodyPr/>
          <a:lstStyle/>
          <a:p>
            <a:pPr rtl="0"/>
            <a:r>
              <a:rPr lang="es-ES" noProof="0" dirty="0"/>
              <a:t>CPU’S INTEL</a:t>
            </a:r>
          </a:p>
        </p:txBody>
      </p:sp>
      <p:sp>
        <p:nvSpPr>
          <p:cNvPr id="5" name="Marcador de número de diapositiva 4">
            <a:extLst>
              <a:ext uri="{FF2B5EF4-FFF2-40B4-BE49-F238E27FC236}">
                <a16:creationId xmlns:a16="http://schemas.microsoft.com/office/drawing/2014/main" id="{8B9D79E0-63D1-4B01-B95A-7D61E8A7BAB6}"/>
              </a:ext>
            </a:extLst>
          </p:cNvPr>
          <p:cNvSpPr>
            <a:spLocks noGrp="1"/>
          </p:cNvSpPr>
          <p:nvPr>
            <p:ph type="sldNum" sz="quarter" idx="12"/>
          </p:nvPr>
        </p:nvSpPr>
        <p:spPr/>
        <p:txBody>
          <a:bodyPr/>
          <a:lstStyle/>
          <a:p>
            <a:pPr rtl="0"/>
            <a:fld id="{D8DA9DAA-006C-4F4B-980E-E3DF019B24E2}" type="slidenum">
              <a:rPr lang="es-ES" noProof="0" smtClean="0"/>
              <a:t>15</a:t>
            </a:fld>
            <a:endParaRPr lang="es-ES" noProof="0"/>
          </a:p>
        </p:txBody>
      </p:sp>
      <p:sp>
        <p:nvSpPr>
          <p:cNvPr id="6" name="CuadroTexto 5">
            <a:extLst>
              <a:ext uri="{FF2B5EF4-FFF2-40B4-BE49-F238E27FC236}">
                <a16:creationId xmlns:a16="http://schemas.microsoft.com/office/drawing/2014/main" id="{1F866A0B-916F-4B1F-8D95-ECD847BA42E7}"/>
              </a:ext>
            </a:extLst>
          </p:cNvPr>
          <p:cNvSpPr txBox="1"/>
          <p:nvPr/>
        </p:nvSpPr>
        <p:spPr>
          <a:xfrm>
            <a:off x="1255643" y="1690688"/>
            <a:ext cx="4651513" cy="3139321"/>
          </a:xfrm>
          <a:prstGeom prst="rect">
            <a:avLst/>
          </a:prstGeom>
          <a:noFill/>
        </p:spPr>
        <p:txBody>
          <a:bodyPr wrap="square" rtlCol="0">
            <a:spAutoFit/>
          </a:bodyPr>
          <a:lstStyle/>
          <a:p>
            <a:pPr algn="l">
              <a:buFont typeface="Arial" panose="020B0604020202020204" pitchFamily="34" charset="0"/>
              <a:buChar char="•"/>
            </a:pPr>
            <a:r>
              <a:rPr lang="es-ES" b="0" i="0" dirty="0">
                <a:solidFill>
                  <a:srgbClr val="202122"/>
                </a:solidFill>
                <a:effectLst/>
              </a:rPr>
              <a:t>Introducido el 7 de mayo de 1997</a:t>
            </a:r>
          </a:p>
          <a:p>
            <a:pPr algn="l">
              <a:buFont typeface="Arial" panose="020B0604020202020204" pitchFamily="34" charset="0"/>
              <a:buChar char="•"/>
            </a:pPr>
            <a:r>
              <a:rPr lang="es-ES" b="0" i="0" dirty="0">
                <a:solidFill>
                  <a:srgbClr val="202122"/>
                </a:solidFill>
                <a:effectLst/>
              </a:rPr>
              <a:t>Pentium Pro con MMX y rendimiento mejorado de 16 bits</a:t>
            </a:r>
          </a:p>
          <a:p>
            <a:pPr algn="l">
              <a:buFont typeface="Arial" panose="020B0604020202020204" pitchFamily="34" charset="0"/>
              <a:buChar char="•"/>
            </a:pPr>
            <a:r>
              <a:rPr lang="es-ES" b="0" i="0" dirty="0">
                <a:solidFill>
                  <a:srgbClr val="202122"/>
                </a:solidFill>
                <a:effectLst/>
              </a:rPr>
              <a:t>Paquete de procesador de 242 pines </a:t>
            </a:r>
            <a:r>
              <a:rPr lang="es-ES" b="0" i="0" u="none" strike="noStrike" dirty="0">
                <a:solidFill>
                  <a:srgbClr val="0B0080"/>
                </a:solidFill>
                <a:effectLst/>
                <a:hlinkClick r:id="rId2" tooltip="Slot 1"/>
              </a:rPr>
              <a:t>Slot 1</a:t>
            </a:r>
            <a:r>
              <a:rPr lang="es-ES" b="0" i="0" dirty="0">
                <a:solidFill>
                  <a:srgbClr val="202122"/>
                </a:solidFill>
                <a:effectLst/>
              </a:rPr>
              <a:t> (SEC)</a:t>
            </a:r>
          </a:p>
          <a:p>
            <a:pPr algn="l">
              <a:buFont typeface="Arial" panose="020B0604020202020204" pitchFamily="34" charset="0"/>
              <a:buChar char="•"/>
            </a:pPr>
            <a:r>
              <a:rPr lang="es-ES" b="0" i="0" dirty="0">
                <a:solidFill>
                  <a:srgbClr val="202122"/>
                </a:solidFill>
                <a:effectLst/>
              </a:rPr>
              <a:t>Pines de identificación de voltaje</a:t>
            </a:r>
          </a:p>
          <a:p>
            <a:pPr algn="l">
              <a:buFont typeface="Arial" panose="020B0604020202020204" pitchFamily="34" charset="0"/>
              <a:buChar char="•"/>
            </a:pPr>
            <a:r>
              <a:rPr lang="es-ES" b="0" i="0" dirty="0">
                <a:solidFill>
                  <a:srgbClr val="202122"/>
                </a:solidFill>
                <a:effectLst/>
              </a:rPr>
              <a:t>7,5 millones de transistores</a:t>
            </a:r>
          </a:p>
          <a:p>
            <a:pPr algn="l">
              <a:buFont typeface="Arial" panose="020B0604020202020204" pitchFamily="34" charset="0"/>
              <a:buChar char="•"/>
            </a:pPr>
            <a:r>
              <a:rPr lang="es-ES" b="0" i="0" dirty="0">
                <a:solidFill>
                  <a:srgbClr val="202122"/>
                </a:solidFill>
                <a:effectLst/>
              </a:rPr>
              <a:t>32 KB de caché L1</a:t>
            </a:r>
          </a:p>
          <a:p>
            <a:pPr algn="l">
              <a:buFont typeface="Arial" panose="020B0604020202020204" pitchFamily="34" charset="0"/>
              <a:buChar char="•"/>
            </a:pPr>
            <a:r>
              <a:rPr lang="es-ES" b="0" i="0" dirty="0">
                <a:solidFill>
                  <a:srgbClr val="202122"/>
                </a:solidFill>
                <a:effectLst/>
              </a:rPr>
              <a:t>512 KB 1⁄2 ancho de banda caché L2 externa</a:t>
            </a:r>
          </a:p>
          <a:p>
            <a:endParaRPr lang="es-MX" dirty="0"/>
          </a:p>
        </p:txBody>
      </p:sp>
      <p:sp>
        <p:nvSpPr>
          <p:cNvPr id="7" name="CuadroTexto 6">
            <a:extLst>
              <a:ext uri="{FF2B5EF4-FFF2-40B4-BE49-F238E27FC236}">
                <a16:creationId xmlns:a16="http://schemas.microsoft.com/office/drawing/2014/main" id="{3B6C24D9-B092-4E51-95B7-238674038439}"/>
              </a:ext>
            </a:extLst>
          </p:cNvPr>
          <p:cNvSpPr txBox="1"/>
          <p:nvPr/>
        </p:nvSpPr>
        <p:spPr>
          <a:xfrm>
            <a:off x="6096000" y="1590262"/>
            <a:ext cx="3952461" cy="2585323"/>
          </a:xfrm>
          <a:prstGeom prst="rect">
            <a:avLst/>
          </a:prstGeom>
          <a:noFill/>
        </p:spPr>
        <p:txBody>
          <a:bodyPr wrap="square" rtlCol="0">
            <a:spAutoFit/>
          </a:bodyPr>
          <a:lstStyle/>
          <a:p>
            <a:pPr marL="285750" indent="-285750">
              <a:buFont typeface="Arial" panose="020B0604020202020204" pitchFamily="34" charset="0"/>
              <a:buChar char="•"/>
            </a:pPr>
            <a:r>
              <a:rPr lang="es-ES" dirty="0"/>
              <a:t>El único Pentium II que no tenía el caché L2 a 1⁄2 ancho de banda del núcleo fue el Pentium II 450 PE.</a:t>
            </a:r>
          </a:p>
          <a:p>
            <a:pPr marL="285750" indent="-285750">
              <a:buFont typeface="Arial" panose="020B0604020202020204" pitchFamily="34" charset="0"/>
              <a:buChar char="•"/>
            </a:pPr>
            <a:r>
              <a:rPr lang="es-ES" dirty="0"/>
              <a:t>Klamath: Tecnología de proceso de 0,35 μm (233, 266, 300 MHz)</a:t>
            </a:r>
          </a:p>
          <a:p>
            <a:pPr marL="285750" indent="-285750">
              <a:buFont typeface="Arial" panose="020B0604020202020204" pitchFamily="34" charset="0"/>
              <a:buChar char="•"/>
            </a:pPr>
            <a:r>
              <a:rPr lang="es-ES" dirty="0"/>
              <a:t>Velocidad de reloj del bus del sistema de 66 MHz</a:t>
            </a:r>
          </a:p>
          <a:p>
            <a:pPr marL="285750" indent="-285750">
              <a:buFont typeface="Arial" panose="020B0604020202020204" pitchFamily="34" charset="0"/>
              <a:buChar char="•"/>
            </a:pPr>
            <a:r>
              <a:rPr lang="es-ES" dirty="0"/>
              <a:t>Familia 6 modelo 3</a:t>
            </a:r>
          </a:p>
        </p:txBody>
      </p:sp>
    </p:spTree>
    <p:extLst>
      <p:ext uri="{BB962C8B-B14F-4D97-AF65-F5344CB8AC3E}">
        <p14:creationId xmlns:p14="http://schemas.microsoft.com/office/powerpoint/2010/main" val="155489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C5853-7AA3-4DC6-BCE7-A42C5B11F12B}"/>
              </a:ext>
            </a:extLst>
          </p:cNvPr>
          <p:cNvSpPr>
            <a:spLocks noGrp="1"/>
          </p:cNvSpPr>
          <p:nvPr>
            <p:ph type="title"/>
          </p:nvPr>
        </p:nvSpPr>
        <p:spPr/>
        <p:txBody>
          <a:bodyPr/>
          <a:lstStyle/>
          <a:p>
            <a:r>
              <a:rPr lang="es-MX" dirty="0"/>
              <a:t>MODELOS:</a:t>
            </a:r>
          </a:p>
        </p:txBody>
      </p:sp>
      <p:sp>
        <p:nvSpPr>
          <p:cNvPr id="3" name="Marcador de fecha 2">
            <a:extLst>
              <a:ext uri="{FF2B5EF4-FFF2-40B4-BE49-F238E27FC236}">
                <a16:creationId xmlns:a16="http://schemas.microsoft.com/office/drawing/2014/main" id="{E296F0C8-1D1E-42DC-A365-BA136BD3698A}"/>
              </a:ext>
            </a:extLst>
          </p:cNvPr>
          <p:cNvSpPr>
            <a:spLocks noGrp="1"/>
          </p:cNvSpPr>
          <p:nvPr>
            <p:ph type="dt" sz="half" idx="10"/>
          </p:nvPr>
        </p:nvSpPr>
        <p:spPr/>
        <p:txBody>
          <a:bodyPr/>
          <a:lstStyle/>
          <a:p>
            <a:pPr rtl="0"/>
            <a:r>
              <a:rPr lang="es-ES" noProof="0" dirty="0"/>
              <a:t>14/11/2020</a:t>
            </a:r>
          </a:p>
        </p:txBody>
      </p:sp>
      <p:sp>
        <p:nvSpPr>
          <p:cNvPr id="4" name="Marcador de pie de página 3">
            <a:extLst>
              <a:ext uri="{FF2B5EF4-FFF2-40B4-BE49-F238E27FC236}">
                <a16:creationId xmlns:a16="http://schemas.microsoft.com/office/drawing/2014/main" id="{A75DB3FB-09C7-44F7-BDE8-C0FC88A0CCDE}"/>
              </a:ext>
            </a:extLst>
          </p:cNvPr>
          <p:cNvSpPr>
            <a:spLocks noGrp="1"/>
          </p:cNvSpPr>
          <p:nvPr>
            <p:ph type="ftr" sz="quarter" idx="11"/>
          </p:nvPr>
        </p:nvSpPr>
        <p:spPr/>
        <p:txBody>
          <a:bodyPr/>
          <a:lstStyle/>
          <a:p>
            <a:pPr rtl="0"/>
            <a:r>
              <a:rPr lang="es-ES" noProof="0" dirty="0"/>
              <a:t>CPU’S INTEL</a:t>
            </a:r>
          </a:p>
        </p:txBody>
      </p:sp>
      <p:sp>
        <p:nvSpPr>
          <p:cNvPr id="5" name="Marcador de número de diapositiva 4">
            <a:extLst>
              <a:ext uri="{FF2B5EF4-FFF2-40B4-BE49-F238E27FC236}">
                <a16:creationId xmlns:a16="http://schemas.microsoft.com/office/drawing/2014/main" id="{7730844E-AB63-4662-B0BB-4573FC569F39}"/>
              </a:ext>
            </a:extLst>
          </p:cNvPr>
          <p:cNvSpPr>
            <a:spLocks noGrp="1"/>
          </p:cNvSpPr>
          <p:nvPr>
            <p:ph type="sldNum" sz="quarter" idx="12"/>
          </p:nvPr>
        </p:nvSpPr>
        <p:spPr/>
        <p:txBody>
          <a:bodyPr/>
          <a:lstStyle/>
          <a:p>
            <a:pPr rtl="0"/>
            <a:fld id="{D8DA9DAA-006C-4F4B-980E-E3DF019B24E2}" type="slidenum">
              <a:rPr lang="es-ES" noProof="0" smtClean="0"/>
              <a:t>16</a:t>
            </a:fld>
            <a:endParaRPr lang="es-ES" noProof="0" dirty="0"/>
          </a:p>
        </p:txBody>
      </p:sp>
      <p:graphicFrame>
        <p:nvGraphicFramePr>
          <p:cNvPr id="6" name="Tabla 5">
            <a:extLst>
              <a:ext uri="{FF2B5EF4-FFF2-40B4-BE49-F238E27FC236}">
                <a16:creationId xmlns:a16="http://schemas.microsoft.com/office/drawing/2014/main" id="{8CD5B283-572C-4488-AD81-54C69EC27516}"/>
              </a:ext>
            </a:extLst>
          </p:cNvPr>
          <p:cNvGraphicFramePr>
            <a:graphicFrameLocks noGrp="1"/>
          </p:cNvGraphicFramePr>
          <p:nvPr>
            <p:extLst>
              <p:ext uri="{D42A27DB-BD31-4B8C-83A1-F6EECF244321}">
                <p14:modId xmlns:p14="http://schemas.microsoft.com/office/powerpoint/2010/main" val="1830615175"/>
              </p:ext>
            </p:extLst>
          </p:nvPr>
        </p:nvGraphicFramePr>
        <p:xfrm>
          <a:off x="838200" y="2035334"/>
          <a:ext cx="10515600" cy="3931920"/>
        </p:xfrm>
        <a:graphic>
          <a:graphicData uri="http://schemas.openxmlformats.org/drawingml/2006/table">
            <a:tbl>
              <a:tblPr>
                <a:tableStyleId>{BC89EF96-8CEA-46FF-86C4-4CE0E7609802}</a:tableStyleId>
              </a:tblPr>
              <a:tblGrid>
                <a:gridCol w="1051560">
                  <a:extLst>
                    <a:ext uri="{9D8B030D-6E8A-4147-A177-3AD203B41FA5}">
                      <a16:colId xmlns:a16="http://schemas.microsoft.com/office/drawing/2014/main" val="3754929933"/>
                    </a:ext>
                  </a:extLst>
                </a:gridCol>
                <a:gridCol w="1051560">
                  <a:extLst>
                    <a:ext uri="{9D8B030D-6E8A-4147-A177-3AD203B41FA5}">
                      <a16:colId xmlns:a16="http://schemas.microsoft.com/office/drawing/2014/main" val="4109302758"/>
                    </a:ext>
                  </a:extLst>
                </a:gridCol>
                <a:gridCol w="1051560">
                  <a:extLst>
                    <a:ext uri="{9D8B030D-6E8A-4147-A177-3AD203B41FA5}">
                      <a16:colId xmlns:a16="http://schemas.microsoft.com/office/drawing/2014/main" val="4052204831"/>
                    </a:ext>
                  </a:extLst>
                </a:gridCol>
                <a:gridCol w="1051560">
                  <a:extLst>
                    <a:ext uri="{9D8B030D-6E8A-4147-A177-3AD203B41FA5}">
                      <a16:colId xmlns:a16="http://schemas.microsoft.com/office/drawing/2014/main" val="1089013124"/>
                    </a:ext>
                  </a:extLst>
                </a:gridCol>
                <a:gridCol w="1051560">
                  <a:extLst>
                    <a:ext uri="{9D8B030D-6E8A-4147-A177-3AD203B41FA5}">
                      <a16:colId xmlns:a16="http://schemas.microsoft.com/office/drawing/2014/main" val="278439107"/>
                    </a:ext>
                  </a:extLst>
                </a:gridCol>
                <a:gridCol w="1051560">
                  <a:extLst>
                    <a:ext uri="{9D8B030D-6E8A-4147-A177-3AD203B41FA5}">
                      <a16:colId xmlns:a16="http://schemas.microsoft.com/office/drawing/2014/main" val="2629738150"/>
                    </a:ext>
                  </a:extLst>
                </a:gridCol>
                <a:gridCol w="1051560">
                  <a:extLst>
                    <a:ext uri="{9D8B030D-6E8A-4147-A177-3AD203B41FA5}">
                      <a16:colId xmlns:a16="http://schemas.microsoft.com/office/drawing/2014/main" val="788329811"/>
                    </a:ext>
                  </a:extLst>
                </a:gridCol>
                <a:gridCol w="1051560">
                  <a:extLst>
                    <a:ext uri="{9D8B030D-6E8A-4147-A177-3AD203B41FA5}">
                      <a16:colId xmlns:a16="http://schemas.microsoft.com/office/drawing/2014/main" val="1086797652"/>
                    </a:ext>
                  </a:extLst>
                </a:gridCol>
                <a:gridCol w="1051560">
                  <a:extLst>
                    <a:ext uri="{9D8B030D-6E8A-4147-A177-3AD203B41FA5}">
                      <a16:colId xmlns:a16="http://schemas.microsoft.com/office/drawing/2014/main" val="1624160906"/>
                    </a:ext>
                  </a:extLst>
                </a:gridCol>
                <a:gridCol w="1051560">
                  <a:extLst>
                    <a:ext uri="{9D8B030D-6E8A-4147-A177-3AD203B41FA5}">
                      <a16:colId xmlns:a16="http://schemas.microsoft.com/office/drawing/2014/main" val="1977285571"/>
                    </a:ext>
                  </a:extLst>
                </a:gridCol>
              </a:tblGrid>
              <a:tr h="0">
                <a:tc>
                  <a:txBody>
                    <a:bodyPr/>
                    <a:lstStyle/>
                    <a:p>
                      <a:pPr algn="ctr"/>
                      <a:r>
                        <a:rPr lang="es-MX">
                          <a:effectLst/>
                        </a:rPr>
                        <a:t>Modelo</a:t>
                      </a:r>
                    </a:p>
                  </a:txBody>
                  <a:tcPr anchor="ctr"/>
                </a:tc>
                <a:tc>
                  <a:txBody>
                    <a:bodyPr/>
                    <a:lstStyle/>
                    <a:p>
                      <a:pPr algn="ctr"/>
                      <a:r>
                        <a:rPr lang="es-MX">
                          <a:effectLst/>
                        </a:rPr>
                        <a:t>Frecuencia</a:t>
                      </a:r>
                    </a:p>
                  </a:txBody>
                  <a:tcPr anchor="ctr"/>
                </a:tc>
                <a:tc>
                  <a:txBody>
                    <a:bodyPr/>
                    <a:lstStyle/>
                    <a:p>
                      <a:pPr algn="ctr"/>
                      <a:r>
                        <a:rPr lang="es-MX">
                          <a:effectLst/>
                        </a:rPr>
                        <a:t>cachéL2</a:t>
                      </a:r>
                    </a:p>
                  </a:txBody>
                  <a:tcPr anchor="ctr"/>
                </a:tc>
                <a:tc>
                  <a:txBody>
                    <a:bodyPr/>
                    <a:lstStyle/>
                    <a:p>
                      <a:pPr algn="ctr"/>
                      <a:r>
                        <a:rPr lang="es-MX">
                          <a:effectLst/>
                        </a:rPr>
                        <a:t>FSB</a:t>
                      </a:r>
                    </a:p>
                  </a:txBody>
                  <a:tcPr anchor="ctr"/>
                </a:tc>
                <a:tc>
                  <a:txBody>
                    <a:bodyPr/>
                    <a:lstStyle/>
                    <a:p>
                      <a:pPr algn="ctr"/>
                      <a:r>
                        <a:rPr lang="es-MX">
                          <a:effectLst/>
                        </a:rPr>
                        <a:t>Mult.</a:t>
                      </a:r>
                    </a:p>
                  </a:txBody>
                  <a:tcPr anchor="ctr"/>
                </a:tc>
                <a:tc>
                  <a:txBody>
                    <a:bodyPr/>
                    <a:lstStyle/>
                    <a:p>
                      <a:pPr algn="ctr"/>
                      <a:r>
                        <a:rPr lang="es-MX">
                          <a:effectLst/>
                        </a:rPr>
                        <a:t>Voltaje</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Fecha de lanzamiento</a:t>
                      </a:r>
                    </a:p>
                  </a:txBody>
                  <a:tcPr anchor="ctr"/>
                </a:tc>
                <a:tc>
                  <a:txBody>
                    <a:bodyPr/>
                    <a:lstStyle/>
                    <a:p>
                      <a:pPr algn="ctr"/>
                      <a:r>
                        <a:rPr lang="es-MX">
                          <a:effectLst/>
                        </a:rPr>
                        <a:t>Precio delanzamiento (USD)</a:t>
                      </a:r>
                    </a:p>
                  </a:txBody>
                  <a:tcPr anchor="ctr"/>
                </a:tc>
                <a:extLst>
                  <a:ext uri="{0D108BD9-81ED-4DB2-BD59-A6C34878D82A}">
                    <a16:rowId xmlns:a16="http://schemas.microsoft.com/office/drawing/2014/main" val="3401504641"/>
                  </a:ext>
                </a:extLst>
              </a:tr>
              <a:tr h="0">
                <a:tc>
                  <a:txBody>
                    <a:bodyPr/>
                    <a:lstStyle/>
                    <a:p>
                      <a:r>
                        <a:rPr lang="es-MX">
                          <a:effectLst/>
                        </a:rPr>
                        <a:t>Pentium II 233</a:t>
                      </a:r>
                    </a:p>
                  </a:txBody>
                  <a:tcPr anchor="ctr"/>
                </a:tc>
                <a:tc>
                  <a:txBody>
                    <a:bodyPr/>
                    <a:lstStyle/>
                    <a:p>
                      <a:r>
                        <a:rPr lang="es-MX">
                          <a:effectLst/>
                        </a:rPr>
                        <a:t>233 MHz</a:t>
                      </a:r>
                    </a:p>
                  </a:txBody>
                  <a:tcPr anchor="ctr"/>
                </a:tc>
                <a:tc>
                  <a:txBody>
                    <a:bodyPr/>
                    <a:lstStyle/>
                    <a:p>
                      <a:r>
                        <a:rPr lang="es-MX">
                          <a:effectLst/>
                        </a:rPr>
                        <a:t>512 KiB</a:t>
                      </a:r>
                    </a:p>
                  </a:txBody>
                  <a:tcPr anchor="ctr"/>
                </a:tc>
                <a:tc>
                  <a:txBody>
                    <a:bodyPr/>
                    <a:lstStyle/>
                    <a:p>
                      <a:r>
                        <a:rPr lang="es-MX">
                          <a:effectLst/>
                        </a:rPr>
                        <a:t>66 MT/s</a:t>
                      </a:r>
                    </a:p>
                  </a:txBody>
                  <a:tcPr anchor="ctr"/>
                </a:tc>
                <a:tc>
                  <a:txBody>
                    <a:bodyPr/>
                    <a:lstStyle/>
                    <a:p>
                      <a:r>
                        <a:rPr lang="es-MX">
                          <a:effectLst/>
                        </a:rPr>
                        <a:t>3.5×</a:t>
                      </a:r>
                    </a:p>
                  </a:txBody>
                  <a:tcPr anchor="ctr"/>
                </a:tc>
                <a:tc>
                  <a:txBody>
                    <a:bodyPr/>
                    <a:lstStyle/>
                    <a:p>
                      <a:r>
                        <a:rPr lang="es-MX">
                          <a:effectLst/>
                        </a:rPr>
                        <a:t>2.8 V</a:t>
                      </a:r>
                    </a:p>
                  </a:txBody>
                  <a:tcPr anchor="ctr"/>
                </a:tc>
                <a:tc>
                  <a:txBody>
                    <a:bodyPr/>
                    <a:lstStyle/>
                    <a:p>
                      <a:r>
                        <a:rPr lang="es-MX">
                          <a:effectLst/>
                        </a:rPr>
                        <a:t>34.8 W</a:t>
                      </a:r>
                    </a:p>
                  </a:txBody>
                  <a:tcPr anchor="ctr"/>
                </a:tc>
                <a:tc>
                  <a:txBody>
                    <a:bodyPr/>
                    <a:lstStyle/>
                    <a:p>
                      <a:r>
                        <a:rPr lang="es-MX">
                          <a:effectLst/>
                        </a:rPr>
                        <a:t>Slot 1</a:t>
                      </a:r>
                    </a:p>
                  </a:txBody>
                  <a:tcPr anchor="ctr"/>
                </a:tc>
                <a:tc>
                  <a:txBody>
                    <a:bodyPr/>
                    <a:lstStyle/>
                    <a:p>
                      <a:r>
                        <a:rPr lang="es-ES">
                          <a:effectLst/>
                        </a:rPr>
                        <a:t>7 de mayo de 1997</a:t>
                      </a:r>
                    </a:p>
                  </a:txBody>
                  <a:tcPr anchor="ctr"/>
                </a:tc>
                <a:tc>
                  <a:txBody>
                    <a:bodyPr/>
                    <a:lstStyle/>
                    <a:p>
                      <a:r>
                        <a:rPr lang="es-MX">
                          <a:effectLst/>
                        </a:rPr>
                        <a:t>$636</a:t>
                      </a:r>
                    </a:p>
                  </a:txBody>
                  <a:tcPr anchor="ctr"/>
                </a:tc>
                <a:extLst>
                  <a:ext uri="{0D108BD9-81ED-4DB2-BD59-A6C34878D82A}">
                    <a16:rowId xmlns:a16="http://schemas.microsoft.com/office/drawing/2014/main" val="3544745265"/>
                  </a:ext>
                </a:extLst>
              </a:tr>
              <a:tr h="0">
                <a:tc>
                  <a:txBody>
                    <a:bodyPr/>
                    <a:lstStyle/>
                    <a:p>
                      <a:r>
                        <a:rPr lang="es-MX">
                          <a:effectLst/>
                        </a:rPr>
                        <a:t>Pentium II 266</a:t>
                      </a:r>
                    </a:p>
                  </a:txBody>
                  <a:tcPr anchor="ctr"/>
                </a:tc>
                <a:tc>
                  <a:txBody>
                    <a:bodyPr/>
                    <a:lstStyle/>
                    <a:p>
                      <a:r>
                        <a:rPr lang="es-MX">
                          <a:effectLst/>
                        </a:rPr>
                        <a:t>267 MHz</a:t>
                      </a:r>
                    </a:p>
                  </a:txBody>
                  <a:tcPr anchor="ctr"/>
                </a:tc>
                <a:tc>
                  <a:txBody>
                    <a:bodyPr/>
                    <a:lstStyle/>
                    <a:p>
                      <a:r>
                        <a:rPr lang="es-MX">
                          <a:effectLst/>
                        </a:rPr>
                        <a:t>512 KiB</a:t>
                      </a:r>
                    </a:p>
                  </a:txBody>
                  <a:tcPr anchor="ctr"/>
                </a:tc>
                <a:tc>
                  <a:txBody>
                    <a:bodyPr/>
                    <a:lstStyle/>
                    <a:p>
                      <a:r>
                        <a:rPr lang="es-MX">
                          <a:effectLst/>
                        </a:rPr>
                        <a:t>66 MT/s</a:t>
                      </a:r>
                    </a:p>
                  </a:txBody>
                  <a:tcPr anchor="ctr"/>
                </a:tc>
                <a:tc>
                  <a:txBody>
                    <a:bodyPr/>
                    <a:lstStyle/>
                    <a:p>
                      <a:r>
                        <a:rPr lang="es-MX">
                          <a:effectLst/>
                        </a:rPr>
                        <a:t>4×</a:t>
                      </a:r>
                    </a:p>
                  </a:txBody>
                  <a:tcPr anchor="ctr"/>
                </a:tc>
                <a:tc>
                  <a:txBody>
                    <a:bodyPr/>
                    <a:lstStyle/>
                    <a:p>
                      <a:r>
                        <a:rPr lang="es-MX">
                          <a:effectLst/>
                        </a:rPr>
                        <a:t>2.8 V</a:t>
                      </a:r>
                    </a:p>
                  </a:txBody>
                  <a:tcPr anchor="ctr"/>
                </a:tc>
                <a:tc>
                  <a:txBody>
                    <a:bodyPr/>
                    <a:lstStyle/>
                    <a:p>
                      <a:r>
                        <a:rPr lang="es-MX">
                          <a:effectLst/>
                        </a:rPr>
                        <a:t>38.2 W</a:t>
                      </a:r>
                    </a:p>
                  </a:txBody>
                  <a:tcPr anchor="ctr"/>
                </a:tc>
                <a:tc>
                  <a:txBody>
                    <a:bodyPr/>
                    <a:lstStyle/>
                    <a:p>
                      <a:r>
                        <a:rPr lang="es-MX">
                          <a:effectLst/>
                        </a:rPr>
                        <a:t>Slot 1</a:t>
                      </a:r>
                    </a:p>
                  </a:txBody>
                  <a:tcPr anchor="ctr"/>
                </a:tc>
                <a:tc>
                  <a:txBody>
                    <a:bodyPr/>
                    <a:lstStyle/>
                    <a:p>
                      <a:r>
                        <a:rPr lang="es-ES">
                          <a:effectLst/>
                        </a:rPr>
                        <a:t>7 de mayo de 1997</a:t>
                      </a:r>
                    </a:p>
                  </a:txBody>
                  <a:tcPr anchor="ctr"/>
                </a:tc>
                <a:tc>
                  <a:txBody>
                    <a:bodyPr/>
                    <a:lstStyle/>
                    <a:p>
                      <a:r>
                        <a:rPr lang="es-MX">
                          <a:effectLst/>
                        </a:rPr>
                        <a:t>$775</a:t>
                      </a:r>
                    </a:p>
                  </a:txBody>
                  <a:tcPr anchor="ctr"/>
                </a:tc>
                <a:extLst>
                  <a:ext uri="{0D108BD9-81ED-4DB2-BD59-A6C34878D82A}">
                    <a16:rowId xmlns:a16="http://schemas.microsoft.com/office/drawing/2014/main" val="3561571846"/>
                  </a:ext>
                </a:extLst>
              </a:tr>
              <a:tr h="0">
                <a:tc>
                  <a:txBody>
                    <a:bodyPr/>
                    <a:lstStyle/>
                    <a:p>
                      <a:r>
                        <a:rPr lang="es-MX">
                          <a:effectLst/>
                        </a:rPr>
                        <a:t>Pentium II 300</a:t>
                      </a:r>
                    </a:p>
                  </a:txBody>
                  <a:tcPr anchor="ctr"/>
                </a:tc>
                <a:tc>
                  <a:txBody>
                    <a:bodyPr/>
                    <a:lstStyle/>
                    <a:p>
                      <a:r>
                        <a:rPr lang="es-MX">
                          <a:effectLst/>
                        </a:rPr>
                        <a:t>300 MHz</a:t>
                      </a:r>
                    </a:p>
                  </a:txBody>
                  <a:tcPr anchor="ctr"/>
                </a:tc>
                <a:tc>
                  <a:txBody>
                    <a:bodyPr/>
                    <a:lstStyle/>
                    <a:p>
                      <a:r>
                        <a:rPr lang="es-MX">
                          <a:effectLst/>
                        </a:rPr>
                        <a:t>512 KiB</a:t>
                      </a:r>
                    </a:p>
                  </a:txBody>
                  <a:tcPr anchor="ctr"/>
                </a:tc>
                <a:tc>
                  <a:txBody>
                    <a:bodyPr/>
                    <a:lstStyle/>
                    <a:p>
                      <a:r>
                        <a:rPr lang="es-MX">
                          <a:effectLst/>
                        </a:rPr>
                        <a:t>66 MT/s</a:t>
                      </a:r>
                    </a:p>
                  </a:txBody>
                  <a:tcPr anchor="ctr"/>
                </a:tc>
                <a:tc>
                  <a:txBody>
                    <a:bodyPr/>
                    <a:lstStyle/>
                    <a:p>
                      <a:r>
                        <a:rPr lang="es-MX">
                          <a:effectLst/>
                        </a:rPr>
                        <a:t>4.5×</a:t>
                      </a:r>
                    </a:p>
                  </a:txBody>
                  <a:tcPr anchor="ctr"/>
                </a:tc>
                <a:tc>
                  <a:txBody>
                    <a:bodyPr/>
                    <a:lstStyle/>
                    <a:p>
                      <a:r>
                        <a:rPr lang="es-MX">
                          <a:effectLst/>
                        </a:rPr>
                        <a:t>2.8 V</a:t>
                      </a:r>
                    </a:p>
                  </a:txBody>
                  <a:tcPr anchor="ctr"/>
                </a:tc>
                <a:tc>
                  <a:txBody>
                    <a:bodyPr/>
                    <a:lstStyle/>
                    <a:p>
                      <a:r>
                        <a:rPr lang="es-MX">
                          <a:effectLst/>
                        </a:rPr>
                        <a:t>43 W</a:t>
                      </a:r>
                    </a:p>
                  </a:txBody>
                  <a:tcPr anchor="ctr"/>
                </a:tc>
                <a:tc>
                  <a:txBody>
                    <a:bodyPr/>
                    <a:lstStyle/>
                    <a:p>
                      <a:r>
                        <a:rPr lang="es-MX">
                          <a:effectLst/>
                        </a:rPr>
                        <a:t>Slot 1</a:t>
                      </a:r>
                    </a:p>
                  </a:txBody>
                  <a:tcPr anchor="ctr"/>
                </a:tc>
                <a:tc>
                  <a:txBody>
                    <a:bodyPr/>
                    <a:lstStyle/>
                    <a:p>
                      <a:r>
                        <a:rPr lang="es-ES">
                          <a:effectLst/>
                        </a:rPr>
                        <a:t>7 de mayo de 1997</a:t>
                      </a:r>
                    </a:p>
                  </a:txBody>
                  <a:tcPr anchor="ctr"/>
                </a:tc>
                <a:tc>
                  <a:txBody>
                    <a:bodyPr/>
                    <a:lstStyle/>
                    <a:p>
                      <a:r>
                        <a:rPr lang="es-MX" dirty="0">
                          <a:effectLst/>
                        </a:rPr>
                        <a:t>$1981</a:t>
                      </a:r>
                    </a:p>
                  </a:txBody>
                  <a:tcPr anchor="ctr"/>
                </a:tc>
                <a:extLst>
                  <a:ext uri="{0D108BD9-81ED-4DB2-BD59-A6C34878D82A}">
                    <a16:rowId xmlns:a16="http://schemas.microsoft.com/office/drawing/2014/main" val="1014867067"/>
                  </a:ext>
                </a:extLst>
              </a:tr>
            </a:tbl>
          </a:graphicData>
        </a:graphic>
      </p:graphicFrame>
    </p:spTree>
    <p:extLst>
      <p:ext uri="{BB962C8B-B14F-4D97-AF65-F5344CB8AC3E}">
        <p14:creationId xmlns:p14="http://schemas.microsoft.com/office/powerpoint/2010/main" val="79796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85278-3D07-466F-8351-667A2EBEABB8}"/>
              </a:ext>
            </a:extLst>
          </p:cNvPr>
          <p:cNvSpPr>
            <a:spLocks noGrp="1"/>
          </p:cNvSpPr>
          <p:nvPr>
            <p:ph type="title"/>
          </p:nvPr>
        </p:nvSpPr>
        <p:spPr/>
        <p:txBody>
          <a:bodyPr rtlCol="0">
            <a:normAutofit/>
          </a:bodyPr>
          <a:lstStyle/>
          <a:p>
            <a:pPr marL="285750" indent="-285750">
              <a:buFont typeface="Arial" panose="020B0604020202020204" pitchFamily="34" charset="0"/>
              <a:buChar char="•"/>
            </a:pPr>
            <a:r>
              <a:rPr lang="es-ES" sz="1400" b="1" i="0" dirty="0">
                <a:effectLst/>
                <a:latin typeface="+mn-lt"/>
              </a:rPr>
              <a:t>Deschutes</a:t>
            </a:r>
            <a:r>
              <a:rPr lang="es-ES" sz="1400" b="0" i="0" dirty="0">
                <a:effectLst/>
                <a:latin typeface="+mn-lt"/>
              </a:rPr>
              <a:t>: </a:t>
            </a:r>
            <a:r>
              <a:rPr lang="es-ES" sz="1400" b="0" i="0" u="none" strike="noStrike" dirty="0">
                <a:solidFill>
                  <a:schemeClr val="accent4"/>
                </a:solidFill>
                <a:effectLst/>
                <a:latin typeface="+mn-lt"/>
                <a:hlinkClick r:id="rId3" tooltip="250 nanómetros">
                  <a:extLst>
                    <a:ext uri="{A12FA001-AC4F-418D-AE19-62706E023703}">
                      <ahyp:hlinkClr xmlns:ahyp="http://schemas.microsoft.com/office/drawing/2018/hyperlinkcolor" val="tx"/>
                    </a:ext>
                  </a:extLst>
                </a:hlinkClick>
              </a:rPr>
              <a:t>Tecnología de proceso de 0.25 μm</a:t>
            </a:r>
            <a:r>
              <a:rPr lang="es-ES" sz="1400" b="0" i="0" dirty="0">
                <a:solidFill>
                  <a:schemeClr val="accent4"/>
                </a:solidFill>
                <a:effectLst/>
                <a:latin typeface="+mn-lt"/>
              </a:rPr>
              <a:t> </a:t>
            </a:r>
            <a:br>
              <a:rPr lang="es-ES" sz="1400" b="0" i="0" dirty="0">
                <a:effectLst/>
                <a:latin typeface="+mn-lt"/>
              </a:rPr>
            </a:br>
            <a:r>
              <a:rPr lang="es-ES" sz="1400" b="0" i="0" dirty="0">
                <a:effectLst/>
                <a:latin typeface="+mn-lt"/>
              </a:rPr>
              <a:t>(333, 350, 400, 450 MHz)Introducido el 26 de enero de 1998</a:t>
            </a:r>
            <a:br>
              <a:rPr lang="es-ES" sz="1400" b="0" i="0" dirty="0">
                <a:effectLst/>
                <a:latin typeface="+mn-lt"/>
              </a:rPr>
            </a:br>
            <a:r>
              <a:rPr lang="es-ES" sz="1400" b="0" i="0" dirty="0">
                <a:effectLst/>
                <a:latin typeface="+mn-lt"/>
              </a:rPr>
              <a:t>Velocidad de reloj del bus del sistema de 66 MHz (variante de 333 MHz), velocidad del reloj del bus del sistema de 100 MHz para todos los modelos posteriores</a:t>
            </a:r>
            <a:br>
              <a:rPr lang="es-ES" sz="1400" b="0" i="0" dirty="0">
                <a:effectLst/>
                <a:latin typeface="+mn-lt"/>
              </a:rPr>
            </a:br>
            <a:r>
              <a:rPr lang="es-ES" sz="1400" b="0" i="0" dirty="0">
                <a:effectLst/>
                <a:latin typeface="+mn-lt"/>
              </a:rPr>
              <a:t>Familia 6 modelo 5</a:t>
            </a:r>
            <a:br>
              <a:rPr lang="es-ES" sz="1400" b="0" i="0" dirty="0">
                <a:effectLst/>
                <a:latin typeface="+mn-lt"/>
              </a:rPr>
            </a:br>
            <a:endParaRPr lang="es-ES" sz="1400" dirty="0">
              <a:latin typeface="+mn-lt"/>
            </a:endParaRPr>
          </a:p>
        </p:txBody>
      </p:sp>
      <p:sp>
        <p:nvSpPr>
          <p:cNvPr id="6" name="Marcador de número de diapositiva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rtlCol="0">
            <a:normAutofit/>
          </a:bodyPr>
          <a:lstStyle/>
          <a:p>
            <a:pPr rtl="0">
              <a:spcAft>
                <a:spcPts val="600"/>
              </a:spcAft>
            </a:pPr>
            <a:fld id="{D8DA9DAA-006C-4F4B-980E-E3DF019B24E2}" type="slidenum">
              <a:rPr lang="es-ES" b="1" cap="all" spc="100" smtClean="0">
                <a:solidFill>
                  <a:schemeClr val="accent2"/>
                </a:solidFill>
              </a:rPr>
              <a:pPr rtl="0">
                <a:spcAft>
                  <a:spcPts val="600"/>
                </a:spcAft>
              </a:pPr>
              <a:t>17</a:t>
            </a:fld>
            <a:endParaRPr lang="es-ES" b="1" cap="all" spc="100" dirty="0">
              <a:solidFill>
                <a:schemeClr val="accent2"/>
              </a:solidFill>
            </a:endParaRPr>
          </a:p>
        </p:txBody>
      </p:sp>
      <p:graphicFrame>
        <p:nvGraphicFramePr>
          <p:cNvPr id="7" name="Tabla 6">
            <a:extLst>
              <a:ext uri="{FF2B5EF4-FFF2-40B4-BE49-F238E27FC236}">
                <a16:creationId xmlns:a16="http://schemas.microsoft.com/office/drawing/2014/main" id="{950A3292-53BA-4BDF-A175-682262510EC4}"/>
              </a:ext>
            </a:extLst>
          </p:cNvPr>
          <p:cNvGraphicFramePr>
            <a:graphicFrameLocks noGrp="1"/>
          </p:cNvGraphicFramePr>
          <p:nvPr>
            <p:extLst>
              <p:ext uri="{D42A27DB-BD31-4B8C-83A1-F6EECF244321}">
                <p14:modId xmlns:p14="http://schemas.microsoft.com/office/powerpoint/2010/main" val="225097598"/>
              </p:ext>
            </p:extLst>
          </p:nvPr>
        </p:nvGraphicFramePr>
        <p:xfrm>
          <a:off x="1351721" y="1738106"/>
          <a:ext cx="9872870" cy="4489271"/>
        </p:xfrm>
        <a:graphic>
          <a:graphicData uri="http://schemas.openxmlformats.org/drawingml/2006/table">
            <a:tbl>
              <a:tblPr>
                <a:tableStyleId>{5DA37D80-6434-44D0-A028-1B22A696006F}</a:tableStyleId>
              </a:tblPr>
              <a:tblGrid>
                <a:gridCol w="987287">
                  <a:extLst>
                    <a:ext uri="{9D8B030D-6E8A-4147-A177-3AD203B41FA5}">
                      <a16:colId xmlns:a16="http://schemas.microsoft.com/office/drawing/2014/main" val="2515235620"/>
                    </a:ext>
                  </a:extLst>
                </a:gridCol>
                <a:gridCol w="987287">
                  <a:extLst>
                    <a:ext uri="{9D8B030D-6E8A-4147-A177-3AD203B41FA5}">
                      <a16:colId xmlns:a16="http://schemas.microsoft.com/office/drawing/2014/main" val="869008192"/>
                    </a:ext>
                  </a:extLst>
                </a:gridCol>
                <a:gridCol w="987287">
                  <a:extLst>
                    <a:ext uri="{9D8B030D-6E8A-4147-A177-3AD203B41FA5}">
                      <a16:colId xmlns:a16="http://schemas.microsoft.com/office/drawing/2014/main" val="2619643814"/>
                    </a:ext>
                  </a:extLst>
                </a:gridCol>
                <a:gridCol w="987287">
                  <a:extLst>
                    <a:ext uri="{9D8B030D-6E8A-4147-A177-3AD203B41FA5}">
                      <a16:colId xmlns:a16="http://schemas.microsoft.com/office/drawing/2014/main" val="2282421215"/>
                    </a:ext>
                  </a:extLst>
                </a:gridCol>
                <a:gridCol w="987287">
                  <a:extLst>
                    <a:ext uri="{9D8B030D-6E8A-4147-A177-3AD203B41FA5}">
                      <a16:colId xmlns:a16="http://schemas.microsoft.com/office/drawing/2014/main" val="2408273716"/>
                    </a:ext>
                  </a:extLst>
                </a:gridCol>
                <a:gridCol w="987287">
                  <a:extLst>
                    <a:ext uri="{9D8B030D-6E8A-4147-A177-3AD203B41FA5}">
                      <a16:colId xmlns:a16="http://schemas.microsoft.com/office/drawing/2014/main" val="3066831935"/>
                    </a:ext>
                  </a:extLst>
                </a:gridCol>
                <a:gridCol w="987287">
                  <a:extLst>
                    <a:ext uri="{9D8B030D-6E8A-4147-A177-3AD203B41FA5}">
                      <a16:colId xmlns:a16="http://schemas.microsoft.com/office/drawing/2014/main" val="3178945645"/>
                    </a:ext>
                  </a:extLst>
                </a:gridCol>
                <a:gridCol w="987287">
                  <a:extLst>
                    <a:ext uri="{9D8B030D-6E8A-4147-A177-3AD203B41FA5}">
                      <a16:colId xmlns:a16="http://schemas.microsoft.com/office/drawing/2014/main" val="3287562246"/>
                    </a:ext>
                  </a:extLst>
                </a:gridCol>
                <a:gridCol w="987287">
                  <a:extLst>
                    <a:ext uri="{9D8B030D-6E8A-4147-A177-3AD203B41FA5}">
                      <a16:colId xmlns:a16="http://schemas.microsoft.com/office/drawing/2014/main" val="1760569808"/>
                    </a:ext>
                  </a:extLst>
                </a:gridCol>
                <a:gridCol w="987287">
                  <a:extLst>
                    <a:ext uri="{9D8B030D-6E8A-4147-A177-3AD203B41FA5}">
                      <a16:colId xmlns:a16="http://schemas.microsoft.com/office/drawing/2014/main" val="346548278"/>
                    </a:ext>
                  </a:extLst>
                </a:gridCol>
              </a:tblGrid>
              <a:tr h="707092">
                <a:tc>
                  <a:txBody>
                    <a:bodyPr/>
                    <a:lstStyle/>
                    <a:p>
                      <a:pPr algn="ctr"/>
                      <a:r>
                        <a:rPr lang="es-MX" sz="1200">
                          <a:effectLst/>
                        </a:rPr>
                        <a:t>Modelo</a:t>
                      </a:r>
                    </a:p>
                  </a:txBody>
                  <a:tcPr marL="54392" marR="54392" marT="27196" marB="27196" anchor="ctr"/>
                </a:tc>
                <a:tc>
                  <a:txBody>
                    <a:bodyPr/>
                    <a:lstStyle/>
                    <a:p>
                      <a:pPr algn="ctr"/>
                      <a:r>
                        <a:rPr lang="es-MX" sz="1200">
                          <a:effectLst/>
                        </a:rPr>
                        <a:t>Frecuencia</a:t>
                      </a:r>
                    </a:p>
                  </a:txBody>
                  <a:tcPr marL="54392" marR="54392" marT="27196" marB="27196" anchor="ctr"/>
                </a:tc>
                <a:tc>
                  <a:txBody>
                    <a:bodyPr/>
                    <a:lstStyle/>
                    <a:p>
                      <a:pPr algn="ctr"/>
                      <a:r>
                        <a:rPr lang="es-MX" sz="1200">
                          <a:effectLst/>
                        </a:rPr>
                        <a:t>cachéL2</a:t>
                      </a:r>
                    </a:p>
                  </a:txBody>
                  <a:tcPr marL="54392" marR="54392" marT="27196" marB="27196" anchor="ctr"/>
                </a:tc>
                <a:tc>
                  <a:txBody>
                    <a:bodyPr/>
                    <a:lstStyle/>
                    <a:p>
                      <a:pPr algn="ctr"/>
                      <a:r>
                        <a:rPr lang="es-MX" sz="1200">
                          <a:effectLst/>
                        </a:rPr>
                        <a:t>FSB</a:t>
                      </a:r>
                    </a:p>
                  </a:txBody>
                  <a:tcPr marL="54392" marR="54392" marT="27196" marB="27196" anchor="ctr"/>
                </a:tc>
                <a:tc>
                  <a:txBody>
                    <a:bodyPr/>
                    <a:lstStyle/>
                    <a:p>
                      <a:pPr algn="ctr"/>
                      <a:r>
                        <a:rPr lang="es-MX" sz="1200">
                          <a:effectLst/>
                        </a:rPr>
                        <a:t>Mult.</a:t>
                      </a:r>
                    </a:p>
                  </a:txBody>
                  <a:tcPr marL="54392" marR="54392" marT="27196" marB="27196" anchor="ctr"/>
                </a:tc>
                <a:tc>
                  <a:txBody>
                    <a:bodyPr/>
                    <a:lstStyle/>
                    <a:p>
                      <a:pPr algn="ctr"/>
                      <a:r>
                        <a:rPr lang="es-MX" sz="1200">
                          <a:effectLst/>
                        </a:rPr>
                        <a:t>Voltaje</a:t>
                      </a:r>
                    </a:p>
                  </a:txBody>
                  <a:tcPr marL="54392" marR="54392" marT="27196" marB="27196" anchor="ctr"/>
                </a:tc>
                <a:tc>
                  <a:txBody>
                    <a:bodyPr/>
                    <a:lstStyle/>
                    <a:p>
                      <a:pPr algn="ctr"/>
                      <a:r>
                        <a:rPr lang="es-MX" sz="1200">
                          <a:effectLst/>
                        </a:rPr>
                        <a:t>TDP</a:t>
                      </a:r>
                    </a:p>
                  </a:txBody>
                  <a:tcPr marL="54392" marR="54392" marT="27196" marB="27196" anchor="ctr"/>
                </a:tc>
                <a:tc>
                  <a:txBody>
                    <a:bodyPr/>
                    <a:lstStyle/>
                    <a:p>
                      <a:pPr algn="ctr"/>
                      <a:r>
                        <a:rPr lang="es-MX" sz="1200">
                          <a:effectLst/>
                        </a:rPr>
                        <a:t>Socket</a:t>
                      </a:r>
                    </a:p>
                  </a:txBody>
                  <a:tcPr marL="54392" marR="54392" marT="27196" marB="27196" anchor="ctr"/>
                </a:tc>
                <a:tc>
                  <a:txBody>
                    <a:bodyPr/>
                    <a:lstStyle/>
                    <a:p>
                      <a:pPr algn="ctr"/>
                      <a:r>
                        <a:rPr lang="es-MX" sz="1200">
                          <a:effectLst/>
                        </a:rPr>
                        <a:t>Fecha de lanzamiento</a:t>
                      </a:r>
                    </a:p>
                  </a:txBody>
                  <a:tcPr marL="54392" marR="54392" marT="27196" marB="27196" anchor="ctr"/>
                </a:tc>
                <a:tc>
                  <a:txBody>
                    <a:bodyPr/>
                    <a:lstStyle/>
                    <a:p>
                      <a:pPr algn="ctr"/>
                      <a:r>
                        <a:rPr lang="es-MX" sz="1200">
                          <a:effectLst/>
                        </a:rPr>
                        <a:t>Precio delanzamiento (USD)</a:t>
                      </a:r>
                    </a:p>
                  </a:txBody>
                  <a:tcPr marL="54392" marR="54392" marT="27196" marB="27196" anchor="ctr"/>
                </a:tc>
                <a:extLst>
                  <a:ext uri="{0D108BD9-81ED-4DB2-BD59-A6C34878D82A}">
                    <a16:rowId xmlns:a16="http://schemas.microsoft.com/office/drawing/2014/main" val="532461271"/>
                  </a:ext>
                </a:extLst>
              </a:tr>
              <a:tr h="380742">
                <a:tc>
                  <a:txBody>
                    <a:bodyPr/>
                    <a:lstStyle/>
                    <a:p>
                      <a:r>
                        <a:rPr lang="es-MX" sz="1200">
                          <a:effectLst/>
                        </a:rPr>
                        <a:t>Pentium II 266</a:t>
                      </a:r>
                    </a:p>
                  </a:txBody>
                  <a:tcPr marL="54392" marR="54392" marT="27196" marB="27196" anchor="ctr"/>
                </a:tc>
                <a:tc>
                  <a:txBody>
                    <a:bodyPr/>
                    <a:lstStyle/>
                    <a:p>
                      <a:r>
                        <a:rPr lang="es-MX" sz="1200">
                          <a:effectLst/>
                        </a:rPr>
                        <a:t>267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66 MT/s</a:t>
                      </a:r>
                    </a:p>
                  </a:txBody>
                  <a:tcPr marL="54392" marR="54392" marT="27196" marB="27196" anchor="ctr"/>
                </a:tc>
                <a:tc>
                  <a:txBody>
                    <a:bodyPr/>
                    <a:lstStyle/>
                    <a:p>
                      <a:r>
                        <a:rPr lang="es-MX" sz="1200">
                          <a:effectLst/>
                        </a:rPr>
                        <a:t>4×</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16.8 W</a:t>
                      </a:r>
                    </a:p>
                  </a:txBody>
                  <a:tcPr marL="54392" marR="54392" marT="27196" marB="27196" anchor="ctr"/>
                </a:tc>
                <a:tc>
                  <a:txBody>
                    <a:bodyPr/>
                    <a:lstStyle/>
                    <a:p>
                      <a:r>
                        <a:rPr lang="es-MX" sz="1200">
                          <a:effectLst/>
                        </a:rPr>
                        <a:t>Slot 1</a:t>
                      </a:r>
                    </a:p>
                  </a:txBody>
                  <a:tcPr marL="54392" marR="54392" marT="27196" marB="27196" anchor="ctr"/>
                </a:tc>
                <a:tc>
                  <a:txBody>
                    <a:bodyPr/>
                    <a:lstStyle/>
                    <a:p>
                      <a:endParaRPr lang="es-MX" sz="1200">
                        <a:effectLst/>
                      </a:endParaRPr>
                    </a:p>
                  </a:txBody>
                  <a:tcPr marL="54392" marR="54392" marT="27196" marB="27196" anchor="ctr"/>
                </a:tc>
                <a:tc>
                  <a:txBody>
                    <a:bodyPr/>
                    <a:lstStyle/>
                    <a:p>
                      <a:endParaRPr lang="es-MX" sz="1200">
                        <a:effectLst/>
                      </a:endParaRPr>
                    </a:p>
                  </a:txBody>
                  <a:tcPr marL="54392" marR="54392" marT="27196" marB="27196" anchor="ctr"/>
                </a:tc>
                <a:extLst>
                  <a:ext uri="{0D108BD9-81ED-4DB2-BD59-A6C34878D82A}">
                    <a16:rowId xmlns:a16="http://schemas.microsoft.com/office/drawing/2014/main" val="3053150002"/>
                  </a:ext>
                </a:extLst>
              </a:tr>
              <a:tr h="380742">
                <a:tc>
                  <a:txBody>
                    <a:bodyPr/>
                    <a:lstStyle/>
                    <a:p>
                      <a:r>
                        <a:rPr lang="es-MX" sz="1200">
                          <a:effectLst/>
                        </a:rPr>
                        <a:t>Pentium II 300</a:t>
                      </a:r>
                    </a:p>
                  </a:txBody>
                  <a:tcPr marL="54392" marR="54392" marT="27196" marB="27196" anchor="ctr"/>
                </a:tc>
                <a:tc>
                  <a:txBody>
                    <a:bodyPr/>
                    <a:lstStyle/>
                    <a:p>
                      <a:r>
                        <a:rPr lang="es-MX" sz="1200">
                          <a:effectLst/>
                        </a:rPr>
                        <a:t>300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66 MT/s</a:t>
                      </a:r>
                    </a:p>
                  </a:txBody>
                  <a:tcPr marL="54392" marR="54392" marT="27196" marB="27196" anchor="ctr"/>
                </a:tc>
                <a:tc>
                  <a:txBody>
                    <a:bodyPr/>
                    <a:lstStyle/>
                    <a:p>
                      <a:r>
                        <a:rPr lang="es-MX" sz="1200">
                          <a:effectLst/>
                        </a:rPr>
                        <a:t>4.5×</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18.6 W</a:t>
                      </a:r>
                    </a:p>
                  </a:txBody>
                  <a:tcPr marL="54392" marR="54392" marT="27196" marB="27196" anchor="ctr"/>
                </a:tc>
                <a:tc>
                  <a:txBody>
                    <a:bodyPr/>
                    <a:lstStyle/>
                    <a:p>
                      <a:r>
                        <a:rPr lang="es-MX" sz="1200">
                          <a:effectLst/>
                        </a:rPr>
                        <a:t>Slot 1</a:t>
                      </a:r>
                    </a:p>
                  </a:txBody>
                  <a:tcPr marL="54392" marR="54392" marT="27196" marB="27196" anchor="ctr"/>
                </a:tc>
                <a:tc>
                  <a:txBody>
                    <a:bodyPr/>
                    <a:lstStyle/>
                    <a:p>
                      <a:endParaRPr lang="es-MX" sz="1200">
                        <a:effectLst/>
                      </a:endParaRPr>
                    </a:p>
                  </a:txBody>
                  <a:tcPr marL="54392" marR="54392" marT="27196" marB="27196" anchor="ctr"/>
                </a:tc>
                <a:tc>
                  <a:txBody>
                    <a:bodyPr/>
                    <a:lstStyle/>
                    <a:p>
                      <a:endParaRPr lang="es-MX" sz="1200">
                        <a:effectLst/>
                      </a:endParaRPr>
                    </a:p>
                  </a:txBody>
                  <a:tcPr marL="54392" marR="54392" marT="27196" marB="27196" anchor="ctr"/>
                </a:tc>
                <a:extLst>
                  <a:ext uri="{0D108BD9-81ED-4DB2-BD59-A6C34878D82A}">
                    <a16:rowId xmlns:a16="http://schemas.microsoft.com/office/drawing/2014/main" val="2655863539"/>
                  </a:ext>
                </a:extLst>
              </a:tr>
              <a:tr h="543917">
                <a:tc>
                  <a:txBody>
                    <a:bodyPr/>
                    <a:lstStyle/>
                    <a:p>
                      <a:r>
                        <a:rPr lang="es-MX" sz="1200">
                          <a:effectLst/>
                        </a:rPr>
                        <a:t>Pentium II 333</a:t>
                      </a:r>
                    </a:p>
                  </a:txBody>
                  <a:tcPr marL="54392" marR="54392" marT="27196" marB="27196" anchor="ctr"/>
                </a:tc>
                <a:tc>
                  <a:txBody>
                    <a:bodyPr/>
                    <a:lstStyle/>
                    <a:p>
                      <a:r>
                        <a:rPr lang="es-MX" sz="1200">
                          <a:effectLst/>
                        </a:rPr>
                        <a:t>333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66 MT/s</a:t>
                      </a:r>
                    </a:p>
                  </a:txBody>
                  <a:tcPr marL="54392" marR="54392" marT="27196" marB="27196" anchor="ctr"/>
                </a:tc>
                <a:tc>
                  <a:txBody>
                    <a:bodyPr/>
                    <a:lstStyle/>
                    <a:p>
                      <a:r>
                        <a:rPr lang="es-MX" sz="1200">
                          <a:effectLst/>
                        </a:rPr>
                        <a:t>5×</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20.6 W</a:t>
                      </a:r>
                    </a:p>
                  </a:txBody>
                  <a:tcPr marL="54392" marR="54392" marT="27196" marB="27196" anchor="ctr"/>
                </a:tc>
                <a:tc>
                  <a:txBody>
                    <a:bodyPr/>
                    <a:lstStyle/>
                    <a:p>
                      <a:r>
                        <a:rPr lang="es-MX" sz="1200">
                          <a:effectLst/>
                        </a:rPr>
                        <a:t>Slot 1</a:t>
                      </a:r>
                    </a:p>
                  </a:txBody>
                  <a:tcPr marL="54392" marR="54392" marT="27196" marB="27196" anchor="ctr"/>
                </a:tc>
                <a:tc>
                  <a:txBody>
                    <a:bodyPr/>
                    <a:lstStyle/>
                    <a:p>
                      <a:r>
                        <a:rPr lang="es-ES" sz="1200">
                          <a:effectLst/>
                        </a:rPr>
                        <a:t>26 de enero de 1998</a:t>
                      </a:r>
                    </a:p>
                  </a:txBody>
                  <a:tcPr marL="54392" marR="54392" marT="27196" marB="27196" anchor="ctr"/>
                </a:tc>
                <a:tc>
                  <a:txBody>
                    <a:bodyPr/>
                    <a:lstStyle/>
                    <a:p>
                      <a:r>
                        <a:rPr lang="es-MX" sz="1200">
                          <a:effectLst/>
                        </a:rPr>
                        <a:t>$722</a:t>
                      </a:r>
                    </a:p>
                  </a:txBody>
                  <a:tcPr marL="54392" marR="54392" marT="27196" marB="27196" anchor="ctr"/>
                </a:tc>
                <a:extLst>
                  <a:ext uri="{0D108BD9-81ED-4DB2-BD59-A6C34878D82A}">
                    <a16:rowId xmlns:a16="http://schemas.microsoft.com/office/drawing/2014/main" val="3617715492"/>
                  </a:ext>
                </a:extLst>
              </a:tr>
              <a:tr h="707092">
                <a:tc>
                  <a:txBody>
                    <a:bodyPr/>
                    <a:lstStyle/>
                    <a:p>
                      <a:r>
                        <a:rPr lang="es-MX" sz="1200">
                          <a:effectLst/>
                        </a:rPr>
                        <a:t>Pentium II Overdrive</a:t>
                      </a:r>
                    </a:p>
                  </a:txBody>
                  <a:tcPr marL="54392" marR="54392" marT="27196" marB="27196" anchor="ctr"/>
                </a:tc>
                <a:tc>
                  <a:txBody>
                    <a:bodyPr/>
                    <a:lstStyle/>
                    <a:p>
                      <a:r>
                        <a:rPr lang="es-MX" sz="1200">
                          <a:effectLst/>
                        </a:rPr>
                        <a:t>333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66 MT/s</a:t>
                      </a:r>
                    </a:p>
                  </a:txBody>
                  <a:tcPr marL="54392" marR="54392" marT="27196" marB="27196" anchor="ctr"/>
                </a:tc>
                <a:tc>
                  <a:txBody>
                    <a:bodyPr/>
                    <a:lstStyle/>
                    <a:p>
                      <a:r>
                        <a:rPr lang="es-MX" sz="1200">
                          <a:effectLst/>
                        </a:rPr>
                        <a:t>5×</a:t>
                      </a:r>
                    </a:p>
                  </a:txBody>
                  <a:tcPr marL="54392" marR="54392" marT="27196" marB="27196" anchor="ctr"/>
                </a:tc>
                <a:tc>
                  <a:txBody>
                    <a:bodyPr/>
                    <a:lstStyle/>
                    <a:p>
                      <a:r>
                        <a:rPr lang="es-MX" sz="1200">
                          <a:effectLst/>
                        </a:rPr>
                        <a:t>3.3 V</a:t>
                      </a:r>
                    </a:p>
                  </a:txBody>
                  <a:tcPr marL="54392" marR="54392" marT="27196" marB="27196" anchor="ctr"/>
                </a:tc>
                <a:tc>
                  <a:txBody>
                    <a:bodyPr/>
                    <a:lstStyle/>
                    <a:p>
                      <a:endParaRPr lang="es-MX" sz="1200">
                        <a:effectLst/>
                      </a:endParaRPr>
                    </a:p>
                  </a:txBody>
                  <a:tcPr marL="54392" marR="54392" marT="27196" marB="27196" anchor="ctr"/>
                </a:tc>
                <a:tc>
                  <a:txBody>
                    <a:bodyPr/>
                    <a:lstStyle/>
                    <a:p>
                      <a:r>
                        <a:rPr lang="es-MX" sz="1200">
                          <a:effectLst/>
                        </a:rPr>
                        <a:t>Socket 8</a:t>
                      </a:r>
                    </a:p>
                  </a:txBody>
                  <a:tcPr marL="54392" marR="54392" marT="27196" marB="27196" anchor="ctr"/>
                </a:tc>
                <a:tc>
                  <a:txBody>
                    <a:bodyPr/>
                    <a:lstStyle/>
                    <a:p>
                      <a:r>
                        <a:rPr lang="pt-BR" sz="1200">
                          <a:effectLst/>
                        </a:rPr>
                        <a:t>10 de agosto de 1998</a:t>
                      </a:r>
                    </a:p>
                  </a:txBody>
                  <a:tcPr marL="54392" marR="54392" marT="27196" marB="27196" anchor="ctr"/>
                </a:tc>
                <a:tc>
                  <a:txBody>
                    <a:bodyPr/>
                    <a:lstStyle/>
                    <a:p>
                      <a:r>
                        <a:rPr lang="es-MX" sz="1200">
                          <a:effectLst/>
                        </a:rPr>
                        <a:t>$599</a:t>
                      </a:r>
                    </a:p>
                  </a:txBody>
                  <a:tcPr marL="54392" marR="54392" marT="27196" marB="27196" anchor="ctr"/>
                </a:tc>
                <a:extLst>
                  <a:ext uri="{0D108BD9-81ED-4DB2-BD59-A6C34878D82A}">
                    <a16:rowId xmlns:a16="http://schemas.microsoft.com/office/drawing/2014/main" val="2657835444"/>
                  </a:ext>
                </a:extLst>
              </a:tr>
              <a:tr h="543917">
                <a:tc>
                  <a:txBody>
                    <a:bodyPr/>
                    <a:lstStyle/>
                    <a:p>
                      <a:r>
                        <a:rPr lang="es-MX" sz="1200">
                          <a:effectLst/>
                        </a:rPr>
                        <a:t>Pentium II 350</a:t>
                      </a:r>
                    </a:p>
                  </a:txBody>
                  <a:tcPr marL="54392" marR="54392" marT="27196" marB="27196" anchor="ctr"/>
                </a:tc>
                <a:tc>
                  <a:txBody>
                    <a:bodyPr/>
                    <a:lstStyle/>
                    <a:p>
                      <a:r>
                        <a:rPr lang="es-MX" sz="1200">
                          <a:effectLst/>
                        </a:rPr>
                        <a:t>350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100 MT/s</a:t>
                      </a:r>
                    </a:p>
                  </a:txBody>
                  <a:tcPr marL="54392" marR="54392" marT="27196" marB="27196" anchor="ctr"/>
                </a:tc>
                <a:tc>
                  <a:txBody>
                    <a:bodyPr/>
                    <a:lstStyle/>
                    <a:p>
                      <a:r>
                        <a:rPr lang="es-MX" sz="1200">
                          <a:effectLst/>
                        </a:rPr>
                        <a:t>3.5×</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21.5 W</a:t>
                      </a:r>
                    </a:p>
                  </a:txBody>
                  <a:tcPr marL="54392" marR="54392" marT="27196" marB="27196" anchor="ctr"/>
                </a:tc>
                <a:tc>
                  <a:txBody>
                    <a:bodyPr/>
                    <a:lstStyle/>
                    <a:p>
                      <a:r>
                        <a:rPr lang="es-MX" sz="1200">
                          <a:effectLst/>
                        </a:rPr>
                        <a:t>Slot 1</a:t>
                      </a:r>
                    </a:p>
                  </a:txBody>
                  <a:tcPr marL="54392" marR="54392" marT="27196" marB="27196" anchor="ctr"/>
                </a:tc>
                <a:tc>
                  <a:txBody>
                    <a:bodyPr/>
                    <a:lstStyle/>
                    <a:p>
                      <a:r>
                        <a:rPr lang="es-MX" sz="1200">
                          <a:effectLst/>
                        </a:rPr>
                        <a:t>15 de abril de 1998</a:t>
                      </a:r>
                    </a:p>
                  </a:txBody>
                  <a:tcPr marL="54392" marR="54392" marT="27196" marB="27196" anchor="ctr"/>
                </a:tc>
                <a:tc>
                  <a:txBody>
                    <a:bodyPr/>
                    <a:lstStyle/>
                    <a:p>
                      <a:r>
                        <a:rPr lang="es-MX" sz="1200">
                          <a:effectLst/>
                        </a:rPr>
                        <a:t>$621</a:t>
                      </a:r>
                    </a:p>
                  </a:txBody>
                  <a:tcPr marL="54392" marR="54392" marT="27196" marB="27196" anchor="ctr"/>
                </a:tc>
                <a:extLst>
                  <a:ext uri="{0D108BD9-81ED-4DB2-BD59-A6C34878D82A}">
                    <a16:rowId xmlns:a16="http://schemas.microsoft.com/office/drawing/2014/main" val="3750450480"/>
                  </a:ext>
                </a:extLst>
              </a:tr>
              <a:tr h="543917">
                <a:tc>
                  <a:txBody>
                    <a:bodyPr/>
                    <a:lstStyle/>
                    <a:p>
                      <a:r>
                        <a:rPr lang="es-MX" sz="1200">
                          <a:effectLst/>
                        </a:rPr>
                        <a:t>Pentium II 400</a:t>
                      </a:r>
                    </a:p>
                  </a:txBody>
                  <a:tcPr marL="54392" marR="54392" marT="27196" marB="27196" anchor="ctr"/>
                </a:tc>
                <a:tc>
                  <a:txBody>
                    <a:bodyPr/>
                    <a:lstStyle/>
                    <a:p>
                      <a:r>
                        <a:rPr lang="es-MX" sz="1200">
                          <a:effectLst/>
                        </a:rPr>
                        <a:t>400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100 MT/s</a:t>
                      </a:r>
                    </a:p>
                  </a:txBody>
                  <a:tcPr marL="54392" marR="54392" marT="27196" marB="27196" anchor="ctr"/>
                </a:tc>
                <a:tc>
                  <a:txBody>
                    <a:bodyPr/>
                    <a:lstStyle/>
                    <a:p>
                      <a:r>
                        <a:rPr lang="es-MX" sz="1200">
                          <a:effectLst/>
                        </a:rPr>
                        <a:t>4×</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24.3 W</a:t>
                      </a:r>
                    </a:p>
                  </a:txBody>
                  <a:tcPr marL="54392" marR="54392" marT="27196" marB="27196" anchor="ctr"/>
                </a:tc>
                <a:tc>
                  <a:txBody>
                    <a:bodyPr/>
                    <a:lstStyle/>
                    <a:p>
                      <a:r>
                        <a:rPr lang="es-MX" sz="1200">
                          <a:effectLst/>
                        </a:rPr>
                        <a:t>Slot 1</a:t>
                      </a:r>
                    </a:p>
                  </a:txBody>
                  <a:tcPr marL="54392" marR="54392" marT="27196" marB="27196" anchor="ctr"/>
                </a:tc>
                <a:tc>
                  <a:txBody>
                    <a:bodyPr/>
                    <a:lstStyle/>
                    <a:p>
                      <a:r>
                        <a:rPr lang="es-MX" sz="1200">
                          <a:effectLst/>
                        </a:rPr>
                        <a:t>15 de abril de 1998</a:t>
                      </a:r>
                    </a:p>
                  </a:txBody>
                  <a:tcPr marL="54392" marR="54392" marT="27196" marB="27196" anchor="ctr"/>
                </a:tc>
                <a:tc>
                  <a:txBody>
                    <a:bodyPr/>
                    <a:lstStyle/>
                    <a:p>
                      <a:r>
                        <a:rPr lang="es-MX" sz="1200">
                          <a:effectLst/>
                        </a:rPr>
                        <a:t>$824</a:t>
                      </a:r>
                    </a:p>
                  </a:txBody>
                  <a:tcPr marL="54392" marR="54392" marT="27196" marB="27196" anchor="ctr"/>
                </a:tc>
                <a:extLst>
                  <a:ext uri="{0D108BD9-81ED-4DB2-BD59-A6C34878D82A}">
                    <a16:rowId xmlns:a16="http://schemas.microsoft.com/office/drawing/2014/main" val="462417788"/>
                  </a:ext>
                </a:extLst>
              </a:tr>
              <a:tr h="543917">
                <a:tc>
                  <a:txBody>
                    <a:bodyPr/>
                    <a:lstStyle/>
                    <a:p>
                      <a:r>
                        <a:rPr lang="es-MX" sz="1200">
                          <a:effectLst/>
                        </a:rPr>
                        <a:t>Pentium II 450</a:t>
                      </a:r>
                    </a:p>
                  </a:txBody>
                  <a:tcPr marL="54392" marR="54392" marT="27196" marB="27196" anchor="ctr"/>
                </a:tc>
                <a:tc>
                  <a:txBody>
                    <a:bodyPr/>
                    <a:lstStyle/>
                    <a:p>
                      <a:r>
                        <a:rPr lang="es-MX" sz="1200">
                          <a:effectLst/>
                        </a:rPr>
                        <a:t>450 MHz</a:t>
                      </a:r>
                    </a:p>
                  </a:txBody>
                  <a:tcPr marL="54392" marR="54392" marT="27196" marB="27196" anchor="ctr"/>
                </a:tc>
                <a:tc>
                  <a:txBody>
                    <a:bodyPr/>
                    <a:lstStyle/>
                    <a:p>
                      <a:r>
                        <a:rPr lang="es-MX" sz="1200">
                          <a:effectLst/>
                        </a:rPr>
                        <a:t>512 KiB</a:t>
                      </a:r>
                    </a:p>
                  </a:txBody>
                  <a:tcPr marL="54392" marR="54392" marT="27196" marB="27196" anchor="ctr"/>
                </a:tc>
                <a:tc>
                  <a:txBody>
                    <a:bodyPr/>
                    <a:lstStyle/>
                    <a:p>
                      <a:r>
                        <a:rPr lang="es-MX" sz="1200">
                          <a:effectLst/>
                        </a:rPr>
                        <a:t>100 MT/s</a:t>
                      </a:r>
                    </a:p>
                  </a:txBody>
                  <a:tcPr marL="54392" marR="54392" marT="27196" marB="27196" anchor="ctr"/>
                </a:tc>
                <a:tc>
                  <a:txBody>
                    <a:bodyPr/>
                    <a:lstStyle/>
                    <a:p>
                      <a:r>
                        <a:rPr lang="es-MX" sz="1200">
                          <a:effectLst/>
                        </a:rPr>
                        <a:t>4.5×</a:t>
                      </a:r>
                    </a:p>
                  </a:txBody>
                  <a:tcPr marL="54392" marR="54392" marT="27196" marB="27196" anchor="ctr"/>
                </a:tc>
                <a:tc>
                  <a:txBody>
                    <a:bodyPr/>
                    <a:lstStyle/>
                    <a:p>
                      <a:r>
                        <a:rPr lang="es-MX" sz="1200">
                          <a:effectLst/>
                        </a:rPr>
                        <a:t>2.0 V</a:t>
                      </a:r>
                    </a:p>
                  </a:txBody>
                  <a:tcPr marL="54392" marR="54392" marT="27196" marB="27196" anchor="ctr"/>
                </a:tc>
                <a:tc>
                  <a:txBody>
                    <a:bodyPr/>
                    <a:lstStyle/>
                    <a:p>
                      <a:r>
                        <a:rPr lang="es-MX" sz="1200">
                          <a:effectLst/>
                        </a:rPr>
                        <a:t>27.1 W</a:t>
                      </a:r>
                    </a:p>
                  </a:txBody>
                  <a:tcPr marL="54392" marR="54392" marT="27196" marB="27196" anchor="ctr"/>
                </a:tc>
                <a:tc>
                  <a:txBody>
                    <a:bodyPr/>
                    <a:lstStyle/>
                    <a:p>
                      <a:r>
                        <a:rPr lang="es-MX" sz="1200">
                          <a:effectLst/>
                        </a:rPr>
                        <a:t>Slot 1</a:t>
                      </a:r>
                    </a:p>
                  </a:txBody>
                  <a:tcPr marL="54392" marR="54392" marT="27196" marB="27196" anchor="ctr"/>
                </a:tc>
                <a:tc>
                  <a:txBody>
                    <a:bodyPr/>
                    <a:lstStyle/>
                    <a:p>
                      <a:r>
                        <a:rPr lang="pt-BR" sz="1200">
                          <a:effectLst/>
                        </a:rPr>
                        <a:t>24 de agosto de 1998</a:t>
                      </a:r>
                    </a:p>
                  </a:txBody>
                  <a:tcPr marL="54392" marR="54392" marT="27196" marB="27196" anchor="ctr"/>
                </a:tc>
                <a:tc>
                  <a:txBody>
                    <a:bodyPr/>
                    <a:lstStyle/>
                    <a:p>
                      <a:r>
                        <a:rPr lang="es-MX" sz="1200" dirty="0">
                          <a:effectLst/>
                        </a:rPr>
                        <a:t>$669</a:t>
                      </a:r>
                    </a:p>
                  </a:txBody>
                  <a:tcPr marL="54392" marR="54392" marT="27196" marB="27196" anchor="ctr"/>
                </a:tc>
                <a:extLst>
                  <a:ext uri="{0D108BD9-81ED-4DB2-BD59-A6C34878D82A}">
                    <a16:rowId xmlns:a16="http://schemas.microsoft.com/office/drawing/2014/main" val="2764482741"/>
                  </a:ext>
                </a:extLst>
              </a:tr>
            </a:tbl>
          </a:graphicData>
        </a:graphic>
      </p:graphicFrame>
    </p:spTree>
    <p:extLst>
      <p:ext uri="{BB962C8B-B14F-4D97-AF65-F5344CB8AC3E}">
        <p14:creationId xmlns:p14="http://schemas.microsoft.com/office/powerpoint/2010/main" val="315928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2616614"/>
          </a:xfrm>
        </p:spPr>
        <p:txBody>
          <a:bodyPr rtlCol="0">
            <a:noAutofit/>
          </a:bodyPr>
          <a:lstStyle/>
          <a:p>
            <a:pPr marL="285750" indent="-285750">
              <a:buFont typeface="Arial" panose="020B0604020202020204" pitchFamily="34" charset="0"/>
              <a:buChar char="•"/>
            </a:pPr>
            <a:r>
              <a:rPr lang="es-ES" sz="1400" b="1" i="0" u="none" strike="noStrike" dirty="0">
                <a:solidFill>
                  <a:schemeClr val="accent4"/>
                </a:solidFill>
                <a:effectLst/>
                <a:latin typeface="+mn-lt"/>
                <a:hlinkClick r:id="rId3" tooltip="Intel Celeron">
                  <a:extLst>
                    <a:ext uri="{A12FA001-AC4F-418D-AE19-62706E023703}">
                      <ahyp:hlinkClr xmlns:ahyp="http://schemas.microsoft.com/office/drawing/2018/hyperlinkcolor" val="tx"/>
                    </a:ext>
                  </a:extLst>
                </a:hlinkClick>
              </a:rPr>
              <a:t>Celeron</a:t>
            </a:r>
            <a:r>
              <a:rPr lang="es-ES" sz="1400" b="1" i="0" dirty="0">
                <a:effectLst/>
                <a:latin typeface="+mn-lt"/>
              </a:rPr>
              <a:t> (basado en Pentium II)</a:t>
            </a:r>
            <a:br>
              <a:rPr lang="es-ES" sz="1400" b="1" i="0" dirty="0">
                <a:effectLst/>
                <a:latin typeface="+mn-lt"/>
              </a:rPr>
            </a:br>
            <a:r>
              <a:rPr lang="es-ES" sz="1400" b="1" i="0" dirty="0">
                <a:effectLst/>
                <a:latin typeface="+mn-lt"/>
              </a:rPr>
              <a:t>Covington</a:t>
            </a:r>
            <a:r>
              <a:rPr lang="es-ES" sz="1400" b="0" i="0" dirty="0">
                <a:effectLst/>
                <a:latin typeface="+mn-lt"/>
              </a:rPr>
              <a:t> - </a:t>
            </a:r>
            <a:r>
              <a:rPr lang="es-ES" sz="1400" b="0" i="0" u="none" strike="noStrike" dirty="0">
                <a:effectLst/>
                <a:latin typeface="+mn-lt"/>
                <a:hlinkClick r:id="rId4" tooltip="250 nanómetros">
                  <a:extLst>
                    <a:ext uri="{A12FA001-AC4F-418D-AE19-62706E023703}">
                      <ahyp:hlinkClr xmlns:ahyp="http://schemas.microsoft.com/office/drawing/2018/hyperlinkcolor" val="tx"/>
                    </a:ext>
                  </a:extLst>
                </a:hlinkClick>
              </a:rPr>
              <a:t>Tecnología de proceso de 0.25 μm</a:t>
            </a:r>
            <a:br>
              <a:rPr lang="es-ES" sz="1400" b="0" i="0" dirty="0">
                <a:effectLst/>
                <a:latin typeface="+mn-lt"/>
              </a:rPr>
            </a:br>
            <a:r>
              <a:rPr lang="es-ES" sz="1400" b="0" i="0" dirty="0">
                <a:effectLst/>
                <a:latin typeface="+mn-lt"/>
              </a:rPr>
              <a:t>Introducido el 15 de abril de 1998</a:t>
            </a:r>
            <a:br>
              <a:rPr lang="es-ES" sz="1400" b="0" i="0" dirty="0">
                <a:effectLst/>
                <a:latin typeface="+mn-lt"/>
              </a:rPr>
            </a:br>
            <a:r>
              <a:rPr lang="es-ES" sz="1400" b="0" i="0" dirty="0">
                <a:effectLst/>
                <a:latin typeface="+mn-lt"/>
              </a:rPr>
              <a:t>Ranura 1 de 242 pines 1 SEPP (paquete de procesador de borde único)</a:t>
            </a:r>
            <a:br>
              <a:rPr lang="es-ES" sz="1400" b="0" i="0" dirty="0">
                <a:effectLst/>
                <a:latin typeface="+mn-lt"/>
              </a:rPr>
            </a:br>
            <a:r>
              <a:rPr lang="es-ES" sz="1400" b="0" i="0" dirty="0">
                <a:effectLst/>
                <a:latin typeface="+mn-lt"/>
              </a:rPr>
              <a:t>7,5 millones de transistores</a:t>
            </a:r>
            <a:br>
              <a:rPr lang="es-ES" sz="1400" b="0" i="0" dirty="0">
                <a:effectLst/>
                <a:latin typeface="+mn-lt"/>
              </a:rPr>
            </a:br>
            <a:r>
              <a:rPr lang="es-ES" sz="1400" b="0" i="0" dirty="0">
                <a:effectLst/>
                <a:latin typeface="+mn-lt"/>
              </a:rPr>
              <a:t>Velocidad de reloj del bus del sistema de 66 MHz</a:t>
            </a:r>
            <a:br>
              <a:rPr lang="es-ES" sz="1400" b="0" i="0" dirty="0">
                <a:effectLst/>
                <a:latin typeface="+mn-lt"/>
              </a:rPr>
            </a:br>
            <a:r>
              <a:rPr lang="es-ES" sz="1400" b="0" i="0" u="none" strike="noStrike" dirty="0">
                <a:effectLst/>
                <a:latin typeface="+mn-lt"/>
                <a:hlinkClick r:id="rId5" tooltip="Slot 1">
                  <a:extLst>
                    <a:ext uri="{A12FA001-AC4F-418D-AE19-62706E023703}">
                      <ahyp:hlinkClr xmlns:ahyp="http://schemas.microsoft.com/office/drawing/2018/hyperlinkcolor" val="tx"/>
                    </a:ext>
                  </a:extLst>
                </a:hlinkClick>
              </a:rPr>
              <a:t>Slot 1</a:t>
            </a:r>
            <a:br>
              <a:rPr lang="es-ES" sz="1400" b="0" i="0" dirty="0">
                <a:effectLst/>
                <a:latin typeface="+mn-lt"/>
              </a:rPr>
            </a:br>
            <a:r>
              <a:rPr lang="es-ES" sz="1400" b="0" i="0" dirty="0">
                <a:effectLst/>
                <a:latin typeface="+mn-lt"/>
              </a:rPr>
              <a:t>32 KB de caché L1</a:t>
            </a:r>
            <a:br>
              <a:rPr lang="es-ES" sz="1400" b="0" i="0" dirty="0">
                <a:effectLst/>
                <a:latin typeface="+mn-lt"/>
              </a:rPr>
            </a:br>
            <a:r>
              <a:rPr lang="es-ES" sz="1400" b="0" i="0" dirty="0">
                <a:effectLst/>
                <a:latin typeface="+mn-lt"/>
              </a:rPr>
              <a:t>No hay caché L2</a:t>
            </a:r>
            <a:br>
              <a:rPr lang="es-ES" sz="1400" b="0" i="0" dirty="0">
                <a:effectLst/>
                <a:latin typeface="+mn-lt"/>
              </a:rPr>
            </a:br>
            <a:r>
              <a:rPr lang="es-ES" sz="1400" b="0" i="0" dirty="0">
                <a:effectLst/>
                <a:latin typeface="+mn-lt"/>
              </a:rPr>
              <a:t>Variantes</a:t>
            </a:r>
            <a:br>
              <a:rPr lang="es-ES" sz="1400" b="0" i="0" dirty="0">
                <a:effectLst/>
                <a:latin typeface="+mn-lt"/>
              </a:rPr>
            </a:br>
            <a:br>
              <a:rPr lang="es-ES" sz="1400" dirty="0">
                <a:latin typeface="+mn-lt"/>
              </a:rPr>
            </a:br>
            <a:endParaRPr lang="es-ES" sz="1400" dirty="0">
              <a:latin typeface="+mn-lt"/>
            </a:endParaRPr>
          </a:p>
        </p:txBody>
      </p:sp>
      <p:graphicFrame>
        <p:nvGraphicFramePr>
          <p:cNvPr id="15" name="Tabla 14">
            <a:extLst>
              <a:ext uri="{FF2B5EF4-FFF2-40B4-BE49-F238E27FC236}">
                <a16:creationId xmlns:a16="http://schemas.microsoft.com/office/drawing/2014/main" id="{EFB2B305-D7C4-43C2-903D-65F037B9ACD0}"/>
              </a:ext>
            </a:extLst>
          </p:cNvPr>
          <p:cNvGraphicFramePr>
            <a:graphicFrameLocks noGrp="1"/>
          </p:cNvGraphicFramePr>
          <p:nvPr>
            <p:extLst>
              <p:ext uri="{D42A27DB-BD31-4B8C-83A1-F6EECF244321}">
                <p14:modId xmlns:p14="http://schemas.microsoft.com/office/powerpoint/2010/main" val="2707037471"/>
              </p:ext>
            </p:extLst>
          </p:nvPr>
        </p:nvGraphicFramePr>
        <p:xfrm>
          <a:off x="957470" y="2981739"/>
          <a:ext cx="10515600" cy="2743200"/>
        </p:xfrm>
        <a:graphic>
          <a:graphicData uri="http://schemas.openxmlformats.org/drawingml/2006/table">
            <a:tbl>
              <a:tblPr>
                <a:tableStyleId>{8799B23B-EC83-4686-B30A-512413B5E67A}</a:tableStyleId>
              </a:tblPr>
              <a:tblGrid>
                <a:gridCol w="1051560">
                  <a:extLst>
                    <a:ext uri="{9D8B030D-6E8A-4147-A177-3AD203B41FA5}">
                      <a16:colId xmlns:a16="http://schemas.microsoft.com/office/drawing/2014/main" val="1640352193"/>
                    </a:ext>
                  </a:extLst>
                </a:gridCol>
                <a:gridCol w="1051560">
                  <a:extLst>
                    <a:ext uri="{9D8B030D-6E8A-4147-A177-3AD203B41FA5}">
                      <a16:colId xmlns:a16="http://schemas.microsoft.com/office/drawing/2014/main" val="2748475917"/>
                    </a:ext>
                  </a:extLst>
                </a:gridCol>
                <a:gridCol w="1051560">
                  <a:extLst>
                    <a:ext uri="{9D8B030D-6E8A-4147-A177-3AD203B41FA5}">
                      <a16:colId xmlns:a16="http://schemas.microsoft.com/office/drawing/2014/main" val="1761632597"/>
                    </a:ext>
                  </a:extLst>
                </a:gridCol>
                <a:gridCol w="1051560">
                  <a:extLst>
                    <a:ext uri="{9D8B030D-6E8A-4147-A177-3AD203B41FA5}">
                      <a16:colId xmlns:a16="http://schemas.microsoft.com/office/drawing/2014/main" val="2391281956"/>
                    </a:ext>
                  </a:extLst>
                </a:gridCol>
                <a:gridCol w="1051560">
                  <a:extLst>
                    <a:ext uri="{9D8B030D-6E8A-4147-A177-3AD203B41FA5}">
                      <a16:colId xmlns:a16="http://schemas.microsoft.com/office/drawing/2014/main" val="3681001249"/>
                    </a:ext>
                  </a:extLst>
                </a:gridCol>
                <a:gridCol w="1051560">
                  <a:extLst>
                    <a:ext uri="{9D8B030D-6E8A-4147-A177-3AD203B41FA5}">
                      <a16:colId xmlns:a16="http://schemas.microsoft.com/office/drawing/2014/main" val="3413400170"/>
                    </a:ext>
                  </a:extLst>
                </a:gridCol>
                <a:gridCol w="1051560">
                  <a:extLst>
                    <a:ext uri="{9D8B030D-6E8A-4147-A177-3AD203B41FA5}">
                      <a16:colId xmlns:a16="http://schemas.microsoft.com/office/drawing/2014/main" val="2624888202"/>
                    </a:ext>
                  </a:extLst>
                </a:gridCol>
                <a:gridCol w="1051560">
                  <a:extLst>
                    <a:ext uri="{9D8B030D-6E8A-4147-A177-3AD203B41FA5}">
                      <a16:colId xmlns:a16="http://schemas.microsoft.com/office/drawing/2014/main" val="3335252040"/>
                    </a:ext>
                  </a:extLst>
                </a:gridCol>
                <a:gridCol w="1051560">
                  <a:extLst>
                    <a:ext uri="{9D8B030D-6E8A-4147-A177-3AD203B41FA5}">
                      <a16:colId xmlns:a16="http://schemas.microsoft.com/office/drawing/2014/main" val="1864123883"/>
                    </a:ext>
                  </a:extLst>
                </a:gridCol>
                <a:gridCol w="1051560">
                  <a:extLst>
                    <a:ext uri="{9D8B030D-6E8A-4147-A177-3AD203B41FA5}">
                      <a16:colId xmlns:a16="http://schemas.microsoft.com/office/drawing/2014/main" val="1311593231"/>
                    </a:ext>
                  </a:extLst>
                </a:gridCol>
              </a:tblGrid>
              <a:tr h="0">
                <a:tc>
                  <a:txBody>
                    <a:bodyPr/>
                    <a:lstStyle/>
                    <a:p>
                      <a:pPr algn="ctr"/>
                      <a:r>
                        <a:rPr lang="es-MX">
                          <a:effectLst/>
                        </a:rPr>
                        <a:t>Modelo</a:t>
                      </a:r>
                    </a:p>
                  </a:txBody>
                  <a:tcPr anchor="ctr"/>
                </a:tc>
                <a:tc>
                  <a:txBody>
                    <a:bodyPr/>
                    <a:lstStyle/>
                    <a:p>
                      <a:pPr algn="ctr"/>
                      <a:r>
                        <a:rPr lang="es-MX">
                          <a:effectLst/>
                        </a:rPr>
                        <a:t>Frecuencia</a:t>
                      </a:r>
                    </a:p>
                  </a:txBody>
                  <a:tcPr anchor="ctr"/>
                </a:tc>
                <a:tc>
                  <a:txBody>
                    <a:bodyPr/>
                    <a:lstStyle/>
                    <a:p>
                      <a:pPr algn="ctr"/>
                      <a:r>
                        <a:rPr lang="es-MX">
                          <a:effectLst/>
                        </a:rPr>
                        <a:t>cachéL2</a:t>
                      </a:r>
                    </a:p>
                  </a:txBody>
                  <a:tcPr anchor="ctr"/>
                </a:tc>
                <a:tc>
                  <a:txBody>
                    <a:bodyPr/>
                    <a:lstStyle/>
                    <a:p>
                      <a:pPr algn="ctr"/>
                      <a:r>
                        <a:rPr lang="es-MX">
                          <a:effectLst/>
                        </a:rPr>
                        <a:t>FSB</a:t>
                      </a:r>
                    </a:p>
                  </a:txBody>
                  <a:tcPr anchor="ctr"/>
                </a:tc>
                <a:tc>
                  <a:txBody>
                    <a:bodyPr/>
                    <a:lstStyle/>
                    <a:p>
                      <a:pPr algn="ctr"/>
                      <a:r>
                        <a:rPr lang="es-MX">
                          <a:effectLst/>
                        </a:rPr>
                        <a:t>Mult.</a:t>
                      </a:r>
                    </a:p>
                  </a:txBody>
                  <a:tcPr anchor="ctr"/>
                </a:tc>
                <a:tc>
                  <a:txBody>
                    <a:bodyPr/>
                    <a:lstStyle/>
                    <a:p>
                      <a:pPr algn="ctr"/>
                      <a:r>
                        <a:rPr lang="es-MX">
                          <a:effectLst/>
                        </a:rPr>
                        <a:t>Voltaje</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Fecha de lanzamiento</a:t>
                      </a:r>
                    </a:p>
                  </a:txBody>
                  <a:tcPr anchor="ctr"/>
                </a:tc>
                <a:tc>
                  <a:txBody>
                    <a:bodyPr/>
                    <a:lstStyle/>
                    <a:p>
                      <a:pPr algn="ctr"/>
                      <a:r>
                        <a:rPr lang="es-MX">
                          <a:effectLst/>
                        </a:rPr>
                        <a:t>Precio delanzamiento (USD)</a:t>
                      </a:r>
                    </a:p>
                  </a:txBody>
                  <a:tcPr anchor="ctr"/>
                </a:tc>
                <a:extLst>
                  <a:ext uri="{0D108BD9-81ED-4DB2-BD59-A6C34878D82A}">
                    <a16:rowId xmlns:a16="http://schemas.microsoft.com/office/drawing/2014/main" val="2666671989"/>
                  </a:ext>
                </a:extLst>
              </a:tr>
              <a:tr h="0">
                <a:tc>
                  <a:txBody>
                    <a:bodyPr/>
                    <a:lstStyle/>
                    <a:p>
                      <a:r>
                        <a:rPr lang="es-MX">
                          <a:effectLst/>
                        </a:rPr>
                        <a:t>Celeron 266</a:t>
                      </a:r>
                    </a:p>
                  </a:txBody>
                  <a:tcPr anchor="ctr"/>
                </a:tc>
                <a:tc>
                  <a:txBody>
                    <a:bodyPr/>
                    <a:lstStyle/>
                    <a:p>
                      <a:r>
                        <a:rPr lang="es-MX">
                          <a:effectLst/>
                        </a:rPr>
                        <a:t>267 MHz</a:t>
                      </a:r>
                    </a:p>
                  </a:txBody>
                  <a:tcPr anchor="ctr"/>
                </a:tc>
                <a:tc>
                  <a:txBody>
                    <a:bodyPr/>
                    <a:lstStyle/>
                    <a:p>
                      <a:r>
                        <a:rPr lang="es-MX">
                          <a:effectLst/>
                        </a:rPr>
                        <a:t>N/A</a:t>
                      </a:r>
                    </a:p>
                  </a:txBody>
                  <a:tcPr anchor="ctr"/>
                </a:tc>
                <a:tc>
                  <a:txBody>
                    <a:bodyPr/>
                    <a:lstStyle/>
                    <a:p>
                      <a:r>
                        <a:rPr lang="es-MX">
                          <a:effectLst/>
                        </a:rPr>
                        <a:t>66 MT/s</a:t>
                      </a:r>
                    </a:p>
                  </a:txBody>
                  <a:tcPr anchor="ctr"/>
                </a:tc>
                <a:tc>
                  <a:txBody>
                    <a:bodyPr/>
                    <a:lstStyle/>
                    <a:p>
                      <a:r>
                        <a:rPr lang="es-MX">
                          <a:effectLst/>
                        </a:rPr>
                        <a:t>4×</a:t>
                      </a:r>
                    </a:p>
                  </a:txBody>
                  <a:tcPr anchor="ctr"/>
                </a:tc>
                <a:tc>
                  <a:txBody>
                    <a:bodyPr/>
                    <a:lstStyle/>
                    <a:p>
                      <a:r>
                        <a:rPr lang="es-MX">
                          <a:effectLst/>
                        </a:rPr>
                        <a:t>2.0 V</a:t>
                      </a:r>
                    </a:p>
                  </a:txBody>
                  <a:tcPr anchor="ctr"/>
                </a:tc>
                <a:tc>
                  <a:txBody>
                    <a:bodyPr/>
                    <a:lstStyle/>
                    <a:p>
                      <a:r>
                        <a:rPr lang="es-MX">
                          <a:effectLst/>
                        </a:rPr>
                        <a:t>16.59 W</a:t>
                      </a:r>
                    </a:p>
                  </a:txBody>
                  <a:tcPr anchor="ctr"/>
                </a:tc>
                <a:tc>
                  <a:txBody>
                    <a:bodyPr/>
                    <a:lstStyle/>
                    <a:p>
                      <a:r>
                        <a:rPr lang="es-MX">
                          <a:effectLst/>
                        </a:rPr>
                        <a:t>Slot 1</a:t>
                      </a:r>
                    </a:p>
                  </a:txBody>
                  <a:tcPr anchor="ctr"/>
                </a:tc>
                <a:tc>
                  <a:txBody>
                    <a:bodyPr/>
                    <a:lstStyle/>
                    <a:p>
                      <a:r>
                        <a:rPr lang="es-MX">
                          <a:effectLst/>
                        </a:rPr>
                        <a:t>15 de abril de 1998</a:t>
                      </a:r>
                    </a:p>
                  </a:txBody>
                  <a:tcPr anchor="ctr"/>
                </a:tc>
                <a:tc>
                  <a:txBody>
                    <a:bodyPr/>
                    <a:lstStyle/>
                    <a:p>
                      <a:r>
                        <a:rPr lang="es-MX">
                          <a:effectLst/>
                        </a:rPr>
                        <a:t>$155</a:t>
                      </a:r>
                    </a:p>
                  </a:txBody>
                  <a:tcPr anchor="ctr"/>
                </a:tc>
                <a:extLst>
                  <a:ext uri="{0D108BD9-81ED-4DB2-BD59-A6C34878D82A}">
                    <a16:rowId xmlns:a16="http://schemas.microsoft.com/office/drawing/2014/main" val="2628512917"/>
                  </a:ext>
                </a:extLst>
              </a:tr>
              <a:tr h="0">
                <a:tc>
                  <a:txBody>
                    <a:bodyPr/>
                    <a:lstStyle/>
                    <a:p>
                      <a:r>
                        <a:rPr lang="es-MX">
                          <a:effectLst/>
                        </a:rPr>
                        <a:t>Celeron 300</a:t>
                      </a:r>
                    </a:p>
                  </a:txBody>
                  <a:tcPr anchor="ctr"/>
                </a:tc>
                <a:tc>
                  <a:txBody>
                    <a:bodyPr/>
                    <a:lstStyle/>
                    <a:p>
                      <a:r>
                        <a:rPr lang="es-MX">
                          <a:effectLst/>
                        </a:rPr>
                        <a:t>300 MHz</a:t>
                      </a:r>
                    </a:p>
                  </a:txBody>
                  <a:tcPr anchor="ctr"/>
                </a:tc>
                <a:tc>
                  <a:txBody>
                    <a:bodyPr/>
                    <a:lstStyle/>
                    <a:p>
                      <a:r>
                        <a:rPr lang="es-MX">
                          <a:effectLst/>
                        </a:rPr>
                        <a:t>N/A</a:t>
                      </a:r>
                    </a:p>
                  </a:txBody>
                  <a:tcPr anchor="ctr"/>
                </a:tc>
                <a:tc>
                  <a:txBody>
                    <a:bodyPr/>
                    <a:lstStyle/>
                    <a:p>
                      <a:r>
                        <a:rPr lang="es-MX">
                          <a:effectLst/>
                        </a:rPr>
                        <a:t>66 MT/s</a:t>
                      </a:r>
                    </a:p>
                  </a:txBody>
                  <a:tcPr anchor="ctr"/>
                </a:tc>
                <a:tc>
                  <a:txBody>
                    <a:bodyPr/>
                    <a:lstStyle/>
                    <a:p>
                      <a:r>
                        <a:rPr lang="es-MX">
                          <a:effectLst/>
                        </a:rPr>
                        <a:t>4.5×</a:t>
                      </a:r>
                    </a:p>
                  </a:txBody>
                  <a:tcPr anchor="ctr"/>
                </a:tc>
                <a:tc>
                  <a:txBody>
                    <a:bodyPr/>
                    <a:lstStyle/>
                    <a:p>
                      <a:r>
                        <a:rPr lang="es-MX">
                          <a:effectLst/>
                        </a:rPr>
                        <a:t>2.0 V</a:t>
                      </a:r>
                    </a:p>
                  </a:txBody>
                  <a:tcPr anchor="ctr"/>
                </a:tc>
                <a:tc>
                  <a:txBody>
                    <a:bodyPr/>
                    <a:lstStyle/>
                    <a:p>
                      <a:r>
                        <a:rPr lang="es-MX">
                          <a:effectLst/>
                        </a:rPr>
                        <a:t>18.48 W</a:t>
                      </a:r>
                    </a:p>
                  </a:txBody>
                  <a:tcPr anchor="ctr"/>
                </a:tc>
                <a:tc>
                  <a:txBody>
                    <a:bodyPr/>
                    <a:lstStyle/>
                    <a:p>
                      <a:r>
                        <a:rPr lang="es-MX">
                          <a:effectLst/>
                        </a:rPr>
                        <a:t>Slot 1</a:t>
                      </a:r>
                    </a:p>
                  </a:txBody>
                  <a:tcPr anchor="ctr"/>
                </a:tc>
                <a:tc>
                  <a:txBody>
                    <a:bodyPr/>
                    <a:lstStyle/>
                    <a:p>
                      <a:r>
                        <a:rPr lang="es-MX">
                          <a:effectLst/>
                        </a:rPr>
                        <a:t>Junio de 1998</a:t>
                      </a:r>
                    </a:p>
                  </a:txBody>
                  <a:tcPr anchor="ctr"/>
                </a:tc>
                <a:tc>
                  <a:txBody>
                    <a:bodyPr/>
                    <a:lstStyle/>
                    <a:p>
                      <a:r>
                        <a:rPr lang="es-MX" dirty="0">
                          <a:effectLst/>
                        </a:rPr>
                        <a:t>$159</a:t>
                      </a:r>
                    </a:p>
                  </a:txBody>
                  <a:tcPr anchor="ctr"/>
                </a:tc>
                <a:extLst>
                  <a:ext uri="{0D108BD9-81ED-4DB2-BD59-A6C34878D82A}">
                    <a16:rowId xmlns:a16="http://schemas.microsoft.com/office/drawing/2014/main" val="1280157475"/>
                  </a:ext>
                </a:extLst>
              </a:tr>
            </a:tbl>
          </a:graphicData>
        </a:graphic>
      </p:graphicFrame>
    </p:spTree>
    <p:extLst>
      <p:ext uri="{BB962C8B-B14F-4D97-AF65-F5344CB8AC3E}">
        <p14:creationId xmlns:p14="http://schemas.microsoft.com/office/powerpoint/2010/main" val="312476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954005"/>
          </a:xfrm>
        </p:spPr>
        <p:txBody>
          <a:bodyPr rtlCol="0">
            <a:noAutofit/>
          </a:bodyPr>
          <a:lstStyle/>
          <a:p>
            <a:pPr marL="285750" indent="-285750">
              <a:buFont typeface="Arial" panose="020B0604020202020204" pitchFamily="34" charset="0"/>
              <a:buChar char="•"/>
            </a:pPr>
            <a:r>
              <a:rPr lang="es-MX" sz="1400" b="1" i="0" dirty="0">
                <a:effectLst/>
                <a:latin typeface="+mn-lt"/>
              </a:rPr>
              <a:t>Mendocino</a:t>
            </a:r>
            <a:r>
              <a:rPr lang="es-MX" sz="1400" b="0" i="0" dirty="0">
                <a:effectLst/>
                <a:latin typeface="+mn-lt"/>
              </a:rPr>
              <a:t> - </a:t>
            </a:r>
            <a:r>
              <a:rPr lang="es-MX" sz="1400" b="0" i="0" u="none" strike="noStrike" dirty="0">
                <a:effectLst/>
                <a:latin typeface="+mn-lt"/>
                <a:hlinkClick r:id="rId3" tooltip="250 nanómetros">
                  <a:extLst>
                    <a:ext uri="{A12FA001-AC4F-418D-AE19-62706E023703}">
                      <ahyp:hlinkClr xmlns:ahyp="http://schemas.microsoft.com/office/drawing/2018/hyperlinkcolor" val="tx"/>
                    </a:ext>
                  </a:extLst>
                </a:hlinkClick>
              </a:rPr>
              <a:t>Tecnología de proceso de 0.25 </a:t>
            </a:r>
            <a:r>
              <a:rPr lang="el-GR" sz="1400" b="0" i="0" u="none" strike="noStrike" dirty="0">
                <a:effectLst/>
                <a:latin typeface="+mn-lt"/>
                <a:hlinkClick r:id="rId3" tooltip="250 nanómetros">
                  <a:extLst>
                    <a:ext uri="{A12FA001-AC4F-418D-AE19-62706E023703}">
                      <ahyp:hlinkClr xmlns:ahyp="http://schemas.microsoft.com/office/drawing/2018/hyperlinkcolor" val="tx"/>
                    </a:ext>
                  </a:extLst>
                </a:hlinkClick>
              </a:rPr>
              <a:t>μ</a:t>
            </a:r>
            <a:r>
              <a:rPr lang="es-MX" sz="1400" b="0" i="0" u="none" strike="noStrike" dirty="0">
                <a:effectLst/>
                <a:latin typeface="+mn-lt"/>
                <a:hlinkClick r:id="rId3" tooltip="250 nanómetros">
                  <a:extLst>
                    <a:ext uri="{A12FA001-AC4F-418D-AE19-62706E023703}">
                      <ahyp:hlinkClr xmlns:ahyp="http://schemas.microsoft.com/office/drawing/2018/hyperlinkcolor" val="tx"/>
                    </a:ext>
                  </a:extLst>
                </a:hlinkClick>
              </a:rPr>
              <a:t>m</a:t>
            </a:r>
            <a:r>
              <a:rPr lang="es-MX" sz="1400" b="0" i="0" u="none" strike="noStrike" dirty="0">
                <a:effectLst/>
                <a:latin typeface="+mn-lt"/>
              </a:rPr>
              <a:t> </a:t>
            </a:r>
            <a:br>
              <a:rPr lang="es-MX" sz="1400" b="0" i="0" u="none" strike="noStrike" dirty="0">
                <a:effectLst/>
                <a:latin typeface="+mn-lt"/>
              </a:rPr>
            </a:br>
            <a:r>
              <a:rPr lang="es-MX" sz="1400" b="0" i="0" dirty="0">
                <a:effectLst/>
                <a:latin typeface="+mn-lt"/>
              </a:rPr>
              <a:t>Introducido el 24 de agosto de 1998</a:t>
            </a:r>
            <a:br>
              <a:rPr lang="es-MX" sz="1400" b="0" i="0" dirty="0">
                <a:effectLst/>
                <a:latin typeface="+mn-lt"/>
              </a:rPr>
            </a:br>
            <a:r>
              <a:rPr lang="es-MX" sz="1400" b="0" i="0" dirty="0">
                <a:effectLst/>
                <a:latin typeface="+mn-lt"/>
              </a:rPr>
              <a:t>Slot 1de 242 pines SEPP (paquete de procesador de un solo borde), paquete PPGA </a:t>
            </a:r>
            <a:r>
              <a:rPr lang="es-MX" sz="1400" b="0" i="0" u="none" strike="noStrike" dirty="0">
                <a:effectLst/>
                <a:latin typeface="+mn-lt"/>
                <a:hlinkClick r:id="rId4" tooltip="Socket 370">
                  <a:extLst>
                    <a:ext uri="{A12FA001-AC4F-418D-AE19-62706E023703}">
                      <ahyp:hlinkClr xmlns:ahyp="http://schemas.microsoft.com/office/drawing/2018/hyperlinkcolor" val="tx"/>
                    </a:ext>
                  </a:extLst>
                </a:hlinkClick>
              </a:rPr>
              <a:t>Socket 370</a:t>
            </a:r>
            <a:br>
              <a:rPr lang="es-MX" sz="1400" b="0" i="0" dirty="0">
                <a:effectLst/>
                <a:latin typeface="+mn-lt"/>
              </a:rPr>
            </a:br>
            <a:r>
              <a:rPr lang="es-MX" sz="1400" b="0" i="0" dirty="0">
                <a:effectLst/>
                <a:latin typeface="+mn-lt"/>
              </a:rPr>
              <a:t>19 millones de transistores</a:t>
            </a:r>
            <a:br>
              <a:rPr lang="es-MX" sz="1400" b="0" i="0" dirty="0">
                <a:effectLst/>
                <a:latin typeface="+mn-lt"/>
              </a:rPr>
            </a:br>
            <a:r>
              <a:rPr lang="es-MX" sz="1400" b="0" i="0" dirty="0">
                <a:effectLst/>
                <a:latin typeface="+mn-lt"/>
              </a:rPr>
              <a:t>Velocidad de reloj del bus del sistema de 66 MHz</a:t>
            </a:r>
            <a:br>
              <a:rPr lang="es-MX" sz="1400" b="0" i="0" dirty="0">
                <a:effectLst/>
                <a:latin typeface="+mn-lt"/>
              </a:rPr>
            </a:br>
            <a:r>
              <a:rPr lang="es-MX" sz="1400" b="0" i="0" u="none" strike="noStrike" dirty="0">
                <a:effectLst/>
                <a:latin typeface="+mn-lt"/>
                <a:hlinkClick r:id="rId5" tooltip="Slot 1">
                  <a:extLst>
                    <a:ext uri="{A12FA001-AC4F-418D-AE19-62706E023703}">
                      <ahyp:hlinkClr xmlns:ahyp="http://schemas.microsoft.com/office/drawing/2018/hyperlinkcolor" val="tx"/>
                    </a:ext>
                  </a:extLst>
                </a:hlinkClick>
              </a:rPr>
              <a:t>Slot 1</a:t>
            </a:r>
            <a:r>
              <a:rPr lang="es-MX" sz="1400" b="0" i="0" dirty="0">
                <a:effectLst/>
                <a:latin typeface="+mn-lt"/>
              </a:rPr>
              <a:t>, zócalo 370</a:t>
            </a:r>
            <a:br>
              <a:rPr lang="es-MX" sz="1400" b="0" i="0" dirty="0">
                <a:effectLst/>
                <a:latin typeface="+mn-lt"/>
              </a:rPr>
            </a:br>
            <a:r>
              <a:rPr lang="es-MX" sz="1400" b="0" i="0" dirty="0">
                <a:effectLst/>
                <a:latin typeface="+mn-lt"/>
              </a:rPr>
              <a:t>32 KB de caché L1</a:t>
            </a:r>
            <a:br>
              <a:rPr lang="es-MX" sz="1400" b="0" i="0" dirty="0">
                <a:effectLst/>
                <a:latin typeface="+mn-lt"/>
              </a:rPr>
            </a:br>
            <a:r>
              <a:rPr lang="es-MX" sz="1400" b="0" i="0" dirty="0">
                <a:effectLst/>
                <a:latin typeface="+mn-lt"/>
              </a:rPr>
              <a:t>128 KB de caché integrada</a:t>
            </a:r>
            <a:br>
              <a:rPr lang="es-MX" sz="1400" b="0" i="0" dirty="0">
                <a:effectLst/>
                <a:latin typeface="+mn-lt"/>
              </a:rPr>
            </a:br>
            <a:r>
              <a:rPr lang="es-MX" sz="1400" b="0" i="0" dirty="0">
                <a:effectLst/>
                <a:latin typeface="+mn-lt"/>
              </a:rPr>
              <a:t>Familia 6 modelo 6</a:t>
            </a:r>
            <a:br>
              <a:rPr lang="es-MX" sz="1400" b="0" i="0" dirty="0">
                <a:effectLst/>
                <a:latin typeface="+mn-lt"/>
              </a:rPr>
            </a:br>
            <a:r>
              <a:rPr lang="es-MX" sz="1400" b="0" i="0" dirty="0">
                <a:effectLst/>
                <a:latin typeface="+mn-lt"/>
              </a:rPr>
              <a:t>Variantes</a:t>
            </a:r>
            <a:br>
              <a:rPr lang="es-MX" sz="1400" b="0" i="0" dirty="0">
                <a:effectLst/>
                <a:latin typeface="+mn-lt"/>
              </a:rPr>
            </a:br>
            <a:endParaRPr lang="es-ES" sz="1400" dirty="0">
              <a:latin typeface="+mn-lt"/>
            </a:endParaRPr>
          </a:p>
        </p:txBody>
      </p:sp>
      <p:graphicFrame>
        <p:nvGraphicFramePr>
          <p:cNvPr id="17" name="Tabla 16">
            <a:extLst>
              <a:ext uri="{FF2B5EF4-FFF2-40B4-BE49-F238E27FC236}">
                <a16:creationId xmlns:a16="http://schemas.microsoft.com/office/drawing/2014/main" id="{562B12A1-6923-4697-ACF9-229487B9CC1B}"/>
              </a:ext>
            </a:extLst>
          </p:cNvPr>
          <p:cNvGraphicFramePr>
            <a:graphicFrameLocks noGrp="1"/>
          </p:cNvGraphicFramePr>
          <p:nvPr>
            <p:extLst>
              <p:ext uri="{D42A27DB-BD31-4B8C-83A1-F6EECF244321}">
                <p14:modId xmlns:p14="http://schemas.microsoft.com/office/powerpoint/2010/main" val="1026867400"/>
              </p:ext>
            </p:extLst>
          </p:nvPr>
        </p:nvGraphicFramePr>
        <p:xfrm>
          <a:off x="1649895" y="2319130"/>
          <a:ext cx="8892210" cy="4379027"/>
        </p:xfrm>
        <a:graphic>
          <a:graphicData uri="http://schemas.openxmlformats.org/drawingml/2006/table">
            <a:tbl>
              <a:tblPr>
                <a:tableStyleId>{ED083AE6-46FA-4A59-8FB0-9F97EB10719F}</a:tableStyleId>
              </a:tblPr>
              <a:tblGrid>
                <a:gridCol w="889221">
                  <a:extLst>
                    <a:ext uri="{9D8B030D-6E8A-4147-A177-3AD203B41FA5}">
                      <a16:colId xmlns:a16="http://schemas.microsoft.com/office/drawing/2014/main" val="3301934065"/>
                    </a:ext>
                  </a:extLst>
                </a:gridCol>
                <a:gridCol w="889221">
                  <a:extLst>
                    <a:ext uri="{9D8B030D-6E8A-4147-A177-3AD203B41FA5}">
                      <a16:colId xmlns:a16="http://schemas.microsoft.com/office/drawing/2014/main" val="3269595400"/>
                    </a:ext>
                  </a:extLst>
                </a:gridCol>
                <a:gridCol w="889221">
                  <a:extLst>
                    <a:ext uri="{9D8B030D-6E8A-4147-A177-3AD203B41FA5}">
                      <a16:colId xmlns:a16="http://schemas.microsoft.com/office/drawing/2014/main" val="1783393112"/>
                    </a:ext>
                  </a:extLst>
                </a:gridCol>
                <a:gridCol w="889221">
                  <a:extLst>
                    <a:ext uri="{9D8B030D-6E8A-4147-A177-3AD203B41FA5}">
                      <a16:colId xmlns:a16="http://schemas.microsoft.com/office/drawing/2014/main" val="1341334379"/>
                    </a:ext>
                  </a:extLst>
                </a:gridCol>
                <a:gridCol w="889221">
                  <a:extLst>
                    <a:ext uri="{9D8B030D-6E8A-4147-A177-3AD203B41FA5}">
                      <a16:colId xmlns:a16="http://schemas.microsoft.com/office/drawing/2014/main" val="3756051177"/>
                    </a:ext>
                  </a:extLst>
                </a:gridCol>
                <a:gridCol w="889221">
                  <a:extLst>
                    <a:ext uri="{9D8B030D-6E8A-4147-A177-3AD203B41FA5}">
                      <a16:colId xmlns:a16="http://schemas.microsoft.com/office/drawing/2014/main" val="2596805899"/>
                    </a:ext>
                  </a:extLst>
                </a:gridCol>
                <a:gridCol w="889221">
                  <a:extLst>
                    <a:ext uri="{9D8B030D-6E8A-4147-A177-3AD203B41FA5}">
                      <a16:colId xmlns:a16="http://schemas.microsoft.com/office/drawing/2014/main" val="2675989392"/>
                    </a:ext>
                  </a:extLst>
                </a:gridCol>
                <a:gridCol w="889221">
                  <a:extLst>
                    <a:ext uri="{9D8B030D-6E8A-4147-A177-3AD203B41FA5}">
                      <a16:colId xmlns:a16="http://schemas.microsoft.com/office/drawing/2014/main" val="536355723"/>
                    </a:ext>
                  </a:extLst>
                </a:gridCol>
                <a:gridCol w="889221">
                  <a:extLst>
                    <a:ext uri="{9D8B030D-6E8A-4147-A177-3AD203B41FA5}">
                      <a16:colId xmlns:a16="http://schemas.microsoft.com/office/drawing/2014/main" val="2114415506"/>
                    </a:ext>
                  </a:extLst>
                </a:gridCol>
                <a:gridCol w="889221">
                  <a:extLst>
                    <a:ext uri="{9D8B030D-6E8A-4147-A177-3AD203B41FA5}">
                      <a16:colId xmlns:a16="http://schemas.microsoft.com/office/drawing/2014/main" val="2623568389"/>
                    </a:ext>
                  </a:extLst>
                </a:gridCol>
              </a:tblGrid>
              <a:tr h="673421">
                <a:tc>
                  <a:txBody>
                    <a:bodyPr/>
                    <a:lstStyle/>
                    <a:p>
                      <a:pPr algn="ctr"/>
                      <a:r>
                        <a:rPr lang="es-MX" sz="1050">
                          <a:effectLst/>
                        </a:rPr>
                        <a:t>Modelo</a:t>
                      </a:r>
                    </a:p>
                  </a:txBody>
                  <a:tcPr marL="51802" marR="51802" marT="25901" marB="25901" anchor="ctr"/>
                </a:tc>
                <a:tc>
                  <a:txBody>
                    <a:bodyPr/>
                    <a:lstStyle/>
                    <a:p>
                      <a:pPr algn="ctr"/>
                      <a:r>
                        <a:rPr lang="es-MX" sz="1050">
                          <a:effectLst/>
                        </a:rPr>
                        <a:t>Frecuencia</a:t>
                      </a:r>
                    </a:p>
                  </a:txBody>
                  <a:tcPr marL="51802" marR="51802" marT="25901" marB="25901" anchor="ctr"/>
                </a:tc>
                <a:tc>
                  <a:txBody>
                    <a:bodyPr/>
                    <a:lstStyle/>
                    <a:p>
                      <a:pPr algn="ctr"/>
                      <a:r>
                        <a:rPr lang="es-MX" sz="1050">
                          <a:effectLst/>
                        </a:rPr>
                        <a:t>cachéL2</a:t>
                      </a:r>
                    </a:p>
                  </a:txBody>
                  <a:tcPr marL="51802" marR="51802" marT="25901" marB="25901" anchor="ctr"/>
                </a:tc>
                <a:tc>
                  <a:txBody>
                    <a:bodyPr/>
                    <a:lstStyle/>
                    <a:p>
                      <a:pPr algn="ctr"/>
                      <a:r>
                        <a:rPr lang="es-MX" sz="1050">
                          <a:effectLst/>
                        </a:rPr>
                        <a:t>FSB</a:t>
                      </a:r>
                    </a:p>
                  </a:txBody>
                  <a:tcPr marL="51802" marR="51802" marT="25901" marB="25901" anchor="ctr"/>
                </a:tc>
                <a:tc>
                  <a:txBody>
                    <a:bodyPr/>
                    <a:lstStyle/>
                    <a:p>
                      <a:pPr algn="ctr"/>
                      <a:r>
                        <a:rPr lang="es-MX" sz="1050">
                          <a:effectLst/>
                        </a:rPr>
                        <a:t>Mult.</a:t>
                      </a:r>
                    </a:p>
                  </a:txBody>
                  <a:tcPr marL="51802" marR="51802" marT="25901" marB="25901" anchor="ctr"/>
                </a:tc>
                <a:tc>
                  <a:txBody>
                    <a:bodyPr/>
                    <a:lstStyle/>
                    <a:p>
                      <a:pPr algn="ctr"/>
                      <a:r>
                        <a:rPr lang="es-MX" sz="1050">
                          <a:effectLst/>
                        </a:rPr>
                        <a:t>Voltaje</a:t>
                      </a:r>
                    </a:p>
                  </a:txBody>
                  <a:tcPr marL="51802" marR="51802" marT="25901" marB="25901" anchor="ctr"/>
                </a:tc>
                <a:tc>
                  <a:txBody>
                    <a:bodyPr/>
                    <a:lstStyle/>
                    <a:p>
                      <a:pPr algn="ctr"/>
                      <a:r>
                        <a:rPr lang="es-MX" sz="1050">
                          <a:effectLst/>
                        </a:rPr>
                        <a:t>TDP</a:t>
                      </a:r>
                    </a:p>
                  </a:txBody>
                  <a:tcPr marL="51802" marR="51802" marT="25901" marB="25901" anchor="ctr"/>
                </a:tc>
                <a:tc>
                  <a:txBody>
                    <a:bodyPr/>
                    <a:lstStyle/>
                    <a:p>
                      <a:pPr algn="ctr"/>
                      <a:r>
                        <a:rPr lang="es-MX" sz="1050">
                          <a:effectLst/>
                        </a:rPr>
                        <a:t>Socket</a:t>
                      </a:r>
                    </a:p>
                  </a:txBody>
                  <a:tcPr marL="51802" marR="51802" marT="25901" marB="25901" anchor="ctr"/>
                </a:tc>
                <a:tc>
                  <a:txBody>
                    <a:bodyPr/>
                    <a:lstStyle/>
                    <a:p>
                      <a:pPr algn="ctr"/>
                      <a:r>
                        <a:rPr lang="es-MX" sz="1050">
                          <a:effectLst/>
                        </a:rPr>
                        <a:t>Fecha de lanzamiento</a:t>
                      </a:r>
                    </a:p>
                  </a:txBody>
                  <a:tcPr marL="51802" marR="51802" marT="25901" marB="25901" anchor="ctr"/>
                </a:tc>
                <a:tc>
                  <a:txBody>
                    <a:bodyPr/>
                    <a:lstStyle/>
                    <a:p>
                      <a:pPr algn="ctr"/>
                      <a:r>
                        <a:rPr lang="es-MX" sz="1050">
                          <a:effectLst/>
                        </a:rPr>
                        <a:t>Precio delanzamiento (USD)</a:t>
                      </a:r>
                    </a:p>
                  </a:txBody>
                  <a:tcPr marL="51802" marR="51802" marT="25901" marB="25901" anchor="ctr"/>
                </a:tc>
                <a:extLst>
                  <a:ext uri="{0D108BD9-81ED-4DB2-BD59-A6C34878D82A}">
                    <a16:rowId xmlns:a16="http://schemas.microsoft.com/office/drawing/2014/main" val="2376839224"/>
                  </a:ext>
                </a:extLst>
              </a:tr>
              <a:tr h="518016">
                <a:tc>
                  <a:txBody>
                    <a:bodyPr/>
                    <a:lstStyle/>
                    <a:p>
                      <a:r>
                        <a:rPr lang="es-MX" sz="1050">
                          <a:effectLst/>
                        </a:rPr>
                        <a:t>Celeron 300A</a:t>
                      </a:r>
                    </a:p>
                  </a:txBody>
                  <a:tcPr marL="51802" marR="51802" marT="25901" marB="25901" anchor="ctr"/>
                </a:tc>
                <a:tc>
                  <a:txBody>
                    <a:bodyPr/>
                    <a:lstStyle/>
                    <a:p>
                      <a:r>
                        <a:rPr lang="es-MX" sz="1050">
                          <a:effectLst/>
                        </a:rPr>
                        <a:t>300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4.5×</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17.8 W</a:t>
                      </a:r>
                    </a:p>
                  </a:txBody>
                  <a:tcPr marL="51802" marR="51802" marT="25901" marB="25901" anchor="ctr"/>
                </a:tc>
                <a:tc>
                  <a:txBody>
                    <a:bodyPr/>
                    <a:lstStyle/>
                    <a:p>
                      <a:r>
                        <a:rPr lang="es-MX" sz="1050">
                          <a:effectLst/>
                        </a:rPr>
                        <a:t>Slot 1Socket 370</a:t>
                      </a:r>
                    </a:p>
                  </a:txBody>
                  <a:tcPr marL="51802" marR="51802" marT="25901" marB="25901" anchor="ctr"/>
                </a:tc>
                <a:tc>
                  <a:txBody>
                    <a:bodyPr/>
                    <a:lstStyle/>
                    <a:p>
                      <a:r>
                        <a:rPr lang="es-MX" sz="1050">
                          <a:effectLst/>
                        </a:rPr>
                        <a:t>Agosto de 1998</a:t>
                      </a:r>
                    </a:p>
                  </a:txBody>
                  <a:tcPr marL="51802" marR="51802" marT="25901" marB="25901" anchor="ctr"/>
                </a:tc>
                <a:tc>
                  <a:txBody>
                    <a:bodyPr/>
                    <a:lstStyle/>
                    <a:p>
                      <a:r>
                        <a:rPr lang="es-MX" sz="1050">
                          <a:effectLst/>
                        </a:rPr>
                        <a:t>$149</a:t>
                      </a:r>
                    </a:p>
                  </a:txBody>
                  <a:tcPr marL="51802" marR="51802" marT="25901" marB="25901" anchor="ctr"/>
                </a:tc>
                <a:extLst>
                  <a:ext uri="{0D108BD9-81ED-4DB2-BD59-A6C34878D82A}">
                    <a16:rowId xmlns:a16="http://schemas.microsoft.com/office/drawing/2014/main" val="3780351983"/>
                  </a:ext>
                </a:extLst>
              </a:tr>
              <a:tr h="518016">
                <a:tc>
                  <a:txBody>
                    <a:bodyPr/>
                    <a:lstStyle/>
                    <a:p>
                      <a:r>
                        <a:rPr lang="es-MX" sz="1050">
                          <a:effectLst/>
                        </a:rPr>
                        <a:t>Celeron 333</a:t>
                      </a:r>
                    </a:p>
                  </a:txBody>
                  <a:tcPr marL="51802" marR="51802" marT="25901" marB="25901" anchor="ctr"/>
                </a:tc>
                <a:tc>
                  <a:txBody>
                    <a:bodyPr/>
                    <a:lstStyle/>
                    <a:p>
                      <a:r>
                        <a:rPr lang="es-MX" sz="1050">
                          <a:effectLst/>
                        </a:rPr>
                        <a:t>333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5×</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19.7 W</a:t>
                      </a:r>
                    </a:p>
                  </a:txBody>
                  <a:tcPr marL="51802" marR="51802" marT="25901" marB="25901" anchor="ctr"/>
                </a:tc>
                <a:tc>
                  <a:txBody>
                    <a:bodyPr/>
                    <a:lstStyle/>
                    <a:p>
                      <a:r>
                        <a:rPr lang="es-MX" sz="1050">
                          <a:effectLst/>
                        </a:rPr>
                        <a:t>Slot 1Socket 370</a:t>
                      </a:r>
                    </a:p>
                  </a:txBody>
                  <a:tcPr marL="51802" marR="51802" marT="25901" marB="25901" anchor="ctr"/>
                </a:tc>
                <a:tc>
                  <a:txBody>
                    <a:bodyPr/>
                    <a:lstStyle/>
                    <a:p>
                      <a:r>
                        <a:rPr lang="es-MX" sz="1050">
                          <a:effectLst/>
                        </a:rPr>
                        <a:t>Agosto de 1998</a:t>
                      </a:r>
                    </a:p>
                  </a:txBody>
                  <a:tcPr marL="51802" marR="51802" marT="25901" marB="25901" anchor="ctr"/>
                </a:tc>
                <a:tc>
                  <a:txBody>
                    <a:bodyPr/>
                    <a:lstStyle/>
                    <a:p>
                      <a:r>
                        <a:rPr lang="es-MX" sz="1050">
                          <a:effectLst/>
                        </a:rPr>
                        <a:t>$192</a:t>
                      </a:r>
                    </a:p>
                  </a:txBody>
                  <a:tcPr marL="51802" marR="51802" marT="25901" marB="25901" anchor="ctr"/>
                </a:tc>
                <a:extLst>
                  <a:ext uri="{0D108BD9-81ED-4DB2-BD59-A6C34878D82A}">
                    <a16:rowId xmlns:a16="http://schemas.microsoft.com/office/drawing/2014/main" val="3365975974"/>
                  </a:ext>
                </a:extLst>
              </a:tr>
              <a:tr h="518016">
                <a:tc>
                  <a:txBody>
                    <a:bodyPr/>
                    <a:lstStyle/>
                    <a:p>
                      <a:r>
                        <a:rPr lang="es-MX" sz="1050">
                          <a:effectLst/>
                        </a:rPr>
                        <a:t>Celeron 366</a:t>
                      </a:r>
                    </a:p>
                  </a:txBody>
                  <a:tcPr marL="51802" marR="51802" marT="25901" marB="25901" anchor="ctr"/>
                </a:tc>
                <a:tc>
                  <a:txBody>
                    <a:bodyPr/>
                    <a:lstStyle/>
                    <a:p>
                      <a:r>
                        <a:rPr lang="es-MX" sz="1050">
                          <a:effectLst/>
                        </a:rPr>
                        <a:t>367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5.5×</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21.7 W</a:t>
                      </a:r>
                    </a:p>
                  </a:txBody>
                  <a:tcPr marL="51802" marR="51802" marT="25901" marB="25901" anchor="ctr"/>
                </a:tc>
                <a:tc>
                  <a:txBody>
                    <a:bodyPr/>
                    <a:lstStyle/>
                    <a:p>
                      <a:r>
                        <a:rPr lang="es-MX" sz="1050">
                          <a:effectLst/>
                        </a:rPr>
                        <a:t>Slot 1Socket 370</a:t>
                      </a:r>
                    </a:p>
                  </a:txBody>
                  <a:tcPr marL="51802" marR="51802" marT="25901" marB="25901" anchor="ctr"/>
                </a:tc>
                <a:tc>
                  <a:txBody>
                    <a:bodyPr/>
                    <a:lstStyle/>
                    <a:p>
                      <a:r>
                        <a:rPr lang="es-MX" sz="1050">
                          <a:effectLst/>
                        </a:rPr>
                        <a:t>Enero de 1999</a:t>
                      </a:r>
                    </a:p>
                  </a:txBody>
                  <a:tcPr marL="51802" marR="51802" marT="25901" marB="25901" anchor="ctr"/>
                </a:tc>
                <a:tc>
                  <a:txBody>
                    <a:bodyPr/>
                    <a:lstStyle/>
                    <a:p>
                      <a:endParaRPr lang="es-MX" sz="1050">
                        <a:effectLst/>
                      </a:endParaRPr>
                    </a:p>
                  </a:txBody>
                  <a:tcPr marL="51802" marR="51802" marT="25901" marB="25901" anchor="ctr"/>
                </a:tc>
                <a:extLst>
                  <a:ext uri="{0D108BD9-81ED-4DB2-BD59-A6C34878D82A}">
                    <a16:rowId xmlns:a16="http://schemas.microsoft.com/office/drawing/2014/main" val="1229906651"/>
                  </a:ext>
                </a:extLst>
              </a:tr>
              <a:tr h="518016">
                <a:tc>
                  <a:txBody>
                    <a:bodyPr/>
                    <a:lstStyle/>
                    <a:p>
                      <a:r>
                        <a:rPr lang="es-MX" sz="1050">
                          <a:effectLst/>
                        </a:rPr>
                        <a:t>Celeron 400</a:t>
                      </a:r>
                    </a:p>
                  </a:txBody>
                  <a:tcPr marL="51802" marR="51802" marT="25901" marB="25901" anchor="ctr"/>
                </a:tc>
                <a:tc>
                  <a:txBody>
                    <a:bodyPr/>
                    <a:lstStyle/>
                    <a:p>
                      <a:r>
                        <a:rPr lang="es-MX" sz="1050">
                          <a:effectLst/>
                        </a:rPr>
                        <a:t>400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6×</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23.7 W</a:t>
                      </a:r>
                    </a:p>
                  </a:txBody>
                  <a:tcPr marL="51802" marR="51802" marT="25901" marB="25901" anchor="ctr"/>
                </a:tc>
                <a:tc>
                  <a:txBody>
                    <a:bodyPr/>
                    <a:lstStyle/>
                    <a:p>
                      <a:r>
                        <a:rPr lang="es-MX" sz="1050">
                          <a:effectLst/>
                        </a:rPr>
                        <a:t>Slot 1Socket 370</a:t>
                      </a:r>
                    </a:p>
                  </a:txBody>
                  <a:tcPr marL="51802" marR="51802" marT="25901" marB="25901" anchor="ctr"/>
                </a:tc>
                <a:tc>
                  <a:txBody>
                    <a:bodyPr/>
                    <a:lstStyle/>
                    <a:p>
                      <a:r>
                        <a:rPr lang="es-MX" sz="1050">
                          <a:effectLst/>
                        </a:rPr>
                        <a:t>Enero de 1999</a:t>
                      </a:r>
                    </a:p>
                  </a:txBody>
                  <a:tcPr marL="51802" marR="51802" marT="25901" marB="25901" anchor="ctr"/>
                </a:tc>
                <a:tc>
                  <a:txBody>
                    <a:bodyPr/>
                    <a:lstStyle/>
                    <a:p>
                      <a:endParaRPr lang="es-MX" sz="1050">
                        <a:effectLst/>
                      </a:endParaRPr>
                    </a:p>
                  </a:txBody>
                  <a:tcPr marL="51802" marR="51802" marT="25901" marB="25901" anchor="ctr"/>
                </a:tc>
                <a:extLst>
                  <a:ext uri="{0D108BD9-81ED-4DB2-BD59-A6C34878D82A}">
                    <a16:rowId xmlns:a16="http://schemas.microsoft.com/office/drawing/2014/main" val="1148722814"/>
                  </a:ext>
                </a:extLst>
              </a:tr>
              <a:tr h="518016">
                <a:tc>
                  <a:txBody>
                    <a:bodyPr/>
                    <a:lstStyle/>
                    <a:p>
                      <a:r>
                        <a:rPr lang="es-MX" sz="1050">
                          <a:effectLst/>
                        </a:rPr>
                        <a:t>Celeron 433</a:t>
                      </a:r>
                    </a:p>
                  </a:txBody>
                  <a:tcPr marL="51802" marR="51802" marT="25901" marB="25901" anchor="ctr"/>
                </a:tc>
                <a:tc>
                  <a:txBody>
                    <a:bodyPr/>
                    <a:lstStyle/>
                    <a:p>
                      <a:r>
                        <a:rPr lang="es-MX" sz="1050">
                          <a:effectLst/>
                        </a:rPr>
                        <a:t>433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6.5×</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24.1 W</a:t>
                      </a:r>
                    </a:p>
                  </a:txBody>
                  <a:tcPr marL="51802" marR="51802" marT="25901" marB="25901" anchor="ctr"/>
                </a:tc>
                <a:tc>
                  <a:txBody>
                    <a:bodyPr/>
                    <a:lstStyle/>
                    <a:p>
                      <a:r>
                        <a:rPr lang="es-MX" sz="1050">
                          <a:effectLst/>
                        </a:rPr>
                        <a:t>Slot 1Socket 370</a:t>
                      </a:r>
                    </a:p>
                  </a:txBody>
                  <a:tcPr marL="51802" marR="51802" marT="25901" marB="25901" anchor="ctr"/>
                </a:tc>
                <a:tc>
                  <a:txBody>
                    <a:bodyPr/>
                    <a:lstStyle/>
                    <a:p>
                      <a:r>
                        <a:rPr lang="es-MX" sz="1050">
                          <a:effectLst/>
                        </a:rPr>
                        <a:t>Marzo de 1999</a:t>
                      </a:r>
                    </a:p>
                  </a:txBody>
                  <a:tcPr marL="51802" marR="51802" marT="25901" marB="25901" anchor="ctr"/>
                </a:tc>
                <a:tc>
                  <a:txBody>
                    <a:bodyPr/>
                    <a:lstStyle/>
                    <a:p>
                      <a:endParaRPr lang="es-MX" sz="1050">
                        <a:effectLst/>
                      </a:endParaRPr>
                    </a:p>
                  </a:txBody>
                  <a:tcPr marL="51802" marR="51802" marT="25901" marB="25901" anchor="ctr"/>
                </a:tc>
                <a:extLst>
                  <a:ext uri="{0D108BD9-81ED-4DB2-BD59-A6C34878D82A}">
                    <a16:rowId xmlns:a16="http://schemas.microsoft.com/office/drawing/2014/main" val="2858389434"/>
                  </a:ext>
                </a:extLst>
              </a:tr>
              <a:tr h="362611">
                <a:tc>
                  <a:txBody>
                    <a:bodyPr/>
                    <a:lstStyle/>
                    <a:p>
                      <a:r>
                        <a:rPr lang="es-MX" sz="1050">
                          <a:effectLst/>
                        </a:rPr>
                        <a:t>Celeron 466</a:t>
                      </a:r>
                    </a:p>
                  </a:txBody>
                  <a:tcPr marL="51802" marR="51802" marT="25901" marB="25901" anchor="ctr"/>
                </a:tc>
                <a:tc>
                  <a:txBody>
                    <a:bodyPr/>
                    <a:lstStyle/>
                    <a:p>
                      <a:r>
                        <a:rPr lang="es-MX" sz="1050">
                          <a:effectLst/>
                        </a:rPr>
                        <a:t>467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7×</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25.7 W</a:t>
                      </a:r>
                    </a:p>
                  </a:txBody>
                  <a:tcPr marL="51802" marR="51802" marT="25901" marB="25901" anchor="ctr"/>
                </a:tc>
                <a:tc>
                  <a:txBody>
                    <a:bodyPr/>
                    <a:lstStyle/>
                    <a:p>
                      <a:r>
                        <a:rPr lang="es-MX" sz="1050">
                          <a:effectLst/>
                        </a:rPr>
                        <a:t>Socket 370</a:t>
                      </a:r>
                    </a:p>
                  </a:txBody>
                  <a:tcPr marL="51802" marR="51802" marT="25901" marB="25901" anchor="ctr"/>
                </a:tc>
                <a:tc>
                  <a:txBody>
                    <a:bodyPr/>
                    <a:lstStyle/>
                    <a:p>
                      <a:r>
                        <a:rPr lang="es-MX" sz="1050">
                          <a:effectLst/>
                        </a:rPr>
                        <a:t>Abril de 1999</a:t>
                      </a:r>
                    </a:p>
                  </a:txBody>
                  <a:tcPr marL="51802" marR="51802" marT="25901" marB="25901" anchor="ctr"/>
                </a:tc>
                <a:tc>
                  <a:txBody>
                    <a:bodyPr/>
                    <a:lstStyle/>
                    <a:p>
                      <a:endParaRPr lang="es-MX" sz="1050">
                        <a:effectLst/>
                      </a:endParaRPr>
                    </a:p>
                  </a:txBody>
                  <a:tcPr marL="51802" marR="51802" marT="25901" marB="25901" anchor="ctr"/>
                </a:tc>
                <a:extLst>
                  <a:ext uri="{0D108BD9-81ED-4DB2-BD59-A6C34878D82A}">
                    <a16:rowId xmlns:a16="http://schemas.microsoft.com/office/drawing/2014/main" val="2404501890"/>
                  </a:ext>
                </a:extLst>
              </a:tr>
              <a:tr h="362611">
                <a:tc>
                  <a:txBody>
                    <a:bodyPr/>
                    <a:lstStyle/>
                    <a:p>
                      <a:r>
                        <a:rPr lang="es-MX" sz="1050">
                          <a:effectLst/>
                        </a:rPr>
                        <a:t>Celeron 500</a:t>
                      </a:r>
                    </a:p>
                  </a:txBody>
                  <a:tcPr marL="51802" marR="51802" marT="25901" marB="25901" anchor="ctr"/>
                </a:tc>
                <a:tc>
                  <a:txBody>
                    <a:bodyPr/>
                    <a:lstStyle/>
                    <a:p>
                      <a:r>
                        <a:rPr lang="es-MX" sz="1050">
                          <a:effectLst/>
                        </a:rPr>
                        <a:t>500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7.5×</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27 W</a:t>
                      </a:r>
                    </a:p>
                  </a:txBody>
                  <a:tcPr marL="51802" marR="51802" marT="25901" marB="25901" anchor="ctr"/>
                </a:tc>
                <a:tc>
                  <a:txBody>
                    <a:bodyPr/>
                    <a:lstStyle/>
                    <a:p>
                      <a:r>
                        <a:rPr lang="es-MX" sz="1050">
                          <a:effectLst/>
                        </a:rPr>
                        <a:t>Socket 370</a:t>
                      </a:r>
                    </a:p>
                  </a:txBody>
                  <a:tcPr marL="51802" marR="51802" marT="25901" marB="25901" anchor="ctr"/>
                </a:tc>
                <a:tc>
                  <a:txBody>
                    <a:bodyPr/>
                    <a:lstStyle/>
                    <a:p>
                      <a:r>
                        <a:rPr lang="es-MX" sz="1050">
                          <a:effectLst/>
                        </a:rPr>
                        <a:t>Agosto de 1999</a:t>
                      </a:r>
                    </a:p>
                  </a:txBody>
                  <a:tcPr marL="51802" marR="51802" marT="25901" marB="25901" anchor="ctr"/>
                </a:tc>
                <a:tc>
                  <a:txBody>
                    <a:bodyPr/>
                    <a:lstStyle/>
                    <a:p>
                      <a:endParaRPr lang="es-MX" sz="1050">
                        <a:effectLst/>
                      </a:endParaRPr>
                    </a:p>
                  </a:txBody>
                  <a:tcPr marL="51802" marR="51802" marT="25901" marB="25901" anchor="ctr"/>
                </a:tc>
                <a:extLst>
                  <a:ext uri="{0D108BD9-81ED-4DB2-BD59-A6C34878D82A}">
                    <a16:rowId xmlns:a16="http://schemas.microsoft.com/office/drawing/2014/main" val="3061042585"/>
                  </a:ext>
                </a:extLst>
              </a:tr>
              <a:tr h="362611">
                <a:tc>
                  <a:txBody>
                    <a:bodyPr/>
                    <a:lstStyle/>
                    <a:p>
                      <a:r>
                        <a:rPr lang="es-MX" sz="1050">
                          <a:effectLst/>
                        </a:rPr>
                        <a:t>Celeron 533</a:t>
                      </a:r>
                    </a:p>
                  </a:txBody>
                  <a:tcPr marL="51802" marR="51802" marT="25901" marB="25901" anchor="ctr"/>
                </a:tc>
                <a:tc>
                  <a:txBody>
                    <a:bodyPr/>
                    <a:lstStyle/>
                    <a:p>
                      <a:r>
                        <a:rPr lang="es-MX" sz="1050">
                          <a:effectLst/>
                        </a:rPr>
                        <a:t>533 MHz</a:t>
                      </a:r>
                    </a:p>
                  </a:txBody>
                  <a:tcPr marL="51802" marR="51802" marT="25901" marB="25901" anchor="ctr"/>
                </a:tc>
                <a:tc>
                  <a:txBody>
                    <a:bodyPr/>
                    <a:lstStyle/>
                    <a:p>
                      <a:r>
                        <a:rPr lang="es-MX" sz="1050">
                          <a:effectLst/>
                        </a:rPr>
                        <a:t>128 KiB</a:t>
                      </a:r>
                    </a:p>
                  </a:txBody>
                  <a:tcPr marL="51802" marR="51802" marT="25901" marB="25901" anchor="ctr"/>
                </a:tc>
                <a:tc>
                  <a:txBody>
                    <a:bodyPr/>
                    <a:lstStyle/>
                    <a:p>
                      <a:r>
                        <a:rPr lang="es-MX" sz="1050">
                          <a:effectLst/>
                        </a:rPr>
                        <a:t>66 MT/s</a:t>
                      </a:r>
                    </a:p>
                  </a:txBody>
                  <a:tcPr marL="51802" marR="51802" marT="25901" marB="25901" anchor="ctr"/>
                </a:tc>
                <a:tc>
                  <a:txBody>
                    <a:bodyPr/>
                    <a:lstStyle/>
                    <a:p>
                      <a:r>
                        <a:rPr lang="es-MX" sz="1050">
                          <a:effectLst/>
                        </a:rPr>
                        <a:t>8×</a:t>
                      </a:r>
                    </a:p>
                  </a:txBody>
                  <a:tcPr marL="51802" marR="51802" marT="25901" marB="25901" anchor="ctr"/>
                </a:tc>
                <a:tc>
                  <a:txBody>
                    <a:bodyPr/>
                    <a:lstStyle/>
                    <a:p>
                      <a:r>
                        <a:rPr lang="es-MX" sz="1050">
                          <a:effectLst/>
                        </a:rPr>
                        <a:t>2.0 V</a:t>
                      </a:r>
                    </a:p>
                  </a:txBody>
                  <a:tcPr marL="51802" marR="51802" marT="25901" marB="25901" anchor="ctr"/>
                </a:tc>
                <a:tc>
                  <a:txBody>
                    <a:bodyPr/>
                    <a:lstStyle/>
                    <a:p>
                      <a:r>
                        <a:rPr lang="es-MX" sz="1050">
                          <a:effectLst/>
                        </a:rPr>
                        <a:t>28.3 W</a:t>
                      </a:r>
                    </a:p>
                  </a:txBody>
                  <a:tcPr marL="51802" marR="51802" marT="25901" marB="25901" anchor="ctr"/>
                </a:tc>
                <a:tc>
                  <a:txBody>
                    <a:bodyPr/>
                    <a:lstStyle/>
                    <a:p>
                      <a:r>
                        <a:rPr lang="es-MX" sz="1050">
                          <a:effectLst/>
                        </a:rPr>
                        <a:t>Socket 370</a:t>
                      </a:r>
                    </a:p>
                  </a:txBody>
                  <a:tcPr marL="51802" marR="51802" marT="25901" marB="25901" anchor="ctr"/>
                </a:tc>
                <a:tc>
                  <a:txBody>
                    <a:bodyPr/>
                    <a:lstStyle/>
                    <a:p>
                      <a:r>
                        <a:rPr lang="es-MX" sz="1050">
                          <a:effectLst/>
                        </a:rPr>
                        <a:t>Enero de 2000</a:t>
                      </a:r>
                    </a:p>
                  </a:txBody>
                  <a:tcPr marL="51802" marR="51802" marT="25901" marB="25901" anchor="ctr"/>
                </a:tc>
                <a:tc>
                  <a:txBody>
                    <a:bodyPr/>
                    <a:lstStyle/>
                    <a:p>
                      <a:endParaRPr lang="es-MX" sz="1050" dirty="0"/>
                    </a:p>
                  </a:txBody>
                  <a:tcPr marL="51802" marR="51802" marT="25901" marB="25901"/>
                </a:tc>
                <a:extLst>
                  <a:ext uri="{0D108BD9-81ED-4DB2-BD59-A6C34878D82A}">
                    <a16:rowId xmlns:a16="http://schemas.microsoft.com/office/drawing/2014/main" val="2596281293"/>
                  </a:ext>
                </a:extLst>
              </a:tr>
            </a:tbl>
          </a:graphicData>
        </a:graphic>
      </p:graphicFrame>
    </p:spTree>
    <p:extLst>
      <p:ext uri="{BB962C8B-B14F-4D97-AF65-F5344CB8AC3E}">
        <p14:creationId xmlns:p14="http://schemas.microsoft.com/office/powerpoint/2010/main" val="140345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es-ES" dirty="0"/>
              <a:t>Pentium </a:t>
            </a:r>
          </a:p>
        </p:txBody>
      </p:sp>
      <p:sp>
        <p:nvSpPr>
          <p:cNvPr id="4" name="Marcador de contenid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es-ES" dirty="0"/>
              <a:t>P5 es una microarquitectura de Intel, un grupo de microprocesadores comercializados bajo el nombre de Pentium. Fueron el Pentium y el Pentium MMX, los sucesores del procesador 80486, vendidos entre 1993 y 1999. Algunas versiones disponibles con el nombre de Pentium </a:t>
            </a:r>
            <a:r>
              <a:rPr lang="es-ES" dirty="0" err="1"/>
              <a:t>OverDrive</a:t>
            </a:r>
            <a:r>
              <a:rPr lang="es-ES" dirty="0"/>
              <a:t>, que encajaban en zócalos de CPU antiguos.</a:t>
            </a:r>
          </a:p>
        </p:txBody>
      </p:sp>
      <p:sp>
        <p:nvSpPr>
          <p:cNvPr id="9" name="Marcador de fecha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s-ES" dirty="0"/>
              <a:t>14/11/2020</a:t>
            </a:r>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s-ES" dirty="0"/>
              <a:t>CPU’S INTEL</a:t>
            </a: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s-ES" smtClean="0"/>
              <a:pPr rtl="0"/>
              <a:t>2</a:t>
            </a:fld>
            <a:endParaRPr lang="es-ES"/>
          </a:p>
        </p:txBody>
      </p:sp>
      <p:pic>
        <p:nvPicPr>
          <p:cNvPr id="7" name="Marcador de posición de imagen 6">
            <a:extLst>
              <a:ext uri="{FF2B5EF4-FFF2-40B4-BE49-F238E27FC236}">
                <a16:creationId xmlns:a16="http://schemas.microsoft.com/office/drawing/2014/main" id="{98F33449-9D0C-43A4-9A4E-AFBF20365E48}"/>
              </a:ext>
            </a:extLst>
          </p:cNvPr>
          <p:cNvPicPr>
            <a:picLocks noGrp="1" noChangeAspect="1"/>
          </p:cNvPicPr>
          <p:nvPr>
            <p:ph type="pic" sz="quarter" idx="13"/>
          </p:nvPr>
        </p:nvPicPr>
        <p:blipFill>
          <a:blip r:embed="rId3"/>
          <a:srcRect t="10938" b="10938"/>
          <a:stretch>
            <a:fillRect/>
          </a:stretch>
        </p:blipFill>
        <p:spPr>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23BB1-DD66-463C-B2BC-A0EE7ECD2309}"/>
              </a:ext>
            </a:extLst>
          </p:cNvPr>
          <p:cNvSpPr>
            <a:spLocks noGrp="1"/>
          </p:cNvSpPr>
          <p:nvPr>
            <p:ph type="title"/>
          </p:nvPr>
        </p:nvSpPr>
        <p:spPr/>
        <p:txBody>
          <a:bodyPr>
            <a:normAutofit/>
          </a:bodyPr>
          <a:lstStyle/>
          <a:p>
            <a:pPr marL="285750" indent="-285750">
              <a:buFont typeface="Arial" panose="020B0604020202020204" pitchFamily="34" charset="0"/>
              <a:buChar char="•"/>
            </a:pPr>
            <a:r>
              <a:rPr lang="es-MX" sz="1400" dirty="0">
                <a:latin typeface="+mn-lt"/>
              </a:rPr>
              <a:t>Pentium II Xeon y Pentium III Xeon</a:t>
            </a:r>
            <a:br>
              <a:rPr lang="es-MX" sz="1400" dirty="0">
                <a:latin typeface="+mn-lt"/>
              </a:rPr>
            </a:br>
            <a:r>
              <a:rPr lang="es-MX" sz="1400" dirty="0">
                <a:latin typeface="+mn-lt"/>
              </a:rPr>
              <a:t>PII Xeon</a:t>
            </a:r>
            <a:br>
              <a:rPr lang="es-MX" sz="1400" dirty="0">
                <a:latin typeface="+mn-lt"/>
              </a:rPr>
            </a:br>
            <a:r>
              <a:rPr lang="es-MX" sz="1400" dirty="0">
                <a:latin typeface="+mn-lt"/>
              </a:rPr>
              <a:t>Variantes</a:t>
            </a:r>
            <a:br>
              <a:rPr lang="es-MX" sz="1400" dirty="0">
                <a:latin typeface="+mn-lt"/>
              </a:rPr>
            </a:br>
            <a:r>
              <a:rPr lang="es-MX" sz="1400" dirty="0">
                <a:latin typeface="+mn-lt"/>
              </a:rPr>
              <a:t>"Drake" (250 nm)</a:t>
            </a:r>
          </a:p>
        </p:txBody>
      </p:sp>
      <p:sp>
        <p:nvSpPr>
          <p:cNvPr id="5" name="Marcador de número de diapositiva 4">
            <a:extLst>
              <a:ext uri="{FF2B5EF4-FFF2-40B4-BE49-F238E27FC236}">
                <a16:creationId xmlns:a16="http://schemas.microsoft.com/office/drawing/2014/main" id="{7DEDE012-7683-41AD-BE9F-ADCB29D2D233}"/>
              </a:ext>
            </a:extLst>
          </p:cNvPr>
          <p:cNvSpPr>
            <a:spLocks noGrp="1"/>
          </p:cNvSpPr>
          <p:nvPr>
            <p:ph type="sldNum" sz="quarter" idx="12"/>
          </p:nvPr>
        </p:nvSpPr>
        <p:spPr/>
        <p:txBody>
          <a:bodyPr/>
          <a:lstStyle/>
          <a:p>
            <a:pPr rtl="0"/>
            <a:fld id="{D8DA9DAA-006C-4F4B-980E-E3DF019B24E2}" type="slidenum">
              <a:rPr lang="es-ES" noProof="0" smtClean="0"/>
              <a:t>20</a:t>
            </a:fld>
            <a:endParaRPr lang="es-ES" noProof="0"/>
          </a:p>
        </p:txBody>
      </p:sp>
      <p:graphicFrame>
        <p:nvGraphicFramePr>
          <p:cNvPr id="6" name="Tabla 5">
            <a:extLst>
              <a:ext uri="{FF2B5EF4-FFF2-40B4-BE49-F238E27FC236}">
                <a16:creationId xmlns:a16="http://schemas.microsoft.com/office/drawing/2014/main" id="{73662C02-19E5-4637-966C-2A4D2097C84F}"/>
              </a:ext>
            </a:extLst>
          </p:cNvPr>
          <p:cNvGraphicFramePr>
            <a:graphicFrameLocks noGrp="1"/>
          </p:cNvGraphicFramePr>
          <p:nvPr>
            <p:extLst>
              <p:ext uri="{D42A27DB-BD31-4B8C-83A1-F6EECF244321}">
                <p14:modId xmlns:p14="http://schemas.microsoft.com/office/powerpoint/2010/main" val="96433932"/>
              </p:ext>
            </p:extLst>
          </p:nvPr>
        </p:nvGraphicFramePr>
        <p:xfrm>
          <a:off x="1497496" y="1690688"/>
          <a:ext cx="9462050" cy="5030790"/>
        </p:xfrm>
        <a:graphic>
          <a:graphicData uri="http://schemas.openxmlformats.org/drawingml/2006/table">
            <a:tbl>
              <a:tblPr>
                <a:tableStyleId>{BC89EF96-8CEA-46FF-86C4-4CE0E7609802}</a:tableStyleId>
              </a:tblPr>
              <a:tblGrid>
                <a:gridCol w="946205">
                  <a:extLst>
                    <a:ext uri="{9D8B030D-6E8A-4147-A177-3AD203B41FA5}">
                      <a16:colId xmlns:a16="http://schemas.microsoft.com/office/drawing/2014/main" val="2613902442"/>
                    </a:ext>
                  </a:extLst>
                </a:gridCol>
                <a:gridCol w="946205">
                  <a:extLst>
                    <a:ext uri="{9D8B030D-6E8A-4147-A177-3AD203B41FA5}">
                      <a16:colId xmlns:a16="http://schemas.microsoft.com/office/drawing/2014/main" val="911034349"/>
                    </a:ext>
                  </a:extLst>
                </a:gridCol>
                <a:gridCol w="946205">
                  <a:extLst>
                    <a:ext uri="{9D8B030D-6E8A-4147-A177-3AD203B41FA5}">
                      <a16:colId xmlns:a16="http://schemas.microsoft.com/office/drawing/2014/main" val="694566075"/>
                    </a:ext>
                  </a:extLst>
                </a:gridCol>
                <a:gridCol w="946205">
                  <a:extLst>
                    <a:ext uri="{9D8B030D-6E8A-4147-A177-3AD203B41FA5}">
                      <a16:colId xmlns:a16="http://schemas.microsoft.com/office/drawing/2014/main" val="1066372540"/>
                    </a:ext>
                  </a:extLst>
                </a:gridCol>
                <a:gridCol w="946205">
                  <a:extLst>
                    <a:ext uri="{9D8B030D-6E8A-4147-A177-3AD203B41FA5}">
                      <a16:colId xmlns:a16="http://schemas.microsoft.com/office/drawing/2014/main" val="3598948631"/>
                    </a:ext>
                  </a:extLst>
                </a:gridCol>
                <a:gridCol w="946205">
                  <a:extLst>
                    <a:ext uri="{9D8B030D-6E8A-4147-A177-3AD203B41FA5}">
                      <a16:colId xmlns:a16="http://schemas.microsoft.com/office/drawing/2014/main" val="2931524236"/>
                    </a:ext>
                  </a:extLst>
                </a:gridCol>
                <a:gridCol w="946205">
                  <a:extLst>
                    <a:ext uri="{9D8B030D-6E8A-4147-A177-3AD203B41FA5}">
                      <a16:colId xmlns:a16="http://schemas.microsoft.com/office/drawing/2014/main" val="3952746351"/>
                    </a:ext>
                  </a:extLst>
                </a:gridCol>
                <a:gridCol w="946205">
                  <a:extLst>
                    <a:ext uri="{9D8B030D-6E8A-4147-A177-3AD203B41FA5}">
                      <a16:colId xmlns:a16="http://schemas.microsoft.com/office/drawing/2014/main" val="826144893"/>
                    </a:ext>
                  </a:extLst>
                </a:gridCol>
                <a:gridCol w="946205">
                  <a:extLst>
                    <a:ext uri="{9D8B030D-6E8A-4147-A177-3AD203B41FA5}">
                      <a16:colId xmlns:a16="http://schemas.microsoft.com/office/drawing/2014/main" val="2755858238"/>
                    </a:ext>
                  </a:extLst>
                </a:gridCol>
                <a:gridCol w="946205">
                  <a:extLst>
                    <a:ext uri="{9D8B030D-6E8A-4147-A177-3AD203B41FA5}">
                      <a16:colId xmlns:a16="http://schemas.microsoft.com/office/drawing/2014/main" val="3702444418"/>
                    </a:ext>
                  </a:extLst>
                </a:gridCol>
              </a:tblGrid>
              <a:tr h="838465">
                <a:tc>
                  <a:txBody>
                    <a:bodyPr/>
                    <a:lstStyle/>
                    <a:p>
                      <a:pPr algn="ctr"/>
                      <a:r>
                        <a:rPr lang="es-MX" sz="1100">
                          <a:effectLst/>
                        </a:rPr>
                        <a:t>Modelo</a:t>
                      </a:r>
                    </a:p>
                  </a:txBody>
                  <a:tcPr marL="55786" marR="55786" marT="27893" marB="27893" anchor="ctr"/>
                </a:tc>
                <a:tc>
                  <a:txBody>
                    <a:bodyPr/>
                    <a:lstStyle/>
                    <a:p>
                      <a:pPr algn="ctr"/>
                      <a:r>
                        <a:rPr lang="es-MX" sz="1100">
                          <a:effectLst/>
                        </a:rPr>
                        <a:t>Frecuencia</a:t>
                      </a:r>
                    </a:p>
                  </a:txBody>
                  <a:tcPr marL="55786" marR="55786" marT="27893" marB="27893" anchor="ctr"/>
                </a:tc>
                <a:tc>
                  <a:txBody>
                    <a:bodyPr/>
                    <a:lstStyle/>
                    <a:p>
                      <a:pPr algn="ctr"/>
                      <a:r>
                        <a:rPr lang="es-MX" sz="1100">
                          <a:effectLst/>
                        </a:rPr>
                        <a:t>cachéL2</a:t>
                      </a:r>
                    </a:p>
                  </a:txBody>
                  <a:tcPr marL="55786" marR="55786" marT="27893" marB="27893" anchor="ctr"/>
                </a:tc>
                <a:tc>
                  <a:txBody>
                    <a:bodyPr/>
                    <a:lstStyle/>
                    <a:p>
                      <a:pPr algn="ctr"/>
                      <a:r>
                        <a:rPr lang="es-MX" sz="1100">
                          <a:effectLst/>
                        </a:rPr>
                        <a:t>FSB</a:t>
                      </a:r>
                    </a:p>
                  </a:txBody>
                  <a:tcPr marL="55786" marR="55786" marT="27893" marB="27893" anchor="ctr"/>
                </a:tc>
                <a:tc>
                  <a:txBody>
                    <a:bodyPr/>
                    <a:lstStyle/>
                    <a:p>
                      <a:pPr algn="ctr"/>
                      <a:r>
                        <a:rPr lang="es-MX" sz="1100">
                          <a:effectLst/>
                        </a:rPr>
                        <a:t>Mult.</a:t>
                      </a:r>
                    </a:p>
                  </a:txBody>
                  <a:tcPr marL="55786" marR="55786" marT="27893" marB="27893" anchor="ctr"/>
                </a:tc>
                <a:tc>
                  <a:txBody>
                    <a:bodyPr/>
                    <a:lstStyle/>
                    <a:p>
                      <a:pPr algn="ctr"/>
                      <a:r>
                        <a:rPr lang="es-MX" sz="1100">
                          <a:effectLst/>
                        </a:rPr>
                        <a:t>Voltaje</a:t>
                      </a:r>
                    </a:p>
                  </a:txBody>
                  <a:tcPr marL="55786" marR="55786" marT="27893" marB="27893" anchor="ctr"/>
                </a:tc>
                <a:tc>
                  <a:txBody>
                    <a:bodyPr/>
                    <a:lstStyle/>
                    <a:p>
                      <a:pPr algn="ctr"/>
                      <a:r>
                        <a:rPr lang="es-MX" sz="1100">
                          <a:effectLst/>
                        </a:rPr>
                        <a:t>TDP</a:t>
                      </a:r>
                    </a:p>
                  </a:txBody>
                  <a:tcPr marL="55786" marR="55786" marT="27893" marB="27893" anchor="ctr"/>
                </a:tc>
                <a:tc>
                  <a:txBody>
                    <a:bodyPr/>
                    <a:lstStyle/>
                    <a:p>
                      <a:pPr algn="ctr"/>
                      <a:r>
                        <a:rPr lang="es-MX" sz="1100">
                          <a:effectLst/>
                        </a:rPr>
                        <a:t>Socket</a:t>
                      </a:r>
                    </a:p>
                  </a:txBody>
                  <a:tcPr marL="55786" marR="55786" marT="27893" marB="27893" anchor="ctr"/>
                </a:tc>
                <a:tc>
                  <a:txBody>
                    <a:bodyPr/>
                    <a:lstStyle/>
                    <a:p>
                      <a:pPr algn="ctr"/>
                      <a:r>
                        <a:rPr lang="es-MX" sz="1100">
                          <a:effectLst/>
                        </a:rPr>
                        <a:t>Fecha de lanzamiento</a:t>
                      </a:r>
                    </a:p>
                  </a:txBody>
                  <a:tcPr marL="55786" marR="55786" marT="27893" marB="27893" anchor="ctr"/>
                </a:tc>
                <a:tc>
                  <a:txBody>
                    <a:bodyPr/>
                    <a:lstStyle/>
                    <a:p>
                      <a:pPr algn="ctr"/>
                      <a:r>
                        <a:rPr lang="es-MX" sz="1100">
                          <a:effectLst/>
                        </a:rPr>
                        <a:t>Precio delanzamiento (USD)</a:t>
                      </a:r>
                    </a:p>
                  </a:txBody>
                  <a:tcPr marL="55786" marR="55786" marT="27893" marB="27893" anchor="ctr"/>
                </a:tc>
                <a:extLst>
                  <a:ext uri="{0D108BD9-81ED-4DB2-BD59-A6C34878D82A}">
                    <a16:rowId xmlns:a16="http://schemas.microsoft.com/office/drawing/2014/main" val="915863467"/>
                  </a:ext>
                </a:extLst>
              </a:tr>
              <a:tr h="838465">
                <a:tc>
                  <a:txBody>
                    <a:bodyPr/>
                    <a:lstStyle/>
                    <a:p>
                      <a:r>
                        <a:rPr lang="es-MX" sz="1100">
                          <a:effectLst/>
                        </a:rPr>
                        <a:t>Pentium II Xeon 400</a:t>
                      </a:r>
                    </a:p>
                  </a:txBody>
                  <a:tcPr marL="55786" marR="55786" marT="27893" marB="27893" anchor="ctr"/>
                </a:tc>
                <a:tc>
                  <a:txBody>
                    <a:bodyPr/>
                    <a:lstStyle/>
                    <a:p>
                      <a:r>
                        <a:rPr lang="es-MX" sz="1100">
                          <a:effectLst/>
                        </a:rPr>
                        <a:t>400 MHz</a:t>
                      </a:r>
                    </a:p>
                  </a:txBody>
                  <a:tcPr marL="55786" marR="55786" marT="27893" marB="27893" anchor="ctr"/>
                </a:tc>
                <a:tc>
                  <a:txBody>
                    <a:bodyPr/>
                    <a:lstStyle/>
                    <a:p>
                      <a:r>
                        <a:rPr lang="es-MX" sz="1100">
                          <a:effectLst/>
                        </a:rPr>
                        <a:t>512 KiB</a:t>
                      </a:r>
                    </a:p>
                  </a:txBody>
                  <a:tcPr marL="55786" marR="55786" marT="27893" marB="27893" anchor="ctr"/>
                </a:tc>
                <a:tc>
                  <a:txBody>
                    <a:bodyPr/>
                    <a:lstStyle/>
                    <a:p>
                      <a:r>
                        <a:rPr lang="es-MX" sz="1100">
                          <a:effectLst/>
                        </a:rPr>
                        <a:t>100 MT/s</a:t>
                      </a:r>
                    </a:p>
                  </a:txBody>
                  <a:tcPr marL="55786" marR="55786" marT="27893" marB="27893" anchor="ctr"/>
                </a:tc>
                <a:tc>
                  <a:txBody>
                    <a:bodyPr/>
                    <a:lstStyle/>
                    <a:p>
                      <a:r>
                        <a:rPr lang="es-MX" sz="1100">
                          <a:effectLst/>
                        </a:rPr>
                        <a:t>4×</a:t>
                      </a:r>
                    </a:p>
                  </a:txBody>
                  <a:tcPr marL="55786" marR="55786" marT="27893" marB="27893" anchor="ctr"/>
                </a:tc>
                <a:tc>
                  <a:txBody>
                    <a:bodyPr/>
                    <a:lstStyle/>
                    <a:p>
                      <a:r>
                        <a:rPr lang="es-MX" sz="1100">
                          <a:effectLst/>
                        </a:rPr>
                        <a:t>2.0 V</a:t>
                      </a:r>
                    </a:p>
                  </a:txBody>
                  <a:tcPr marL="55786" marR="55786" marT="27893" marB="27893" anchor="ctr"/>
                </a:tc>
                <a:tc>
                  <a:txBody>
                    <a:bodyPr/>
                    <a:lstStyle/>
                    <a:p>
                      <a:r>
                        <a:rPr lang="es-MX" sz="1100">
                          <a:effectLst/>
                        </a:rPr>
                        <a:t>30.8 W</a:t>
                      </a:r>
                    </a:p>
                  </a:txBody>
                  <a:tcPr marL="55786" marR="55786" marT="27893" marB="27893" anchor="ctr"/>
                </a:tc>
                <a:tc>
                  <a:txBody>
                    <a:bodyPr/>
                    <a:lstStyle/>
                    <a:p>
                      <a:r>
                        <a:rPr lang="es-MX" sz="1100">
                          <a:effectLst/>
                        </a:rPr>
                        <a:t>Slot 2</a:t>
                      </a:r>
                    </a:p>
                  </a:txBody>
                  <a:tcPr marL="55786" marR="55786" marT="27893" marB="27893" anchor="ctr"/>
                </a:tc>
                <a:tc>
                  <a:txBody>
                    <a:bodyPr/>
                    <a:lstStyle/>
                    <a:p>
                      <a:r>
                        <a:rPr lang="es-MX" sz="1100">
                          <a:effectLst/>
                        </a:rPr>
                        <a:t>Junio de 1998</a:t>
                      </a:r>
                    </a:p>
                  </a:txBody>
                  <a:tcPr marL="55786" marR="55786" marT="27893" marB="27893" anchor="ctr"/>
                </a:tc>
                <a:tc>
                  <a:txBody>
                    <a:bodyPr/>
                    <a:lstStyle/>
                    <a:p>
                      <a:r>
                        <a:rPr lang="es-MX" sz="1100">
                          <a:effectLst/>
                        </a:rPr>
                        <a:t>$1124</a:t>
                      </a:r>
                    </a:p>
                  </a:txBody>
                  <a:tcPr marL="55786" marR="55786" marT="27893" marB="27893" anchor="ctr"/>
                </a:tc>
                <a:extLst>
                  <a:ext uri="{0D108BD9-81ED-4DB2-BD59-A6C34878D82A}">
                    <a16:rowId xmlns:a16="http://schemas.microsoft.com/office/drawing/2014/main" val="3429943082"/>
                  </a:ext>
                </a:extLst>
              </a:tr>
              <a:tr h="838465">
                <a:tc>
                  <a:txBody>
                    <a:bodyPr/>
                    <a:lstStyle/>
                    <a:p>
                      <a:r>
                        <a:rPr lang="es-MX" sz="1100">
                          <a:effectLst/>
                        </a:rPr>
                        <a:t>Pentium II Xeon 400</a:t>
                      </a:r>
                    </a:p>
                  </a:txBody>
                  <a:tcPr marL="55786" marR="55786" marT="27893" marB="27893" anchor="ctr"/>
                </a:tc>
                <a:tc>
                  <a:txBody>
                    <a:bodyPr/>
                    <a:lstStyle/>
                    <a:p>
                      <a:r>
                        <a:rPr lang="es-MX" sz="1100">
                          <a:effectLst/>
                        </a:rPr>
                        <a:t>400 MHz</a:t>
                      </a:r>
                    </a:p>
                  </a:txBody>
                  <a:tcPr marL="55786" marR="55786" marT="27893" marB="27893" anchor="ctr"/>
                </a:tc>
                <a:tc>
                  <a:txBody>
                    <a:bodyPr/>
                    <a:lstStyle/>
                    <a:p>
                      <a:r>
                        <a:rPr lang="es-MX" sz="1100">
                          <a:effectLst/>
                        </a:rPr>
                        <a:t>1 MiB</a:t>
                      </a:r>
                    </a:p>
                  </a:txBody>
                  <a:tcPr marL="55786" marR="55786" marT="27893" marB="27893" anchor="ctr"/>
                </a:tc>
                <a:tc>
                  <a:txBody>
                    <a:bodyPr/>
                    <a:lstStyle/>
                    <a:p>
                      <a:r>
                        <a:rPr lang="es-MX" sz="1100">
                          <a:effectLst/>
                        </a:rPr>
                        <a:t>100 MT/s</a:t>
                      </a:r>
                    </a:p>
                  </a:txBody>
                  <a:tcPr marL="55786" marR="55786" marT="27893" marB="27893" anchor="ctr"/>
                </a:tc>
                <a:tc>
                  <a:txBody>
                    <a:bodyPr/>
                    <a:lstStyle/>
                    <a:p>
                      <a:r>
                        <a:rPr lang="es-MX" sz="1100">
                          <a:effectLst/>
                        </a:rPr>
                        <a:t>4×</a:t>
                      </a:r>
                    </a:p>
                  </a:txBody>
                  <a:tcPr marL="55786" marR="55786" marT="27893" marB="27893" anchor="ctr"/>
                </a:tc>
                <a:tc>
                  <a:txBody>
                    <a:bodyPr/>
                    <a:lstStyle/>
                    <a:p>
                      <a:r>
                        <a:rPr lang="es-MX" sz="1100">
                          <a:effectLst/>
                        </a:rPr>
                        <a:t>2.0 V</a:t>
                      </a:r>
                    </a:p>
                  </a:txBody>
                  <a:tcPr marL="55786" marR="55786" marT="27893" marB="27893" anchor="ctr"/>
                </a:tc>
                <a:tc>
                  <a:txBody>
                    <a:bodyPr/>
                    <a:lstStyle/>
                    <a:p>
                      <a:r>
                        <a:rPr lang="es-MX" sz="1100">
                          <a:effectLst/>
                        </a:rPr>
                        <a:t>38.1 W</a:t>
                      </a:r>
                    </a:p>
                  </a:txBody>
                  <a:tcPr marL="55786" marR="55786" marT="27893" marB="27893" anchor="ctr"/>
                </a:tc>
                <a:tc>
                  <a:txBody>
                    <a:bodyPr/>
                    <a:lstStyle/>
                    <a:p>
                      <a:r>
                        <a:rPr lang="es-MX" sz="1100">
                          <a:effectLst/>
                        </a:rPr>
                        <a:t>Slot 2</a:t>
                      </a:r>
                    </a:p>
                  </a:txBody>
                  <a:tcPr marL="55786" marR="55786" marT="27893" marB="27893" anchor="ctr"/>
                </a:tc>
                <a:tc>
                  <a:txBody>
                    <a:bodyPr/>
                    <a:lstStyle/>
                    <a:p>
                      <a:r>
                        <a:rPr lang="es-MX" sz="1100">
                          <a:effectLst/>
                        </a:rPr>
                        <a:t>Junio de 1998</a:t>
                      </a:r>
                    </a:p>
                  </a:txBody>
                  <a:tcPr marL="55786" marR="55786" marT="27893" marB="27893" anchor="ctr"/>
                </a:tc>
                <a:tc>
                  <a:txBody>
                    <a:bodyPr/>
                    <a:lstStyle/>
                    <a:p>
                      <a:r>
                        <a:rPr lang="es-MX" sz="1100">
                          <a:effectLst/>
                        </a:rPr>
                        <a:t>$2836</a:t>
                      </a:r>
                    </a:p>
                  </a:txBody>
                  <a:tcPr marL="55786" marR="55786" marT="27893" marB="27893" anchor="ctr"/>
                </a:tc>
                <a:extLst>
                  <a:ext uri="{0D108BD9-81ED-4DB2-BD59-A6C34878D82A}">
                    <a16:rowId xmlns:a16="http://schemas.microsoft.com/office/drawing/2014/main" val="3734133367"/>
                  </a:ext>
                </a:extLst>
              </a:tr>
              <a:tr h="838465">
                <a:tc>
                  <a:txBody>
                    <a:bodyPr/>
                    <a:lstStyle/>
                    <a:p>
                      <a:r>
                        <a:rPr lang="es-MX" sz="1100">
                          <a:effectLst/>
                        </a:rPr>
                        <a:t>Pentium II Xeon 450</a:t>
                      </a:r>
                    </a:p>
                  </a:txBody>
                  <a:tcPr marL="55786" marR="55786" marT="27893" marB="27893" anchor="ctr"/>
                </a:tc>
                <a:tc>
                  <a:txBody>
                    <a:bodyPr/>
                    <a:lstStyle/>
                    <a:p>
                      <a:r>
                        <a:rPr lang="es-MX" sz="1100">
                          <a:effectLst/>
                        </a:rPr>
                        <a:t>450 MHz</a:t>
                      </a:r>
                    </a:p>
                  </a:txBody>
                  <a:tcPr marL="55786" marR="55786" marT="27893" marB="27893" anchor="ctr"/>
                </a:tc>
                <a:tc>
                  <a:txBody>
                    <a:bodyPr/>
                    <a:lstStyle/>
                    <a:p>
                      <a:r>
                        <a:rPr lang="es-MX" sz="1100">
                          <a:effectLst/>
                        </a:rPr>
                        <a:t>512 KiB</a:t>
                      </a:r>
                    </a:p>
                  </a:txBody>
                  <a:tcPr marL="55786" marR="55786" marT="27893" marB="27893" anchor="ctr"/>
                </a:tc>
                <a:tc>
                  <a:txBody>
                    <a:bodyPr/>
                    <a:lstStyle/>
                    <a:p>
                      <a:r>
                        <a:rPr lang="es-MX" sz="1100">
                          <a:effectLst/>
                        </a:rPr>
                        <a:t>100 MT/s</a:t>
                      </a:r>
                    </a:p>
                  </a:txBody>
                  <a:tcPr marL="55786" marR="55786" marT="27893" marB="27893" anchor="ctr"/>
                </a:tc>
                <a:tc>
                  <a:txBody>
                    <a:bodyPr/>
                    <a:lstStyle/>
                    <a:p>
                      <a:r>
                        <a:rPr lang="es-MX" sz="1100">
                          <a:effectLst/>
                        </a:rPr>
                        <a:t>4.5×</a:t>
                      </a:r>
                    </a:p>
                  </a:txBody>
                  <a:tcPr marL="55786" marR="55786" marT="27893" marB="27893" anchor="ctr"/>
                </a:tc>
                <a:tc>
                  <a:txBody>
                    <a:bodyPr/>
                    <a:lstStyle/>
                    <a:p>
                      <a:r>
                        <a:rPr lang="es-MX" sz="1100">
                          <a:effectLst/>
                        </a:rPr>
                        <a:t>2.0 V</a:t>
                      </a:r>
                    </a:p>
                  </a:txBody>
                  <a:tcPr marL="55786" marR="55786" marT="27893" marB="27893" anchor="ctr"/>
                </a:tc>
                <a:tc>
                  <a:txBody>
                    <a:bodyPr/>
                    <a:lstStyle/>
                    <a:p>
                      <a:r>
                        <a:rPr lang="es-MX" sz="1100">
                          <a:effectLst/>
                        </a:rPr>
                        <a:t>34.5 W</a:t>
                      </a:r>
                    </a:p>
                  </a:txBody>
                  <a:tcPr marL="55786" marR="55786" marT="27893" marB="27893" anchor="ctr"/>
                </a:tc>
                <a:tc>
                  <a:txBody>
                    <a:bodyPr/>
                    <a:lstStyle/>
                    <a:p>
                      <a:r>
                        <a:rPr lang="es-MX" sz="1100">
                          <a:effectLst/>
                        </a:rPr>
                        <a:t>Slot 2</a:t>
                      </a:r>
                    </a:p>
                  </a:txBody>
                  <a:tcPr marL="55786" marR="55786" marT="27893" marB="27893" anchor="ctr"/>
                </a:tc>
                <a:tc>
                  <a:txBody>
                    <a:bodyPr/>
                    <a:lstStyle/>
                    <a:p>
                      <a:r>
                        <a:rPr lang="es-MX" sz="1100">
                          <a:effectLst/>
                        </a:rPr>
                        <a:t>Octubre de 1998</a:t>
                      </a:r>
                    </a:p>
                  </a:txBody>
                  <a:tcPr marL="55786" marR="55786" marT="27893" marB="27893" anchor="ctr"/>
                </a:tc>
                <a:tc>
                  <a:txBody>
                    <a:bodyPr/>
                    <a:lstStyle/>
                    <a:p>
                      <a:r>
                        <a:rPr lang="es-MX" sz="1100">
                          <a:effectLst/>
                        </a:rPr>
                        <a:t>$824</a:t>
                      </a:r>
                    </a:p>
                  </a:txBody>
                  <a:tcPr marL="55786" marR="55786" marT="27893" marB="27893" anchor="ctr"/>
                </a:tc>
                <a:extLst>
                  <a:ext uri="{0D108BD9-81ED-4DB2-BD59-A6C34878D82A}">
                    <a16:rowId xmlns:a16="http://schemas.microsoft.com/office/drawing/2014/main" val="653999484"/>
                  </a:ext>
                </a:extLst>
              </a:tr>
              <a:tr h="838465">
                <a:tc>
                  <a:txBody>
                    <a:bodyPr/>
                    <a:lstStyle/>
                    <a:p>
                      <a:r>
                        <a:rPr lang="es-MX" sz="1100">
                          <a:effectLst/>
                        </a:rPr>
                        <a:t>Pentium II Xeon 450</a:t>
                      </a:r>
                    </a:p>
                  </a:txBody>
                  <a:tcPr marL="55786" marR="55786" marT="27893" marB="27893" anchor="ctr"/>
                </a:tc>
                <a:tc>
                  <a:txBody>
                    <a:bodyPr/>
                    <a:lstStyle/>
                    <a:p>
                      <a:r>
                        <a:rPr lang="es-MX" sz="1100">
                          <a:effectLst/>
                        </a:rPr>
                        <a:t>450 MHz</a:t>
                      </a:r>
                    </a:p>
                  </a:txBody>
                  <a:tcPr marL="55786" marR="55786" marT="27893" marB="27893" anchor="ctr"/>
                </a:tc>
                <a:tc>
                  <a:txBody>
                    <a:bodyPr/>
                    <a:lstStyle/>
                    <a:p>
                      <a:r>
                        <a:rPr lang="es-MX" sz="1100">
                          <a:effectLst/>
                        </a:rPr>
                        <a:t>1 MiB</a:t>
                      </a:r>
                    </a:p>
                  </a:txBody>
                  <a:tcPr marL="55786" marR="55786" marT="27893" marB="27893" anchor="ctr"/>
                </a:tc>
                <a:tc>
                  <a:txBody>
                    <a:bodyPr/>
                    <a:lstStyle/>
                    <a:p>
                      <a:r>
                        <a:rPr lang="es-MX" sz="1100">
                          <a:effectLst/>
                        </a:rPr>
                        <a:t>100 MT/s</a:t>
                      </a:r>
                    </a:p>
                  </a:txBody>
                  <a:tcPr marL="55786" marR="55786" marT="27893" marB="27893" anchor="ctr"/>
                </a:tc>
                <a:tc>
                  <a:txBody>
                    <a:bodyPr/>
                    <a:lstStyle/>
                    <a:p>
                      <a:r>
                        <a:rPr lang="es-MX" sz="1100">
                          <a:effectLst/>
                        </a:rPr>
                        <a:t>4.5×</a:t>
                      </a:r>
                    </a:p>
                  </a:txBody>
                  <a:tcPr marL="55786" marR="55786" marT="27893" marB="27893" anchor="ctr"/>
                </a:tc>
                <a:tc>
                  <a:txBody>
                    <a:bodyPr/>
                    <a:lstStyle/>
                    <a:p>
                      <a:r>
                        <a:rPr lang="es-MX" sz="1100">
                          <a:effectLst/>
                        </a:rPr>
                        <a:t>2.0 V</a:t>
                      </a:r>
                    </a:p>
                  </a:txBody>
                  <a:tcPr marL="55786" marR="55786" marT="27893" marB="27893" anchor="ctr"/>
                </a:tc>
                <a:tc>
                  <a:txBody>
                    <a:bodyPr/>
                    <a:lstStyle/>
                    <a:p>
                      <a:r>
                        <a:rPr lang="es-MX" sz="1100">
                          <a:effectLst/>
                        </a:rPr>
                        <a:t>42.8 W</a:t>
                      </a:r>
                    </a:p>
                  </a:txBody>
                  <a:tcPr marL="55786" marR="55786" marT="27893" marB="27893" anchor="ctr"/>
                </a:tc>
                <a:tc>
                  <a:txBody>
                    <a:bodyPr/>
                    <a:lstStyle/>
                    <a:p>
                      <a:r>
                        <a:rPr lang="es-MX" sz="1100">
                          <a:effectLst/>
                        </a:rPr>
                        <a:t>Slot 2</a:t>
                      </a:r>
                    </a:p>
                  </a:txBody>
                  <a:tcPr marL="55786" marR="55786" marT="27893" marB="27893" anchor="ctr"/>
                </a:tc>
                <a:tc>
                  <a:txBody>
                    <a:bodyPr/>
                    <a:lstStyle/>
                    <a:p>
                      <a:r>
                        <a:rPr lang="es-MX" sz="1100">
                          <a:effectLst/>
                        </a:rPr>
                        <a:t>Enero de 1999</a:t>
                      </a:r>
                    </a:p>
                  </a:txBody>
                  <a:tcPr marL="55786" marR="55786" marT="27893" marB="27893" anchor="ctr"/>
                </a:tc>
                <a:tc>
                  <a:txBody>
                    <a:bodyPr/>
                    <a:lstStyle/>
                    <a:p>
                      <a:r>
                        <a:rPr lang="es-MX" sz="1100">
                          <a:effectLst/>
                        </a:rPr>
                        <a:t>$1980</a:t>
                      </a:r>
                    </a:p>
                  </a:txBody>
                  <a:tcPr marL="55786" marR="55786" marT="27893" marB="27893" anchor="ctr"/>
                </a:tc>
                <a:extLst>
                  <a:ext uri="{0D108BD9-81ED-4DB2-BD59-A6C34878D82A}">
                    <a16:rowId xmlns:a16="http://schemas.microsoft.com/office/drawing/2014/main" val="1641453635"/>
                  </a:ext>
                </a:extLst>
              </a:tr>
              <a:tr h="838465">
                <a:tc>
                  <a:txBody>
                    <a:bodyPr/>
                    <a:lstStyle/>
                    <a:p>
                      <a:r>
                        <a:rPr lang="es-MX" sz="1100">
                          <a:effectLst/>
                        </a:rPr>
                        <a:t>Pentium II Xeon 450</a:t>
                      </a:r>
                    </a:p>
                  </a:txBody>
                  <a:tcPr marL="55786" marR="55786" marT="27893" marB="27893" anchor="ctr"/>
                </a:tc>
                <a:tc>
                  <a:txBody>
                    <a:bodyPr/>
                    <a:lstStyle/>
                    <a:p>
                      <a:r>
                        <a:rPr lang="es-MX" sz="1100">
                          <a:effectLst/>
                        </a:rPr>
                        <a:t>450 MHz</a:t>
                      </a:r>
                    </a:p>
                  </a:txBody>
                  <a:tcPr marL="55786" marR="55786" marT="27893" marB="27893" anchor="ctr"/>
                </a:tc>
                <a:tc>
                  <a:txBody>
                    <a:bodyPr/>
                    <a:lstStyle/>
                    <a:p>
                      <a:r>
                        <a:rPr lang="es-MX" sz="1100">
                          <a:effectLst/>
                        </a:rPr>
                        <a:t>2 MiB</a:t>
                      </a:r>
                    </a:p>
                  </a:txBody>
                  <a:tcPr marL="55786" marR="55786" marT="27893" marB="27893" anchor="ctr"/>
                </a:tc>
                <a:tc>
                  <a:txBody>
                    <a:bodyPr/>
                    <a:lstStyle/>
                    <a:p>
                      <a:r>
                        <a:rPr lang="es-MX" sz="1100">
                          <a:effectLst/>
                        </a:rPr>
                        <a:t>100 MT/s</a:t>
                      </a:r>
                    </a:p>
                  </a:txBody>
                  <a:tcPr marL="55786" marR="55786" marT="27893" marB="27893" anchor="ctr"/>
                </a:tc>
                <a:tc>
                  <a:txBody>
                    <a:bodyPr/>
                    <a:lstStyle/>
                    <a:p>
                      <a:r>
                        <a:rPr lang="es-MX" sz="1100">
                          <a:effectLst/>
                        </a:rPr>
                        <a:t>4.5×</a:t>
                      </a:r>
                    </a:p>
                  </a:txBody>
                  <a:tcPr marL="55786" marR="55786" marT="27893" marB="27893" anchor="ctr"/>
                </a:tc>
                <a:tc>
                  <a:txBody>
                    <a:bodyPr/>
                    <a:lstStyle/>
                    <a:p>
                      <a:r>
                        <a:rPr lang="es-MX" sz="1100">
                          <a:effectLst/>
                        </a:rPr>
                        <a:t>2.0 V</a:t>
                      </a:r>
                    </a:p>
                  </a:txBody>
                  <a:tcPr marL="55786" marR="55786" marT="27893" marB="27893" anchor="ctr"/>
                </a:tc>
                <a:tc>
                  <a:txBody>
                    <a:bodyPr/>
                    <a:lstStyle/>
                    <a:p>
                      <a:r>
                        <a:rPr lang="es-MX" sz="1100">
                          <a:effectLst/>
                        </a:rPr>
                        <a:t>46.7 W</a:t>
                      </a:r>
                    </a:p>
                  </a:txBody>
                  <a:tcPr marL="55786" marR="55786" marT="27893" marB="27893" anchor="ctr"/>
                </a:tc>
                <a:tc>
                  <a:txBody>
                    <a:bodyPr/>
                    <a:lstStyle/>
                    <a:p>
                      <a:r>
                        <a:rPr lang="es-MX" sz="1100">
                          <a:effectLst/>
                        </a:rPr>
                        <a:t>Slot 2</a:t>
                      </a:r>
                    </a:p>
                  </a:txBody>
                  <a:tcPr marL="55786" marR="55786" marT="27893" marB="27893" anchor="ctr"/>
                </a:tc>
                <a:tc>
                  <a:txBody>
                    <a:bodyPr/>
                    <a:lstStyle/>
                    <a:p>
                      <a:r>
                        <a:rPr lang="es-MX" sz="1100">
                          <a:effectLst/>
                        </a:rPr>
                        <a:t>Enero de 1999</a:t>
                      </a:r>
                    </a:p>
                  </a:txBody>
                  <a:tcPr marL="55786" marR="55786" marT="27893" marB="27893" anchor="ctr"/>
                </a:tc>
                <a:tc>
                  <a:txBody>
                    <a:bodyPr/>
                    <a:lstStyle/>
                    <a:p>
                      <a:r>
                        <a:rPr lang="es-MX" sz="1100" dirty="0">
                          <a:effectLst/>
                        </a:rPr>
                        <a:t>$3692</a:t>
                      </a:r>
                    </a:p>
                  </a:txBody>
                  <a:tcPr marL="55786" marR="55786" marT="27893" marB="27893" anchor="ctr"/>
                </a:tc>
                <a:extLst>
                  <a:ext uri="{0D108BD9-81ED-4DB2-BD59-A6C34878D82A}">
                    <a16:rowId xmlns:a16="http://schemas.microsoft.com/office/drawing/2014/main" val="2798645361"/>
                  </a:ext>
                </a:extLst>
              </a:tr>
            </a:tbl>
          </a:graphicData>
        </a:graphic>
      </p:graphicFrame>
    </p:spTree>
    <p:extLst>
      <p:ext uri="{BB962C8B-B14F-4D97-AF65-F5344CB8AC3E}">
        <p14:creationId xmlns:p14="http://schemas.microsoft.com/office/powerpoint/2010/main" val="123524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BE0E72AC-DA7E-4E06-9F59-79005CDAFB5B}"/>
              </a:ext>
            </a:extLst>
          </p:cNvPr>
          <p:cNvSpPr>
            <a:spLocks noGrp="1"/>
          </p:cNvSpPr>
          <p:nvPr>
            <p:ph type="sldNum" sz="quarter" idx="12"/>
          </p:nvPr>
        </p:nvSpPr>
        <p:spPr/>
        <p:txBody>
          <a:bodyPr/>
          <a:lstStyle/>
          <a:p>
            <a:pPr rtl="0"/>
            <a:fld id="{D8DA9DAA-006C-4F4B-980E-E3DF019B24E2}" type="slidenum">
              <a:rPr lang="es-ES" noProof="0" smtClean="0"/>
              <a:t>21</a:t>
            </a:fld>
            <a:endParaRPr lang="es-ES" noProof="0"/>
          </a:p>
        </p:txBody>
      </p:sp>
      <p:sp>
        <p:nvSpPr>
          <p:cNvPr id="6" name="CuadroTexto 5">
            <a:extLst>
              <a:ext uri="{FF2B5EF4-FFF2-40B4-BE49-F238E27FC236}">
                <a16:creationId xmlns:a16="http://schemas.microsoft.com/office/drawing/2014/main" id="{21AAA77A-4FD3-4A6E-9115-CE74416E0EDA}"/>
              </a:ext>
            </a:extLst>
          </p:cNvPr>
          <p:cNvSpPr txBox="1"/>
          <p:nvPr/>
        </p:nvSpPr>
        <p:spPr>
          <a:xfrm>
            <a:off x="861391" y="569843"/>
            <a:ext cx="5234609" cy="3754874"/>
          </a:xfrm>
          <a:prstGeom prst="rect">
            <a:avLst/>
          </a:prstGeom>
          <a:noFill/>
        </p:spPr>
        <p:txBody>
          <a:bodyPr wrap="square" rtlCol="0">
            <a:spAutoFit/>
          </a:bodyPr>
          <a:lstStyle/>
          <a:p>
            <a:pPr algn="l">
              <a:buFont typeface="Arial" panose="020B0604020202020204" pitchFamily="34" charset="0"/>
              <a:buChar char="•"/>
            </a:pPr>
            <a:r>
              <a:rPr lang="es-ES" sz="1400" b="1" i="0" dirty="0">
                <a:solidFill>
                  <a:srgbClr val="202122"/>
                </a:solidFill>
                <a:effectLst/>
                <a:latin typeface="Arial" panose="020B0604020202020204" pitchFamily="34" charset="0"/>
              </a:rPr>
              <a:t>PIII Xeon</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Introducido el 25 de octubre de 1999</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9,5 millones de transistores a 0,25 μm o 28 millones a 0,18 μm</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La caché L2 es 256 KB, 1 MB o 2 MB de caché de transferencia avanzada (integrada)</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El estilo del paquete del procesador es cartucho de contacto de un solo borde (S.E.C.C.2) o SC330</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Velocidad de reloj del bus del sistema 133 MHz (caché L2 de 256 KB) o 100 MHz (caché L2 de 1–2 MB)</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Ancho del bus del sistema: 64 bits</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Memoria direccionable: 64 GB</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Se utiliza en servidores y estaciones de trabajo de dos vías (256 KB L2) o en servidores de 4 y 8 vías (1–2 MB L2)</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Familia 6 modelo 10</a:t>
            </a:r>
          </a:p>
          <a:p>
            <a:pPr algn="l">
              <a:buFont typeface="Arial" panose="020B0604020202020204" pitchFamily="34" charset="0"/>
              <a:buChar char="•"/>
            </a:pPr>
            <a:r>
              <a:rPr lang="es-ES" sz="1400" b="0" i="0" dirty="0">
                <a:solidFill>
                  <a:srgbClr val="202122"/>
                </a:solidFill>
                <a:effectLst/>
                <a:latin typeface="Arial" panose="020B0604020202020204" pitchFamily="34" charset="0"/>
              </a:rPr>
              <a:t>Variantes</a:t>
            </a:r>
          </a:p>
          <a:p>
            <a:pPr algn="l">
              <a:buFont typeface="Arial" panose="020B0604020202020204" pitchFamily="34" charset="0"/>
              <a:buChar char="•"/>
            </a:pPr>
            <a:r>
              <a:rPr lang="es-ES" sz="1400" b="1" i="0" dirty="0">
                <a:solidFill>
                  <a:srgbClr val="202122"/>
                </a:solidFill>
                <a:effectLst/>
                <a:latin typeface="Arial" panose="020B0604020202020204" pitchFamily="34" charset="0"/>
              </a:rPr>
              <a:t>"</a:t>
            </a:r>
            <a:r>
              <a:rPr lang="es-ES" sz="1400" b="1" i="0" dirty="0" err="1">
                <a:solidFill>
                  <a:srgbClr val="202122"/>
                </a:solidFill>
                <a:effectLst/>
                <a:latin typeface="Arial" panose="020B0604020202020204" pitchFamily="34" charset="0"/>
              </a:rPr>
              <a:t>Tanner</a:t>
            </a:r>
            <a:r>
              <a:rPr lang="es-ES" sz="1400" b="1" i="0" dirty="0">
                <a:solidFill>
                  <a:srgbClr val="202122"/>
                </a:solidFill>
                <a:effectLst/>
                <a:latin typeface="Arial" panose="020B0604020202020204" pitchFamily="34" charset="0"/>
              </a:rPr>
              <a:t>" (250 nm)</a:t>
            </a:r>
            <a:endParaRPr lang="es-ES" sz="1400" b="0" i="0" dirty="0">
              <a:solidFill>
                <a:srgbClr val="202122"/>
              </a:solidFill>
              <a:effectLst/>
              <a:latin typeface="Arial" panose="020B0604020202020204" pitchFamily="34" charset="0"/>
            </a:endParaRPr>
          </a:p>
          <a:p>
            <a:endParaRPr lang="es-MX" sz="1400" dirty="0"/>
          </a:p>
        </p:txBody>
      </p:sp>
      <p:graphicFrame>
        <p:nvGraphicFramePr>
          <p:cNvPr id="7" name="Tabla 6">
            <a:extLst>
              <a:ext uri="{FF2B5EF4-FFF2-40B4-BE49-F238E27FC236}">
                <a16:creationId xmlns:a16="http://schemas.microsoft.com/office/drawing/2014/main" id="{9AE89BB7-EF4D-4593-9B46-20244A06F772}"/>
              </a:ext>
            </a:extLst>
          </p:cNvPr>
          <p:cNvGraphicFramePr>
            <a:graphicFrameLocks noGrp="1"/>
          </p:cNvGraphicFramePr>
          <p:nvPr>
            <p:extLst>
              <p:ext uri="{D42A27DB-BD31-4B8C-83A1-F6EECF244321}">
                <p14:modId xmlns:p14="http://schemas.microsoft.com/office/powerpoint/2010/main" val="4245883007"/>
              </p:ext>
            </p:extLst>
          </p:nvPr>
        </p:nvGraphicFramePr>
        <p:xfrm>
          <a:off x="5970460" y="1600337"/>
          <a:ext cx="5498940" cy="4351340"/>
        </p:xfrm>
        <a:graphic>
          <a:graphicData uri="http://schemas.openxmlformats.org/drawingml/2006/table">
            <a:tbl>
              <a:tblPr>
                <a:tableStyleId>{8799B23B-EC83-4686-B30A-512413B5E67A}</a:tableStyleId>
              </a:tblPr>
              <a:tblGrid>
                <a:gridCol w="549894">
                  <a:extLst>
                    <a:ext uri="{9D8B030D-6E8A-4147-A177-3AD203B41FA5}">
                      <a16:colId xmlns:a16="http://schemas.microsoft.com/office/drawing/2014/main" val="3573876026"/>
                    </a:ext>
                  </a:extLst>
                </a:gridCol>
                <a:gridCol w="549894">
                  <a:extLst>
                    <a:ext uri="{9D8B030D-6E8A-4147-A177-3AD203B41FA5}">
                      <a16:colId xmlns:a16="http://schemas.microsoft.com/office/drawing/2014/main" val="3435832038"/>
                    </a:ext>
                  </a:extLst>
                </a:gridCol>
                <a:gridCol w="549894">
                  <a:extLst>
                    <a:ext uri="{9D8B030D-6E8A-4147-A177-3AD203B41FA5}">
                      <a16:colId xmlns:a16="http://schemas.microsoft.com/office/drawing/2014/main" val="1466372970"/>
                    </a:ext>
                  </a:extLst>
                </a:gridCol>
                <a:gridCol w="549894">
                  <a:extLst>
                    <a:ext uri="{9D8B030D-6E8A-4147-A177-3AD203B41FA5}">
                      <a16:colId xmlns:a16="http://schemas.microsoft.com/office/drawing/2014/main" val="3591401354"/>
                    </a:ext>
                  </a:extLst>
                </a:gridCol>
                <a:gridCol w="549894">
                  <a:extLst>
                    <a:ext uri="{9D8B030D-6E8A-4147-A177-3AD203B41FA5}">
                      <a16:colId xmlns:a16="http://schemas.microsoft.com/office/drawing/2014/main" val="681881510"/>
                    </a:ext>
                  </a:extLst>
                </a:gridCol>
                <a:gridCol w="549894">
                  <a:extLst>
                    <a:ext uri="{9D8B030D-6E8A-4147-A177-3AD203B41FA5}">
                      <a16:colId xmlns:a16="http://schemas.microsoft.com/office/drawing/2014/main" val="2971860703"/>
                    </a:ext>
                  </a:extLst>
                </a:gridCol>
                <a:gridCol w="549894">
                  <a:extLst>
                    <a:ext uri="{9D8B030D-6E8A-4147-A177-3AD203B41FA5}">
                      <a16:colId xmlns:a16="http://schemas.microsoft.com/office/drawing/2014/main" val="2355696431"/>
                    </a:ext>
                  </a:extLst>
                </a:gridCol>
                <a:gridCol w="549894">
                  <a:extLst>
                    <a:ext uri="{9D8B030D-6E8A-4147-A177-3AD203B41FA5}">
                      <a16:colId xmlns:a16="http://schemas.microsoft.com/office/drawing/2014/main" val="1778893847"/>
                    </a:ext>
                  </a:extLst>
                </a:gridCol>
                <a:gridCol w="549894">
                  <a:extLst>
                    <a:ext uri="{9D8B030D-6E8A-4147-A177-3AD203B41FA5}">
                      <a16:colId xmlns:a16="http://schemas.microsoft.com/office/drawing/2014/main" val="4245710083"/>
                    </a:ext>
                  </a:extLst>
                </a:gridCol>
                <a:gridCol w="549894">
                  <a:extLst>
                    <a:ext uri="{9D8B030D-6E8A-4147-A177-3AD203B41FA5}">
                      <a16:colId xmlns:a16="http://schemas.microsoft.com/office/drawing/2014/main" val="2341747131"/>
                    </a:ext>
                  </a:extLst>
                </a:gridCol>
              </a:tblGrid>
              <a:tr h="621620">
                <a:tc>
                  <a:txBody>
                    <a:bodyPr/>
                    <a:lstStyle/>
                    <a:p>
                      <a:pPr algn="ctr"/>
                      <a:r>
                        <a:rPr lang="es-MX" sz="900">
                          <a:effectLst/>
                        </a:rPr>
                        <a:t>Modelo</a:t>
                      </a:r>
                    </a:p>
                  </a:txBody>
                  <a:tcPr marL="47817" marR="47817" marT="23908" marB="23908" anchor="ctr"/>
                </a:tc>
                <a:tc>
                  <a:txBody>
                    <a:bodyPr/>
                    <a:lstStyle/>
                    <a:p>
                      <a:pPr algn="ctr"/>
                      <a:r>
                        <a:rPr lang="es-MX" sz="900">
                          <a:effectLst/>
                        </a:rPr>
                        <a:t>Frecuencia</a:t>
                      </a:r>
                    </a:p>
                  </a:txBody>
                  <a:tcPr marL="47817" marR="47817" marT="23908" marB="23908" anchor="ctr"/>
                </a:tc>
                <a:tc>
                  <a:txBody>
                    <a:bodyPr/>
                    <a:lstStyle/>
                    <a:p>
                      <a:pPr algn="ctr"/>
                      <a:r>
                        <a:rPr lang="es-MX" sz="900">
                          <a:effectLst/>
                        </a:rPr>
                        <a:t>cachéL2</a:t>
                      </a:r>
                    </a:p>
                  </a:txBody>
                  <a:tcPr marL="47817" marR="47817" marT="23908" marB="23908" anchor="ctr"/>
                </a:tc>
                <a:tc>
                  <a:txBody>
                    <a:bodyPr/>
                    <a:lstStyle/>
                    <a:p>
                      <a:pPr algn="ctr"/>
                      <a:r>
                        <a:rPr lang="es-MX" sz="900" dirty="0">
                          <a:effectLst/>
                        </a:rPr>
                        <a:t>FSB</a:t>
                      </a:r>
                    </a:p>
                  </a:txBody>
                  <a:tcPr marL="47817" marR="47817" marT="23908" marB="23908" anchor="ctr"/>
                </a:tc>
                <a:tc>
                  <a:txBody>
                    <a:bodyPr/>
                    <a:lstStyle/>
                    <a:p>
                      <a:pPr algn="ctr"/>
                      <a:r>
                        <a:rPr lang="es-MX" sz="900">
                          <a:effectLst/>
                        </a:rPr>
                        <a:t>Mult.</a:t>
                      </a:r>
                    </a:p>
                  </a:txBody>
                  <a:tcPr marL="47817" marR="47817" marT="23908" marB="23908" anchor="ctr"/>
                </a:tc>
                <a:tc>
                  <a:txBody>
                    <a:bodyPr/>
                    <a:lstStyle/>
                    <a:p>
                      <a:pPr algn="ctr"/>
                      <a:r>
                        <a:rPr lang="es-MX" sz="900">
                          <a:effectLst/>
                        </a:rPr>
                        <a:t>Voltaje</a:t>
                      </a:r>
                    </a:p>
                  </a:txBody>
                  <a:tcPr marL="47817" marR="47817" marT="23908" marB="23908" anchor="ctr"/>
                </a:tc>
                <a:tc>
                  <a:txBody>
                    <a:bodyPr/>
                    <a:lstStyle/>
                    <a:p>
                      <a:pPr algn="ctr"/>
                      <a:r>
                        <a:rPr lang="es-MX" sz="900">
                          <a:effectLst/>
                        </a:rPr>
                        <a:t>TDP</a:t>
                      </a:r>
                    </a:p>
                  </a:txBody>
                  <a:tcPr marL="47817" marR="47817" marT="23908" marB="23908" anchor="ctr"/>
                </a:tc>
                <a:tc>
                  <a:txBody>
                    <a:bodyPr/>
                    <a:lstStyle/>
                    <a:p>
                      <a:pPr algn="ctr"/>
                      <a:r>
                        <a:rPr lang="es-MX" sz="900">
                          <a:effectLst/>
                        </a:rPr>
                        <a:t>Socket</a:t>
                      </a:r>
                    </a:p>
                  </a:txBody>
                  <a:tcPr marL="47817" marR="47817" marT="23908" marB="23908" anchor="ctr"/>
                </a:tc>
                <a:tc>
                  <a:txBody>
                    <a:bodyPr/>
                    <a:lstStyle/>
                    <a:p>
                      <a:pPr algn="ctr"/>
                      <a:r>
                        <a:rPr lang="es-MX" sz="900">
                          <a:effectLst/>
                        </a:rPr>
                        <a:t>Fecha de lanzamiento</a:t>
                      </a:r>
                    </a:p>
                  </a:txBody>
                  <a:tcPr marL="47817" marR="47817" marT="23908" marB="23908" anchor="ctr"/>
                </a:tc>
                <a:tc>
                  <a:txBody>
                    <a:bodyPr/>
                    <a:lstStyle/>
                    <a:p>
                      <a:pPr algn="ctr"/>
                      <a:r>
                        <a:rPr lang="es-MX" sz="900">
                          <a:effectLst/>
                        </a:rPr>
                        <a:t>Precio delanzamiento (USD)</a:t>
                      </a:r>
                    </a:p>
                  </a:txBody>
                  <a:tcPr marL="47817" marR="47817" marT="23908" marB="23908" anchor="ctr"/>
                </a:tc>
                <a:extLst>
                  <a:ext uri="{0D108BD9-81ED-4DB2-BD59-A6C34878D82A}">
                    <a16:rowId xmlns:a16="http://schemas.microsoft.com/office/drawing/2014/main" val="3433583787"/>
                  </a:ext>
                </a:extLst>
              </a:tr>
              <a:tr h="621620">
                <a:tc>
                  <a:txBody>
                    <a:bodyPr/>
                    <a:lstStyle/>
                    <a:p>
                      <a:r>
                        <a:rPr lang="es-MX" sz="900">
                          <a:effectLst/>
                        </a:rPr>
                        <a:t>Pentium III Xeon 500</a:t>
                      </a:r>
                    </a:p>
                  </a:txBody>
                  <a:tcPr marL="47817" marR="47817" marT="23908" marB="23908" anchor="ctr"/>
                </a:tc>
                <a:tc>
                  <a:txBody>
                    <a:bodyPr/>
                    <a:lstStyle/>
                    <a:p>
                      <a:r>
                        <a:rPr lang="es-MX" sz="900">
                          <a:effectLst/>
                        </a:rPr>
                        <a:t>500 MHz</a:t>
                      </a:r>
                    </a:p>
                  </a:txBody>
                  <a:tcPr marL="47817" marR="47817" marT="23908" marB="23908" anchor="ctr"/>
                </a:tc>
                <a:tc>
                  <a:txBody>
                    <a:bodyPr/>
                    <a:lstStyle/>
                    <a:p>
                      <a:r>
                        <a:rPr lang="es-MX" sz="900">
                          <a:effectLst/>
                        </a:rPr>
                        <a:t>512 KiB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36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es-ES" sz="900">
                          <a:effectLst/>
                        </a:rPr>
                        <a:t>17 de marzo de 1999</a:t>
                      </a:r>
                    </a:p>
                  </a:txBody>
                  <a:tcPr marL="47817" marR="47817" marT="23908" marB="23908" anchor="ctr"/>
                </a:tc>
                <a:tc>
                  <a:txBody>
                    <a:bodyPr/>
                    <a:lstStyle/>
                    <a:p>
                      <a:r>
                        <a:rPr lang="es-MX" sz="900">
                          <a:effectLst/>
                        </a:rPr>
                        <a:t>$931</a:t>
                      </a:r>
                    </a:p>
                  </a:txBody>
                  <a:tcPr marL="47817" marR="47817" marT="23908" marB="23908" anchor="ctr"/>
                </a:tc>
                <a:extLst>
                  <a:ext uri="{0D108BD9-81ED-4DB2-BD59-A6C34878D82A}">
                    <a16:rowId xmlns:a16="http://schemas.microsoft.com/office/drawing/2014/main" val="255267062"/>
                  </a:ext>
                </a:extLst>
              </a:tr>
              <a:tr h="621620">
                <a:tc>
                  <a:txBody>
                    <a:bodyPr/>
                    <a:lstStyle/>
                    <a:p>
                      <a:r>
                        <a:rPr lang="es-MX" sz="900">
                          <a:effectLst/>
                        </a:rPr>
                        <a:t>Pentium III Xeon 500</a:t>
                      </a:r>
                    </a:p>
                  </a:txBody>
                  <a:tcPr marL="47817" marR="47817" marT="23908" marB="23908" anchor="ctr"/>
                </a:tc>
                <a:tc>
                  <a:txBody>
                    <a:bodyPr/>
                    <a:lstStyle/>
                    <a:p>
                      <a:r>
                        <a:rPr lang="es-MX" sz="900">
                          <a:effectLst/>
                        </a:rPr>
                        <a:t>500 MHz</a:t>
                      </a:r>
                    </a:p>
                  </a:txBody>
                  <a:tcPr marL="47817" marR="47817" marT="23908" marB="23908" anchor="ctr"/>
                </a:tc>
                <a:tc>
                  <a:txBody>
                    <a:bodyPr/>
                    <a:lstStyle/>
                    <a:p>
                      <a:r>
                        <a:rPr lang="es-MX" sz="900">
                          <a:effectLst/>
                        </a:rPr>
                        <a:t>1 MiB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44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es-ES" sz="900">
                          <a:effectLst/>
                        </a:rPr>
                        <a:t>17 de marzo de 1999</a:t>
                      </a:r>
                    </a:p>
                  </a:txBody>
                  <a:tcPr marL="47817" marR="47817" marT="23908" marB="23908" anchor="ctr"/>
                </a:tc>
                <a:tc>
                  <a:txBody>
                    <a:bodyPr/>
                    <a:lstStyle/>
                    <a:p>
                      <a:r>
                        <a:rPr lang="es-MX" sz="900">
                          <a:effectLst/>
                        </a:rPr>
                        <a:t>$1980</a:t>
                      </a:r>
                    </a:p>
                  </a:txBody>
                  <a:tcPr marL="47817" marR="47817" marT="23908" marB="23908" anchor="ctr"/>
                </a:tc>
                <a:extLst>
                  <a:ext uri="{0D108BD9-81ED-4DB2-BD59-A6C34878D82A}">
                    <a16:rowId xmlns:a16="http://schemas.microsoft.com/office/drawing/2014/main" val="1610728755"/>
                  </a:ext>
                </a:extLst>
              </a:tr>
              <a:tr h="621620">
                <a:tc>
                  <a:txBody>
                    <a:bodyPr/>
                    <a:lstStyle/>
                    <a:p>
                      <a:r>
                        <a:rPr lang="es-MX" sz="900">
                          <a:effectLst/>
                        </a:rPr>
                        <a:t>Pentium III Xeon 500</a:t>
                      </a:r>
                    </a:p>
                  </a:txBody>
                  <a:tcPr marL="47817" marR="47817" marT="23908" marB="23908" anchor="ctr"/>
                </a:tc>
                <a:tc>
                  <a:txBody>
                    <a:bodyPr/>
                    <a:lstStyle/>
                    <a:p>
                      <a:r>
                        <a:rPr lang="es-MX" sz="900">
                          <a:effectLst/>
                        </a:rPr>
                        <a:t>500 MHz</a:t>
                      </a:r>
                    </a:p>
                  </a:txBody>
                  <a:tcPr marL="47817" marR="47817" marT="23908" marB="23908" anchor="ctr"/>
                </a:tc>
                <a:tc>
                  <a:txBody>
                    <a:bodyPr/>
                    <a:lstStyle/>
                    <a:p>
                      <a:r>
                        <a:rPr lang="es-MX" sz="900">
                          <a:effectLst/>
                        </a:rPr>
                        <a:t>2 MiB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36.2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es-ES" sz="900">
                          <a:effectLst/>
                        </a:rPr>
                        <a:t>17 de marzo de 1999</a:t>
                      </a:r>
                    </a:p>
                  </a:txBody>
                  <a:tcPr marL="47817" marR="47817" marT="23908" marB="23908" anchor="ctr"/>
                </a:tc>
                <a:tc>
                  <a:txBody>
                    <a:bodyPr/>
                    <a:lstStyle/>
                    <a:p>
                      <a:r>
                        <a:rPr lang="es-MX" sz="900">
                          <a:effectLst/>
                        </a:rPr>
                        <a:t>$3692</a:t>
                      </a:r>
                    </a:p>
                  </a:txBody>
                  <a:tcPr marL="47817" marR="47817" marT="23908" marB="23908" anchor="ctr"/>
                </a:tc>
                <a:extLst>
                  <a:ext uri="{0D108BD9-81ED-4DB2-BD59-A6C34878D82A}">
                    <a16:rowId xmlns:a16="http://schemas.microsoft.com/office/drawing/2014/main" val="2266278653"/>
                  </a:ext>
                </a:extLst>
              </a:tr>
              <a:tr h="621620">
                <a:tc>
                  <a:txBody>
                    <a:bodyPr/>
                    <a:lstStyle/>
                    <a:p>
                      <a:r>
                        <a:rPr lang="es-MX" sz="900">
                          <a:effectLst/>
                        </a:rPr>
                        <a:t>Pentium III Xeon 550</a:t>
                      </a:r>
                    </a:p>
                  </a:txBody>
                  <a:tcPr marL="47817" marR="47817" marT="23908" marB="23908" anchor="ctr"/>
                </a:tc>
                <a:tc>
                  <a:txBody>
                    <a:bodyPr/>
                    <a:lstStyle/>
                    <a:p>
                      <a:r>
                        <a:rPr lang="es-MX" sz="900">
                          <a:effectLst/>
                        </a:rPr>
                        <a:t>550 MHz</a:t>
                      </a:r>
                    </a:p>
                  </a:txBody>
                  <a:tcPr marL="47817" marR="47817" marT="23908" marB="23908" anchor="ctr"/>
                </a:tc>
                <a:tc>
                  <a:txBody>
                    <a:bodyPr/>
                    <a:lstStyle/>
                    <a:p>
                      <a:r>
                        <a:rPr lang="es-MX" sz="900">
                          <a:effectLst/>
                        </a:rPr>
                        <a:t>512 KiB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34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es-MX" sz="900">
                          <a:effectLst/>
                        </a:rPr>
                        <a:t>7 de abril de 1999</a:t>
                      </a:r>
                    </a:p>
                  </a:txBody>
                  <a:tcPr marL="47817" marR="47817" marT="23908" marB="23908" anchor="ctr"/>
                </a:tc>
                <a:tc>
                  <a:txBody>
                    <a:bodyPr/>
                    <a:lstStyle/>
                    <a:p>
                      <a:r>
                        <a:rPr lang="es-MX" sz="900">
                          <a:effectLst/>
                        </a:rPr>
                        <a:t>OEM</a:t>
                      </a:r>
                    </a:p>
                  </a:txBody>
                  <a:tcPr marL="47817" marR="47817" marT="23908" marB="23908" anchor="ctr"/>
                </a:tc>
                <a:extLst>
                  <a:ext uri="{0D108BD9-81ED-4DB2-BD59-A6C34878D82A}">
                    <a16:rowId xmlns:a16="http://schemas.microsoft.com/office/drawing/2014/main" val="4015887389"/>
                  </a:ext>
                </a:extLst>
              </a:tr>
              <a:tr h="621620">
                <a:tc>
                  <a:txBody>
                    <a:bodyPr/>
                    <a:lstStyle/>
                    <a:p>
                      <a:r>
                        <a:rPr lang="es-MX" sz="900">
                          <a:effectLst/>
                        </a:rPr>
                        <a:t>Pentium III Xeon 550</a:t>
                      </a:r>
                    </a:p>
                  </a:txBody>
                  <a:tcPr marL="47817" marR="47817" marT="23908" marB="23908" anchor="ctr"/>
                </a:tc>
                <a:tc>
                  <a:txBody>
                    <a:bodyPr/>
                    <a:lstStyle/>
                    <a:p>
                      <a:r>
                        <a:rPr lang="es-MX" sz="900">
                          <a:effectLst/>
                        </a:rPr>
                        <a:t>550 MHz</a:t>
                      </a:r>
                    </a:p>
                  </a:txBody>
                  <a:tcPr marL="47817" marR="47817" marT="23908" marB="23908" anchor="ctr"/>
                </a:tc>
                <a:tc>
                  <a:txBody>
                    <a:bodyPr/>
                    <a:lstStyle/>
                    <a:p>
                      <a:r>
                        <a:rPr lang="es-MX" sz="900">
                          <a:effectLst/>
                        </a:rPr>
                        <a:t>1 MiB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34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pt-BR" sz="900">
                          <a:effectLst/>
                        </a:rPr>
                        <a:t>23 de agosto de 1999</a:t>
                      </a:r>
                    </a:p>
                  </a:txBody>
                  <a:tcPr marL="47817" marR="47817" marT="23908" marB="23908" anchor="ctr"/>
                </a:tc>
                <a:tc>
                  <a:txBody>
                    <a:bodyPr/>
                    <a:lstStyle/>
                    <a:p>
                      <a:r>
                        <a:rPr lang="es-MX" sz="900">
                          <a:effectLst/>
                        </a:rPr>
                        <a:t>OEM</a:t>
                      </a:r>
                    </a:p>
                  </a:txBody>
                  <a:tcPr marL="47817" marR="47817" marT="23908" marB="23908" anchor="ctr"/>
                </a:tc>
                <a:extLst>
                  <a:ext uri="{0D108BD9-81ED-4DB2-BD59-A6C34878D82A}">
                    <a16:rowId xmlns:a16="http://schemas.microsoft.com/office/drawing/2014/main" val="363794137"/>
                  </a:ext>
                </a:extLst>
              </a:tr>
              <a:tr h="621620">
                <a:tc>
                  <a:txBody>
                    <a:bodyPr/>
                    <a:lstStyle/>
                    <a:p>
                      <a:r>
                        <a:rPr lang="es-MX" sz="900">
                          <a:effectLst/>
                        </a:rPr>
                        <a:t>Pentium III Xeon 550</a:t>
                      </a:r>
                    </a:p>
                  </a:txBody>
                  <a:tcPr marL="47817" marR="47817" marT="23908" marB="23908" anchor="ctr"/>
                </a:tc>
                <a:tc>
                  <a:txBody>
                    <a:bodyPr/>
                    <a:lstStyle/>
                    <a:p>
                      <a:r>
                        <a:rPr lang="es-MX" sz="900">
                          <a:effectLst/>
                        </a:rPr>
                        <a:t>550 MHz</a:t>
                      </a:r>
                    </a:p>
                  </a:txBody>
                  <a:tcPr marL="47817" marR="47817" marT="23908" marB="23908" anchor="ctr"/>
                </a:tc>
                <a:tc>
                  <a:txBody>
                    <a:bodyPr/>
                    <a:lstStyle/>
                    <a:p>
                      <a:r>
                        <a:rPr lang="es-MX" sz="900">
                          <a:effectLst/>
                        </a:rPr>
                        <a:t>2 MiB</a:t>
                      </a:r>
                    </a:p>
                  </a:txBody>
                  <a:tcPr marL="47817" marR="47817" marT="23908" marB="23908" anchor="ctr"/>
                </a:tc>
                <a:tc>
                  <a:txBody>
                    <a:bodyPr/>
                    <a:lstStyle/>
                    <a:p>
                      <a:r>
                        <a:rPr lang="es-MX" sz="900">
                          <a:effectLst/>
                        </a:rPr>
                        <a:t>100 MT/s</a:t>
                      </a:r>
                    </a:p>
                  </a:txBody>
                  <a:tcPr marL="47817" marR="47817" marT="23908" marB="23908" anchor="ctr"/>
                </a:tc>
                <a:tc>
                  <a:txBody>
                    <a:bodyPr/>
                    <a:lstStyle/>
                    <a:p>
                      <a:r>
                        <a:rPr lang="es-MX" sz="900">
                          <a:effectLst/>
                        </a:rPr>
                        <a:t>5.5×</a:t>
                      </a:r>
                    </a:p>
                  </a:txBody>
                  <a:tcPr marL="47817" marR="47817" marT="23908" marB="23908" anchor="ctr"/>
                </a:tc>
                <a:tc>
                  <a:txBody>
                    <a:bodyPr/>
                    <a:lstStyle/>
                    <a:p>
                      <a:r>
                        <a:rPr lang="es-MX" sz="900">
                          <a:effectLst/>
                        </a:rPr>
                        <a:t>2.0 V</a:t>
                      </a:r>
                    </a:p>
                  </a:txBody>
                  <a:tcPr marL="47817" marR="47817" marT="23908" marB="23908" anchor="ctr"/>
                </a:tc>
                <a:tc>
                  <a:txBody>
                    <a:bodyPr/>
                    <a:lstStyle/>
                    <a:p>
                      <a:r>
                        <a:rPr lang="es-MX" sz="900">
                          <a:effectLst/>
                        </a:rPr>
                        <a:t>34 W</a:t>
                      </a:r>
                    </a:p>
                  </a:txBody>
                  <a:tcPr marL="47817" marR="47817" marT="23908" marB="23908" anchor="ctr"/>
                </a:tc>
                <a:tc>
                  <a:txBody>
                    <a:bodyPr/>
                    <a:lstStyle/>
                    <a:p>
                      <a:r>
                        <a:rPr lang="es-MX" sz="900">
                          <a:effectLst/>
                        </a:rPr>
                        <a:t>Slot 2</a:t>
                      </a:r>
                    </a:p>
                  </a:txBody>
                  <a:tcPr marL="47817" marR="47817" marT="23908" marB="23908" anchor="ctr"/>
                </a:tc>
                <a:tc>
                  <a:txBody>
                    <a:bodyPr/>
                    <a:lstStyle/>
                    <a:p>
                      <a:r>
                        <a:rPr lang="pt-BR" sz="900">
                          <a:effectLst/>
                        </a:rPr>
                        <a:t>23 de agosto de 1999</a:t>
                      </a:r>
                    </a:p>
                  </a:txBody>
                  <a:tcPr marL="47817" marR="47817" marT="23908" marB="23908" anchor="ctr"/>
                </a:tc>
                <a:tc>
                  <a:txBody>
                    <a:bodyPr/>
                    <a:lstStyle/>
                    <a:p>
                      <a:r>
                        <a:rPr lang="es-MX" sz="900" dirty="0">
                          <a:effectLst/>
                        </a:rPr>
                        <a:t>OEM</a:t>
                      </a:r>
                    </a:p>
                  </a:txBody>
                  <a:tcPr marL="47817" marR="47817" marT="23908" marB="23908" anchor="ctr"/>
                </a:tc>
                <a:extLst>
                  <a:ext uri="{0D108BD9-81ED-4DB2-BD59-A6C34878D82A}">
                    <a16:rowId xmlns:a16="http://schemas.microsoft.com/office/drawing/2014/main" val="3414685429"/>
                  </a:ext>
                </a:extLst>
              </a:tr>
            </a:tbl>
          </a:graphicData>
        </a:graphic>
      </p:graphicFrame>
    </p:spTree>
    <p:extLst>
      <p:ext uri="{BB962C8B-B14F-4D97-AF65-F5344CB8AC3E}">
        <p14:creationId xmlns:p14="http://schemas.microsoft.com/office/powerpoint/2010/main" val="358402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31762142-65F9-49FD-BB07-C2C8EA68F724}"/>
              </a:ext>
            </a:extLst>
          </p:cNvPr>
          <p:cNvSpPr>
            <a:spLocks noGrp="1"/>
          </p:cNvSpPr>
          <p:nvPr>
            <p:ph type="sldNum" sz="quarter" idx="12"/>
          </p:nvPr>
        </p:nvSpPr>
        <p:spPr/>
        <p:txBody>
          <a:bodyPr/>
          <a:lstStyle/>
          <a:p>
            <a:pPr rtl="0"/>
            <a:fld id="{D8DA9DAA-006C-4F4B-980E-E3DF019B24E2}" type="slidenum">
              <a:rPr lang="es-ES" noProof="0" smtClean="0"/>
              <a:t>22</a:t>
            </a:fld>
            <a:endParaRPr lang="es-ES" noProof="0"/>
          </a:p>
        </p:txBody>
      </p:sp>
      <p:sp>
        <p:nvSpPr>
          <p:cNvPr id="6" name="CuadroTexto 5">
            <a:extLst>
              <a:ext uri="{FF2B5EF4-FFF2-40B4-BE49-F238E27FC236}">
                <a16:creationId xmlns:a16="http://schemas.microsoft.com/office/drawing/2014/main" id="{87E6F158-E9EC-4EAA-ABE9-5143D4FF9175}"/>
              </a:ext>
            </a:extLst>
          </p:cNvPr>
          <p:cNvSpPr txBox="1"/>
          <p:nvPr/>
        </p:nvSpPr>
        <p:spPr>
          <a:xfrm>
            <a:off x="980661" y="569844"/>
            <a:ext cx="3856382" cy="523220"/>
          </a:xfrm>
          <a:prstGeom prst="rect">
            <a:avLst/>
          </a:prstGeom>
          <a:noFill/>
        </p:spPr>
        <p:txBody>
          <a:bodyPr wrap="square" rtlCol="0">
            <a:spAutoFit/>
          </a:bodyPr>
          <a:lstStyle/>
          <a:p>
            <a:pPr marL="285750" indent="-285750">
              <a:buFont typeface="Arial" panose="020B0604020202020204" pitchFamily="34" charset="0"/>
              <a:buChar char="•"/>
            </a:pPr>
            <a:r>
              <a:rPr lang="es-MX" sz="1400" b="1" i="0" dirty="0">
                <a:solidFill>
                  <a:srgbClr val="202122"/>
                </a:solidFill>
                <a:effectLst/>
                <a:latin typeface="Arial" panose="020B0604020202020204" pitchFamily="34" charset="0"/>
              </a:rPr>
              <a:t>"Cascades" (180 nm)</a:t>
            </a:r>
            <a:endParaRPr lang="es-MX" sz="1400" b="0" i="0" dirty="0">
              <a:solidFill>
                <a:srgbClr val="202122"/>
              </a:solidFill>
              <a:effectLst/>
              <a:latin typeface="Arial" panose="020B0604020202020204" pitchFamily="34" charset="0"/>
            </a:endParaRPr>
          </a:p>
          <a:p>
            <a:pPr marL="285750" indent="-285750">
              <a:buFont typeface="Arial" panose="020B0604020202020204" pitchFamily="34" charset="0"/>
              <a:buChar char="•"/>
            </a:pPr>
            <a:endParaRPr lang="es-MX" sz="1400" dirty="0"/>
          </a:p>
        </p:txBody>
      </p:sp>
      <p:graphicFrame>
        <p:nvGraphicFramePr>
          <p:cNvPr id="7" name="Tabla 6">
            <a:extLst>
              <a:ext uri="{FF2B5EF4-FFF2-40B4-BE49-F238E27FC236}">
                <a16:creationId xmlns:a16="http://schemas.microsoft.com/office/drawing/2014/main" id="{FD185F32-A123-4A01-AB12-A92E0CB83304}"/>
              </a:ext>
            </a:extLst>
          </p:cNvPr>
          <p:cNvGraphicFramePr>
            <a:graphicFrameLocks noGrp="1"/>
          </p:cNvGraphicFramePr>
          <p:nvPr>
            <p:extLst>
              <p:ext uri="{D42A27DB-BD31-4B8C-83A1-F6EECF244321}">
                <p14:modId xmlns:p14="http://schemas.microsoft.com/office/powerpoint/2010/main" val="2301375904"/>
              </p:ext>
            </p:extLst>
          </p:nvPr>
        </p:nvGraphicFramePr>
        <p:xfrm>
          <a:off x="980661" y="1093064"/>
          <a:ext cx="10111410" cy="5318158"/>
        </p:xfrm>
        <a:graphic>
          <a:graphicData uri="http://schemas.openxmlformats.org/drawingml/2006/table">
            <a:tbl>
              <a:tblPr>
                <a:tableStyleId>{BDBED569-4797-4DF1-A0F4-6AAB3CD982D8}</a:tableStyleId>
              </a:tblPr>
              <a:tblGrid>
                <a:gridCol w="1011141">
                  <a:extLst>
                    <a:ext uri="{9D8B030D-6E8A-4147-A177-3AD203B41FA5}">
                      <a16:colId xmlns:a16="http://schemas.microsoft.com/office/drawing/2014/main" val="4067363723"/>
                    </a:ext>
                  </a:extLst>
                </a:gridCol>
                <a:gridCol w="1011141">
                  <a:extLst>
                    <a:ext uri="{9D8B030D-6E8A-4147-A177-3AD203B41FA5}">
                      <a16:colId xmlns:a16="http://schemas.microsoft.com/office/drawing/2014/main" val="1909737880"/>
                    </a:ext>
                  </a:extLst>
                </a:gridCol>
                <a:gridCol w="1011141">
                  <a:extLst>
                    <a:ext uri="{9D8B030D-6E8A-4147-A177-3AD203B41FA5}">
                      <a16:colId xmlns:a16="http://schemas.microsoft.com/office/drawing/2014/main" val="1864499966"/>
                    </a:ext>
                  </a:extLst>
                </a:gridCol>
                <a:gridCol w="1011141">
                  <a:extLst>
                    <a:ext uri="{9D8B030D-6E8A-4147-A177-3AD203B41FA5}">
                      <a16:colId xmlns:a16="http://schemas.microsoft.com/office/drawing/2014/main" val="2065054596"/>
                    </a:ext>
                  </a:extLst>
                </a:gridCol>
                <a:gridCol w="1011141">
                  <a:extLst>
                    <a:ext uri="{9D8B030D-6E8A-4147-A177-3AD203B41FA5}">
                      <a16:colId xmlns:a16="http://schemas.microsoft.com/office/drawing/2014/main" val="1486725553"/>
                    </a:ext>
                  </a:extLst>
                </a:gridCol>
                <a:gridCol w="1011141">
                  <a:extLst>
                    <a:ext uri="{9D8B030D-6E8A-4147-A177-3AD203B41FA5}">
                      <a16:colId xmlns:a16="http://schemas.microsoft.com/office/drawing/2014/main" val="3602778550"/>
                    </a:ext>
                  </a:extLst>
                </a:gridCol>
                <a:gridCol w="1011141">
                  <a:extLst>
                    <a:ext uri="{9D8B030D-6E8A-4147-A177-3AD203B41FA5}">
                      <a16:colId xmlns:a16="http://schemas.microsoft.com/office/drawing/2014/main" val="3660800773"/>
                    </a:ext>
                  </a:extLst>
                </a:gridCol>
                <a:gridCol w="1011141">
                  <a:extLst>
                    <a:ext uri="{9D8B030D-6E8A-4147-A177-3AD203B41FA5}">
                      <a16:colId xmlns:a16="http://schemas.microsoft.com/office/drawing/2014/main" val="2050297346"/>
                    </a:ext>
                  </a:extLst>
                </a:gridCol>
                <a:gridCol w="1011141">
                  <a:extLst>
                    <a:ext uri="{9D8B030D-6E8A-4147-A177-3AD203B41FA5}">
                      <a16:colId xmlns:a16="http://schemas.microsoft.com/office/drawing/2014/main" val="1669729459"/>
                    </a:ext>
                  </a:extLst>
                </a:gridCol>
                <a:gridCol w="1011141">
                  <a:extLst>
                    <a:ext uri="{9D8B030D-6E8A-4147-A177-3AD203B41FA5}">
                      <a16:colId xmlns:a16="http://schemas.microsoft.com/office/drawing/2014/main" val="1365032477"/>
                    </a:ext>
                  </a:extLst>
                </a:gridCol>
              </a:tblGrid>
              <a:tr h="478481">
                <a:tc>
                  <a:txBody>
                    <a:bodyPr/>
                    <a:lstStyle/>
                    <a:p>
                      <a:pPr algn="ctr"/>
                      <a:r>
                        <a:rPr lang="es-MX" sz="1100">
                          <a:effectLst/>
                        </a:rPr>
                        <a:t>Modelo</a:t>
                      </a:r>
                    </a:p>
                  </a:txBody>
                  <a:tcPr marL="30429" marR="30429" marT="15214" marB="15214" anchor="ctr"/>
                </a:tc>
                <a:tc>
                  <a:txBody>
                    <a:bodyPr/>
                    <a:lstStyle/>
                    <a:p>
                      <a:pPr algn="ctr"/>
                      <a:r>
                        <a:rPr lang="es-MX" sz="1100">
                          <a:effectLst/>
                        </a:rPr>
                        <a:t>Frecuencia</a:t>
                      </a:r>
                    </a:p>
                  </a:txBody>
                  <a:tcPr marL="30429" marR="30429" marT="15214" marB="15214" anchor="ctr"/>
                </a:tc>
                <a:tc>
                  <a:txBody>
                    <a:bodyPr/>
                    <a:lstStyle/>
                    <a:p>
                      <a:pPr algn="ctr"/>
                      <a:r>
                        <a:rPr lang="es-MX" sz="1100">
                          <a:effectLst/>
                        </a:rPr>
                        <a:t>cachéL2</a:t>
                      </a:r>
                    </a:p>
                  </a:txBody>
                  <a:tcPr marL="30429" marR="30429" marT="15214" marB="15214" anchor="ctr"/>
                </a:tc>
                <a:tc>
                  <a:txBody>
                    <a:bodyPr/>
                    <a:lstStyle/>
                    <a:p>
                      <a:pPr algn="ctr"/>
                      <a:r>
                        <a:rPr lang="es-MX" sz="1100">
                          <a:effectLst/>
                        </a:rPr>
                        <a:t>FSB</a:t>
                      </a:r>
                    </a:p>
                  </a:txBody>
                  <a:tcPr marL="30429" marR="30429" marT="15214" marB="15214" anchor="ctr"/>
                </a:tc>
                <a:tc>
                  <a:txBody>
                    <a:bodyPr/>
                    <a:lstStyle/>
                    <a:p>
                      <a:pPr algn="ctr"/>
                      <a:r>
                        <a:rPr lang="es-MX" sz="1100">
                          <a:effectLst/>
                        </a:rPr>
                        <a:t>Mult.</a:t>
                      </a:r>
                    </a:p>
                  </a:txBody>
                  <a:tcPr marL="30429" marR="30429" marT="15214" marB="15214" anchor="ctr"/>
                </a:tc>
                <a:tc>
                  <a:txBody>
                    <a:bodyPr/>
                    <a:lstStyle/>
                    <a:p>
                      <a:pPr algn="ctr"/>
                      <a:r>
                        <a:rPr lang="es-MX" sz="1100">
                          <a:effectLst/>
                        </a:rPr>
                        <a:t>Voltaje</a:t>
                      </a:r>
                    </a:p>
                  </a:txBody>
                  <a:tcPr marL="30429" marR="30429" marT="15214" marB="15214" anchor="ctr"/>
                </a:tc>
                <a:tc>
                  <a:txBody>
                    <a:bodyPr/>
                    <a:lstStyle/>
                    <a:p>
                      <a:pPr algn="ctr"/>
                      <a:r>
                        <a:rPr lang="es-MX" sz="1100">
                          <a:effectLst/>
                        </a:rPr>
                        <a:t>TDP</a:t>
                      </a:r>
                    </a:p>
                  </a:txBody>
                  <a:tcPr marL="30429" marR="30429" marT="15214" marB="15214" anchor="ctr"/>
                </a:tc>
                <a:tc>
                  <a:txBody>
                    <a:bodyPr/>
                    <a:lstStyle/>
                    <a:p>
                      <a:pPr algn="ctr"/>
                      <a:r>
                        <a:rPr lang="es-MX" sz="1100">
                          <a:effectLst/>
                        </a:rPr>
                        <a:t>Socket</a:t>
                      </a:r>
                    </a:p>
                  </a:txBody>
                  <a:tcPr marL="30429" marR="30429" marT="15214" marB="15214" anchor="ctr"/>
                </a:tc>
                <a:tc>
                  <a:txBody>
                    <a:bodyPr/>
                    <a:lstStyle/>
                    <a:p>
                      <a:pPr algn="ctr"/>
                      <a:r>
                        <a:rPr lang="es-MX" sz="1100">
                          <a:effectLst/>
                        </a:rPr>
                        <a:t>Fecha de lanzamiento</a:t>
                      </a:r>
                    </a:p>
                  </a:txBody>
                  <a:tcPr marL="30429" marR="30429" marT="15214" marB="15214" anchor="ctr"/>
                </a:tc>
                <a:tc>
                  <a:txBody>
                    <a:bodyPr/>
                    <a:lstStyle/>
                    <a:p>
                      <a:pPr algn="ctr"/>
                      <a:r>
                        <a:rPr lang="es-MX" sz="1100">
                          <a:effectLst/>
                        </a:rPr>
                        <a:t>Precio delanzamiento (USD)</a:t>
                      </a:r>
                    </a:p>
                  </a:txBody>
                  <a:tcPr marL="30429" marR="30429" marT="15214" marB="15214" anchor="ctr"/>
                </a:tc>
                <a:extLst>
                  <a:ext uri="{0D108BD9-81ED-4DB2-BD59-A6C34878D82A}">
                    <a16:rowId xmlns:a16="http://schemas.microsoft.com/office/drawing/2014/main" val="1872923835"/>
                  </a:ext>
                </a:extLst>
              </a:tr>
              <a:tr h="478481">
                <a:tc>
                  <a:txBody>
                    <a:bodyPr/>
                    <a:lstStyle/>
                    <a:p>
                      <a:r>
                        <a:rPr lang="es-MX" sz="1100">
                          <a:effectLst/>
                        </a:rPr>
                        <a:t>Pentium III Xeon 600</a:t>
                      </a:r>
                    </a:p>
                  </a:txBody>
                  <a:tcPr marL="30429" marR="30429" marT="15214" marB="15214" anchor="ctr"/>
                </a:tc>
                <a:tc>
                  <a:txBody>
                    <a:bodyPr/>
                    <a:lstStyle/>
                    <a:p>
                      <a:r>
                        <a:rPr lang="es-MX" sz="1100">
                          <a:effectLst/>
                        </a:rPr>
                        <a:t>600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4.5×</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19.2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MX" sz="1100">
                          <a:effectLst/>
                        </a:rPr>
                        <a:t>Octubre de 1999</a:t>
                      </a:r>
                    </a:p>
                  </a:txBody>
                  <a:tcPr marL="30429" marR="30429" marT="15214" marB="15214" anchor="ctr"/>
                </a:tc>
                <a:tc>
                  <a:txBody>
                    <a:bodyPr/>
                    <a:lstStyle/>
                    <a:p>
                      <a:r>
                        <a:rPr lang="es-MX" sz="1100">
                          <a:effectLst/>
                        </a:rPr>
                        <a:t>$505</a:t>
                      </a:r>
                    </a:p>
                  </a:txBody>
                  <a:tcPr marL="30429" marR="30429" marT="15214" marB="15214" anchor="ctr"/>
                </a:tc>
                <a:extLst>
                  <a:ext uri="{0D108BD9-81ED-4DB2-BD59-A6C34878D82A}">
                    <a16:rowId xmlns:a16="http://schemas.microsoft.com/office/drawing/2014/main" val="2010829304"/>
                  </a:ext>
                </a:extLst>
              </a:tr>
              <a:tr h="478481">
                <a:tc>
                  <a:txBody>
                    <a:bodyPr/>
                    <a:lstStyle/>
                    <a:p>
                      <a:r>
                        <a:rPr lang="es-MX" sz="1100">
                          <a:effectLst/>
                        </a:rPr>
                        <a:t>Pentium III Xeon 667</a:t>
                      </a:r>
                    </a:p>
                  </a:txBody>
                  <a:tcPr marL="30429" marR="30429" marT="15214" marB="15214" anchor="ctr"/>
                </a:tc>
                <a:tc>
                  <a:txBody>
                    <a:bodyPr/>
                    <a:lstStyle/>
                    <a:p>
                      <a:r>
                        <a:rPr lang="es-MX" sz="1100">
                          <a:effectLst/>
                        </a:rPr>
                        <a:t>667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5×</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21.3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25 de octubre de 1999</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806684038"/>
                  </a:ext>
                </a:extLst>
              </a:tr>
              <a:tr h="478481">
                <a:tc>
                  <a:txBody>
                    <a:bodyPr/>
                    <a:lstStyle/>
                    <a:p>
                      <a:r>
                        <a:rPr lang="es-MX" sz="1100">
                          <a:effectLst/>
                        </a:rPr>
                        <a:t>Pentium III Xeon 700</a:t>
                      </a:r>
                    </a:p>
                  </a:txBody>
                  <a:tcPr marL="30429" marR="30429" marT="15214" marB="15214" anchor="ctr"/>
                </a:tc>
                <a:tc>
                  <a:txBody>
                    <a:bodyPr/>
                    <a:lstStyle/>
                    <a:p>
                      <a:r>
                        <a:rPr lang="es-MX" sz="1100">
                          <a:effectLst/>
                        </a:rPr>
                        <a:t>700 MHz</a:t>
                      </a:r>
                    </a:p>
                  </a:txBody>
                  <a:tcPr marL="30429" marR="30429" marT="15214" marB="15214" anchor="ctr"/>
                </a:tc>
                <a:tc>
                  <a:txBody>
                    <a:bodyPr/>
                    <a:lstStyle/>
                    <a:p>
                      <a:r>
                        <a:rPr lang="es-MX" sz="1100">
                          <a:effectLst/>
                        </a:rPr>
                        <a:t>1 MiB</a:t>
                      </a:r>
                    </a:p>
                  </a:txBody>
                  <a:tcPr marL="30429" marR="30429" marT="15214" marB="15214" anchor="ctr"/>
                </a:tc>
                <a:tc>
                  <a:txBody>
                    <a:bodyPr/>
                    <a:lstStyle/>
                    <a:p>
                      <a:r>
                        <a:rPr lang="es-MX" sz="1100">
                          <a:effectLst/>
                        </a:rPr>
                        <a:t>100 MT/s</a:t>
                      </a:r>
                    </a:p>
                  </a:txBody>
                  <a:tcPr marL="30429" marR="30429" marT="15214" marB="15214" anchor="ctr"/>
                </a:tc>
                <a:tc>
                  <a:txBody>
                    <a:bodyPr/>
                    <a:lstStyle/>
                    <a:p>
                      <a:r>
                        <a:rPr lang="es-MX" sz="1100">
                          <a:effectLst/>
                        </a:rPr>
                        <a:t>7×</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29.6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22 de mayo de 2000</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126766299"/>
                  </a:ext>
                </a:extLst>
              </a:tr>
              <a:tr h="478481">
                <a:tc>
                  <a:txBody>
                    <a:bodyPr/>
                    <a:lstStyle/>
                    <a:p>
                      <a:r>
                        <a:rPr lang="es-MX" sz="1100">
                          <a:effectLst/>
                        </a:rPr>
                        <a:t>Pentium III Xeon 700</a:t>
                      </a:r>
                    </a:p>
                  </a:txBody>
                  <a:tcPr marL="30429" marR="30429" marT="15214" marB="15214" anchor="ctr"/>
                </a:tc>
                <a:tc>
                  <a:txBody>
                    <a:bodyPr/>
                    <a:lstStyle/>
                    <a:p>
                      <a:r>
                        <a:rPr lang="es-MX" sz="1100">
                          <a:effectLst/>
                        </a:rPr>
                        <a:t>700 MHz</a:t>
                      </a:r>
                    </a:p>
                  </a:txBody>
                  <a:tcPr marL="30429" marR="30429" marT="15214" marB="15214" anchor="ctr"/>
                </a:tc>
                <a:tc>
                  <a:txBody>
                    <a:bodyPr/>
                    <a:lstStyle/>
                    <a:p>
                      <a:r>
                        <a:rPr lang="es-MX" sz="1100">
                          <a:effectLst/>
                        </a:rPr>
                        <a:t>2 MiB</a:t>
                      </a:r>
                    </a:p>
                  </a:txBody>
                  <a:tcPr marL="30429" marR="30429" marT="15214" marB="15214" anchor="ctr"/>
                </a:tc>
                <a:tc>
                  <a:txBody>
                    <a:bodyPr/>
                    <a:lstStyle/>
                    <a:p>
                      <a:r>
                        <a:rPr lang="es-MX" sz="1100">
                          <a:effectLst/>
                        </a:rPr>
                        <a:t>100 MT/s</a:t>
                      </a:r>
                    </a:p>
                  </a:txBody>
                  <a:tcPr marL="30429" marR="30429" marT="15214" marB="15214" anchor="ctr"/>
                </a:tc>
                <a:tc>
                  <a:txBody>
                    <a:bodyPr/>
                    <a:lstStyle/>
                    <a:p>
                      <a:r>
                        <a:rPr lang="es-MX" sz="1100">
                          <a:effectLst/>
                        </a:rPr>
                        <a:t>7×</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29.6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22 de mayo de 2000</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995766128"/>
                  </a:ext>
                </a:extLst>
              </a:tr>
              <a:tr h="478481">
                <a:tc>
                  <a:txBody>
                    <a:bodyPr/>
                    <a:lstStyle/>
                    <a:p>
                      <a:r>
                        <a:rPr lang="es-MX" sz="1100">
                          <a:effectLst/>
                        </a:rPr>
                        <a:t>Pentium III Xeon 733</a:t>
                      </a:r>
                    </a:p>
                  </a:txBody>
                  <a:tcPr marL="30429" marR="30429" marT="15214" marB="15214" anchor="ctr"/>
                </a:tc>
                <a:tc>
                  <a:txBody>
                    <a:bodyPr/>
                    <a:lstStyle/>
                    <a:p>
                      <a:r>
                        <a:rPr lang="es-MX" sz="1100">
                          <a:effectLst/>
                        </a:rPr>
                        <a:t>733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5.5×</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23.3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25 de octubre de 1999</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989394906"/>
                  </a:ext>
                </a:extLst>
              </a:tr>
              <a:tr h="478481">
                <a:tc>
                  <a:txBody>
                    <a:bodyPr/>
                    <a:lstStyle/>
                    <a:p>
                      <a:r>
                        <a:rPr lang="es-MX" sz="1100">
                          <a:effectLst/>
                        </a:rPr>
                        <a:t>Pentium III Xeon 800</a:t>
                      </a:r>
                    </a:p>
                  </a:txBody>
                  <a:tcPr marL="30429" marR="30429" marT="15214" marB="15214" anchor="ctr"/>
                </a:tc>
                <a:tc>
                  <a:txBody>
                    <a:bodyPr/>
                    <a:lstStyle/>
                    <a:p>
                      <a:r>
                        <a:rPr lang="es-MX" sz="1100">
                          <a:effectLst/>
                        </a:rPr>
                        <a:t>800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6×</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25.4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12 de enero de 2000</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2408258053"/>
                  </a:ext>
                </a:extLst>
              </a:tr>
              <a:tr h="478481">
                <a:tc>
                  <a:txBody>
                    <a:bodyPr/>
                    <a:lstStyle/>
                    <a:p>
                      <a:r>
                        <a:rPr lang="es-MX" sz="1100">
                          <a:effectLst/>
                        </a:rPr>
                        <a:t>Pentium III Xeon 866</a:t>
                      </a:r>
                    </a:p>
                  </a:txBody>
                  <a:tcPr marL="30429" marR="30429" marT="15214" marB="15214" anchor="ctr"/>
                </a:tc>
                <a:tc>
                  <a:txBody>
                    <a:bodyPr/>
                    <a:lstStyle/>
                    <a:p>
                      <a:r>
                        <a:rPr lang="es-MX" sz="1100">
                          <a:effectLst/>
                        </a:rPr>
                        <a:t>867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6.5×</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29.6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13 de marzo de 2000</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709224063"/>
                  </a:ext>
                </a:extLst>
              </a:tr>
              <a:tr h="478481">
                <a:tc>
                  <a:txBody>
                    <a:bodyPr/>
                    <a:lstStyle/>
                    <a:p>
                      <a:r>
                        <a:rPr lang="es-MX" sz="1100">
                          <a:effectLst/>
                        </a:rPr>
                        <a:t>Pentium III Xeon 900</a:t>
                      </a:r>
                    </a:p>
                  </a:txBody>
                  <a:tcPr marL="30429" marR="30429" marT="15214" marB="15214" anchor="ctr"/>
                </a:tc>
                <a:tc>
                  <a:txBody>
                    <a:bodyPr/>
                    <a:lstStyle/>
                    <a:p>
                      <a:r>
                        <a:rPr lang="es-MX" sz="1100">
                          <a:effectLst/>
                        </a:rPr>
                        <a:t>900 MHz</a:t>
                      </a:r>
                    </a:p>
                  </a:txBody>
                  <a:tcPr marL="30429" marR="30429" marT="15214" marB="15214" anchor="ctr"/>
                </a:tc>
                <a:tc>
                  <a:txBody>
                    <a:bodyPr/>
                    <a:lstStyle/>
                    <a:p>
                      <a:r>
                        <a:rPr lang="es-MX" sz="1100">
                          <a:effectLst/>
                        </a:rPr>
                        <a:t>2 MiB</a:t>
                      </a:r>
                    </a:p>
                  </a:txBody>
                  <a:tcPr marL="30429" marR="30429" marT="15214" marB="15214" anchor="ctr"/>
                </a:tc>
                <a:tc>
                  <a:txBody>
                    <a:bodyPr/>
                    <a:lstStyle/>
                    <a:p>
                      <a:r>
                        <a:rPr lang="es-MX" sz="1100">
                          <a:effectLst/>
                        </a:rPr>
                        <a:t>100 MT/s</a:t>
                      </a:r>
                    </a:p>
                  </a:txBody>
                  <a:tcPr marL="30429" marR="30429" marT="15214" marB="15214" anchor="ctr"/>
                </a:tc>
                <a:tc>
                  <a:txBody>
                    <a:bodyPr/>
                    <a:lstStyle/>
                    <a:p>
                      <a:r>
                        <a:rPr lang="es-MX" sz="1100">
                          <a:effectLst/>
                        </a:rPr>
                        <a:t>9×</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39.3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ES" sz="1100">
                          <a:effectLst/>
                        </a:rPr>
                        <a:t>21 de marzo de 2001</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3831513592"/>
                  </a:ext>
                </a:extLst>
              </a:tr>
              <a:tr h="478481">
                <a:tc>
                  <a:txBody>
                    <a:bodyPr/>
                    <a:lstStyle/>
                    <a:p>
                      <a:r>
                        <a:rPr lang="es-MX" sz="1100">
                          <a:effectLst/>
                        </a:rPr>
                        <a:t>Pentium III Xeon 933</a:t>
                      </a:r>
                    </a:p>
                  </a:txBody>
                  <a:tcPr marL="30429" marR="30429" marT="15214" marB="15214" anchor="ctr"/>
                </a:tc>
                <a:tc>
                  <a:txBody>
                    <a:bodyPr/>
                    <a:lstStyle/>
                    <a:p>
                      <a:r>
                        <a:rPr lang="es-MX" sz="1100">
                          <a:effectLst/>
                        </a:rPr>
                        <a:t>933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7×</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29.6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es-MX" sz="1100">
                          <a:effectLst/>
                        </a:rPr>
                        <a:t>Julio de 2000</a:t>
                      </a:r>
                    </a:p>
                  </a:txBody>
                  <a:tcPr marL="30429" marR="30429" marT="15214" marB="15214" anchor="ctr"/>
                </a:tc>
                <a:tc>
                  <a:txBody>
                    <a:bodyPr/>
                    <a:lstStyle/>
                    <a:p>
                      <a:r>
                        <a:rPr lang="es-MX" sz="1100">
                          <a:effectLst/>
                        </a:rPr>
                        <a:t>OEM</a:t>
                      </a:r>
                    </a:p>
                  </a:txBody>
                  <a:tcPr marL="30429" marR="30429" marT="15214" marB="15214" anchor="ctr"/>
                </a:tc>
                <a:extLst>
                  <a:ext uri="{0D108BD9-81ED-4DB2-BD59-A6C34878D82A}">
                    <a16:rowId xmlns:a16="http://schemas.microsoft.com/office/drawing/2014/main" val="199023893"/>
                  </a:ext>
                </a:extLst>
              </a:tr>
              <a:tr h="478481">
                <a:tc>
                  <a:txBody>
                    <a:bodyPr/>
                    <a:lstStyle/>
                    <a:p>
                      <a:r>
                        <a:rPr lang="es-MX" sz="1100">
                          <a:effectLst/>
                        </a:rPr>
                        <a:t>Pentium III Xeon 1.00</a:t>
                      </a:r>
                    </a:p>
                  </a:txBody>
                  <a:tcPr marL="30429" marR="30429" marT="15214" marB="15214" anchor="ctr"/>
                </a:tc>
                <a:tc>
                  <a:txBody>
                    <a:bodyPr/>
                    <a:lstStyle/>
                    <a:p>
                      <a:r>
                        <a:rPr lang="es-MX" sz="1100">
                          <a:effectLst/>
                        </a:rPr>
                        <a:t>1000 MHz</a:t>
                      </a:r>
                    </a:p>
                  </a:txBody>
                  <a:tcPr marL="30429" marR="30429" marT="15214" marB="15214" anchor="ctr"/>
                </a:tc>
                <a:tc>
                  <a:txBody>
                    <a:bodyPr/>
                    <a:lstStyle/>
                    <a:p>
                      <a:r>
                        <a:rPr lang="es-MX" sz="1100">
                          <a:effectLst/>
                        </a:rPr>
                        <a:t>256 KiB</a:t>
                      </a:r>
                    </a:p>
                  </a:txBody>
                  <a:tcPr marL="30429" marR="30429" marT="15214" marB="15214" anchor="ctr"/>
                </a:tc>
                <a:tc>
                  <a:txBody>
                    <a:bodyPr/>
                    <a:lstStyle/>
                    <a:p>
                      <a:r>
                        <a:rPr lang="es-MX" sz="1100">
                          <a:effectLst/>
                        </a:rPr>
                        <a:t>133 MT/s</a:t>
                      </a:r>
                    </a:p>
                  </a:txBody>
                  <a:tcPr marL="30429" marR="30429" marT="15214" marB="15214" anchor="ctr"/>
                </a:tc>
                <a:tc>
                  <a:txBody>
                    <a:bodyPr/>
                    <a:lstStyle/>
                    <a:p>
                      <a:r>
                        <a:rPr lang="es-MX" sz="1100">
                          <a:effectLst/>
                        </a:rPr>
                        <a:t>7.5×</a:t>
                      </a:r>
                    </a:p>
                  </a:txBody>
                  <a:tcPr marL="30429" marR="30429" marT="15214" marB="15214" anchor="ctr"/>
                </a:tc>
                <a:tc>
                  <a:txBody>
                    <a:bodyPr/>
                    <a:lstStyle/>
                    <a:p>
                      <a:r>
                        <a:rPr lang="es-MX" sz="1100">
                          <a:effectLst/>
                        </a:rPr>
                        <a:t>5–12 V</a:t>
                      </a:r>
                    </a:p>
                  </a:txBody>
                  <a:tcPr marL="30429" marR="30429" marT="15214" marB="15214" anchor="ctr"/>
                </a:tc>
                <a:tc>
                  <a:txBody>
                    <a:bodyPr/>
                    <a:lstStyle/>
                    <a:p>
                      <a:r>
                        <a:rPr lang="es-MX" sz="1100">
                          <a:effectLst/>
                        </a:rPr>
                        <a:t>30.8 W</a:t>
                      </a:r>
                    </a:p>
                  </a:txBody>
                  <a:tcPr marL="30429" marR="30429" marT="15214" marB="15214" anchor="ctr"/>
                </a:tc>
                <a:tc>
                  <a:txBody>
                    <a:bodyPr/>
                    <a:lstStyle/>
                    <a:p>
                      <a:r>
                        <a:rPr lang="es-MX" sz="1100">
                          <a:effectLst/>
                        </a:rPr>
                        <a:t>Slot 2</a:t>
                      </a:r>
                    </a:p>
                  </a:txBody>
                  <a:tcPr marL="30429" marR="30429" marT="15214" marB="15214" anchor="ctr"/>
                </a:tc>
                <a:tc>
                  <a:txBody>
                    <a:bodyPr/>
                    <a:lstStyle/>
                    <a:p>
                      <a:r>
                        <a:rPr lang="pt-BR" sz="1100">
                          <a:effectLst/>
                        </a:rPr>
                        <a:t>22 de agosto de 2000</a:t>
                      </a:r>
                    </a:p>
                  </a:txBody>
                  <a:tcPr marL="30429" marR="30429" marT="15214" marB="15214" anchor="ctr"/>
                </a:tc>
                <a:tc>
                  <a:txBody>
                    <a:bodyPr/>
                    <a:lstStyle/>
                    <a:p>
                      <a:r>
                        <a:rPr lang="es-MX" sz="1100" dirty="0">
                          <a:effectLst/>
                        </a:rPr>
                        <a:t>OEM</a:t>
                      </a:r>
                    </a:p>
                  </a:txBody>
                  <a:tcPr marL="30429" marR="30429" marT="15214" marB="15214" anchor="ctr"/>
                </a:tc>
                <a:extLst>
                  <a:ext uri="{0D108BD9-81ED-4DB2-BD59-A6C34878D82A}">
                    <a16:rowId xmlns:a16="http://schemas.microsoft.com/office/drawing/2014/main" val="3284414945"/>
                  </a:ext>
                </a:extLst>
              </a:tr>
            </a:tbl>
          </a:graphicData>
        </a:graphic>
      </p:graphicFrame>
    </p:spTree>
    <p:extLst>
      <p:ext uri="{BB962C8B-B14F-4D97-AF65-F5344CB8AC3E}">
        <p14:creationId xmlns:p14="http://schemas.microsoft.com/office/powerpoint/2010/main" val="303621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419D167-EABB-44C7-8C98-EC8E80C68308}"/>
              </a:ext>
            </a:extLst>
          </p:cNvPr>
          <p:cNvSpPr>
            <a:spLocks noGrp="1"/>
          </p:cNvSpPr>
          <p:nvPr>
            <p:ph type="sldNum" sz="quarter" idx="12"/>
          </p:nvPr>
        </p:nvSpPr>
        <p:spPr/>
        <p:txBody>
          <a:bodyPr/>
          <a:lstStyle/>
          <a:p>
            <a:pPr rtl="0"/>
            <a:fld id="{D8DA9DAA-006C-4F4B-980E-E3DF019B24E2}" type="slidenum">
              <a:rPr lang="es-ES" noProof="0" smtClean="0"/>
              <a:t>23</a:t>
            </a:fld>
            <a:endParaRPr lang="es-ES" noProof="0"/>
          </a:p>
        </p:txBody>
      </p:sp>
      <p:sp>
        <p:nvSpPr>
          <p:cNvPr id="5" name="CuadroTexto 4">
            <a:extLst>
              <a:ext uri="{FF2B5EF4-FFF2-40B4-BE49-F238E27FC236}">
                <a16:creationId xmlns:a16="http://schemas.microsoft.com/office/drawing/2014/main" id="{C7C527B2-E119-4DAD-80AD-15850F299BA2}"/>
              </a:ext>
            </a:extLst>
          </p:cNvPr>
          <p:cNvSpPr txBox="1"/>
          <p:nvPr/>
        </p:nvSpPr>
        <p:spPr>
          <a:xfrm>
            <a:off x="755375" y="178214"/>
            <a:ext cx="10243930" cy="2308324"/>
          </a:xfrm>
          <a:prstGeom prst="rect">
            <a:avLst/>
          </a:prstGeom>
          <a:noFill/>
        </p:spPr>
        <p:txBody>
          <a:bodyPr wrap="square" rtlCol="0">
            <a:spAutoFit/>
          </a:bodyPr>
          <a:lstStyle/>
          <a:p>
            <a:pPr algn="l"/>
            <a:r>
              <a:rPr lang="es-ES" sz="1200" b="1" i="0" u="sng" dirty="0">
                <a:solidFill>
                  <a:schemeClr val="accent4"/>
                </a:solidFill>
                <a:effectLst/>
                <a:hlinkClick r:id="rId2">
                  <a:extLst>
                    <a:ext uri="{A12FA001-AC4F-418D-AE19-62706E023703}">
                      <ahyp:hlinkClr xmlns:ahyp="http://schemas.microsoft.com/office/drawing/2018/hyperlinkcolor" val="tx"/>
                    </a:ext>
                  </a:extLst>
                </a:hlinkClick>
              </a:rPr>
              <a:t>Pentium III</a:t>
            </a:r>
            <a:endParaRPr lang="es-ES" sz="1200" b="1" i="0" u="sng" dirty="0">
              <a:solidFill>
                <a:schemeClr val="accent4"/>
              </a:solidFill>
              <a:effectLst/>
            </a:endParaRPr>
          </a:p>
          <a:p>
            <a:pPr algn="l"/>
            <a:r>
              <a:rPr lang="es-ES" sz="1200" b="1" i="0" dirty="0">
                <a:solidFill>
                  <a:schemeClr val="accent4"/>
                </a:solidFill>
                <a:effectLst/>
              </a:rPr>
              <a:t>Katmai</a:t>
            </a:r>
            <a:r>
              <a:rPr lang="es-ES" sz="1200" b="0" i="0" dirty="0">
                <a:effectLst/>
              </a:rPr>
              <a:t>: </a:t>
            </a:r>
            <a:r>
              <a:rPr lang="es-ES" sz="1200" b="0" i="0" u="none" strike="noStrike" dirty="0">
                <a:effectLst/>
                <a:hlinkClick r:id="rId3" tooltip="250 nanómetros">
                  <a:extLst>
                    <a:ext uri="{A12FA001-AC4F-418D-AE19-62706E023703}">
                      <ahyp:hlinkClr xmlns:ahyp="http://schemas.microsoft.com/office/drawing/2018/hyperlinkcolor" val="tx"/>
                    </a:ext>
                  </a:extLst>
                </a:hlinkClick>
              </a:rPr>
              <a:t>Tecnología de proceso de 0.25 μm</a:t>
            </a:r>
            <a:endParaRPr lang="es-ES" sz="1200" b="0" i="0" dirty="0">
              <a:effectLst/>
            </a:endParaRPr>
          </a:p>
          <a:p>
            <a:pPr marL="742950" lvl="1" indent="-285750" algn="l">
              <a:buFont typeface="Arial" panose="020B0604020202020204" pitchFamily="34" charset="0"/>
              <a:buChar char="•"/>
            </a:pPr>
            <a:r>
              <a:rPr lang="es-ES" sz="1200" b="0" i="0" dirty="0">
                <a:effectLst/>
              </a:rPr>
              <a:t>Introducido el 26 de febrero de 1999</a:t>
            </a:r>
          </a:p>
          <a:p>
            <a:pPr marL="742950" lvl="1" indent="-285750" algn="l">
              <a:buFont typeface="Arial" panose="020B0604020202020204" pitchFamily="34" charset="0"/>
              <a:buChar char="•"/>
            </a:pPr>
            <a:r>
              <a:rPr lang="es-ES" sz="1200" b="0" i="0" dirty="0">
                <a:effectLst/>
              </a:rPr>
              <a:t>PII mejorada, es decir, núcleo basado en P6, que ahora incluye extensiones SIMD de transmisión (SSE)</a:t>
            </a:r>
          </a:p>
          <a:p>
            <a:pPr marL="742950" lvl="1" indent="-285750" algn="l">
              <a:buFont typeface="Arial" panose="020B0604020202020204" pitchFamily="34" charset="0"/>
              <a:buChar char="•"/>
            </a:pPr>
            <a:r>
              <a:rPr lang="es-ES" sz="1200" b="0" i="0" dirty="0">
                <a:effectLst/>
              </a:rPr>
              <a:t>9,5 millones de transistores</a:t>
            </a:r>
          </a:p>
          <a:p>
            <a:pPr marL="742950" lvl="1" indent="-285750" algn="l">
              <a:buFont typeface="Arial" panose="020B0604020202020204" pitchFamily="34" charset="0"/>
              <a:buChar char="•"/>
            </a:pPr>
            <a:r>
              <a:rPr lang="es-ES" sz="1200" b="0" i="0" dirty="0">
                <a:effectLst/>
              </a:rPr>
              <a:t>512 KB (512 x 1024 B) 1⁄2 ancho de banda L2 Caché externa</a:t>
            </a:r>
          </a:p>
          <a:p>
            <a:pPr marL="742950" lvl="1" indent="-285750" algn="l">
              <a:buFont typeface="Arial" panose="020B0604020202020204" pitchFamily="34" charset="0"/>
              <a:buChar char="•"/>
            </a:pPr>
            <a:r>
              <a:rPr lang="es-ES" sz="1200" b="0" i="0" dirty="0">
                <a:effectLst/>
              </a:rPr>
              <a:t>Paquete de procesador de 242 pines Ranura 1 SECC2 (cartucho de contacto de borde único 2)</a:t>
            </a:r>
          </a:p>
          <a:p>
            <a:pPr marL="742950" lvl="1" indent="-285750" algn="l">
              <a:buFont typeface="Arial" panose="020B0604020202020204" pitchFamily="34" charset="0"/>
              <a:buChar char="•"/>
            </a:pPr>
            <a:r>
              <a:rPr lang="es-ES" sz="1200" b="0" i="0" dirty="0">
                <a:effectLst/>
              </a:rPr>
              <a:t>Velocidad de reloj del bus del sistema 100 MHz, 133 MHz (modelos B)</a:t>
            </a:r>
          </a:p>
          <a:p>
            <a:pPr marL="742950" lvl="1" indent="-285750" algn="l">
              <a:buFont typeface="Arial" panose="020B0604020202020204" pitchFamily="34" charset="0"/>
              <a:buChar char="•"/>
            </a:pPr>
            <a:r>
              <a:rPr lang="es-ES" sz="1200" b="0" i="0" dirty="0">
                <a:effectLst/>
              </a:rPr>
              <a:t>Slot 1</a:t>
            </a:r>
          </a:p>
          <a:p>
            <a:pPr marL="742950" lvl="1" indent="-285750" algn="l">
              <a:buFont typeface="Arial" panose="020B0604020202020204" pitchFamily="34" charset="0"/>
              <a:buChar char="•"/>
            </a:pPr>
            <a:r>
              <a:rPr lang="es-ES" sz="1200" b="0" i="0" dirty="0">
                <a:effectLst/>
              </a:rPr>
              <a:t>Familia 6 modelo 7</a:t>
            </a:r>
          </a:p>
          <a:p>
            <a:pPr marL="742950" lvl="1" indent="-285750" algn="l">
              <a:buFont typeface="Arial" panose="020B0604020202020204" pitchFamily="34" charset="0"/>
              <a:buChar char="•"/>
            </a:pPr>
            <a:r>
              <a:rPr lang="es-ES" sz="1200" b="0" i="0" dirty="0">
                <a:effectLst/>
              </a:rPr>
              <a:t>Variantes</a:t>
            </a:r>
          </a:p>
          <a:p>
            <a:endParaRPr lang="es-MX" sz="1200" dirty="0"/>
          </a:p>
        </p:txBody>
      </p:sp>
      <p:graphicFrame>
        <p:nvGraphicFramePr>
          <p:cNvPr id="8" name="Tabla 7">
            <a:extLst>
              <a:ext uri="{FF2B5EF4-FFF2-40B4-BE49-F238E27FC236}">
                <a16:creationId xmlns:a16="http://schemas.microsoft.com/office/drawing/2014/main" id="{3D9FC0E8-4958-42AC-9592-2ECEB8932843}"/>
              </a:ext>
            </a:extLst>
          </p:cNvPr>
          <p:cNvGraphicFramePr>
            <a:graphicFrameLocks noGrp="1"/>
          </p:cNvGraphicFramePr>
          <p:nvPr>
            <p:extLst>
              <p:ext uri="{D42A27DB-BD31-4B8C-83A1-F6EECF244321}">
                <p14:modId xmlns:p14="http://schemas.microsoft.com/office/powerpoint/2010/main" val="2309088049"/>
              </p:ext>
            </p:extLst>
          </p:nvPr>
        </p:nvGraphicFramePr>
        <p:xfrm>
          <a:off x="2579427" y="2129992"/>
          <a:ext cx="8079470" cy="4389726"/>
        </p:xfrm>
        <a:graphic>
          <a:graphicData uri="http://schemas.openxmlformats.org/drawingml/2006/table">
            <a:tbl>
              <a:tblPr>
                <a:tableStyleId>{BC89EF96-8CEA-46FF-86C4-4CE0E7609802}</a:tableStyleId>
              </a:tblPr>
              <a:tblGrid>
                <a:gridCol w="807947">
                  <a:extLst>
                    <a:ext uri="{9D8B030D-6E8A-4147-A177-3AD203B41FA5}">
                      <a16:colId xmlns:a16="http://schemas.microsoft.com/office/drawing/2014/main" val="1788203826"/>
                    </a:ext>
                  </a:extLst>
                </a:gridCol>
                <a:gridCol w="807947">
                  <a:extLst>
                    <a:ext uri="{9D8B030D-6E8A-4147-A177-3AD203B41FA5}">
                      <a16:colId xmlns:a16="http://schemas.microsoft.com/office/drawing/2014/main" val="157969905"/>
                    </a:ext>
                  </a:extLst>
                </a:gridCol>
                <a:gridCol w="807947">
                  <a:extLst>
                    <a:ext uri="{9D8B030D-6E8A-4147-A177-3AD203B41FA5}">
                      <a16:colId xmlns:a16="http://schemas.microsoft.com/office/drawing/2014/main" val="144026614"/>
                    </a:ext>
                  </a:extLst>
                </a:gridCol>
                <a:gridCol w="807947">
                  <a:extLst>
                    <a:ext uri="{9D8B030D-6E8A-4147-A177-3AD203B41FA5}">
                      <a16:colId xmlns:a16="http://schemas.microsoft.com/office/drawing/2014/main" val="1540335754"/>
                    </a:ext>
                  </a:extLst>
                </a:gridCol>
                <a:gridCol w="807947">
                  <a:extLst>
                    <a:ext uri="{9D8B030D-6E8A-4147-A177-3AD203B41FA5}">
                      <a16:colId xmlns:a16="http://schemas.microsoft.com/office/drawing/2014/main" val="4158576853"/>
                    </a:ext>
                  </a:extLst>
                </a:gridCol>
                <a:gridCol w="807947">
                  <a:extLst>
                    <a:ext uri="{9D8B030D-6E8A-4147-A177-3AD203B41FA5}">
                      <a16:colId xmlns:a16="http://schemas.microsoft.com/office/drawing/2014/main" val="2522499159"/>
                    </a:ext>
                  </a:extLst>
                </a:gridCol>
                <a:gridCol w="807947">
                  <a:extLst>
                    <a:ext uri="{9D8B030D-6E8A-4147-A177-3AD203B41FA5}">
                      <a16:colId xmlns:a16="http://schemas.microsoft.com/office/drawing/2014/main" val="3243116114"/>
                    </a:ext>
                  </a:extLst>
                </a:gridCol>
                <a:gridCol w="807947">
                  <a:extLst>
                    <a:ext uri="{9D8B030D-6E8A-4147-A177-3AD203B41FA5}">
                      <a16:colId xmlns:a16="http://schemas.microsoft.com/office/drawing/2014/main" val="1381889343"/>
                    </a:ext>
                  </a:extLst>
                </a:gridCol>
                <a:gridCol w="807947">
                  <a:extLst>
                    <a:ext uri="{9D8B030D-6E8A-4147-A177-3AD203B41FA5}">
                      <a16:colId xmlns:a16="http://schemas.microsoft.com/office/drawing/2014/main" val="2518931173"/>
                    </a:ext>
                  </a:extLst>
                </a:gridCol>
                <a:gridCol w="807947">
                  <a:extLst>
                    <a:ext uri="{9D8B030D-6E8A-4147-A177-3AD203B41FA5}">
                      <a16:colId xmlns:a16="http://schemas.microsoft.com/office/drawing/2014/main" val="556519925"/>
                    </a:ext>
                  </a:extLst>
                </a:gridCol>
              </a:tblGrid>
              <a:tr h="716043">
                <a:tc>
                  <a:txBody>
                    <a:bodyPr/>
                    <a:lstStyle/>
                    <a:p>
                      <a:pPr algn="ctr"/>
                      <a:r>
                        <a:rPr lang="es-MX" sz="1100">
                          <a:effectLst/>
                        </a:rPr>
                        <a:t>Modelo</a:t>
                      </a:r>
                    </a:p>
                  </a:txBody>
                  <a:tcPr marL="55080" marR="55080" marT="27540" marB="27540" anchor="ctr"/>
                </a:tc>
                <a:tc>
                  <a:txBody>
                    <a:bodyPr/>
                    <a:lstStyle/>
                    <a:p>
                      <a:pPr algn="ctr"/>
                      <a:r>
                        <a:rPr lang="es-MX" sz="1100">
                          <a:effectLst/>
                        </a:rPr>
                        <a:t>Frecuencia</a:t>
                      </a:r>
                    </a:p>
                  </a:txBody>
                  <a:tcPr marL="55080" marR="55080" marT="27540" marB="27540" anchor="ctr"/>
                </a:tc>
                <a:tc>
                  <a:txBody>
                    <a:bodyPr/>
                    <a:lstStyle/>
                    <a:p>
                      <a:pPr algn="ctr"/>
                      <a:r>
                        <a:rPr lang="es-MX" sz="1100">
                          <a:effectLst/>
                        </a:rPr>
                        <a:t>cachéL2</a:t>
                      </a:r>
                    </a:p>
                  </a:txBody>
                  <a:tcPr marL="55080" marR="55080" marT="27540" marB="27540" anchor="ctr"/>
                </a:tc>
                <a:tc>
                  <a:txBody>
                    <a:bodyPr/>
                    <a:lstStyle/>
                    <a:p>
                      <a:pPr algn="ctr"/>
                      <a:r>
                        <a:rPr lang="es-MX" sz="1100">
                          <a:effectLst/>
                        </a:rPr>
                        <a:t>FSB</a:t>
                      </a:r>
                    </a:p>
                  </a:txBody>
                  <a:tcPr marL="55080" marR="55080" marT="27540" marB="27540" anchor="ctr"/>
                </a:tc>
                <a:tc>
                  <a:txBody>
                    <a:bodyPr/>
                    <a:lstStyle/>
                    <a:p>
                      <a:pPr algn="ctr"/>
                      <a:r>
                        <a:rPr lang="es-MX" sz="1100">
                          <a:effectLst/>
                        </a:rPr>
                        <a:t>Mult.</a:t>
                      </a:r>
                    </a:p>
                  </a:txBody>
                  <a:tcPr marL="55080" marR="55080" marT="27540" marB="27540" anchor="ctr"/>
                </a:tc>
                <a:tc>
                  <a:txBody>
                    <a:bodyPr/>
                    <a:lstStyle/>
                    <a:p>
                      <a:pPr algn="ctr"/>
                      <a:r>
                        <a:rPr lang="es-MX" sz="1100">
                          <a:effectLst/>
                        </a:rPr>
                        <a:t>Voltaje</a:t>
                      </a:r>
                    </a:p>
                  </a:txBody>
                  <a:tcPr marL="55080" marR="55080" marT="27540" marB="27540" anchor="ctr"/>
                </a:tc>
                <a:tc>
                  <a:txBody>
                    <a:bodyPr/>
                    <a:lstStyle/>
                    <a:p>
                      <a:pPr algn="ctr"/>
                      <a:r>
                        <a:rPr lang="es-MX" sz="1100">
                          <a:effectLst/>
                        </a:rPr>
                        <a:t>TDP</a:t>
                      </a:r>
                    </a:p>
                  </a:txBody>
                  <a:tcPr marL="55080" marR="55080" marT="27540" marB="27540" anchor="ctr"/>
                </a:tc>
                <a:tc>
                  <a:txBody>
                    <a:bodyPr/>
                    <a:lstStyle/>
                    <a:p>
                      <a:pPr algn="ctr"/>
                      <a:r>
                        <a:rPr lang="es-MX" sz="1100">
                          <a:effectLst/>
                        </a:rPr>
                        <a:t>Socket</a:t>
                      </a:r>
                    </a:p>
                  </a:txBody>
                  <a:tcPr marL="55080" marR="55080" marT="27540" marB="27540" anchor="ctr"/>
                </a:tc>
                <a:tc>
                  <a:txBody>
                    <a:bodyPr/>
                    <a:lstStyle/>
                    <a:p>
                      <a:pPr algn="ctr"/>
                      <a:r>
                        <a:rPr lang="es-MX" sz="1100">
                          <a:effectLst/>
                        </a:rPr>
                        <a:t>Fecha de lanzamiento</a:t>
                      </a:r>
                    </a:p>
                  </a:txBody>
                  <a:tcPr marL="55080" marR="55080" marT="27540" marB="27540" anchor="ctr"/>
                </a:tc>
                <a:tc>
                  <a:txBody>
                    <a:bodyPr/>
                    <a:lstStyle/>
                    <a:p>
                      <a:pPr algn="ctr"/>
                      <a:r>
                        <a:rPr lang="es-MX" sz="1100">
                          <a:effectLst/>
                        </a:rPr>
                        <a:t>Precio delanzamiento (USD)</a:t>
                      </a:r>
                    </a:p>
                  </a:txBody>
                  <a:tcPr marL="55080" marR="55080" marT="27540" marB="27540" anchor="ctr"/>
                </a:tc>
                <a:extLst>
                  <a:ext uri="{0D108BD9-81ED-4DB2-BD59-A6C34878D82A}">
                    <a16:rowId xmlns:a16="http://schemas.microsoft.com/office/drawing/2014/main" val="2182180025"/>
                  </a:ext>
                </a:extLst>
              </a:tr>
              <a:tr h="550802">
                <a:tc>
                  <a:txBody>
                    <a:bodyPr/>
                    <a:lstStyle/>
                    <a:p>
                      <a:r>
                        <a:rPr lang="es-MX" sz="1100">
                          <a:effectLst/>
                        </a:rPr>
                        <a:t>Pentium III 450</a:t>
                      </a:r>
                    </a:p>
                  </a:txBody>
                  <a:tcPr marL="55080" marR="55080" marT="27540" marB="27540" anchor="ctr"/>
                </a:tc>
                <a:tc>
                  <a:txBody>
                    <a:bodyPr/>
                    <a:lstStyle/>
                    <a:p>
                      <a:r>
                        <a:rPr lang="es-MX" sz="1100">
                          <a:effectLst/>
                        </a:rPr>
                        <a:t>450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100 MT/s</a:t>
                      </a:r>
                    </a:p>
                  </a:txBody>
                  <a:tcPr marL="55080" marR="55080" marT="27540" marB="27540" anchor="ctr"/>
                </a:tc>
                <a:tc>
                  <a:txBody>
                    <a:bodyPr/>
                    <a:lstStyle/>
                    <a:p>
                      <a:r>
                        <a:rPr lang="es-MX" sz="1100">
                          <a:effectLst/>
                        </a:rPr>
                        <a:t>4.5×</a:t>
                      </a:r>
                    </a:p>
                  </a:txBody>
                  <a:tcPr marL="55080" marR="55080" marT="27540" marB="27540" anchor="ctr"/>
                </a:tc>
                <a:tc>
                  <a:txBody>
                    <a:bodyPr/>
                    <a:lstStyle/>
                    <a:p>
                      <a:r>
                        <a:rPr lang="es-MX" sz="1100">
                          <a:effectLst/>
                        </a:rPr>
                        <a:t>1.93–2.07 V</a:t>
                      </a:r>
                    </a:p>
                  </a:txBody>
                  <a:tcPr marL="55080" marR="55080" marT="27540" marB="27540" anchor="ctr"/>
                </a:tc>
                <a:tc>
                  <a:txBody>
                    <a:bodyPr/>
                    <a:lstStyle/>
                    <a:p>
                      <a:r>
                        <a:rPr lang="es-MX" sz="1100">
                          <a:effectLst/>
                        </a:rPr>
                        <a:t>25.3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es-ES" sz="1100">
                          <a:effectLst/>
                        </a:rPr>
                        <a:t>26 de febrero de 1999</a:t>
                      </a:r>
                    </a:p>
                  </a:txBody>
                  <a:tcPr marL="55080" marR="55080" marT="27540" marB="27540" anchor="ctr"/>
                </a:tc>
                <a:tc>
                  <a:txBody>
                    <a:bodyPr/>
                    <a:lstStyle/>
                    <a:p>
                      <a:r>
                        <a:rPr lang="es-MX" sz="1100">
                          <a:effectLst/>
                        </a:rPr>
                        <a:t>$496</a:t>
                      </a:r>
                    </a:p>
                  </a:txBody>
                  <a:tcPr marL="55080" marR="55080" marT="27540" marB="27540" anchor="ctr"/>
                </a:tc>
                <a:extLst>
                  <a:ext uri="{0D108BD9-81ED-4DB2-BD59-A6C34878D82A}">
                    <a16:rowId xmlns:a16="http://schemas.microsoft.com/office/drawing/2014/main" val="1497687433"/>
                  </a:ext>
                </a:extLst>
              </a:tr>
              <a:tr h="550802">
                <a:tc>
                  <a:txBody>
                    <a:bodyPr/>
                    <a:lstStyle/>
                    <a:p>
                      <a:r>
                        <a:rPr lang="es-MX" sz="1100">
                          <a:effectLst/>
                        </a:rPr>
                        <a:t>Pentium III 500</a:t>
                      </a:r>
                    </a:p>
                  </a:txBody>
                  <a:tcPr marL="55080" marR="55080" marT="27540" marB="27540" anchor="ctr"/>
                </a:tc>
                <a:tc>
                  <a:txBody>
                    <a:bodyPr/>
                    <a:lstStyle/>
                    <a:p>
                      <a:r>
                        <a:rPr lang="es-MX" sz="1100">
                          <a:effectLst/>
                        </a:rPr>
                        <a:t>500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100 MT/s</a:t>
                      </a:r>
                    </a:p>
                  </a:txBody>
                  <a:tcPr marL="55080" marR="55080" marT="27540" marB="27540" anchor="ctr"/>
                </a:tc>
                <a:tc>
                  <a:txBody>
                    <a:bodyPr/>
                    <a:lstStyle/>
                    <a:p>
                      <a:r>
                        <a:rPr lang="es-MX" sz="1100">
                          <a:effectLst/>
                        </a:rPr>
                        <a:t>5×</a:t>
                      </a:r>
                    </a:p>
                  </a:txBody>
                  <a:tcPr marL="55080" marR="55080" marT="27540" marB="27540" anchor="ctr"/>
                </a:tc>
                <a:tc>
                  <a:txBody>
                    <a:bodyPr/>
                    <a:lstStyle/>
                    <a:p>
                      <a:r>
                        <a:rPr lang="es-MX" sz="1100">
                          <a:effectLst/>
                        </a:rPr>
                        <a:t>1.93–2.07 V</a:t>
                      </a:r>
                    </a:p>
                  </a:txBody>
                  <a:tcPr marL="55080" marR="55080" marT="27540" marB="27540" anchor="ctr"/>
                </a:tc>
                <a:tc>
                  <a:txBody>
                    <a:bodyPr/>
                    <a:lstStyle/>
                    <a:p>
                      <a:r>
                        <a:rPr lang="es-MX" sz="1100">
                          <a:effectLst/>
                        </a:rPr>
                        <a:t>28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es-ES" sz="1100">
                          <a:effectLst/>
                        </a:rPr>
                        <a:t>26 de febrero de 1999</a:t>
                      </a:r>
                    </a:p>
                  </a:txBody>
                  <a:tcPr marL="55080" marR="55080" marT="27540" marB="27540" anchor="ctr"/>
                </a:tc>
                <a:tc>
                  <a:txBody>
                    <a:bodyPr/>
                    <a:lstStyle/>
                    <a:p>
                      <a:r>
                        <a:rPr lang="es-MX" sz="1100">
                          <a:effectLst/>
                        </a:rPr>
                        <a:t>$696</a:t>
                      </a:r>
                    </a:p>
                  </a:txBody>
                  <a:tcPr marL="55080" marR="55080" marT="27540" marB="27540" anchor="ctr"/>
                </a:tc>
                <a:extLst>
                  <a:ext uri="{0D108BD9-81ED-4DB2-BD59-A6C34878D82A}">
                    <a16:rowId xmlns:a16="http://schemas.microsoft.com/office/drawing/2014/main" val="4148112873"/>
                  </a:ext>
                </a:extLst>
              </a:tr>
              <a:tr h="716043">
                <a:tc>
                  <a:txBody>
                    <a:bodyPr/>
                    <a:lstStyle/>
                    <a:p>
                      <a:r>
                        <a:rPr lang="es-MX" sz="1100">
                          <a:effectLst/>
                        </a:rPr>
                        <a:t>Pentium III 533B</a:t>
                      </a:r>
                    </a:p>
                  </a:txBody>
                  <a:tcPr marL="55080" marR="55080" marT="27540" marB="27540" anchor="ctr"/>
                </a:tc>
                <a:tc>
                  <a:txBody>
                    <a:bodyPr/>
                    <a:lstStyle/>
                    <a:p>
                      <a:r>
                        <a:rPr lang="es-MX" sz="1100">
                          <a:effectLst/>
                        </a:rPr>
                        <a:t>533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133 MT/s</a:t>
                      </a:r>
                    </a:p>
                  </a:txBody>
                  <a:tcPr marL="55080" marR="55080" marT="27540" marB="27540" anchor="ctr"/>
                </a:tc>
                <a:tc>
                  <a:txBody>
                    <a:bodyPr/>
                    <a:lstStyle/>
                    <a:p>
                      <a:r>
                        <a:rPr lang="es-MX" sz="1100">
                          <a:effectLst/>
                        </a:rPr>
                        <a:t>4×</a:t>
                      </a:r>
                    </a:p>
                  </a:txBody>
                  <a:tcPr marL="55080" marR="55080" marT="27540" marB="27540" anchor="ctr"/>
                </a:tc>
                <a:tc>
                  <a:txBody>
                    <a:bodyPr/>
                    <a:lstStyle/>
                    <a:p>
                      <a:r>
                        <a:rPr lang="es-MX" sz="1100">
                          <a:effectLst/>
                        </a:rPr>
                        <a:t>1.93–2.07 V</a:t>
                      </a:r>
                    </a:p>
                  </a:txBody>
                  <a:tcPr marL="55080" marR="55080" marT="27540" marB="27540" anchor="ctr"/>
                </a:tc>
                <a:tc>
                  <a:txBody>
                    <a:bodyPr/>
                    <a:lstStyle/>
                    <a:p>
                      <a:r>
                        <a:rPr lang="es-MX" sz="1100">
                          <a:effectLst/>
                        </a:rPr>
                        <a:t>29.7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es-ES" sz="1100">
                          <a:effectLst/>
                        </a:rPr>
                        <a:t>27 de septiembre de 1999</a:t>
                      </a:r>
                    </a:p>
                  </a:txBody>
                  <a:tcPr marL="55080" marR="55080" marT="27540" marB="27540" anchor="ctr"/>
                </a:tc>
                <a:tc>
                  <a:txBody>
                    <a:bodyPr/>
                    <a:lstStyle/>
                    <a:p>
                      <a:r>
                        <a:rPr lang="es-MX" sz="1100">
                          <a:effectLst/>
                        </a:rPr>
                        <a:t>$369</a:t>
                      </a:r>
                    </a:p>
                  </a:txBody>
                  <a:tcPr marL="55080" marR="55080" marT="27540" marB="27540" anchor="ctr"/>
                </a:tc>
                <a:extLst>
                  <a:ext uri="{0D108BD9-81ED-4DB2-BD59-A6C34878D82A}">
                    <a16:rowId xmlns:a16="http://schemas.microsoft.com/office/drawing/2014/main" val="1382678870"/>
                  </a:ext>
                </a:extLst>
              </a:tr>
              <a:tr h="550802">
                <a:tc>
                  <a:txBody>
                    <a:bodyPr/>
                    <a:lstStyle/>
                    <a:p>
                      <a:r>
                        <a:rPr lang="es-MX" sz="1100">
                          <a:effectLst/>
                        </a:rPr>
                        <a:t>Pentium III 550</a:t>
                      </a:r>
                    </a:p>
                  </a:txBody>
                  <a:tcPr marL="55080" marR="55080" marT="27540" marB="27540" anchor="ctr"/>
                </a:tc>
                <a:tc>
                  <a:txBody>
                    <a:bodyPr/>
                    <a:lstStyle/>
                    <a:p>
                      <a:r>
                        <a:rPr lang="es-MX" sz="1100">
                          <a:effectLst/>
                        </a:rPr>
                        <a:t>550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100 MT/s</a:t>
                      </a:r>
                    </a:p>
                  </a:txBody>
                  <a:tcPr marL="55080" marR="55080" marT="27540" marB="27540" anchor="ctr"/>
                </a:tc>
                <a:tc>
                  <a:txBody>
                    <a:bodyPr/>
                    <a:lstStyle/>
                    <a:p>
                      <a:r>
                        <a:rPr lang="es-MX" sz="1100">
                          <a:effectLst/>
                        </a:rPr>
                        <a:t>5.5×</a:t>
                      </a:r>
                    </a:p>
                  </a:txBody>
                  <a:tcPr marL="55080" marR="55080" marT="27540" marB="27540" anchor="ctr"/>
                </a:tc>
                <a:tc>
                  <a:txBody>
                    <a:bodyPr/>
                    <a:lstStyle/>
                    <a:p>
                      <a:r>
                        <a:rPr lang="es-MX" sz="1100">
                          <a:effectLst/>
                        </a:rPr>
                        <a:t>1.93–2.07 V</a:t>
                      </a:r>
                    </a:p>
                  </a:txBody>
                  <a:tcPr marL="55080" marR="55080" marT="27540" marB="27540" anchor="ctr"/>
                </a:tc>
                <a:tc>
                  <a:txBody>
                    <a:bodyPr/>
                    <a:lstStyle/>
                    <a:p>
                      <a:r>
                        <a:rPr lang="es-MX" sz="1100">
                          <a:effectLst/>
                        </a:rPr>
                        <a:t>30.8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es-ES" sz="1100">
                          <a:effectLst/>
                        </a:rPr>
                        <a:t>17 de mayo de 1999</a:t>
                      </a:r>
                    </a:p>
                  </a:txBody>
                  <a:tcPr marL="55080" marR="55080" marT="27540" marB="27540" anchor="ctr"/>
                </a:tc>
                <a:tc>
                  <a:txBody>
                    <a:bodyPr/>
                    <a:lstStyle/>
                    <a:p>
                      <a:r>
                        <a:rPr lang="es-MX" sz="1100">
                          <a:effectLst/>
                        </a:rPr>
                        <a:t>$700</a:t>
                      </a:r>
                    </a:p>
                  </a:txBody>
                  <a:tcPr marL="55080" marR="55080" marT="27540" marB="27540" anchor="ctr"/>
                </a:tc>
                <a:extLst>
                  <a:ext uri="{0D108BD9-81ED-4DB2-BD59-A6C34878D82A}">
                    <a16:rowId xmlns:a16="http://schemas.microsoft.com/office/drawing/2014/main" val="145940455"/>
                  </a:ext>
                </a:extLst>
              </a:tr>
              <a:tr h="550802">
                <a:tc>
                  <a:txBody>
                    <a:bodyPr/>
                    <a:lstStyle/>
                    <a:p>
                      <a:r>
                        <a:rPr lang="es-MX" sz="1100">
                          <a:effectLst/>
                        </a:rPr>
                        <a:t>Pentium III 600</a:t>
                      </a:r>
                    </a:p>
                  </a:txBody>
                  <a:tcPr marL="55080" marR="55080" marT="27540" marB="27540" anchor="ctr"/>
                </a:tc>
                <a:tc>
                  <a:txBody>
                    <a:bodyPr/>
                    <a:lstStyle/>
                    <a:p>
                      <a:r>
                        <a:rPr lang="es-MX" sz="1100">
                          <a:effectLst/>
                        </a:rPr>
                        <a:t>600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100 MT/s</a:t>
                      </a:r>
                    </a:p>
                  </a:txBody>
                  <a:tcPr marL="55080" marR="55080" marT="27540" marB="27540" anchor="ctr"/>
                </a:tc>
                <a:tc>
                  <a:txBody>
                    <a:bodyPr/>
                    <a:lstStyle/>
                    <a:p>
                      <a:r>
                        <a:rPr lang="es-MX" sz="1100">
                          <a:effectLst/>
                        </a:rPr>
                        <a:t>6×</a:t>
                      </a:r>
                    </a:p>
                  </a:txBody>
                  <a:tcPr marL="55080" marR="55080" marT="27540" marB="27540" anchor="ctr"/>
                </a:tc>
                <a:tc>
                  <a:txBody>
                    <a:bodyPr/>
                    <a:lstStyle/>
                    <a:p>
                      <a:r>
                        <a:rPr lang="es-MX" sz="1100">
                          <a:effectLst/>
                        </a:rPr>
                        <a:t>1.98–2.12 V</a:t>
                      </a:r>
                    </a:p>
                  </a:txBody>
                  <a:tcPr marL="55080" marR="55080" marT="27540" marB="27540" anchor="ctr"/>
                </a:tc>
                <a:tc>
                  <a:txBody>
                    <a:bodyPr/>
                    <a:lstStyle/>
                    <a:p>
                      <a:r>
                        <a:rPr lang="es-MX" sz="1100">
                          <a:effectLst/>
                        </a:rPr>
                        <a:t>34.5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pt-BR" sz="1100">
                          <a:effectLst/>
                        </a:rPr>
                        <a:t>2 de agosto de 1999</a:t>
                      </a:r>
                    </a:p>
                  </a:txBody>
                  <a:tcPr marL="55080" marR="55080" marT="27540" marB="27540" anchor="ctr"/>
                </a:tc>
                <a:tc>
                  <a:txBody>
                    <a:bodyPr/>
                    <a:lstStyle/>
                    <a:p>
                      <a:r>
                        <a:rPr lang="es-MX" sz="1100">
                          <a:effectLst/>
                        </a:rPr>
                        <a:t>$669</a:t>
                      </a:r>
                    </a:p>
                  </a:txBody>
                  <a:tcPr marL="55080" marR="55080" marT="27540" marB="27540" anchor="ctr"/>
                </a:tc>
                <a:extLst>
                  <a:ext uri="{0D108BD9-81ED-4DB2-BD59-A6C34878D82A}">
                    <a16:rowId xmlns:a16="http://schemas.microsoft.com/office/drawing/2014/main" val="361535061"/>
                  </a:ext>
                </a:extLst>
              </a:tr>
              <a:tr h="716043">
                <a:tc>
                  <a:txBody>
                    <a:bodyPr/>
                    <a:lstStyle/>
                    <a:p>
                      <a:r>
                        <a:rPr lang="es-MX" sz="1100">
                          <a:effectLst/>
                        </a:rPr>
                        <a:t>Pentium III 600B</a:t>
                      </a:r>
                    </a:p>
                  </a:txBody>
                  <a:tcPr marL="55080" marR="55080" marT="27540" marB="27540" anchor="ctr"/>
                </a:tc>
                <a:tc>
                  <a:txBody>
                    <a:bodyPr/>
                    <a:lstStyle/>
                    <a:p>
                      <a:r>
                        <a:rPr lang="es-MX" sz="1100">
                          <a:effectLst/>
                        </a:rPr>
                        <a:t>600 MHz</a:t>
                      </a:r>
                    </a:p>
                  </a:txBody>
                  <a:tcPr marL="55080" marR="55080" marT="27540" marB="27540" anchor="ctr"/>
                </a:tc>
                <a:tc>
                  <a:txBody>
                    <a:bodyPr/>
                    <a:lstStyle/>
                    <a:p>
                      <a:r>
                        <a:rPr lang="es-MX" sz="1100">
                          <a:effectLst/>
                        </a:rPr>
                        <a:t>512 KiB</a:t>
                      </a:r>
                    </a:p>
                  </a:txBody>
                  <a:tcPr marL="55080" marR="55080" marT="27540" marB="27540" anchor="ctr"/>
                </a:tc>
                <a:tc>
                  <a:txBody>
                    <a:bodyPr/>
                    <a:lstStyle/>
                    <a:p>
                      <a:r>
                        <a:rPr lang="es-MX" sz="1100">
                          <a:effectLst/>
                        </a:rPr>
                        <a:t>133 MT/s</a:t>
                      </a:r>
                    </a:p>
                  </a:txBody>
                  <a:tcPr marL="55080" marR="55080" marT="27540" marB="27540" anchor="ctr"/>
                </a:tc>
                <a:tc>
                  <a:txBody>
                    <a:bodyPr/>
                    <a:lstStyle/>
                    <a:p>
                      <a:r>
                        <a:rPr lang="es-MX" sz="1100">
                          <a:effectLst/>
                        </a:rPr>
                        <a:t>4.5×</a:t>
                      </a:r>
                    </a:p>
                  </a:txBody>
                  <a:tcPr marL="55080" marR="55080" marT="27540" marB="27540" anchor="ctr"/>
                </a:tc>
                <a:tc>
                  <a:txBody>
                    <a:bodyPr/>
                    <a:lstStyle/>
                    <a:p>
                      <a:r>
                        <a:rPr lang="es-MX" sz="1100" dirty="0">
                          <a:effectLst/>
                        </a:rPr>
                        <a:t>1.98–2.12 V</a:t>
                      </a:r>
                    </a:p>
                  </a:txBody>
                  <a:tcPr marL="55080" marR="55080" marT="27540" marB="27540" anchor="ctr"/>
                </a:tc>
                <a:tc>
                  <a:txBody>
                    <a:bodyPr/>
                    <a:lstStyle/>
                    <a:p>
                      <a:r>
                        <a:rPr lang="es-MX" sz="1100">
                          <a:effectLst/>
                        </a:rPr>
                        <a:t>34.5 W</a:t>
                      </a:r>
                    </a:p>
                  </a:txBody>
                  <a:tcPr marL="55080" marR="55080" marT="27540" marB="27540" anchor="ctr"/>
                </a:tc>
                <a:tc>
                  <a:txBody>
                    <a:bodyPr/>
                    <a:lstStyle/>
                    <a:p>
                      <a:r>
                        <a:rPr lang="es-MX" sz="1100">
                          <a:effectLst/>
                        </a:rPr>
                        <a:t>Slot 1</a:t>
                      </a:r>
                    </a:p>
                  </a:txBody>
                  <a:tcPr marL="55080" marR="55080" marT="27540" marB="27540" anchor="ctr"/>
                </a:tc>
                <a:tc>
                  <a:txBody>
                    <a:bodyPr/>
                    <a:lstStyle/>
                    <a:p>
                      <a:r>
                        <a:rPr lang="es-ES" sz="1100">
                          <a:effectLst/>
                        </a:rPr>
                        <a:t>27 de septiembre de 1999</a:t>
                      </a:r>
                    </a:p>
                  </a:txBody>
                  <a:tcPr marL="55080" marR="55080" marT="27540" marB="27540" anchor="ctr"/>
                </a:tc>
                <a:tc>
                  <a:txBody>
                    <a:bodyPr/>
                    <a:lstStyle/>
                    <a:p>
                      <a:r>
                        <a:rPr lang="es-MX" sz="1100" dirty="0">
                          <a:effectLst/>
                        </a:rPr>
                        <a:t>$615</a:t>
                      </a:r>
                    </a:p>
                  </a:txBody>
                  <a:tcPr marL="55080" marR="55080" marT="27540" marB="27540" anchor="ctr"/>
                </a:tc>
                <a:extLst>
                  <a:ext uri="{0D108BD9-81ED-4DB2-BD59-A6C34878D82A}">
                    <a16:rowId xmlns:a16="http://schemas.microsoft.com/office/drawing/2014/main" val="1676435703"/>
                  </a:ext>
                </a:extLst>
              </a:tr>
            </a:tbl>
          </a:graphicData>
        </a:graphic>
      </p:graphicFrame>
    </p:spTree>
    <p:extLst>
      <p:ext uri="{BB962C8B-B14F-4D97-AF65-F5344CB8AC3E}">
        <p14:creationId xmlns:p14="http://schemas.microsoft.com/office/powerpoint/2010/main" val="3496183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A42989F-B48A-4AEA-BECB-4AF9FB6235CC}"/>
              </a:ext>
            </a:extLst>
          </p:cNvPr>
          <p:cNvSpPr>
            <a:spLocks noGrp="1"/>
          </p:cNvSpPr>
          <p:nvPr>
            <p:ph type="sldNum" sz="quarter" idx="12"/>
          </p:nvPr>
        </p:nvSpPr>
        <p:spPr/>
        <p:txBody>
          <a:bodyPr/>
          <a:lstStyle/>
          <a:p>
            <a:pPr rtl="0"/>
            <a:fld id="{D8DA9DAA-006C-4F4B-980E-E3DF019B24E2}" type="slidenum">
              <a:rPr lang="es-ES" noProof="0" smtClean="0"/>
              <a:t>24</a:t>
            </a:fld>
            <a:endParaRPr lang="es-ES" noProof="0"/>
          </a:p>
        </p:txBody>
      </p:sp>
      <p:sp>
        <p:nvSpPr>
          <p:cNvPr id="5" name="CuadroTexto 4">
            <a:extLst>
              <a:ext uri="{FF2B5EF4-FFF2-40B4-BE49-F238E27FC236}">
                <a16:creationId xmlns:a16="http://schemas.microsoft.com/office/drawing/2014/main" id="{B5E6E782-6CA6-4AD4-8C4F-E09CDBA4A892}"/>
              </a:ext>
            </a:extLst>
          </p:cNvPr>
          <p:cNvSpPr txBox="1"/>
          <p:nvPr/>
        </p:nvSpPr>
        <p:spPr>
          <a:xfrm>
            <a:off x="3856382" y="1073426"/>
            <a:ext cx="4479235" cy="5078313"/>
          </a:xfrm>
          <a:prstGeom prst="rect">
            <a:avLst/>
          </a:prstGeom>
          <a:noFill/>
        </p:spPr>
        <p:txBody>
          <a:bodyPr wrap="square" rtlCol="0">
            <a:spAutoFit/>
          </a:bodyPr>
          <a:lstStyle/>
          <a:p>
            <a:pPr algn="l">
              <a:buFont typeface="Arial" panose="020B0604020202020204" pitchFamily="34" charset="0"/>
              <a:buChar char="•"/>
            </a:pPr>
            <a:r>
              <a:rPr lang="es-MX" b="1" i="0" dirty="0">
                <a:effectLst/>
              </a:rPr>
              <a:t>Coppermine</a:t>
            </a:r>
            <a:r>
              <a:rPr lang="es-MX" b="0" i="0" dirty="0">
                <a:effectLst/>
              </a:rPr>
              <a:t> - </a:t>
            </a:r>
            <a:r>
              <a:rPr lang="es-MX" b="0" i="0" u="none" strike="noStrike" dirty="0">
                <a:effectLst/>
                <a:hlinkClick r:id="rId2" tooltip="180 nanómetros">
                  <a:extLst>
                    <a:ext uri="{A12FA001-AC4F-418D-AE19-62706E023703}">
                      <ahyp:hlinkClr xmlns:ahyp="http://schemas.microsoft.com/office/drawing/2018/hyperlinkcolor" val="tx"/>
                    </a:ext>
                  </a:extLst>
                </a:hlinkClick>
              </a:rPr>
              <a:t>Tecnología de proceso de 0.18 </a:t>
            </a:r>
            <a:r>
              <a:rPr lang="el-GR" b="0" i="0" u="none" strike="noStrike" dirty="0">
                <a:effectLst/>
                <a:hlinkClick r:id="rId2" tooltip="180 nanómetros">
                  <a:extLst>
                    <a:ext uri="{A12FA001-AC4F-418D-AE19-62706E023703}">
                      <ahyp:hlinkClr xmlns:ahyp="http://schemas.microsoft.com/office/drawing/2018/hyperlinkcolor" val="tx"/>
                    </a:ext>
                  </a:extLst>
                </a:hlinkClick>
              </a:rPr>
              <a:t>μ</a:t>
            </a:r>
            <a:r>
              <a:rPr lang="es-MX" b="0" i="0" u="none" strike="noStrike" dirty="0">
                <a:effectLst/>
                <a:hlinkClick r:id="rId2" tooltip="180 nanómetros">
                  <a:extLst>
                    <a:ext uri="{A12FA001-AC4F-418D-AE19-62706E023703}">
                      <ahyp:hlinkClr xmlns:ahyp="http://schemas.microsoft.com/office/drawing/2018/hyperlinkcolor" val="tx"/>
                    </a:ext>
                  </a:extLst>
                </a:hlinkClick>
              </a:rPr>
              <a:t>m</a:t>
            </a:r>
            <a:endParaRPr lang="es-MX" b="0" i="0" u="none" strike="noStrike" dirty="0">
              <a:effectLst/>
            </a:endParaRPr>
          </a:p>
          <a:p>
            <a:pPr algn="l">
              <a:buFont typeface="Arial" panose="020B0604020202020204" pitchFamily="34" charset="0"/>
              <a:buChar char="•"/>
            </a:pPr>
            <a:r>
              <a:rPr lang="es-MX" b="0" i="0" dirty="0">
                <a:effectLst/>
              </a:rPr>
              <a:t>Introducido el 25 de octubre de 1999</a:t>
            </a:r>
          </a:p>
          <a:p>
            <a:pPr algn="l">
              <a:buFont typeface="Arial" panose="020B0604020202020204" pitchFamily="34" charset="0"/>
              <a:buChar char="•"/>
            </a:pPr>
            <a:r>
              <a:rPr lang="es-MX" b="0" i="0" dirty="0">
                <a:effectLst/>
              </a:rPr>
              <a:t>28,1 millones de transistores</a:t>
            </a:r>
          </a:p>
          <a:p>
            <a:pPr algn="l">
              <a:buFont typeface="Arial" panose="020B0604020202020204" pitchFamily="34" charset="0"/>
              <a:buChar char="•"/>
            </a:pPr>
            <a:r>
              <a:rPr lang="es-MX" b="0" i="0" dirty="0">
                <a:effectLst/>
              </a:rPr>
              <a:t>256 KB (512 x 1024 B) caché Advanced Transfer L2 (integrado)</a:t>
            </a:r>
          </a:p>
          <a:p>
            <a:pPr algn="l">
              <a:buFont typeface="Arial" panose="020B0604020202020204" pitchFamily="34" charset="0"/>
              <a:buChar char="•"/>
            </a:pPr>
            <a:r>
              <a:rPr lang="es-MX" b="0" i="0" dirty="0">
                <a:effectLst/>
              </a:rPr>
              <a:t>Paquete de procesador de 242 pines Slot-1 SECC2 (cartucho de contacto de borde único 2), paquete de 370 pines FC-PGA (matriz de cuadrícula de pines Flip-chip)</a:t>
            </a:r>
          </a:p>
          <a:p>
            <a:pPr algn="l">
              <a:buFont typeface="Arial" panose="020B0604020202020204" pitchFamily="34" charset="0"/>
              <a:buChar char="•"/>
            </a:pPr>
            <a:r>
              <a:rPr lang="es-MX" b="0" i="0" dirty="0">
                <a:effectLst/>
              </a:rPr>
              <a:t>Velocidad de reloj del bus del sistema 100 MHz (modelos E), 133 MHz (modelos EB)</a:t>
            </a:r>
          </a:p>
          <a:p>
            <a:pPr algn="l">
              <a:buFont typeface="Arial" panose="020B0604020202020204" pitchFamily="34" charset="0"/>
              <a:buChar char="•"/>
            </a:pPr>
            <a:r>
              <a:rPr lang="es-MX" b="0" i="0" dirty="0">
                <a:effectLst/>
              </a:rPr>
              <a:t>Slot 1, zócalo 370</a:t>
            </a:r>
          </a:p>
          <a:p>
            <a:pPr algn="l">
              <a:buFont typeface="Arial" panose="020B0604020202020204" pitchFamily="34" charset="0"/>
              <a:buChar char="•"/>
            </a:pPr>
            <a:r>
              <a:rPr lang="es-MX" b="0" i="0" dirty="0">
                <a:effectLst/>
              </a:rPr>
              <a:t>Familia 6 modelo 8</a:t>
            </a:r>
          </a:p>
          <a:p>
            <a:pPr algn="l">
              <a:buFont typeface="Arial" panose="020B0604020202020204" pitchFamily="34" charset="0"/>
              <a:buChar char="•"/>
            </a:pPr>
            <a:r>
              <a:rPr lang="es-MX" b="0" i="0" dirty="0">
                <a:effectLst/>
              </a:rPr>
              <a:t>Variantes</a:t>
            </a:r>
          </a:p>
          <a:p>
            <a:pPr marL="285750" indent="-285750">
              <a:buFont typeface="Arial" panose="020B0604020202020204" pitchFamily="34" charset="0"/>
              <a:buChar char="•"/>
            </a:pPr>
            <a:endParaRPr lang="es-MX" sz="1400" dirty="0"/>
          </a:p>
        </p:txBody>
      </p:sp>
    </p:spTree>
    <p:extLst>
      <p:ext uri="{BB962C8B-B14F-4D97-AF65-F5344CB8AC3E}">
        <p14:creationId xmlns:p14="http://schemas.microsoft.com/office/powerpoint/2010/main" val="10374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A54AF952-1338-44F0-8B22-83FF42473BCC}"/>
              </a:ext>
            </a:extLst>
          </p:cNvPr>
          <p:cNvGraphicFramePr>
            <a:graphicFrameLocks noGrp="1"/>
          </p:cNvGraphicFramePr>
          <p:nvPr>
            <p:extLst>
              <p:ext uri="{D42A27DB-BD31-4B8C-83A1-F6EECF244321}">
                <p14:modId xmlns:p14="http://schemas.microsoft.com/office/powerpoint/2010/main" val="2235207142"/>
              </p:ext>
            </p:extLst>
          </p:nvPr>
        </p:nvGraphicFramePr>
        <p:xfrm>
          <a:off x="874643" y="136525"/>
          <a:ext cx="11118570" cy="6566464"/>
        </p:xfrm>
        <a:graphic>
          <a:graphicData uri="http://schemas.openxmlformats.org/drawingml/2006/table">
            <a:tbl>
              <a:tblPr/>
              <a:tblGrid>
                <a:gridCol w="1111857">
                  <a:extLst>
                    <a:ext uri="{9D8B030D-6E8A-4147-A177-3AD203B41FA5}">
                      <a16:colId xmlns:a16="http://schemas.microsoft.com/office/drawing/2014/main" val="1918103964"/>
                    </a:ext>
                  </a:extLst>
                </a:gridCol>
                <a:gridCol w="1111857">
                  <a:extLst>
                    <a:ext uri="{9D8B030D-6E8A-4147-A177-3AD203B41FA5}">
                      <a16:colId xmlns:a16="http://schemas.microsoft.com/office/drawing/2014/main" val="3129543333"/>
                    </a:ext>
                  </a:extLst>
                </a:gridCol>
                <a:gridCol w="1111857">
                  <a:extLst>
                    <a:ext uri="{9D8B030D-6E8A-4147-A177-3AD203B41FA5}">
                      <a16:colId xmlns:a16="http://schemas.microsoft.com/office/drawing/2014/main" val="3709830769"/>
                    </a:ext>
                  </a:extLst>
                </a:gridCol>
                <a:gridCol w="1111857">
                  <a:extLst>
                    <a:ext uri="{9D8B030D-6E8A-4147-A177-3AD203B41FA5}">
                      <a16:colId xmlns:a16="http://schemas.microsoft.com/office/drawing/2014/main" val="3415875107"/>
                    </a:ext>
                  </a:extLst>
                </a:gridCol>
                <a:gridCol w="1111857">
                  <a:extLst>
                    <a:ext uri="{9D8B030D-6E8A-4147-A177-3AD203B41FA5}">
                      <a16:colId xmlns:a16="http://schemas.microsoft.com/office/drawing/2014/main" val="3663222285"/>
                    </a:ext>
                  </a:extLst>
                </a:gridCol>
                <a:gridCol w="1111857">
                  <a:extLst>
                    <a:ext uri="{9D8B030D-6E8A-4147-A177-3AD203B41FA5}">
                      <a16:colId xmlns:a16="http://schemas.microsoft.com/office/drawing/2014/main" val="1176583377"/>
                    </a:ext>
                  </a:extLst>
                </a:gridCol>
                <a:gridCol w="1111857">
                  <a:extLst>
                    <a:ext uri="{9D8B030D-6E8A-4147-A177-3AD203B41FA5}">
                      <a16:colId xmlns:a16="http://schemas.microsoft.com/office/drawing/2014/main" val="1083532099"/>
                    </a:ext>
                  </a:extLst>
                </a:gridCol>
                <a:gridCol w="1111857">
                  <a:extLst>
                    <a:ext uri="{9D8B030D-6E8A-4147-A177-3AD203B41FA5}">
                      <a16:colId xmlns:a16="http://schemas.microsoft.com/office/drawing/2014/main" val="4077729553"/>
                    </a:ext>
                  </a:extLst>
                </a:gridCol>
                <a:gridCol w="1111857">
                  <a:extLst>
                    <a:ext uri="{9D8B030D-6E8A-4147-A177-3AD203B41FA5}">
                      <a16:colId xmlns:a16="http://schemas.microsoft.com/office/drawing/2014/main" val="885269774"/>
                    </a:ext>
                  </a:extLst>
                </a:gridCol>
                <a:gridCol w="1111857">
                  <a:extLst>
                    <a:ext uri="{9D8B030D-6E8A-4147-A177-3AD203B41FA5}">
                      <a16:colId xmlns:a16="http://schemas.microsoft.com/office/drawing/2014/main" val="3112376588"/>
                    </a:ext>
                  </a:extLst>
                </a:gridCol>
              </a:tblGrid>
              <a:tr h="327736">
                <a:tc>
                  <a:txBody>
                    <a:bodyPr/>
                    <a:lstStyle/>
                    <a:p>
                      <a:pPr algn="ctr"/>
                      <a:r>
                        <a:rPr lang="es-MX" sz="800">
                          <a:effectLst/>
                        </a:rPr>
                        <a:t>Modelo</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Frecuencia</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cachéL2</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FSB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Mult</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Voltaje</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TDP</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Socket</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Fecha de lanzamiento</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Precio delanzamiento (USD)</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874896589"/>
                  </a:ext>
                </a:extLst>
              </a:tr>
              <a:tr h="176474">
                <a:tc rowSpan="2">
                  <a:txBody>
                    <a:bodyPr/>
                    <a:lstStyle/>
                    <a:p>
                      <a:r>
                        <a:rPr lang="es-MX" sz="800">
                          <a:effectLst/>
                        </a:rPr>
                        <a:t>Pentium III 500E</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13.2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$239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4941888"/>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658411239"/>
                  </a:ext>
                </a:extLst>
              </a:tr>
              <a:tr h="176474">
                <a:tc rowSpan="2">
                  <a:txBody>
                    <a:bodyPr/>
                    <a:lstStyle/>
                    <a:p>
                      <a:r>
                        <a:rPr lang="es-MX" sz="800">
                          <a:effectLst/>
                        </a:rPr>
                        <a:t>Pentium III 533EB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14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$305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54721109"/>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237135968"/>
                  </a:ext>
                </a:extLst>
              </a:tr>
              <a:tr h="176474">
                <a:tc rowSpan="2">
                  <a:txBody>
                    <a:bodyPr/>
                    <a:lstStyle/>
                    <a:p>
                      <a:r>
                        <a:rPr lang="es-MX" sz="800">
                          <a:effectLst/>
                        </a:rPr>
                        <a:t>Pentium III 550E</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550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1.6–1.7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14.5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$368</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44932192"/>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665077743"/>
                  </a:ext>
                </a:extLst>
              </a:tr>
              <a:tr h="176474">
                <a:tc rowSpan="2">
                  <a:txBody>
                    <a:bodyPr/>
                    <a:lstStyle/>
                    <a:p>
                      <a:r>
                        <a:rPr lang="es-MX" sz="800">
                          <a:effectLst/>
                        </a:rPr>
                        <a:t>Pentium III 600E</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1.7–1.75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19.5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$455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99520524"/>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97884043"/>
                  </a:ext>
                </a:extLst>
              </a:tr>
              <a:tr h="176474">
                <a:tc rowSpan="2">
                  <a:txBody>
                    <a:bodyPr/>
                    <a:lstStyle/>
                    <a:p>
                      <a:r>
                        <a:rPr lang="es-MX" sz="800">
                          <a:effectLst/>
                        </a:rPr>
                        <a:t>Pentium III 600EB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4.5×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15.8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$455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11410435"/>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745952928"/>
                  </a:ext>
                </a:extLst>
              </a:tr>
              <a:tr h="176474">
                <a:tc rowSpan="2">
                  <a:txBody>
                    <a:bodyPr/>
                    <a:lstStyle/>
                    <a:p>
                      <a:r>
                        <a:rPr lang="es-MX" sz="800">
                          <a:effectLst/>
                        </a:rPr>
                        <a:t>Pentium III 650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650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17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$583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26561494"/>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554336677"/>
                  </a:ext>
                </a:extLst>
              </a:tr>
              <a:tr h="176474">
                <a:tc rowSpan="2">
                  <a:txBody>
                    <a:bodyPr/>
                    <a:lstStyle/>
                    <a:p>
                      <a:r>
                        <a:rPr lang="es-MX" sz="800">
                          <a:effectLst/>
                        </a:rPr>
                        <a:t>Pentium III 667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666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17.5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$605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40237743"/>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81522465"/>
                  </a:ext>
                </a:extLst>
              </a:tr>
              <a:tr h="176474">
                <a:tc rowSpan="2">
                  <a:txBody>
                    <a:bodyPr/>
                    <a:lstStyle/>
                    <a:p>
                      <a:r>
                        <a:rPr lang="es-MX" sz="800">
                          <a:effectLst/>
                        </a:rPr>
                        <a:t>Pentium III 700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18.3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$754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6485360"/>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342942320"/>
                  </a:ext>
                </a:extLst>
              </a:tr>
              <a:tr h="176474">
                <a:tc rowSpan="2">
                  <a:txBody>
                    <a:bodyPr/>
                    <a:lstStyle/>
                    <a:p>
                      <a:r>
                        <a:rPr lang="es-MX" sz="800">
                          <a:effectLst/>
                        </a:rPr>
                        <a:t>Pentium III 733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5.5×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19.1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25 de octubre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$776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91275848"/>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947429607"/>
                  </a:ext>
                </a:extLst>
              </a:tr>
              <a:tr h="176474">
                <a:tc rowSpan="2">
                  <a:txBody>
                    <a:bodyPr/>
                    <a:lstStyle/>
                    <a:p>
                      <a:r>
                        <a:rPr lang="es-MX" sz="800">
                          <a:effectLst/>
                        </a:rPr>
                        <a:t>Pentium III 750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750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19.5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20 de diciembre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$803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53777368"/>
                  </a:ext>
                </a:extLst>
              </a:tr>
              <a:tr h="151262">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068809925"/>
                  </a:ext>
                </a:extLst>
              </a:tr>
              <a:tr h="176474">
                <a:tc rowSpan="2">
                  <a:txBody>
                    <a:bodyPr/>
                    <a:lstStyle/>
                    <a:p>
                      <a:r>
                        <a:rPr lang="es-MX" sz="800">
                          <a:effectLst/>
                        </a:rPr>
                        <a:t>Pentium III 800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20.8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20 de diciembre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$851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82752718"/>
                  </a:ext>
                </a:extLst>
              </a:tr>
              <a:tr h="151262">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40093765"/>
                  </a:ext>
                </a:extLst>
              </a:tr>
              <a:tr h="176474">
                <a:tc rowSpan="2">
                  <a:txBody>
                    <a:bodyPr/>
                    <a:lstStyle/>
                    <a:p>
                      <a:r>
                        <a:rPr lang="es-MX" sz="800">
                          <a:effectLst/>
                        </a:rPr>
                        <a:t>Pentium III 800EB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20.8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20 de diciembre de 1999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$851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71455352"/>
                  </a:ext>
                </a:extLst>
              </a:tr>
              <a:tr h="151262">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495132270"/>
                  </a:ext>
                </a:extLst>
              </a:tr>
              <a:tr h="176474">
                <a:tc rowSpan="2">
                  <a:txBody>
                    <a:bodyPr/>
                    <a:lstStyle/>
                    <a:p>
                      <a:r>
                        <a:rPr lang="es-MX" sz="800">
                          <a:effectLst/>
                        </a:rPr>
                        <a:t>Pentium III 850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850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25.7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20 de marzo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$765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59545387"/>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615129348"/>
                  </a:ext>
                </a:extLst>
              </a:tr>
              <a:tr h="176474">
                <a:tc rowSpan="2">
                  <a:txBody>
                    <a:bodyPr/>
                    <a:lstStyle/>
                    <a:p>
                      <a:r>
                        <a:rPr lang="es-MX" sz="800">
                          <a:effectLst/>
                        </a:rPr>
                        <a:t>Pentium III 866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866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6.5×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22.5/22.9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20 de marzo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$776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03030775"/>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491359607"/>
                  </a:ext>
                </a:extLst>
              </a:tr>
              <a:tr h="252105">
                <a:tc>
                  <a:txBody>
                    <a:bodyPr/>
                    <a:lstStyle/>
                    <a:p>
                      <a:r>
                        <a:rPr lang="es-MX" sz="800">
                          <a:effectLst/>
                        </a:rPr>
                        <a:t>Pentium III 900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900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9×</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28.9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Octubre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80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2484493"/>
                  </a:ext>
                </a:extLst>
              </a:tr>
              <a:tr h="176474">
                <a:tc rowSpan="2">
                  <a:txBody>
                    <a:bodyPr/>
                    <a:lstStyle/>
                    <a:p>
                      <a:r>
                        <a:rPr lang="es-MX" sz="800">
                          <a:effectLst/>
                        </a:rPr>
                        <a:t>Pentium III 933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933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1.65–1.75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24.5/27.3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24 de mayo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$744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55576610"/>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188653896"/>
                  </a:ext>
                </a:extLst>
              </a:tr>
              <a:tr h="176474">
                <a:tc rowSpan="2">
                  <a:txBody>
                    <a:bodyPr/>
                    <a:lstStyle/>
                    <a:p>
                      <a:r>
                        <a:rPr lang="es-MX" sz="800">
                          <a:effectLst/>
                        </a:rPr>
                        <a:t>Pentium III 1000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 GHz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29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8 de marzo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$990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5712756"/>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257903815"/>
                  </a:ext>
                </a:extLst>
              </a:tr>
              <a:tr h="176474">
                <a:tc rowSpan="2">
                  <a:txBody>
                    <a:bodyPr/>
                    <a:lstStyle/>
                    <a:p>
                      <a:r>
                        <a:rPr lang="es-MX" sz="800">
                          <a:effectLst/>
                        </a:rPr>
                        <a:t>Pentium III 1000EB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 GHz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7.5×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1.7–1.76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29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ES" sz="800">
                          <a:effectLst/>
                        </a:rPr>
                        <a:t>8 de marzo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$990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17280776"/>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490334920"/>
                  </a:ext>
                </a:extLst>
              </a:tr>
              <a:tr h="252105">
                <a:tc>
                  <a:txBody>
                    <a:bodyPr/>
                    <a:lstStyle/>
                    <a:p>
                      <a:r>
                        <a:rPr lang="es-MX" sz="800">
                          <a:effectLst/>
                        </a:rPr>
                        <a:t>Pentium III 1100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1.1 GHz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100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33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Junio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80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65412811"/>
                  </a:ext>
                </a:extLst>
              </a:tr>
              <a:tr h="176474">
                <a:tc rowSpan="2">
                  <a:txBody>
                    <a:bodyPr/>
                    <a:lstStyle/>
                    <a:p>
                      <a:r>
                        <a:rPr lang="es-MX" sz="800">
                          <a:effectLst/>
                        </a:rPr>
                        <a:t>Pentium III 1133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1.13 GHz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256 KB</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133 MHz</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8.5×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1.75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33 W</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370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rowSpan="2">
                  <a:txBody>
                    <a:bodyPr/>
                    <a:lstStyle/>
                    <a:p>
                      <a:r>
                        <a:rPr lang="es-MX" sz="800">
                          <a:effectLst/>
                        </a:rPr>
                        <a:t>31 de julio de 2000</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s-MX" sz="80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89359248"/>
                  </a:ext>
                </a:extLst>
              </a:tr>
              <a:tr h="108916">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r>
                        <a:rPr lang="es-MX" sz="800">
                          <a:effectLst/>
                        </a:rPr>
                        <a:t>1.8 V</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a:txBody>
                    <a:bodyPr/>
                    <a:lstStyle/>
                    <a:p>
                      <a:r>
                        <a:rPr lang="es-MX" sz="800">
                          <a:effectLst/>
                        </a:rPr>
                        <a:t>Slot 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vMerge="1">
                  <a:txBody>
                    <a:bodyPr/>
                    <a:lstStyle/>
                    <a:p>
                      <a:endParaRPr lang="es-MX"/>
                    </a:p>
                  </a:txBody>
                  <a:tcPr/>
                </a:tc>
                <a:tc>
                  <a:txBody>
                    <a:bodyPr/>
                    <a:lstStyle/>
                    <a:p>
                      <a:endParaRPr lang="es-MX" sz="800" dirty="0"/>
                    </a:p>
                  </a:txBody>
                  <a:tcPr marL="18360" marR="18360" marT="9180" marB="9180">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4147656436"/>
                  </a:ext>
                </a:extLst>
              </a:tr>
            </a:tbl>
          </a:graphicData>
        </a:graphic>
      </p:graphicFrame>
    </p:spTree>
    <p:extLst>
      <p:ext uri="{BB962C8B-B14F-4D97-AF65-F5344CB8AC3E}">
        <p14:creationId xmlns:p14="http://schemas.microsoft.com/office/powerpoint/2010/main" val="211336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9C8F9D0-FFD9-477A-97C0-B17E18806EAE}"/>
              </a:ext>
            </a:extLst>
          </p:cNvPr>
          <p:cNvSpPr>
            <a:spLocks noGrp="1"/>
          </p:cNvSpPr>
          <p:nvPr>
            <p:ph type="sldNum" sz="quarter" idx="12"/>
          </p:nvPr>
        </p:nvSpPr>
        <p:spPr/>
        <p:txBody>
          <a:bodyPr/>
          <a:lstStyle/>
          <a:p>
            <a:pPr rtl="0"/>
            <a:fld id="{D8DA9DAA-006C-4F4B-980E-E3DF019B24E2}" type="slidenum">
              <a:rPr lang="es-ES" noProof="0" smtClean="0"/>
              <a:t>26</a:t>
            </a:fld>
            <a:endParaRPr lang="es-ES" noProof="0"/>
          </a:p>
        </p:txBody>
      </p:sp>
      <p:graphicFrame>
        <p:nvGraphicFramePr>
          <p:cNvPr id="5" name="Tabla 4">
            <a:extLst>
              <a:ext uri="{FF2B5EF4-FFF2-40B4-BE49-F238E27FC236}">
                <a16:creationId xmlns:a16="http://schemas.microsoft.com/office/drawing/2014/main" id="{271CCB04-13FD-4935-A01E-90C7E3FCAA0E}"/>
              </a:ext>
            </a:extLst>
          </p:cNvPr>
          <p:cNvGraphicFramePr>
            <a:graphicFrameLocks noGrp="1"/>
          </p:cNvGraphicFramePr>
          <p:nvPr>
            <p:extLst>
              <p:ext uri="{D42A27DB-BD31-4B8C-83A1-F6EECF244321}">
                <p14:modId xmlns:p14="http://schemas.microsoft.com/office/powerpoint/2010/main" val="3473257925"/>
              </p:ext>
            </p:extLst>
          </p:nvPr>
        </p:nvGraphicFramePr>
        <p:xfrm>
          <a:off x="2124540" y="1528631"/>
          <a:ext cx="7942920" cy="4468248"/>
        </p:xfrm>
        <a:graphic>
          <a:graphicData uri="http://schemas.openxmlformats.org/drawingml/2006/table">
            <a:tbl>
              <a:tblPr>
                <a:tableStyleId>{5DA37D80-6434-44D0-A028-1B22A696006F}</a:tableStyleId>
              </a:tblPr>
              <a:tblGrid>
                <a:gridCol w="794292">
                  <a:extLst>
                    <a:ext uri="{9D8B030D-6E8A-4147-A177-3AD203B41FA5}">
                      <a16:colId xmlns:a16="http://schemas.microsoft.com/office/drawing/2014/main" val="19302362"/>
                    </a:ext>
                  </a:extLst>
                </a:gridCol>
                <a:gridCol w="794292">
                  <a:extLst>
                    <a:ext uri="{9D8B030D-6E8A-4147-A177-3AD203B41FA5}">
                      <a16:colId xmlns:a16="http://schemas.microsoft.com/office/drawing/2014/main" val="2434886033"/>
                    </a:ext>
                  </a:extLst>
                </a:gridCol>
                <a:gridCol w="794292">
                  <a:extLst>
                    <a:ext uri="{9D8B030D-6E8A-4147-A177-3AD203B41FA5}">
                      <a16:colId xmlns:a16="http://schemas.microsoft.com/office/drawing/2014/main" val="3184533573"/>
                    </a:ext>
                  </a:extLst>
                </a:gridCol>
                <a:gridCol w="794292">
                  <a:extLst>
                    <a:ext uri="{9D8B030D-6E8A-4147-A177-3AD203B41FA5}">
                      <a16:colId xmlns:a16="http://schemas.microsoft.com/office/drawing/2014/main" val="2331434440"/>
                    </a:ext>
                  </a:extLst>
                </a:gridCol>
                <a:gridCol w="794292">
                  <a:extLst>
                    <a:ext uri="{9D8B030D-6E8A-4147-A177-3AD203B41FA5}">
                      <a16:colId xmlns:a16="http://schemas.microsoft.com/office/drawing/2014/main" val="2644669926"/>
                    </a:ext>
                  </a:extLst>
                </a:gridCol>
                <a:gridCol w="794292">
                  <a:extLst>
                    <a:ext uri="{9D8B030D-6E8A-4147-A177-3AD203B41FA5}">
                      <a16:colId xmlns:a16="http://schemas.microsoft.com/office/drawing/2014/main" val="1379842532"/>
                    </a:ext>
                  </a:extLst>
                </a:gridCol>
                <a:gridCol w="794292">
                  <a:extLst>
                    <a:ext uri="{9D8B030D-6E8A-4147-A177-3AD203B41FA5}">
                      <a16:colId xmlns:a16="http://schemas.microsoft.com/office/drawing/2014/main" val="125676348"/>
                    </a:ext>
                  </a:extLst>
                </a:gridCol>
                <a:gridCol w="794292">
                  <a:extLst>
                    <a:ext uri="{9D8B030D-6E8A-4147-A177-3AD203B41FA5}">
                      <a16:colId xmlns:a16="http://schemas.microsoft.com/office/drawing/2014/main" val="1602111144"/>
                    </a:ext>
                  </a:extLst>
                </a:gridCol>
                <a:gridCol w="794292">
                  <a:extLst>
                    <a:ext uri="{9D8B030D-6E8A-4147-A177-3AD203B41FA5}">
                      <a16:colId xmlns:a16="http://schemas.microsoft.com/office/drawing/2014/main" val="3085714467"/>
                    </a:ext>
                  </a:extLst>
                </a:gridCol>
                <a:gridCol w="794292">
                  <a:extLst>
                    <a:ext uri="{9D8B030D-6E8A-4147-A177-3AD203B41FA5}">
                      <a16:colId xmlns:a16="http://schemas.microsoft.com/office/drawing/2014/main" val="2619217479"/>
                    </a:ext>
                  </a:extLst>
                </a:gridCol>
              </a:tblGrid>
              <a:tr h="897895">
                <a:tc>
                  <a:txBody>
                    <a:bodyPr/>
                    <a:lstStyle/>
                    <a:p>
                      <a:pPr algn="ctr"/>
                      <a:r>
                        <a:rPr lang="es-MX" sz="1400">
                          <a:effectLst/>
                        </a:rPr>
                        <a:t>Modelo</a:t>
                      </a:r>
                    </a:p>
                  </a:txBody>
                  <a:tcPr marL="69069" marR="69069" marT="34534" marB="34534" anchor="ctr"/>
                </a:tc>
                <a:tc>
                  <a:txBody>
                    <a:bodyPr/>
                    <a:lstStyle/>
                    <a:p>
                      <a:pPr algn="ctr"/>
                      <a:r>
                        <a:rPr lang="es-MX" sz="1400">
                          <a:effectLst/>
                        </a:rPr>
                        <a:t>Frecuencia</a:t>
                      </a:r>
                    </a:p>
                  </a:txBody>
                  <a:tcPr marL="69069" marR="69069" marT="34534" marB="34534" anchor="ctr"/>
                </a:tc>
                <a:tc>
                  <a:txBody>
                    <a:bodyPr/>
                    <a:lstStyle/>
                    <a:p>
                      <a:pPr algn="ctr"/>
                      <a:r>
                        <a:rPr lang="es-MX" sz="1400">
                          <a:effectLst/>
                        </a:rPr>
                        <a:t>cachéL2</a:t>
                      </a:r>
                    </a:p>
                  </a:txBody>
                  <a:tcPr marL="69069" marR="69069" marT="34534" marB="34534" anchor="ctr"/>
                </a:tc>
                <a:tc>
                  <a:txBody>
                    <a:bodyPr/>
                    <a:lstStyle/>
                    <a:p>
                      <a:pPr algn="ctr"/>
                      <a:r>
                        <a:rPr lang="es-MX" sz="1400">
                          <a:effectLst/>
                        </a:rPr>
                        <a:t>FSB</a:t>
                      </a:r>
                    </a:p>
                  </a:txBody>
                  <a:tcPr marL="69069" marR="69069" marT="34534" marB="34534" anchor="ctr"/>
                </a:tc>
                <a:tc>
                  <a:txBody>
                    <a:bodyPr/>
                    <a:lstStyle/>
                    <a:p>
                      <a:pPr algn="ctr"/>
                      <a:r>
                        <a:rPr lang="es-MX" sz="1400">
                          <a:effectLst/>
                        </a:rPr>
                        <a:t>Mult</a:t>
                      </a:r>
                    </a:p>
                  </a:txBody>
                  <a:tcPr marL="69069" marR="69069" marT="34534" marB="34534" anchor="ctr"/>
                </a:tc>
                <a:tc>
                  <a:txBody>
                    <a:bodyPr/>
                    <a:lstStyle/>
                    <a:p>
                      <a:pPr algn="ctr"/>
                      <a:r>
                        <a:rPr lang="es-MX" sz="1400">
                          <a:effectLst/>
                        </a:rPr>
                        <a:t>Voltaje</a:t>
                      </a:r>
                    </a:p>
                  </a:txBody>
                  <a:tcPr marL="69069" marR="69069" marT="34534" marB="34534" anchor="ctr"/>
                </a:tc>
                <a:tc>
                  <a:txBody>
                    <a:bodyPr/>
                    <a:lstStyle/>
                    <a:p>
                      <a:pPr algn="ctr"/>
                      <a:r>
                        <a:rPr lang="es-MX" sz="1400">
                          <a:effectLst/>
                        </a:rPr>
                        <a:t>TDP</a:t>
                      </a:r>
                    </a:p>
                  </a:txBody>
                  <a:tcPr marL="69069" marR="69069" marT="34534" marB="34534" anchor="ctr"/>
                </a:tc>
                <a:tc>
                  <a:txBody>
                    <a:bodyPr/>
                    <a:lstStyle/>
                    <a:p>
                      <a:pPr algn="ctr"/>
                      <a:r>
                        <a:rPr lang="es-MX" sz="1400">
                          <a:effectLst/>
                        </a:rPr>
                        <a:t>Socket</a:t>
                      </a:r>
                    </a:p>
                  </a:txBody>
                  <a:tcPr marL="69069" marR="69069" marT="34534" marB="34534" anchor="ctr"/>
                </a:tc>
                <a:tc>
                  <a:txBody>
                    <a:bodyPr/>
                    <a:lstStyle/>
                    <a:p>
                      <a:pPr algn="ctr"/>
                      <a:r>
                        <a:rPr lang="es-MX" sz="1400">
                          <a:effectLst/>
                        </a:rPr>
                        <a:t>Fecha de lanzamiento</a:t>
                      </a:r>
                    </a:p>
                  </a:txBody>
                  <a:tcPr marL="69069" marR="69069" marT="34534" marB="34534" anchor="ctr"/>
                </a:tc>
                <a:tc>
                  <a:txBody>
                    <a:bodyPr/>
                    <a:lstStyle/>
                    <a:p>
                      <a:pPr algn="ctr"/>
                      <a:r>
                        <a:rPr lang="es-MX" sz="1400">
                          <a:effectLst/>
                        </a:rPr>
                        <a:t>Precio delanzamiento (USD)</a:t>
                      </a:r>
                    </a:p>
                  </a:txBody>
                  <a:tcPr marL="69069" marR="69069" marT="34534" marB="34534" anchor="ctr"/>
                </a:tc>
                <a:extLst>
                  <a:ext uri="{0D108BD9-81ED-4DB2-BD59-A6C34878D82A}">
                    <a16:rowId xmlns:a16="http://schemas.microsoft.com/office/drawing/2014/main" val="3210817389"/>
                  </a:ext>
                </a:extLst>
              </a:tr>
              <a:tr h="690689">
                <a:tc>
                  <a:txBody>
                    <a:bodyPr/>
                    <a:lstStyle/>
                    <a:p>
                      <a:r>
                        <a:rPr lang="es-MX" sz="1400">
                          <a:effectLst/>
                        </a:rPr>
                        <a:t>Pentium III 800</a:t>
                      </a:r>
                    </a:p>
                  </a:txBody>
                  <a:tcPr marL="69069" marR="69069" marT="34534" marB="34534" anchor="ctr"/>
                </a:tc>
                <a:tc>
                  <a:txBody>
                    <a:bodyPr/>
                    <a:lstStyle/>
                    <a:p>
                      <a:r>
                        <a:rPr lang="es-MX" sz="1400">
                          <a:effectLst/>
                        </a:rPr>
                        <a:t>800 MHz</a:t>
                      </a:r>
                    </a:p>
                  </a:txBody>
                  <a:tcPr marL="69069" marR="69069" marT="34534" marB="34534" anchor="ctr"/>
                </a:tc>
                <a:tc>
                  <a:txBody>
                    <a:bodyPr/>
                    <a:lstStyle/>
                    <a:p>
                      <a:r>
                        <a:rPr lang="es-MX" sz="1400">
                          <a:effectLst/>
                        </a:rPr>
                        <a:t>256 KB</a:t>
                      </a:r>
                    </a:p>
                  </a:txBody>
                  <a:tcPr marL="69069" marR="69069" marT="34534" marB="34534" anchor="ctr"/>
                </a:tc>
                <a:tc>
                  <a:txBody>
                    <a:bodyPr/>
                    <a:lstStyle/>
                    <a:p>
                      <a:r>
                        <a:rPr lang="es-MX" sz="1400">
                          <a:effectLst/>
                        </a:rPr>
                        <a:t>133 MHz</a:t>
                      </a:r>
                    </a:p>
                  </a:txBody>
                  <a:tcPr marL="69069" marR="69069" marT="34534" marB="34534" anchor="ctr"/>
                </a:tc>
                <a:tc>
                  <a:txBody>
                    <a:bodyPr/>
                    <a:lstStyle/>
                    <a:p>
                      <a:r>
                        <a:rPr lang="es-MX" sz="1400">
                          <a:effectLst/>
                        </a:rPr>
                        <a:t>6×</a:t>
                      </a:r>
                    </a:p>
                  </a:txBody>
                  <a:tcPr marL="69069" marR="69069" marT="34534" marB="34534" anchor="ctr"/>
                </a:tc>
                <a:tc>
                  <a:txBody>
                    <a:bodyPr/>
                    <a:lstStyle/>
                    <a:p>
                      <a:r>
                        <a:rPr lang="es-MX" sz="1400">
                          <a:effectLst/>
                        </a:rPr>
                        <a:t>1.75 V</a:t>
                      </a:r>
                    </a:p>
                  </a:txBody>
                  <a:tcPr marL="69069" marR="69069" marT="34534" marB="34534" anchor="ctr"/>
                </a:tc>
                <a:tc>
                  <a:txBody>
                    <a:bodyPr/>
                    <a:lstStyle/>
                    <a:p>
                      <a:r>
                        <a:rPr lang="es-MX" sz="1400">
                          <a:effectLst/>
                        </a:rPr>
                        <a:t>20.8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Junio de 2001</a:t>
                      </a:r>
                    </a:p>
                  </a:txBody>
                  <a:tcPr marL="69069" marR="69069" marT="34534" marB="34534" anchor="ctr"/>
                </a:tc>
                <a:tc>
                  <a:txBody>
                    <a:bodyPr/>
                    <a:lstStyle/>
                    <a:p>
                      <a:endParaRPr lang="es-MX" sz="1400">
                        <a:effectLst/>
                      </a:endParaRPr>
                    </a:p>
                  </a:txBody>
                  <a:tcPr marL="69069" marR="69069" marT="34534" marB="34534" anchor="ctr"/>
                </a:tc>
                <a:extLst>
                  <a:ext uri="{0D108BD9-81ED-4DB2-BD59-A6C34878D82A}">
                    <a16:rowId xmlns:a16="http://schemas.microsoft.com/office/drawing/2014/main" val="631666063"/>
                  </a:ext>
                </a:extLst>
              </a:tr>
              <a:tr h="690689">
                <a:tc>
                  <a:txBody>
                    <a:bodyPr/>
                    <a:lstStyle/>
                    <a:p>
                      <a:r>
                        <a:rPr lang="es-MX" sz="1400">
                          <a:effectLst/>
                        </a:rPr>
                        <a:t>Pentium III 866</a:t>
                      </a:r>
                    </a:p>
                  </a:txBody>
                  <a:tcPr marL="69069" marR="69069" marT="34534" marB="34534" anchor="ctr"/>
                </a:tc>
                <a:tc>
                  <a:txBody>
                    <a:bodyPr/>
                    <a:lstStyle/>
                    <a:p>
                      <a:r>
                        <a:rPr lang="es-MX" sz="1400">
                          <a:effectLst/>
                        </a:rPr>
                        <a:t>866 MHz</a:t>
                      </a:r>
                    </a:p>
                  </a:txBody>
                  <a:tcPr marL="69069" marR="69069" marT="34534" marB="34534" anchor="ctr"/>
                </a:tc>
                <a:tc>
                  <a:txBody>
                    <a:bodyPr/>
                    <a:lstStyle/>
                    <a:p>
                      <a:r>
                        <a:rPr lang="es-MX" sz="1400">
                          <a:effectLst/>
                        </a:rPr>
                        <a:t>256 KB</a:t>
                      </a:r>
                    </a:p>
                  </a:txBody>
                  <a:tcPr marL="69069" marR="69069" marT="34534" marB="34534" anchor="ctr"/>
                </a:tc>
                <a:tc>
                  <a:txBody>
                    <a:bodyPr/>
                    <a:lstStyle/>
                    <a:p>
                      <a:r>
                        <a:rPr lang="es-MX" sz="1400">
                          <a:effectLst/>
                        </a:rPr>
                        <a:t>133 MHz</a:t>
                      </a:r>
                    </a:p>
                  </a:txBody>
                  <a:tcPr marL="69069" marR="69069" marT="34534" marB="34534" anchor="ctr"/>
                </a:tc>
                <a:tc>
                  <a:txBody>
                    <a:bodyPr/>
                    <a:lstStyle/>
                    <a:p>
                      <a:r>
                        <a:rPr lang="es-MX" sz="1400">
                          <a:effectLst/>
                        </a:rPr>
                        <a:t>6.5×</a:t>
                      </a:r>
                    </a:p>
                  </a:txBody>
                  <a:tcPr marL="69069" marR="69069" marT="34534" marB="34534" anchor="ctr"/>
                </a:tc>
                <a:tc>
                  <a:txBody>
                    <a:bodyPr/>
                    <a:lstStyle/>
                    <a:p>
                      <a:r>
                        <a:rPr lang="es-MX" sz="1400">
                          <a:effectLst/>
                        </a:rPr>
                        <a:t>1.75 V</a:t>
                      </a:r>
                    </a:p>
                  </a:txBody>
                  <a:tcPr marL="69069" marR="69069" marT="34534" marB="34534" anchor="ctr"/>
                </a:tc>
                <a:tc>
                  <a:txBody>
                    <a:bodyPr/>
                    <a:lstStyle/>
                    <a:p>
                      <a:r>
                        <a:rPr lang="es-MX" sz="1400">
                          <a:effectLst/>
                        </a:rPr>
                        <a:t>26.1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Junio de 2001</a:t>
                      </a:r>
                    </a:p>
                  </a:txBody>
                  <a:tcPr marL="69069" marR="69069" marT="34534" marB="34534" anchor="ctr"/>
                </a:tc>
                <a:tc>
                  <a:txBody>
                    <a:bodyPr/>
                    <a:lstStyle/>
                    <a:p>
                      <a:endParaRPr lang="es-MX" sz="1400">
                        <a:effectLst/>
                      </a:endParaRPr>
                    </a:p>
                  </a:txBody>
                  <a:tcPr marL="69069" marR="69069" marT="34534" marB="34534" anchor="ctr"/>
                </a:tc>
                <a:extLst>
                  <a:ext uri="{0D108BD9-81ED-4DB2-BD59-A6C34878D82A}">
                    <a16:rowId xmlns:a16="http://schemas.microsoft.com/office/drawing/2014/main" val="1033046117"/>
                  </a:ext>
                </a:extLst>
              </a:tr>
              <a:tr h="690689">
                <a:tc>
                  <a:txBody>
                    <a:bodyPr/>
                    <a:lstStyle/>
                    <a:p>
                      <a:r>
                        <a:rPr lang="es-MX" sz="1400">
                          <a:effectLst/>
                        </a:rPr>
                        <a:t>Pentium III 933</a:t>
                      </a:r>
                    </a:p>
                  </a:txBody>
                  <a:tcPr marL="69069" marR="69069" marT="34534" marB="34534" anchor="ctr"/>
                </a:tc>
                <a:tc>
                  <a:txBody>
                    <a:bodyPr/>
                    <a:lstStyle/>
                    <a:p>
                      <a:r>
                        <a:rPr lang="es-MX" sz="1400">
                          <a:effectLst/>
                        </a:rPr>
                        <a:t>933 MHz</a:t>
                      </a:r>
                    </a:p>
                  </a:txBody>
                  <a:tcPr marL="69069" marR="69069" marT="34534" marB="34534" anchor="ctr"/>
                </a:tc>
                <a:tc>
                  <a:txBody>
                    <a:bodyPr/>
                    <a:lstStyle/>
                    <a:p>
                      <a:r>
                        <a:rPr lang="es-MX" sz="1400">
                          <a:effectLst/>
                        </a:rPr>
                        <a:t>256 KB</a:t>
                      </a:r>
                    </a:p>
                  </a:txBody>
                  <a:tcPr marL="69069" marR="69069" marT="34534" marB="34534" anchor="ctr"/>
                </a:tc>
                <a:tc>
                  <a:txBody>
                    <a:bodyPr/>
                    <a:lstStyle/>
                    <a:p>
                      <a:r>
                        <a:rPr lang="es-MX" sz="1400">
                          <a:effectLst/>
                        </a:rPr>
                        <a:t>133 MHz</a:t>
                      </a:r>
                    </a:p>
                  </a:txBody>
                  <a:tcPr marL="69069" marR="69069" marT="34534" marB="34534" anchor="ctr"/>
                </a:tc>
                <a:tc>
                  <a:txBody>
                    <a:bodyPr/>
                    <a:lstStyle/>
                    <a:p>
                      <a:r>
                        <a:rPr lang="es-MX" sz="1400">
                          <a:effectLst/>
                        </a:rPr>
                        <a:t>7×</a:t>
                      </a:r>
                    </a:p>
                  </a:txBody>
                  <a:tcPr marL="69069" marR="69069" marT="34534" marB="34534" anchor="ctr"/>
                </a:tc>
                <a:tc>
                  <a:txBody>
                    <a:bodyPr/>
                    <a:lstStyle/>
                    <a:p>
                      <a:r>
                        <a:rPr lang="es-MX" sz="1400">
                          <a:effectLst/>
                        </a:rPr>
                        <a:t>1.75 V</a:t>
                      </a:r>
                    </a:p>
                  </a:txBody>
                  <a:tcPr marL="69069" marR="69069" marT="34534" marB="34534" anchor="ctr"/>
                </a:tc>
                <a:tc>
                  <a:txBody>
                    <a:bodyPr/>
                    <a:lstStyle/>
                    <a:p>
                      <a:r>
                        <a:rPr lang="es-MX" sz="1400">
                          <a:effectLst/>
                        </a:rPr>
                        <a:t>27.3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Junio de 2001</a:t>
                      </a:r>
                    </a:p>
                  </a:txBody>
                  <a:tcPr marL="69069" marR="69069" marT="34534" marB="34534" anchor="ctr"/>
                </a:tc>
                <a:tc>
                  <a:txBody>
                    <a:bodyPr/>
                    <a:lstStyle/>
                    <a:p>
                      <a:endParaRPr lang="es-MX" sz="1400">
                        <a:effectLst/>
                      </a:endParaRPr>
                    </a:p>
                  </a:txBody>
                  <a:tcPr marL="69069" marR="69069" marT="34534" marB="34534" anchor="ctr"/>
                </a:tc>
                <a:extLst>
                  <a:ext uri="{0D108BD9-81ED-4DB2-BD59-A6C34878D82A}">
                    <a16:rowId xmlns:a16="http://schemas.microsoft.com/office/drawing/2014/main" val="4215249551"/>
                  </a:ext>
                </a:extLst>
              </a:tr>
              <a:tr h="690689">
                <a:tc>
                  <a:txBody>
                    <a:bodyPr/>
                    <a:lstStyle/>
                    <a:p>
                      <a:r>
                        <a:rPr lang="es-MX" sz="1400">
                          <a:effectLst/>
                        </a:rPr>
                        <a:t>Pentium III 1000</a:t>
                      </a:r>
                    </a:p>
                  </a:txBody>
                  <a:tcPr marL="69069" marR="69069" marT="34534" marB="34534" anchor="ctr"/>
                </a:tc>
                <a:tc>
                  <a:txBody>
                    <a:bodyPr/>
                    <a:lstStyle/>
                    <a:p>
                      <a:r>
                        <a:rPr lang="es-MX" sz="1400">
                          <a:effectLst/>
                        </a:rPr>
                        <a:t>1 GHz</a:t>
                      </a:r>
                    </a:p>
                  </a:txBody>
                  <a:tcPr marL="69069" marR="69069" marT="34534" marB="34534" anchor="ctr"/>
                </a:tc>
                <a:tc>
                  <a:txBody>
                    <a:bodyPr/>
                    <a:lstStyle/>
                    <a:p>
                      <a:r>
                        <a:rPr lang="es-MX" sz="1400">
                          <a:effectLst/>
                        </a:rPr>
                        <a:t>256 KB</a:t>
                      </a:r>
                    </a:p>
                  </a:txBody>
                  <a:tcPr marL="69069" marR="69069" marT="34534" marB="34534" anchor="ctr"/>
                </a:tc>
                <a:tc>
                  <a:txBody>
                    <a:bodyPr/>
                    <a:lstStyle/>
                    <a:p>
                      <a:r>
                        <a:rPr lang="es-MX" sz="1400">
                          <a:effectLst/>
                        </a:rPr>
                        <a:t>133 MHz</a:t>
                      </a:r>
                    </a:p>
                  </a:txBody>
                  <a:tcPr marL="69069" marR="69069" marT="34534" marB="34534" anchor="ctr"/>
                </a:tc>
                <a:tc>
                  <a:txBody>
                    <a:bodyPr/>
                    <a:lstStyle/>
                    <a:p>
                      <a:r>
                        <a:rPr lang="es-MX" sz="1400">
                          <a:effectLst/>
                        </a:rPr>
                        <a:t>7.5×</a:t>
                      </a:r>
                    </a:p>
                  </a:txBody>
                  <a:tcPr marL="69069" marR="69069" marT="34534" marB="34534" anchor="ctr"/>
                </a:tc>
                <a:tc>
                  <a:txBody>
                    <a:bodyPr/>
                    <a:lstStyle/>
                    <a:p>
                      <a:r>
                        <a:rPr lang="es-MX" sz="1400">
                          <a:effectLst/>
                        </a:rPr>
                        <a:t>1.75 V</a:t>
                      </a:r>
                    </a:p>
                  </a:txBody>
                  <a:tcPr marL="69069" marR="69069" marT="34534" marB="34534" anchor="ctr"/>
                </a:tc>
                <a:tc>
                  <a:txBody>
                    <a:bodyPr/>
                    <a:lstStyle/>
                    <a:p>
                      <a:r>
                        <a:rPr lang="es-MX" sz="1400">
                          <a:effectLst/>
                        </a:rPr>
                        <a:t>29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Junio de 2001</a:t>
                      </a:r>
                    </a:p>
                  </a:txBody>
                  <a:tcPr marL="69069" marR="69069" marT="34534" marB="34534" anchor="ctr"/>
                </a:tc>
                <a:tc>
                  <a:txBody>
                    <a:bodyPr/>
                    <a:lstStyle/>
                    <a:p>
                      <a:endParaRPr lang="es-MX" sz="1400">
                        <a:effectLst/>
                      </a:endParaRPr>
                    </a:p>
                  </a:txBody>
                  <a:tcPr marL="69069" marR="69069" marT="34534" marB="34534" anchor="ctr"/>
                </a:tc>
                <a:extLst>
                  <a:ext uri="{0D108BD9-81ED-4DB2-BD59-A6C34878D82A}">
                    <a16:rowId xmlns:a16="http://schemas.microsoft.com/office/drawing/2014/main" val="3486284841"/>
                  </a:ext>
                </a:extLst>
              </a:tr>
              <a:tr h="690689">
                <a:tc>
                  <a:txBody>
                    <a:bodyPr/>
                    <a:lstStyle/>
                    <a:p>
                      <a:r>
                        <a:rPr lang="es-MX" sz="1400">
                          <a:effectLst/>
                        </a:rPr>
                        <a:t>Pentium III 1133</a:t>
                      </a:r>
                    </a:p>
                  </a:txBody>
                  <a:tcPr marL="69069" marR="69069" marT="34534" marB="34534" anchor="ctr"/>
                </a:tc>
                <a:tc>
                  <a:txBody>
                    <a:bodyPr/>
                    <a:lstStyle/>
                    <a:p>
                      <a:r>
                        <a:rPr lang="es-MX" sz="1400" dirty="0">
                          <a:effectLst/>
                        </a:rPr>
                        <a:t>1.13 GHz</a:t>
                      </a:r>
                    </a:p>
                  </a:txBody>
                  <a:tcPr marL="69069" marR="69069" marT="34534" marB="34534" anchor="ctr"/>
                </a:tc>
                <a:tc>
                  <a:txBody>
                    <a:bodyPr/>
                    <a:lstStyle/>
                    <a:p>
                      <a:r>
                        <a:rPr lang="es-MX" sz="1400">
                          <a:effectLst/>
                        </a:rPr>
                        <a:t>256 KB</a:t>
                      </a:r>
                    </a:p>
                  </a:txBody>
                  <a:tcPr marL="69069" marR="69069" marT="34534" marB="34534" anchor="ctr"/>
                </a:tc>
                <a:tc>
                  <a:txBody>
                    <a:bodyPr/>
                    <a:lstStyle/>
                    <a:p>
                      <a:r>
                        <a:rPr lang="es-MX" sz="1400">
                          <a:effectLst/>
                        </a:rPr>
                        <a:t>133 MHz</a:t>
                      </a:r>
                    </a:p>
                  </a:txBody>
                  <a:tcPr marL="69069" marR="69069" marT="34534" marB="34534" anchor="ctr"/>
                </a:tc>
                <a:tc>
                  <a:txBody>
                    <a:bodyPr/>
                    <a:lstStyle/>
                    <a:p>
                      <a:r>
                        <a:rPr lang="es-MX" sz="1400">
                          <a:effectLst/>
                        </a:rPr>
                        <a:t>8.5×</a:t>
                      </a:r>
                    </a:p>
                  </a:txBody>
                  <a:tcPr marL="69069" marR="69069" marT="34534" marB="34534" anchor="ctr"/>
                </a:tc>
                <a:tc>
                  <a:txBody>
                    <a:bodyPr/>
                    <a:lstStyle/>
                    <a:p>
                      <a:r>
                        <a:rPr lang="es-MX" sz="1400">
                          <a:effectLst/>
                        </a:rPr>
                        <a:t>1.75 V</a:t>
                      </a:r>
                    </a:p>
                  </a:txBody>
                  <a:tcPr marL="69069" marR="69069" marT="34534" marB="34534" anchor="ctr"/>
                </a:tc>
                <a:tc>
                  <a:txBody>
                    <a:bodyPr/>
                    <a:lstStyle/>
                    <a:p>
                      <a:r>
                        <a:rPr lang="es-MX" sz="1400">
                          <a:effectLst/>
                        </a:rPr>
                        <a:t>29.1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Junio de 2001</a:t>
                      </a:r>
                    </a:p>
                  </a:txBody>
                  <a:tcPr marL="69069" marR="69069" marT="34534" marB="34534" anchor="ctr"/>
                </a:tc>
                <a:tc>
                  <a:txBody>
                    <a:bodyPr/>
                    <a:lstStyle/>
                    <a:p>
                      <a:r>
                        <a:rPr lang="es-MX" sz="1400" dirty="0">
                          <a:effectLst/>
                        </a:rPr>
                        <a:t>$990</a:t>
                      </a:r>
                    </a:p>
                  </a:txBody>
                  <a:tcPr marL="69069" marR="69069" marT="34534" marB="34534" anchor="ctr"/>
                </a:tc>
                <a:extLst>
                  <a:ext uri="{0D108BD9-81ED-4DB2-BD59-A6C34878D82A}">
                    <a16:rowId xmlns:a16="http://schemas.microsoft.com/office/drawing/2014/main" val="3851771130"/>
                  </a:ext>
                </a:extLst>
              </a:tr>
            </a:tbl>
          </a:graphicData>
        </a:graphic>
      </p:graphicFrame>
      <p:sp>
        <p:nvSpPr>
          <p:cNvPr id="6" name="Rectangle 1">
            <a:extLst>
              <a:ext uri="{FF2B5EF4-FFF2-40B4-BE49-F238E27FC236}">
                <a16:creationId xmlns:a16="http://schemas.microsoft.com/office/drawing/2014/main" id="{D2C90310-38D7-4078-BA90-4061C8A2876C}"/>
              </a:ext>
            </a:extLst>
          </p:cNvPr>
          <p:cNvSpPr>
            <a:spLocks noChangeArrowheads="1"/>
          </p:cNvSpPr>
          <p:nvPr/>
        </p:nvSpPr>
        <p:spPr bwMode="auto">
          <a:xfrm>
            <a:off x="918127" y="558807"/>
            <a:ext cx="26599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400" b="1" i="0" u="none" strike="noStrike" cap="none" normalizeH="0" baseline="0" dirty="0">
                <a:ln>
                  <a:noFill/>
                </a:ln>
                <a:solidFill>
                  <a:srgbClr val="202122"/>
                </a:solidFill>
                <a:effectLst/>
              </a:rPr>
              <a:t>"Coppermine T" (180 nm)</a:t>
            </a:r>
            <a:br>
              <a:rPr kumimoji="0" lang="es-MX" altLang="es-MX" sz="1400" b="0" i="0" u="none" strike="noStrike" cap="none" normalizeH="0" baseline="0" dirty="0">
                <a:ln>
                  <a:noFill/>
                </a:ln>
                <a:solidFill>
                  <a:schemeClr val="tx1"/>
                </a:solidFill>
                <a:effectLst/>
              </a:rPr>
            </a:br>
            <a:endParaRPr kumimoji="0" lang="es-MX" altLang="es-MX"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9297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3FCE1E8-A62E-4503-A60F-48C579EF0459}"/>
              </a:ext>
            </a:extLst>
          </p:cNvPr>
          <p:cNvSpPr>
            <a:spLocks noGrp="1"/>
          </p:cNvSpPr>
          <p:nvPr>
            <p:ph type="sldNum" sz="quarter" idx="12"/>
          </p:nvPr>
        </p:nvSpPr>
        <p:spPr/>
        <p:txBody>
          <a:bodyPr/>
          <a:lstStyle/>
          <a:p>
            <a:pPr rtl="0"/>
            <a:fld id="{D8DA9DAA-006C-4F4B-980E-E3DF019B24E2}" type="slidenum">
              <a:rPr lang="es-ES" noProof="0" smtClean="0"/>
              <a:t>27</a:t>
            </a:fld>
            <a:endParaRPr lang="es-ES" noProof="0"/>
          </a:p>
        </p:txBody>
      </p:sp>
      <p:graphicFrame>
        <p:nvGraphicFramePr>
          <p:cNvPr id="5" name="Tabla 4">
            <a:extLst>
              <a:ext uri="{FF2B5EF4-FFF2-40B4-BE49-F238E27FC236}">
                <a16:creationId xmlns:a16="http://schemas.microsoft.com/office/drawing/2014/main" id="{441A3229-BAC8-41AF-A184-5FE8BC894D7A}"/>
              </a:ext>
            </a:extLst>
          </p:cNvPr>
          <p:cNvGraphicFramePr>
            <a:graphicFrameLocks noGrp="1"/>
          </p:cNvGraphicFramePr>
          <p:nvPr>
            <p:extLst>
              <p:ext uri="{D42A27DB-BD31-4B8C-83A1-F6EECF244321}">
                <p14:modId xmlns:p14="http://schemas.microsoft.com/office/powerpoint/2010/main" val="2557156307"/>
              </p:ext>
            </p:extLst>
          </p:nvPr>
        </p:nvGraphicFramePr>
        <p:xfrm>
          <a:off x="2107096" y="1840878"/>
          <a:ext cx="8640420" cy="4732201"/>
        </p:xfrm>
        <a:graphic>
          <a:graphicData uri="http://schemas.openxmlformats.org/drawingml/2006/table">
            <a:tbl>
              <a:tblPr>
                <a:tableStyleId>{8799B23B-EC83-4686-B30A-512413B5E67A}</a:tableStyleId>
              </a:tblPr>
              <a:tblGrid>
                <a:gridCol w="864042">
                  <a:extLst>
                    <a:ext uri="{9D8B030D-6E8A-4147-A177-3AD203B41FA5}">
                      <a16:colId xmlns:a16="http://schemas.microsoft.com/office/drawing/2014/main" val="4118299887"/>
                    </a:ext>
                  </a:extLst>
                </a:gridCol>
                <a:gridCol w="864042">
                  <a:extLst>
                    <a:ext uri="{9D8B030D-6E8A-4147-A177-3AD203B41FA5}">
                      <a16:colId xmlns:a16="http://schemas.microsoft.com/office/drawing/2014/main" val="1643250976"/>
                    </a:ext>
                  </a:extLst>
                </a:gridCol>
                <a:gridCol w="864042">
                  <a:extLst>
                    <a:ext uri="{9D8B030D-6E8A-4147-A177-3AD203B41FA5}">
                      <a16:colId xmlns:a16="http://schemas.microsoft.com/office/drawing/2014/main" val="793718004"/>
                    </a:ext>
                  </a:extLst>
                </a:gridCol>
                <a:gridCol w="864042">
                  <a:extLst>
                    <a:ext uri="{9D8B030D-6E8A-4147-A177-3AD203B41FA5}">
                      <a16:colId xmlns:a16="http://schemas.microsoft.com/office/drawing/2014/main" val="1485629981"/>
                    </a:ext>
                  </a:extLst>
                </a:gridCol>
                <a:gridCol w="864042">
                  <a:extLst>
                    <a:ext uri="{9D8B030D-6E8A-4147-A177-3AD203B41FA5}">
                      <a16:colId xmlns:a16="http://schemas.microsoft.com/office/drawing/2014/main" val="939374414"/>
                    </a:ext>
                  </a:extLst>
                </a:gridCol>
                <a:gridCol w="864042">
                  <a:extLst>
                    <a:ext uri="{9D8B030D-6E8A-4147-A177-3AD203B41FA5}">
                      <a16:colId xmlns:a16="http://schemas.microsoft.com/office/drawing/2014/main" val="3098847838"/>
                    </a:ext>
                  </a:extLst>
                </a:gridCol>
                <a:gridCol w="864042">
                  <a:extLst>
                    <a:ext uri="{9D8B030D-6E8A-4147-A177-3AD203B41FA5}">
                      <a16:colId xmlns:a16="http://schemas.microsoft.com/office/drawing/2014/main" val="3552393162"/>
                    </a:ext>
                  </a:extLst>
                </a:gridCol>
                <a:gridCol w="864042">
                  <a:extLst>
                    <a:ext uri="{9D8B030D-6E8A-4147-A177-3AD203B41FA5}">
                      <a16:colId xmlns:a16="http://schemas.microsoft.com/office/drawing/2014/main" val="1836469468"/>
                    </a:ext>
                  </a:extLst>
                </a:gridCol>
                <a:gridCol w="864042">
                  <a:extLst>
                    <a:ext uri="{9D8B030D-6E8A-4147-A177-3AD203B41FA5}">
                      <a16:colId xmlns:a16="http://schemas.microsoft.com/office/drawing/2014/main" val="1689002696"/>
                    </a:ext>
                  </a:extLst>
                </a:gridCol>
                <a:gridCol w="864042">
                  <a:extLst>
                    <a:ext uri="{9D8B030D-6E8A-4147-A177-3AD203B41FA5}">
                      <a16:colId xmlns:a16="http://schemas.microsoft.com/office/drawing/2014/main" val="54414219"/>
                    </a:ext>
                  </a:extLst>
                </a:gridCol>
              </a:tblGrid>
              <a:tr h="597268">
                <a:tc>
                  <a:txBody>
                    <a:bodyPr/>
                    <a:lstStyle/>
                    <a:p>
                      <a:pPr algn="ctr"/>
                      <a:r>
                        <a:rPr lang="es-MX" sz="1050">
                          <a:effectLst/>
                        </a:rPr>
                        <a:t>Modelo</a:t>
                      </a:r>
                    </a:p>
                  </a:txBody>
                  <a:tcPr marL="42246" marR="42246" marT="21123" marB="21123" anchor="ctr"/>
                </a:tc>
                <a:tc>
                  <a:txBody>
                    <a:bodyPr/>
                    <a:lstStyle/>
                    <a:p>
                      <a:pPr algn="ctr"/>
                      <a:r>
                        <a:rPr lang="es-MX" sz="1050">
                          <a:effectLst/>
                        </a:rPr>
                        <a:t>Frecuencia</a:t>
                      </a:r>
                    </a:p>
                  </a:txBody>
                  <a:tcPr marL="42246" marR="42246" marT="21123" marB="21123" anchor="ctr"/>
                </a:tc>
                <a:tc>
                  <a:txBody>
                    <a:bodyPr/>
                    <a:lstStyle/>
                    <a:p>
                      <a:pPr algn="ctr"/>
                      <a:r>
                        <a:rPr lang="es-MX" sz="1050">
                          <a:effectLst/>
                        </a:rPr>
                        <a:t>cachéL2</a:t>
                      </a:r>
                    </a:p>
                  </a:txBody>
                  <a:tcPr marL="42246" marR="42246" marT="21123" marB="21123" anchor="ctr"/>
                </a:tc>
                <a:tc>
                  <a:txBody>
                    <a:bodyPr/>
                    <a:lstStyle/>
                    <a:p>
                      <a:pPr algn="ctr"/>
                      <a:r>
                        <a:rPr lang="es-MX" sz="1050">
                          <a:effectLst/>
                        </a:rPr>
                        <a:t>FSB</a:t>
                      </a:r>
                    </a:p>
                  </a:txBody>
                  <a:tcPr marL="42246" marR="42246" marT="21123" marB="21123" anchor="ctr"/>
                </a:tc>
                <a:tc>
                  <a:txBody>
                    <a:bodyPr/>
                    <a:lstStyle/>
                    <a:p>
                      <a:pPr algn="ctr"/>
                      <a:r>
                        <a:rPr lang="es-MX" sz="1050">
                          <a:effectLst/>
                        </a:rPr>
                        <a:t>Mult</a:t>
                      </a:r>
                    </a:p>
                  </a:txBody>
                  <a:tcPr marL="42246" marR="42246" marT="21123" marB="21123" anchor="ctr"/>
                </a:tc>
                <a:tc>
                  <a:txBody>
                    <a:bodyPr/>
                    <a:lstStyle/>
                    <a:p>
                      <a:pPr algn="ctr"/>
                      <a:r>
                        <a:rPr lang="es-MX" sz="1050">
                          <a:effectLst/>
                        </a:rPr>
                        <a:t>Voltaje</a:t>
                      </a:r>
                    </a:p>
                  </a:txBody>
                  <a:tcPr marL="42246" marR="42246" marT="21123" marB="21123" anchor="ctr"/>
                </a:tc>
                <a:tc>
                  <a:txBody>
                    <a:bodyPr/>
                    <a:lstStyle/>
                    <a:p>
                      <a:pPr algn="ctr"/>
                      <a:r>
                        <a:rPr lang="es-MX" sz="1050">
                          <a:effectLst/>
                        </a:rPr>
                        <a:t>TDP</a:t>
                      </a:r>
                    </a:p>
                  </a:txBody>
                  <a:tcPr marL="42246" marR="42246" marT="21123" marB="21123" anchor="ctr"/>
                </a:tc>
                <a:tc>
                  <a:txBody>
                    <a:bodyPr/>
                    <a:lstStyle/>
                    <a:p>
                      <a:pPr algn="ctr"/>
                      <a:r>
                        <a:rPr lang="es-MX" sz="1050">
                          <a:effectLst/>
                        </a:rPr>
                        <a:t>Socket</a:t>
                      </a:r>
                    </a:p>
                  </a:txBody>
                  <a:tcPr marL="42246" marR="42246" marT="21123" marB="21123" anchor="ctr"/>
                </a:tc>
                <a:tc>
                  <a:txBody>
                    <a:bodyPr/>
                    <a:lstStyle/>
                    <a:p>
                      <a:pPr algn="ctr"/>
                      <a:r>
                        <a:rPr lang="es-MX" sz="1050">
                          <a:effectLst/>
                        </a:rPr>
                        <a:t>Fecha de lanzamiento</a:t>
                      </a:r>
                    </a:p>
                  </a:txBody>
                  <a:tcPr marL="42246" marR="42246" marT="21123" marB="21123" anchor="ctr"/>
                </a:tc>
                <a:tc>
                  <a:txBody>
                    <a:bodyPr/>
                    <a:lstStyle/>
                    <a:p>
                      <a:pPr algn="ctr"/>
                      <a:r>
                        <a:rPr lang="es-MX" sz="1050">
                          <a:effectLst/>
                        </a:rPr>
                        <a:t>Precio delanzamiento (USD)</a:t>
                      </a:r>
                    </a:p>
                  </a:txBody>
                  <a:tcPr marL="42246" marR="42246" marT="21123" marB="21123" anchor="ctr"/>
                </a:tc>
                <a:extLst>
                  <a:ext uri="{0D108BD9-81ED-4DB2-BD59-A6C34878D82A}">
                    <a16:rowId xmlns:a16="http://schemas.microsoft.com/office/drawing/2014/main" val="1494639418"/>
                  </a:ext>
                </a:extLst>
              </a:tr>
              <a:tr h="459437">
                <a:tc>
                  <a:txBody>
                    <a:bodyPr/>
                    <a:lstStyle/>
                    <a:p>
                      <a:r>
                        <a:rPr lang="es-MX" sz="1050">
                          <a:effectLst/>
                        </a:rPr>
                        <a:t>Pentium III 1000</a:t>
                      </a:r>
                    </a:p>
                  </a:txBody>
                  <a:tcPr marL="42246" marR="42246" marT="21123" marB="21123" anchor="ctr"/>
                </a:tc>
                <a:tc>
                  <a:txBody>
                    <a:bodyPr/>
                    <a:lstStyle/>
                    <a:p>
                      <a:r>
                        <a:rPr lang="es-MX" sz="1050">
                          <a:effectLst/>
                        </a:rPr>
                        <a:t>1 GHz</a:t>
                      </a:r>
                    </a:p>
                  </a:txBody>
                  <a:tcPr marL="42246" marR="42246" marT="21123" marB="21123" anchor="ctr"/>
                </a:tc>
                <a:tc>
                  <a:txBody>
                    <a:bodyPr/>
                    <a:lstStyle/>
                    <a:p>
                      <a:r>
                        <a:rPr lang="es-MX" sz="1050">
                          <a:effectLst/>
                        </a:rPr>
                        <a:t>256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dirty="0">
                          <a:effectLst/>
                        </a:rPr>
                        <a:t>7.5×</a:t>
                      </a:r>
                    </a:p>
                  </a:txBody>
                  <a:tcPr marL="42246" marR="42246" marT="21123" marB="21123" anchor="ctr"/>
                </a:tc>
                <a:tc>
                  <a:txBody>
                    <a:bodyPr/>
                    <a:lstStyle/>
                    <a:p>
                      <a:r>
                        <a:rPr lang="es-MX" sz="1050">
                          <a:effectLst/>
                        </a:rPr>
                        <a:t>1.475 V</a:t>
                      </a:r>
                    </a:p>
                  </a:txBody>
                  <a:tcPr marL="42246" marR="42246" marT="21123" marB="21123" anchor="ctr"/>
                </a:tc>
                <a:tc>
                  <a:txBody>
                    <a:bodyPr/>
                    <a:lstStyle/>
                    <a:p>
                      <a:r>
                        <a:rPr lang="es-MX" sz="1050">
                          <a:effectLst/>
                        </a:rPr>
                        <a:t>29.9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Julio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2841814023"/>
                  </a:ext>
                </a:extLst>
              </a:tr>
              <a:tr h="459437">
                <a:tc>
                  <a:txBody>
                    <a:bodyPr/>
                    <a:lstStyle/>
                    <a:p>
                      <a:r>
                        <a:rPr lang="es-MX" sz="1050">
                          <a:effectLst/>
                        </a:rPr>
                        <a:t>Pentium III 1000S</a:t>
                      </a:r>
                    </a:p>
                  </a:txBody>
                  <a:tcPr marL="42246" marR="42246" marT="21123" marB="21123" anchor="ctr"/>
                </a:tc>
                <a:tc>
                  <a:txBody>
                    <a:bodyPr/>
                    <a:lstStyle/>
                    <a:p>
                      <a:r>
                        <a:rPr lang="es-MX" sz="1050">
                          <a:effectLst/>
                        </a:rPr>
                        <a:t>1 GHz</a:t>
                      </a:r>
                    </a:p>
                  </a:txBody>
                  <a:tcPr marL="42246" marR="42246" marT="21123" marB="21123" anchor="ctr"/>
                </a:tc>
                <a:tc>
                  <a:txBody>
                    <a:bodyPr/>
                    <a:lstStyle/>
                    <a:p>
                      <a:r>
                        <a:rPr lang="es-MX" sz="1050">
                          <a:effectLst/>
                        </a:rPr>
                        <a:t>512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7.5×</a:t>
                      </a:r>
                    </a:p>
                  </a:txBody>
                  <a:tcPr marL="42246" marR="42246" marT="21123" marB="21123" anchor="ctr"/>
                </a:tc>
                <a:tc>
                  <a:txBody>
                    <a:bodyPr/>
                    <a:lstStyle/>
                    <a:p>
                      <a:r>
                        <a:rPr lang="es-MX" sz="1050" dirty="0">
                          <a:effectLst/>
                        </a:rPr>
                        <a:t>1.475 V</a:t>
                      </a:r>
                    </a:p>
                  </a:txBody>
                  <a:tcPr marL="42246" marR="42246" marT="21123" marB="21123" anchor="ctr"/>
                </a:tc>
                <a:tc>
                  <a:txBody>
                    <a:bodyPr/>
                    <a:lstStyle/>
                    <a:p>
                      <a:r>
                        <a:rPr lang="es-MX" sz="1050">
                          <a:effectLst/>
                        </a:rPr>
                        <a:t>29.9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Junio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1149195410"/>
                  </a:ext>
                </a:extLst>
              </a:tr>
              <a:tr h="459437">
                <a:tc>
                  <a:txBody>
                    <a:bodyPr/>
                    <a:lstStyle/>
                    <a:p>
                      <a:r>
                        <a:rPr lang="es-MX" sz="1050">
                          <a:effectLst/>
                        </a:rPr>
                        <a:t>Pentium III 1133</a:t>
                      </a:r>
                    </a:p>
                  </a:txBody>
                  <a:tcPr marL="42246" marR="42246" marT="21123" marB="21123" anchor="ctr"/>
                </a:tc>
                <a:tc>
                  <a:txBody>
                    <a:bodyPr/>
                    <a:lstStyle/>
                    <a:p>
                      <a:r>
                        <a:rPr lang="es-MX" sz="1050">
                          <a:effectLst/>
                        </a:rPr>
                        <a:t>1.13 GHz</a:t>
                      </a:r>
                    </a:p>
                  </a:txBody>
                  <a:tcPr marL="42246" marR="42246" marT="21123" marB="21123" anchor="ctr"/>
                </a:tc>
                <a:tc>
                  <a:txBody>
                    <a:bodyPr/>
                    <a:lstStyle/>
                    <a:p>
                      <a:r>
                        <a:rPr lang="es-MX" sz="1050">
                          <a:effectLst/>
                        </a:rPr>
                        <a:t>256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8.5×</a:t>
                      </a:r>
                    </a:p>
                  </a:txBody>
                  <a:tcPr marL="42246" marR="42246" marT="21123" marB="21123" anchor="ctr"/>
                </a:tc>
                <a:tc>
                  <a:txBody>
                    <a:bodyPr/>
                    <a:lstStyle/>
                    <a:p>
                      <a:r>
                        <a:rPr lang="es-MX" sz="1050">
                          <a:effectLst/>
                        </a:rPr>
                        <a:t>1.475 V</a:t>
                      </a:r>
                    </a:p>
                  </a:txBody>
                  <a:tcPr marL="42246" marR="42246" marT="21123" marB="21123" anchor="ctr"/>
                </a:tc>
                <a:tc>
                  <a:txBody>
                    <a:bodyPr/>
                    <a:lstStyle/>
                    <a:p>
                      <a:r>
                        <a:rPr lang="es-MX" sz="1050">
                          <a:effectLst/>
                        </a:rPr>
                        <a:t>29.1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Julio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3280418203"/>
                  </a:ext>
                </a:extLst>
              </a:tr>
              <a:tr h="459437">
                <a:tc>
                  <a:txBody>
                    <a:bodyPr/>
                    <a:lstStyle/>
                    <a:p>
                      <a:r>
                        <a:rPr lang="es-MX" sz="1050">
                          <a:effectLst/>
                        </a:rPr>
                        <a:t>Pentium III 1133S</a:t>
                      </a:r>
                    </a:p>
                  </a:txBody>
                  <a:tcPr marL="42246" marR="42246" marT="21123" marB="21123" anchor="ctr"/>
                </a:tc>
                <a:tc>
                  <a:txBody>
                    <a:bodyPr/>
                    <a:lstStyle/>
                    <a:p>
                      <a:r>
                        <a:rPr lang="es-MX" sz="1050">
                          <a:effectLst/>
                        </a:rPr>
                        <a:t>1.13 GHz</a:t>
                      </a:r>
                    </a:p>
                  </a:txBody>
                  <a:tcPr marL="42246" marR="42246" marT="21123" marB="21123" anchor="ctr"/>
                </a:tc>
                <a:tc>
                  <a:txBody>
                    <a:bodyPr/>
                    <a:lstStyle/>
                    <a:p>
                      <a:r>
                        <a:rPr lang="es-MX" sz="1050">
                          <a:effectLst/>
                        </a:rPr>
                        <a:t>512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8.5×</a:t>
                      </a:r>
                    </a:p>
                  </a:txBody>
                  <a:tcPr marL="42246" marR="42246" marT="21123" marB="21123" anchor="ctr"/>
                </a:tc>
                <a:tc>
                  <a:txBody>
                    <a:bodyPr/>
                    <a:lstStyle/>
                    <a:p>
                      <a:r>
                        <a:rPr lang="es-MX" sz="1050">
                          <a:effectLst/>
                        </a:rPr>
                        <a:t>1.45 V</a:t>
                      </a:r>
                    </a:p>
                  </a:txBody>
                  <a:tcPr marL="42246" marR="42246" marT="21123" marB="21123" anchor="ctr"/>
                </a:tc>
                <a:tc>
                  <a:txBody>
                    <a:bodyPr/>
                    <a:lstStyle/>
                    <a:p>
                      <a:r>
                        <a:rPr lang="es-MX" sz="1050">
                          <a:effectLst/>
                        </a:rPr>
                        <a:t>28.7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Junio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1506729053"/>
                  </a:ext>
                </a:extLst>
              </a:tr>
              <a:tr h="459437">
                <a:tc>
                  <a:txBody>
                    <a:bodyPr/>
                    <a:lstStyle/>
                    <a:p>
                      <a:r>
                        <a:rPr lang="es-MX" sz="1050">
                          <a:effectLst/>
                        </a:rPr>
                        <a:t>Pentium III 1200</a:t>
                      </a:r>
                    </a:p>
                  </a:txBody>
                  <a:tcPr marL="42246" marR="42246" marT="21123" marB="21123" anchor="ctr"/>
                </a:tc>
                <a:tc>
                  <a:txBody>
                    <a:bodyPr/>
                    <a:lstStyle/>
                    <a:p>
                      <a:r>
                        <a:rPr lang="es-MX" sz="1050">
                          <a:effectLst/>
                        </a:rPr>
                        <a:t>1.2 GHz</a:t>
                      </a:r>
                    </a:p>
                  </a:txBody>
                  <a:tcPr marL="42246" marR="42246" marT="21123" marB="21123" anchor="ctr"/>
                </a:tc>
                <a:tc>
                  <a:txBody>
                    <a:bodyPr/>
                    <a:lstStyle/>
                    <a:p>
                      <a:r>
                        <a:rPr lang="es-MX" sz="1050">
                          <a:effectLst/>
                        </a:rPr>
                        <a:t>256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9×</a:t>
                      </a:r>
                    </a:p>
                  </a:txBody>
                  <a:tcPr marL="42246" marR="42246" marT="21123" marB="21123" anchor="ctr"/>
                </a:tc>
                <a:tc>
                  <a:txBody>
                    <a:bodyPr/>
                    <a:lstStyle/>
                    <a:p>
                      <a:r>
                        <a:rPr lang="es-MX" sz="1050">
                          <a:effectLst/>
                        </a:rPr>
                        <a:t>1.475 V</a:t>
                      </a:r>
                    </a:p>
                  </a:txBody>
                  <a:tcPr marL="42246" marR="42246" marT="21123" marB="21123" anchor="ctr"/>
                </a:tc>
                <a:tc>
                  <a:txBody>
                    <a:bodyPr/>
                    <a:lstStyle/>
                    <a:p>
                      <a:r>
                        <a:rPr lang="es-MX" sz="1050">
                          <a:effectLst/>
                        </a:rPr>
                        <a:t>29.9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Julio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3092986485"/>
                  </a:ext>
                </a:extLst>
              </a:tr>
              <a:tr h="459437">
                <a:tc>
                  <a:txBody>
                    <a:bodyPr/>
                    <a:lstStyle/>
                    <a:p>
                      <a:r>
                        <a:rPr lang="es-MX" sz="1050">
                          <a:effectLst/>
                        </a:rPr>
                        <a:t>Pentium III 1266S</a:t>
                      </a:r>
                    </a:p>
                  </a:txBody>
                  <a:tcPr marL="42246" marR="42246" marT="21123" marB="21123" anchor="ctr"/>
                </a:tc>
                <a:tc>
                  <a:txBody>
                    <a:bodyPr/>
                    <a:lstStyle/>
                    <a:p>
                      <a:r>
                        <a:rPr lang="es-MX" sz="1050">
                          <a:effectLst/>
                        </a:rPr>
                        <a:t>1.26 GHz</a:t>
                      </a:r>
                    </a:p>
                  </a:txBody>
                  <a:tcPr marL="42246" marR="42246" marT="21123" marB="21123" anchor="ctr"/>
                </a:tc>
                <a:tc>
                  <a:txBody>
                    <a:bodyPr/>
                    <a:lstStyle/>
                    <a:p>
                      <a:r>
                        <a:rPr lang="es-MX" sz="1050">
                          <a:effectLst/>
                        </a:rPr>
                        <a:t>512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9.5×</a:t>
                      </a:r>
                    </a:p>
                  </a:txBody>
                  <a:tcPr marL="42246" marR="42246" marT="21123" marB="21123" anchor="ctr"/>
                </a:tc>
                <a:tc>
                  <a:txBody>
                    <a:bodyPr/>
                    <a:lstStyle/>
                    <a:p>
                      <a:r>
                        <a:rPr lang="es-MX" sz="1050">
                          <a:effectLst/>
                        </a:rPr>
                        <a:t>1.45 V</a:t>
                      </a:r>
                    </a:p>
                  </a:txBody>
                  <a:tcPr marL="42246" marR="42246" marT="21123" marB="21123" anchor="ctr"/>
                </a:tc>
                <a:tc>
                  <a:txBody>
                    <a:bodyPr/>
                    <a:lstStyle/>
                    <a:p>
                      <a:r>
                        <a:rPr lang="es-MX" sz="1050">
                          <a:effectLst/>
                        </a:rPr>
                        <a:t>30.4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Julio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1561401586"/>
                  </a:ext>
                </a:extLst>
              </a:tr>
              <a:tr h="459437">
                <a:tc>
                  <a:txBody>
                    <a:bodyPr/>
                    <a:lstStyle/>
                    <a:p>
                      <a:r>
                        <a:rPr lang="es-MX" sz="1050">
                          <a:effectLst/>
                        </a:rPr>
                        <a:t>Pentium III 1333</a:t>
                      </a:r>
                    </a:p>
                  </a:txBody>
                  <a:tcPr marL="42246" marR="42246" marT="21123" marB="21123" anchor="ctr"/>
                </a:tc>
                <a:tc>
                  <a:txBody>
                    <a:bodyPr/>
                    <a:lstStyle/>
                    <a:p>
                      <a:r>
                        <a:rPr lang="es-MX" sz="1050">
                          <a:effectLst/>
                        </a:rPr>
                        <a:t>1.33 GHz</a:t>
                      </a:r>
                    </a:p>
                  </a:txBody>
                  <a:tcPr marL="42246" marR="42246" marT="21123" marB="21123" anchor="ctr"/>
                </a:tc>
                <a:tc>
                  <a:txBody>
                    <a:bodyPr/>
                    <a:lstStyle/>
                    <a:p>
                      <a:r>
                        <a:rPr lang="es-MX" sz="1050">
                          <a:effectLst/>
                        </a:rPr>
                        <a:t>256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10×</a:t>
                      </a:r>
                    </a:p>
                  </a:txBody>
                  <a:tcPr marL="42246" marR="42246" marT="21123" marB="21123" anchor="ctr"/>
                </a:tc>
                <a:tc>
                  <a:txBody>
                    <a:bodyPr/>
                    <a:lstStyle/>
                    <a:p>
                      <a:r>
                        <a:rPr lang="es-MX" sz="1050">
                          <a:effectLst/>
                        </a:rPr>
                        <a:t>1.475 V</a:t>
                      </a:r>
                    </a:p>
                  </a:txBody>
                  <a:tcPr marL="42246" marR="42246" marT="21123" marB="21123" anchor="ctr"/>
                </a:tc>
                <a:tc>
                  <a:txBody>
                    <a:bodyPr/>
                    <a:lstStyle/>
                    <a:p>
                      <a:r>
                        <a:rPr lang="es-MX" sz="1050">
                          <a:effectLst/>
                        </a:rPr>
                        <a:t>29.9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Diciembre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1755102633"/>
                  </a:ext>
                </a:extLst>
              </a:tr>
              <a:tr h="459437">
                <a:tc>
                  <a:txBody>
                    <a:bodyPr/>
                    <a:lstStyle/>
                    <a:p>
                      <a:r>
                        <a:rPr lang="es-MX" sz="1050">
                          <a:effectLst/>
                        </a:rPr>
                        <a:t>Pentium III 1400</a:t>
                      </a:r>
                    </a:p>
                  </a:txBody>
                  <a:tcPr marL="42246" marR="42246" marT="21123" marB="21123" anchor="ctr"/>
                </a:tc>
                <a:tc>
                  <a:txBody>
                    <a:bodyPr/>
                    <a:lstStyle/>
                    <a:p>
                      <a:r>
                        <a:rPr lang="es-MX" sz="1050">
                          <a:effectLst/>
                        </a:rPr>
                        <a:t>1.4 GHz</a:t>
                      </a:r>
                    </a:p>
                  </a:txBody>
                  <a:tcPr marL="42246" marR="42246" marT="21123" marB="21123" anchor="ctr"/>
                </a:tc>
                <a:tc>
                  <a:txBody>
                    <a:bodyPr/>
                    <a:lstStyle/>
                    <a:p>
                      <a:r>
                        <a:rPr lang="es-MX" sz="1050">
                          <a:effectLst/>
                        </a:rPr>
                        <a:t>256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10.5×</a:t>
                      </a:r>
                    </a:p>
                  </a:txBody>
                  <a:tcPr marL="42246" marR="42246" marT="21123" marB="21123" anchor="ctr"/>
                </a:tc>
                <a:tc>
                  <a:txBody>
                    <a:bodyPr/>
                    <a:lstStyle/>
                    <a:p>
                      <a:r>
                        <a:rPr lang="es-MX" sz="1050">
                          <a:effectLst/>
                        </a:rPr>
                        <a:t>1.5 V</a:t>
                      </a:r>
                    </a:p>
                  </a:txBody>
                  <a:tcPr marL="42246" marR="42246" marT="21123" marB="21123" anchor="ctr"/>
                </a:tc>
                <a:tc>
                  <a:txBody>
                    <a:bodyPr/>
                    <a:lstStyle/>
                    <a:p>
                      <a:r>
                        <a:rPr lang="es-MX" sz="1050">
                          <a:effectLst/>
                        </a:rPr>
                        <a:t>31.2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MX" sz="1050">
                          <a:effectLst/>
                        </a:rPr>
                        <a:t>Diciembre de 2001</a:t>
                      </a:r>
                    </a:p>
                  </a:txBody>
                  <a:tcPr marL="42246" marR="42246" marT="21123" marB="21123" anchor="ctr"/>
                </a:tc>
                <a:tc>
                  <a:txBody>
                    <a:bodyPr/>
                    <a:lstStyle/>
                    <a:p>
                      <a:endParaRPr lang="es-MX" sz="1050">
                        <a:effectLst/>
                      </a:endParaRPr>
                    </a:p>
                  </a:txBody>
                  <a:tcPr marL="42246" marR="42246" marT="21123" marB="21123" anchor="ctr"/>
                </a:tc>
                <a:extLst>
                  <a:ext uri="{0D108BD9-81ED-4DB2-BD59-A6C34878D82A}">
                    <a16:rowId xmlns:a16="http://schemas.microsoft.com/office/drawing/2014/main" val="3257322503"/>
                  </a:ext>
                </a:extLst>
              </a:tr>
              <a:tr h="459437">
                <a:tc>
                  <a:txBody>
                    <a:bodyPr/>
                    <a:lstStyle/>
                    <a:p>
                      <a:r>
                        <a:rPr lang="es-MX" sz="1050">
                          <a:effectLst/>
                        </a:rPr>
                        <a:t>Pentium III 1400S</a:t>
                      </a:r>
                    </a:p>
                  </a:txBody>
                  <a:tcPr marL="42246" marR="42246" marT="21123" marB="21123" anchor="ctr"/>
                </a:tc>
                <a:tc>
                  <a:txBody>
                    <a:bodyPr/>
                    <a:lstStyle/>
                    <a:p>
                      <a:r>
                        <a:rPr lang="es-MX" sz="1050">
                          <a:effectLst/>
                        </a:rPr>
                        <a:t>1.4 GHz</a:t>
                      </a:r>
                    </a:p>
                  </a:txBody>
                  <a:tcPr marL="42246" marR="42246" marT="21123" marB="21123" anchor="ctr"/>
                </a:tc>
                <a:tc>
                  <a:txBody>
                    <a:bodyPr/>
                    <a:lstStyle/>
                    <a:p>
                      <a:r>
                        <a:rPr lang="es-MX" sz="1050">
                          <a:effectLst/>
                        </a:rPr>
                        <a:t>512 KB</a:t>
                      </a:r>
                    </a:p>
                  </a:txBody>
                  <a:tcPr marL="42246" marR="42246" marT="21123" marB="21123" anchor="ctr"/>
                </a:tc>
                <a:tc>
                  <a:txBody>
                    <a:bodyPr/>
                    <a:lstStyle/>
                    <a:p>
                      <a:r>
                        <a:rPr lang="es-MX" sz="1050">
                          <a:effectLst/>
                        </a:rPr>
                        <a:t>133 MHz</a:t>
                      </a:r>
                    </a:p>
                  </a:txBody>
                  <a:tcPr marL="42246" marR="42246" marT="21123" marB="21123" anchor="ctr"/>
                </a:tc>
                <a:tc>
                  <a:txBody>
                    <a:bodyPr/>
                    <a:lstStyle/>
                    <a:p>
                      <a:r>
                        <a:rPr lang="es-MX" sz="1050">
                          <a:effectLst/>
                        </a:rPr>
                        <a:t>10.5×</a:t>
                      </a:r>
                    </a:p>
                  </a:txBody>
                  <a:tcPr marL="42246" marR="42246" marT="21123" marB="21123" anchor="ctr"/>
                </a:tc>
                <a:tc>
                  <a:txBody>
                    <a:bodyPr/>
                    <a:lstStyle/>
                    <a:p>
                      <a:r>
                        <a:rPr lang="es-MX" sz="1050">
                          <a:effectLst/>
                        </a:rPr>
                        <a:t>1.45 V</a:t>
                      </a:r>
                    </a:p>
                  </a:txBody>
                  <a:tcPr marL="42246" marR="42246" marT="21123" marB="21123" anchor="ctr"/>
                </a:tc>
                <a:tc>
                  <a:txBody>
                    <a:bodyPr/>
                    <a:lstStyle/>
                    <a:p>
                      <a:r>
                        <a:rPr lang="es-MX" sz="1050">
                          <a:effectLst/>
                        </a:rPr>
                        <a:t>32.2 W</a:t>
                      </a:r>
                    </a:p>
                  </a:txBody>
                  <a:tcPr marL="42246" marR="42246" marT="21123" marB="21123" anchor="ctr"/>
                </a:tc>
                <a:tc>
                  <a:txBody>
                    <a:bodyPr/>
                    <a:lstStyle/>
                    <a:p>
                      <a:r>
                        <a:rPr lang="es-MX" sz="1050">
                          <a:effectLst/>
                        </a:rPr>
                        <a:t>Socket 370</a:t>
                      </a:r>
                    </a:p>
                  </a:txBody>
                  <a:tcPr marL="42246" marR="42246" marT="21123" marB="21123" anchor="ctr"/>
                </a:tc>
                <a:tc>
                  <a:txBody>
                    <a:bodyPr/>
                    <a:lstStyle/>
                    <a:p>
                      <a:r>
                        <a:rPr lang="es-ES" sz="1050">
                          <a:effectLst/>
                        </a:rPr>
                        <a:t>8 de enero de 2002</a:t>
                      </a:r>
                    </a:p>
                  </a:txBody>
                  <a:tcPr marL="42246" marR="42246" marT="21123" marB="21123" anchor="ctr"/>
                </a:tc>
                <a:tc>
                  <a:txBody>
                    <a:bodyPr/>
                    <a:lstStyle/>
                    <a:p>
                      <a:r>
                        <a:rPr lang="es-MX" sz="1050" dirty="0">
                          <a:effectLst/>
                        </a:rPr>
                        <a:t>$315</a:t>
                      </a:r>
                    </a:p>
                  </a:txBody>
                  <a:tcPr marL="42246" marR="42246" marT="21123" marB="21123" anchor="ctr"/>
                </a:tc>
                <a:extLst>
                  <a:ext uri="{0D108BD9-81ED-4DB2-BD59-A6C34878D82A}">
                    <a16:rowId xmlns:a16="http://schemas.microsoft.com/office/drawing/2014/main" val="2336312029"/>
                  </a:ext>
                </a:extLst>
              </a:tr>
            </a:tbl>
          </a:graphicData>
        </a:graphic>
      </p:graphicFrame>
      <p:sp>
        <p:nvSpPr>
          <p:cNvPr id="7" name="CuadroTexto 6">
            <a:extLst>
              <a:ext uri="{FF2B5EF4-FFF2-40B4-BE49-F238E27FC236}">
                <a16:creationId xmlns:a16="http://schemas.microsoft.com/office/drawing/2014/main" id="{CDA0DA9F-A001-4D13-A6F7-88F06F615B72}"/>
              </a:ext>
            </a:extLst>
          </p:cNvPr>
          <p:cNvSpPr txBox="1"/>
          <p:nvPr/>
        </p:nvSpPr>
        <p:spPr>
          <a:xfrm>
            <a:off x="768624" y="0"/>
            <a:ext cx="6559827" cy="21236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100" b="1" i="0" u="none" strike="noStrike" cap="none" normalizeH="0" baseline="0" dirty="0">
                <a:ln>
                  <a:noFill/>
                </a:ln>
                <a:effectLst/>
                <a:cs typeface="Arial" panose="020B0604020202020204" pitchFamily="34" charset="0"/>
              </a:rPr>
              <a:t>Tualatin</a:t>
            </a:r>
            <a:r>
              <a:rPr kumimoji="0" lang="es-MX" altLang="es-MX" sz="1100" b="0" i="0" u="none" strike="noStrike" cap="none" normalizeH="0" baseline="0" dirty="0">
                <a:ln>
                  <a:noFill/>
                </a:ln>
                <a:effectLst/>
                <a:cs typeface="Arial" panose="020B0604020202020204" pitchFamily="34" charset="0"/>
              </a:rPr>
              <a:t>: </a:t>
            </a:r>
            <a:r>
              <a:rPr kumimoji="0" lang="es-MX" altLang="es-MX" sz="1100" b="0" i="0" u="none" strike="noStrike" cap="none" normalizeH="0" baseline="0" dirty="0">
                <a:ln>
                  <a:noFill/>
                </a:ln>
                <a:effectLst/>
                <a:cs typeface="Arial" panose="020B0604020202020204" pitchFamily="34" charset="0"/>
                <a:hlinkClick r:id="rId2" tooltip="130 nanómetros">
                  <a:extLst>
                    <a:ext uri="{A12FA001-AC4F-418D-AE19-62706E023703}">
                      <ahyp:hlinkClr xmlns:ahyp="http://schemas.microsoft.com/office/drawing/2018/hyperlinkcolor" val="tx"/>
                    </a:ext>
                  </a:extLst>
                </a:hlinkClick>
              </a:rPr>
              <a:t>Tecnología de proceso de 0,13 μm</a:t>
            </a:r>
            <a:endParaRPr kumimoji="0" lang="es-MX" altLang="es-MX" sz="1100" b="0" i="0" u="none" strike="noStrike" cap="none" normalizeH="0" baseline="0" dirty="0">
              <a:ln>
                <a:noFill/>
              </a:ln>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Introducido en julio de 2001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28,1 millones de </a:t>
            </a:r>
            <a:r>
              <a:rPr kumimoji="0" lang="es-MX" altLang="es-MX" sz="1100" b="0" i="0" u="none" strike="noStrike" cap="none" normalizeH="0" baseline="0" dirty="0" err="1">
                <a:ln>
                  <a:noFill/>
                </a:ln>
                <a:effectLst/>
                <a:cs typeface="Arial" panose="020B0604020202020204" pitchFamily="34" charset="0"/>
              </a:rPr>
              <a:t>transistore</a:t>
            </a:r>
            <a:endParaRPr kumimoji="0" lang="es-MX" altLang="es-MX" sz="1100" b="0" i="0" u="none" strike="noStrike" cap="none" normalizeH="0" baseline="0" dirty="0">
              <a:ln>
                <a:noFill/>
              </a:ln>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32 KB (32 x 1024 B) caché L1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256 KB o 512 KB de caché Advanced Transfer L2 (integrado)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Paquete FC-PGA2 de 370 pines (matriz de cuadrícula de pines de chip </a:t>
            </a:r>
            <a:r>
              <a:rPr kumimoji="0" lang="es-MX" altLang="es-MX" sz="1100" b="0" i="0" u="none" strike="noStrike" cap="none" normalizeH="0" baseline="0" dirty="0" err="1">
                <a:ln>
                  <a:noFill/>
                </a:ln>
                <a:effectLst/>
                <a:cs typeface="Arial" panose="020B0604020202020204" pitchFamily="34" charset="0"/>
              </a:rPr>
              <a:t>flip</a:t>
            </a:r>
            <a:r>
              <a:rPr kumimoji="0" lang="es-MX" altLang="es-MX" sz="1100" b="0" i="0" u="none" strike="noStrike" cap="none" normalizeH="0" baseline="0" dirty="0">
                <a:ln>
                  <a:noFill/>
                </a:ln>
                <a:effectLst/>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Velocidad de reloj del bus del sistema de 133 MHz</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Zócalo 370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Familia 6 modelo 11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Variantes:</a:t>
            </a:r>
          </a:p>
          <a:p>
            <a:endParaRPr lang="es-MX" sz="1100" dirty="0"/>
          </a:p>
        </p:txBody>
      </p:sp>
    </p:spTree>
    <p:extLst>
      <p:ext uri="{BB962C8B-B14F-4D97-AF65-F5344CB8AC3E}">
        <p14:creationId xmlns:p14="http://schemas.microsoft.com/office/powerpoint/2010/main" val="2480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77DEDD8-1CEA-475D-A06E-BDFA53F9E590}"/>
              </a:ext>
            </a:extLst>
          </p:cNvPr>
          <p:cNvSpPr>
            <a:spLocks noGrp="1"/>
          </p:cNvSpPr>
          <p:nvPr>
            <p:ph type="sldNum" sz="quarter" idx="12"/>
          </p:nvPr>
        </p:nvSpPr>
        <p:spPr/>
        <p:txBody>
          <a:bodyPr/>
          <a:lstStyle/>
          <a:p>
            <a:pPr rtl="0"/>
            <a:fld id="{D8DA9DAA-006C-4F4B-980E-E3DF019B24E2}" type="slidenum">
              <a:rPr lang="es-ES" noProof="0" smtClean="0"/>
              <a:t>28</a:t>
            </a:fld>
            <a:endParaRPr lang="es-ES" noProof="0"/>
          </a:p>
        </p:txBody>
      </p:sp>
      <p:sp>
        <p:nvSpPr>
          <p:cNvPr id="7" name="CuadroTexto 6">
            <a:extLst>
              <a:ext uri="{FF2B5EF4-FFF2-40B4-BE49-F238E27FC236}">
                <a16:creationId xmlns:a16="http://schemas.microsoft.com/office/drawing/2014/main" id="{B1042318-138E-49A9-8E4E-3F06428344E9}"/>
              </a:ext>
            </a:extLst>
          </p:cNvPr>
          <p:cNvSpPr txBox="1"/>
          <p:nvPr/>
        </p:nvSpPr>
        <p:spPr>
          <a:xfrm>
            <a:off x="742121" y="136525"/>
            <a:ext cx="9833113" cy="1785104"/>
          </a:xfrm>
          <a:prstGeom prst="rect">
            <a:avLst/>
          </a:prstGeom>
          <a:noFill/>
        </p:spPr>
        <p:txBody>
          <a:bodyPr wrap="square" rtlCol="0">
            <a:spAutoFit/>
          </a:bodyPr>
          <a:lstStyle/>
          <a:p>
            <a:pPr marL="171450" indent="-171450">
              <a:buFont typeface="Arial" panose="020B0604020202020204" pitchFamily="34" charset="0"/>
              <a:buChar char="•"/>
            </a:pPr>
            <a:r>
              <a:rPr lang="es-ES" sz="1100" dirty="0">
                <a:solidFill>
                  <a:schemeClr val="accent1"/>
                </a:solidFill>
              </a:rPr>
              <a:t>Celeron (a base de Pentium III Coppermine)</a:t>
            </a:r>
          </a:p>
          <a:p>
            <a:pPr marL="171450" indent="-171450">
              <a:buFont typeface="Arial" panose="020B0604020202020204" pitchFamily="34" charset="0"/>
              <a:buChar char="•"/>
            </a:pPr>
            <a:r>
              <a:rPr lang="es-ES" sz="1100" dirty="0"/>
              <a:t>Coppermine-128, Tecnología de proceso de 0.18 μm</a:t>
            </a:r>
          </a:p>
          <a:p>
            <a:pPr marL="171450" indent="-171450">
              <a:buFont typeface="Arial" panose="020B0604020202020204" pitchFamily="34" charset="0"/>
              <a:buChar char="•"/>
            </a:pPr>
            <a:r>
              <a:rPr lang="es-ES" sz="1100" dirty="0"/>
              <a:t>Introducido en marzo de 2000</a:t>
            </a:r>
          </a:p>
          <a:p>
            <a:pPr marL="171450" indent="-171450">
              <a:buFont typeface="Arial" panose="020B0604020202020204" pitchFamily="34" charset="0"/>
              <a:buChar char="•"/>
            </a:pPr>
            <a:r>
              <a:rPr lang="es-ES" sz="1100" dirty="0"/>
              <a:t>Extensiones de transmisión SIMD (SSE)</a:t>
            </a:r>
          </a:p>
          <a:p>
            <a:pPr marL="171450" indent="-171450">
              <a:buFont typeface="Arial" panose="020B0604020202020204" pitchFamily="34" charset="0"/>
              <a:buChar char="•"/>
            </a:pPr>
            <a:r>
              <a:rPr lang="es-ES" sz="1100" dirty="0"/>
              <a:t>Socket 370, paquete de procesador FC-PGA</a:t>
            </a:r>
          </a:p>
          <a:p>
            <a:pPr marL="171450" indent="-171450">
              <a:buFont typeface="Arial" panose="020B0604020202020204" pitchFamily="34" charset="0"/>
              <a:buChar char="•"/>
            </a:pPr>
            <a:r>
              <a:rPr lang="es-ES" sz="1100" dirty="0"/>
              <a:t>28,1 millones de transistores</a:t>
            </a:r>
          </a:p>
          <a:p>
            <a:pPr marL="171450" indent="-171450">
              <a:buFont typeface="Arial" panose="020B0604020202020204" pitchFamily="34" charset="0"/>
              <a:buChar char="•"/>
            </a:pPr>
            <a:r>
              <a:rPr lang="es-ES" sz="1100" dirty="0"/>
              <a:t>Velocidad de reloj del bus del sistema de 66 MHz, velocidad de reloj del bus del sistema de 100 MHz desde el 3 de enero de 2001</a:t>
            </a:r>
          </a:p>
          <a:p>
            <a:pPr marL="171450" indent="-171450">
              <a:buFont typeface="Arial" panose="020B0604020202020204" pitchFamily="34" charset="0"/>
              <a:buChar char="•"/>
            </a:pPr>
            <a:r>
              <a:rPr lang="es-ES" sz="1100" dirty="0"/>
              <a:t>32 KB de caché L1</a:t>
            </a:r>
          </a:p>
          <a:p>
            <a:pPr marL="171450" indent="-171450">
              <a:buFont typeface="Arial" panose="020B0604020202020204" pitchFamily="34" charset="0"/>
              <a:buChar char="•"/>
            </a:pPr>
            <a:r>
              <a:rPr lang="es-ES" sz="1100" dirty="0"/>
              <a:t>128 KB de caché Advanced Transfer L2</a:t>
            </a:r>
          </a:p>
          <a:p>
            <a:pPr marL="171450" indent="-171450">
              <a:buFont typeface="Arial" panose="020B0604020202020204" pitchFamily="34" charset="0"/>
              <a:buChar char="•"/>
            </a:pPr>
            <a:r>
              <a:rPr lang="es-ES" sz="1100" dirty="0"/>
              <a:t>Familia 6 modelo 8</a:t>
            </a:r>
            <a:endParaRPr lang="es-MX" sz="1100" dirty="0"/>
          </a:p>
        </p:txBody>
      </p:sp>
      <p:graphicFrame>
        <p:nvGraphicFramePr>
          <p:cNvPr id="8" name="Tabla 7">
            <a:extLst>
              <a:ext uri="{FF2B5EF4-FFF2-40B4-BE49-F238E27FC236}">
                <a16:creationId xmlns:a16="http://schemas.microsoft.com/office/drawing/2014/main" id="{52CD2BAF-5BE7-47ED-8AF5-76295AD5B3CF}"/>
              </a:ext>
            </a:extLst>
          </p:cNvPr>
          <p:cNvGraphicFramePr>
            <a:graphicFrameLocks noGrp="1"/>
          </p:cNvGraphicFramePr>
          <p:nvPr>
            <p:extLst>
              <p:ext uri="{D42A27DB-BD31-4B8C-83A1-F6EECF244321}">
                <p14:modId xmlns:p14="http://schemas.microsoft.com/office/powerpoint/2010/main" val="612503128"/>
              </p:ext>
            </p:extLst>
          </p:nvPr>
        </p:nvGraphicFramePr>
        <p:xfrm>
          <a:off x="1417982" y="2005012"/>
          <a:ext cx="10045150" cy="4605126"/>
        </p:xfrm>
        <a:graphic>
          <a:graphicData uri="http://schemas.openxmlformats.org/drawingml/2006/table">
            <a:tbl>
              <a:tblPr>
                <a:tableStyleId>{ED083AE6-46FA-4A59-8FB0-9F97EB10719F}</a:tableStyleId>
              </a:tblPr>
              <a:tblGrid>
                <a:gridCol w="1004515">
                  <a:extLst>
                    <a:ext uri="{9D8B030D-6E8A-4147-A177-3AD203B41FA5}">
                      <a16:colId xmlns:a16="http://schemas.microsoft.com/office/drawing/2014/main" val="575962926"/>
                    </a:ext>
                  </a:extLst>
                </a:gridCol>
                <a:gridCol w="1004515">
                  <a:extLst>
                    <a:ext uri="{9D8B030D-6E8A-4147-A177-3AD203B41FA5}">
                      <a16:colId xmlns:a16="http://schemas.microsoft.com/office/drawing/2014/main" val="1577127124"/>
                    </a:ext>
                  </a:extLst>
                </a:gridCol>
                <a:gridCol w="1004515">
                  <a:extLst>
                    <a:ext uri="{9D8B030D-6E8A-4147-A177-3AD203B41FA5}">
                      <a16:colId xmlns:a16="http://schemas.microsoft.com/office/drawing/2014/main" val="3114503950"/>
                    </a:ext>
                  </a:extLst>
                </a:gridCol>
                <a:gridCol w="1004515">
                  <a:extLst>
                    <a:ext uri="{9D8B030D-6E8A-4147-A177-3AD203B41FA5}">
                      <a16:colId xmlns:a16="http://schemas.microsoft.com/office/drawing/2014/main" val="2595986492"/>
                    </a:ext>
                  </a:extLst>
                </a:gridCol>
                <a:gridCol w="1004515">
                  <a:extLst>
                    <a:ext uri="{9D8B030D-6E8A-4147-A177-3AD203B41FA5}">
                      <a16:colId xmlns:a16="http://schemas.microsoft.com/office/drawing/2014/main" val="2399687437"/>
                    </a:ext>
                  </a:extLst>
                </a:gridCol>
                <a:gridCol w="1004515">
                  <a:extLst>
                    <a:ext uri="{9D8B030D-6E8A-4147-A177-3AD203B41FA5}">
                      <a16:colId xmlns:a16="http://schemas.microsoft.com/office/drawing/2014/main" val="2315145962"/>
                    </a:ext>
                  </a:extLst>
                </a:gridCol>
                <a:gridCol w="1004515">
                  <a:extLst>
                    <a:ext uri="{9D8B030D-6E8A-4147-A177-3AD203B41FA5}">
                      <a16:colId xmlns:a16="http://schemas.microsoft.com/office/drawing/2014/main" val="1890501941"/>
                    </a:ext>
                  </a:extLst>
                </a:gridCol>
                <a:gridCol w="1004515">
                  <a:extLst>
                    <a:ext uri="{9D8B030D-6E8A-4147-A177-3AD203B41FA5}">
                      <a16:colId xmlns:a16="http://schemas.microsoft.com/office/drawing/2014/main" val="580277965"/>
                    </a:ext>
                  </a:extLst>
                </a:gridCol>
                <a:gridCol w="1004515">
                  <a:extLst>
                    <a:ext uri="{9D8B030D-6E8A-4147-A177-3AD203B41FA5}">
                      <a16:colId xmlns:a16="http://schemas.microsoft.com/office/drawing/2014/main" val="1487144257"/>
                    </a:ext>
                  </a:extLst>
                </a:gridCol>
                <a:gridCol w="1004515">
                  <a:extLst>
                    <a:ext uri="{9D8B030D-6E8A-4147-A177-3AD203B41FA5}">
                      <a16:colId xmlns:a16="http://schemas.microsoft.com/office/drawing/2014/main" val="3518960358"/>
                    </a:ext>
                  </a:extLst>
                </a:gridCol>
              </a:tblGrid>
              <a:tr h="369722">
                <a:tc>
                  <a:txBody>
                    <a:bodyPr/>
                    <a:lstStyle/>
                    <a:p>
                      <a:pPr algn="ctr"/>
                      <a:r>
                        <a:rPr lang="es-MX" sz="900">
                          <a:effectLst/>
                        </a:rPr>
                        <a:t>Modelo</a:t>
                      </a:r>
                    </a:p>
                  </a:txBody>
                  <a:tcPr marL="28440" marR="28440" marT="14220" marB="14220" anchor="ctr"/>
                </a:tc>
                <a:tc>
                  <a:txBody>
                    <a:bodyPr/>
                    <a:lstStyle/>
                    <a:p>
                      <a:pPr algn="ctr"/>
                      <a:r>
                        <a:rPr lang="es-MX" sz="900">
                          <a:effectLst/>
                        </a:rPr>
                        <a:t>Frecuencia</a:t>
                      </a:r>
                    </a:p>
                  </a:txBody>
                  <a:tcPr marL="28440" marR="28440" marT="14220" marB="14220" anchor="ctr"/>
                </a:tc>
                <a:tc>
                  <a:txBody>
                    <a:bodyPr/>
                    <a:lstStyle/>
                    <a:p>
                      <a:pPr algn="ctr"/>
                      <a:r>
                        <a:rPr lang="es-MX" sz="900">
                          <a:effectLst/>
                        </a:rPr>
                        <a:t>cachéL2</a:t>
                      </a:r>
                    </a:p>
                  </a:txBody>
                  <a:tcPr marL="28440" marR="28440" marT="14220" marB="14220" anchor="ctr"/>
                </a:tc>
                <a:tc>
                  <a:txBody>
                    <a:bodyPr/>
                    <a:lstStyle/>
                    <a:p>
                      <a:pPr algn="ctr"/>
                      <a:r>
                        <a:rPr lang="es-MX" sz="900">
                          <a:effectLst/>
                        </a:rPr>
                        <a:t>FSB</a:t>
                      </a:r>
                    </a:p>
                  </a:txBody>
                  <a:tcPr marL="28440" marR="28440" marT="14220" marB="14220" anchor="ctr"/>
                </a:tc>
                <a:tc>
                  <a:txBody>
                    <a:bodyPr/>
                    <a:lstStyle/>
                    <a:p>
                      <a:pPr algn="ctr"/>
                      <a:r>
                        <a:rPr lang="es-MX" sz="900">
                          <a:effectLst/>
                        </a:rPr>
                        <a:t>Mult.</a:t>
                      </a:r>
                    </a:p>
                  </a:txBody>
                  <a:tcPr marL="28440" marR="28440" marT="14220" marB="14220" anchor="ctr"/>
                </a:tc>
                <a:tc>
                  <a:txBody>
                    <a:bodyPr/>
                    <a:lstStyle/>
                    <a:p>
                      <a:pPr algn="ctr"/>
                      <a:r>
                        <a:rPr lang="es-MX" sz="900">
                          <a:effectLst/>
                        </a:rPr>
                        <a:t>Voltaje</a:t>
                      </a:r>
                    </a:p>
                  </a:txBody>
                  <a:tcPr marL="28440" marR="28440" marT="14220" marB="14220" anchor="ctr"/>
                </a:tc>
                <a:tc>
                  <a:txBody>
                    <a:bodyPr/>
                    <a:lstStyle/>
                    <a:p>
                      <a:pPr algn="ctr"/>
                      <a:r>
                        <a:rPr lang="es-MX" sz="900">
                          <a:effectLst/>
                        </a:rPr>
                        <a:t>TDP</a:t>
                      </a:r>
                    </a:p>
                  </a:txBody>
                  <a:tcPr marL="28440" marR="28440" marT="14220" marB="14220" anchor="ctr"/>
                </a:tc>
                <a:tc>
                  <a:txBody>
                    <a:bodyPr/>
                    <a:lstStyle/>
                    <a:p>
                      <a:pPr algn="ctr"/>
                      <a:r>
                        <a:rPr lang="es-MX" sz="900">
                          <a:effectLst/>
                        </a:rPr>
                        <a:t>Socket</a:t>
                      </a:r>
                    </a:p>
                  </a:txBody>
                  <a:tcPr marL="28440" marR="28440" marT="14220" marB="14220" anchor="ctr"/>
                </a:tc>
                <a:tc>
                  <a:txBody>
                    <a:bodyPr/>
                    <a:lstStyle/>
                    <a:p>
                      <a:pPr algn="ctr"/>
                      <a:r>
                        <a:rPr lang="es-MX" sz="900">
                          <a:effectLst/>
                        </a:rPr>
                        <a:t>Fecha de lanzamiento</a:t>
                      </a:r>
                    </a:p>
                  </a:txBody>
                  <a:tcPr marL="28440" marR="28440" marT="14220" marB="14220" anchor="ctr"/>
                </a:tc>
                <a:tc>
                  <a:txBody>
                    <a:bodyPr/>
                    <a:lstStyle/>
                    <a:p>
                      <a:pPr algn="ctr"/>
                      <a:r>
                        <a:rPr lang="es-MX" sz="900">
                          <a:effectLst/>
                        </a:rPr>
                        <a:t>Precio delanzamiento (USD)</a:t>
                      </a:r>
                    </a:p>
                  </a:txBody>
                  <a:tcPr marL="28440" marR="28440" marT="14220" marB="14220" anchor="ctr"/>
                </a:tc>
                <a:extLst>
                  <a:ext uri="{0D108BD9-81ED-4DB2-BD59-A6C34878D82A}">
                    <a16:rowId xmlns:a16="http://schemas.microsoft.com/office/drawing/2014/main" val="3741885645"/>
                  </a:ext>
                </a:extLst>
              </a:tr>
              <a:tr h="284401">
                <a:tc>
                  <a:txBody>
                    <a:bodyPr/>
                    <a:lstStyle/>
                    <a:p>
                      <a:r>
                        <a:rPr lang="es-MX" sz="900">
                          <a:effectLst/>
                        </a:rPr>
                        <a:t>Celeron 533A</a:t>
                      </a:r>
                    </a:p>
                  </a:txBody>
                  <a:tcPr marL="28440" marR="28440" marT="14220" marB="14220" anchor="ctr"/>
                </a:tc>
                <a:tc>
                  <a:txBody>
                    <a:bodyPr/>
                    <a:lstStyle/>
                    <a:p>
                      <a:r>
                        <a:rPr lang="es-MX" sz="900">
                          <a:effectLst/>
                        </a:rPr>
                        <a:t>533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8×</a:t>
                      </a:r>
                    </a:p>
                  </a:txBody>
                  <a:tcPr marL="28440" marR="28440" marT="14220" marB="14220" anchor="ctr"/>
                </a:tc>
                <a:tc>
                  <a:txBody>
                    <a:bodyPr/>
                    <a:lstStyle/>
                    <a:p>
                      <a:r>
                        <a:rPr lang="es-MX" sz="900">
                          <a:effectLst/>
                        </a:rPr>
                        <a:t>1.5/1.7 V</a:t>
                      </a:r>
                    </a:p>
                  </a:txBody>
                  <a:tcPr marL="28440" marR="28440" marT="14220" marB="14220" anchor="ctr"/>
                </a:tc>
                <a:tc>
                  <a:txBody>
                    <a:bodyPr/>
                    <a:lstStyle/>
                    <a:p>
                      <a:r>
                        <a:rPr lang="es-MX" sz="900">
                          <a:effectLst/>
                        </a:rPr>
                        <a:t>14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29 de marzo de 2000</a:t>
                      </a:r>
                    </a:p>
                  </a:txBody>
                  <a:tcPr marL="28440" marR="28440" marT="14220" marB="14220" anchor="ctr"/>
                </a:tc>
                <a:tc>
                  <a:txBody>
                    <a:bodyPr/>
                    <a:lstStyle/>
                    <a:p>
                      <a:endParaRPr lang="es-MX" sz="900">
                        <a:effectLst/>
                      </a:endParaRPr>
                    </a:p>
                  </a:txBody>
                  <a:tcPr marL="28440" marR="28440" marT="14220" marB="14220" anchor="ctr"/>
                </a:tc>
                <a:extLst>
                  <a:ext uri="{0D108BD9-81ED-4DB2-BD59-A6C34878D82A}">
                    <a16:rowId xmlns:a16="http://schemas.microsoft.com/office/drawing/2014/main" val="1860191546"/>
                  </a:ext>
                </a:extLst>
              </a:tr>
              <a:tr h="284401">
                <a:tc>
                  <a:txBody>
                    <a:bodyPr/>
                    <a:lstStyle/>
                    <a:p>
                      <a:r>
                        <a:rPr lang="es-MX" sz="900">
                          <a:effectLst/>
                        </a:rPr>
                        <a:t>Celeron 566</a:t>
                      </a:r>
                    </a:p>
                  </a:txBody>
                  <a:tcPr marL="28440" marR="28440" marT="14220" marB="14220" anchor="ctr"/>
                </a:tc>
                <a:tc>
                  <a:txBody>
                    <a:bodyPr/>
                    <a:lstStyle/>
                    <a:p>
                      <a:r>
                        <a:rPr lang="es-MX" sz="900">
                          <a:effectLst/>
                        </a:rPr>
                        <a:t>567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8.5×</a:t>
                      </a:r>
                    </a:p>
                  </a:txBody>
                  <a:tcPr marL="28440" marR="28440" marT="14220" marB="14220" anchor="ctr"/>
                </a:tc>
                <a:tc>
                  <a:txBody>
                    <a:bodyPr/>
                    <a:lstStyle/>
                    <a:p>
                      <a:r>
                        <a:rPr lang="es-MX" sz="900">
                          <a:effectLst/>
                        </a:rPr>
                        <a:t>1.5/1.7/1.75 V</a:t>
                      </a:r>
                    </a:p>
                  </a:txBody>
                  <a:tcPr marL="28440" marR="28440" marT="14220" marB="14220" anchor="ctr"/>
                </a:tc>
                <a:tc>
                  <a:txBody>
                    <a:bodyPr/>
                    <a:lstStyle/>
                    <a:p>
                      <a:r>
                        <a:rPr lang="es-MX" sz="900">
                          <a:effectLst/>
                        </a:rPr>
                        <a:t>19.2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29 de marzo de 2000</a:t>
                      </a:r>
                    </a:p>
                  </a:txBody>
                  <a:tcPr marL="28440" marR="28440" marT="14220" marB="14220" anchor="ctr"/>
                </a:tc>
                <a:tc>
                  <a:txBody>
                    <a:bodyPr/>
                    <a:lstStyle/>
                    <a:p>
                      <a:r>
                        <a:rPr lang="es-MX" sz="900">
                          <a:effectLst/>
                        </a:rPr>
                        <a:t>$167</a:t>
                      </a:r>
                    </a:p>
                  </a:txBody>
                  <a:tcPr marL="28440" marR="28440" marT="14220" marB="14220" anchor="ctr"/>
                </a:tc>
                <a:extLst>
                  <a:ext uri="{0D108BD9-81ED-4DB2-BD59-A6C34878D82A}">
                    <a16:rowId xmlns:a16="http://schemas.microsoft.com/office/drawing/2014/main" val="539906298"/>
                  </a:ext>
                </a:extLst>
              </a:tr>
              <a:tr h="284401">
                <a:tc>
                  <a:txBody>
                    <a:bodyPr/>
                    <a:lstStyle/>
                    <a:p>
                      <a:r>
                        <a:rPr lang="es-MX" sz="900">
                          <a:effectLst/>
                        </a:rPr>
                        <a:t>Celeron 600</a:t>
                      </a:r>
                    </a:p>
                  </a:txBody>
                  <a:tcPr marL="28440" marR="28440" marT="14220" marB="14220" anchor="ctr"/>
                </a:tc>
                <a:tc>
                  <a:txBody>
                    <a:bodyPr/>
                    <a:lstStyle/>
                    <a:p>
                      <a:r>
                        <a:rPr lang="es-MX" sz="900">
                          <a:effectLst/>
                        </a:rPr>
                        <a:t>600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9×</a:t>
                      </a:r>
                    </a:p>
                  </a:txBody>
                  <a:tcPr marL="28440" marR="28440" marT="14220" marB="14220" anchor="ctr"/>
                </a:tc>
                <a:tc>
                  <a:txBody>
                    <a:bodyPr/>
                    <a:lstStyle/>
                    <a:p>
                      <a:r>
                        <a:rPr lang="es-MX" sz="900">
                          <a:effectLst/>
                        </a:rPr>
                        <a:t>1.5/1.7/1.75 V</a:t>
                      </a:r>
                    </a:p>
                  </a:txBody>
                  <a:tcPr marL="28440" marR="28440" marT="14220" marB="14220" anchor="ctr"/>
                </a:tc>
                <a:tc>
                  <a:txBody>
                    <a:bodyPr/>
                    <a:lstStyle/>
                    <a:p>
                      <a:r>
                        <a:rPr lang="es-MX" sz="900">
                          <a:effectLst/>
                        </a:rPr>
                        <a:t>15.8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29 de marzo de 2000</a:t>
                      </a:r>
                    </a:p>
                  </a:txBody>
                  <a:tcPr marL="28440" marR="28440" marT="14220" marB="14220" anchor="ctr"/>
                </a:tc>
                <a:tc>
                  <a:txBody>
                    <a:bodyPr/>
                    <a:lstStyle/>
                    <a:p>
                      <a:r>
                        <a:rPr lang="es-MX" sz="900">
                          <a:effectLst/>
                        </a:rPr>
                        <a:t>$181</a:t>
                      </a:r>
                    </a:p>
                  </a:txBody>
                  <a:tcPr marL="28440" marR="28440" marT="14220" marB="14220" anchor="ctr"/>
                </a:tc>
                <a:extLst>
                  <a:ext uri="{0D108BD9-81ED-4DB2-BD59-A6C34878D82A}">
                    <a16:rowId xmlns:a16="http://schemas.microsoft.com/office/drawing/2014/main" val="630941321"/>
                  </a:ext>
                </a:extLst>
              </a:tr>
              <a:tr h="284401">
                <a:tc>
                  <a:txBody>
                    <a:bodyPr/>
                    <a:lstStyle/>
                    <a:p>
                      <a:r>
                        <a:rPr lang="es-MX" sz="900">
                          <a:effectLst/>
                        </a:rPr>
                        <a:t>Celeron 633</a:t>
                      </a:r>
                    </a:p>
                  </a:txBody>
                  <a:tcPr marL="28440" marR="28440" marT="14220" marB="14220" anchor="ctr"/>
                </a:tc>
                <a:tc>
                  <a:txBody>
                    <a:bodyPr/>
                    <a:lstStyle/>
                    <a:p>
                      <a:r>
                        <a:rPr lang="es-MX" sz="900">
                          <a:effectLst/>
                        </a:rPr>
                        <a:t>633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9.5×</a:t>
                      </a:r>
                    </a:p>
                  </a:txBody>
                  <a:tcPr marL="28440" marR="28440" marT="14220" marB="14220" anchor="ctr"/>
                </a:tc>
                <a:tc>
                  <a:txBody>
                    <a:bodyPr/>
                    <a:lstStyle/>
                    <a:p>
                      <a:r>
                        <a:rPr lang="es-MX" sz="900">
                          <a:effectLst/>
                        </a:rPr>
                        <a:t>1.5/1.7/1.75 V</a:t>
                      </a:r>
                    </a:p>
                  </a:txBody>
                  <a:tcPr marL="28440" marR="28440" marT="14220" marB="14220" anchor="ctr"/>
                </a:tc>
                <a:tc>
                  <a:txBody>
                    <a:bodyPr/>
                    <a:lstStyle/>
                    <a:p>
                      <a:r>
                        <a:rPr lang="es-MX" sz="900">
                          <a:effectLst/>
                        </a:rPr>
                        <a:t>16.5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26 de junio de 2000</a:t>
                      </a:r>
                    </a:p>
                  </a:txBody>
                  <a:tcPr marL="28440" marR="28440" marT="14220" marB="14220" anchor="ctr"/>
                </a:tc>
                <a:tc>
                  <a:txBody>
                    <a:bodyPr/>
                    <a:lstStyle/>
                    <a:p>
                      <a:r>
                        <a:rPr lang="es-MX" sz="900">
                          <a:effectLst/>
                        </a:rPr>
                        <a:t>$138</a:t>
                      </a:r>
                    </a:p>
                  </a:txBody>
                  <a:tcPr marL="28440" marR="28440" marT="14220" marB="14220" anchor="ctr"/>
                </a:tc>
                <a:extLst>
                  <a:ext uri="{0D108BD9-81ED-4DB2-BD59-A6C34878D82A}">
                    <a16:rowId xmlns:a16="http://schemas.microsoft.com/office/drawing/2014/main" val="1586947251"/>
                  </a:ext>
                </a:extLst>
              </a:tr>
              <a:tr h="284401">
                <a:tc>
                  <a:txBody>
                    <a:bodyPr/>
                    <a:lstStyle/>
                    <a:p>
                      <a:r>
                        <a:rPr lang="es-MX" sz="900">
                          <a:effectLst/>
                        </a:rPr>
                        <a:t>Celeron 667</a:t>
                      </a:r>
                    </a:p>
                  </a:txBody>
                  <a:tcPr marL="28440" marR="28440" marT="14220" marB="14220" anchor="ctr"/>
                </a:tc>
                <a:tc>
                  <a:txBody>
                    <a:bodyPr/>
                    <a:lstStyle/>
                    <a:p>
                      <a:r>
                        <a:rPr lang="es-MX" sz="900">
                          <a:effectLst/>
                        </a:rPr>
                        <a:t>667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10×</a:t>
                      </a:r>
                    </a:p>
                  </a:txBody>
                  <a:tcPr marL="28440" marR="28440" marT="14220" marB="14220" anchor="ctr"/>
                </a:tc>
                <a:tc>
                  <a:txBody>
                    <a:bodyPr/>
                    <a:lstStyle/>
                    <a:p>
                      <a:r>
                        <a:rPr lang="es-MX" sz="900">
                          <a:effectLst/>
                        </a:rPr>
                        <a:t>1.5/1.7/1.75 V</a:t>
                      </a:r>
                    </a:p>
                  </a:txBody>
                  <a:tcPr marL="28440" marR="28440" marT="14220" marB="14220" anchor="ctr"/>
                </a:tc>
                <a:tc>
                  <a:txBody>
                    <a:bodyPr/>
                    <a:lstStyle/>
                    <a:p>
                      <a:r>
                        <a:rPr lang="es-MX" sz="900">
                          <a:effectLst/>
                        </a:rPr>
                        <a:t>17.5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26 de junio de 2000</a:t>
                      </a:r>
                    </a:p>
                  </a:txBody>
                  <a:tcPr marL="28440" marR="28440" marT="14220" marB="14220" anchor="ctr"/>
                </a:tc>
                <a:tc>
                  <a:txBody>
                    <a:bodyPr/>
                    <a:lstStyle/>
                    <a:p>
                      <a:r>
                        <a:rPr lang="es-MX" sz="900">
                          <a:effectLst/>
                        </a:rPr>
                        <a:t>$170</a:t>
                      </a:r>
                    </a:p>
                  </a:txBody>
                  <a:tcPr marL="28440" marR="28440" marT="14220" marB="14220" anchor="ctr"/>
                </a:tc>
                <a:extLst>
                  <a:ext uri="{0D108BD9-81ED-4DB2-BD59-A6C34878D82A}">
                    <a16:rowId xmlns:a16="http://schemas.microsoft.com/office/drawing/2014/main" val="3320126253"/>
                  </a:ext>
                </a:extLst>
              </a:tr>
              <a:tr h="284401">
                <a:tc>
                  <a:txBody>
                    <a:bodyPr/>
                    <a:lstStyle/>
                    <a:p>
                      <a:r>
                        <a:rPr lang="es-MX" sz="900">
                          <a:effectLst/>
                        </a:rPr>
                        <a:t>Celeron 700</a:t>
                      </a:r>
                    </a:p>
                  </a:txBody>
                  <a:tcPr marL="28440" marR="28440" marT="14220" marB="14220" anchor="ctr"/>
                </a:tc>
                <a:tc>
                  <a:txBody>
                    <a:bodyPr/>
                    <a:lstStyle/>
                    <a:p>
                      <a:r>
                        <a:rPr lang="es-MX" sz="900">
                          <a:effectLst/>
                        </a:rPr>
                        <a:t>700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10.5×</a:t>
                      </a:r>
                    </a:p>
                  </a:txBody>
                  <a:tcPr marL="28440" marR="28440" marT="14220" marB="14220" anchor="ctr"/>
                </a:tc>
                <a:tc>
                  <a:txBody>
                    <a:bodyPr/>
                    <a:lstStyle/>
                    <a:p>
                      <a:r>
                        <a:rPr lang="es-MX" sz="900">
                          <a:effectLst/>
                        </a:rPr>
                        <a:t>1.65/1.7/1.75 V</a:t>
                      </a:r>
                    </a:p>
                  </a:txBody>
                  <a:tcPr marL="28440" marR="28440" marT="14220" marB="14220" anchor="ctr"/>
                </a:tc>
                <a:tc>
                  <a:txBody>
                    <a:bodyPr/>
                    <a:lstStyle/>
                    <a:p>
                      <a:r>
                        <a:rPr lang="es-MX" sz="900">
                          <a:effectLst/>
                        </a:rPr>
                        <a:t>18.3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ES" sz="900">
                          <a:effectLst/>
                        </a:rPr>
                        <a:t>26 de junio de 2000</a:t>
                      </a:r>
                    </a:p>
                  </a:txBody>
                  <a:tcPr marL="28440" marR="28440" marT="14220" marB="14220" anchor="ctr"/>
                </a:tc>
                <a:tc>
                  <a:txBody>
                    <a:bodyPr/>
                    <a:lstStyle/>
                    <a:p>
                      <a:r>
                        <a:rPr lang="es-MX" sz="900">
                          <a:effectLst/>
                        </a:rPr>
                        <a:t>$192</a:t>
                      </a:r>
                    </a:p>
                  </a:txBody>
                  <a:tcPr marL="28440" marR="28440" marT="14220" marB="14220" anchor="ctr"/>
                </a:tc>
                <a:extLst>
                  <a:ext uri="{0D108BD9-81ED-4DB2-BD59-A6C34878D82A}">
                    <a16:rowId xmlns:a16="http://schemas.microsoft.com/office/drawing/2014/main" val="3316104141"/>
                  </a:ext>
                </a:extLst>
              </a:tr>
              <a:tr h="369722">
                <a:tc>
                  <a:txBody>
                    <a:bodyPr/>
                    <a:lstStyle/>
                    <a:p>
                      <a:r>
                        <a:rPr lang="es-MX" sz="900">
                          <a:effectLst/>
                        </a:rPr>
                        <a:t>Celeron 733</a:t>
                      </a:r>
                    </a:p>
                  </a:txBody>
                  <a:tcPr marL="28440" marR="28440" marT="14220" marB="14220" anchor="ctr"/>
                </a:tc>
                <a:tc>
                  <a:txBody>
                    <a:bodyPr/>
                    <a:lstStyle/>
                    <a:p>
                      <a:r>
                        <a:rPr lang="es-MX" sz="900">
                          <a:effectLst/>
                        </a:rPr>
                        <a:t>733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11×</a:t>
                      </a:r>
                    </a:p>
                  </a:txBody>
                  <a:tcPr marL="28440" marR="28440" marT="14220" marB="14220" anchor="ctr"/>
                </a:tc>
                <a:tc>
                  <a:txBody>
                    <a:bodyPr/>
                    <a:lstStyle/>
                    <a:p>
                      <a:r>
                        <a:rPr lang="es-MX" sz="900">
                          <a:effectLst/>
                        </a:rPr>
                        <a:t>1.65/1.7/1.75 V</a:t>
                      </a:r>
                    </a:p>
                  </a:txBody>
                  <a:tcPr marL="28440" marR="28440" marT="14220" marB="14220" anchor="ctr"/>
                </a:tc>
                <a:tc>
                  <a:txBody>
                    <a:bodyPr/>
                    <a:lstStyle/>
                    <a:p>
                      <a:r>
                        <a:rPr lang="es-MX" sz="900">
                          <a:effectLst/>
                        </a:rPr>
                        <a:t>23.6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MX" sz="900">
                          <a:effectLst/>
                        </a:rPr>
                        <a:t>13 de noviembre de 2000</a:t>
                      </a:r>
                    </a:p>
                  </a:txBody>
                  <a:tcPr marL="28440" marR="28440" marT="14220" marB="14220" anchor="ctr"/>
                </a:tc>
                <a:tc>
                  <a:txBody>
                    <a:bodyPr/>
                    <a:lstStyle/>
                    <a:p>
                      <a:r>
                        <a:rPr lang="es-MX" sz="900">
                          <a:effectLst/>
                        </a:rPr>
                        <a:t>$112</a:t>
                      </a:r>
                    </a:p>
                  </a:txBody>
                  <a:tcPr marL="28440" marR="28440" marT="14220" marB="14220" anchor="ctr"/>
                </a:tc>
                <a:extLst>
                  <a:ext uri="{0D108BD9-81ED-4DB2-BD59-A6C34878D82A}">
                    <a16:rowId xmlns:a16="http://schemas.microsoft.com/office/drawing/2014/main" val="2116623755"/>
                  </a:ext>
                </a:extLst>
              </a:tr>
              <a:tr h="369722">
                <a:tc>
                  <a:txBody>
                    <a:bodyPr/>
                    <a:lstStyle/>
                    <a:p>
                      <a:r>
                        <a:rPr lang="es-MX" sz="900">
                          <a:effectLst/>
                        </a:rPr>
                        <a:t>Celeron 766</a:t>
                      </a:r>
                    </a:p>
                  </a:txBody>
                  <a:tcPr marL="28440" marR="28440" marT="14220" marB="14220" anchor="ctr"/>
                </a:tc>
                <a:tc>
                  <a:txBody>
                    <a:bodyPr/>
                    <a:lstStyle/>
                    <a:p>
                      <a:r>
                        <a:rPr lang="es-MX" sz="900">
                          <a:effectLst/>
                        </a:rPr>
                        <a:t>767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66 MT/s</a:t>
                      </a:r>
                    </a:p>
                  </a:txBody>
                  <a:tcPr marL="28440" marR="28440" marT="14220" marB="14220" anchor="ctr"/>
                </a:tc>
                <a:tc>
                  <a:txBody>
                    <a:bodyPr/>
                    <a:lstStyle/>
                    <a:p>
                      <a:r>
                        <a:rPr lang="es-MX" sz="900">
                          <a:effectLst/>
                        </a:rPr>
                        <a:t>11.5×</a:t>
                      </a:r>
                    </a:p>
                  </a:txBody>
                  <a:tcPr marL="28440" marR="28440" marT="14220" marB="14220" anchor="ctr"/>
                </a:tc>
                <a:tc>
                  <a:txBody>
                    <a:bodyPr/>
                    <a:lstStyle/>
                    <a:p>
                      <a:r>
                        <a:rPr lang="es-MX" sz="900">
                          <a:effectLst/>
                        </a:rPr>
                        <a:t>1.65/1.7/1.75 V</a:t>
                      </a:r>
                    </a:p>
                  </a:txBody>
                  <a:tcPr marL="28440" marR="28440" marT="14220" marB="14220" anchor="ctr"/>
                </a:tc>
                <a:tc>
                  <a:txBody>
                    <a:bodyPr/>
                    <a:lstStyle/>
                    <a:p>
                      <a:r>
                        <a:rPr lang="es-MX" sz="900">
                          <a:effectLst/>
                        </a:rPr>
                        <a:t>20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MX" sz="900">
                          <a:effectLst/>
                        </a:rPr>
                        <a:t>13 de noviembre de 2000</a:t>
                      </a:r>
                    </a:p>
                  </a:txBody>
                  <a:tcPr marL="28440" marR="28440" marT="14220" marB="14220" anchor="ctr"/>
                </a:tc>
                <a:tc>
                  <a:txBody>
                    <a:bodyPr/>
                    <a:lstStyle/>
                    <a:p>
                      <a:r>
                        <a:rPr lang="es-MX" sz="900">
                          <a:effectLst/>
                        </a:rPr>
                        <a:t>$170</a:t>
                      </a:r>
                    </a:p>
                  </a:txBody>
                  <a:tcPr marL="28440" marR="28440" marT="14220" marB="14220" anchor="ctr"/>
                </a:tc>
                <a:extLst>
                  <a:ext uri="{0D108BD9-81ED-4DB2-BD59-A6C34878D82A}">
                    <a16:rowId xmlns:a16="http://schemas.microsoft.com/office/drawing/2014/main" val="1828912352"/>
                  </a:ext>
                </a:extLst>
              </a:tr>
              <a:tr h="199081">
                <a:tc>
                  <a:txBody>
                    <a:bodyPr/>
                    <a:lstStyle/>
                    <a:p>
                      <a:r>
                        <a:rPr lang="es-MX" sz="900">
                          <a:effectLst/>
                        </a:rPr>
                        <a:t>Celeron 800</a:t>
                      </a:r>
                    </a:p>
                  </a:txBody>
                  <a:tcPr marL="28440" marR="28440" marT="14220" marB="14220" anchor="ctr"/>
                </a:tc>
                <a:tc>
                  <a:txBody>
                    <a:bodyPr/>
                    <a:lstStyle/>
                    <a:p>
                      <a:r>
                        <a:rPr lang="es-MX" sz="900">
                          <a:effectLst/>
                        </a:rPr>
                        <a:t>800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8×</a:t>
                      </a:r>
                    </a:p>
                  </a:txBody>
                  <a:tcPr marL="28440" marR="28440" marT="14220" marB="14220" anchor="ctr"/>
                </a:tc>
                <a:tc>
                  <a:txBody>
                    <a:bodyPr/>
                    <a:lstStyle/>
                    <a:p>
                      <a:r>
                        <a:rPr lang="es-MX" sz="900">
                          <a:effectLst/>
                        </a:rPr>
                        <a:t>1.65/1.7/1.75 V</a:t>
                      </a:r>
                    </a:p>
                  </a:txBody>
                  <a:tcPr marL="28440" marR="28440" marT="14220" marB="14220" anchor="ctr"/>
                </a:tc>
                <a:tc>
                  <a:txBody>
                    <a:bodyPr/>
                    <a:lstStyle/>
                    <a:p>
                      <a:r>
                        <a:rPr lang="es-MX" sz="900">
                          <a:effectLst/>
                        </a:rPr>
                        <a:t>20.8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MX" sz="900">
                          <a:effectLst/>
                        </a:rPr>
                        <a:t>Enero de 2001</a:t>
                      </a:r>
                    </a:p>
                  </a:txBody>
                  <a:tcPr marL="28440" marR="28440" marT="14220" marB="14220" anchor="ctr"/>
                </a:tc>
                <a:tc>
                  <a:txBody>
                    <a:bodyPr/>
                    <a:lstStyle/>
                    <a:p>
                      <a:endParaRPr lang="es-MX" sz="900">
                        <a:effectLst/>
                      </a:endParaRPr>
                    </a:p>
                  </a:txBody>
                  <a:tcPr marL="28440" marR="28440" marT="14220" marB="14220" anchor="ctr"/>
                </a:tc>
                <a:extLst>
                  <a:ext uri="{0D108BD9-81ED-4DB2-BD59-A6C34878D82A}">
                    <a16:rowId xmlns:a16="http://schemas.microsoft.com/office/drawing/2014/main" val="2204776969"/>
                  </a:ext>
                </a:extLst>
              </a:tr>
              <a:tr h="284401">
                <a:tc>
                  <a:txBody>
                    <a:bodyPr/>
                    <a:lstStyle/>
                    <a:p>
                      <a:r>
                        <a:rPr lang="es-MX" sz="900">
                          <a:effectLst/>
                        </a:rPr>
                        <a:t>Celeron 850</a:t>
                      </a:r>
                    </a:p>
                  </a:txBody>
                  <a:tcPr marL="28440" marR="28440" marT="14220" marB="14220" anchor="ctr"/>
                </a:tc>
                <a:tc>
                  <a:txBody>
                    <a:bodyPr/>
                    <a:lstStyle/>
                    <a:p>
                      <a:r>
                        <a:rPr lang="es-MX" sz="900">
                          <a:effectLst/>
                        </a:rPr>
                        <a:t>850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8.5×</a:t>
                      </a:r>
                    </a:p>
                  </a:txBody>
                  <a:tcPr marL="28440" marR="28440" marT="14220" marB="14220" anchor="ctr"/>
                </a:tc>
                <a:tc>
                  <a:txBody>
                    <a:bodyPr/>
                    <a:lstStyle/>
                    <a:p>
                      <a:r>
                        <a:rPr lang="es-MX" sz="900">
                          <a:effectLst/>
                        </a:rPr>
                        <a:t>1.7/1.75 V</a:t>
                      </a:r>
                    </a:p>
                  </a:txBody>
                  <a:tcPr marL="28440" marR="28440" marT="14220" marB="14220" anchor="ctr"/>
                </a:tc>
                <a:tc>
                  <a:txBody>
                    <a:bodyPr/>
                    <a:lstStyle/>
                    <a:p>
                      <a:r>
                        <a:rPr lang="es-MX" sz="900">
                          <a:effectLst/>
                        </a:rPr>
                        <a:t>25.7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MX" sz="900">
                          <a:effectLst/>
                        </a:rPr>
                        <a:t>9 de abril de 2001</a:t>
                      </a:r>
                    </a:p>
                  </a:txBody>
                  <a:tcPr marL="28440" marR="28440" marT="14220" marB="14220" anchor="ctr"/>
                </a:tc>
                <a:tc>
                  <a:txBody>
                    <a:bodyPr/>
                    <a:lstStyle/>
                    <a:p>
                      <a:r>
                        <a:rPr lang="es-MX" sz="900">
                          <a:effectLst/>
                        </a:rPr>
                        <a:t>$138</a:t>
                      </a:r>
                    </a:p>
                  </a:txBody>
                  <a:tcPr marL="28440" marR="28440" marT="14220" marB="14220" anchor="ctr"/>
                </a:tc>
                <a:extLst>
                  <a:ext uri="{0D108BD9-81ED-4DB2-BD59-A6C34878D82A}">
                    <a16:rowId xmlns:a16="http://schemas.microsoft.com/office/drawing/2014/main" val="1700536142"/>
                  </a:ext>
                </a:extLst>
              </a:tr>
              <a:tr h="199081">
                <a:tc>
                  <a:txBody>
                    <a:bodyPr/>
                    <a:lstStyle/>
                    <a:p>
                      <a:r>
                        <a:rPr lang="es-MX" sz="900">
                          <a:effectLst/>
                        </a:rPr>
                        <a:t>Celeron 900</a:t>
                      </a:r>
                    </a:p>
                  </a:txBody>
                  <a:tcPr marL="28440" marR="28440" marT="14220" marB="14220" anchor="ctr"/>
                </a:tc>
                <a:tc>
                  <a:txBody>
                    <a:bodyPr/>
                    <a:lstStyle/>
                    <a:p>
                      <a:r>
                        <a:rPr lang="es-MX" sz="900">
                          <a:effectLst/>
                        </a:rPr>
                        <a:t>900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9×</a:t>
                      </a:r>
                    </a:p>
                  </a:txBody>
                  <a:tcPr marL="28440" marR="28440" marT="14220" marB="14220" anchor="ctr"/>
                </a:tc>
                <a:tc>
                  <a:txBody>
                    <a:bodyPr/>
                    <a:lstStyle/>
                    <a:p>
                      <a:r>
                        <a:rPr lang="es-MX" sz="900">
                          <a:effectLst/>
                        </a:rPr>
                        <a:t>1.75 V</a:t>
                      </a:r>
                    </a:p>
                  </a:txBody>
                  <a:tcPr marL="28440" marR="28440" marT="14220" marB="14220" anchor="ctr"/>
                </a:tc>
                <a:tc>
                  <a:txBody>
                    <a:bodyPr/>
                    <a:lstStyle/>
                    <a:p>
                      <a:r>
                        <a:rPr lang="es-MX" sz="900">
                          <a:effectLst/>
                        </a:rPr>
                        <a:t>26.7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es-MX" sz="900">
                          <a:effectLst/>
                        </a:rPr>
                        <a:t>Julio de 2001</a:t>
                      </a:r>
                    </a:p>
                  </a:txBody>
                  <a:tcPr marL="28440" marR="28440" marT="14220" marB="14220" anchor="ctr"/>
                </a:tc>
                <a:tc>
                  <a:txBody>
                    <a:bodyPr/>
                    <a:lstStyle/>
                    <a:p>
                      <a:r>
                        <a:rPr lang="es-MX" sz="900">
                          <a:effectLst/>
                        </a:rPr>
                        <a:t>$64</a:t>
                      </a:r>
                    </a:p>
                  </a:txBody>
                  <a:tcPr marL="28440" marR="28440" marT="14220" marB="14220" anchor="ctr"/>
                </a:tc>
                <a:extLst>
                  <a:ext uri="{0D108BD9-81ED-4DB2-BD59-A6C34878D82A}">
                    <a16:rowId xmlns:a16="http://schemas.microsoft.com/office/drawing/2014/main" val="3853067959"/>
                  </a:ext>
                </a:extLst>
              </a:tr>
              <a:tr h="284401">
                <a:tc>
                  <a:txBody>
                    <a:bodyPr/>
                    <a:lstStyle/>
                    <a:p>
                      <a:r>
                        <a:rPr lang="es-MX" sz="900">
                          <a:effectLst/>
                        </a:rPr>
                        <a:t>Celeron 950</a:t>
                      </a:r>
                    </a:p>
                  </a:txBody>
                  <a:tcPr marL="28440" marR="28440" marT="14220" marB="14220" anchor="ctr"/>
                </a:tc>
                <a:tc>
                  <a:txBody>
                    <a:bodyPr/>
                    <a:lstStyle/>
                    <a:p>
                      <a:r>
                        <a:rPr lang="es-MX" sz="900">
                          <a:effectLst/>
                        </a:rPr>
                        <a:t>950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9.5×</a:t>
                      </a:r>
                    </a:p>
                  </a:txBody>
                  <a:tcPr marL="28440" marR="28440" marT="14220" marB="14220" anchor="ctr"/>
                </a:tc>
                <a:tc>
                  <a:txBody>
                    <a:bodyPr/>
                    <a:lstStyle/>
                    <a:p>
                      <a:r>
                        <a:rPr lang="es-MX" sz="900">
                          <a:effectLst/>
                        </a:rPr>
                        <a:t>1.75 V</a:t>
                      </a:r>
                    </a:p>
                  </a:txBody>
                  <a:tcPr marL="28440" marR="28440" marT="14220" marB="14220" anchor="ctr"/>
                </a:tc>
                <a:tc>
                  <a:txBody>
                    <a:bodyPr/>
                    <a:lstStyle/>
                    <a:p>
                      <a:r>
                        <a:rPr lang="es-MX" sz="900">
                          <a:effectLst/>
                        </a:rPr>
                        <a:t>28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pt-BR" sz="900">
                          <a:effectLst/>
                        </a:rPr>
                        <a:t>31 de agosto de 2001</a:t>
                      </a:r>
                    </a:p>
                  </a:txBody>
                  <a:tcPr marL="28440" marR="28440" marT="14220" marB="14220" anchor="ctr"/>
                </a:tc>
                <a:tc>
                  <a:txBody>
                    <a:bodyPr/>
                    <a:lstStyle/>
                    <a:p>
                      <a:r>
                        <a:rPr lang="es-MX" sz="900">
                          <a:effectLst/>
                        </a:rPr>
                        <a:t>$74</a:t>
                      </a:r>
                    </a:p>
                  </a:txBody>
                  <a:tcPr marL="28440" marR="28440" marT="14220" marB="14220" anchor="ctr"/>
                </a:tc>
                <a:extLst>
                  <a:ext uri="{0D108BD9-81ED-4DB2-BD59-A6C34878D82A}">
                    <a16:rowId xmlns:a16="http://schemas.microsoft.com/office/drawing/2014/main" val="2308542967"/>
                  </a:ext>
                </a:extLst>
              </a:tr>
              <a:tr h="284401">
                <a:tc>
                  <a:txBody>
                    <a:bodyPr/>
                    <a:lstStyle/>
                    <a:p>
                      <a:r>
                        <a:rPr lang="es-MX" sz="900">
                          <a:effectLst/>
                        </a:rPr>
                        <a:t>Celeron 1.00</a:t>
                      </a:r>
                    </a:p>
                  </a:txBody>
                  <a:tcPr marL="28440" marR="28440" marT="14220" marB="14220" anchor="ctr"/>
                </a:tc>
                <a:tc>
                  <a:txBody>
                    <a:bodyPr/>
                    <a:lstStyle/>
                    <a:p>
                      <a:r>
                        <a:rPr lang="es-MX" sz="900">
                          <a:effectLst/>
                        </a:rPr>
                        <a:t>1000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10×</a:t>
                      </a:r>
                    </a:p>
                  </a:txBody>
                  <a:tcPr marL="28440" marR="28440" marT="14220" marB="14220" anchor="ctr"/>
                </a:tc>
                <a:tc>
                  <a:txBody>
                    <a:bodyPr/>
                    <a:lstStyle/>
                    <a:p>
                      <a:r>
                        <a:rPr lang="es-MX" sz="900">
                          <a:effectLst/>
                        </a:rPr>
                        <a:t>1.75 V</a:t>
                      </a:r>
                    </a:p>
                  </a:txBody>
                  <a:tcPr marL="28440" marR="28440" marT="14220" marB="14220" anchor="ctr"/>
                </a:tc>
                <a:tc>
                  <a:txBody>
                    <a:bodyPr/>
                    <a:lstStyle/>
                    <a:p>
                      <a:r>
                        <a:rPr lang="es-MX" sz="900">
                          <a:effectLst/>
                        </a:rPr>
                        <a:t>29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pt-BR" sz="900">
                          <a:effectLst/>
                        </a:rPr>
                        <a:t>31 de agosto de 2001</a:t>
                      </a:r>
                    </a:p>
                  </a:txBody>
                  <a:tcPr marL="28440" marR="28440" marT="14220" marB="14220" anchor="ctr"/>
                </a:tc>
                <a:tc>
                  <a:txBody>
                    <a:bodyPr/>
                    <a:lstStyle/>
                    <a:p>
                      <a:r>
                        <a:rPr lang="es-MX" sz="900">
                          <a:effectLst/>
                        </a:rPr>
                        <a:t>$89</a:t>
                      </a:r>
                    </a:p>
                  </a:txBody>
                  <a:tcPr marL="28440" marR="28440" marT="14220" marB="14220" anchor="ctr"/>
                </a:tc>
                <a:extLst>
                  <a:ext uri="{0D108BD9-81ED-4DB2-BD59-A6C34878D82A}">
                    <a16:rowId xmlns:a16="http://schemas.microsoft.com/office/drawing/2014/main" val="2026537826"/>
                  </a:ext>
                </a:extLst>
              </a:tr>
              <a:tr h="284401">
                <a:tc>
                  <a:txBody>
                    <a:bodyPr/>
                    <a:lstStyle/>
                    <a:p>
                      <a:r>
                        <a:rPr lang="es-MX" sz="900">
                          <a:effectLst/>
                        </a:rPr>
                        <a:t>Celeron 1.10</a:t>
                      </a:r>
                    </a:p>
                  </a:txBody>
                  <a:tcPr marL="28440" marR="28440" marT="14220" marB="14220" anchor="ctr"/>
                </a:tc>
                <a:tc>
                  <a:txBody>
                    <a:bodyPr/>
                    <a:lstStyle/>
                    <a:p>
                      <a:r>
                        <a:rPr lang="es-MX" sz="900">
                          <a:effectLst/>
                        </a:rPr>
                        <a:t>1100 MHz</a:t>
                      </a:r>
                    </a:p>
                  </a:txBody>
                  <a:tcPr marL="28440" marR="28440" marT="14220" marB="14220" anchor="ctr"/>
                </a:tc>
                <a:tc>
                  <a:txBody>
                    <a:bodyPr/>
                    <a:lstStyle/>
                    <a:p>
                      <a:r>
                        <a:rPr lang="es-MX" sz="900">
                          <a:effectLst/>
                        </a:rPr>
                        <a:t>128 KiB</a:t>
                      </a:r>
                    </a:p>
                  </a:txBody>
                  <a:tcPr marL="28440" marR="28440" marT="14220" marB="14220" anchor="ctr"/>
                </a:tc>
                <a:tc>
                  <a:txBody>
                    <a:bodyPr/>
                    <a:lstStyle/>
                    <a:p>
                      <a:r>
                        <a:rPr lang="es-MX" sz="900">
                          <a:effectLst/>
                        </a:rPr>
                        <a:t>100 MT/s</a:t>
                      </a:r>
                    </a:p>
                  </a:txBody>
                  <a:tcPr marL="28440" marR="28440" marT="14220" marB="14220" anchor="ctr"/>
                </a:tc>
                <a:tc>
                  <a:txBody>
                    <a:bodyPr/>
                    <a:lstStyle/>
                    <a:p>
                      <a:r>
                        <a:rPr lang="es-MX" sz="900">
                          <a:effectLst/>
                        </a:rPr>
                        <a:t>11×</a:t>
                      </a:r>
                    </a:p>
                  </a:txBody>
                  <a:tcPr marL="28440" marR="28440" marT="14220" marB="14220" anchor="ctr"/>
                </a:tc>
                <a:tc>
                  <a:txBody>
                    <a:bodyPr/>
                    <a:lstStyle/>
                    <a:p>
                      <a:r>
                        <a:rPr lang="es-MX" sz="900">
                          <a:effectLst/>
                        </a:rPr>
                        <a:t>1.75 V</a:t>
                      </a:r>
                    </a:p>
                  </a:txBody>
                  <a:tcPr marL="28440" marR="28440" marT="14220" marB="14220" anchor="ctr"/>
                </a:tc>
                <a:tc>
                  <a:txBody>
                    <a:bodyPr/>
                    <a:lstStyle/>
                    <a:p>
                      <a:r>
                        <a:rPr lang="es-MX" sz="900">
                          <a:effectLst/>
                        </a:rPr>
                        <a:t>33 W</a:t>
                      </a:r>
                    </a:p>
                  </a:txBody>
                  <a:tcPr marL="28440" marR="28440" marT="14220" marB="14220" anchor="ctr"/>
                </a:tc>
                <a:tc>
                  <a:txBody>
                    <a:bodyPr/>
                    <a:lstStyle/>
                    <a:p>
                      <a:r>
                        <a:rPr lang="es-MX" sz="900">
                          <a:effectLst/>
                        </a:rPr>
                        <a:t>Socket 370</a:t>
                      </a:r>
                    </a:p>
                  </a:txBody>
                  <a:tcPr marL="28440" marR="28440" marT="14220" marB="14220" anchor="ctr"/>
                </a:tc>
                <a:tc>
                  <a:txBody>
                    <a:bodyPr/>
                    <a:lstStyle/>
                    <a:p>
                      <a:r>
                        <a:rPr lang="pt-BR" sz="900">
                          <a:effectLst/>
                        </a:rPr>
                        <a:t>31 de agosto de 2001</a:t>
                      </a:r>
                    </a:p>
                  </a:txBody>
                  <a:tcPr marL="28440" marR="28440" marT="14220" marB="14220" anchor="ctr"/>
                </a:tc>
                <a:tc>
                  <a:txBody>
                    <a:bodyPr/>
                    <a:lstStyle/>
                    <a:p>
                      <a:r>
                        <a:rPr lang="es-MX" sz="900" dirty="0">
                          <a:effectLst/>
                        </a:rPr>
                        <a:t>$103</a:t>
                      </a:r>
                    </a:p>
                  </a:txBody>
                  <a:tcPr marL="28440" marR="28440" marT="14220" marB="14220" anchor="ctr"/>
                </a:tc>
                <a:extLst>
                  <a:ext uri="{0D108BD9-81ED-4DB2-BD59-A6C34878D82A}">
                    <a16:rowId xmlns:a16="http://schemas.microsoft.com/office/drawing/2014/main" val="3982575743"/>
                  </a:ext>
                </a:extLst>
              </a:tr>
            </a:tbl>
          </a:graphicData>
        </a:graphic>
      </p:graphicFrame>
    </p:spTree>
    <p:extLst>
      <p:ext uri="{BB962C8B-B14F-4D97-AF65-F5344CB8AC3E}">
        <p14:creationId xmlns:p14="http://schemas.microsoft.com/office/powerpoint/2010/main" val="4166773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DB746-26D9-4B6A-937C-55F0D7EF309F}"/>
              </a:ext>
            </a:extLst>
          </p:cNvPr>
          <p:cNvSpPr>
            <a:spLocks noGrp="1"/>
          </p:cNvSpPr>
          <p:nvPr>
            <p:ph type="ctrTitle"/>
          </p:nvPr>
        </p:nvSpPr>
        <p:spPr>
          <a:xfrm>
            <a:off x="1298448" y="594359"/>
            <a:ext cx="6507082" cy="3142753"/>
          </a:xfrm>
        </p:spPr>
        <p:txBody>
          <a:bodyPr>
            <a:normAutofit fontScale="90000"/>
          </a:bodyPr>
          <a:lstStyle/>
          <a:p>
            <a:r>
              <a:rPr lang="es-MX" dirty="0"/>
              <a:t>Xscale </a:t>
            </a:r>
            <a:br>
              <a:rPr lang="es-MX" dirty="0"/>
            </a:br>
            <a:r>
              <a:rPr lang="es-MX" dirty="0"/>
              <a:t>(Arquitectura No. X86 – entrada cronológica)</a:t>
            </a:r>
          </a:p>
        </p:txBody>
      </p:sp>
      <p:sp>
        <p:nvSpPr>
          <p:cNvPr id="3" name="Subtítulo 2">
            <a:extLst>
              <a:ext uri="{FF2B5EF4-FFF2-40B4-BE49-F238E27FC236}">
                <a16:creationId xmlns:a16="http://schemas.microsoft.com/office/drawing/2014/main" id="{1A7746FE-5DF4-4D6D-AFCE-FCB9E530CBDB}"/>
              </a:ext>
            </a:extLst>
          </p:cNvPr>
          <p:cNvSpPr>
            <a:spLocks noGrp="1"/>
          </p:cNvSpPr>
          <p:nvPr>
            <p:ph type="subTitle" idx="1"/>
          </p:nvPr>
        </p:nvSpPr>
        <p:spPr>
          <a:xfrm>
            <a:off x="5429812" y="4105657"/>
            <a:ext cx="6152587" cy="2157984"/>
          </a:xfrm>
        </p:spPr>
        <p:txBody>
          <a:bodyPr>
            <a:normAutofit fontScale="92500" lnSpcReduction="10000"/>
          </a:bodyPr>
          <a:lstStyle/>
          <a:p>
            <a:r>
              <a:rPr lang="es-MX" sz="1400" dirty="0"/>
              <a:t>Pentium 4 (no 4EE, 4E, 4F), Itanium, Xeon basado en P4, Itanium 2 (entradas cronológicas) Introducido de abril de 2000 a julio de 2002</a:t>
            </a:r>
          </a:p>
          <a:p>
            <a:r>
              <a:rPr lang="es-MX" sz="1400" dirty="0"/>
              <a:t>Pentium III basado en Tualatin</a:t>
            </a:r>
          </a:p>
          <a:p>
            <a:r>
              <a:rPr lang="es-MX" sz="1400" dirty="0"/>
              <a:t>Tualatin: Tecnología de proceso de 0,13 </a:t>
            </a:r>
            <a:r>
              <a:rPr lang="el-GR" sz="1400" dirty="0"/>
              <a:t>μ</a:t>
            </a:r>
            <a:r>
              <a:rPr lang="es-MX" sz="1400" dirty="0"/>
              <a:t>m</a:t>
            </a:r>
          </a:p>
          <a:p>
            <a:r>
              <a:rPr lang="es-MX" sz="1400" dirty="0"/>
              <a:t>32 KB de caché L1</a:t>
            </a:r>
          </a:p>
          <a:p>
            <a:r>
              <a:rPr lang="es-MX" sz="1400" dirty="0"/>
              <a:t>512 KB de caché Advanced Transfer L2</a:t>
            </a:r>
          </a:p>
          <a:p>
            <a:r>
              <a:rPr lang="es-MX" sz="1400" dirty="0"/>
              <a:t>Velocidad de reloj del bus del sistema de 133 MHz</a:t>
            </a:r>
          </a:p>
          <a:p>
            <a:r>
              <a:rPr lang="es-MX" sz="1400" dirty="0"/>
              <a:t>Zócalo 370</a:t>
            </a:r>
          </a:p>
          <a:p>
            <a:endParaRPr lang="es-MX" sz="1400" dirty="0"/>
          </a:p>
        </p:txBody>
      </p:sp>
    </p:spTree>
    <p:extLst>
      <p:ext uri="{BB962C8B-B14F-4D97-AF65-F5344CB8AC3E}">
        <p14:creationId xmlns:p14="http://schemas.microsoft.com/office/powerpoint/2010/main" val="112690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s-ES" dirty="0"/>
              <a:t>Pentium original</a:t>
            </a:r>
          </a:p>
        </p:txBody>
      </p:sp>
    </p:spTree>
    <p:extLst>
      <p:ext uri="{BB962C8B-B14F-4D97-AF65-F5344CB8AC3E}">
        <p14:creationId xmlns:p14="http://schemas.microsoft.com/office/powerpoint/2010/main" val="22278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6D92B8A-D5CF-4BD3-8496-AB46170C3CC4}"/>
              </a:ext>
            </a:extLst>
          </p:cNvPr>
          <p:cNvSpPr>
            <a:spLocks noGrp="1"/>
          </p:cNvSpPr>
          <p:nvPr>
            <p:ph type="sldNum" sz="quarter" idx="12"/>
          </p:nvPr>
        </p:nvSpPr>
        <p:spPr/>
        <p:txBody>
          <a:bodyPr/>
          <a:lstStyle/>
          <a:p>
            <a:pPr rtl="0"/>
            <a:fld id="{D8DA9DAA-006C-4F4B-980E-E3DF019B24E2}" type="slidenum">
              <a:rPr lang="es-ES" noProof="0" smtClean="0"/>
              <a:t>30</a:t>
            </a:fld>
            <a:endParaRPr lang="es-ES" noProof="0"/>
          </a:p>
        </p:txBody>
      </p:sp>
      <p:graphicFrame>
        <p:nvGraphicFramePr>
          <p:cNvPr id="7" name="Tabla 6">
            <a:extLst>
              <a:ext uri="{FF2B5EF4-FFF2-40B4-BE49-F238E27FC236}">
                <a16:creationId xmlns:a16="http://schemas.microsoft.com/office/drawing/2014/main" id="{32314D31-8322-44DF-B2B6-47B7574A7F4A}"/>
              </a:ext>
            </a:extLst>
          </p:cNvPr>
          <p:cNvGraphicFramePr>
            <a:graphicFrameLocks noGrp="1"/>
          </p:cNvGraphicFramePr>
          <p:nvPr>
            <p:extLst>
              <p:ext uri="{D42A27DB-BD31-4B8C-83A1-F6EECF244321}">
                <p14:modId xmlns:p14="http://schemas.microsoft.com/office/powerpoint/2010/main" val="1002244634"/>
              </p:ext>
            </p:extLst>
          </p:nvPr>
        </p:nvGraphicFramePr>
        <p:xfrm>
          <a:off x="1325217" y="649357"/>
          <a:ext cx="10028590" cy="5804447"/>
        </p:xfrm>
        <a:graphic>
          <a:graphicData uri="http://schemas.openxmlformats.org/drawingml/2006/table">
            <a:tbl>
              <a:tblPr>
                <a:tableStyleId>{BC89EF96-8CEA-46FF-86C4-4CE0E7609802}</a:tableStyleId>
              </a:tblPr>
              <a:tblGrid>
                <a:gridCol w="1002859">
                  <a:extLst>
                    <a:ext uri="{9D8B030D-6E8A-4147-A177-3AD203B41FA5}">
                      <a16:colId xmlns:a16="http://schemas.microsoft.com/office/drawing/2014/main" val="2142390298"/>
                    </a:ext>
                  </a:extLst>
                </a:gridCol>
                <a:gridCol w="1002859">
                  <a:extLst>
                    <a:ext uri="{9D8B030D-6E8A-4147-A177-3AD203B41FA5}">
                      <a16:colId xmlns:a16="http://schemas.microsoft.com/office/drawing/2014/main" val="3746424353"/>
                    </a:ext>
                  </a:extLst>
                </a:gridCol>
                <a:gridCol w="1002859">
                  <a:extLst>
                    <a:ext uri="{9D8B030D-6E8A-4147-A177-3AD203B41FA5}">
                      <a16:colId xmlns:a16="http://schemas.microsoft.com/office/drawing/2014/main" val="3789246605"/>
                    </a:ext>
                  </a:extLst>
                </a:gridCol>
                <a:gridCol w="1002859">
                  <a:extLst>
                    <a:ext uri="{9D8B030D-6E8A-4147-A177-3AD203B41FA5}">
                      <a16:colId xmlns:a16="http://schemas.microsoft.com/office/drawing/2014/main" val="3353675747"/>
                    </a:ext>
                  </a:extLst>
                </a:gridCol>
                <a:gridCol w="1002859">
                  <a:extLst>
                    <a:ext uri="{9D8B030D-6E8A-4147-A177-3AD203B41FA5}">
                      <a16:colId xmlns:a16="http://schemas.microsoft.com/office/drawing/2014/main" val="747309807"/>
                    </a:ext>
                  </a:extLst>
                </a:gridCol>
                <a:gridCol w="1002859">
                  <a:extLst>
                    <a:ext uri="{9D8B030D-6E8A-4147-A177-3AD203B41FA5}">
                      <a16:colId xmlns:a16="http://schemas.microsoft.com/office/drawing/2014/main" val="1712592153"/>
                    </a:ext>
                  </a:extLst>
                </a:gridCol>
                <a:gridCol w="1002859">
                  <a:extLst>
                    <a:ext uri="{9D8B030D-6E8A-4147-A177-3AD203B41FA5}">
                      <a16:colId xmlns:a16="http://schemas.microsoft.com/office/drawing/2014/main" val="2772387124"/>
                    </a:ext>
                  </a:extLst>
                </a:gridCol>
                <a:gridCol w="1002859">
                  <a:extLst>
                    <a:ext uri="{9D8B030D-6E8A-4147-A177-3AD203B41FA5}">
                      <a16:colId xmlns:a16="http://schemas.microsoft.com/office/drawing/2014/main" val="1240225031"/>
                    </a:ext>
                  </a:extLst>
                </a:gridCol>
                <a:gridCol w="1002859">
                  <a:extLst>
                    <a:ext uri="{9D8B030D-6E8A-4147-A177-3AD203B41FA5}">
                      <a16:colId xmlns:a16="http://schemas.microsoft.com/office/drawing/2014/main" val="599570687"/>
                    </a:ext>
                  </a:extLst>
                </a:gridCol>
                <a:gridCol w="1002859">
                  <a:extLst>
                    <a:ext uri="{9D8B030D-6E8A-4147-A177-3AD203B41FA5}">
                      <a16:colId xmlns:a16="http://schemas.microsoft.com/office/drawing/2014/main" val="2503334454"/>
                    </a:ext>
                  </a:extLst>
                </a:gridCol>
              </a:tblGrid>
              <a:tr h="761000">
                <a:tc>
                  <a:txBody>
                    <a:bodyPr/>
                    <a:lstStyle/>
                    <a:p>
                      <a:pPr algn="ctr"/>
                      <a:r>
                        <a:rPr lang="es-MX" sz="1200">
                          <a:effectLst/>
                        </a:rPr>
                        <a:t>Modelo</a:t>
                      </a:r>
                    </a:p>
                  </a:txBody>
                  <a:tcPr marL="42246" marR="42246" marT="21123" marB="21123" anchor="ctr"/>
                </a:tc>
                <a:tc>
                  <a:txBody>
                    <a:bodyPr/>
                    <a:lstStyle/>
                    <a:p>
                      <a:pPr algn="ctr"/>
                      <a:r>
                        <a:rPr lang="es-MX" sz="1200">
                          <a:effectLst/>
                        </a:rPr>
                        <a:t>Frecuencia</a:t>
                      </a:r>
                    </a:p>
                  </a:txBody>
                  <a:tcPr marL="42246" marR="42246" marT="21123" marB="21123" anchor="ctr"/>
                </a:tc>
                <a:tc>
                  <a:txBody>
                    <a:bodyPr/>
                    <a:lstStyle/>
                    <a:p>
                      <a:pPr algn="ctr"/>
                      <a:r>
                        <a:rPr lang="es-MX" sz="1200">
                          <a:effectLst/>
                        </a:rPr>
                        <a:t>cachéL2</a:t>
                      </a:r>
                    </a:p>
                  </a:txBody>
                  <a:tcPr marL="42246" marR="42246" marT="21123" marB="21123" anchor="ctr"/>
                </a:tc>
                <a:tc>
                  <a:txBody>
                    <a:bodyPr/>
                    <a:lstStyle/>
                    <a:p>
                      <a:pPr algn="ctr"/>
                      <a:r>
                        <a:rPr lang="es-MX" sz="1200">
                          <a:effectLst/>
                        </a:rPr>
                        <a:t>FSB</a:t>
                      </a:r>
                    </a:p>
                  </a:txBody>
                  <a:tcPr marL="42246" marR="42246" marT="21123" marB="21123" anchor="ctr"/>
                </a:tc>
                <a:tc>
                  <a:txBody>
                    <a:bodyPr/>
                    <a:lstStyle/>
                    <a:p>
                      <a:pPr algn="ctr"/>
                      <a:r>
                        <a:rPr lang="es-MX" sz="1200">
                          <a:effectLst/>
                        </a:rPr>
                        <a:t>Mult</a:t>
                      </a:r>
                    </a:p>
                  </a:txBody>
                  <a:tcPr marL="42246" marR="42246" marT="21123" marB="21123" anchor="ctr"/>
                </a:tc>
                <a:tc>
                  <a:txBody>
                    <a:bodyPr/>
                    <a:lstStyle/>
                    <a:p>
                      <a:pPr algn="ctr"/>
                      <a:r>
                        <a:rPr lang="es-MX" sz="1200">
                          <a:effectLst/>
                        </a:rPr>
                        <a:t>Voltaje</a:t>
                      </a:r>
                    </a:p>
                  </a:txBody>
                  <a:tcPr marL="42246" marR="42246" marT="21123" marB="21123" anchor="ctr"/>
                </a:tc>
                <a:tc>
                  <a:txBody>
                    <a:bodyPr/>
                    <a:lstStyle/>
                    <a:p>
                      <a:pPr algn="ctr"/>
                      <a:r>
                        <a:rPr lang="es-MX" sz="1200">
                          <a:effectLst/>
                        </a:rPr>
                        <a:t>TDP</a:t>
                      </a:r>
                    </a:p>
                  </a:txBody>
                  <a:tcPr marL="42246" marR="42246" marT="21123" marB="21123" anchor="ctr"/>
                </a:tc>
                <a:tc>
                  <a:txBody>
                    <a:bodyPr/>
                    <a:lstStyle/>
                    <a:p>
                      <a:pPr algn="ctr"/>
                      <a:r>
                        <a:rPr lang="es-MX" sz="1200">
                          <a:effectLst/>
                        </a:rPr>
                        <a:t>Socket</a:t>
                      </a:r>
                    </a:p>
                  </a:txBody>
                  <a:tcPr marL="42246" marR="42246" marT="21123" marB="21123" anchor="ctr"/>
                </a:tc>
                <a:tc>
                  <a:txBody>
                    <a:bodyPr/>
                    <a:lstStyle/>
                    <a:p>
                      <a:pPr algn="ctr"/>
                      <a:r>
                        <a:rPr lang="es-MX" sz="1200">
                          <a:effectLst/>
                        </a:rPr>
                        <a:t>Fecha de lanzamiento</a:t>
                      </a:r>
                    </a:p>
                  </a:txBody>
                  <a:tcPr marL="42246" marR="42246" marT="21123" marB="21123" anchor="ctr"/>
                </a:tc>
                <a:tc>
                  <a:txBody>
                    <a:bodyPr/>
                    <a:lstStyle/>
                    <a:p>
                      <a:pPr algn="ctr"/>
                      <a:r>
                        <a:rPr lang="es-MX" sz="1200">
                          <a:effectLst/>
                        </a:rPr>
                        <a:t>Precio delanzamiento (USD)</a:t>
                      </a:r>
                    </a:p>
                  </a:txBody>
                  <a:tcPr marL="42246" marR="42246" marT="21123" marB="21123" anchor="ctr"/>
                </a:tc>
                <a:extLst>
                  <a:ext uri="{0D108BD9-81ED-4DB2-BD59-A6C34878D82A}">
                    <a16:rowId xmlns:a16="http://schemas.microsoft.com/office/drawing/2014/main" val="3673445710"/>
                  </a:ext>
                </a:extLst>
              </a:tr>
              <a:tr h="560383">
                <a:tc>
                  <a:txBody>
                    <a:bodyPr/>
                    <a:lstStyle/>
                    <a:p>
                      <a:r>
                        <a:rPr lang="es-MX" sz="1200">
                          <a:effectLst/>
                        </a:rPr>
                        <a:t>Pentium III 1000</a:t>
                      </a:r>
                    </a:p>
                  </a:txBody>
                  <a:tcPr marL="42246" marR="42246" marT="21123" marB="21123" anchor="ctr"/>
                </a:tc>
                <a:tc>
                  <a:txBody>
                    <a:bodyPr/>
                    <a:lstStyle/>
                    <a:p>
                      <a:r>
                        <a:rPr lang="es-MX" sz="1200">
                          <a:effectLst/>
                        </a:rPr>
                        <a:t>1 GHz</a:t>
                      </a:r>
                    </a:p>
                  </a:txBody>
                  <a:tcPr marL="42246" marR="42246" marT="21123" marB="21123" anchor="ctr"/>
                </a:tc>
                <a:tc>
                  <a:txBody>
                    <a:bodyPr/>
                    <a:lstStyle/>
                    <a:p>
                      <a:r>
                        <a:rPr lang="es-MX" sz="1200">
                          <a:effectLst/>
                        </a:rPr>
                        <a:t>256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7.5×</a:t>
                      </a:r>
                    </a:p>
                  </a:txBody>
                  <a:tcPr marL="42246" marR="42246" marT="21123" marB="21123" anchor="ctr"/>
                </a:tc>
                <a:tc>
                  <a:txBody>
                    <a:bodyPr/>
                    <a:lstStyle/>
                    <a:p>
                      <a:r>
                        <a:rPr lang="es-MX" sz="1200">
                          <a:effectLst/>
                        </a:rPr>
                        <a:t>1.475 V</a:t>
                      </a:r>
                    </a:p>
                  </a:txBody>
                  <a:tcPr marL="42246" marR="42246" marT="21123" marB="21123" anchor="ctr"/>
                </a:tc>
                <a:tc>
                  <a:txBody>
                    <a:bodyPr/>
                    <a:lstStyle/>
                    <a:p>
                      <a:r>
                        <a:rPr lang="es-MX" sz="1200">
                          <a:effectLst/>
                        </a:rPr>
                        <a:t>29.9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Julio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1116624188"/>
                  </a:ext>
                </a:extLst>
              </a:tr>
              <a:tr h="560383">
                <a:tc>
                  <a:txBody>
                    <a:bodyPr/>
                    <a:lstStyle/>
                    <a:p>
                      <a:r>
                        <a:rPr lang="es-MX" sz="1200">
                          <a:effectLst/>
                        </a:rPr>
                        <a:t>Pentium III 1000S</a:t>
                      </a:r>
                    </a:p>
                  </a:txBody>
                  <a:tcPr marL="42246" marR="42246" marT="21123" marB="21123" anchor="ctr"/>
                </a:tc>
                <a:tc>
                  <a:txBody>
                    <a:bodyPr/>
                    <a:lstStyle/>
                    <a:p>
                      <a:r>
                        <a:rPr lang="es-MX" sz="1200">
                          <a:effectLst/>
                        </a:rPr>
                        <a:t>1 GHz</a:t>
                      </a:r>
                    </a:p>
                  </a:txBody>
                  <a:tcPr marL="42246" marR="42246" marT="21123" marB="21123" anchor="ctr"/>
                </a:tc>
                <a:tc>
                  <a:txBody>
                    <a:bodyPr/>
                    <a:lstStyle/>
                    <a:p>
                      <a:r>
                        <a:rPr lang="es-MX" sz="1200">
                          <a:effectLst/>
                        </a:rPr>
                        <a:t>512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7.5×</a:t>
                      </a:r>
                    </a:p>
                  </a:txBody>
                  <a:tcPr marL="42246" marR="42246" marT="21123" marB="21123" anchor="ctr"/>
                </a:tc>
                <a:tc>
                  <a:txBody>
                    <a:bodyPr/>
                    <a:lstStyle/>
                    <a:p>
                      <a:r>
                        <a:rPr lang="es-MX" sz="1200">
                          <a:effectLst/>
                        </a:rPr>
                        <a:t>1.475 V</a:t>
                      </a:r>
                    </a:p>
                  </a:txBody>
                  <a:tcPr marL="42246" marR="42246" marT="21123" marB="21123" anchor="ctr"/>
                </a:tc>
                <a:tc>
                  <a:txBody>
                    <a:bodyPr/>
                    <a:lstStyle/>
                    <a:p>
                      <a:r>
                        <a:rPr lang="es-MX" sz="1200">
                          <a:effectLst/>
                        </a:rPr>
                        <a:t>29.9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Junio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1424355055"/>
                  </a:ext>
                </a:extLst>
              </a:tr>
              <a:tr h="560383">
                <a:tc>
                  <a:txBody>
                    <a:bodyPr/>
                    <a:lstStyle/>
                    <a:p>
                      <a:r>
                        <a:rPr lang="es-MX" sz="1200">
                          <a:effectLst/>
                        </a:rPr>
                        <a:t>Pentium III 1133</a:t>
                      </a:r>
                    </a:p>
                  </a:txBody>
                  <a:tcPr marL="42246" marR="42246" marT="21123" marB="21123" anchor="ctr"/>
                </a:tc>
                <a:tc>
                  <a:txBody>
                    <a:bodyPr/>
                    <a:lstStyle/>
                    <a:p>
                      <a:r>
                        <a:rPr lang="es-MX" sz="1200">
                          <a:effectLst/>
                        </a:rPr>
                        <a:t>1.13 GHz</a:t>
                      </a:r>
                    </a:p>
                  </a:txBody>
                  <a:tcPr marL="42246" marR="42246" marT="21123" marB="21123" anchor="ctr"/>
                </a:tc>
                <a:tc>
                  <a:txBody>
                    <a:bodyPr/>
                    <a:lstStyle/>
                    <a:p>
                      <a:r>
                        <a:rPr lang="es-MX" sz="1200">
                          <a:effectLst/>
                        </a:rPr>
                        <a:t>256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8.5×</a:t>
                      </a:r>
                    </a:p>
                  </a:txBody>
                  <a:tcPr marL="42246" marR="42246" marT="21123" marB="21123" anchor="ctr"/>
                </a:tc>
                <a:tc>
                  <a:txBody>
                    <a:bodyPr/>
                    <a:lstStyle/>
                    <a:p>
                      <a:r>
                        <a:rPr lang="es-MX" sz="1200">
                          <a:effectLst/>
                        </a:rPr>
                        <a:t>1.475 V</a:t>
                      </a:r>
                    </a:p>
                  </a:txBody>
                  <a:tcPr marL="42246" marR="42246" marT="21123" marB="21123" anchor="ctr"/>
                </a:tc>
                <a:tc>
                  <a:txBody>
                    <a:bodyPr/>
                    <a:lstStyle/>
                    <a:p>
                      <a:r>
                        <a:rPr lang="es-MX" sz="1200">
                          <a:effectLst/>
                        </a:rPr>
                        <a:t>29.1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Julio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1232332408"/>
                  </a:ext>
                </a:extLst>
              </a:tr>
              <a:tr h="560383">
                <a:tc>
                  <a:txBody>
                    <a:bodyPr/>
                    <a:lstStyle/>
                    <a:p>
                      <a:r>
                        <a:rPr lang="es-MX" sz="1200">
                          <a:effectLst/>
                        </a:rPr>
                        <a:t>Pentium III 1133S</a:t>
                      </a:r>
                    </a:p>
                  </a:txBody>
                  <a:tcPr marL="42246" marR="42246" marT="21123" marB="21123" anchor="ctr"/>
                </a:tc>
                <a:tc>
                  <a:txBody>
                    <a:bodyPr/>
                    <a:lstStyle/>
                    <a:p>
                      <a:r>
                        <a:rPr lang="es-MX" sz="1200">
                          <a:effectLst/>
                        </a:rPr>
                        <a:t>1.13 GHz</a:t>
                      </a:r>
                    </a:p>
                  </a:txBody>
                  <a:tcPr marL="42246" marR="42246" marT="21123" marB="21123" anchor="ctr"/>
                </a:tc>
                <a:tc>
                  <a:txBody>
                    <a:bodyPr/>
                    <a:lstStyle/>
                    <a:p>
                      <a:r>
                        <a:rPr lang="es-MX" sz="1200">
                          <a:effectLst/>
                        </a:rPr>
                        <a:t>512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8.5×</a:t>
                      </a:r>
                    </a:p>
                  </a:txBody>
                  <a:tcPr marL="42246" marR="42246" marT="21123" marB="21123" anchor="ctr"/>
                </a:tc>
                <a:tc>
                  <a:txBody>
                    <a:bodyPr/>
                    <a:lstStyle/>
                    <a:p>
                      <a:r>
                        <a:rPr lang="es-MX" sz="1200">
                          <a:effectLst/>
                        </a:rPr>
                        <a:t>1.45 V</a:t>
                      </a:r>
                    </a:p>
                  </a:txBody>
                  <a:tcPr marL="42246" marR="42246" marT="21123" marB="21123" anchor="ctr"/>
                </a:tc>
                <a:tc>
                  <a:txBody>
                    <a:bodyPr/>
                    <a:lstStyle/>
                    <a:p>
                      <a:r>
                        <a:rPr lang="es-MX" sz="1200">
                          <a:effectLst/>
                        </a:rPr>
                        <a:t>28.7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Junio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1593246486"/>
                  </a:ext>
                </a:extLst>
              </a:tr>
              <a:tr h="560383">
                <a:tc>
                  <a:txBody>
                    <a:bodyPr/>
                    <a:lstStyle/>
                    <a:p>
                      <a:r>
                        <a:rPr lang="es-MX" sz="1200">
                          <a:effectLst/>
                        </a:rPr>
                        <a:t>Pentium III 1200</a:t>
                      </a:r>
                    </a:p>
                  </a:txBody>
                  <a:tcPr marL="42246" marR="42246" marT="21123" marB="21123" anchor="ctr"/>
                </a:tc>
                <a:tc>
                  <a:txBody>
                    <a:bodyPr/>
                    <a:lstStyle/>
                    <a:p>
                      <a:r>
                        <a:rPr lang="es-MX" sz="1200">
                          <a:effectLst/>
                        </a:rPr>
                        <a:t>1.2 GHz</a:t>
                      </a:r>
                    </a:p>
                  </a:txBody>
                  <a:tcPr marL="42246" marR="42246" marT="21123" marB="21123" anchor="ctr"/>
                </a:tc>
                <a:tc>
                  <a:txBody>
                    <a:bodyPr/>
                    <a:lstStyle/>
                    <a:p>
                      <a:r>
                        <a:rPr lang="es-MX" sz="1200">
                          <a:effectLst/>
                        </a:rPr>
                        <a:t>256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9×</a:t>
                      </a:r>
                    </a:p>
                  </a:txBody>
                  <a:tcPr marL="42246" marR="42246" marT="21123" marB="21123" anchor="ctr"/>
                </a:tc>
                <a:tc>
                  <a:txBody>
                    <a:bodyPr/>
                    <a:lstStyle/>
                    <a:p>
                      <a:r>
                        <a:rPr lang="es-MX" sz="1200">
                          <a:effectLst/>
                        </a:rPr>
                        <a:t>1.475 V</a:t>
                      </a:r>
                    </a:p>
                  </a:txBody>
                  <a:tcPr marL="42246" marR="42246" marT="21123" marB="21123" anchor="ctr"/>
                </a:tc>
                <a:tc>
                  <a:txBody>
                    <a:bodyPr/>
                    <a:lstStyle/>
                    <a:p>
                      <a:r>
                        <a:rPr lang="es-MX" sz="1200">
                          <a:effectLst/>
                        </a:rPr>
                        <a:t>29.9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Julio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4125516614"/>
                  </a:ext>
                </a:extLst>
              </a:tr>
              <a:tr h="560383">
                <a:tc>
                  <a:txBody>
                    <a:bodyPr/>
                    <a:lstStyle/>
                    <a:p>
                      <a:r>
                        <a:rPr lang="es-MX" sz="1200">
                          <a:effectLst/>
                        </a:rPr>
                        <a:t>Pentium III 1266S</a:t>
                      </a:r>
                    </a:p>
                  </a:txBody>
                  <a:tcPr marL="42246" marR="42246" marT="21123" marB="21123" anchor="ctr"/>
                </a:tc>
                <a:tc>
                  <a:txBody>
                    <a:bodyPr/>
                    <a:lstStyle/>
                    <a:p>
                      <a:r>
                        <a:rPr lang="es-MX" sz="1200">
                          <a:effectLst/>
                        </a:rPr>
                        <a:t>1.26 GHz</a:t>
                      </a:r>
                    </a:p>
                  </a:txBody>
                  <a:tcPr marL="42246" marR="42246" marT="21123" marB="21123" anchor="ctr"/>
                </a:tc>
                <a:tc>
                  <a:txBody>
                    <a:bodyPr/>
                    <a:lstStyle/>
                    <a:p>
                      <a:r>
                        <a:rPr lang="es-MX" sz="1200">
                          <a:effectLst/>
                        </a:rPr>
                        <a:t>512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9.5×</a:t>
                      </a:r>
                    </a:p>
                  </a:txBody>
                  <a:tcPr marL="42246" marR="42246" marT="21123" marB="21123" anchor="ctr"/>
                </a:tc>
                <a:tc>
                  <a:txBody>
                    <a:bodyPr/>
                    <a:lstStyle/>
                    <a:p>
                      <a:r>
                        <a:rPr lang="es-MX" sz="1200">
                          <a:effectLst/>
                        </a:rPr>
                        <a:t>1.45 V</a:t>
                      </a:r>
                    </a:p>
                  </a:txBody>
                  <a:tcPr marL="42246" marR="42246" marT="21123" marB="21123" anchor="ctr"/>
                </a:tc>
                <a:tc>
                  <a:txBody>
                    <a:bodyPr/>
                    <a:lstStyle/>
                    <a:p>
                      <a:r>
                        <a:rPr lang="es-MX" sz="1200">
                          <a:effectLst/>
                        </a:rPr>
                        <a:t>30.4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Julio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2756634232"/>
                  </a:ext>
                </a:extLst>
              </a:tr>
              <a:tr h="560383">
                <a:tc>
                  <a:txBody>
                    <a:bodyPr/>
                    <a:lstStyle/>
                    <a:p>
                      <a:r>
                        <a:rPr lang="es-MX" sz="1200">
                          <a:effectLst/>
                        </a:rPr>
                        <a:t>Pentium III 1333</a:t>
                      </a:r>
                    </a:p>
                  </a:txBody>
                  <a:tcPr marL="42246" marR="42246" marT="21123" marB="21123" anchor="ctr"/>
                </a:tc>
                <a:tc>
                  <a:txBody>
                    <a:bodyPr/>
                    <a:lstStyle/>
                    <a:p>
                      <a:r>
                        <a:rPr lang="es-MX" sz="1200">
                          <a:effectLst/>
                        </a:rPr>
                        <a:t>1.33 GHz</a:t>
                      </a:r>
                    </a:p>
                  </a:txBody>
                  <a:tcPr marL="42246" marR="42246" marT="21123" marB="21123" anchor="ctr"/>
                </a:tc>
                <a:tc>
                  <a:txBody>
                    <a:bodyPr/>
                    <a:lstStyle/>
                    <a:p>
                      <a:r>
                        <a:rPr lang="es-MX" sz="1200">
                          <a:effectLst/>
                        </a:rPr>
                        <a:t>256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10×</a:t>
                      </a:r>
                    </a:p>
                  </a:txBody>
                  <a:tcPr marL="42246" marR="42246" marT="21123" marB="21123" anchor="ctr"/>
                </a:tc>
                <a:tc>
                  <a:txBody>
                    <a:bodyPr/>
                    <a:lstStyle/>
                    <a:p>
                      <a:r>
                        <a:rPr lang="es-MX" sz="1200">
                          <a:effectLst/>
                        </a:rPr>
                        <a:t>1.475 V</a:t>
                      </a:r>
                    </a:p>
                  </a:txBody>
                  <a:tcPr marL="42246" marR="42246" marT="21123" marB="21123" anchor="ctr"/>
                </a:tc>
                <a:tc>
                  <a:txBody>
                    <a:bodyPr/>
                    <a:lstStyle/>
                    <a:p>
                      <a:r>
                        <a:rPr lang="es-MX" sz="1200">
                          <a:effectLst/>
                        </a:rPr>
                        <a:t>29.9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Diciembre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739945618"/>
                  </a:ext>
                </a:extLst>
              </a:tr>
              <a:tr h="560383">
                <a:tc>
                  <a:txBody>
                    <a:bodyPr/>
                    <a:lstStyle/>
                    <a:p>
                      <a:r>
                        <a:rPr lang="es-MX" sz="1200">
                          <a:effectLst/>
                        </a:rPr>
                        <a:t>Pentium III 1400</a:t>
                      </a:r>
                    </a:p>
                  </a:txBody>
                  <a:tcPr marL="42246" marR="42246" marT="21123" marB="21123" anchor="ctr"/>
                </a:tc>
                <a:tc>
                  <a:txBody>
                    <a:bodyPr/>
                    <a:lstStyle/>
                    <a:p>
                      <a:r>
                        <a:rPr lang="es-MX" sz="1200">
                          <a:effectLst/>
                        </a:rPr>
                        <a:t>1.4 GHz</a:t>
                      </a:r>
                    </a:p>
                  </a:txBody>
                  <a:tcPr marL="42246" marR="42246" marT="21123" marB="21123" anchor="ctr"/>
                </a:tc>
                <a:tc>
                  <a:txBody>
                    <a:bodyPr/>
                    <a:lstStyle/>
                    <a:p>
                      <a:r>
                        <a:rPr lang="es-MX" sz="1200">
                          <a:effectLst/>
                        </a:rPr>
                        <a:t>256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10.5×</a:t>
                      </a:r>
                    </a:p>
                  </a:txBody>
                  <a:tcPr marL="42246" marR="42246" marT="21123" marB="21123" anchor="ctr"/>
                </a:tc>
                <a:tc>
                  <a:txBody>
                    <a:bodyPr/>
                    <a:lstStyle/>
                    <a:p>
                      <a:r>
                        <a:rPr lang="es-MX" sz="1200">
                          <a:effectLst/>
                        </a:rPr>
                        <a:t>1.5 V</a:t>
                      </a:r>
                    </a:p>
                  </a:txBody>
                  <a:tcPr marL="42246" marR="42246" marT="21123" marB="21123" anchor="ctr"/>
                </a:tc>
                <a:tc>
                  <a:txBody>
                    <a:bodyPr/>
                    <a:lstStyle/>
                    <a:p>
                      <a:r>
                        <a:rPr lang="es-MX" sz="1200">
                          <a:effectLst/>
                        </a:rPr>
                        <a:t>31.2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MX" sz="1200">
                          <a:effectLst/>
                        </a:rPr>
                        <a:t>Diciembre de 2001</a:t>
                      </a:r>
                    </a:p>
                  </a:txBody>
                  <a:tcPr marL="42246" marR="42246" marT="21123" marB="21123" anchor="ctr"/>
                </a:tc>
                <a:tc>
                  <a:txBody>
                    <a:bodyPr/>
                    <a:lstStyle/>
                    <a:p>
                      <a:endParaRPr lang="es-MX" sz="1200">
                        <a:effectLst/>
                      </a:endParaRPr>
                    </a:p>
                  </a:txBody>
                  <a:tcPr marL="42246" marR="42246" marT="21123" marB="21123" anchor="ctr"/>
                </a:tc>
                <a:extLst>
                  <a:ext uri="{0D108BD9-81ED-4DB2-BD59-A6C34878D82A}">
                    <a16:rowId xmlns:a16="http://schemas.microsoft.com/office/drawing/2014/main" val="701447265"/>
                  </a:ext>
                </a:extLst>
              </a:tr>
              <a:tr h="560383">
                <a:tc>
                  <a:txBody>
                    <a:bodyPr/>
                    <a:lstStyle/>
                    <a:p>
                      <a:r>
                        <a:rPr lang="es-MX" sz="1200">
                          <a:effectLst/>
                        </a:rPr>
                        <a:t>Pentium III 1400S</a:t>
                      </a:r>
                    </a:p>
                  </a:txBody>
                  <a:tcPr marL="42246" marR="42246" marT="21123" marB="21123" anchor="ctr"/>
                </a:tc>
                <a:tc>
                  <a:txBody>
                    <a:bodyPr/>
                    <a:lstStyle/>
                    <a:p>
                      <a:r>
                        <a:rPr lang="es-MX" sz="1200">
                          <a:effectLst/>
                        </a:rPr>
                        <a:t>1.4 GHz</a:t>
                      </a:r>
                    </a:p>
                  </a:txBody>
                  <a:tcPr marL="42246" marR="42246" marT="21123" marB="21123" anchor="ctr"/>
                </a:tc>
                <a:tc>
                  <a:txBody>
                    <a:bodyPr/>
                    <a:lstStyle/>
                    <a:p>
                      <a:r>
                        <a:rPr lang="es-MX" sz="1200">
                          <a:effectLst/>
                        </a:rPr>
                        <a:t>512 KB</a:t>
                      </a:r>
                    </a:p>
                  </a:txBody>
                  <a:tcPr marL="42246" marR="42246" marT="21123" marB="21123" anchor="ctr"/>
                </a:tc>
                <a:tc>
                  <a:txBody>
                    <a:bodyPr/>
                    <a:lstStyle/>
                    <a:p>
                      <a:r>
                        <a:rPr lang="es-MX" sz="1200">
                          <a:effectLst/>
                        </a:rPr>
                        <a:t>133 MHz</a:t>
                      </a:r>
                    </a:p>
                  </a:txBody>
                  <a:tcPr marL="42246" marR="42246" marT="21123" marB="21123" anchor="ctr"/>
                </a:tc>
                <a:tc>
                  <a:txBody>
                    <a:bodyPr/>
                    <a:lstStyle/>
                    <a:p>
                      <a:r>
                        <a:rPr lang="es-MX" sz="1200">
                          <a:effectLst/>
                        </a:rPr>
                        <a:t>10.5×</a:t>
                      </a:r>
                    </a:p>
                  </a:txBody>
                  <a:tcPr marL="42246" marR="42246" marT="21123" marB="21123" anchor="ctr"/>
                </a:tc>
                <a:tc>
                  <a:txBody>
                    <a:bodyPr/>
                    <a:lstStyle/>
                    <a:p>
                      <a:r>
                        <a:rPr lang="es-MX" sz="1200">
                          <a:effectLst/>
                        </a:rPr>
                        <a:t>1.45 V</a:t>
                      </a:r>
                    </a:p>
                  </a:txBody>
                  <a:tcPr marL="42246" marR="42246" marT="21123" marB="21123" anchor="ctr"/>
                </a:tc>
                <a:tc>
                  <a:txBody>
                    <a:bodyPr/>
                    <a:lstStyle/>
                    <a:p>
                      <a:r>
                        <a:rPr lang="es-MX" sz="1200">
                          <a:effectLst/>
                        </a:rPr>
                        <a:t>32.2 W</a:t>
                      </a:r>
                    </a:p>
                  </a:txBody>
                  <a:tcPr marL="42246" marR="42246" marT="21123" marB="21123" anchor="ctr"/>
                </a:tc>
                <a:tc>
                  <a:txBody>
                    <a:bodyPr/>
                    <a:lstStyle/>
                    <a:p>
                      <a:r>
                        <a:rPr lang="es-MX" sz="1200">
                          <a:effectLst/>
                        </a:rPr>
                        <a:t>Socket 370</a:t>
                      </a:r>
                    </a:p>
                  </a:txBody>
                  <a:tcPr marL="42246" marR="42246" marT="21123" marB="21123" anchor="ctr"/>
                </a:tc>
                <a:tc>
                  <a:txBody>
                    <a:bodyPr/>
                    <a:lstStyle/>
                    <a:p>
                      <a:r>
                        <a:rPr lang="es-ES" sz="1200">
                          <a:effectLst/>
                        </a:rPr>
                        <a:t>8 de enero de 2002</a:t>
                      </a:r>
                    </a:p>
                  </a:txBody>
                  <a:tcPr marL="42246" marR="42246" marT="21123" marB="21123" anchor="ctr"/>
                </a:tc>
                <a:tc>
                  <a:txBody>
                    <a:bodyPr/>
                    <a:lstStyle/>
                    <a:p>
                      <a:r>
                        <a:rPr lang="es-MX" sz="1200" dirty="0">
                          <a:effectLst/>
                        </a:rPr>
                        <a:t>$315</a:t>
                      </a:r>
                    </a:p>
                  </a:txBody>
                  <a:tcPr marL="42246" marR="42246" marT="21123" marB="21123" anchor="ctr"/>
                </a:tc>
                <a:extLst>
                  <a:ext uri="{0D108BD9-81ED-4DB2-BD59-A6C34878D82A}">
                    <a16:rowId xmlns:a16="http://schemas.microsoft.com/office/drawing/2014/main" val="919916310"/>
                  </a:ext>
                </a:extLst>
              </a:tr>
            </a:tbl>
          </a:graphicData>
        </a:graphic>
      </p:graphicFrame>
    </p:spTree>
    <p:extLst>
      <p:ext uri="{BB962C8B-B14F-4D97-AF65-F5344CB8AC3E}">
        <p14:creationId xmlns:p14="http://schemas.microsoft.com/office/powerpoint/2010/main" val="3211632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6114319-CA5A-4DF7-87CD-D6E7F2D34BB2}"/>
              </a:ext>
            </a:extLst>
          </p:cNvPr>
          <p:cNvSpPr>
            <a:spLocks noGrp="1"/>
          </p:cNvSpPr>
          <p:nvPr>
            <p:ph type="sldNum" sz="quarter" idx="12"/>
          </p:nvPr>
        </p:nvSpPr>
        <p:spPr/>
        <p:txBody>
          <a:bodyPr/>
          <a:lstStyle/>
          <a:p>
            <a:pPr rtl="0"/>
            <a:fld id="{D8DA9DAA-006C-4F4B-980E-E3DF019B24E2}" type="slidenum">
              <a:rPr lang="es-ES" noProof="0" smtClean="0"/>
              <a:t>31</a:t>
            </a:fld>
            <a:endParaRPr lang="es-ES" noProof="0"/>
          </a:p>
        </p:txBody>
      </p:sp>
      <p:sp>
        <p:nvSpPr>
          <p:cNvPr id="5" name="CuadroTexto 4">
            <a:extLst>
              <a:ext uri="{FF2B5EF4-FFF2-40B4-BE49-F238E27FC236}">
                <a16:creationId xmlns:a16="http://schemas.microsoft.com/office/drawing/2014/main" id="{1F820FFE-6DFA-4B1C-996B-E2F4AD20D791}"/>
              </a:ext>
            </a:extLst>
          </p:cNvPr>
          <p:cNvSpPr txBox="1"/>
          <p:nvPr/>
        </p:nvSpPr>
        <p:spPr>
          <a:xfrm>
            <a:off x="848138" y="185530"/>
            <a:ext cx="6480313" cy="1815882"/>
          </a:xfrm>
          <a:prstGeom prst="rect">
            <a:avLst/>
          </a:prstGeom>
          <a:noFill/>
        </p:spPr>
        <p:txBody>
          <a:bodyPr wrap="square" rtlCol="0">
            <a:spAutoFit/>
          </a:bodyPr>
          <a:lstStyle/>
          <a:p>
            <a:pPr algn="l"/>
            <a:r>
              <a:rPr lang="es-MX" sz="1400" b="1" i="0" u="none" strike="noStrike" dirty="0">
                <a:solidFill>
                  <a:schemeClr val="accent1"/>
                </a:solidFill>
                <a:effectLst/>
                <a:hlinkClick r:id="rId2" tooltip="Intel Celeron">
                  <a:extLst>
                    <a:ext uri="{A12FA001-AC4F-418D-AE19-62706E023703}">
                      <ahyp:hlinkClr xmlns:ahyp="http://schemas.microsoft.com/office/drawing/2018/hyperlinkcolor" val="tx"/>
                    </a:ext>
                  </a:extLst>
                </a:hlinkClick>
              </a:rPr>
              <a:t>Celeron</a:t>
            </a:r>
            <a:r>
              <a:rPr lang="es-MX" sz="1400" b="1" i="0" dirty="0">
                <a:solidFill>
                  <a:schemeClr val="accent1"/>
                </a:solidFill>
                <a:effectLst/>
              </a:rPr>
              <a:t> (Pentium III basado en Tualatin)</a:t>
            </a:r>
          </a:p>
          <a:p>
            <a:pPr algn="l"/>
            <a:r>
              <a:rPr lang="es-MX" sz="1400" b="1" i="0" dirty="0">
                <a:effectLst/>
              </a:rPr>
              <a:t>Tualatin Celeron</a:t>
            </a:r>
            <a:r>
              <a:rPr lang="es-MX" sz="1400" b="0" i="0" dirty="0">
                <a:effectLst/>
              </a:rPr>
              <a:t>: </a:t>
            </a:r>
            <a:r>
              <a:rPr lang="es-MX" sz="1400" b="0" i="0" u="none" strike="noStrike" dirty="0">
                <a:solidFill>
                  <a:schemeClr val="accent1"/>
                </a:solidFill>
                <a:effectLst/>
                <a:hlinkClick r:id="rId3" tooltip="130 nanómetros">
                  <a:extLst>
                    <a:ext uri="{A12FA001-AC4F-418D-AE19-62706E023703}">
                      <ahyp:hlinkClr xmlns:ahyp="http://schemas.microsoft.com/office/drawing/2018/hyperlinkcolor" val="tx"/>
                    </a:ext>
                  </a:extLst>
                </a:hlinkClick>
              </a:rPr>
              <a:t>Tecnología de proceso de 0,13 </a:t>
            </a:r>
            <a:r>
              <a:rPr lang="el-GR" sz="1400" b="0" i="0" u="none" strike="noStrike" dirty="0">
                <a:solidFill>
                  <a:schemeClr val="accent1"/>
                </a:solidFill>
                <a:effectLst/>
                <a:hlinkClick r:id="rId3" tooltip="130 nanómetros">
                  <a:extLst>
                    <a:ext uri="{A12FA001-AC4F-418D-AE19-62706E023703}">
                      <ahyp:hlinkClr xmlns:ahyp="http://schemas.microsoft.com/office/drawing/2018/hyperlinkcolor" val="tx"/>
                    </a:ext>
                  </a:extLst>
                </a:hlinkClick>
              </a:rPr>
              <a:t>μ</a:t>
            </a:r>
            <a:r>
              <a:rPr lang="es-MX" sz="1400" b="0" i="0" u="none" strike="noStrike" dirty="0">
                <a:solidFill>
                  <a:schemeClr val="accent1"/>
                </a:solidFill>
                <a:effectLst/>
                <a:hlinkClick r:id="rId3" tooltip="130 nanómetros">
                  <a:extLst>
                    <a:ext uri="{A12FA001-AC4F-418D-AE19-62706E023703}">
                      <ahyp:hlinkClr xmlns:ahyp="http://schemas.microsoft.com/office/drawing/2018/hyperlinkcolor" val="tx"/>
                    </a:ext>
                  </a:extLst>
                </a:hlinkClick>
              </a:rPr>
              <a:t>m</a:t>
            </a:r>
            <a:endParaRPr lang="es-MX" sz="1400" b="0" i="0" dirty="0">
              <a:solidFill>
                <a:schemeClr val="accent1"/>
              </a:solidFill>
              <a:effectLst/>
            </a:endParaRPr>
          </a:p>
          <a:p>
            <a:pPr marL="742950" lvl="1" indent="-285750" algn="l">
              <a:buFont typeface="Arial" panose="020B0604020202020204" pitchFamily="34" charset="0"/>
              <a:buChar char="•"/>
            </a:pPr>
            <a:r>
              <a:rPr lang="es-MX" sz="1400" b="0" i="0" dirty="0">
                <a:effectLst/>
              </a:rPr>
              <a:t>32 KB de caché L1</a:t>
            </a:r>
          </a:p>
          <a:p>
            <a:pPr marL="742950" lvl="1" indent="-285750" algn="l">
              <a:buFont typeface="Arial" panose="020B0604020202020204" pitchFamily="34" charset="0"/>
              <a:buChar char="•"/>
            </a:pPr>
            <a:r>
              <a:rPr lang="es-MX" sz="1400" b="0" i="0" dirty="0">
                <a:effectLst/>
              </a:rPr>
              <a:t>256 KB de caché Advanced Transfer L2</a:t>
            </a:r>
          </a:p>
          <a:p>
            <a:pPr marL="742950" lvl="1" indent="-285750" algn="l">
              <a:buFont typeface="Arial" panose="020B0604020202020204" pitchFamily="34" charset="0"/>
              <a:buChar char="•"/>
            </a:pPr>
            <a:r>
              <a:rPr lang="es-MX" sz="1400" b="0" i="0" dirty="0">
                <a:effectLst/>
              </a:rPr>
              <a:t>Velocidad de reloj del bus del sistema de 100 MHz</a:t>
            </a:r>
          </a:p>
          <a:p>
            <a:pPr marL="742950" lvl="1" indent="-285750" algn="l">
              <a:buFont typeface="Arial" panose="020B0604020202020204" pitchFamily="34" charset="0"/>
              <a:buChar char="•"/>
            </a:pPr>
            <a:r>
              <a:rPr lang="es-MX" sz="1400" b="0" i="0" dirty="0">
                <a:effectLst/>
              </a:rPr>
              <a:t>Zócalo 370</a:t>
            </a:r>
          </a:p>
          <a:p>
            <a:pPr marL="742950" lvl="1" indent="-285750" algn="l">
              <a:buFont typeface="Arial" panose="020B0604020202020204" pitchFamily="34" charset="0"/>
              <a:buChar char="•"/>
            </a:pPr>
            <a:r>
              <a:rPr lang="es-MX" sz="1400" b="0" i="0" dirty="0">
                <a:effectLst/>
              </a:rPr>
              <a:t>Familia 6 modelo 11</a:t>
            </a:r>
          </a:p>
          <a:p>
            <a:endParaRPr lang="es-MX" sz="1400" dirty="0"/>
          </a:p>
        </p:txBody>
      </p:sp>
      <p:graphicFrame>
        <p:nvGraphicFramePr>
          <p:cNvPr id="6" name="Tabla 5">
            <a:extLst>
              <a:ext uri="{FF2B5EF4-FFF2-40B4-BE49-F238E27FC236}">
                <a16:creationId xmlns:a16="http://schemas.microsoft.com/office/drawing/2014/main" id="{9C45EB57-5B97-4131-87AF-118164CFF3F7}"/>
              </a:ext>
            </a:extLst>
          </p:cNvPr>
          <p:cNvGraphicFramePr>
            <a:graphicFrameLocks noGrp="1"/>
          </p:cNvGraphicFramePr>
          <p:nvPr>
            <p:extLst>
              <p:ext uri="{D42A27DB-BD31-4B8C-83A1-F6EECF244321}">
                <p14:modId xmlns:p14="http://schemas.microsoft.com/office/powerpoint/2010/main" val="4176077390"/>
              </p:ext>
            </p:extLst>
          </p:nvPr>
        </p:nvGraphicFramePr>
        <p:xfrm>
          <a:off x="2482351" y="1863460"/>
          <a:ext cx="7942914" cy="4393024"/>
        </p:xfrm>
        <a:graphic>
          <a:graphicData uri="http://schemas.openxmlformats.org/drawingml/2006/table">
            <a:tbl>
              <a:tblPr>
                <a:tableStyleId>{ED083AE6-46FA-4A59-8FB0-9F97EB10719F}</a:tableStyleId>
              </a:tblPr>
              <a:tblGrid>
                <a:gridCol w="882546">
                  <a:extLst>
                    <a:ext uri="{9D8B030D-6E8A-4147-A177-3AD203B41FA5}">
                      <a16:colId xmlns:a16="http://schemas.microsoft.com/office/drawing/2014/main" val="1900573046"/>
                    </a:ext>
                  </a:extLst>
                </a:gridCol>
                <a:gridCol w="882546">
                  <a:extLst>
                    <a:ext uri="{9D8B030D-6E8A-4147-A177-3AD203B41FA5}">
                      <a16:colId xmlns:a16="http://schemas.microsoft.com/office/drawing/2014/main" val="1548580123"/>
                    </a:ext>
                  </a:extLst>
                </a:gridCol>
                <a:gridCol w="882546">
                  <a:extLst>
                    <a:ext uri="{9D8B030D-6E8A-4147-A177-3AD203B41FA5}">
                      <a16:colId xmlns:a16="http://schemas.microsoft.com/office/drawing/2014/main" val="1440745162"/>
                    </a:ext>
                  </a:extLst>
                </a:gridCol>
                <a:gridCol w="882546">
                  <a:extLst>
                    <a:ext uri="{9D8B030D-6E8A-4147-A177-3AD203B41FA5}">
                      <a16:colId xmlns:a16="http://schemas.microsoft.com/office/drawing/2014/main" val="2816455785"/>
                    </a:ext>
                  </a:extLst>
                </a:gridCol>
                <a:gridCol w="882546">
                  <a:extLst>
                    <a:ext uri="{9D8B030D-6E8A-4147-A177-3AD203B41FA5}">
                      <a16:colId xmlns:a16="http://schemas.microsoft.com/office/drawing/2014/main" val="3348242455"/>
                    </a:ext>
                  </a:extLst>
                </a:gridCol>
                <a:gridCol w="882546">
                  <a:extLst>
                    <a:ext uri="{9D8B030D-6E8A-4147-A177-3AD203B41FA5}">
                      <a16:colId xmlns:a16="http://schemas.microsoft.com/office/drawing/2014/main" val="2113543430"/>
                    </a:ext>
                  </a:extLst>
                </a:gridCol>
                <a:gridCol w="882546">
                  <a:extLst>
                    <a:ext uri="{9D8B030D-6E8A-4147-A177-3AD203B41FA5}">
                      <a16:colId xmlns:a16="http://schemas.microsoft.com/office/drawing/2014/main" val="546063642"/>
                    </a:ext>
                  </a:extLst>
                </a:gridCol>
                <a:gridCol w="882546">
                  <a:extLst>
                    <a:ext uri="{9D8B030D-6E8A-4147-A177-3AD203B41FA5}">
                      <a16:colId xmlns:a16="http://schemas.microsoft.com/office/drawing/2014/main" val="3916451248"/>
                    </a:ext>
                  </a:extLst>
                </a:gridCol>
                <a:gridCol w="882546">
                  <a:extLst>
                    <a:ext uri="{9D8B030D-6E8A-4147-A177-3AD203B41FA5}">
                      <a16:colId xmlns:a16="http://schemas.microsoft.com/office/drawing/2014/main" val="197901633"/>
                    </a:ext>
                  </a:extLst>
                </a:gridCol>
              </a:tblGrid>
              <a:tr h="690689">
                <a:tc>
                  <a:txBody>
                    <a:bodyPr/>
                    <a:lstStyle/>
                    <a:p>
                      <a:pPr algn="ctr"/>
                      <a:r>
                        <a:rPr lang="es-MX" sz="1400" dirty="0">
                          <a:effectLst/>
                        </a:rPr>
                        <a:t>Modelo</a:t>
                      </a:r>
                    </a:p>
                  </a:txBody>
                  <a:tcPr marL="69069" marR="69069" marT="34534" marB="34534" anchor="ctr"/>
                </a:tc>
                <a:tc>
                  <a:txBody>
                    <a:bodyPr/>
                    <a:lstStyle/>
                    <a:p>
                      <a:pPr algn="ctr"/>
                      <a:r>
                        <a:rPr lang="es-MX" sz="1400">
                          <a:effectLst/>
                        </a:rPr>
                        <a:t>Frecuencia</a:t>
                      </a:r>
                    </a:p>
                  </a:txBody>
                  <a:tcPr marL="69069" marR="69069" marT="34534" marB="34534" anchor="ctr"/>
                </a:tc>
                <a:tc>
                  <a:txBody>
                    <a:bodyPr/>
                    <a:lstStyle/>
                    <a:p>
                      <a:pPr algn="ctr"/>
                      <a:r>
                        <a:rPr lang="es-MX" sz="1400">
                          <a:effectLst/>
                        </a:rPr>
                        <a:t>cachéL2</a:t>
                      </a:r>
                    </a:p>
                  </a:txBody>
                  <a:tcPr marL="69069" marR="69069" marT="34534" marB="34534" anchor="ctr"/>
                </a:tc>
                <a:tc>
                  <a:txBody>
                    <a:bodyPr/>
                    <a:lstStyle/>
                    <a:p>
                      <a:pPr algn="ctr"/>
                      <a:r>
                        <a:rPr lang="es-MX" sz="1400">
                          <a:effectLst/>
                        </a:rPr>
                        <a:t>FSB</a:t>
                      </a:r>
                    </a:p>
                  </a:txBody>
                  <a:tcPr marL="69069" marR="69069" marT="34534" marB="34534" anchor="ctr"/>
                </a:tc>
                <a:tc>
                  <a:txBody>
                    <a:bodyPr/>
                    <a:lstStyle/>
                    <a:p>
                      <a:pPr algn="ctr"/>
                      <a:r>
                        <a:rPr lang="es-MX" sz="1400">
                          <a:effectLst/>
                        </a:rPr>
                        <a:t>Mult.</a:t>
                      </a:r>
                    </a:p>
                  </a:txBody>
                  <a:tcPr marL="69069" marR="69069" marT="34534" marB="34534" anchor="ctr"/>
                </a:tc>
                <a:tc>
                  <a:txBody>
                    <a:bodyPr/>
                    <a:lstStyle/>
                    <a:p>
                      <a:pPr algn="ctr"/>
                      <a:r>
                        <a:rPr lang="es-MX" sz="1400">
                          <a:effectLst/>
                        </a:rPr>
                        <a:t>Voltaje</a:t>
                      </a:r>
                    </a:p>
                  </a:txBody>
                  <a:tcPr marL="69069" marR="69069" marT="34534" marB="34534" anchor="ctr"/>
                </a:tc>
                <a:tc>
                  <a:txBody>
                    <a:bodyPr/>
                    <a:lstStyle/>
                    <a:p>
                      <a:pPr algn="ctr"/>
                      <a:r>
                        <a:rPr lang="es-MX" sz="1400">
                          <a:effectLst/>
                        </a:rPr>
                        <a:t>TDP</a:t>
                      </a:r>
                    </a:p>
                  </a:txBody>
                  <a:tcPr marL="69069" marR="69069" marT="34534" marB="34534" anchor="ctr"/>
                </a:tc>
                <a:tc>
                  <a:txBody>
                    <a:bodyPr/>
                    <a:lstStyle/>
                    <a:p>
                      <a:pPr algn="ctr"/>
                      <a:r>
                        <a:rPr lang="es-MX" sz="1400">
                          <a:effectLst/>
                        </a:rPr>
                        <a:t>Socket</a:t>
                      </a:r>
                    </a:p>
                  </a:txBody>
                  <a:tcPr marL="69069" marR="69069" marT="34534" marB="34534" anchor="ctr"/>
                </a:tc>
                <a:tc>
                  <a:txBody>
                    <a:bodyPr/>
                    <a:lstStyle/>
                    <a:p>
                      <a:pPr algn="ctr"/>
                      <a:r>
                        <a:rPr lang="es-MX" sz="1400" dirty="0">
                          <a:effectLst/>
                        </a:rPr>
                        <a:t>Fecha de lanzamiento</a:t>
                      </a:r>
                    </a:p>
                  </a:txBody>
                  <a:tcPr marL="69069" marR="69069" marT="34534" marB="34534" anchor="ctr"/>
                </a:tc>
                <a:extLst>
                  <a:ext uri="{0D108BD9-81ED-4DB2-BD59-A6C34878D82A}">
                    <a16:rowId xmlns:a16="http://schemas.microsoft.com/office/drawing/2014/main" val="3998535878"/>
                  </a:ext>
                </a:extLst>
              </a:tr>
              <a:tr h="483482">
                <a:tc>
                  <a:txBody>
                    <a:bodyPr/>
                    <a:lstStyle/>
                    <a:p>
                      <a:r>
                        <a:rPr lang="es-MX" sz="1400">
                          <a:effectLst/>
                        </a:rPr>
                        <a:t>Celeron 900A</a:t>
                      </a:r>
                    </a:p>
                  </a:txBody>
                  <a:tcPr marL="69069" marR="69069" marT="34534" marB="34534" anchor="ctr"/>
                </a:tc>
                <a:tc>
                  <a:txBody>
                    <a:bodyPr/>
                    <a:lstStyle/>
                    <a:p>
                      <a:r>
                        <a:rPr lang="es-MX" sz="1400">
                          <a:effectLst/>
                        </a:rPr>
                        <a:t>900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9×</a:t>
                      </a:r>
                    </a:p>
                  </a:txBody>
                  <a:tcPr marL="69069" marR="69069" marT="34534" marB="34534" anchor="ctr"/>
                </a:tc>
                <a:tc>
                  <a:txBody>
                    <a:bodyPr/>
                    <a:lstStyle/>
                    <a:p>
                      <a:r>
                        <a:rPr lang="es-MX" sz="1400">
                          <a:effectLst/>
                        </a:rPr>
                        <a:t>1.475 V</a:t>
                      </a:r>
                    </a:p>
                  </a:txBody>
                  <a:tcPr marL="69069" marR="69069" marT="34534" marB="34534" anchor="ctr"/>
                </a:tc>
                <a:tc>
                  <a:txBody>
                    <a:bodyPr/>
                    <a:lstStyle/>
                    <a:p>
                      <a:endParaRPr lang="es-MX" sz="1400">
                        <a:effectLst/>
                      </a:endParaRP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Marzo de 2000</a:t>
                      </a:r>
                    </a:p>
                  </a:txBody>
                  <a:tcPr marL="69069" marR="69069" marT="34534" marB="34534" anchor="ctr"/>
                </a:tc>
                <a:extLst>
                  <a:ext uri="{0D108BD9-81ED-4DB2-BD59-A6C34878D82A}">
                    <a16:rowId xmlns:a16="http://schemas.microsoft.com/office/drawing/2014/main" val="4046679482"/>
                  </a:ext>
                </a:extLst>
              </a:tr>
              <a:tr h="483482">
                <a:tc>
                  <a:txBody>
                    <a:bodyPr/>
                    <a:lstStyle/>
                    <a:p>
                      <a:r>
                        <a:rPr lang="es-MX" sz="1400">
                          <a:effectLst/>
                        </a:rPr>
                        <a:t>Celeron 1000A</a:t>
                      </a:r>
                    </a:p>
                  </a:txBody>
                  <a:tcPr marL="69069" marR="69069" marT="34534" marB="34534" anchor="ctr"/>
                </a:tc>
                <a:tc>
                  <a:txBody>
                    <a:bodyPr/>
                    <a:lstStyle/>
                    <a:p>
                      <a:r>
                        <a:rPr lang="es-MX" sz="1400">
                          <a:effectLst/>
                        </a:rPr>
                        <a:t>1000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10×</a:t>
                      </a:r>
                    </a:p>
                  </a:txBody>
                  <a:tcPr marL="69069" marR="69069" marT="34534" marB="34534" anchor="ctr"/>
                </a:tc>
                <a:tc>
                  <a:txBody>
                    <a:bodyPr/>
                    <a:lstStyle/>
                    <a:p>
                      <a:r>
                        <a:rPr lang="es-MX" sz="1400">
                          <a:effectLst/>
                        </a:rPr>
                        <a:t>1.475 V</a:t>
                      </a:r>
                    </a:p>
                  </a:txBody>
                  <a:tcPr marL="69069" marR="69069" marT="34534" marB="34534" anchor="ctr"/>
                </a:tc>
                <a:tc>
                  <a:txBody>
                    <a:bodyPr/>
                    <a:lstStyle/>
                    <a:p>
                      <a:r>
                        <a:rPr lang="es-MX" sz="1400">
                          <a:effectLst/>
                        </a:rPr>
                        <a:t>27.8/29.5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Enero de 2002</a:t>
                      </a:r>
                    </a:p>
                  </a:txBody>
                  <a:tcPr marL="69069" marR="69069" marT="34534" marB="34534" anchor="ctr"/>
                </a:tc>
                <a:extLst>
                  <a:ext uri="{0D108BD9-81ED-4DB2-BD59-A6C34878D82A}">
                    <a16:rowId xmlns:a16="http://schemas.microsoft.com/office/drawing/2014/main" val="216570048"/>
                  </a:ext>
                </a:extLst>
              </a:tr>
              <a:tr h="483482">
                <a:tc>
                  <a:txBody>
                    <a:bodyPr/>
                    <a:lstStyle/>
                    <a:p>
                      <a:r>
                        <a:rPr lang="es-MX" sz="1400">
                          <a:effectLst/>
                        </a:rPr>
                        <a:t>Celeron 1100A</a:t>
                      </a:r>
                    </a:p>
                  </a:txBody>
                  <a:tcPr marL="69069" marR="69069" marT="34534" marB="34534" anchor="ctr"/>
                </a:tc>
                <a:tc>
                  <a:txBody>
                    <a:bodyPr/>
                    <a:lstStyle/>
                    <a:p>
                      <a:r>
                        <a:rPr lang="es-MX" sz="1400">
                          <a:effectLst/>
                        </a:rPr>
                        <a:t>1100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11×</a:t>
                      </a:r>
                    </a:p>
                  </a:txBody>
                  <a:tcPr marL="69069" marR="69069" marT="34534" marB="34534" anchor="ctr"/>
                </a:tc>
                <a:tc>
                  <a:txBody>
                    <a:bodyPr/>
                    <a:lstStyle/>
                    <a:p>
                      <a:r>
                        <a:rPr lang="es-MX" sz="1400">
                          <a:effectLst/>
                        </a:rPr>
                        <a:t>1.5 V</a:t>
                      </a:r>
                    </a:p>
                  </a:txBody>
                  <a:tcPr marL="69069" marR="69069" marT="34534" marB="34534" anchor="ctr"/>
                </a:tc>
                <a:tc>
                  <a:txBody>
                    <a:bodyPr/>
                    <a:lstStyle/>
                    <a:p>
                      <a:r>
                        <a:rPr lang="es-MX" sz="1400">
                          <a:effectLst/>
                        </a:rPr>
                        <a:t>27.8/29.5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Enero de 2002</a:t>
                      </a:r>
                    </a:p>
                  </a:txBody>
                  <a:tcPr marL="69069" marR="69069" marT="34534" marB="34534" anchor="ctr"/>
                </a:tc>
                <a:extLst>
                  <a:ext uri="{0D108BD9-81ED-4DB2-BD59-A6C34878D82A}">
                    <a16:rowId xmlns:a16="http://schemas.microsoft.com/office/drawing/2014/main" val="1233729546"/>
                  </a:ext>
                </a:extLst>
              </a:tr>
              <a:tr h="483482">
                <a:tc>
                  <a:txBody>
                    <a:bodyPr/>
                    <a:lstStyle/>
                    <a:p>
                      <a:r>
                        <a:rPr lang="es-MX" sz="1400">
                          <a:effectLst/>
                        </a:rPr>
                        <a:t>Celeron 1200</a:t>
                      </a:r>
                    </a:p>
                  </a:txBody>
                  <a:tcPr marL="69069" marR="69069" marT="34534" marB="34534" anchor="ctr"/>
                </a:tc>
                <a:tc>
                  <a:txBody>
                    <a:bodyPr/>
                    <a:lstStyle/>
                    <a:p>
                      <a:r>
                        <a:rPr lang="es-MX" sz="1400">
                          <a:effectLst/>
                        </a:rPr>
                        <a:t>1200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12×</a:t>
                      </a:r>
                    </a:p>
                  </a:txBody>
                  <a:tcPr marL="69069" marR="69069" marT="34534" marB="34534" anchor="ctr"/>
                </a:tc>
                <a:tc>
                  <a:txBody>
                    <a:bodyPr/>
                    <a:lstStyle/>
                    <a:p>
                      <a:r>
                        <a:rPr lang="es-MX" sz="1400">
                          <a:effectLst/>
                        </a:rPr>
                        <a:t>1.5 V</a:t>
                      </a:r>
                    </a:p>
                  </a:txBody>
                  <a:tcPr marL="69069" marR="69069" marT="34534" marB="34534" anchor="ctr"/>
                </a:tc>
                <a:tc>
                  <a:txBody>
                    <a:bodyPr/>
                    <a:lstStyle/>
                    <a:p>
                      <a:r>
                        <a:rPr lang="es-MX" sz="1400">
                          <a:effectLst/>
                        </a:rPr>
                        <a:t>29.9/32.9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Octubre de 2001</a:t>
                      </a:r>
                    </a:p>
                  </a:txBody>
                  <a:tcPr marL="69069" marR="69069" marT="34534" marB="34534" anchor="ctr"/>
                </a:tc>
                <a:extLst>
                  <a:ext uri="{0D108BD9-81ED-4DB2-BD59-A6C34878D82A}">
                    <a16:rowId xmlns:a16="http://schemas.microsoft.com/office/drawing/2014/main" val="1531839370"/>
                  </a:ext>
                </a:extLst>
              </a:tr>
              <a:tr h="483482">
                <a:tc>
                  <a:txBody>
                    <a:bodyPr/>
                    <a:lstStyle/>
                    <a:p>
                      <a:r>
                        <a:rPr lang="es-MX" sz="1400">
                          <a:effectLst/>
                        </a:rPr>
                        <a:t>Celeron 1300</a:t>
                      </a:r>
                    </a:p>
                  </a:txBody>
                  <a:tcPr marL="69069" marR="69069" marT="34534" marB="34534" anchor="ctr"/>
                </a:tc>
                <a:tc>
                  <a:txBody>
                    <a:bodyPr/>
                    <a:lstStyle/>
                    <a:p>
                      <a:r>
                        <a:rPr lang="es-MX" sz="1400">
                          <a:effectLst/>
                        </a:rPr>
                        <a:t>1300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13×</a:t>
                      </a:r>
                    </a:p>
                  </a:txBody>
                  <a:tcPr marL="69069" marR="69069" marT="34534" marB="34534" anchor="ctr"/>
                </a:tc>
                <a:tc>
                  <a:txBody>
                    <a:bodyPr/>
                    <a:lstStyle/>
                    <a:p>
                      <a:r>
                        <a:rPr lang="es-MX" sz="1400">
                          <a:effectLst/>
                        </a:rPr>
                        <a:t>1.5 V</a:t>
                      </a:r>
                    </a:p>
                  </a:txBody>
                  <a:tcPr marL="69069" marR="69069" marT="34534" marB="34534" anchor="ctr"/>
                </a:tc>
                <a:tc>
                  <a:txBody>
                    <a:bodyPr/>
                    <a:lstStyle/>
                    <a:p>
                      <a:r>
                        <a:rPr lang="es-MX" sz="1400">
                          <a:effectLst/>
                        </a:rPr>
                        <a:t>32/33.4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Enero de 2002</a:t>
                      </a:r>
                    </a:p>
                  </a:txBody>
                  <a:tcPr marL="69069" marR="69069" marT="34534" marB="34534" anchor="ctr"/>
                </a:tc>
                <a:extLst>
                  <a:ext uri="{0D108BD9-81ED-4DB2-BD59-A6C34878D82A}">
                    <a16:rowId xmlns:a16="http://schemas.microsoft.com/office/drawing/2014/main" val="3593915677"/>
                  </a:ext>
                </a:extLst>
              </a:tr>
              <a:tr h="483482">
                <a:tc>
                  <a:txBody>
                    <a:bodyPr/>
                    <a:lstStyle/>
                    <a:p>
                      <a:r>
                        <a:rPr lang="es-MX" sz="1400">
                          <a:effectLst/>
                        </a:rPr>
                        <a:t>Celeron 1400</a:t>
                      </a:r>
                    </a:p>
                  </a:txBody>
                  <a:tcPr marL="69069" marR="69069" marT="34534" marB="34534" anchor="ctr"/>
                </a:tc>
                <a:tc>
                  <a:txBody>
                    <a:bodyPr/>
                    <a:lstStyle/>
                    <a:p>
                      <a:r>
                        <a:rPr lang="es-MX" sz="1400">
                          <a:effectLst/>
                        </a:rPr>
                        <a:t>1400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14×</a:t>
                      </a:r>
                    </a:p>
                  </a:txBody>
                  <a:tcPr marL="69069" marR="69069" marT="34534" marB="34534" anchor="ctr"/>
                </a:tc>
                <a:tc>
                  <a:txBody>
                    <a:bodyPr/>
                    <a:lstStyle/>
                    <a:p>
                      <a:r>
                        <a:rPr lang="es-MX" sz="1400">
                          <a:effectLst/>
                        </a:rPr>
                        <a:t>1.5 V</a:t>
                      </a:r>
                    </a:p>
                  </a:txBody>
                  <a:tcPr marL="69069" marR="69069" marT="34534" marB="34534" anchor="ctr"/>
                </a:tc>
                <a:tc>
                  <a:txBody>
                    <a:bodyPr/>
                    <a:lstStyle/>
                    <a:p>
                      <a:r>
                        <a:rPr lang="es-MX" sz="1400">
                          <a:effectLst/>
                        </a:rPr>
                        <a:t>33.2/34.8 W</a:t>
                      </a:r>
                    </a:p>
                  </a:txBody>
                  <a:tcPr marL="69069" marR="69069" marT="34534" marB="34534" anchor="ctr"/>
                </a:tc>
                <a:tc>
                  <a:txBody>
                    <a:bodyPr/>
                    <a:lstStyle/>
                    <a:p>
                      <a:r>
                        <a:rPr lang="es-MX" sz="1400">
                          <a:effectLst/>
                        </a:rPr>
                        <a:t>Socket 370</a:t>
                      </a:r>
                    </a:p>
                  </a:txBody>
                  <a:tcPr marL="69069" marR="69069" marT="34534" marB="34534" anchor="ctr"/>
                </a:tc>
                <a:tc>
                  <a:txBody>
                    <a:bodyPr/>
                    <a:lstStyle/>
                    <a:p>
                      <a:r>
                        <a:rPr lang="es-MX" sz="1400">
                          <a:effectLst/>
                        </a:rPr>
                        <a:t>Mayo de 2002</a:t>
                      </a:r>
                    </a:p>
                  </a:txBody>
                  <a:tcPr marL="69069" marR="69069" marT="34534" marB="34534" anchor="ctr"/>
                </a:tc>
                <a:extLst>
                  <a:ext uri="{0D108BD9-81ED-4DB2-BD59-A6C34878D82A}">
                    <a16:rowId xmlns:a16="http://schemas.microsoft.com/office/drawing/2014/main" val="412133779"/>
                  </a:ext>
                </a:extLst>
              </a:tr>
              <a:tr h="483482">
                <a:tc>
                  <a:txBody>
                    <a:bodyPr/>
                    <a:lstStyle/>
                    <a:p>
                      <a:r>
                        <a:rPr lang="es-MX" sz="1400">
                          <a:effectLst/>
                        </a:rPr>
                        <a:t>Celeron 1500</a:t>
                      </a:r>
                    </a:p>
                  </a:txBody>
                  <a:tcPr marL="69069" marR="69069" marT="34534" marB="34534" anchor="ctr"/>
                </a:tc>
                <a:tc>
                  <a:txBody>
                    <a:bodyPr/>
                    <a:lstStyle/>
                    <a:p>
                      <a:r>
                        <a:rPr lang="es-MX" sz="1400">
                          <a:effectLst/>
                        </a:rPr>
                        <a:t>1500 MHz</a:t>
                      </a:r>
                    </a:p>
                  </a:txBody>
                  <a:tcPr marL="69069" marR="69069" marT="34534" marB="34534" anchor="ctr"/>
                </a:tc>
                <a:tc>
                  <a:txBody>
                    <a:bodyPr/>
                    <a:lstStyle/>
                    <a:p>
                      <a:r>
                        <a:rPr lang="es-MX" sz="1400">
                          <a:effectLst/>
                        </a:rPr>
                        <a:t>256 KiB</a:t>
                      </a:r>
                    </a:p>
                  </a:txBody>
                  <a:tcPr marL="69069" marR="69069" marT="34534" marB="34534" anchor="ctr"/>
                </a:tc>
                <a:tc>
                  <a:txBody>
                    <a:bodyPr/>
                    <a:lstStyle/>
                    <a:p>
                      <a:r>
                        <a:rPr lang="es-MX" sz="1400">
                          <a:effectLst/>
                        </a:rPr>
                        <a:t>100 MT/s</a:t>
                      </a:r>
                    </a:p>
                  </a:txBody>
                  <a:tcPr marL="69069" marR="69069" marT="34534" marB="34534" anchor="ctr"/>
                </a:tc>
                <a:tc>
                  <a:txBody>
                    <a:bodyPr/>
                    <a:lstStyle/>
                    <a:p>
                      <a:r>
                        <a:rPr lang="es-MX" sz="1400">
                          <a:effectLst/>
                        </a:rPr>
                        <a:t>15×</a:t>
                      </a:r>
                    </a:p>
                  </a:txBody>
                  <a:tcPr marL="69069" marR="69069" marT="34534" marB="34534" anchor="ctr"/>
                </a:tc>
                <a:tc>
                  <a:txBody>
                    <a:bodyPr/>
                    <a:lstStyle/>
                    <a:p>
                      <a:r>
                        <a:rPr lang="es-MX" sz="1400">
                          <a:effectLst/>
                        </a:rPr>
                        <a:t>1.5 V</a:t>
                      </a:r>
                    </a:p>
                  </a:txBody>
                  <a:tcPr marL="69069" marR="69069" marT="34534" marB="34534" anchor="ctr"/>
                </a:tc>
                <a:tc>
                  <a:txBody>
                    <a:bodyPr/>
                    <a:lstStyle/>
                    <a:p>
                      <a:endParaRPr lang="es-MX" sz="1400">
                        <a:effectLst/>
                      </a:endParaRPr>
                    </a:p>
                  </a:txBody>
                  <a:tcPr marL="69069" marR="69069" marT="34534" marB="34534" anchor="ctr"/>
                </a:tc>
                <a:tc>
                  <a:txBody>
                    <a:bodyPr/>
                    <a:lstStyle/>
                    <a:p>
                      <a:r>
                        <a:rPr lang="es-MX" sz="1400">
                          <a:effectLst/>
                        </a:rPr>
                        <a:t>Socket 370</a:t>
                      </a:r>
                    </a:p>
                  </a:txBody>
                  <a:tcPr marL="69069" marR="69069" marT="34534" marB="34534" anchor="ctr"/>
                </a:tc>
                <a:tc>
                  <a:txBody>
                    <a:bodyPr/>
                    <a:lstStyle/>
                    <a:p>
                      <a:endParaRPr lang="es-MX" sz="1400" dirty="0"/>
                    </a:p>
                  </a:txBody>
                  <a:tcPr marL="69069" marR="69069" marT="34534" marB="34534"/>
                </a:tc>
                <a:extLst>
                  <a:ext uri="{0D108BD9-81ED-4DB2-BD59-A6C34878D82A}">
                    <a16:rowId xmlns:a16="http://schemas.microsoft.com/office/drawing/2014/main" val="1973288106"/>
                  </a:ext>
                </a:extLst>
              </a:tr>
            </a:tbl>
          </a:graphicData>
        </a:graphic>
      </p:graphicFrame>
    </p:spTree>
    <p:extLst>
      <p:ext uri="{BB962C8B-B14F-4D97-AF65-F5344CB8AC3E}">
        <p14:creationId xmlns:p14="http://schemas.microsoft.com/office/powerpoint/2010/main" val="3170859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E4DA3-3BAD-420C-AB40-B27AE635D6A0}"/>
              </a:ext>
            </a:extLst>
          </p:cNvPr>
          <p:cNvSpPr>
            <a:spLocks noGrp="1"/>
          </p:cNvSpPr>
          <p:nvPr>
            <p:ph type="ctrTitle"/>
          </p:nvPr>
        </p:nvSpPr>
        <p:spPr>
          <a:xfrm>
            <a:off x="1524000" y="1224501"/>
            <a:ext cx="9144000" cy="2340864"/>
          </a:xfrm>
        </p:spPr>
        <p:txBody>
          <a:bodyPr/>
          <a:lstStyle/>
          <a:p>
            <a:r>
              <a:rPr lang="es-MX" dirty="0"/>
              <a:t>PENTIUM M</a:t>
            </a:r>
          </a:p>
        </p:txBody>
      </p:sp>
    </p:spTree>
    <p:extLst>
      <p:ext uri="{BB962C8B-B14F-4D97-AF65-F5344CB8AC3E}">
        <p14:creationId xmlns:p14="http://schemas.microsoft.com/office/powerpoint/2010/main" val="395794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7480163-7312-4C22-8330-90538063FC2D}"/>
              </a:ext>
            </a:extLst>
          </p:cNvPr>
          <p:cNvSpPr>
            <a:spLocks noGrp="1"/>
          </p:cNvSpPr>
          <p:nvPr>
            <p:ph type="sldNum" sz="quarter" idx="12"/>
          </p:nvPr>
        </p:nvSpPr>
        <p:spPr/>
        <p:txBody>
          <a:bodyPr/>
          <a:lstStyle/>
          <a:p>
            <a:pPr rtl="0"/>
            <a:fld id="{D8DA9DAA-006C-4F4B-980E-E3DF019B24E2}" type="slidenum">
              <a:rPr lang="es-ES" noProof="0" smtClean="0"/>
              <a:t>33</a:t>
            </a:fld>
            <a:endParaRPr lang="es-ES" noProof="0"/>
          </a:p>
        </p:txBody>
      </p:sp>
      <p:sp>
        <p:nvSpPr>
          <p:cNvPr id="5" name="CuadroTexto 4">
            <a:extLst>
              <a:ext uri="{FF2B5EF4-FFF2-40B4-BE49-F238E27FC236}">
                <a16:creationId xmlns:a16="http://schemas.microsoft.com/office/drawing/2014/main" id="{5C44F085-56C4-4C76-9712-DE97C877A4DC}"/>
              </a:ext>
            </a:extLst>
          </p:cNvPr>
          <p:cNvSpPr txBox="1"/>
          <p:nvPr/>
        </p:nvSpPr>
        <p:spPr>
          <a:xfrm>
            <a:off x="874644" y="136525"/>
            <a:ext cx="9289774" cy="2123658"/>
          </a:xfrm>
          <a:prstGeom prst="rect">
            <a:avLst/>
          </a:prstGeom>
          <a:noFill/>
        </p:spPr>
        <p:txBody>
          <a:bodyPr wrap="square" rtlCol="0">
            <a:spAutoFit/>
          </a:bodyPr>
          <a:lstStyle/>
          <a:p>
            <a:pPr algn="l">
              <a:buFont typeface="Arial" panose="020B0604020202020204" pitchFamily="34" charset="0"/>
              <a:buChar char="•"/>
            </a:pPr>
            <a:r>
              <a:rPr lang="es-ES" sz="1200" b="1" i="0" dirty="0" err="1">
                <a:solidFill>
                  <a:schemeClr val="accent1"/>
                </a:solidFill>
                <a:effectLst/>
              </a:rPr>
              <a:t>Banias</a:t>
            </a:r>
            <a:r>
              <a:rPr lang="es-ES" sz="1200" b="0" i="0" dirty="0">
                <a:solidFill>
                  <a:schemeClr val="accent1"/>
                </a:solidFill>
                <a:effectLst/>
              </a:rPr>
              <a:t>:</a:t>
            </a:r>
            <a:r>
              <a:rPr lang="es-ES" sz="1200" b="0" i="0" dirty="0">
                <a:solidFill>
                  <a:srgbClr val="202122"/>
                </a:solidFill>
                <a:effectLst/>
              </a:rPr>
              <a:t> Tecnología de proceso 0.13 μm</a:t>
            </a:r>
          </a:p>
          <a:p>
            <a:pPr algn="l">
              <a:buFont typeface="Arial" panose="020B0604020202020204" pitchFamily="34" charset="0"/>
              <a:buChar char="•"/>
            </a:pPr>
            <a:r>
              <a:rPr lang="es-ES" sz="1200" b="0" i="0" dirty="0">
                <a:solidFill>
                  <a:srgbClr val="202122"/>
                </a:solidFill>
                <a:effectLst/>
              </a:rPr>
              <a:t>Introducido en marzo de 2003</a:t>
            </a:r>
          </a:p>
          <a:p>
            <a:pPr algn="l">
              <a:buFont typeface="Arial" panose="020B0604020202020204" pitchFamily="34" charset="0"/>
              <a:buChar char="•"/>
            </a:pPr>
            <a:r>
              <a:rPr lang="es-ES" sz="1200" b="0" i="0" dirty="0">
                <a:solidFill>
                  <a:srgbClr val="202122"/>
                </a:solidFill>
                <a:effectLst/>
              </a:rPr>
              <a:t>64 KB de caché L1</a:t>
            </a:r>
          </a:p>
          <a:p>
            <a:pPr algn="l">
              <a:buFont typeface="Arial" panose="020B0604020202020204" pitchFamily="34" charset="0"/>
              <a:buChar char="•"/>
            </a:pPr>
            <a:r>
              <a:rPr lang="es-ES" sz="1200" b="0" i="0" dirty="0">
                <a:solidFill>
                  <a:srgbClr val="202122"/>
                </a:solidFill>
                <a:effectLst/>
              </a:rPr>
              <a:t>1 MB de caché L2 (integrado)</a:t>
            </a:r>
          </a:p>
          <a:p>
            <a:pPr algn="l">
              <a:buFont typeface="Arial" panose="020B0604020202020204" pitchFamily="34" charset="0"/>
              <a:buChar char="•"/>
            </a:pPr>
            <a:r>
              <a:rPr lang="es-ES" sz="1200" b="0" i="0" dirty="0">
                <a:solidFill>
                  <a:srgbClr val="202122"/>
                </a:solidFill>
                <a:effectLst/>
              </a:rPr>
              <a:t>Basado en el núcleo Pentium III, con instrucciones SIME SSE2 y una tubería más profunda</a:t>
            </a:r>
          </a:p>
          <a:p>
            <a:pPr algn="l">
              <a:buFont typeface="Arial" panose="020B0604020202020204" pitchFamily="34" charset="0"/>
              <a:buChar char="•"/>
            </a:pPr>
            <a:r>
              <a:rPr lang="es-ES" sz="1200" b="0" i="0" dirty="0">
                <a:solidFill>
                  <a:srgbClr val="202122"/>
                </a:solidFill>
                <a:effectLst/>
              </a:rPr>
              <a:t>77 millones de transistores</a:t>
            </a:r>
          </a:p>
          <a:p>
            <a:pPr algn="l">
              <a:buFont typeface="Arial" panose="020B0604020202020204" pitchFamily="34" charset="0"/>
              <a:buChar char="•"/>
            </a:pPr>
            <a:r>
              <a:rPr lang="es-ES" sz="1200" b="0" i="0" dirty="0">
                <a:solidFill>
                  <a:srgbClr val="202122"/>
                </a:solidFill>
                <a:effectLst/>
              </a:rPr>
              <a:t>Micro-FCPGA, paquete de procesador Micro-FCBGA</a:t>
            </a:r>
          </a:p>
          <a:p>
            <a:pPr algn="l">
              <a:buFont typeface="Arial" panose="020B0604020202020204" pitchFamily="34" charset="0"/>
              <a:buChar char="•"/>
            </a:pPr>
            <a:r>
              <a:rPr lang="es-ES" sz="1200" b="0" i="0" dirty="0">
                <a:solidFill>
                  <a:srgbClr val="202122"/>
                </a:solidFill>
                <a:effectLst/>
              </a:rPr>
              <a:t>Corazón del sistema Intel Centrino móvil</a:t>
            </a:r>
          </a:p>
          <a:p>
            <a:pPr algn="l">
              <a:buFont typeface="Arial" panose="020B0604020202020204" pitchFamily="34" charset="0"/>
              <a:buChar char="•"/>
            </a:pPr>
            <a:r>
              <a:rPr lang="es-ES" sz="1200" b="0" i="0" dirty="0">
                <a:solidFill>
                  <a:srgbClr val="202122"/>
                </a:solidFill>
                <a:effectLst/>
              </a:rPr>
              <a:t>Bus de sistema de estilo </a:t>
            </a:r>
            <a:r>
              <a:rPr lang="es-ES" sz="1200" b="0" i="0" dirty="0" err="1">
                <a:solidFill>
                  <a:srgbClr val="202122"/>
                </a:solidFill>
                <a:effectLst/>
              </a:rPr>
              <a:t>Netburst</a:t>
            </a:r>
            <a:r>
              <a:rPr lang="es-ES" sz="1200" b="0" i="0" dirty="0">
                <a:solidFill>
                  <a:srgbClr val="202122"/>
                </a:solidFill>
                <a:effectLst/>
              </a:rPr>
              <a:t> de 400 MHz</a:t>
            </a:r>
          </a:p>
          <a:p>
            <a:pPr algn="l">
              <a:buFont typeface="Arial" panose="020B0604020202020204" pitchFamily="34" charset="0"/>
              <a:buChar char="•"/>
            </a:pPr>
            <a:r>
              <a:rPr lang="es-ES" sz="1200" b="0" i="0" dirty="0">
                <a:solidFill>
                  <a:srgbClr val="202122"/>
                </a:solidFill>
                <a:effectLst/>
              </a:rPr>
              <a:t>Familia 6 modelo 9</a:t>
            </a:r>
          </a:p>
          <a:p>
            <a:endParaRPr lang="es-MX" sz="1200" dirty="0"/>
          </a:p>
        </p:txBody>
      </p:sp>
      <p:graphicFrame>
        <p:nvGraphicFramePr>
          <p:cNvPr id="6" name="Tabla 5">
            <a:extLst>
              <a:ext uri="{FF2B5EF4-FFF2-40B4-BE49-F238E27FC236}">
                <a16:creationId xmlns:a16="http://schemas.microsoft.com/office/drawing/2014/main" id="{263DDCF7-A7B8-444C-9F5B-77EE39C1FE88}"/>
              </a:ext>
            </a:extLst>
          </p:cNvPr>
          <p:cNvGraphicFramePr>
            <a:graphicFrameLocks noGrp="1"/>
          </p:cNvGraphicFramePr>
          <p:nvPr>
            <p:extLst>
              <p:ext uri="{D42A27DB-BD31-4B8C-83A1-F6EECF244321}">
                <p14:modId xmlns:p14="http://schemas.microsoft.com/office/powerpoint/2010/main" val="2635770699"/>
              </p:ext>
            </p:extLst>
          </p:nvPr>
        </p:nvGraphicFramePr>
        <p:xfrm>
          <a:off x="2504663" y="1974347"/>
          <a:ext cx="9289770" cy="4747128"/>
        </p:xfrm>
        <a:graphic>
          <a:graphicData uri="http://schemas.openxmlformats.org/drawingml/2006/table">
            <a:tbl>
              <a:tblPr>
                <a:tableStyleId>{5DA37D80-6434-44D0-A028-1B22A696006F}</a:tableStyleId>
              </a:tblPr>
              <a:tblGrid>
                <a:gridCol w="928977">
                  <a:extLst>
                    <a:ext uri="{9D8B030D-6E8A-4147-A177-3AD203B41FA5}">
                      <a16:colId xmlns:a16="http://schemas.microsoft.com/office/drawing/2014/main" val="3711717879"/>
                    </a:ext>
                  </a:extLst>
                </a:gridCol>
                <a:gridCol w="928977">
                  <a:extLst>
                    <a:ext uri="{9D8B030D-6E8A-4147-A177-3AD203B41FA5}">
                      <a16:colId xmlns:a16="http://schemas.microsoft.com/office/drawing/2014/main" val="2300433216"/>
                    </a:ext>
                  </a:extLst>
                </a:gridCol>
                <a:gridCol w="928977">
                  <a:extLst>
                    <a:ext uri="{9D8B030D-6E8A-4147-A177-3AD203B41FA5}">
                      <a16:colId xmlns:a16="http://schemas.microsoft.com/office/drawing/2014/main" val="3628113642"/>
                    </a:ext>
                  </a:extLst>
                </a:gridCol>
                <a:gridCol w="928977">
                  <a:extLst>
                    <a:ext uri="{9D8B030D-6E8A-4147-A177-3AD203B41FA5}">
                      <a16:colId xmlns:a16="http://schemas.microsoft.com/office/drawing/2014/main" val="3689216972"/>
                    </a:ext>
                  </a:extLst>
                </a:gridCol>
                <a:gridCol w="928977">
                  <a:extLst>
                    <a:ext uri="{9D8B030D-6E8A-4147-A177-3AD203B41FA5}">
                      <a16:colId xmlns:a16="http://schemas.microsoft.com/office/drawing/2014/main" val="722292906"/>
                    </a:ext>
                  </a:extLst>
                </a:gridCol>
                <a:gridCol w="928977">
                  <a:extLst>
                    <a:ext uri="{9D8B030D-6E8A-4147-A177-3AD203B41FA5}">
                      <a16:colId xmlns:a16="http://schemas.microsoft.com/office/drawing/2014/main" val="2219953820"/>
                    </a:ext>
                  </a:extLst>
                </a:gridCol>
                <a:gridCol w="928977">
                  <a:extLst>
                    <a:ext uri="{9D8B030D-6E8A-4147-A177-3AD203B41FA5}">
                      <a16:colId xmlns:a16="http://schemas.microsoft.com/office/drawing/2014/main" val="2795519302"/>
                    </a:ext>
                  </a:extLst>
                </a:gridCol>
                <a:gridCol w="928977">
                  <a:extLst>
                    <a:ext uri="{9D8B030D-6E8A-4147-A177-3AD203B41FA5}">
                      <a16:colId xmlns:a16="http://schemas.microsoft.com/office/drawing/2014/main" val="3499406664"/>
                    </a:ext>
                  </a:extLst>
                </a:gridCol>
                <a:gridCol w="928977">
                  <a:extLst>
                    <a:ext uri="{9D8B030D-6E8A-4147-A177-3AD203B41FA5}">
                      <a16:colId xmlns:a16="http://schemas.microsoft.com/office/drawing/2014/main" val="2816964050"/>
                    </a:ext>
                  </a:extLst>
                </a:gridCol>
                <a:gridCol w="928977">
                  <a:extLst>
                    <a:ext uri="{9D8B030D-6E8A-4147-A177-3AD203B41FA5}">
                      <a16:colId xmlns:a16="http://schemas.microsoft.com/office/drawing/2014/main" val="2935044038"/>
                    </a:ext>
                  </a:extLst>
                </a:gridCol>
              </a:tblGrid>
              <a:tr h="420542">
                <a:tc>
                  <a:txBody>
                    <a:bodyPr/>
                    <a:lstStyle/>
                    <a:p>
                      <a:pPr algn="ctr"/>
                      <a:r>
                        <a:rPr lang="es-MX" sz="900">
                          <a:effectLst/>
                        </a:rPr>
                        <a:t>Modelo</a:t>
                      </a:r>
                    </a:p>
                  </a:txBody>
                  <a:tcPr marL="27716" marR="27716" marT="13858" marB="13858" anchor="ctr"/>
                </a:tc>
                <a:tc>
                  <a:txBody>
                    <a:bodyPr/>
                    <a:lstStyle/>
                    <a:p>
                      <a:pPr algn="ctr"/>
                      <a:r>
                        <a:rPr lang="es-MX" sz="900">
                          <a:effectLst/>
                        </a:rPr>
                        <a:t>Frecuencia</a:t>
                      </a:r>
                    </a:p>
                  </a:txBody>
                  <a:tcPr marL="27716" marR="27716" marT="13858" marB="13858" anchor="ctr"/>
                </a:tc>
                <a:tc>
                  <a:txBody>
                    <a:bodyPr/>
                    <a:lstStyle/>
                    <a:p>
                      <a:pPr algn="ctr"/>
                      <a:r>
                        <a:rPr lang="es-MX" sz="900">
                          <a:effectLst/>
                        </a:rPr>
                        <a:t>cachéL2</a:t>
                      </a:r>
                    </a:p>
                  </a:txBody>
                  <a:tcPr marL="27716" marR="27716" marT="13858" marB="13858" anchor="ctr"/>
                </a:tc>
                <a:tc>
                  <a:txBody>
                    <a:bodyPr/>
                    <a:lstStyle/>
                    <a:p>
                      <a:pPr algn="ctr"/>
                      <a:r>
                        <a:rPr lang="es-MX" sz="900">
                          <a:effectLst/>
                        </a:rPr>
                        <a:t>FSB</a:t>
                      </a:r>
                    </a:p>
                  </a:txBody>
                  <a:tcPr marL="27716" marR="27716" marT="13858" marB="13858" anchor="ctr"/>
                </a:tc>
                <a:tc>
                  <a:txBody>
                    <a:bodyPr/>
                    <a:lstStyle/>
                    <a:p>
                      <a:pPr algn="ctr"/>
                      <a:r>
                        <a:rPr lang="es-MX" sz="900">
                          <a:effectLst/>
                        </a:rPr>
                        <a:t>Mult.</a:t>
                      </a:r>
                    </a:p>
                  </a:txBody>
                  <a:tcPr marL="27716" marR="27716" marT="13858" marB="13858" anchor="ctr"/>
                </a:tc>
                <a:tc>
                  <a:txBody>
                    <a:bodyPr/>
                    <a:lstStyle/>
                    <a:p>
                      <a:pPr algn="ctr"/>
                      <a:r>
                        <a:rPr lang="es-MX" sz="900" dirty="0">
                          <a:effectLst/>
                        </a:rPr>
                        <a:t>Voltaje</a:t>
                      </a:r>
                    </a:p>
                  </a:txBody>
                  <a:tcPr marL="27716" marR="27716" marT="13858" marB="13858" anchor="ctr"/>
                </a:tc>
                <a:tc>
                  <a:txBody>
                    <a:bodyPr/>
                    <a:lstStyle/>
                    <a:p>
                      <a:pPr algn="ctr"/>
                      <a:r>
                        <a:rPr lang="es-MX" sz="900">
                          <a:effectLst/>
                        </a:rPr>
                        <a:t>TDP</a:t>
                      </a:r>
                    </a:p>
                  </a:txBody>
                  <a:tcPr marL="27716" marR="27716" marT="13858" marB="13858" anchor="ctr"/>
                </a:tc>
                <a:tc>
                  <a:txBody>
                    <a:bodyPr/>
                    <a:lstStyle/>
                    <a:p>
                      <a:pPr algn="ctr"/>
                      <a:r>
                        <a:rPr lang="es-MX" sz="900">
                          <a:effectLst/>
                        </a:rPr>
                        <a:t>Socket</a:t>
                      </a:r>
                    </a:p>
                  </a:txBody>
                  <a:tcPr marL="27716" marR="27716" marT="13858" marB="13858" anchor="ctr"/>
                </a:tc>
                <a:tc>
                  <a:txBody>
                    <a:bodyPr/>
                    <a:lstStyle/>
                    <a:p>
                      <a:pPr algn="ctr"/>
                      <a:r>
                        <a:rPr lang="es-MX" sz="900">
                          <a:effectLst/>
                        </a:rPr>
                        <a:t>Fecha de lanzamiento</a:t>
                      </a:r>
                    </a:p>
                  </a:txBody>
                  <a:tcPr marL="27716" marR="27716" marT="13858" marB="13858" anchor="ctr"/>
                </a:tc>
                <a:tc>
                  <a:txBody>
                    <a:bodyPr/>
                    <a:lstStyle/>
                    <a:p>
                      <a:pPr algn="ctr"/>
                      <a:r>
                        <a:rPr lang="es-MX" sz="900">
                          <a:effectLst/>
                        </a:rPr>
                        <a:t>Precio delanzamiento (USD)</a:t>
                      </a:r>
                    </a:p>
                  </a:txBody>
                  <a:tcPr marL="27716" marR="27716" marT="13858" marB="13858" anchor="ctr"/>
                </a:tc>
                <a:extLst>
                  <a:ext uri="{0D108BD9-81ED-4DB2-BD59-A6C34878D82A}">
                    <a16:rowId xmlns:a16="http://schemas.microsoft.com/office/drawing/2014/main" val="2215080048"/>
                  </a:ext>
                </a:extLst>
              </a:tr>
              <a:tr h="289207">
                <a:tc>
                  <a:txBody>
                    <a:bodyPr/>
                    <a:lstStyle/>
                    <a:p>
                      <a:r>
                        <a:rPr lang="es-MX" sz="900">
                          <a:effectLst/>
                        </a:rPr>
                        <a:t>Pentium M 1.3</a:t>
                      </a:r>
                    </a:p>
                  </a:txBody>
                  <a:tcPr marL="27716" marR="27716" marT="13858" marB="13858" anchor="ctr"/>
                </a:tc>
                <a:tc>
                  <a:txBody>
                    <a:bodyPr/>
                    <a:lstStyle/>
                    <a:p>
                      <a:r>
                        <a:rPr lang="es-MX" sz="900">
                          <a:effectLst/>
                        </a:rPr>
                        <a:t>1.3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13×</a:t>
                      </a:r>
                    </a:p>
                  </a:txBody>
                  <a:tcPr marL="27716" marR="27716" marT="13858" marB="13858" anchor="ctr"/>
                </a:tc>
                <a:tc>
                  <a:txBody>
                    <a:bodyPr/>
                    <a:lstStyle/>
                    <a:p>
                      <a:r>
                        <a:rPr lang="es-MX" sz="900">
                          <a:effectLst/>
                        </a:rPr>
                        <a:t>0.956–1.388 V</a:t>
                      </a:r>
                    </a:p>
                  </a:txBody>
                  <a:tcPr marL="27716" marR="27716" marT="13858" marB="13858" anchor="ctr"/>
                </a:tc>
                <a:tc>
                  <a:txBody>
                    <a:bodyPr/>
                    <a:lstStyle/>
                    <a:p>
                      <a:r>
                        <a:rPr lang="es-MX" sz="900">
                          <a:effectLst/>
                        </a:rPr>
                        <a:t>22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4268559334"/>
                  </a:ext>
                </a:extLst>
              </a:tr>
              <a:tr h="289207">
                <a:tc>
                  <a:txBody>
                    <a:bodyPr/>
                    <a:lstStyle/>
                    <a:p>
                      <a:r>
                        <a:rPr lang="es-MX" sz="900">
                          <a:effectLst/>
                        </a:rPr>
                        <a:t>Pentium M 1.4</a:t>
                      </a:r>
                    </a:p>
                  </a:txBody>
                  <a:tcPr marL="27716" marR="27716" marT="13858" marB="13858" anchor="ctr"/>
                </a:tc>
                <a:tc>
                  <a:txBody>
                    <a:bodyPr/>
                    <a:lstStyle/>
                    <a:p>
                      <a:r>
                        <a:rPr lang="es-MX" sz="900">
                          <a:effectLst/>
                        </a:rPr>
                        <a:t>1.4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14×</a:t>
                      </a:r>
                    </a:p>
                  </a:txBody>
                  <a:tcPr marL="27716" marR="27716" marT="13858" marB="13858" anchor="ctr"/>
                </a:tc>
                <a:tc>
                  <a:txBody>
                    <a:bodyPr/>
                    <a:lstStyle/>
                    <a:p>
                      <a:r>
                        <a:rPr lang="es-MX" sz="900">
                          <a:effectLst/>
                        </a:rPr>
                        <a:t>0.956–1.388 V</a:t>
                      </a:r>
                    </a:p>
                  </a:txBody>
                  <a:tcPr marL="27716" marR="27716" marT="13858" marB="13858" anchor="ctr"/>
                </a:tc>
                <a:tc>
                  <a:txBody>
                    <a:bodyPr/>
                    <a:lstStyle/>
                    <a:p>
                      <a:r>
                        <a:rPr lang="es-MX" sz="900">
                          <a:effectLst/>
                        </a:rPr>
                        <a:t>22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3786249352"/>
                  </a:ext>
                </a:extLst>
              </a:tr>
              <a:tr h="289207">
                <a:tc>
                  <a:txBody>
                    <a:bodyPr/>
                    <a:lstStyle/>
                    <a:p>
                      <a:r>
                        <a:rPr lang="es-MX" sz="900">
                          <a:effectLst/>
                        </a:rPr>
                        <a:t>Pentium M 1.5</a:t>
                      </a:r>
                    </a:p>
                  </a:txBody>
                  <a:tcPr marL="27716" marR="27716" marT="13858" marB="13858" anchor="ctr"/>
                </a:tc>
                <a:tc>
                  <a:txBody>
                    <a:bodyPr/>
                    <a:lstStyle/>
                    <a:p>
                      <a:r>
                        <a:rPr lang="es-MX" sz="900">
                          <a:effectLst/>
                        </a:rPr>
                        <a:t>1.5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15×</a:t>
                      </a:r>
                    </a:p>
                  </a:txBody>
                  <a:tcPr marL="27716" marR="27716" marT="13858" marB="13858" anchor="ctr"/>
                </a:tc>
                <a:tc>
                  <a:txBody>
                    <a:bodyPr/>
                    <a:lstStyle/>
                    <a:p>
                      <a:r>
                        <a:rPr lang="es-MX" sz="900">
                          <a:effectLst/>
                        </a:rPr>
                        <a:t>0.956–1.484 V</a:t>
                      </a:r>
                    </a:p>
                  </a:txBody>
                  <a:tcPr marL="27716" marR="27716" marT="13858" marB="13858" anchor="ctr"/>
                </a:tc>
                <a:tc>
                  <a:txBody>
                    <a:bodyPr/>
                    <a:lstStyle/>
                    <a:p>
                      <a:r>
                        <a:rPr lang="es-MX" sz="900">
                          <a:effectLst/>
                        </a:rPr>
                        <a:t>24.5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1484164452"/>
                  </a:ext>
                </a:extLst>
              </a:tr>
              <a:tr h="289207">
                <a:tc>
                  <a:txBody>
                    <a:bodyPr/>
                    <a:lstStyle/>
                    <a:p>
                      <a:r>
                        <a:rPr lang="es-MX" sz="900">
                          <a:effectLst/>
                        </a:rPr>
                        <a:t>Pentium M 705</a:t>
                      </a:r>
                    </a:p>
                  </a:txBody>
                  <a:tcPr marL="27716" marR="27716" marT="13858" marB="13858" anchor="ctr"/>
                </a:tc>
                <a:tc>
                  <a:txBody>
                    <a:bodyPr/>
                    <a:lstStyle/>
                    <a:p>
                      <a:r>
                        <a:rPr lang="es-MX" sz="900">
                          <a:effectLst/>
                        </a:rPr>
                        <a:t>1.5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15×</a:t>
                      </a:r>
                    </a:p>
                  </a:txBody>
                  <a:tcPr marL="27716" marR="27716" marT="13858" marB="13858" anchor="ctr"/>
                </a:tc>
                <a:tc>
                  <a:txBody>
                    <a:bodyPr/>
                    <a:lstStyle/>
                    <a:p>
                      <a:r>
                        <a:rPr lang="es-MX" sz="900">
                          <a:effectLst/>
                        </a:rPr>
                        <a:t>0.956–1.484 V</a:t>
                      </a:r>
                    </a:p>
                  </a:txBody>
                  <a:tcPr marL="27716" marR="27716" marT="13858" marB="13858" anchor="ctr"/>
                </a:tc>
                <a:tc>
                  <a:txBody>
                    <a:bodyPr/>
                    <a:lstStyle/>
                    <a:p>
                      <a:r>
                        <a:rPr lang="es-MX" sz="900">
                          <a:effectLst/>
                        </a:rPr>
                        <a:t>24.5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10 de mayo de 2004</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532516207"/>
                  </a:ext>
                </a:extLst>
              </a:tr>
              <a:tr h="289207">
                <a:tc>
                  <a:txBody>
                    <a:bodyPr/>
                    <a:lstStyle/>
                    <a:p>
                      <a:r>
                        <a:rPr lang="es-MX" sz="900">
                          <a:effectLst/>
                        </a:rPr>
                        <a:t>Pentium M 1.6</a:t>
                      </a:r>
                    </a:p>
                  </a:txBody>
                  <a:tcPr marL="27716" marR="27716" marT="13858" marB="13858" anchor="ctr"/>
                </a:tc>
                <a:tc>
                  <a:txBody>
                    <a:bodyPr/>
                    <a:lstStyle/>
                    <a:p>
                      <a:r>
                        <a:rPr lang="es-MX" sz="900">
                          <a:effectLst/>
                        </a:rPr>
                        <a:t>1.6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16×</a:t>
                      </a:r>
                    </a:p>
                  </a:txBody>
                  <a:tcPr marL="27716" marR="27716" marT="13858" marB="13858" anchor="ctr"/>
                </a:tc>
                <a:tc>
                  <a:txBody>
                    <a:bodyPr/>
                    <a:lstStyle/>
                    <a:p>
                      <a:r>
                        <a:rPr lang="es-MX" sz="900">
                          <a:effectLst/>
                        </a:rPr>
                        <a:t>0.956–1.484 V</a:t>
                      </a:r>
                    </a:p>
                  </a:txBody>
                  <a:tcPr marL="27716" marR="27716" marT="13858" marB="13858" anchor="ctr"/>
                </a:tc>
                <a:tc>
                  <a:txBody>
                    <a:bodyPr/>
                    <a:lstStyle/>
                    <a:p>
                      <a:r>
                        <a:rPr lang="es-MX" sz="900">
                          <a:effectLst/>
                        </a:rPr>
                        <a:t>24.5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1076576640"/>
                  </a:ext>
                </a:extLst>
              </a:tr>
              <a:tr h="289207">
                <a:tc>
                  <a:txBody>
                    <a:bodyPr/>
                    <a:lstStyle/>
                    <a:p>
                      <a:r>
                        <a:rPr lang="es-MX" sz="900">
                          <a:effectLst/>
                        </a:rPr>
                        <a:t>Pentium M 1.7</a:t>
                      </a:r>
                    </a:p>
                  </a:txBody>
                  <a:tcPr marL="27716" marR="27716" marT="13858" marB="13858" anchor="ctr"/>
                </a:tc>
                <a:tc>
                  <a:txBody>
                    <a:bodyPr/>
                    <a:lstStyle/>
                    <a:p>
                      <a:r>
                        <a:rPr lang="es-MX" sz="900">
                          <a:effectLst/>
                        </a:rPr>
                        <a:t>1.7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dirty="0">
                          <a:effectLst/>
                        </a:rPr>
                        <a:t>400 MT/s</a:t>
                      </a:r>
                    </a:p>
                  </a:txBody>
                  <a:tcPr marL="27716" marR="27716" marT="13858" marB="13858" anchor="ctr"/>
                </a:tc>
                <a:tc>
                  <a:txBody>
                    <a:bodyPr/>
                    <a:lstStyle/>
                    <a:p>
                      <a:r>
                        <a:rPr lang="es-MX" sz="900">
                          <a:effectLst/>
                        </a:rPr>
                        <a:t>17×</a:t>
                      </a:r>
                    </a:p>
                  </a:txBody>
                  <a:tcPr marL="27716" marR="27716" marT="13858" marB="13858" anchor="ctr"/>
                </a:tc>
                <a:tc>
                  <a:txBody>
                    <a:bodyPr/>
                    <a:lstStyle/>
                    <a:p>
                      <a:r>
                        <a:rPr lang="es-MX" sz="900">
                          <a:effectLst/>
                        </a:rPr>
                        <a:t>0.956–1.484 V</a:t>
                      </a:r>
                    </a:p>
                  </a:txBody>
                  <a:tcPr marL="27716" marR="27716" marT="13858" marB="13858" anchor="ctr"/>
                </a:tc>
                <a:tc>
                  <a:txBody>
                    <a:bodyPr/>
                    <a:lstStyle/>
                    <a:p>
                      <a:r>
                        <a:rPr lang="es-MX" sz="900">
                          <a:effectLst/>
                        </a:rPr>
                        <a:t>24.5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2 de junio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1918856261"/>
                  </a:ext>
                </a:extLst>
              </a:tr>
              <a:tr h="289207">
                <a:tc>
                  <a:txBody>
                    <a:bodyPr/>
                    <a:lstStyle/>
                    <a:p>
                      <a:r>
                        <a:rPr lang="es-MX" sz="900">
                          <a:effectLst/>
                        </a:rPr>
                        <a:t>Pentium M 1.8</a:t>
                      </a:r>
                    </a:p>
                  </a:txBody>
                  <a:tcPr marL="27716" marR="27716" marT="13858" marB="13858" anchor="ctr"/>
                </a:tc>
                <a:tc>
                  <a:txBody>
                    <a:bodyPr/>
                    <a:lstStyle/>
                    <a:p>
                      <a:r>
                        <a:rPr lang="es-MX" sz="900">
                          <a:effectLst/>
                        </a:rPr>
                        <a:t>1.8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18×</a:t>
                      </a:r>
                    </a:p>
                  </a:txBody>
                  <a:tcPr marL="27716" marR="27716" marT="13858" marB="13858" anchor="ctr"/>
                </a:tc>
                <a:tc>
                  <a:txBody>
                    <a:bodyPr/>
                    <a:lstStyle/>
                    <a:p>
                      <a:r>
                        <a:rPr lang="es-MX" sz="900">
                          <a:effectLst/>
                        </a:rPr>
                        <a:t>0.956–1.484 V</a:t>
                      </a:r>
                    </a:p>
                  </a:txBody>
                  <a:tcPr marL="27716" marR="27716" marT="13858" marB="13858" anchor="ctr"/>
                </a:tc>
                <a:tc>
                  <a:txBody>
                    <a:bodyPr/>
                    <a:lstStyle/>
                    <a:p>
                      <a:r>
                        <a:rPr lang="es-MX" sz="900">
                          <a:effectLst/>
                        </a:rPr>
                        <a:t>24.5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10 de mayo de 2004</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3019360296"/>
                  </a:ext>
                </a:extLst>
              </a:tr>
              <a:tr h="157873">
                <a:tc gridSpan="10">
                  <a:txBody>
                    <a:bodyPr/>
                    <a:lstStyle/>
                    <a:p>
                      <a:r>
                        <a:rPr lang="es-MX" sz="900" b="1">
                          <a:effectLst/>
                        </a:rPr>
                        <a:t>bajo voltaje</a:t>
                      </a:r>
                      <a:endParaRPr lang="es-MX" sz="900">
                        <a:effectLst/>
                      </a:endParaRPr>
                    </a:p>
                  </a:txBody>
                  <a:tcPr marL="27716" marR="27716" marT="13858" marB="13858"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616157583"/>
                  </a:ext>
                </a:extLst>
              </a:tr>
              <a:tr h="289207">
                <a:tc>
                  <a:txBody>
                    <a:bodyPr/>
                    <a:lstStyle/>
                    <a:p>
                      <a:r>
                        <a:rPr lang="es-MX" sz="900">
                          <a:effectLst/>
                        </a:rPr>
                        <a:t>Pentium M LV 1.1</a:t>
                      </a:r>
                    </a:p>
                  </a:txBody>
                  <a:tcPr marL="27716" marR="27716" marT="13858" marB="13858" anchor="ctr"/>
                </a:tc>
                <a:tc>
                  <a:txBody>
                    <a:bodyPr/>
                    <a:lstStyle/>
                    <a:p>
                      <a:r>
                        <a:rPr lang="es-MX" sz="900">
                          <a:effectLst/>
                        </a:rPr>
                        <a:t>1.1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11×</a:t>
                      </a:r>
                    </a:p>
                  </a:txBody>
                  <a:tcPr marL="27716" marR="27716" marT="13858" marB="13858" anchor="ctr"/>
                </a:tc>
                <a:tc>
                  <a:txBody>
                    <a:bodyPr/>
                    <a:lstStyle/>
                    <a:p>
                      <a:r>
                        <a:rPr lang="es-MX" sz="900">
                          <a:effectLst/>
                        </a:rPr>
                        <a:t>0.956–1.18 V</a:t>
                      </a:r>
                    </a:p>
                  </a:txBody>
                  <a:tcPr marL="27716" marR="27716" marT="13858" marB="13858" anchor="ctr"/>
                </a:tc>
                <a:tc>
                  <a:txBody>
                    <a:bodyPr/>
                    <a:lstStyle/>
                    <a:p>
                      <a:r>
                        <a:rPr lang="es-MX" sz="900">
                          <a:effectLst/>
                        </a:rPr>
                        <a:t>12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r>
                        <a:rPr lang="es-MX" sz="900">
                          <a:effectLst/>
                        </a:rPr>
                        <a:t>$272</a:t>
                      </a:r>
                    </a:p>
                  </a:txBody>
                  <a:tcPr marL="27716" marR="27716" marT="13858" marB="13858" anchor="ctr"/>
                </a:tc>
                <a:extLst>
                  <a:ext uri="{0D108BD9-81ED-4DB2-BD59-A6C34878D82A}">
                    <a16:rowId xmlns:a16="http://schemas.microsoft.com/office/drawing/2014/main" val="1631795093"/>
                  </a:ext>
                </a:extLst>
              </a:tr>
              <a:tr h="289207">
                <a:tc>
                  <a:txBody>
                    <a:bodyPr/>
                    <a:lstStyle/>
                    <a:p>
                      <a:r>
                        <a:rPr lang="es-MX" sz="900">
                          <a:effectLst/>
                        </a:rPr>
                        <a:t>Pentium M LV 1.2</a:t>
                      </a:r>
                    </a:p>
                  </a:txBody>
                  <a:tcPr marL="27716" marR="27716" marT="13858" marB="13858" anchor="ctr"/>
                </a:tc>
                <a:tc>
                  <a:txBody>
                    <a:bodyPr/>
                    <a:lstStyle/>
                    <a:p>
                      <a:r>
                        <a:rPr lang="es-MX" sz="900">
                          <a:effectLst/>
                        </a:rPr>
                        <a:t>1.2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12×</a:t>
                      </a:r>
                    </a:p>
                  </a:txBody>
                  <a:tcPr marL="27716" marR="27716" marT="13858" marB="13858" anchor="ctr"/>
                </a:tc>
                <a:tc>
                  <a:txBody>
                    <a:bodyPr/>
                    <a:lstStyle/>
                    <a:p>
                      <a:r>
                        <a:rPr lang="es-MX" sz="900">
                          <a:effectLst/>
                        </a:rPr>
                        <a:t>0.956–1.18 V</a:t>
                      </a:r>
                    </a:p>
                  </a:txBody>
                  <a:tcPr marL="27716" marR="27716" marT="13858" marB="13858" anchor="ctr"/>
                </a:tc>
                <a:tc>
                  <a:txBody>
                    <a:bodyPr/>
                    <a:lstStyle/>
                    <a:p>
                      <a:r>
                        <a:rPr lang="es-MX" sz="900">
                          <a:effectLst/>
                        </a:rPr>
                        <a:t>12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2 de junio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2940920663"/>
                  </a:ext>
                </a:extLst>
              </a:tr>
              <a:tr h="289207">
                <a:tc>
                  <a:txBody>
                    <a:bodyPr/>
                    <a:lstStyle/>
                    <a:p>
                      <a:r>
                        <a:rPr lang="es-MX" sz="900">
                          <a:effectLst/>
                        </a:rPr>
                        <a:t>Pentium M LV 718</a:t>
                      </a:r>
                    </a:p>
                  </a:txBody>
                  <a:tcPr marL="27716" marR="27716" marT="13858" marB="13858" anchor="ctr"/>
                </a:tc>
                <a:tc>
                  <a:txBody>
                    <a:bodyPr/>
                    <a:lstStyle/>
                    <a:p>
                      <a:r>
                        <a:rPr lang="es-MX" sz="900">
                          <a:effectLst/>
                        </a:rPr>
                        <a:t>1.3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13×</a:t>
                      </a:r>
                    </a:p>
                  </a:txBody>
                  <a:tcPr marL="27716" marR="27716" marT="13858" marB="13858" anchor="ctr"/>
                </a:tc>
                <a:tc>
                  <a:txBody>
                    <a:bodyPr/>
                    <a:lstStyle/>
                    <a:p>
                      <a:r>
                        <a:rPr lang="es-MX" sz="900">
                          <a:effectLst/>
                        </a:rPr>
                        <a:t>0.956–1.18 V</a:t>
                      </a:r>
                    </a:p>
                  </a:txBody>
                  <a:tcPr marL="27716" marR="27716" marT="13858" marB="13858" anchor="ctr"/>
                </a:tc>
                <a:tc>
                  <a:txBody>
                    <a:bodyPr/>
                    <a:lstStyle/>
                    <a:p>
                      <a:r>
                        <a:rPr lang="es-MX" sz="900">
                          <a:effectLst/>
                        </a:rPr>
                        <a:t>12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MX" sz="900">
                          <a:effectLst/>
                        </a:rPr>
                        <a:t>6 de abril de 2004</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2610676399"/>
                  </a:ext>
                </a:extLst>
              </a:tr>
              <a:tr h="157873">
                <a:tc gridSpan="10">
                  <a:txBody>
                    <a:bodyPr/>
                    <a:lstStyle/>
                    <a:p>
                      <a:r>
                        <a:rPr lang="es-MX" sz="900" b="1">
                          <a:effectLst/>
                        </a:rPr>
                        <a:t>ultra-bajo voltaje</a:t>
                      </a:r>
                      <a:endParaRPr lang="es-MX" sz="900">
                        <a:effectLst/>
                      </a:endParaRPr>
                    </a:p>
                  </a:txBody>
                  <a:tcPr marL="27716" marR="27716" marT="13858" marB="13858"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837190002"/>
                  </a:ext>
                </a:extLst>
              </a:tr>
              <a:tr h="327892">
                <a:tc>
                  <a:txBody>
                    <a:bodyPr/>
                    <a:lstStyle/>
                    <a:p>
                      <a:r>
                        <a:rPr lang="es-MX" sz="900">
                          <a:effectLst/>
                        </a:rPr>
                        <a:t>Pentium M ULV 900</a:t>
                      </a:r>
                    </a:p>
                  </a:txBody>
                  <a:tcPr marL="27716" marR="27716" marT="13858" marB="13858" anchor="ctr"/>
                </a:tc>
                <a:tc>
                  <a:txBody>
                    <a:bodyPr/>
                    <a:lstStyle/>
                    <a:p>
                      <a:r>
                        <a:rPr lang="es-MX" sz="900">
                          <a:effectLst/>
                        </a:rPr>
                        <a:t>900 MHz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9×</a:t>
                      </a:r>
                    </a:p>
                  </a:txBody>
                  <a:tcPr marL="27716" marR="27716" marT="13858" marB="13858" anchor="ctr"/>
                </a:tc>
                <a:tc>
                  <a:txBody>
                    <a:bodyPr/>
                    <a:lstStyle/>
                    <a:p>
                      <a:r>
                        <a:rPr lang="es-MX" sz="900">
                          <a:effectLst/>
                        </a:rPr>
                        <a:t>0.844–1.004 V</a:t>
                      </a:r>
                    </a:p>
                  </a:txBody>
                  <a:tcPr marL="27716" marR="27716" marT="13858" marB="13858" anchor="ctr"/>
                </a:tc>
                <a:tc>
                  <a:txBody>
                    <a:bodyPr/>
                    <a:lstStyle/>
                    <a:p>
                      <a:r>
                        <a:rPr lang="es-MX" sz="900">
                          <a:effectLst/>
                        </a:rPr>
                        <a:t>7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12 de marzo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2386184705"/>
                  </a:ext>
                </a:extLst>
              </a:tr>
              <a:tr h="289207">
                <a:tc>
                  <a:txBody>
                    <a:bodyPr/>
                    <a:lstStyle/>
                    <a:p>
                      <a:r>
                        <a:rPr lang="es-MX" sz="900">
                          <a:effectLst/>
                        </a:rPr>
                        <a:t>Pentium M ULV 1.0</a:t>
                      </a:r>
                    </a:p>
                  </a:txBody>
                  <a:tcPr marL="27716" marR="27716" marT="13858" marB="13858" anchor="ctr"/>
                </a:tc>
                <a:tc>
                  <a:txBody>
                    <a:bodyPr/>
                    <a:lstStyle/>
                    <a:p>
                      <a:r>
                        <a:rPr lang="es-MX" sz="900">
                          <a:effectLst/>
                        </a:rPr>
                        <a:t>1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10×</a:t>
                      </a:r>
                    </a:p>
                  </a:txBody>
                  <a:tcPr marL="27716" marR="27716" marT="13858" marB="13858" anchor="ctr"/>
                </a:tc>
                <a:tc>
                  <a:txBody>
                    <a:bodyPr/>
                    <a:lstStyle/>
                    <a:p>
                      <a:r>
                        <a:rPr lang="es-MX" sz="900">
                          <a:effectLst/>
                        </a:rPr>
                        <a:t>0.844–1.004 V</a:t>
                      </a:r>
                    </a:p>
                  </a:txBody>
                  <a:tcPr marL="27716" marR="27716" marT="13858" marB="13858" anchor="ctr"/>
                </a:tc>
                <a:tc>
                  <a:txBody>
                    <a:bodyPr/>
                    <a:lstStyle/>
                    <a:p>
                      <a:r>
                        <a:rPr lang="es-MX" sz="900">
                          <a:effectLst/>
                        </a:rPr>
                        <a:t>7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ES" sz="900">
                          <a:effectLst/>
                        </a:rPr>
                        <a:t>2 de junio de 2003</a:t>
                      </a:r>
                    </a:p>
                  </a:txBody>
                  <a:tcPr marL="27716" marR="27716" marT="13858" marB="13858" anchor="ctr"/>
                </a:tc>
                <a:tc>
                  <a:txBody>
                    <a:bodyPr/>
                    <a:lstStyle/>
                    <a:p>
                      <a:endParaRPr lang="es-MX" sz="900">
                        <a:effectLst/>
                      </a:endParaRPr>
                    </a:p>
                  </a:txBody>
                  <a:tcPr marL="27716" marR="27716" marT="13858" marB="13858" anchor="ctr"/>
                </a:tc>
                <a:extLst>
                  <a:ext uri="{0D108BD9-81ED-4DB2-BD59-A6C34878D82A}">
                    <a16:rowId xmlns:a16="http://schemas.microsoft.com/office/drawing/2014/main" val="1293914711"/>
                  </a:ext>
                </a:extLst>
              </a:tr>
              <a:tr h="327892">
                <a:tc>
                  <a:txBody>
                    <a:bodyPr/>
                    <a:lstStyle/>
                    <a:p>
                      <a:r>
                        <a:rPr lang="es-MX" sz="900">
                          <a:effectLst/>
                        </a:rPr>
                        <a:t>Pentium M ULV 713</a:t>
                      </a:r>
                    </a:p>
                  </a:txBody>
                  <a:tcPr marL="27716" marR="27716" marT="13858" marB="13858" anchor="ctr"/>
                </a:tc>
                <a:tc>
                  <a:txBody>
                    <a:bodyPr/>
                    <a:lstStyle/>
                    <a:p>
                      <a:r>
                        <a:rPr lang="es-MX" sz="900">
                          <a:effectLst/>
                        </a:rPr>
                        <a:t>1.1 GHz</a:t>
                      </a:r>
                    </a:p>
                  </a:txBody>
                  <a:tcPr marL="27716" marR="27716" marT="13858" marB="13858" anchor="ctr"/>
                </a:tc>
                <a:tc>
                  <a:txBody>
                    <a:bodyPr/>
                    <a:lstStyle/>
                    <a:p>
                      <a:r>
                        <a:rPr lang="es-MX" sz="900">
                          <a:effectLst/>
                        </a:rPr>
                        <a:t>1 MiB</a:t>
                      </a:r>
                    </a:p>
                  </a:txBody>
                  <a:tcPr marL="27716" marR="27716" marT="13858" marB="13858" anchor="ctr"/>
                </a:tc>
                <a:tc>
                  <a:txBody>
                    <a:bodyPr/>
                    <a:lstStyle/>
                    <a:p>
                      <a:r>
                        <a:rPr lang="es-MX" sz="900">
                          <a:effectLst/>
                        </a:rPr>
                        <a:t>400 MT/s</a:t>
                      </a:r>
                    </a:p>
                  </a:txBody>
                  <a:tcPr marL="27716" marR="27716" marT="13858" marB="13858" anchor="ctr"/>
                </a:tc>
                <a:tc>
                  <a:txBody>
                    <a:bodyPr/>
                    <a:lstStyle/>
                    <a:p>
                      <a:r>
                        <a:rPr lang="es-MX" sz="900">
                          <a:effectLst/>
                        </a:rPr>
                        <a:t>11×</a:t>
                      </a:r>
                    </a:p>
                  </a:txBody>
                  <a:tcPr marL="27716" marR="27716" marT="13858" marB="13858" anchor="ctr"/>
                </a:tc>
                <a:tc>
                  <a:txBody>
                    <a:bodyPr/>
                    <a:lstStyle/>
                    <a:p>
                      <a:r>
                        <a:rPr lang="es-MX" sz="900">
                          <a:effectLst/>
                        </a:rPr>
                        <a:t>0.844–1.004 V</a:t>
                      </a:r>
                    </a:p>
                  </a:txBody>
                  <a:tcPr marL="27716" marR="27716" marT="13858" marB="13858" anchor="ctr"/>
                </a:tc>
                <a:tc>
                  <a:txBody>
                    <a:bodyPr/>
                    <a:lstStyle/>
                    <a:p>
                      <a:r>
                        <a:rPr lang="es-MX" sz="900">
                          <a:effectLst/>
                        </a:rPr>
                        <a:t>7 W</a:t>
                      </a:r>
                    </a:p>
                  </a:txBody>
                  <a:tcPr marL="27716" marR="27716" marT="13858" marB="13858" anchor="ctr"/>
                </a:tc>
                <a:tc>
                  <a:txBody>
                    <a:bodyPr/>
                    <a:lstStyle/>
                    <a:p>
                      <a:r>
                        <a:rPr lang="es-MX" sz="900">
                          <a:effectLst/>
                        </a:rPr>
                        <a:t>Socket 479/FC-µBGA</a:t>
                      </a:r>
                    </a:p>
                  </a:txBody>
                  <a:tcPr marL="27716" marR="27716" marT="13858" marB="13858" anchor="ctr"/>
                </a:tc>
                <a:tc>
                  <a:txBody>
                    <a:bodyPr/>
                    <a:lstStyle/>
                    <a:p>
                      <a:r>
                        <a:rPr lang="es-MX" sz="900">
                          <a:effectLst/>
                        </a:rPr>
                        <a:t>6 de abril de 2004</a:t>
                      </a:r>
                    </a:p>
                  </a:txBody>
                  <a:tcPr marL="27716" marR="27716" marT="13858" marB="13858" anchor="ctr"/>
                </a:tc>
                <a:tc>
                  <a:txBody>
                    <a:bodyPr/>
                    <a:lstStyle/>
                    <a:p>
                      <a:endParaRPr lang="es-MX" sz="900" dirty="0"/>
                    </a:p>
                  </a:txBody>
                  <a:tcPr marL="27716" marR="27716" marT="13858" marB="13858"/>
                </a:tc>
                <a:extLst>
                  <a:ext uri="{0D108BD9-81ED-4DB2-BD59-A6C34878D82A}">
                    <a16:rowId xmlns:a16="http://schemas.microsoft.com/office/drawing/2014/main" val="3109761005"/>
                  </a:ext>
                </a:extLst>
              </a:tr>
            </a:tbl>
          </a:graphicData>
        </a:graphic>
      </p:graphicFrame>
    </p:spTree>
    <p:extLst>
      <p:ext uri="{BB962C8B-B14F-4D97-AF65-F5344CB8AC3E}">
        <p14:creationId xmlns:p14="http://schemas.microsoft.com/office/powerpoint/2010/main" val="35914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024BF0A-8BD3-4136-AA7B-55E7B1EAFF4D}"/>
              </a:ext>
            </a:extLst>
          </p:cNvPr>
          <p:cNvSpPr>
            <a:spLocks noGrp="1"/>
          </p:cNvSpPr>
          <p:nvPr>
            <p:ph type="sldNum" sz="quarter" idx="12"/>
          </p:nvPr>
        </p:nvSpPr>
        <p:spPr/>
        <p:txBody>
          <a:bodyPr/>
          <a:lstStyle/>
          <a:p>
            <a:pPr rtl="0"/>
            <a:fld id="{D8DA9DAA-006C-4F4B-980E-E3DF019B24E2}" type="slidenum">
              <a:rPr lang="es-ES" noProof="0" smtClean="0"/>
              <a:t>34</a:t>
            </a:fld>
            <a:endParaRPr lang="es-ES" noProof="0"/>
          </a:p>
        </p:txBody>
      </p:sp>
      <p:sp>
        <p:nvSpPr>
          <p:cNvPr id="5" name="CuadroTexto 4">
            <a:extLst>
              <a:ext uri="{FF2B5EF4-FFF2-40B4-BE49-F238E27FC236}">
                <a16:creationId xmlns:a16="http://schemas.microsoft.com/office/drawing/2014/main" id="{9651DA23-D98E-460F-841A-9CF75EDF07D8}"/>
              </a:ext>
            </a:extLst>
          </p:cNvPr>
          <p:cNvSpPr txBox="1"/>
          <p:nvPr/>
        </p:nvSpPr>
        <p:spPr>
          <a:xfrm>
            <a:off x="795130" y="225287"/>
            <a:ext cx="6400800" cy="1569660"/>
          </a:xfrm>
          <a:prstGeom prst="rect">
            <a:avLst/>
          </a:prstGeom>
          <a:noFill/>
        </p:spPr>
        <p:txBody>
          <a:bodyPr wrap="square" rtlCol="0">
            <a:spAutoFit/>
          </a:bodyPr>
          <a:lstStyle/>
          <a:p>
            <a:pPr marL="285750" indent="-285750">
              <a:buFont typeface="Arial" panose="020B0604020202020204" pitchFamily="34" charset="0"/>
              <a:buChar char="•"/>
            </a:pPr>
            <a:r>
              <a:rPr lang="es-ES" sz="1200"/>
              <a:t>Dothan: Tecnología de proceso 0.09 μm (90 nm)</a:t>
            </a:r>
          </a:p>
          <a:p>
            <a:pPr marL="285750" indent="-285750">
              <a:buFont typeface="Arial" panose="020B0604020202020204" pitchFamily="34" charset="0"/>
              <a:buChar char="•"/>
            </a:pPr>
            <a:r>
              <a:rPr lang="es-ES" sz="1200"/>
              <a:t>Introducido en mayo de 2004</a:t>
            </a:r>
          </a:p>
          <a:p>
            <a:pPr marL="285750" indent="-285750">
              <a:buFont typeface="Arial" panose="020B0604020202020204" pitchFamily="34" charset="0"/>
              <a:buChar char="•"/>
            </a:pPr>
            <a:r>
              <a:rPr lang="es-ES" sz="1200"/>
              <a:t>2 MB de caché L2</a:t>
            </a:r>
          </a:p>
          <a:p>
            <a:pPr marL="285750" indent="-285750">
              <a:buFont typeface="Arial" panose="020B0604020202020204" pitchFamily="34" charset="0"/>
              <a:buChar char="•"/>
            </a:pPr>
            <a:r>
              <a:rPr lang="es-ES" sz="1200"/>
              <a:t>140 millones de transistores</a:t>
            </a:r>
          </a:p>
          <a:p>
            <a:pPr marL="285750" indent="-285750">
              <a:buFont typeface="Arial" panose="020B0604020202020204" pitchFamily="34" charset="0"/>
              <a:buChar char="•"/>
            </a:pPr>
            <a:r>
              <a:rPr lang="es-ES" sz="1200"/>
              <a:t>Unidad de captación de datos revisada</a:t>
            </a:r>
          </a:p>
          <a:p>
            <a:pPr marL="285750" indent="-285750">
              <a:buFont typeface="Arial" panose="020B0604020202020204" pitchFamily="34" charset="0"/>
              <a:buChar char="•"/>
            </a:pPr>
            <a:r>
              <a:rPr lang="es-ES" sz="1200"/>
              <a:t>Bus de sistema de estilo Netburst de 400 MHz</a:t>
            </a:r>
          </a:p>
          <a:p>
            <a:pPr marL="285750" indent="-285750">
              <a:buFont typeface="Arial" panose="020B0604020202020204" pitchFamily="34" charset="0"/>
              <a:buChar char="•"/>
            </a:pPr>
            <a:r>
              <a:rPr lang="es-ES" sz="1200"/>
              <a:t>21W TDP</a:t>
            </a:r>
          </a:p>
          <a:p>
            <a:pPr marL="285750" indent="-285750">
              <a:buFont typeface="Arial" panose="020B0604020202020204" pitchFamily="34" charset="0"/>
              <a:buChar char="•"/>
            </a:pPr>
            <a:r>
              <a:rPr lang="es-ES" sz="1200"/>
              <a:t>Familia 6 modelo 13</a:t>
            </a:r>
            <a:endParaRPr lang="es-MX" sz="1200" dirty="0"/>
          </a:p>
        </p:txBody>
      </p:sp>
      <p:graphicFrame>
        <p:nvGraphicFramePr>
          <p:cNvPr id="6" name="Tabla 5">
            <a:extLst>
              <a:ext uri="{FF2B5EF4-FFF2-40B4-BE49-F238E27FC236}">
                <a16:creationId xmlns:a16="http://schemas.microsoft.com/office/drawing/2014/main" id="{9C9C2F9C-7714-4492-AAFA-A5798931047B}"/>
              </a:ext>
            </a:extLst>
          </p:cNvPr>
          <p:cNvGraphicFramePr>
            <a:graphicFrameLocks noGrp="1"/>
          </p:cNvGraphicFramePr>
          <p:nvPr>
            <p:extLst>
              <p:ext uri="{D42A27DB-BD31-4B8C-83A1-F6EECF244321}">
                <p14:modId xmlns:p14="http://schemas.microsoft.com/office/powerpoint/2010/main" val="1198873377"/>
              </p:ext>
            </p:extLst>
          </p:nvPr>
        </p:nvGraphicFramePr>
        <p:xfrm>
          <a:off x="1762539" y="1825625"/>
          <a:ext cx="9051230" cy="4717440"/>
        </p:xfrm>
        <a:graphic>
          <a:graphicData uri="http://schemas.openxmlformats.org/drawingml/2006/table">
            <a:tbl>
              <a:tblPr>
                <a:tableStyleId>{BDBED569-4797-4DF1-A0F4-6AAB3CD982D8}</a:tableStyleId>
              </a:tblPr>
              <a:tblGrid>
                <a:gridCol w="905123">
                  <a:extLst>
                    <a:ext uri="{9D8B030D-6E8A-4147-A177-3AD203B41FA5}">
                      <a16:colId xmlns:a16="http://schemas.microsoft.com/office/drawing/2014/main" val="986650293"/>
                    </a:ext>
                  </a:extLst>
                </a:gridCol>
                <a:gridCol w="905123">
                  <a:extLst>
                    <a:ext uri="{9D8B030D-6E8A-4147-A177-3AD203B41FA5}">
                      <a16:colId xmlns:a16="http://schemas.microsoft.com/office/drawing/2014/main" val="1224363040"/>
                    </a:ext>
                  </a:extLst>
                </a:gridCol>
                <a:gridCol w="905123">
                  <a:extLst>
                    <a:ext uri="{9D8B030D-6E8A-4147-A177-3AD203B41FA5}">
                      <a16:colId xmlns:a16="http://schemas.microsoft.com/office/drawing/2014/main" val="2537946937"/>
                    </a:ext>
                  </a:extLst>
                </a:gridCol>
                <a:gridCol w="905123">
                  <a:extLst>
                    <a:ext uri="{9D8B030D-6E8A-4147-A177-3AD203B41FA5}">
                      <a16:colId xmlns:a16="http://schemas.microsoft.com/office/drawing/2014/main" val="3647413508"/>
                    </a:ext>
                  </a:extLst>
                </a:gridCol>
                <a:gridCol w="905123">
                  <a:extLst>
                    <a:ext uri="{9D8B030D-6E8A-4147-A177-3AD203B41FA5}">
                      <a16:colId xmlns:a16="http://schemas.microsoft.com/office/drawing/2014/main" val="2515188300"/>
                    </a:ext>
                  </a:extLst>
                </a:gridCol>
                <a:gridCol w="905123">
                  <a:extLst>
                    <a:ext uri="{9D8B030D-6E8A-4147-A177-3AD203B41FA5}">
                      <a16:colId xmlns:a16="http://schemas.microsoft.com/office/drawing/2014/main" val="2870789963"/>
                    </a:ext>
                  </a:extLst>
                </a:gridCol>
                <a:gridCol w="905123">
                  <a:extLst>
                    <a:ext uri="{9D8B030D-6E8A-4147-A177-3AD203B41FA5}">
                      <a16:colId xmlns:a16="http://schemas.microsoft.com/office/drawing/2014/main" val="1641775755"/>
                    </a:ext>
                  </a:extLst>
                </a:gridCol>
                <a:gridCol w="905123">
                  <a:extLst>
                    <a:ext uri="{9D8B030D-6E8A-4147-A177-3AD203B41FA5}">
                      <a16:colId xmlns:a16="http://schemas.microsoft.com/office/drawing/2014/main" val="4154042745"/>
                    </a:ext>
                  </a:extLst>
                </a:gridCol>
                <a:gridCol w="905123">
                  <a:extLst>
                    <a:ext uri="{9D8B030D-6E8A-4147-A177-3AD203B41FA5}">
                      <a16:colId xmlns:a16="http://schemas.microsoft.com/office/drawing/2014/main" val="703700926"/>
                    </a:ext>
                  </a:extLst>
                </a:gridCol>
                <a:gridCol w="905123">
                  <a:extLst>
                    <a:ext uri="{9D8B030D-6E8A-4147-A177-3AD203B41FA5}">
                      <a16:colId xmlns:a16="http://schemas.microsoft.com/office/drawing/2014/main" val="2552094084"/>
                    </a:ext>
                  </a:extLst>
                </a:gridCol>
              </a:tblGrid>
              <a:tr h="168984">
                <a:tc gridSpan="10">
                  <a:txBody>
                    <a:bodyPr/>
                    <a:lstStyle/>
                    <a:p>
                      <a:r>
                        <a:rPr lang="es-MX" sz="1050" b="1">
                          <a:effectLst/>
                        </a:rPr>
                        <a:t>bajo voltaje</a:t>
                      </a:r>
                      <a:endParaRPr lang="es-MX" sz="1050">
                        <a:effectLst/>
                      </a:endParaRPr>
                    </a:p>
                  </a:txBody>
                  <a:tcPr marL="42246" marR="42246" marT="21123" marB="2112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642285053"/>
                  </a:ext>
                </a:extLst>
              </a:tr>
              <a:tr h="422460">
                <a:tc>
                  <a:txBody>
                    <a:bodyPr/>
                    <a:lstStyle/>
                    <a:p>
                      <a:r>
                        <a:rPr lang="es-MX" sz="1050">
                          <a:effectLst/>
                        </a:rPr>
                        <a:t>Pentium M LV 738</a:t>
                      </a:r>
                    </a:p>
                  </a:txBody>
                  <a:tcPr marL="42246" marR="42246" marT="21123" marB="21123" anchor="ctr"/>
                </a:tc>
                <a:tc>
                  <a:txBody>
                    <a:bodyPr/>
                    <a:lstStyle/>
                    <a:p>
                      <a:r>
                        <a:rPr lang="es-MX" sz="1050">
                          <a:effectLst/>
                        </a:rPr>
                        <a:t>1.4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14×</a:t>
                      </a:r>
                    </a:p>
                  </a:txBody>
                  <a:tcPr marL="42246" marR="42246" marT="21123" marB="21123" anchor="ctr"/>
                </a:tc>
                <a:tc>
                  <a:txBody>
                    <a:bodyPr/>
                    <a:lstStyle/>
                    <a:p>
                      <a:r>
                        <a:rPr lang="es-MX" sz="1050">
                          <a:effectLst/>
                        </a:rPr>
                        <a:t>0.988–1.116 V</a:t>
                      </a:r>
                    </a:p>
                  </a:txBody>
                  <a:tcPr marL="42246" marR="42246" marT="21123" marB="21123" anchor="ctr"/>
                </a:tc>
                <a:tc>
                  <a:txBody>
                    <a:bodyPr/>
                    <a:lstStyle/>
                    <a:p>
                      <a:r>
                        <a:rPr lang="es-MX" sz="1050">
                          <a:effectLst/>
                        </a:rPr>
                        <a:t>10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MX" sz="1050">
                          <a:effectLst/>
                        </a:rPr>
                        <a:t>20 de julio de 2004</a:t>
                      </a:r>
                    </a:p>
                  </a:txBody>
                  <a:tcPr marL="42246" marR="42246" marT="21123" marB="21123" anchor="ctr"/>
                </a:tc>
                <a:tc>
                  <a:txBody>
                    <a:bodyPr/>
                    <a:lstStyle/>
                    <a:p>
                      <a:r>
                        <a:rPr lang="es-MX" sz="1050">
                          <a:effectLst/>
                        </a:rPr>
                        <a:t>$284</a:t>
                      </a:r>
                    </a:p>
                  </a:txBody>
                  <a:tcPr marL="42246" marR="42246" marT="21123" marB="21123" anchor="ctr"/>
                </a:tc>
                <a:extLst>
                  <a:ext uri="{0D108BD9-81ED-4DB2-BD59-A6C34878D82A}">
                    <a16:rowId xmlns:a16="http://schemas.microsoft.com/office/drawing/2014/main" val="1963811987"/>
                  </a:ext>
                </a:extLst>
              </a:tr>
              <a:tr h="422460">
                <a:tc>
                  <a:txBody>
                    <a:bodyPr/>
                    <a:lstStyle/>
                    <a:p>
                      <a:r>
                        <a:rPr lang="es-MX" sz="1050">
                          <a:effectLst/>
                        </a:rPr>
                        <a:t>Pentium M LV 758</a:t>
                      </a:r>
                    </a:p>
                  </a:txBody>
                  <a:tcPr marL="42246" marR="42246" marT="21123" marB="21123" anchor="ctr"/>
                </a:tc>
                <a:tc>
                  <a:txBody>
                    <a:bodyPr/>
                    <a:lstStyle/>
                    <a:p>
                      <a:r>
                        <a:rPr lang="es-MX" sz="1050">
                          <a:effectLst/>
                        </a:rPr>
                        <a:t>1.5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15×</a:t>
                      </a:r>
                    </a:p>
                  </a:txBody>
                  <a:tcPr marL="42246" marR="42246" marT="21123" marB="21123" anchor="ctr"/>
                </a:tc>
                <a:tc>
                  <a:txBody>
                    <a:bodyPr/>
                    <a:lstStyle/>
                    <a:p>
                      <a:r>
                        <a:rPr lang="es-MX" sz="1050">
                          <a:effectLst/>
                        </a:rPr>
                        <a:t>0.988–1.116 V</a:t>
                      </a:r>
                    </a:p>
                  </a:txBody>
                  <a:tcPr marL="42246" marR="42246" marT="21123" marB="21123" anchor="ctr"/>
                </a:tc>
                <a:tc>
                  <a:txBody>
                    <a:bodyPr/>
                    <a:lstStyle/>
                    <a:p>
                      <a:r>
                        <a:rPr lang="es-MX" sz="1050">
                          <a:effectLst/>
                        </a:rPr>
                        <a:t>7.5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ES" sz="1050">
                          <a:effectLst/>
                        </a:rPr>
                        <a:t>19 de enero de 2005</a:t>
                      </a:r>
                    </a:p>
                  </a:txBody>
                  <a:tcPr marL="42246" marR="42246" marT="21123" marB="21123" anchor="ctr"/>
                </a:tc>
                <a:tc>
                  <a:txBody>
                    <a:bodyPr/>
                    <a:lstStyle/>
                    <a:p>
                      <a:r>
                        <a:rPr lang="es-MX" sz="1050">
                          <a:effectLst/>
                        </a:rPr>
                        <a:t>$284</a:t>
                      </a:r>
                    </a:p>
                  </a:txBody>
                  <a:tcPr marL="42246" marR="42246" marT="21123" marB="21123" anchor="ctr"/>
                </a:tc>
                <a:extLst>
                  <a:ext uri="{0D108BD9-81ED-4DB2-BD59-A6C34878D82A}">
                    <a16:rowId xmlns:a16="http://schemas.microsoft.com/office/drawing/2014/main" val="3536248965"/>
                  </a:ext>
                </a:extLst>
              </a:tr>
              <a:tr h="422460">
                <a:tc>
                  <a:txBody>
                    <a:bodyPr/>
                    <a:lstStyle/>
                    <a:p>
                      <a:r>
                        <a:rPr lang="es-MX" sz="1050">
                          <a:effectLst/>
                        </a:rPr>
                        <a:t>Pentium M LV 778</a:t>
                      </a:r>
                    </a:p>
                  </a:txBody>
                  <a:tcPr marL="42246" marR="42246" marT="21123" marB="21123" anchor="ctr"/>
                </a:tc>
                <a:tc>
                  <a:txBody>
                    <a:bodyPr/>
                    <a:lstStyle/>
                    <a:p>
                      <a:r>
                        <a:rPr lang="es-MX" sz="1050">
                          <a:effectLst/>
                        </a:rPr>
                        <a:t>1.6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16×</a:t>
                      </a:r>
                    </a:p>
                  </a:txBody>
                  <a:tcPr marL="42246" marR="42246" marT="21123" marB="21123" anchor="ctr"/>
                </a:tc>
                <a:tc>
                  <a:txBody>
                    <a:bodyPr/>
                    <a:lstStyle/>
                    <a:p>
                      <a:r>
                        <a:rPr lang="es-MX" sz="1050">
                          <a:effectLst/>
                        </a:rPr>
                        <a:t>0.988–1.116 V</a:t>
                      </a:r>
                    </a:p>
                  </a:txBody>
                  <a:tcPr marL="42246" marR="42246" marT="21123" marB="21123" anchor="ctr"/>
                </a:tc>
                <a:tc>
                  <a:txBody>
                    <a:bodyPr/>
                    <a:lstStyle/>
                    <a:p>
                      <a:r>
                        <a:rPr lang="es-MX" sz="1050">
                          <a:effectLst/>
                        </a:rPr>
                        <a:t>10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ES" sz="1050">
                          <a:effectLst/>
                        </a:rPr>
                        <a:t>19 de enero de 2005</a:t>
                      </a:r>
                    </a:p>
                  </a:txBody>
                  <a:tcPr marL="42246" marR="42246" marT="21123" marB="21123" anchor="ctr"/>
                </a:tc>
                <a:tc>
                  <a:txBody>
                    <a:bodyPr/>
                    <a:lstStyle/>
                    <a:p>
                      <a:r>
                        <a:rPr lang="es-MX" sz="1050">
                          <a:effectLst/>
                        </a:rPr>
                        <a:t>$284</a:t>
                      </a:r>
                    </a:p>
                  </a:txBody>
                  <a:tcPr marL="42246" marR="42246" marT="21123" marB="21123" anchor="ctr"/>
                </a:tc>
                <a:extLst>
                  <a:ext uri="{0D108BD9-81ED-4DB2-BD59-A6C34878D82A}">
                    <a16:rowId xmlns:a16="http://schemas.microsoft.com/office/drawing/2014/main" val="4064366774"/>
                  </a:ext>
                </a:extLst>
              </a:tr>
              <a:tr h="168984">
                <a:tc gridSpan="10">
                  <a:txBody>
                    <a:bodyPr/>
                    <a:lstStyle/>
                    <a:p>
                      <a:r>
                        <a:rPr lang="es-MX" sz="1050" b="1">
                          <a:effectLst/>
                        </a:rPr>
                        <a:t>ultra-bajo voltaje</a:t>
                      </a:r>
                      <a:endParaRPr lang="es-MX" sz="1050">
                        <a:effectLst/>
                      </a:endParaRPr>
                    </a:p>
                  </a:txBody>
                  <a:tcPr marL="42246" marR="42246" marT="21123" marB="2112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04303535"/>
                  </a:ext>
                </a:extLst>
              </a:tr>
              <a:tr h="549198">
                <a:tc>
                  <a:txBody>
                    <a:bodyPr/>
                    <a:lstStyle/>
                    <a:p>
                      <a:r>
                        <a:rPr lang="es-MX" sz="1050">
                          <a:effectLst/>
                        </a:rPr>
                        <a:t>Pentium M ULV 723</a:t>
                      </a:r>
                    </a:p>
                  </a:txBody>
                  <a:tcPr marL="42246" marR="42246" marT="21123" marB="21123" anchor="ctr"/>
                </a:tc>
                <a:tc>
                  <a:txBody>
                    <a:bodyPr/>
                    <a:lstStyle/>
                    <a:p>
                      <a:r>
                        <a:rPr lang="es-MX" sz="1050">
                          <a:effectLst/>
                        </a:rPr>
                        <a:t>1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10×</a:t>
                      </a:r>
                    </a:p>
                  </a:txBody>
                  <a:tcPr marL="42246" marR="42246" marT="21123" marB="21123" anchor="ctr"/>
                </a:tc>
                <a:tc>
                  <a:txBody>
                    <a:bodyPr/>
                    <a:lstStyle/>
                    <a:p>
                      <a:r>
                        <a:rPr lang="es-MX" sz="1050">
                          <a:effectLst/>
                        </a:rPr>
                        <a:t>0.812–0.94 V</a:t>
                      </a:r>
                    </a:p>
                  </a:txBody>
                  <a:tcPr marL="42246" marR="42246" marT="21123" marB="21123" anchor="ctr"/>
                </a:tc>
                <a:tc>
                  <a:txBody>
                    <a:bodyPr/>
                    <a:lstStyle/>
                    <a:p>
                      <a:r>
                        <a:rPr lang="es-MX" sz="1050">
                          <a:effectLst/>
                        </a:rPr>
                        <a:t>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MX" sz="1050">
                          <a:effectLst/>
                        </a:rPr>
                        <a:t>20 de julio de 2004</a:t>
                      </a:r>
                    </a:p>
                  </a:txBody>
                  <a:tcPr marL="42246" marR="42246" marT="21123" marB="21123" anchor="ctr"/>
                </a:tc>
                <a:tc>
                  <a:txBody>
                    <a:bodyPr/>
                    <a:lstStyle/>
                    <a:p>
                      <a:r>
                        <a:rPr lang="es-MX" sz="1050">
                          <a:effectLst/>
                        </a:rPr>
                        <a:t>$241</a:t>
                      </a:r>
                    </a:p>
                  </a:txBody>
                  <a:tcPr marL="42246" marR="42246" marT="21123" marB="21123" anchor="ctr"/>
                </a:tc>
                <a:extLst>
                  <a:ext uri="{0D108BD9-81ED-4DB2-BD59-A6C34878D82A}">
                    <a16:rowId xmlns:a16="http://schemas.microsoft.com/office/drawing/2014/main" val="1169913591"/>
                  </a:ext>
                </a:extLst>
              </a:tr>
              <a:tr h="549198">
                <a:tc>
                  <a:txBody>
                    <a:bodyPr/>
                    <a:lstStyle/>
                    <a:p>
                      <a:r>
                        <a:rPr lang="es-MX" sz="1050">
                          <a:effectLst/>
                        </a:rPr>
                        <a:t>Pentium M ULV 733</a:t>
                      </a:r>
                    </a:p>
                  </a:txBody>
                  <a:tcPr marL="42246" marR="42246" marT="21123" marB="21123" anchor="ctr"/>
                </a:tc>
                <a:tc>
                  <a:txBody>
                    <a:bodyPr/>
                    <a:lstStyle/>
                    <a:p>
                      <a:r>
                        <a:rPr lang="es-MX" sz="1050">
                          <a:effectLst/>
                        </a:rPr>
                        <a:t>1.1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11×</a:t>
                      </a:r>
                    </a:p>
                  </a:txBody>
                  <a:tcPr marL="42246" marR="42246" marT="21123" marB="21123" anchor="ctr"/>
                </a:tc>
                <a:tc>
                  <a:txBody>
                    <a:bodyPr/>
                    <a:lstStyle/>
                    <a:p>
                      <a:r>
                        <a:rPr lang="es-MX" sz="1050">
                          <a:effectLst/>
                        </a:rPr>
                        <a:t>0.812–0.956 V</a:t>
                      </a:r>
                    </a:p>
                  </a:txBody>
                  <a:tcPr marL="42246" marR="42246" marT="21123" marB="21123" anchor="ctr"/>
                </a:tc>
                <a:tc>
                  <a:txBody>
                    <a:bodyPr/>
                    <a:lstStyle/>
                    <a:p>
                      <a:r>
                        <a:rPr lang="es-MX" sz="1050">
                          <a:effectLst/>
                        </a:rPr>
                        <a:t>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MX" sz="1050">
                          <a:effectLst/>
                        </a:rPr>
                        <a:t>20 de julio de 2004</a:t>
                      </a:r>
                    </a:p>
                  </a:txBody>
                  <a:tcPr marL="42246" marR="42246" marT="21123" marB="21123" anchor="ctr"/>
                </a:tc>
                <a:tc>
                  <a:txBody>
                    <a:bodyPr/>
                    <a:lstStyle/>
                    <a:p>
                      <a:r>
                        <a:rPr lang="es-MX" sz="1050">
                          <a:effectLst/>
                        </a:rPr>
                        <a:t>$262</a:t>
                      </a:r>
                    </a:p>
                  </a:txBody>
                  <a:tcPr marL="42246" marR="42246" marT="21123" marB="21123" anchor="ctr"/>
                </a:tc>
                <a:extLst>
                  <a:ext uri="{0D108BD9-81ED-4DB2-BD59-A6C34878D82A}">
                    <a16:rowId xmlns:a16="http://schemas.microsoft.com/office/drawing/2014/main" val="2653818018"/>
                  </a:ext>
                </a:extLst>
              </a:tr>
              <a:tr h="549198">
                <a:tc>
                  <a:txBody>
                    <a:bodyPr/>
                    <a:lstStyle/>
                    <a:p>
                      <a:r>
                        <a:rPr lang="es-MX" sz="1050">
                          <a:effectLst/>
                        </a:rPr>
                        <a:t>Pentium M ULV 733J</a:t>
                      </a:r>
                    </a:p>
                  </a:txBody>
                  <a:tcPr marL="42246" marR="42246" marT="21123" marB="21123" anchor="ctr"/>
                </a:tc>
                <a:tc>
                  <a:txBody>
                    <a:bodyPr/>
                    <a:lstStyle/>
                    <a:p>
                      <a:r>
                        <a:rPr lang="es-MX" sz="1050">
                          <a:effectLst/>
                        </a:rPr>
                        <a:t>1.1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11×</a:t>
                      </a:r>
                    </a:p>
                  </a:txBody>
                  <a:tcPr marL="42246" marR="42246" marT="21123" marB="21123" anchor="ctr"/>
                </a:tc>
                <a:tc>
                  <a:txBody>
                    <a:bodyPr/>
                    <a:lstStyle/>
                    <a:p>
                      <a:r>
                        <a:rPr lang="es-MX" sz="1050">
                          <a:effectLst/>
                        </a:rPr>
                        <a:t>0.812–0.956 V</a:t>
                      </a:r>
                    </a:p>
                  </a:txBody>
                  <a:tcPr marL="42246" marR="42246" marT="21123" marB="21123" anchor="ctr"/>
                </a:tc>
                <a:tc>
                  <a:txBody>
                    <a:bodyPr/>
                    <a:lstStyle/>
                    <a:p>
                      <a:r>
                        <a:rPr lang="es-MX" sz="1050">
                          <a:effectLst/>
                        </a:rPr>
                        <a:t>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MX" sz="1050">
                          <a:effectLst/>
                        </a:rPr>
                        <a:t>Julio de 2005</a:t>
                      </a:r>
                    </a:p>
                  </a:txBody>
                  <a:tcPr marL="42246" marR="42246" marT="21123" marB="21123" anchor="ctr"/>
                </a:tc>
                <a:tc>
                  <a:txBody>
                    <a:bodyPr/>
                    <a:lstStyle/>
                    <a:p>
                      <a:r>
                        <a:rPr lang="es-MX" sz="1050">
                          <a:effectLst/>
                        </a:rPr>
                        <a:t>$262</a:t>
                      </a:r>
                    </a:p>
                  </a:txBody>
                  <a:tcPr marL="42246" marR="42246" marT="21123" marB="21123" anchor="ctr"/>
                </a:tc>
                <a:extLst>
                  <a:ext uri="{0D108BD9-81ED-4DB2-BD59-A6C34878D82A}">
                    <a16:rowId xmlns:a16="http://schemas.microsoft.com/office/drawing/2014/main" val="115325690"/>
                  </a:ext>
                </a:extLst>
              </a:tr>
              <a:tr h="549198">
                <a:tc>
                  <a:txBody>
                    <a:bodyPr/>
                    <a:lstStyle/>
                    <a:p>
                      <a:r>
                        <a:rPr lang="es-MX" sz="1050">
                          <a:effectLst/>
                        </a:rPr>
                        <a:t>Pentium M ULV 753</a:t>
                      </a:r>
                    </a:p>
                  </a:txBody>
                  <a:tcPr marL="42246" marR="42246" marT="21123" marB="21123" anchor="ctr"/>
                </a:tc>
                <a:tc>
                  <a:txBody>
                    <a:bodyPr/>
                    <a:lstStyle/>
                    <a:p>
                      <a:r>
                        <a:rPr lang="es-MX" sz="1050">
                          <a:effectLst/>
                        </a:rPr>
                        <a:t>1.2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12×</a:t>
                      </a:r>
                    </a:p>
                  </a:txBody>
                  <a:tcPr marL="42246" marR="42246" marT="21123" marB="21123" anchor="ctr"/>
                </a:tc>
                <a:tc>
                  <a:txBody>
                    <a:bodyPr/>
                    <a:lstStyle/>
                    <a:p>
                      <a:r>
                        <a:rPr lang="es-MX" sz="1050">
                          <a:effectLst/>
                        </a:rPr>
                        <a:t>0.812–0.956 V</a:t>
                      </a:r>
                    </a:p>
                  </a:txBody>
                  <a:tcPr marL="42246" marR="42246" marT="21123" marB="21123" anchor="ctr"/>
                </a:tc>
                <a:tc>
                  <a:txBody>
                    <a:bodyPr/>
                    <a:lstStyle/>
                    <a:p>
                      <a:r>
                        <a:rPr lang="es-MX" sz="1050">
                          <a:effectLst/>
                        </a:rPr>
                        <a:t>5.5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ES" sz="1050">
                          <a:effectLst/>
                        </a:rPr>
                        <a:t>19 de enero de 2005</a:t>
                      </a:r>
                    </a:p>
                  </a:txBody>
                  <a:tcPr marL="42246" marR="42246" marT="21123" marB="21123" anchor="ctr"/>
                </a:tc>
                <a:tc>
                  <a:txBody>
                    <a:bodyPr/>
                    <a:lstStyle/>
                    <a:p>
                      <a:r>
                        <a:rPr lang="es-MX" sz="1050">
                          <a:effectLst/>
                        </a:rPr>
                        <a:t>$262</a:t>
                      </a:r>
                    </a:p>
                  </a:txBody>
                  <a:tcPr marL="42246" marR="42246" marT="21123" marB="21123" anchor="ctr"/>
                </a:tc>
                <a:extLst>
                  <a:ext uri="{0D108BD9-81ED-4DB2-BD59-A6C34878D82A}">
                    <a16:rowId xmlns:a16="http://schemas.microsoft.com/office/drawing/2014/main" val="4081611346"/>
                  </a:ext>
                </a:extLst>
              </a:tr>
              <a:tr h="549198">
                <a:tc>
                  <a:txBody>
                    <a:bodyPr/>
                    <a:lstStyle/>
                    <a:p>
                      <a:r>
                        <a:rPr lang="es-MX" sz="1050">
                          <a:effectLst/>
                        </a:rPr>
                        <a:t>Pentium M ULV 773</a:t>
                      </a:r>
                    </a:p>
                  </a:txBody>
                  <a:tcPr marL="42246" marR="42246" marT="21123" marB="21123" anchor="ctr"/>
                </a:tc>
                <a:tc>
                  <a:txBody>
                    <a:bodyPr/>
                    <a:lstStyle/>
                    <a:p>
                      <a:r>
                        <a:rPr lang="es-MX" sz="1050">
                          <a:effectLst/>
                        </a:rPr>
                        <a:t>1.3 GHz</a:t>
                      </a:r>
                    </a:p>
                  </a:txBody>
                  <a:tcPr marL="42246" marR="42246" marT="21123" marB="21123" anchor="ctr"/>
                </a:tc>
                <a:tc>
                  <a:txBody>
                    <a:bodyPr/>
                    <a:lstStyle/>
                    <a:p>
                      <a:r>
                        <a:rPr lang="es-MX" sz="1050">
                          <a:effectLst/>
                        </a:rPr>
                        <a:t>2 MiB</a:t>
                      </a:r>
                    </a:p>
                  </a:txBody>
                  <a:tcPr marL="42246" marR="42246" marT="21123" marB="21123" anchor="ctr"/>
                </a:tc>
                <a:tc>
                  <a:txBody>
                    <a:bodyPr/>
                    <a:lstStyle/>
                    <a:p>
                      <a:r>
                        <a:rPr lang="es-MX" sz="1050">
                          <a:effectLst/>
                        </a:rPr>
                        <a:t>400 MT/s</a:t>
                      </a:r>
                    </a:p>
                  </a:txBody>
                  <a:tcPr marL="42246" marR="42246" marT="21123" marB="21123" anchor="ctr"/>
                </a:tc>
                <a:tc>
                  <a:txBody>
                    <a:bodyPr/>
                    <a:lstStyle/>
                    <a:p>
                      <a:r>
                        <a:rPr lang="es-MX" sz="1050">
                          <a:effectLst/>
                        </a:rPr>
                        <a:t>13×</a:t>
                      </a:r>
                    </a:p>
                  </a:txBody>
                  <a:tcPr marL="42246" marR="42246" marT="21123" marB="21123" anchor="ctr"/>
                </a:tc>
                <a:tc>
                  <a:txBody>
                    <a:bodyPr/>
                    <a:lstStyle/>
                    <a:p>
                      <a:r>
                        <a:rPr lang="es-MX" sz="1050">
                          <a:effectLst/>
                        </a:rPr>
                        <a:t>0.812–0.956 V</a:t>
                      </a:r>
                    </a:p>
                  </a:txBody>
                  <a:tcPr marL="42246" marR="42246" marT="21123" marB="21123" anchor="ctr"/>
                </a:tc>
                <a:tc>
                  <a:txBody>
                    <a:bodyPr/>
                    <a:lstStyle/>
                    <a:p>
                      <a:r>
                        <a:rPr lang="es-MX" sz="1050">
                          <a:effectLst/>
                        </a:rPr>
                        <a:t>5.5 W</a:t>
                      </a:r>
                    </a:p>
                  </a:txBody>
                  <a:tcPr marL="42246" marR="42246" marT="21123" marB="21123" anchor="ctr"/>
                </a:tc>
                <a:tc>
                  <a:txBody>
                    <a:bodyPr/>
                    <a:lstStyle/>
                    <a:p>
                      <a:r>
                        <a:rPr lang="es-MX" sz="1050">
                          <a:effectLst/>
                        </a:rPr>
                        <a:t>Socket 479/FC-µBGA</a:t>
                      </a:r>
                    </a:p>
                  </a:txBody>
                  <a:tcPr marL="42246" marR="42246" marT="21123" marB="21123" anchor="ctr"/>
                </a:tc>
                <a:tc>
                  <a:txBody>
                    <a:bodyPr/>
                    <a:lstStyle/>
                    <a:p>
                      <a:r>
                        <a:rPr lang="es-ES" sz="1050">
                          <a:effectLst/>
                        </a:rPr>
                        <a:t>19 de enero de 2005</a:t>
                      </a:r>
                    </a:p>
                  </a:txBody>
                  <a:tcPr marL="42246" marR="42246" marT="21123" marB="21123" anchor="ctr"/>
                </a:tc>
                <a:tc>
                  <a:txBody>
                    <a:bodyPr/>
                    <a:lstStyle/>
                    <a:p>
                      <a:r>
                        <a:rPr lang="es-MX" sz="1050" dirty="0">
                          <a:effectLst/>
                        </a:rPr>
                        <a:t>$262</a:t>
                      </a:r>
                    </a:p>
                  </a:txBody>
                  <a:tcPr marL="42246" marR="42246" marT="21123" marB="21123" anchor="ctr"/>
                </a:tc>
                <a:extLst>
                  <a:ext uri="{0D108BD9-81ED-4DB2-BD59-A6C34878D82A}">
                    <a16:rowId xmlns:a16="http://schemas.microsoft.com/office/drawing/2014/main" val="1152222988"/>
                  </a:ext>
                </a:extLst>
              </a:tr>
            </a:tbl>
          </a:graphicData>
        </a:graphic>
      </p:graphicFrame>
    </p:spTree>
    <p:extLst>
      <p:ext uri="{BB962C8B-B14F-4D97-AF65-F5344CB8AC3E}">
        <p14:creationId xmlns:p14="http://schemas.microsoft.com/office/powerpoint/2010/main" val="4103626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823C74F-B211-4D46-ABA8-F69757D1C357}"/>
              </a:ext>
            </a:extLst>
          </p:cNvPr>
          <p:cNvSpPr>
            <a:spLocks noGrp="1"/>
          </p:cNvSpPr>
          <p:nvPr>
            <p:ph type="sldNum" sz="quarter" idx="12"/>
          </p:nvPr>
        </p:nvSpPr>
        <p:spPr/>
        <p:txBody>
          <a:bodyPr/>
          <a:lstStyle/>
          <a:p>
            <a:pPr rtl="0"/>
            <a:fld id="{D8DA9DAA-006C-4F4B-980E-E3DF019B24E2}" type="slidenum">
              <a:rPr lang="es-ES" noProof="0" smtClean="0"/>
              <a:t>35</a:t>
            </a:fld>
            <a:endParaRPr lang="es-ES" noProof="0"/>
          </a:p>
        </p:txBody>
      </p:sp>
      <p:graphicFrame>
        <p:nvGraphicFramePr>
          <p:cNvPr id="5" name="Tabla 4">
            <a:extLst>
              <a:ext uri="{FF2B5EF4-FFF2-40B4-BE49-F238E27FC236}">
                <a16:creationId xmlns:a16="http://schemas.microsoft.com/office/drawing/2014/main" id="{51C386A8-EDA1-4203-9091-FBEBFD91C56D}"/>
              </a:ext>
            </a:extLst>
          </p:cNvPr>
          <p:cNvGraphicFramePr>
            <a:graphicFrameLocks noGrp="1"/>
          </p:cNvGraphicFramePr>
          <p:nvPr>
            <p:extLst>
              <p:ext uri="{D42A27DB-BD31-4B8C-83A1-F6EECF244321}">
                <p14:modId xmlns:p14="http://schemas.microsoft.com/office/powerpoint/2010/main" val="2010590619"/>
              </p:ext>
            </p:extLst>
          </p:nvPr>
        </p:nvGraphicFramePr>
        <p:xfrm>
          <a:off x="954157" y="238539"/>
          <a:ext cx="10893290" cy="6514297"/>
        </p:xfrm>
        <a:graphic>
          <a:graphicData uri="http://schemas.openxmlformats.org/drawingml/2006/table">
            <a:tbl>
              <a:tblPr/>
              <a:tblGrid>
                <a:gridCol w="1089329">
                  <a:extLst>
                    <a:ext uri="{9D8B030D-6E8A-4147-A177-3AD203B41FA5}">
                      <a16:colId xmlns:a16="http://schemas.microsoft.com/office/drawing/2014/main" val="2042675911"/>
                    </a:ext>
                  </a:extLst>
                </a:gridCol>
                <a:gridCol w="1089329">
                  <a:extLst>
                    <a:ext uri="{9D8B030D-6E8A-4147-A177-3AD203B41FA5}">
                      <a16:colId xmlns:a16="http://schemas.microsoft.com/office/drawing/2014/main" val="88120948"/>
                    </a:ext>
                  </a:extLst>
                </a:gridCol>
                <a:gridCol w="1089329">
                  <a:extLst>
                    <a:ext uri="{9D8B030D-6E8A-4147-A177-3AD203B41FA5}">
                      <a16:colId xmlns:a16="http://schemas.microsoft.com/office/drawing/2014/main" val="4226812379"/>
                    </a:ext>
                  </a:extLst>
                </a:gridCol>
                <a:gridCol w="1089329">
                  <a:extLst>
                    <a:ext uri="{9D8B030D-6E8A-4147-A177-3AD203B41FA5}">
                      <a16:colId xmlns:a16="http://schemas.microsoft.com/office/drawing/2014/main" val="1452905412"/>
                    </a:ext>
                  </a:extLst>
                </a:gridCol>
                <a:gridCol w="1089329">
                  <a:extLst>
                    <a:ext uri="{9D8B030D-6E8A-4147-A177-3AD203B41FA5}">
                      <a16:colId xmlns:a16="http://schemas.microsoft.com/office/drawing/2014/main" val="3407878473"/>
                    </a:ext>
                  </a:extLst>
                </a:gridCol>
                <a:gridCol w="1089329">
                  <a:extLst>
                    <a:ext uri="{9D8B030D-6E8A-4147-A177-3AD203B41FA5}">
                      <a16:colId xmlns:a16="http://schemas.microsoft.com/office/drawing/2014/main" val="760933244"/>
                    </a:ext>
                  </a:extLst>
                </a:gridCol>
                <a:gridCol w="1089329">
                  <a:extLst>
                    <a:ext uri="{9D8B030D-6E8A-4147-A177-3AD203B41FA5}">
                      <a16:colId xmlns:a16="http://schemas.microsoft.com/office/drawing/2014/main" val="854036153"/>
                    </a:ext>
                  </a:extLst>
                </a:gridCol>
                <a:gridCol w="1089329">
                  <a:extLst>
                    <a:ext uri="{9D8B030D-6E8A-4147-A177-3AD203B41FA5}">
                      <a16:colId xmlns:a16="http://schemas.microsoft.com/office/drawing/2014/main" val="2979578145"/>
                    </a:ext>
                  </a:extLst>
                </a:gridCol>
                <a:gridCol w="1089329">
                  <a:extLst>
                    <a:ext uri="{9D8B030D-6E8A-4147-A177-3AD203B41FA5}">
                      <a16:colId xmlns:a16="http://schemas.microsoft.com/office/drawing/2014/main" val="1528738309"/>
                    </a:ext>
                  </a:extLst>
                </a:gridCol>
                <a:gridCol w="1089329">
                  <a:extLst>
                    <a:ext uri="{9D8B030D-6E8A-4147-A177-3AD203B41FA5}">
                      <a16:colId xmlns:a16="http://schemas.microsoft.com/office/drawing/2014/main" val="2739811831"/>
                    </a:ext>
                  </a:extLst>
                </a:gridCol>
              </a:tblGrid>
              <a:tr h="249724">
                <a:tc>
                  <a:txBody>
                    <a:bodyPr/>
                    <a:lstStyle/>
                    <a:p>
                      <a:pPr algn="ctr"/>
                      <a:r>
                        <a:rPr lang="es-MX" sz="800">
                          <a:effectLst/>
                        </a:rPr>
                        <a:t>Modelo</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Frecuencia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cachéL2</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FSB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Mult.</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Voltaje</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TDP</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Socket</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Fecha de lanzamiento</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MX" sz="800">
                          <a:effectLst/>
                        </a:rPr>
                        <a:t>Precio delanzamiento (USD)</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994151268"/>
                  </a:ext>
                </a:extLst>
              </a:tr>
              <a:tr h="364982">
                <a:tc>
                  <a:txBody>
                    <a:bodyPr/>
                    <a:lstStyle/>
                    <a:p>
                      <a:r>
                        <a:rPr lang="es-MX" sz="800">
                          <a:effectLst/>
                        </a:rPr>
                        <a:t>Pentium M 710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1.4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23 de junio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OEM</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65419104"/>
                  </a:ext>
                </a:extLst>
              </a:tr>
              <a:tr h="364982">
                <a:tc>
                  <a:txBody>
                    <a:bodyPr/>
                    <a:lstStyle/>
                    <a:p>
                      <a:r>
                        <a:rPr lang="es-MX" sz="800">
                          <a:effectLst/>
                        </a:rPr>
                        <a:t>Pentium M 715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1.5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23 de junio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$209</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15310620"/>
                  </a:ext>
                </a:extLst>
              </a:tr>
              <a:tr h="364982">
                <a:tc>
                  <a:txBody>
                    <a:bodyPr/>
                    <a:lstStyle/>
                    <a:p>
                      <a:r>
                        <a:rPr lang="es-MX" sz="800">
                          <a:effectLst/>
                        </a:rPr>
                        <a:t>Pentium M 715A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1.5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OEM</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27221853"/>
                  </a:ext>
                </a:extLst>
              </a:tr>
              <a:tr h="364982">
                <a:tc>
                  <a:txBody>
                    <a:bodyPr/>
                    <a:lstStyle/>
                    <a:p>
                      <a:r>
                        <a:rPr lang="es-MX" sz="800">
                          <a:effectLst/>
                        </a:rPr>
                        <a:t>Pentium M 725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23 de junio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$241</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54755383"/>
                  </a:ext>
                </a:extLst>
              </a:tr>
              <a:tr h="364982">
                <a:tc>
                  <a:txBody>
                    <a:bodyPr/>
                    <a:lstStyle/>
                    <a:p>
                      <a:r>
                        <a:rPr lang="es-MX" sz="800">
                          <a:effectLst/>
                        </a:rPr>
                        <a:t>Pentium M 725A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Julio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OEM</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63236189"/>
                  </a:ext>
                </a:extLst>
              </a:tr>
              <a:tr h="364982">
                <a:tc>
                  <a:txBody>
                    <a:bodyPr/>
                    <a:lstStyle/>
                    <a:p>
                      <a:r>
                        <a:rPr lang="es-MX" sz="800">
                          <a:effectLst/>
                        </a:rPr>
                        <a:t>Pentium M 730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1.26–1.356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19 de enero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$209</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47233498"/>
                  </a:ext>
                </a:extLst>
              </a:tr>
              <a:tr h="364982">
                <a:tc>
                  <a:txBody>
                    <a:bodyPr/>
                    <a:lstStyle/>
                    <a:p>
                      <a:r>
                        <a:rPr lang="es-MX" sz="800">
                          <a:effectLst/>
                        </a:rPr>
                        <a:t>Pentium M 735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$294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77159685"/>
                  </a:ext>
                </a:extLst>
              </a:tr>
              <a:tr h="364982">
                <a:tc>
                  <a:txBody>
                    <a:bodyPr/>
                    <a:lstStyle/>
                    <a:p>
                      <a:r>
                        <a:rPr lang="es-MX" sz="800">
                          <a:effectLst/>
                        </a:rPr>
                        <a:t>Pentium M 735A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OEM</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65747431"/>
                  </a:ext>
                </a:extLst>
              </a:tr>
              <a:tr h="364982">
                <a:tc>
                  <a:txBody>
                    <a:bodyPr/>
                    <a:lstStyle/>
                    <a:p>
                      <a:r>
                        <a:rPr lang="es-MX" sz="800">
                          <a:effectLst/>
                        </a:rPr>
                        <a:t>Pentium M 740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1.73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13×</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1.26–1.356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19 de enero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$241</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0896640"/>
                  </a:ext>
                </a:extLst>
              </a:tr>
              <a:tr h="364982">
                <a:tc>
                  <a:txBody>
                    <a:bodyPr/>
                    <a:lstStyle/>
                    <a:p>
                      <a:r>
                        <a:rPr lang="es-MX" sz="800">
                          <a:effectLst/>
                        </a:rPr>
                        <a:t>Pentium M 745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1.8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18×</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1.276–1.34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$423</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45468683"/>
                  </a:ext>
                </a:extLst>
              </a:tr>
              <a:tr h="192095">
                <a:tc>
                  <a:txBody>
                    <a:bodyPr/>
                    <a:lstStyle/>
                    <a:p>
                      <a:r>
                        <a:rPr lang="es-MX" sz="800">
                          <a:effectLst/>
                        </a:rPr>
                        <a:t>Pentium M 745A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1.8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18×</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1.276–1.34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OEM</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36415655"/>
                  </a:ext>
                </a:extLst>
              </a:tr>
              <a:tr h="364982">
                <a:tc>
                  <a:txBody>
                    <a:bodyPr/>
                    <a:lstStyle/>
                    <a:p>
                      <a:r>
                        <a:rPr lang="es-MX" sz="800">
                          <a:effectLst/>
                        </a:rPr>
                        <a:t>Pentium M 750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1.87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1.26–1.356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19 de enero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$294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34867657"/>
                  </a:ext>
                </a:extLst>
              </a:tr>
              <a:tr h="364982">
                <a:tc>
                  <a:txBody>
                    <a:bodyPr/>
                    <a:lstStyle/>
                    <a:p>
                      <a:r>
                        <a:rPr lang="es-MX" sz="800">
                          <a:effectLst/>
                        </a:rPr>
                        <a:t>Pentium M 755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10 de mayo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$637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17894449"/>
                  </a:ext>
                </a:extLst>
              </a:tr>
              <a:tr h="364982">
                <a:tc>
                  <a:txBody>
                    <a:bodyPr/>
                    <a:lstStyle/>
                    <a:p>
                      <a:r>
                        <a:rPr lang="es-MX" sz="800">
                          <a:effectLst/>
                        </a:rPr>
                        <a:t>Pentium M 760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1.26–1.356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19 de enero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$423</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6866054"/>
                  </a:ext>
                </a:extLst>
              </a:tr>
              <a:tr h="364982">
                <a:tc>
                  <a:txBody>
                    <a:bodyPr/>
                    <a:lstStyle/>
                    <a:p>
                      <a:r>
                        <a:rPr lang="es-MX" sz="800">
                          <a:effectLst/>
                        </a:rPr>
                        <a:t>Pentium M 765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400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0.988–1.356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20 de octubre de 2004</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$637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81969034"/>
                  </a:ext>
                </a:extLst>
              </a:tr>
              <a:tr h="364982">
                <a:tc>
                  <a:txBody>
                    <a:bodyPr/>
                    <a:lstStyle/>
                    <a:p>
                      <a:r>
                        <a:rPr lang="es-MX" sz="800">
                          <a:effectLst/>
                        </a:rPr>
                        <a:t>Pentium M 770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2.13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16×</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1.26–1.372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ES" sz="800">
                          <a:effectLst/>
                        </a:rPr>
                        <a:t>19 de enero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$637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87713489"/>
                  </a:ext>
                </a:extLst>
              </a:tr>
              <a:tr h="364982">
                <a:tc>
                  <a:txBody>
                    <a:bodyPr/>
                    <a:lstStyle/>
                    <a:p>
                      <a:r>
                        <a:rPr lang="es-MX" sz="800">
                          <a:effectLst/>
                        </a:rPr>
                        <a:t>Pentium M 780</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2.27 GHz</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 MiB</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533 MT/s</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1.26–1.404 V</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27 W</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sv-SE" sz="800">
                          <a:effectLst/>
                        </a:rPr>
                        <a:t>Socket 479/FC-µBGASocket 479/FC-µPGA</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a:effectLst/>
                        </a:rPr>
                        <a:t>25 de julio de 2005</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sz="800" dirty="0">
                          <a:effectLst/>
                        </a:rPr>
                        <a:t>$637</a:t>
                      </a:r>
                    </a:p>
                  </a:txBody>
                  <a:tcPr marL="13307" marR="13307" marT="6653" marB="665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66973010"/>
                  </a:ext>
                </a:extLst>
              </a:tr>
            </a:tbl>
          </a:graphicData>
        </a:graphic>
      </p:graphicFrame>
    </p:spTree>
    <p:extLst>
      <p:ext uri="{BB962C8B-B14F-4D97-AF65-F5344CB8AC3E}">
        <p14:creationId xmlns:p14="http://schemas.microsoft.com/office/powerpoint/2010/main" val="3798800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6066E93-2918-4BCA-90E8-309D2CB4CEE7}"/>
              </a:ext>
            </a:extLst>
          </p:cNvPr>
          <p:cNvSpPr>
            <a:spLocks noGrp="1"/>
          </p:cNvSpPr>
          <p:nvPr>
            <p:ph type="sldNum" sz="quarter" idx="12"/>
          </p:nvPr>
        </p:nvSpPr>
        <p:spPr/>
        <p:txBody>
          <a:bodyPr/>
          <a:lstStyle/>
          <a:p>
            <a:pPr rtl="0"/>
            <a:fld id="{D8DA9DAA-006C-4F4B-980E-E3DF019B24E2}" type="slidenum">
              <a:rPr lang="es-ES" noProof="0" smtClean="0"/>
              <a:t>36</a:t>
            </a:fld>
            <a:endParaRPr lang="es-ES" noProof="0"/>
          </a:p>
        </p:txBody>
      </p:sp>
      <p:sp>
        <p:nvSpPr>
          <p:cNvPr id="5" name="CuadroTexto 4">
            <a:extLst>
              <a:ext uri="{FF2B5EF4-FFF2-40B4-BE49-F238E27FC236}">
                <a16:creationId xmlns:a16="http://schemas.microsoft.com/office/drawing/2014/main" id="{90D031FE-13C4-4795-BD09-82D2011CD008}"/>
              </a:ext>
            </a:extLst>
          </p:cNvPr>
          <p:cNvSpPr txBox="1"/>
          <p:nvPr/>
        </p:nvSpPr>
        <p:spPr>
          <a:xfrm>
            <a:off x="1232451" y="1020418"/>
            <a:ext cx="3790122" cy="1815882"/>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accent1"/>
                </a:solidFill>
              </a:rPr>
              <a:t>Stealey: </a:t>
            </a:r>
            <a:r>
              <a:rPr lang="es-ES" sz="1400" dirty="0"/>
              <a:t>Tecnología de proceso 0.09 μm (90 nm)</a:t>
            </a:r>
          </a:p>
          <a:p>
            <a:pPr marL="285750" indent="-285750">
              <a:buFont typeface="Arial" panose="020B0604020202020204" pitchFamily="34" charset="0"/>
              <a:buChar char="•"/>
            </a:pPr>
            <a:r>
              <a:rPr lang="es-ES" sz="1400" dirty="0"/>
              <a:t>Introducido el segundo trimestre de 2007</a:t>
            </a:r>
          </a:p>
          <a:p>
            <a:pPr marL="285750" indent="-285750">
              <a:buFont typeface="Arial" panose="020B0604020202020204" pitchFamily="34" charset="0"/>
              <a:buChar char="•"/>
            </a:pPr>
            <a:r>
              <a:rPr lang="es-ES" sz="1400" dirty="0"/>
              <a:t>512 KB L2, 3 W TDP</a:t>
            </a:r>
          </a:p>
          <a:p>
            <a:pPr marL="285750" indent="-285750">
              <a:buFont typeface="Arial" panose="020B0604020202020204" pitchFamily="34" charset="0"/>
              <a:buChar char="•"/>
            </a:pPr>
            <a:r>
              <a:rPr lang="es-ES" sz="1400" dirty="0"/>
              <a:t>Variantes:</a:t>
            </a:r>
          </a:p>
          <a:p>
            <a:pPr marL="285750" indent="-285750">
              <a:buFont typeface="Arial" panose="020B0604020202020204" pitchFamily="34" charset="0"/>
              <a:buChar char="•"/>
            </a:pPr>
            <a:r>
              <a:rPr lang="es-ES" sz="1400" dirty="0"/>
              <a:t>600 MHz (A100)</a:t>
            </a:r>
          </a:p>
          <a:p>
            <a:pPr marL="285750" indent="-285750">
              <a:buFont typeface="Arial" panose="020B0604020202020204" pitchFamily="34" charset="0"/>
              <a:buChar char="•"/>
            </a:pPr>
            <a:r>
              <a:rPr lang="es-ES" sz="1400" dirty="0"/>
              <a:t>800 MHz (A110)</a:t>
            </a:r>
            <a:endParaRPr lang="es-MX" sz="1400" dirty="0"/>
          </a:p>
        </p:txBody>
      </p:sp>
      <p:sp>
        <p:nvSpPr>
          <p:cNvPr id="6" name="CuadroTexto 5">
            <a:extLst>
              <a:ext uri="{FF2B5EF4-FFF2-40B4-BE49-F238E27FC236}">
                <a16:creationId xmlns:a16="http://schemas.microsoft.com/office/drawing/2014/main" id="{17BD92CE-CEB7-4169-BCB5-C587AD8E9D91}"/>
              </a:ext>
            </a:extLst>
          </p:cNvPr>
          <p:cNvSpPr txBox="1"/>
          <p:nvPr/>
        </p:nvSpPr>
        <p:spPr>
          <a:xfrm>
            <a:off x="6096000" y="2869598"/>
            <a:ext cx="4625009" cy="2031325"/>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accent1"/>
                </a:solidFill>
              </a:rPr>
              <a:t>Celeron M</a:t>
            </a:r>
          </a:p>
          <a:p>
            <a:pPr marL="285750" indent="-285750">
              <a:buFont typeface="Arial" panose="020B0604020202020204" pitchFamily="34" charset="0"/>
              <a:buChar char="•"/>
            </a:pPr>
            <a:r>
              <a:rPr lang="es-ES" sz="1400" dirty="0"/>
              <a:t>Banias-512 : Tecnología de proceso de 0,13 μm</a:t>
            </a:r>
          </a:p>
          <a:p>
            <a:pPr marL="285750" indent="-285750">
              <a:buFont typeface="Arial" panose="020B0604020202020204" pitchFamily="34" charset="0"/>
              <a:buChar char="•"/>
            </a:pPr>
            <a:r>
              <a:rPr lang="es-ES" sz="1400" dirty="0"/>
              <a:t>Introducido en marzo de 2003</a:t>
            </a:r>
          </a:p>
          <a:p>
            <a:pPr marL="285750" indent="-285750">
              <a:buFont typeface="Arial" panose="020B0604020202020204" pitchFamily="34" charset="0"/>
              <a:buChar char="•"/>
            </a:pPr>
            <a:r>
              <a:rPr lang="es-ES" sz="1400" dirty="0"/>
              <a:t>64 KB de caché L1</a:t>
            </a:r>
          </a:p>
          <a:p>
            <a:pPr marL="285750" indent="-285750">
              <a:buFont typeface="Arial" panose="020B0604020202020204" pitchFamily="34" charset="0"/>
              <a:buChar char="•"/>
            </a:pPr>
            <a:r>
              <a:rPr lang="es-ES" sz="1400" dirty="0"/>
              <a:t>512 KB de caché L2 (integrado)</a:t>
            </a:r>
          </a:p>
          <a:p>
            <a:pPr marL="285750" indent="-285750">
              <a:buFont typeface="Arial" panose="020B0604020202020204" pitchFamily="34" charset="0"/>
              <a:buChar char="•"/>
            </a:pPr>
            <a:r>
              <a:rPr lang="es-ES" sz="1400" dirty="0"/>
              <a:t>Instrucciones SIME SSE2</a:t>
            </a:r>
          </a:p>
          <a:p>
            <a:pPr marL="285750" indent="-285750">
              <a:buFont typeface="Arial" panose="020B0604020202020204" pitchFamily="34" charset="0"/>
              <a:buChar char="•"/>
            </a:pPr>
            <a:r>
              <a:rPr lang="es-ES" sz="1400" dirty="0"/>
              <a:t>Sin tecnología SpeedStep, no forma parte del paquete 'Centrino'</a:t>
            </a:r>
          </a:p>
          <a:p>
            <a:pPr marL="285750" indent="-285750">
              <a:buFont typeface="Arial" panose="020B0604020202020204" pitchFamily="34" charset="0"/>
              <a:buChar char="•"/>
            </a:pPr>
            <a:r>
              <a:rPr lang="es-ES" sz="1400" dirty="0"/>
              <a:t>Familia 6 modelo 9</a:t>
            </a:r>
            <a:endParaRPr lang="es-MX" sz="1400" dirty="0"/>
          </a:p>
        </p:txBody>
      </p:sp>
    </p:spTree>
    <p:extLst>
      <p:ext uri="{BB962C8B-B14F-4D97-AF65-F5344CB8AC3E}">
        <p14:creationId xmlns:p14="http://schemas.microsoft.com/office/powerpoint/2010/main" val="1113005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DBF5614-52F0-492E-8B9F-97887C9E3961}"/>
              </a:ext>
            </a:extLst>
          </p:cNvPr>
          <p:cNvSpPr>
            <a:spLocks noGrp="1"/>
          </p:cNvSpPr>
          <p:nvPr>
            <p:ph type="sldNum" sz="quarter" idx="12"/>
          </p:nvPr>
        </p:nvSpPr>
        <p:spPr/>
        <p:txBody>
          <a:bodyPr/>
          <a:lstStyle/>
          <a:p>
            <a:pPr rtl="0"/>
            <a:fld id="{D8DA9DAA-006C-4F4B-980E-E3DF019B24E2}" type="slidenum">
              <a:rPr lang="es-ES" noProof="0" smtClean="0"/>
              <a:t>37</a:t>
            </a:fld>
            <a:endParaRPr lang="es-ES" noProof="0"/>
          </a:p>
        </p:txBody>
      </p:sp>
      <p:graphicFrame>
        <p:nvGraphicFramePr>
          <p:cNvPr id="5" name="Tabla 4">
            <a:extLst>
              <a:ext uri="{FF2B5EF4-FFF2-40B4-BE49-F238E27FC236}">
                <a16:creationId xmlns:a16="http://schemas.microsoft.com/office/drawing/2014/main" id="{4FE3990C-ACCA-419D-8C24-188ABE859251}"/>
              </a:ext>
            </a:extLst>
          </p:cNvPr>
          <p:cNvGraphicFramePr>
            <a:graphicFrameLocks noGrp="1"/>
          </p:cNvGraphicFramePr>
          <p:nvPr>
            <p:extLst>
              <p:ext uri="{D42A27DB-BD31-4B8C-83A1-F6EECF244321}">
                <p14:modId xmlns:p14="http://schemas.microsoft.com/office/powerpoint/2010/main" val="3645352329"/>
              </p:ext>
            </p:extLst>
          </p:nvPr>
        </p:nvGraphicFramePr>
        <p:xfrm>
          <a:off x="1060174" y="516835"/>
          <a:ext cx="10293630" cy="5618968"/>
        </p:xfrm>
        <a:graphic>
          <a:graphicData uri="http://schemas.openxmlformats.org/drawingml/2006/table">
            <a:tbl>
              <a:tblPr>
                <a:tableStyleId>{E8B1032C-EA38-4F05-BA0D-38AFFFC7BED3}</a:tableStyleId>
              </a:tblPr>
              <a:tblGrid>
                <a:gridCol w="1029363">
                  <a:extLst>
                    <a:ext uri="{9D8B030D-6E8A-4147-A177-3AD203B41FA5}">
                      <a16:colId xmlns:a16="http://schemas.microsoft.com/office/drawing/2014/main" val="708869743"/>
                    </a:ext>
                  </a:extLst>
                </a:gridCol>
                <a:gridCol w="1029363">
                  <a:extLst>
                    <a:ext uri="{9D8B030D-6E8A-4147-A177-3AD203B41FA5}">
                      <a16:colId xmlns:a16="http://schemas.microsoft.com/office/drawing/2014/main" val="426760529"/>
                    </a:ext>
                  </a:extLst>
                </a:gridCol>
                <a:gridCol w="1029363">
                  <a:extLst>
                    <a:ext uri="{9D8B030D-6E8A-4147-A177-3AD203B41FA5}">
                      <a16:colId xmlns:a16="http://schemas.microsoft.com/office/drawing/2014/main" val="1832553134"/>
                    </a:ext>
                  </a:extLst>
                </a:gridCol>
                <a:gridCol w="1029363">
                  <a:extLst>
                    <a:ext uri="{9D8B030D-6E8A-4147-A177-3AD203B41FA5}">
                      <a16:colId xmlns:a16="http://schemas.microsoft.com/office/drawing/2014/main" val="816135407"/>
                    </a:ext>
                  </a:extLst>
                </a:gridCol>
                <a:gridCol w="1029363">
                  <a:extLst>
                    <a:ext uri="{9D8B030D-6E8A-4147-A177-3AD203B41FA5}">
                      <a16:colId xmlns:a16="http://schemas.microsoft.com/office/drawing/2014/main" val="1218047714"/>
                    </a:ext>
                  </a:extLst>
                </a:gridCol>
                <a:gridCol w="1029363">
                  <a:extLst>
                    <a:ext uri="{9D8B030D-6E8A-4147-A177-3AD203B41FA5}">
                      <a16:colId xmlns:a16="http://schemas.microsoft.com/office/drawing/2014/main" val="2457908412"/>
                    </a:ext>
                  </a:extLst>
                </a:gridCol>
                <a:gridCol w="1029363">
                  <a:extLst>
                    <a:ext uri="{9D8B030D-6E8A-4147-A177-3AD203B41FA5}">
                      <a16:colId xmlns:a16="http://schemas.microsoft.com/office/drawing/2014/main" val="3306487285"/>
                    </a:ext>
                  </a:extLst>
                </a:gridCol>
                <a:gridCol w="1029363">
                  <a:extLst>
                    <a:ext uri="{9D8B030D-6E8A-4147-A177-3AD203B41FA5}">
                      <a16:colId xmlns:a16="http://schemas.microsoft.com/office/drawing/2014/main" val="3686705408"/>
                    </a:ext>
                  </a:extLst>
                </a:gridCol>
                <a:gridCol w="1029363">
                  <a:extLst>
                    <a:ext uri="{9D8B030D-6E8A-4147-A177-3AD203B41FA5}">
                      <a16:colId xmlns:a16="http://schemas.microsoft.com/office/drawing/2014/main" val="4130338733"/>
                    </a:ext>
                  </a:extLst>
                </a:gridCol>
                <a:gridCol w="1029363">
                  <a:extLst>
                    <a:ext uri="{9D8B030D-6E8A-4147-A177-3AD203B41FA5}">
                      <a16:colId xmlns:a16="http://schemas.microsoft.com/office/drawing/2014/main" val="1049863314"/>
                    </a:ext>
                  </a:extLst>
                </a:gridCol>
              </a:tblGrid>
              <a:tr h="571389">
                <a:tc>
                  <a:txBody>
                    <a:bodyPr/>
                    <a:lstStyle/>
                    <a:p>
                      <a:pPr algn="ctr"/>
                      <a:r>
                        <a:rPr lang="es-MX" sz="1050">
                          <a:effectLst/>
                        </a:rPr>
                        <a:t>Modelo</a:t>
                      </a:r>
                    </a:p>
                  </a:txBody>
                  <a:tcPr marL="34263" marR="34263" marT="17131" marB="17131" anchor="ctr"/>
                </a:tc>
                <a:tc>
                  <a:txBody>
                    <a:bodyPr/>
                    <a:lstStyle/>
                    <a:p>
                      <a:pPr algn="ctr"/>
                      <a:r>
                        <a:rPr lang="es-MX" sz="1050">
                          <a:effectLst/>
                        </a:rPr>
                        <a:t>Frecuencia</a:t>
                      </a:r>
                    </a:p>
                  </a:txBody>
                  <a:tcPr marL="34263" marR="34263" marT="17131" marB="17131" anchor="ctr"/>
                </a:tc>
                <a:tc>
                  <a:txBody>
                    <a:bodyPr/>
                    <a:lstStyle/>
                    <a:p>
                      <a:pPr algn="ctr"/>
                      <a:r>
                        <a:rPr lang="es-MX" sz="1050">
                          <a:effectLst/>
                        </a:rPr>
                        <a:t>cachéL2</a:t>
                      </a:r>
                    </a:p>
                  </a:txBody>
                  <a:tcPr marL="34263" marR="34263" marT="17131" marB="17131" anchor="ctr"/>
                </a:tc>
                <a:tc>
                  <a:txBody>
                    <a:bodyPr/>
                    <a:lstStyle/>
                    <a:p>
                      <a:pPr algn="ctr"/>
                      <a:r>
                        <a:rPr lang="es-MX" sz="1050">
                          <a:effectLst/>
                        </a:rPr>
                        <a:t>FSB</a:t>
                      </a:r>
                    </a:p>
                  </a:txBody>
                  <a:tcPr marL="34263" marR="34263" marT="17131" marB="17131" anchor="ctr"/>
                </a:tc>
                <a:tc>
                  <a:txBody>
                    <a:bodyPr/>
                    <a:lstStyle/>
                    <a:p>
                      <a:pPr algn="ctr"/>
                      <a:r>
                        <a:rPr lang="es-MX" sz="1050">
                          <a:effectLst/>
                        </a:rPr>
                        <a:t>Mult.</a:t>
                      </a:r>
                    </a:p>
                  </a:txBody>
                  <a:tcPr marL="34263" marR="34263" marT="17131" marB="17131" anchor="ctr"/>
                </a:tc>
                <a:tc>
                  <a:txBody>
                    <a:bodyPr/>
                    <a:lstStyle/>
                    <a:p>
                      <a:pPr algn="ctr"/>
                      <a:r>
                        <a:rPr lang="es-MX" sz="1050">
                          <a:effectLst/>
                        </a:rPr>
                        <a:t>Voltaje</a:t>
                      </a:r>
                    </a:p>
                  </a:txBody>
                  <a:tcPr marL="34263" marR="34263" marT="17131" marB="17131" anchor="ctr"/>
                </a:tc>
                <a:tc>
                  <a:txBody>
                    <a:bodyPr/>
                    <a:lstStyle/>
                    <a:p>
                      <a:pPr algn="ctr"/>
                      <a:r>
                        <a:rPr lang="es-MX" sz="1050">
                          <a:effectLst/>
                        </a:rPr>
                        <a:t>TDP</a:t>
                      </a:r>
                    </a:p>
                  </a:txBody>
                  <a:tcPr marL="34263" marR="34263" marT="17131" marB="17131" anchor="ctr"/>
                </a:tc>
                <a:tc>
                  <a:txBody>
                    <a:bodyPr/>
                    <a:lstStyle/>
                    <a:p>
                      <a:pPr algn="ctr"/>
                      <a:r>
                        <a:rPr lang="es-MX" sz="1050">
                          <a:effectLst/>
                        </a:rPr>
                        <a:t>Socket</a:t>
                      </a:r>
                    </a:p>
                  </a:txBody>
                  <a:tcPr marL="34263" marR="34263" marT="17131" marB="17131" anchor="ctr"/>
                </a:tc>
                <a:tc>
                  <a:txBody>
                    <a:bodyPr/>
                    <a:lstStyle/>
                    <a:p>
                      <a:pPr algn="ctr"/>
                      <a:r>
                        <a:rPr lang="es-MX" sz="1050">
                          <a:effectLst/>
                        </a:rPr>
                        <a:t>Fecha de lanzamiento</a:t>
                      </a:r>
                    </a:p>
                  </a:txBody>
                  <a:tcPr marL="34263" marR="34263" marT="17131" marB="17131" anchor="ctr"/>
                </a:tc>
                <a:tc>
                  <a:txBody>
                    <a:bodyPr/>
                    <a:lstStyle/>
                    <a:p>
                      <a:pPr algn="ctr"/>
                      <a:r>
                        <a:rPr lang="es-MX" sz="1050">
                          <a:effectLst/>
                        </a:rPr>
                        <a:t>Precio delanzamiento (USD)</a:t>
                      </a:r>
                    </a:p>
                  </a:txBody>
                  <a:tcPr marL="34263" marR="34263" marT="17131" marB="17131" anchor="ctr"/>
                </a:tc>
                <a:extLst>
                  <a:ext uri="{0D108BD9-81ED-4DB2-BD59-A6C34878D82A}">
                    <a16:rowId xmlns:a16="http://schemas.microsoft.com/office/drawing/2014/main" val="3296618984"/>
                  </a:ext>
                </a:extLst>
              </a:tr>
              <a:tr h="180805">
                <a:tc gridSpan="10">
                  <a:txBody>
                    <a:bodyPr/>
                    <a:lstStyle/>
                    <a:p>
                      <a:r>
                        <a:rPr lang="es-MX" sz="1050" b="1">
                          <a:effectLst/>
                        </a:rPr>
                        <a:t>voltaje standard</a:t>
                      </a:r>
                      <a:endParaRPr lang="es-MX" sz="1050">
                        <a:effectLst/>
                      </a:endParaRPr>
                    </a:p>
                  </a:txBody>
                  <a:tcPr marL="34263" marR="34263" marT="17131" marB="17131"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703745651"/>
                  </a:ext>
                </a:extLst>
              </a:tr>
              <a:tr h="835107">
                <a:tc>
                  <a:txBody>
                    <a:bodyPr/>
                    <a:lstStyle/>
                    <a:p>
                      <a:r>
                        <a:rPr lang="es-MX" sz="1050">
                          <a:effectLst/>
                        </a:rPr>
                        <a:t>Celeron M 310</a:t>
                      </a:r>
                    </a:p>
                  </a:txBody>
                  <a:tcPr marL="34263" marR="34263" marT="17131" marB="17131" anchor="ctr"/>
                </a:tc>
                <a:tc>
                  <a:txBody>
                    <a:bodyPr/>
                    <a:lstStyle/>
                    <a:p>
                      <a:r>
                        <a:rPr lang="es-MX" sz="1050">
                          <a:effectLst/>
                        </a:rPr>
                        <a:t>1.2 GHz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12×</a:t>
                      </a:r>
                    </a:p>
                  </a:txBody>
                  <a:tcPr marL="34263" marR="34263" marT="17131" marB="17131" anchor="ctr"/>
                </a:tc>
                <a:tc>
                  <a:txBody>
                    <a:bodyPr/>
                    <a:lstStyle/>
                    <a:p>
                      <a:r>
                        <a:rPr lang="es-MX" sz="1050">
                          <a:effectLst/>
                        </a:rPr>
                        <a:t>1.356 V</a:t>
                      </a:r>
                    </a:p>
                  </a:txBody>
                  <a:tcPr marL="34263" marR="34263" marT="17131" marB="17131" anchor="ctr"/>
                </a:tc>
                <a:tc>
                  <a:txBody>
                    <a:bodyPr/>
                    <a:lstStyle/>
                    <a:p>
                      <a:r>
                        <a:rPr lang="es-MX" sz="1050">
                          <a:effectLst/>
                        </a:rPr>
                        <a:t>24.5 W</a:t>
                      </a:r>
                    </a:p>
                  </a:txBody>
                  <a:tcPr marL="34263" marR="34263" marT="17131" marB="17131" anchor="ctr"/>
                </a:tc>
                <a:tc>
                  <a:txBody>
                    <a:bodyPr/>
                    <a:lstStyle/>
                    <a:p>
                      <a:r>
                        <a:rPr lang="sv-SE" sz="1050">
                          <a:effectLst/>
                        </a:rPr>
                        <a:t>Socket 479/FC-µBGASocket 479/FC-µPGA</a:t>
                      </a:r>
                    </a:p>
                  </a:txBody>
                  <a:tcPr marL="34263" marR="34263" marT="17131" marB="17131" anchor="ctr"/>
                </a:tc>
                <a:tc>
                  <a:txBody>
                    <a:bodyPr/>
                    <a:lstStyle/>
                    <a:p>
                      <a:r>
                        <a:rPr lang="es-MX" sz="1050">
                          <a:effectLst/>
                        </a:rPr>
                        <a:t>Enero de 2004</a:t>
                      </a:r>
                    </a:p>
                  </a:txBody>
                  <a:tcPr marL="34263" marR="34263" marT="17131" marB="17131" anchor="ctr"/>
                </a:tc>
                <a:tc>
                  <a:txBody>
                    <a:bodyPr/>
                    <a:lstStyle/>
                    <a:p>
                      <a:endParaRPr lang="es-MX" sz="1050">
                        <a:effectLst/>
                      </a:endParaRPr>
                    </a:p>
                  </a:txBody>
                  <a:tcPr marL="34263" marR="34263" marT="17131" marB="17131" anchor="ctr"/>
                </a:tc>
                <a:extLst>
                  <a:ext uri="{0D108BD9-81ED-4DB2-BD59-A6C34878D82A}">
                    <a16:rowId xmlns:a16="http://schemas.microsoft.com/office/drawing/2014/main" val="1848872364"/>
                  </a:ext>
                </a:extLst>
              </a:tr>
              <a:tr h="835107">
                <a:tc>
                  <a:txBody>
                    <a:bodyPr/>
                    <a:lstStyle/>
                    <a:p>
                      <a:r>
                        <a:rPr lang="es-MX" sz="1050">
                          <a:effectLst/>
                        </a:rPr>
                        <a:t>Celeron M 320</a:t>
                      </a:r>
                    </a:p>
                  </a:txBody>
                  <a:tcPr marL="34263" marR="34263" marT="17131" marB="17131" anchor="ctr"/>
                </a:tc>
                <a:tc>
                  <a:txBody>
                    <a:bodyPr/>
                    <a:lstStyle/>
                    <a:p>
                      <a:r>
                        <a:rPr lang="es-MX" sz="1050">
                          <a:effectLst/>
                        </a:rPr>
                        <a:t>1.3 GHz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13×</a:t>
                      </a:r>
                    </a:p>
                  </a:txBody>
                  <a:tcPr marL="34263" marR="34263" marT="17131" marB="17131" anchor="ctr"/>
                </a:tc>
                <a:tc>
                  <a:txBody>
                    <a:bodyPr/>
                    <a:lstStyle/>
                    <a:p>
                      <a:r>
                        <a:rPr lang="es-MX" sz="1050">
                          <a:effectLst/>
                        </a:rPr>
                        <a:t>1.356 V</a:t>
                      </a:r>
                    </a:p>
                  </a:txBody>
                  <a:tcPr marL="34263" marR="34263" marT="17131" marB="17131" anchor="ctr"/>
                </a:tc>
                <a:tc>
                  <a:txBody>
                    <a:bodyPr/>
                    <a:lstStyle/>
                    <a:p>
                      <a:r>
                        <a:rPr lang="es-MX" sz="1050">
                          <a:effectLst/>
                        </a:rPr>
                        <a:t>24.5 W</a:t>
                      </a:r>
                    </a:p>
                  </a:txBody>
                  <a:tcPr marL="34263" marR="34263" marT="17131" marB="17131" anchor="ctr"/>
                </a:tc>
                <a:tc>
                  <a:txBody>
                    <a:bodyPr/>
                    <a:lstStyle/>
                    <a:p>
                      <a:r>
                        <a:rPr lang="sv-SE" sz="1050">
                          <a:effectLst/>
                        </a:rPr>
                        <a:t>Socket 479/FC-µBGASocket 479/FC-µPGA</a:t>
                      </a:r>
                    </a:p>
                  </a:txBody>
                  <a:tcPr marL="34263" marR="34263" marT="17131" marB="17131" anchor="ctr"/>
                </a:tc>
                <a:tc>
                  <a:txBody>
                    <a:bodyPr/>
                    <a:lstStyle/>
                    <a:p>
                      <a:r>
                        <a:rPr lang="es-MX" sz="1050">
                          <a:effectLst/>
                        </a:rPr>
                        <a:t>Enero de 2004</a:t>
                      </a:r>
                    </a:p>
                  </a:txBody>
                  <a:tcPr marL="34263" marR="34263" marT="17131" marB="17131" anchor="ctr"/>
                </a:tc>
                <a:tc>
                  <a:txBody>
                    <a:bodyPr/>
                    <a:lstStyle/>
                    <a:p>
                      <a:r>
                        <a:rPr lang="es-MX" sz="1050">
                          <a:effectLst/>
                        </a:rPr>
                        <a:t>$49</a:t>
                      </a:r>
                    </a:p>
                  </a:txBody>
                  <a:tcPr marL="34263" marR="34263" marT="17131" marB="17131" anchor="ctr"/>
                </a:tc>
                <a:extLst>
                  <a:ext uri="{0D108BD9-81ED-4DB2-BD59-A6C34878D82A}">
                    <a16:rowId xmlns:a16="http://schemas.microsoft.com/office/drawing/2014/main" val="4201527480"/>
                  </a:ext>
                </a:extLst>
              </a:tr>
              <a:tr h="835107">
                <a:tc>
                  <a:txBody>
                    <a:bodyPr/>
                    <a:lstStyle/>
                    <a:p>
                      <a:r>
                        <a:rPr lang="es-MX" sz="1050">
                          <a:effectLst/>
                        </a:rPr>
                        <a:t>Celeron M 330</a:t>
                      </a:r>
                    </a:p>
                  </a:txBody>
                  <a:tcPr marL="34263" marR="34263" marT="17131" marB="17131" anchor="ctr"/>
                </a:tc>
                <a:tc>
                  <a:txBody>
                    <a:bodyPr/>
                    <a:lstStyle/>
                    <a:p>
                      <a:r>
                        <a:rPr lang="es-MX" sz="1050">
                          <a:effectLst/>
                        </a:rPr>
                        <a:t>1.4 GHz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14×</a:t>
                      </a:r>
                    </a:p>
                  </a:txBody>
                  <a:tcPr marL="34263" marR="34263" marT="17131" marB="17131" anchor="ctr"/>
                </a:tc>
                <a:tc>
                  <a:txBody>
                    <a:bodyPr/>
                    <a:lstStyle/>
                    <a:p>
                      <a:r>
                        <a:rPr lang="es-MX" sz="1050">
                          <a:effectLst/>
                        </a:rPr>
                        <a:t>1.356 V</a:t>
                      </a:r>
                    </a:p>
                  </a:txBody>
                  <a:tcPr marL="34263" marR="34263" marT="17131" marB="17131" anchor="ctr"/>
                </a:tc>
                <a:tc>
                  <a:txBody>
                    <a:bodyPr/>
                    <a:lstStyle/>
                    <a:p>
                      <a:r>
                        <a:rPr lang="es-MX" sz="1050">
                          <a:effectLst/>
                        </a:rPr>
                        <a:t>24.5 W</a:t>
                      </a:r>
                    </a:p>
                  </a:txBody>
                  <a:tcPr marL="34263" marR="34263" marT="17131" marB="17131" anchor="ctr"/>
                </a:tc>
                <a:tc>
                  <a:txBody>
                    <a:bodyPr/>
                    <a:lstStyle/>
                    <a:p>
                      <a:r>
                        <a:rPr lang="sv-SE" sz="1050">
                          <a:effectLst/>
                        </a:rPr>
                        <a:t>Socket 479/FC-µBGASocket 479/FC-µPGA</a:t>
                      </a:r>
                    </a:p>
                  </a:txBody>
                  <a:tcPr marL="34263" marR="34263" marT="17131" marB="17131" anchor="ctr"/>
                </a:tc>
                <a:tc>
                  <a:txBody>
                    <a:bodyPr/>
                    <a:lstStyle/>
                    <a:p>
                      <a:r>
                        <a:rPr lang="es-MX" sz="1050">
                          <a:effectLst/>
                        </a:rPr>
                        <a:t>Abril de 2004</a:t>
                      </a:r>
                    </a:p>
                  </a:txBody>
                  <a:tcPr marL="34263" marR="34263" marT="17131" marB="17131" anchor="ctr"/>
                </a:tc>
                <a:tc>
                  <a:txBody>
                    <a:bodyPr/>
                    <a:lstStyle/>
                    <a:p>
                      <a:endParaRPr lang="es-MX" sz="1050">
                        <a:effectLst/>
                      </a:endParaRPr>
                    </a:p>
                  </a:txBody>
                  <a:tcPr marL="34263" marR="34263" marT="17131" marB="17131" anchor="ctr"/>
                </a:tc>
                <a:extLst>
                  <a:ext uri="{0D108BD9-81ED-4DB2-BD59-A6C34878D82A}">
                    <a16:rowId xmlns:a16="http://schemas.microsoft.com/office/drawing/2014/main" val="2208960017"/>
                  </a:ext>
                </a:extLst>
              </a:tr>
              <a:tr h="835107">
                <a:tc>
                  <a:txBody>
                    <a:bodyPr/>
                    <a:lstStyle/>
                    <a:p>
                      <a:r>
                        <a:rPr lang="es-MX" sz="1050">
                          <a:effectLst/>
                        </a:rPr>
                        <a:t>Celeron M 340</a:t>
                      </a:r>
                    </a:p>
                  </a:txBody>
                  <a:tcPr marL="34263" marR="34263" marT="17131" marB="17131" anchor="ctr"/>
                </a:tc>
                <a:tc>
                  <a:txBody>
                    <a:bodyPr/>
                    <a:lstStyle/>
                    <a:p>
                      <a:r>
                        <a:rPr lang="es-MX" sz="1050">
                          <a:effectLst/>
                        </a:rPr>
                        <a:t>1.5 GHz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15×</a:t>
                      </a:r>
                    </a:p>
                  </a:txBody>
                  <a:tcPr marL="34263" marR="34263" marT="17131" marB="17131" anchor="ctr"/>
                </a:tc>
                <a:tc>
                  <a:txBody>
                    <a:bodyPr/>
                    <a:lstStyle/>
                    <a:p>
                      <a:r>
                        <a:rPr lang="es-MX" sz="1050">
                          <a:effectLst/>
                        </a:rPr>
                        <a:t>1.356 V</a:t>
                      </a:r>
                    </a:p>
                  </a:txBody>
                  <a:tcPr marL="34263" marR="34263" marT="17131" marB="17131" anchor="ctr"/>
                </a:tc>
                <a:tc>
                  <a:txBody>
                    <a:bodyPr/>
                    <a:lstStyle/>
                    <a:p>
                      <a:r>
                        <a:rPr lang="es-MX" sz="1050">
                          <a:effectLst/>
                        </a:rPr>
                        <a:t>24.5 W</a:t>
                      </a:r>
                    </a:p>
                  </a:txBody>
                  <a:tcPr marL="34263" marR="34263" marT="17131" marB="17131" anchor="ctr"/>
                </a:tc>
                <a:tc>
                  <a:txBody>
                    <a:bodyPr/>
                    <a:lstStyle/>
                    <a:p>
                      <a:r>
                        <a:rPr lang="sv-SE" sz="1050">
                          <a:effectLst/>
                        </a:rPr>
                        <a:t>Socket 479/FC-µBGASocket 479/FC-µPGA</a:t>
                      </a:r>
                    </a:p>
                  </a:txBody>
                  <a:tcPr marL="34263" marR="34263" marT="17131" marB="17131" anchor="ctr"/>
                </a:tc>
                <a:tc>
                  <a:txBody>
                    <a:bodyPr/>
                    <a:lstStyle/>
                    <a:p>
                      <a:r>
                        <a:rPr lang="es-MX" sz="1050">
                          <a:effectLst/>
                        </a:rPr>
                        <a:t>Junio de 2004</a:t>
                      </a:r>
                    </a:p>
                  </a:txBody>
                  <a:tcPr marL="34263" marR="34263" marT="17131" marB="17131" anchor="ctr"/>
                </a:tc>
                <a:tc>
                  <a:txBody>
                    <a:bodyPr/>
                    <a:lstStyle/>
                    <a:p>
                      <a:endParaRPr lang="es-MX" sz="1050">
                        <a:effectLst/>
                      </a:endParaRPr>
                    </a:p>
                  </a:txBody>
                  <a:tcPr marL="34263" marR="34263" marT="17131" marB="17131" anchor="ctr"/>
                </a:tc>
                <a:extLst>
                  <a:ext uri="{0D108BD9-81ED-4DB2-BD59-A6C34878D82A}">
                    <a16:rowId xmlns:a16="http://schemas.microsoft.com/office/drawing/2014/main" val="723182309"/>
                  </a:ext>
                </a:extLst>
              </a:tr>
              <a:tr h="180805">
                <a:tc gridSpan="10">
                  <a:txBody>
                    <a:bodyPr/>
                    <a:lstStyle/>
                    <a:p>
                      <a:r>
                        <a:rPr lang="es-MX" sz="1050" b="1">
                          <a:effectLst/>
                        </a:rPr>
                        <a:t>ultra-bajo voltaje</a:t>
                      </a:r>
                      <a:endParaRPr lang="es-MX" sz="1050">
                        <a:effectLst/>
                      </a:endParaRPr>
                    </a:p>
                  </a:txBody>
                  <a:tcPr marL="34263" marR="34263" marT="17131" marB="17131"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81384965"/>
                  </a:ext>
                </a:extLst>
              </a:tr>
              <a:tr h="439529">
                <a:tc>
                  <a:txBody>
                    <a:bodyPr/>
                    <a:lstStyle/>
                    <a:p>
                      <a:r>
                        <a:rPr lang="es-MX" sz="1050">
                          <a:effectLst/>
                        </a:rPr>
                        <a:t>Celeron M ULV 600</a:t>
                      </a:r>
                    </a:p>
                  </a:txBody>
                  <a:tcPr marL="34263" marR="34263" marT="17131" marB="17131" anchor="ctr"/>
                </a:tc>
                <a:tc>
                  <a:txBody>
                    <a:bodyPr/>
                    <a:lstStyle/>
                    <a:p>
                      <a:r>
                        <a:rPr lang="es-MX" sz="1050">
                          <a:effectLst/>
                        </a:rPr>
                        <a:t>600 MHz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6×</a:t>
                      </a:r>
                    </a:p>
                  </a:txBody>
                  <a:tcPr marL="34263" marR="34263" marT="17131" marB="17131" anchor="ctr"/>
                </a:tc>
                <a:tc>
                  <a:txBody>
                    <a:bodyPr/>
                    <a:lstStyle/>
                    <a:p>
                      <a:r>
                        <a:rPr lang="es-MX" sz="1050">
                          <a:effectLst/>
                        </a:rPr>
                        <a:t>1.004 V</a:t>
                      </a:r>
                    </a:p>
                  </a:txBody>
                  <a:tcPr marL="34263" marR="34263" marT="17131" marB="17131" anchor="ctr"/>
                </a:tc>
                <a:tc>
                  <a:txBody>
                    <a:bodyPr/>
                    <a:lstStyle/>
                    <a:p>
                      <a:r>
                        <a:rPr lang="es-MX" sz="1050">
                          <a:effectLst/>
                        </a:rPr>
                        <a:t>7 W</a:t>
                      </a:r>
                    </a:p>
                  </a:txBody>
                  <a:tcPr marL="34263" marR="34263" marT="17131" marB="17131" anchor="ctr"/>
                </a:tc>
                <a:tc>
                  <a:txBody>
                    <a:bodyPr/>
                    <a:lstStyle/>
                    <a:p>
                      <a:r>
                        <a:rPr lang="es-MX" sz="1050">
                          <a:effectLst/>
                        </a:rPr>
                        <a:t>Socket 479/FC-µBGA</a:t>
                      </a:r>
                    </a:p>
                  </a:txBody>
                  <a:tcPr marL="34263" marR="34263" marT="17131" marB="17131" anchor="ctr"/>
                </a:tc>
                <a:tc>
                  <a:txBody>
                    <a:bodyPr/>
                    <a:lstStyle/>
                    <a:p>
                      <a:r>
                        <a:rPr lang="es-MX" sz="1050">
                          <a:effectLst/>
                        </a:rPr>
                        <a:t>Junio de 2004</a:t>
                      </a:r>
                    </a:p>
                  </a:txBody>
                  <a:tcPr marL="34263" marR="34263" marT="17131" marB="17131" anchor="ctr"/>
                </a:tc>
                <a:tc>
                  <a:txBody>
                    <a:bodyPr/>
                    <a:lstStyle/>
                    <a:p>
                      <a:endParaRPr lang="es-MX" sz="1050">
                        <a:effectLst/>
                      </a:endParaRPr>
                    </a:p>
                  </a:txBody>
                  <a:tcPr marL="34263" marR="34263" marT="17131" marB="17131" anchor="ctr"/>
                </a:tc>
                <a:extLst>
                  <a:ext uri="{0D108BD9-81ED-4DB2-BD59-A6C34878D82A}">
                    <a16:rowId xmlns:a16="http://schemas.microsoft.com/office/drawing/2014/main" val="1048607907"/>
                  </a:ext>
                </a:extLst>
              </a:tr>
              <a:tr h="439529">
                <a:tc>
                  <a:txBody>
                    <a:bodyPr/>
                    <a:lstStyle/>
                    <a:p>
                      <a:r>
                        <a:rPr lang="es-MX" sz="1050">
                          <a:effectLst/>
                        </a:rPr>
                        <a:t>Celeron M ULV 800</a:t>
                      </a:r>
                    </a:p>
                  </a:txBody>
                  <a:tcPr marL="34263" marR="34263" marT="17131" marB="17131" anchor="ctr"/>
                </a:tc>
                <a:tc>
                  <a:txBody>
                    <a:bodyPr/>
                    <a:lstStyle/>
                    <a:p>
                      <a:r>
                        <a:rPr lang="es-MX" sz="1050">
                          <a:effectLst/>
                        </a:rPr>
                        <a:t>800 MHz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8×</a:t>
                      </a:r>
                    </a:p>
                  </a:txBody>
                  <a:tcPr marL="34263" marR="34263" marT="17131" marB="17131" anchor="ctr"/>
                </a:tc>
                <a:tc>
                  <a:txBody>
                    <a:bodyPr/>
                    <a:lstStyle/>
                    <a:p>
                      <a:r>
                        <a:rPr lang="es-MX" sz="1050">
                          <a:effectLst/>
                        </a:rPr>
                        <a:t>1.004 V</a:t>
                      </a:r>
                    </a:p>
                  </a:txBody>
                  <a:tcPr marL="34263" marR="34263" marT="17131" marB="17131" anchor="ctr"/>
                </a:tc>
                <a:tc>
                  <a:txBody>
                    <a:bodyPr/>
                    <a:lstStyle/>
                    <a:p>
                      <a:r>
                        <a:rPr lang="es-MX" sz="1050">
                          <a:effectLst/>
                        </a:rPr>
                        <a:t>7 W</a:t>
                      </a:r>
                    </a:p>
                  </a:txBody>
                  <a:tcPr marL="34263" marR="34263" marT="17131" marB="17131" anchor="ctr"/>
                </a:tc>
                <a:tc>
                  <a:txBody>
                    <a:bodyPr/>
                    <a:lstStyle/>
                    <a:p>
                      <a:r>
                        <a:rPr lang="es-MX" sz="1050">
                          <a:effectLst/>
                        </a:rPr>
                        <a:t>Socket 479/FC-µBGA</a:t>
                      </a:r>
                    </a:p>
                  </a:txBody>
                  <a:tcPr marL="34263" marR="34263" marT="17131" marB="17131" anchor="ctr"/>
                </a:tc>
                <a:tc>
                  <a:txBody>
                    <a:bodyPr/>
                    <a:lstStyle/>
                    <a:p>
                      <a:r>
                        <a:rPr lang="es-MX" sz="1050">
                          <a:effectLst/>
                        </a:rPr>
                        <a:t>Enero de 2004</a:t>
                      </a:r>
                    </a:p>
                  </a:txBody>
                  <a:tcPr marL="34263" marR="34263" marT="17131" marB="17131" anchor="ctr"/>
                </a:tc>
                <a:tc>
                  <a:txBody>
                    <a:bodyPr/>
                    <a:lstStyle/>
                    <a:p>
                      <a:endParaRPr lang="es-MX" sz="1050">
                        <a:effectLst/>
                      </a:endParaRPr>
                    </a:p>
                  </a:txBody>
                  <a:tcPr marL="34263" marR="34263" marT="17131" marB="17131" anchor="ctr"/>
                </a:tc>
                <a:extLst>
                  <a:ext uri="{0D108BD9-81ED-4DB2-BD59-A6C34878D82A}">
                    <a16:rowId xmlns:a16="http://schemas.microsoft.com/office/drawing/2014/main" val="2554511490"/>
                  </a:ext>
                </a:extLst>
              </a:tr>
              <a:tr h="439529">
                <a:tc>
                  <a:txBody>
                    <a:bodyPr/>
                    <a:lstStyle/>
                    <a:p>
                      <a:r>
                        <a:rPr lang="es-MX" sz="1050">
                          <a:effectLst/>
                        </a:rPr>
                        <a:t>Celeron M ULV 333</a:t>
                      </a:r>
                    </a:p>
                  </a:txBody>
                  <a:tcPr marL="34263" marR="34263" marT="17131" marB="17131" anchor="ctr"/>
                </a:tc>
                <a:tc>
                  <a:txBody>
                    <a:bodyPr/>
                    <a:lstStyle/>
                    <a:p>
                      <a:r>
                        <a:rPr lang="es-MX" sz="1050">
                          <a:effectLst/>
                        </a:rPr>
                        <a:t>900 MHz</a:t>
                      </a:r>
                    </a:p>
                  </a:txBody>
                  <a:tcPr marL="34263" marR="34263" marT="17131" marB="17131" anchor="ctr"/>
                </a:tc>
                <a:tc>
                  <a:txBody>
                    <a:bodyPr/>
                    <a:lstStyle/>
                    <a:p>
                      <a:r>
                        <a:rPr lang="es-MX" sz="1050">
                          <a:effectLst/>
                        </a:rPr>
                        <a:t>512 KiB</a:t>
                      </a:r>
                    </a:p>
                  </a:txBody>
                  <a:tcPr marL="34263" marR="34263" marT="17131" marB="17131" anchor="ctr"/>
                </a:tc>
                <a:tc>
                  <a:txBody>
                    <a:bodyPr/>
                    <a:lstStyle/>
                    <a:p>
                      <a:r>
                        <a:rPr lang="es-MX" sz="1050">
                          <a:effectLst/>
                        </a:rPr>
                        <a:t>400 MT/s</a:t>
                      </a:r>
                    </a:p>
                  </a:txBody>
                  <a:tcPr marL="34263" marR="34263" marT="17131" marB="17131" anchor="ctr"/>
                </a:tc>
                <a:tc>
                  <a:txBody>
                    <a:bodyPr/>
                    <a:lstStyle/>
                    <a:p>
                      <a:r>
                        <a:rPr lang="es-MX" sz="1050">
                          <a:effectLst/>
                        </a:rPr>
                        <a:t>9×</a:t>
                      </a:r>
                    </a:p>
                  </a:txBody>
                  <a:tcPr marL="34263" marR="34263" marT="17131" marB="17131" anchor="ctr"/>
                </a:tc>
                <a:tc>
                  <a:txBody>
                    <a:bodyPr/>
                    <a:lstStyle/>
                    <a:p>
                      <a:r>
                        <a:rPr lang="es-MX" sz="1050">
                          <a:effectLst/>
                        </a:rPr>
                        <a:t>1.004 V</a:t>
                      </a:r>
                    </a:p>
                  </a:txBody>
                  <a:tcPr marL="34263" marR="34263" marT="17131" marB="17131" anchor="ctr"/>
                </a:tc>
                <a:tc>
                  <a:txBody>
                    <a:bodyPr/>
                    <a:lstStyle/>
                    <a:p>
                      <a:r>
                        <a:rPr lang="es-MX" sz="1050">
                          <a:effectLst/>
                        </a:rPr>
                        <a:t>7 W</a:t>
                      </a:r>
                    </a:p>
                  </a:txBody>
                  <a:tcPr marL="34263" marR="34263" marT="17131" marB="17131" anchor="ctr"/>
                </a:tc>
                <a:tc>
                  <a:txBody>
                    <a:bodyPr/>
                    <a:lstStyle/>
                    <a:p>
                      <a:r>
                        <a:rPr lang="es-MX" sz="1050">
                          <a:effectLst/>
                        </a:rPr>
                        <a:t>Socket 479/FC-µBGA</a:t>
                      </a:r>
                    </a:p>
                  </a:txBody>
                  <a:tcPr marL="34263" marR="34263" marT="17131" marB="17131" anchor="ctr"/>
                </a:tc>
                <a:tc>
                  <a:txBody>
                    <a:bodyPr/>
                    <a:lstStyle/>
                    <a:p>
                      <a:r>
                        <a:rPr lang="es-MX" sz="1050">
                          <a:effectLst/>
                        </a:rPr>
                        <a:t>Enero de 2004</a:t>
                      </a:r>
                    </a:p>
                  </a:txBody>
                  <a:tcPr marL="34263" marR="34263" marT="17131" marB="17131" anchor="ctr"/>
                </a:tc>
                <a:tc>
                  <a:txBody>
                    <a:bodyPr/>
                    <a:lstStyle/>
                    <a:p>
                      <a:endParaRPr lang="es-MX" sz="1050" dirty="0"/>
                    </a:p>
                  </a:txBody>
                  <a:tcPr marL="34263" marR="34263" marT="17131" marB="17131"/>
                </a:tc>
                <a:extLst>
                  <a:ext uri="{0D108BD9-81ED-4DB2-BD59-A6C34878D82A}">
                    <a16:rowId xmlns:a16="http://schemas.microsoft.com/office/drawing/2014/main" val="347703135"/>
                  </a:ext>
                </a:extLst>
              </a:tr>
            </a:tbl>
          </a:graphicData>
        </a:graphic>
      </p:graphicFrame>
    </p:spTree>
    <p:extLst>
      <p:ext uri="{BB962C8B-B14F-4D97-AF65-F5344CB8AC3E}">
        <p14:creationId xmlns:p14="http://schemas.microsoft.com/office/powerpoint/2010/main" val="281931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932C16-E646-4CFC-BF91-7D3CA5566F40}"/>
              </a:ext>
            </a:extLst>
          </p:cNvPr>
          <p:cNvSpPr>
            <a:spLocks noGrp="1"/>
          </p:cNvSpPr>
          <p:nvPr>
            <p:ph type="sldNum" sz="quarter" idx="12"/>
          </p:nvPr>
        </p:nvSpPr>
        <p:spPr/>
        <p:txBody>
          <a:bodyPr/>
          <a:lstStyle/>
          <a:p>
            <a:pPr rtl="0"/>
            <a:fld id="{D8DA9DAA-006C-4F4B-980E-E3DF019B24E2}" type="slidenum">
              <a:rPr lang="es-ES" noProof="0" smtClean="0"/>
              <a:t>38</a:t>
            </a:fld>
            <a:endParaRPr lang="es-ES" noProof="0"/>
          </a:p>
        </p:txBody>
      </p:sp>
      <p:sp>
        <p:nvSpPr>
          <p:cNvPr id="5" name="CuadroTexto 4">
            <a:extLst>
              <a:ext uri="{FF2B5EF4-FFF2-40B4-BE49-F238E27FC236}">
                <a16:creationId xmlns:a16="http://schemas.microsoft.com/office/drawing/2014/main" id="{A2FFD4AD-799E-4800-ACA5-69446878ED0E}"/>
              </a:ext>
            </a:extLst>
          </p:cNvPr>
          <p:cNvSpPr txBox="1"/>
          <p:nvPr/>
        </p:nvSpPr>
        <p:spPr>
          <a:xfrm>
            <a:off x="781879" y="212034"/>
            <a:ext cx="4876800" cy="1384995"/>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accent1"/>
                </a:solidFill>
              </a:rPr>
              <a:t>Dothan-1024 : </a:t>
            </a:r>
            <a:r>
              <a:rPr lang="es-ES" sz="1400" dirty="0"/>
              <a:t>Tecnología de proceso 90 nm</a:t>
            </a:r>
          </a:p>
          <a:p>
            <a:pPr marL="285750" indent="-285750">
              <a:buFont typeface="Arial" panose="020B0604020202020204" pitchFamily="34" charset="0"/>
              <a:buChar char="•"/>
            </a:pPr>
            <a:r>
              <a:rPr lang="es-ES" sz="1400" dirty="0"/>
              <a:t>64 KB de caché L1</a:t>
            </a:r>
          </a:p>
          <a:p>
            <a:pPr marL="285750" indent="-285750">
              <a:buFont typeface="Arial" panose="020B0604020202020204" pitchFamily="34" charset="0"/>
              <a:buChar char="•"/>
            </a:pPr>
            <a:r>
              <a:rPr lang="es-ES" sz="1400" dirty="0"/>
              <a:t>1 MB de caché L2 (integrado)</a:t>
            </a:r>
          </a:p>
          <a:p>
            <a:pPr marL="285750" indent="-285750">
              <a:buFont typeface="Arial" panose="020B0604020202020204" pitchFamily="34" charset="0"/>
              <a:buChar char="•"/>
            </a:pPr>
            <a:r>
              <a:rPr lang="es-ES" sz="1400" dirty="0"/>
              <a:t>Instrucciones SIME SSE2</a:t>
            </a:r>
          </a:p>
          <a:p>
            <a:pPr marL="285750" indent="-285750">
              <a:buFont typeface="Arial" panose="020B0604020202020204" pitchFamily="34" charset="0"/>
              <a:buChar char="•"/>
            </a:pPr>
            <a:r>
              <a:rPr lang="es-ES" sz="1400" dirty="0"/>
              <a:t>Sin tecnología SpeedStep, no forma parte del paquete 'Centrino'</a:t>
            </a:r>
            <a:endParaRPr lang="es-MX" sz="1400" dirty="0"/>
          </a:p>
        </p:txBody>
      </p:sp>
      <p:graphicFrame>
        <p:nvGraphicFramePr>
          <p:cNvPr id="6" name="Tabla 5">
            <a:extLst>
              <a:ext uri="{FF2B5EF4-FFF2-40B4-BE49-F238E27FC236}">
                <a16:creationId xmlns:a16="http://schemas.microsoft.com/office/drawing/2014/main" id="{1368F035-F8D3-4D90-A93A-273F9AD713FC}"/>
              </a:ext>
            </a:extLst>
          </p:cNvPr>
          <p:cNvGraphicFramePr>
            <a:graphicFrameLocks noGrp="1"/>
          </p:cNvGraphicFramePr>
          <p:nvPr>
            <p:extLst>
              <p:ext uri="{D42A27DB-BD31-4B8C-83A1-F6EECF244321}">
                <p14:modId xmlns:p14="http://schemas.microsoft.com/office/powerpoint/2010/main" val="2091364237"/>
              </p:ext>
            </p:extLst>
          </p:nvPr>
        </p:nvGraphicFramePr>
        <p:xfrm>
          <a:off x="1775790" y="1614511"/>
          <a:ext cx="8640420" cy="4741839"/>
        </p:xfrm>
        <a:graphic>
          <a:graphicData uri="http://schemas.openxmlformats.org/drawingml/2006/table">
            <a:tbl>
              <a:tblPr>
                <a:tableStyleId>{ED083AE6-46FA-4A59-8FB0-9F97EB10719F}</a:tableStyleId>
              </a:tblPr>
              <a:tblGrid>
                <a:gridCol w="864042">
                  <a:extLst>
                    <a:ext uri="{9D8B030D-6E8A-4147-A177-3AD203B41FA5}">
                      <a16:colId xmlns:a16="http://schemas.microsoft.com/office/drawing/2014/main" val="2107809"/>
                    </a:ext>
                  </a:extLst>
                </a:gridCol>
                <a:gridCol w="864042">
                  <a:extLst>
                    <a:ext uri="{9D8B030D-6E8A-4147-A177-3AD203B41FA5}">
                      <a16:colId xmlns:a16="http://schemas.microsoft.com/office/drawing/2014/main" val="679908052"/>
                    </a:ext>
                  </a:extLst>
                </a:gridCol>
                <a:gridCol w="864042">
                  <a:extLst>
                    <a:ext uri="{9D8B030D-6E8A-4147-A177-3AD203B41FA5}">
                      <a16:colId xmlns:a16="http://schemas.microsoft.com/office/drawing/2014/main" val="63266065"/>
                    </a:ext>
                  </a:extLst>
                </a:gridCol>
                <a:gridCol w="864042">
                  <a:extLst>
                    <a:ext uri="{9D8B030D-6E8A-4147-A177-3AD203B41FA5}">
                      <a16:colId xmlns:a16="http://schemas.microsoft.com/office/drawing/2014/main" val="207787700"/>
                    </a:ext>
                  </a:extLst>
                </a:gridCol>
                <a:gridCol w="864042">
                  <a:extLst>
                    <a:ext uri="{9D8B030D-6E8A-4147-A177-3AD203B41FA5}">
                      <a16:colId xmlns:a16="http://schemas.microsoft.com/office/drawing/2014/main" val="3464817148"/>
                    </a:ext>
                  </a:extLst>
                </a:gridCol>
                <a:gridCol w="864042">
                  <a:extLst>
                    <a:ext uri="{9D8B030D-6E8A-4147-A177-3AD203B41FA5}">
                      <a16:colId xmlns:a16="http://schemas.microsoft.com/office/drawing/2014/main" val="2198499030"/>
                    </a:ext>
                  </a:extLst>
                </a:gridCol>
                <a:gridCol w="864042">
                  <a:extLst>
                    <a:ext uri="{9D8B030D-6E8A-4147-A177-3AD203B41FA5}">
                      <a16:colId xmlns:a16="http://schemas.microsoft.com/office/drawing/2014/main" val="1655563239"/>
                    </a:ext>
                  </a:extLst>
                </a:gridCol>
                <a:gridCol w="864042">
                  <a:extLst>
                    <a:ext uri="{9D8B030D-6E8A-4147-A177-3AD203B41FA5}">
                      <a16:colId xmlns:a16="http://schemas.microsoft.com/office/drawing/2014/main" val="3868684934"/>
                    </a:ext>
                  </a:extLst>
                </a:gridCol>
                <a:gridCol w="864042">
                  <a:extLst>
                    <a:ext uri="{9D8B030D-6E8A-4147-A177-3AD203B41FA5}">
                      <a16:colId xmlns:a16="http://schemas.microsoft.com/office/drawing/2014/main" val="2787115115"/>
                    </a:ext>
                  </a:extLst>
                </a:gridCol>
                <a:gridCol w="864042">
                  <a:extLst>
                    <a:ext uri="{9D8B030D-6E8A-4147-A177-3AD203B41FA5}">
                      <a16:colId xmlns:a16="http://schemas.microsoft.com/office/drawing/2014/main" val="3109331151"/>
                    </a:ext>
                  </a:extLst>
                </a:gridCol>
              </a:tblGrid>
              <a:tr h="486708">
                <a:tc>
                  <a:txBody>
                    <a:bodyPr/>
                    <a:lstStyle/>
                    <a:p>
                      <a:pPr algn="ctr"/>
                      <a:r>
                        <a:rPr lang="es-MX" sz="1000" dirty="0">
                          <a:effectLst/>
                        </a:rPr>
                        <a:t>Modelo</a:t>
                      </a:r>
                    </a:p>
                  </a:txBody>
                  <a:tcPr marL="37191" marR="37191" marT="18595" marB="18595" anchor="ctr"/>
                </a:tc>
                <a:tc>
                  <a:txBody>
                    <a:bodyPr/>
                    <a:lstStyle/>
                    <a:p>
                      <a:pPr algn="ctr"/>
                      <a:r>
                        <a:rPr lang="es-MX" sz="1000">
                          <a:effectLst/>
                        </a:rPr>
                        <a:t>Frecuencia</a:t>
                      </a:r>
                    </a:p>
                  </a:txBody>
                  <a:tcPr marL="37191" marR="37191" marT="18595" marB="18595" anchor="ctr"/>
                </a:tc>
                <a:tc>
                  <a:txBody>
                    <a:bodyPr/>
                    <a:lstStyle/>
                    <a:p>
                      <a:pPr algn="ctr"/>
                      <a:r>
                        <a:rPr lang="es-MX" sz="1000">
                          <a:effectLst/>
                        </a:rPr>
                        <a:t>cachéL2</a:t>
                      </a:r>
                    </a:p>
                  </a:txBody>
                  <a:tcPr marL="37191" marR="37191" marT="18595" marB="18595" anchor="ctr"/>
                </a:tc>
                <a:tc>
                  <a:txBody>
                    <a:bodyPr/>
                    <a:lstStyle/>
                    <a:p>
                      <a:pPr algn="ctr"/>
                      <a:r>
                        <a:rPr lang="es-MX" sz="1000">
                          <a:effectLst/>
                        </a:rPr>
                        <a:t>FSB</a:t>
                      </a:r>
                    </a:p>
                  </a:txBody>
                  <a:tcPr marL="37191" marR="37191" marT="18595" marB="18595" anchor="ctr"/>
                </a:tc>
                <a:tc>
                  <a:txBody>
                    <a:bodyPr/>
                    <a:lstStyle/>
                    <a:p>
                      <a:pPr algn="ctr"/>
                      <a:r>
                        <a:rPr lang="es-MX" sz="1000">
                          <a:effectLst/>
                        </a:rPr>
                        <a:t>Mult.</a:t>
                      </a:r>
                    </a:p>
                  </a:txBody>
                  <a:tcPr marL="37191" marR="37191" marT="18595" marB="18595" anchor="ctr"/>
                </a:tc>
                <a:tc>
                  <a:txBody>
                    <a:bodyPr/>
                    <a:lstStyle/>
                    <a:p>
                      <a:pPr algn="ctr"/>
                      <a:r>
                        <a:rPr lang="es-MX" sz="1000">
                          <a:effectLst/>
                        </a:rPr>
                        <a:t>Voltaje</a:t>
                      </a:r>
                    </a:p>
                  </a:txBody>
                  <a:tcPr marL="37191" marR="37191" marT="18595" marB="18595" anchor="ctr"/>
                </a:tc>
                <a:tc>
                  <a:txBody>
                    <a:bodyPr/>
                    <a:lstStyle/>
                    <a:p>
                      <a:pPr algn="ctr"/>
                      <a:r>
                        <a:rPr lang="es-MX" sz="1000">
                          <a:effectLst/>
                        </a:rPr>
                        <a:t>TDP</a:t>
                      </a:r>
                    </a:p>
                  </a:txBody>
                  <a:tcPr marL="37191" marR="37191" marT="18595" marB="18595" anchor="ctr"/>
                </a:tc>
                <a:tc>
                  <a:txBody>
                    <a:bodyPr/>
                    <a:lstStyle/>
                    <a:p>
                      <a:pPr algn="ctr"/>
                      <a:r>
                        <a:rPr lang="es-MX" sz="1000" dirty="0">
                          <a:effectLst/>
                        </a:rPr>
                        <a:t>Socket</a:t>
                      </a:r>
                    </a:p>
                  </a:txBody>
                  <a:tcPr marL="37191" marR="37191" marT="18595" marB="18595" anchor="ctr"/>
                </a:tc>
                <a:tc>
                  <a:txBody>
                    <a:bodyPr/>
                    <a:lstStyle/>
                    <a:p>
                      <a:pPr algn="ctr"/>
                      <a:r>
                        <a:rPr lang="es-MX" sz="1000">
                          <a:effectLst/>
                        </a:rPr>
                        <a:t>Fecha de lanzamiento</a:t>
                      </a:r>
                    </a:p>
                  </a:txBody>
                  <a:tcPr marL="37191" marR="37191" marT="18595" marB="18595" anchor="ctr"/>
                </a:tc>
                <a:tc>
                  <a:txBody>
                    <a:bodyPr/>
                    <a:lstStyle/>
                    <a:p>
                      <a:pPr algn="ctr"/>
                      <a:endParaRPr lang="es-MX" sz="1000" dirty="0">
                        <a:effectLst/>
                      </a:endParaRPr>
                    </a:p>
                  </a:txBody>
                  <a:tcPr marL="37191" marR="37191" marT="18595" marB="18595" anchor="ctr"/>
                </a:tc>
                <a:extLst>
                  <a:ext uri="{0D108BD9-81ED-4DB2-BD59-A6C34878D82A}">
                    <a16:rowId xmlns:a16="http://schemas.microsoft.com/office/drawing/2014/main" val="2399509455"/>
                  </a:ext>
                </a:extLst>
              </a:tr>
              <a:tr h="711343">
                <a:tc>
                  <a:txBody>
                    <a:bodyPr/>
                    <a:lstStyle/>
                    <a:p>
                      <a:r>
                        <a:rPr lang="es-MX" sz="1000">
                          <a:effectLst/>
                        </a:rPr>
                        <a:t>Celeron M 350</a:t>
                      </a:r>
                    </a:p>
                  </a:txBody>
                  <a:tcPr marL="37191" marR="37191" marT="18595" marB="18595" anchor="ctr"/>
                </a:tc>
                <a:tc>
                  <a:txBody>
                    <a:bodyPr/>
                    <a:lstStyle/>
                    <a:p>
                      <a:r>
                        <a:rPr lang="es-MX" sz="1000">
                          <a:effectLst/>
                        </a:rPr>
                        <a:t>1.3 GHz</a:t>
                      </a:r>
                    </a:p>
                  </a:txBody>
                  <a:tcPr marL="37191" marR="37191" marT="18595" marB="18595" anchor="ctr"/>
                </a:tc>
                <a:tc>
                  <a:txBody>
                    <a:bodyPr/>
                    <a:lstStyle/>
                    <a:p>
                      <a:r>
                        <a:rPr lang="es-MX" sz="1000">
                          <a:effectLst/>
                        </a:rPr>
                        <a:t>1 MiB</a:t>
                      </a:r>
                    </a:p>
                  </a:txBody>
                  <a:tcPr marL="37191" marR="37191" marT="18595" marB="18595" anchor="ctr"/>
                </a:tc>
                <a:tc>
                  <a:txBody>
                    <a:bodyPr/>
                    <a:lstStyle/>
                    <a:p>
                      <a:r>
                        <a:rPr lang="es-MX" sz="1000">
                          <a:effectLst/>
                        </a:rPr>
                        <a:t>400 MT/s</a:t>
                      </a:r>
                    </a:p>
                  </a:txBody>
                  <a:tcPr marL="37191" marR="37191" marT="18595" marB="18595" anchor="ctr"/>
                </a:tc>
                <a:tc>
                  <a:txBody>
                    <a:bodyPr/>
                    <a:lstStyle/>
                    <a:p>
                      <a:r>
                        <a:rPr lang="es-MX" sz="1000">
                          <a:effectLst/>
                        </a:rPr>
                        <a:t>13×</a:t>
                      </a:r>
                    </a:p>
                  </a:txBody>
                  <a:tcPr marL="37191" marR="37191" marT="18595" marB="18595" anchor="ctr"/>
                </a:tc>
                <a:tc>
                  <a:txBody>
                    <a:bodyPr/>
                    <a:lstStyle/>
                    <a:p>
                      <a:r>
                        <a:rPr lang="es-MX" sz="1000">
                          <a:effectLst/>
                        </a:rPr>
                        <a:t>1.004–1.292 V</a:t>
                      </a:r>
                    </a:p>
                  </a:txBody>
                  <a:tcPr marL="37191" marR="37191" marT="18595" marB="18595" anchor="ctr"/>
                </a:tc>
                <a:tc>
                  <a:txBody>
                    <a:bodyPr/>
                    <a:lstStyle/>
                    <a:p>
                      <a:r>
                        <a:rPr lang="es-MX" sz="1000">
                          <a:effectLst/>
                        </a:rPr>
                        <a:t>21 W</a:t>
                      </a:r>
                    </a:p>
                  </a:txBody>
                  <a:tcPr marL="37191" marR="37191" marT="18595" marB="18595" anchor="ctr"/>
                </a:tc>
                <a:tc>
                  <a:txBody>
                    <a:bodyPr/>
                    <a:lstStyle/>
                    <a:p>
                      <a:r>
                        <a:rPr lang="sv-SE" sz="1000">
                          <a:effectLst/>
                        </a:rPr>
                        <a:t>Socket 479/FC-µPGASocket 479/FC-µBGA</a:t>
                      </a:r>
                    </a:p>
                  </a:txBody>
                  <a:tcPr marL="37191" marR="37191" marT="18595" marB="18595" anchor="ctr"/>
                </a:tc>
                <a:tc>
                  <a:txBody>
                    <a:bodyPr/>
                    <a:lstStyle/>
                    <a:p>
                      <a:r>
                        <a:rPr lang="es-MX" sz="1000">
                          <a:effectLst/>
                        </a:rPr>
                        <a:t>Agosto de 2004</a:t>
                      </a:r>
                    </a:p>
                  </a:txBody>
                  <a:tcPr marL="37191" marR="37191" marT="18595" marB="18595" anchor="ctr"/>
                </a:tc>
                <a:tc>
                  <a:txBody>
                    <a:bodyPr/>
                    <a:lstStyle/>
                    <a:p>
                      <a:endParaRPr lang="es-MX" sz="1000">
                        <a:effectLst/>
                      </a:endParaRPr>
                    </a:p>
                  </a:txBody>
                  <a:tcPr marL="37191" marR="37191" marT="18595" marB="18595" anchor="ctr"/>
                </a:tc>
                <a:extLst>
                  <a:ext uri="{0D108BD9-81ED-4DB2-BD59-A6C34878D82A}">
                    <a16:rowId xmlns:a16="http://schemas.microsoft.com/office/drawing/2014/main" val="3612242921"/>
                  </a:ext>
                </a:extLst>
              </a:tr>
              <a:tr h="711343">
                <a:tc>
                  <a:txBody>
                    <a:bodyPr/>
                    <a:lstStyle/>
                    <a:p>
                      <a:r>
                        <a:rPr lang="es-MX" sz="1000">
                          <a:effectLst/>
                        </a:rPr>
                        <a:t>Celeron M 360</a:t>
                      </a:r>
                    </a:p>
                  </a:txBody>
                  <a:tcPr marL="37191" marR="37191" marT="18595" marB="18595" anchor="ctr"/>
                </a:tc>
                <a:tc>
                  <a:txBody>
                    <a:bodyPr/>
                    <a:lstStyle/>
                    <a:p>
                      <a:r>
                        <a:rPr lang="es-MX" sz="1000">
                          <a:effectLst/>
                        </a:rPr>
                        <a:t>1.4 GHz</a:t>
                      </a:r>
                    </a:p>
                  </a:txBody>
                  <a:tcPr marL="37191" marR="37191" marT="18595" marB="18595" anchor="ctr"/>
                </a:tc>
                <a:tc>
                  <a:txBody>
                    <a:bodyPr/>
                    <a:lstStyle/>
                    <a:p>
                      <a:r>
                        <a:rPr lang="es-MX" sz="1000">
                          <a:effectLst/>
                        </a:rPr>
                        <a:t>1 MiB</a:t>
                      </a:r>
                    </a:p>
                  </a:txBody>
                  <a:tcPr marL="37191" marR="37191" marT="18595" marB="18595" anchor="ctr"/>
                </a:tc>
                <a:tc>
                  <a:txBody>
                    <a:bodyPr/>
                    <a:lstStyle/>
                    <a:p>
                      <a:r>
                        <a:rPr lang="es-MX" sz="1000">
                          <a:effectLst/>
                        </a:rPr>
                        <a:t>400 MT/s</a:t>
                      </a:r>
                    </a:p>
                  </a:txBody>
                  <a:tcPr marL="37191" marR="37191" marT="18595" marB="18595" anchor="ctr"/>
                </a:tc>
                <a:tc>
                  <a:txBody>
                    <a:bodyPr/>
                    <a:lstStyle/>
                    <a:p>
                      <a:r>
                        <a:rPr lang="es-MX" sz="1000">
                          <a:effectLst/>
                        </a:rPr>
                        <a:t>14×</a:t>
                      </a:r>
                    </a:p>
                  </a:txBody>
                  <a:tcPr marL="37191" marR="37191" marT="18595" marB="18595" anchor="ctr"/>
                </a:tc>
                <a:tc>
                  <a:txBody>
                    <a:bodyPr/>
                    <a:lstStyle/>
                    <a:p>
                      <a:r>
                        <a:rPr lang="es-MX" sz="1000">
                          <a:effectLst/>
                        </a:rPr>
                        <a:t>1.004–1.292 V</a:t>
                      </a:r>
                    </a:p>
                  </a:txBody>
                  <a:tcPr marL="37191" marR="37191" marT="18595" marB="18595" anchor="ctr"/>
                </a:tc>
                <a:tc>
                  <a:txBody>
                    <a:bodyPr/>
                    <a:lstStyle/>
                    <a:p>
                      <a:r>
                        <a:rPr lang="es-MX" sz="1000">
                          <a:effectLst/>
                        </a:rPr>
                        <a:t>21 W</a:t>
                      </a:r>
                    </a:p>
                  </a:txBody>
                  <a:tcPr marL="37191" marR="37191" marT="18595" marB="18595" anchor="ctr"/>
                </a:tc>
                <a:tc>
                  <a:txBody>
                    <a:bodyPr/>
                    <a:lstStyle/>
                    <a:p>
                      <a:r>
                        <a:rPr lang="sv-SE" sz="1000">
                          <a:effectLst/>
                        </a:rPr>
                        <a:t>Socket 479/FC-µPGASocket 479/FC-µBGA</a:t>
                      </a:r>
                    </a:p>
                  </a:txBody>
                  <a:tcPr marL="37191" marR="37191" marT="18595" marB="18595" anchor="ctr"/>
                </a:tc>
                <a:tc>
                  <a:txBody>
                    <a:bodyPr/>
                    <a:lstStyle/>
                    <a:p>
                      <a:r>
                        <a:rPr lang="es-MX" sz="1000">
                          <a:effectLst/>
                        </a:rPr>
                        <a:t>Agosto de 2004</a:t>
                      </a:r>
                    </a:p>
                  </a:txBody>
                  <a:tcPr marL="37191" marR="37191" marT="18595" marB="18595" anchor="ctr"/>
                </a:tc>
                <a:tc>
                  <a:txBody>
                    <a:bodyPr/>
                    <a:lstStyle/>
                    <a:p>
                      <a:endParaRPr lang="es-MX" sz="1000">
                        <a:effectLst/>
                      </a:endParaRPr>
                    </a:p>
                  </a:txBody>
                  <a:tcPr marL="37191" marR="37191" marT="18595" marB="18595" anchor="ctr"/>
                </a:tc>
                <a:extLst>
                  <a:ext uri="{0D108BD9-81ED-4DB2-BD59-A6C34878D82A}">
                    <a16:rowId xmlns:a16="http://schemas.microsoft.com/office/drawing/2014/main" val="3286441663"/>
                  </a:ext>
                </a:extLst>
              </a:tr>
              <a:tr h="711343">
                <a:tc>
                  <a:txBody>
                    <a:bodyPr/>
                    <a:lstStyle/>
                    <a:p>
                      <a:r>
                        <a:rPr lang="es-MX" sz="1000">
                          <a:effectLst/>
                        </a:rPr>
                        <a:t>Celeron M 370</a:t>
                      </a:r>
                    </a:p>
                  </a:txBody>
                  <a:tcPr marL="37191" marR="37191" marT="18595" marB="18595" anchor="ctr"/>
                </a:tc>
                <a:tc>
                  <a:txBody>
                    <a:bodyPr/>
                    <a:lstStyle/>
                    <a:p>
                      <a:r>
                        <a:rPr lang="es-MX" sz="1000">
                          <a:effectLst/>
                        </a:rPr>
                        <a:t>1.5 GHz</a:t>
                      </a:r>
                    </a:p>
                  </a:txBody>
                  <a:tcPr marL="37191" marR="37191" marT="18595" marB="18595" anchor="ctr"/>
                </a:tc>
                <a:tc>
                  <a:txBody>
                    <a:bodyPr/>
                    <a:lstStyle/>
                    <a:p>
                      <a:r>
                        <a:rPr lang="es-MX" sz="1000">
                          <a:effectLst/>
                        </a:rPr>
                        <a:t>1 MiB</a:t>
                      </a:r>
                    </a:p>
                  </a:txBody>
                  <a:tcPr marL="37191" marR="37191" marT="18595" marB="18595" anchor="ctr"/>
                </a:tc>
                <a:tc>
                  <a:txBody>
                    <a:bodyPr/>
                    <a:lstStyle/>
                    <a:p>
                      <a:r>
                        <a:rPr lang="es-MX" sz="1000">
                          <a:effectLst/>
                        </a:rPr>
                        <a:t>400 MT/s</a:t>
                      </a:r>
                    </a:p>
                  </a:txBody>
                  <a:tcPr marL="37191" marR="37191" marT="18595" marB="18595" anchor="ctr"/>
                </a:tc>
                <a:tc>
                  <a:txBody>
                    <a:bodyPr/>
                    <a:lstStyle/>
                    <a:p>
                      <a:r>
                        <a:rPr lang="es-MX" sz="1000">
                          <a:effectLst/>
                        </a:rPr>
                        <a:t>15×</a:t>
                      </a:r>
                    </a:p>
                  </a:txBody>
                  <a:tcPr marL="37191" marR="37191" marT="18595" marB="18595" anchor="ctr"/>
                </a:tc>
                <a:tc>
                  <a:txBody>
                    <a:bodyPr/>
                    <a:lstStyle/>
                    <a:p>
                      <a:r>
                        <a:rPr lang="es-MX" sz="1000">
                          <a:effectLst/>
                        </a:rPr>
                        <a:t>1.004–1.292 V</a:t>
                      </a:r>
                    </a:p>
                  </a:txBody>
                  <a:tcPr marL="37191" marR="37191" marT="18595" marB="18595" anchor="ctr"/>
                </a:tc>
                <a:tc>
                  <a:txBody>
                    <a:bodyPr/>
                    <a:lstStyle/>
                    <a:p>
                      <a:r>
                        <a:rPr lang="es-MX" sz="1000">
                          <a:effectLst/>
                        </a:rPr>
                        <a:t>21 W</a:t>
                      </a:r>
                    </a:p>
                  </a:txBody>
                  <a:tcPr marL="37191" marR="37191" marT="18595" marB="18595" anchor="ctr"/>
                </a:tc>
                <a:tc>
                  <a:txBody>
                    <a:bodyPr/>
                    <a:lstStyle/>
                    <a:p>
                      <a:r>
                        <a:rPr lang="sv-SE" sz="1000">
                          <a:effectLst/>
                        </a:rPr>
                        <a:t>Socket 479/FC-µPGASocket 479/FC-µBGA</a:t>
                      </a:r>
                    </a:p>
                  </a:txBody>
                  <a:tcPr marL="37191" marR="37191" marT="18595" marB="18595" anchor="ctr"/>
                </a:tc>
                <a:tc>
                  <a:txBody>
                    <a:bodyPr/>
                    <a:lstStyle/>
                    <a:p>
                      <a:r>
                        <a:rPr lang="es-MX" sz="1000">
                          <a:effectLst/>
                        </a:rPr>
                        <a:t>Enero de 2005</a:t>
                      </a:r>
                    </a:p>
                  </a:txBody>
                  <a:tcPr marL="37191" marR="37191" marT="18595" marB="18595" anchor="ctr"/>
                </a:tc>
                <a:tc>
                  <a:txBody>
                    <a:bodyPr/>
                    <a:lstStyle/>
                    <a:p>
                      <a:endParaRPr lang="es-MX" sz="1000">
                        <a:effectLst/>
                      </a:endParaRPr>
                    </a:p>
                  </a:txBody>
                  <a:tcPr marL="37191" marR="37191" marT="18595" marB="18595" anchor="ctr"/>
                </a:tc>
                <a:extLst>
                  <a:ext uri="{0D108BD9-81ED-4DB2-BD59-A6C34878D82A}">
                    <a16:rowId xmlns:a16="http://schemas.microsoft.com/office/drawing/2014/main" val="482770946"/>
                  </a:ext>
                </a:extLst>
              </a:tr>
              <a:tr h="711343">
                <a:tc>
                  <a:txBody>
                    <a:bodyPr/>
                    <a:lstStyle/>
                    <a:p>
                      <a:r>
                        <a:rPr lang="es-MX" sz="1000">
                          <a:effectLst/>
                        </a:rPr>
                        <a:t>Celeron M 380</a:t>
                      </a:r>
                    </a:p>
                  </a:txBody>
                  <a:tcPr marL="37191" marR="37191" marT="18595" marB="18595" anchor="ctr"/>
                </a:tc>
                <a:tc>
                  <a:txBody>
                    <a:bodyPr/>
                    <a:lstStyle/>
                    <a:p>
                      <a:r>
                        <a:rPr lang="es-MX" sz="1000">
                          <a:effectLst/>
                        </a:rPr>
                        <a:t>1.6 GHz</a:t>
                      </a:r>
                    </a:p>
                  </a:txBody>
                  <a:tcPr marL="37191" marR="37191" marT="18595" marB="18595" anchor="ctr"/>
                </a:tc>
                <a:tc>
                  <a:txBody>
                    <a:bodyPr/>
                    <a:lstStyle/>
                    <a:p>
                      <a:r>
                        <a:rPr lang="es-MX" sz="1000">
                          <a:effectLst/>
                        </a:rPr>
                        <a:t>1 MiB</a:t>
                      </a:r>
                    </a:p>
                  </a:txBody>
                  <a:tcPr marL="37191" marR="37191" marT="18595" marB="18595" anchor="ctr"/>
                </a:tc>
                <a:tc>
                  <a:txBody>
                    <a:bodyPr/>
                    <a:lstStyle/>
                    <a:p>
                      <a:r>
                        <a:rPr lang="es-MX" sz="1000">
                          <a:effectLst/>
                        </a:rPr>
                        <a:t>400 MT/s</a:t>
                      </a:r>
                    </a:p>
                  </a:txBody>
                  <a:tcPr marL="37191" marR="37191" marT="18595" marB="18595" anchor="ctr"/>
                </a:tc>
                <a:tc>
                  <a:txBody>
                    <a:bodyPr/>
                    <a:lstStyle/>
                    <a:p>
                      <a:r>
                        <a:rPr lang="es-MX" sz="1000">
                          <a:effectLst/>
                        </a:rPr>
                        <a:t>16×</a:t>
                      </a:r>
                    </a:p>
                  </a:txBody>
                  <a:tcPr marL="37191" marR="37191" marT="18595" marB="18595" anchor="ctr"/>
                </a:tc>
                <a:tc>
                  <a:txBody>
                    <a:bodyPr/>
                    <a:lstStyle/>
                    <a:p>
                      <a:r>
                        <a:rPr lang="es-MX" sz="1000">
                          <a:effectLst/>
                        </a:rPr>
                        <a:t>1.004–1.292 V</a:t>
                      </a:r>
                    </a:p>
                  </a:txBody>
                  <a:tcPr marL="37191" marR="37191" marT="18595" marB="18595" anchor="ctr"/>
                </a:tc>
                <a:tc>
                  <a:txBody>
                    <a:bodyPr/>
                    <a:lstStyle/>
                    <a:p>
                      <a:r>
                        <a:rPr lang="es-MX" sz="1000">
                          <a:effectLst/>
                        </a:rPr>
                        <a:t>21 W</a:t>
                      </a:r>
                    </a:p>
                  </a:txBody>
                  <a:tcPr marL="37191" marR="37191" marT="18595" marB="18595" anchor="ctr"/>
                </a:tc>
                <a:tc>
                  <a:txBody>
                    <a:bodyPr/>
                    <a:lstStyle/>
                    <a:p>
                      <a:r>
                        <a:rPr lang="sv-SE" sz="1000">
                          <a:effectLst/>
                        </a:rPr>
                        <a:t>Socket 479/FC-µPGASocket 479/FC-µBGA</a:t>
                      </a:r>
                    </a:p>
                  </a:txBody>
                  <a:tcPr marL="37191" marR="37191" marT="18595" marB="18595" anchor="ctr"/>
                </a:tc>
                <a:tc>
                  <a:txBody>
                    <a:bodyPr/>
                    <a:lstStyle/>
                    <a:p>
                      <a:r>
                        <a:rPr lang="es-MX" sz="1000">
                          <a:effectLst/>
                        </a:rPr>
                        <a:t>Julio de 2005</a:t>
                      </a:r>
                    </a:p>
                  </a:txBody>
                  <a:tcPr marL="37191" marR="37191" marT="18595" marB="18595" anchor="ctr"/>
                </a:tc>
                <a:tc>
                  <a:txBody>
                    <a:bodyPr/>
                    <a:lstStyle/>
                    <a:p>
                      <a:endParaRPr lang="es-MX" sz="1000">
                        <a:effectLst/>
                      </a:endParaRPr>
                    </a:p>
                  </a:txBody>
                  <a:tcPr marL="37191" marR="37191" marT="18595" marB="18595" anchor="ctr"/>
                </a:tc>
                <a:extLst>
                  <a:ext uri="{0D108BD9-81ED-4DB2-BD59-A6C34878D82A}">
                    <a16:rowId xmlns:a16="http://schemas.microsoft.com/office/drawing/2014/main" val="2067874363"/>
                  </a:ext>
                </a:extLst>
              </a:tr>
              <a:tr h="149757">
                <a:tc gridSpan="10">
                  <a:txBody>
                    <a:bodyPr/>
                    <a:lstStyle/>
                    <a:p>
                      <a:r>
                        <a:rPr lang="es-MX" sz="1000">
                          <a:effectLst/>
                        </a:rPr>
                        <a:t>Celeron M 390</a:t>
                      </a:r>
                    </a:p>
                  </a:txBody>
                  <a:tcPr marL="37191" marR="37191" marT="18595" marB="18595"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694495204"/>
                  </a:ext>
                </a:extLst>
              </a:tr>
              <a:tr h="374391">
                <a:tc>
                  <a:txBody>
                    <a:bodyPr/>
                    <a:lstStyle/>
                    <a:p>
                      <a:r>
                        <a:rPr lang="es-MX" sz="1000" b="1">
                          <a:effectLst/>
                        </a:rPr>
                        <a:t>ultra-bajo voltaje</a:t>
                      </a:r>
                      <a:endParaRPr lang="es-MX" sz="1000">
                        <a:effectLst/>
                      </a:endParaRPr>
                    </a:p>
                  </a:txBody>
                  <a:tcPr marL="37191" marR="37191" marT="18595" marB="18595" anchor="ctr"/>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tc>
                  <a:txBody>
                    <a:bodyPr/>
                    <a:lstStyle/>
                    <a:p>
                      <a:endParaRPr lang="es-MX" sz="1000"/>
                    </a:p>
                  </a:txBody>
                  <a:tcPr marL="37191" marR="37191" marT="18595" marB="18595"/>
                </a:tc>
                <a:extLst>
                  <a:ext uri="{0D108BD9-81ED-4DB2-BD59-A6C34878D82A}">
                    <a16:rowId xmlns:a16="http://schemas.microsoft.com/office/drawing/2014/main" val="1798733648"/>
                  </a:ext>
                </a:extLst>
              </a:tr>
              <a:tr h="374391">
                <a:tc>
                  <a:txBody>
                    <a:bodyPr/>
                    <a:lstStyle/>
                    <a:p>
                      <a:r>
                        <a:rPr lang="es-MX" sz="1000">
                          <a:effectLst/>
                        </a:rPr>
                        <a:t>Celeron M ULV 383</a:t>
                      </a:r>
                    </a:p>
                  </a:txBody>
                  <a:tcPr marL="37191" marR="37191" marT="18595" marB="18595" anchor="ctr"/>
                </a:tc>
                <a:tc>
                  <a:txBody>
                    <a:bodyPr/>
                    <a:lstStyle/>
                    <a:p>
                      <a:r>
                        <a:rPr lang="es-MX" sz="1000">
                          <a:effectLst/>
                        </a:rPr>
                        <a:t>1 GHz</a:t>
                      </a:r>
                    </a:p>
                  </a:txBody>
                  <a:tcPr marL="37191" marR="37191" marT="18595" marB="18595" anchor="ctr"/>
                </a:tc>
                <a:tc>
                  <a:txBody>
                    <a:bodyPr/>
                    <a:lstStyle/>
                    <a:p>
                      <a:r>
                        <a:rPr lang="es-MX" sz="1000">
                          <a:effectLst/>
                        </a:rPr>
                        <a:t>1 MiB</a:t>
                      </a:r>
                    </a:p>
                  </a:txBody>
                  <a:tcPr marL="37191" marR="37191" marT="18595" marB="18595" anchor="ctr"/>
                </a:tc>
                <a:tc>
                  <a:txBody>
                    <a:bodyPr/>
                    <a:lstStyle/>
                    <a:p>
                      <a:r>
                        <a:rPr lang="es-MX" sz="1000">
                          <a:effectLst/>
                        </a:rPr>
                        <a:t>400 MT/s</a:t>
                      </a:r>
                    </a:p>
                  </a:txBody>
                  <a:tcPr marL="37191" marR="37191" marT="18595" marB="18595" anchor="ctr"/>
                </a:tc>
                <a:tc>
                  <a:txBody>
                    <a:bodyPr/>
                    <a:lstStyle/>
                    <a:p>
                      <a:r>
                        <a:rPr lang="es-MX" sz="1000">
                          <a:effectLst/>
                        </a:rPr>
                        <a:t>10×</a:t>
                      </a:r>
                    </a:p>
                  </a:txBody>
                  <a:tcPr marL="37191" marR="37191" marT="18595" marB="18595" anchor="ctr"/>
                </a:tc>
                <a:tc>
                  <a:txBody>
                    <a:bodyPr/>
                    <a:lstStyle/>
                    <a:p>
                      <a:r>
                        <a:rPr lang="es-MX" sz="1000">
                          <a:effectLst/>
                        </a:rPr>
                        <a:t>0.876–0.956 V</a:t>
                      </a:r>
                    </a:p>
                  </a:txBody>
                  <a:tcPr marL="37191" marR="37191" marT="18595" marB="18595" anchor="ctr"/>
                </a:tc>
                <a:tc>
                  <a:txBody>
                    <a:bodyPr/>
                    <a:lstStyle/>
                    <a:p>
                      <a:r>
                        <a:rPr lang="es-MX" sz="1000">
                          <a:effectLst/>
                        </a:rPr>
                        <a:t>5.5 W</a:t>
                      </a:r>
                    </a:p>
                  </a:txBody>
                  <a:tcPr marL="37191" marR="37191" marT="18595" marB="18595" anchor="ctr"/>
                </a:tc>
                <a:tc>
                  <a:txBody>
                    <a:bodyPr/>
                    <a:lstStyle/>
                    <a:p>
                      <a:r>
                        <a:rPr lang="es-MX" sz="1000">
                          <a:effectLst/>
                        </a:rPr>
                        <a:t>Socket 479/FC-µBGA</a:t>
                      </a:r>
                    </a:p>
                  </a:txBody>
                  <a:tcPr marL="37191" marR="37191" marT="18595" marB="18595" anchor="ctr"/>
                </a:tc>
                <a:tc>
                  <a:txBody>
                    <a:bodyPr/>
                    <a:lstStyle/>
                    <a:p>
                      <a:r>
                        <a:rPr lang="es-MX" sz="1000">
                          <a:effectLst/>
                        </a:rPr>
                        <a:t>Julio de 2005</a:t>
                      </a:r>
                    </a:p>
                  </a:txBody>
                  <a:tcPr marL="37191" marR="37191" marT="18595" marB="18595" anchor="ctr"/>
                </a:tc>
                <a:tc>
                  <a:txBody>
                    <a:bodyPr/>
                    <a:lstStyle/>
                    <a:p>
                      <a:endParaRPr lang="es-MX" sz="1000" dirty="0"/>
                    </a:p>
                  </a:txBody>
                  <a:tcPr marL="37191" marR="37191" marT="18595" marB="18595"/>
                </a:tc>
                <a:extLst>
                  <a:ext uri="{0D108BD9-81ED-4DB2-BD59-A6C34878D82A}">
                    <a16:rowId xmlns:a16="http://schemas.microsoft.com/office/drawing/2014/main" val="169002182"/>
                  </a:ext>
                </a:extLst>
              </a:tr>
            </a:tbl>
          </a:graphicData>
        </a:graphic>
      </p:graphicFrame>
    </p:spTree>
    <p:extLst>
      <p:ext uri="{BB962C8B-B14F-4D97-AF65-F5344CB8AC3E}">
        <p14:creationId xmlns:p14="http://schemas.microsoft.com/office/powerpoint/2010/main" val="3134753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AB0C02B-B2A5-42EB-864D-1E46AB1118E2}"/>
              </a:ext>
            </a:extLst>
          </p:cNvPr>
          <p:cNvSpPr>
            <a:spLocks noGrp="1"/>
          </p:cNvSpPr>
          <p:nvPr>
            <p:ph type="sldNum" sz="quarter" idx="12"/>
          </p:nvPr>
        </p:nvSpPr>
        <p:spPr/>
        <p:txBody>
          <a:bodyPr/>
          <a:lstStyle/>
          <a:p>
            <a:pPr rtl="0"/>
            <a:fld id="{D8DA9DAA-006C-4F4B-980E-E3DF019B24E2}" type="slidenum">
              <a:rPr lang="es-ES" noProof="0" smtClean="0"/>
              <a:t>39</a:t>
            </a:fld>
            <a:endParaRPr lang="es-ES" noProof="0"/>
          </a:p>
        </p:txBody>
      </p:sp>
      <p:sp>
        <p:nvSpPr>
          <p:cNvPr id="5" name="CuadroTexto 4">
            <a:extLst>
              <a:ext uri="{FF2B5EF4-FFF2-40B4-BE49-F238E27FC236}">
                <a16:creationId xmlns:a16="http://schemas.microsoft.com/office/drawing/2014/main" id="{4C145CEE-50C2-422C-A371-A0D40C4828A0}"/>
              </a:ext>
            </a:extLst>
          </p:cNvPr>
          <p:cNvSpPr txBox="1"/>
          <p:nvPr/>
        </p:nvSpPr>
        <p:spPr>
          <a:xfrm>
            <a:off x="1205948" y="238539"/>
            <a:ext cx="4505739" cy="1600438"/>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accent1"/>
                </a:solidFill>
              </a:rPr>
              <a:t>Yonah-1024 : </a:t>
            </a:r>
            <a:r>
              <a:rPr lang="es-ES" sz="1400" dirty="0"/>
              <a:t>Tecnología de proceso 65 nm</a:t>
            </a:r>
          </a:p>
          <a:p>
            <a:pPr marL="285750" indent="-285750">
              <a:buFont typeface="Arial" panose="020B0604020202020204" pitchFamily="34" charset="0"/>
              <a:buChar char="•"/>
            </a:pPr>
            <a:r>
              <a:rPr lang="es-ES" sz="1400" dirty="0"/>
              <a:t>64 KB de caché L1</a:t>
            </a:r>
          </a:p>
          <a:p>
            <a:pPr marL="285750" indent="-285750">
              <a:buFont typeface="Arial" panose="020B0604020202020204" pitchFamily="34" charset="0"/>
              <a:buChar char="•"/>
            </a:pPr>
            <a:r>
              <a:rPr lang="es-ES" sz="1400" dirty="0"/>
              <a:t>1 MB de caché L2 (integrado)</a:t>
            </a:r>
          </a:p>
          <a:p>
            <a:pPr marL="285750" indent="-285750">
              <a:buFont typeface="Arial" panose="020B0604020202020204" pitchFamily="34" charset="0"/>
              <a:buChar char="•"/>
            </a:pPr>
            <a:r>
              <a:rPr lang="es-ES" sz="1400" dirty="0"/>
              <a:t>Instrucciones SIME SSE3, bus frontal de 533 MHz, bit de ejecución-desactivación</a:t>
            </a:r>
          </a:p>
          <a:p>
            <a:pPr marL="285750" indent="-285750">
              <a:buFont typeface="Arial" panose="020B0604020202020204" pitchFamily="34" charset="0"/>
              <a:buChar char="•"/>
            </a:pPr>
            <a:r>
              <a:rPr lang="es-ES" sz="1400" dirty="0"/>
              <a:t>Sin tecnología SpeedStep, no forma parte del paquete 'Centrino'</a:t>
            </a:r>
            <a:endParaRPr lang="es-MX" sz="1400" dirty="0"/>
          </a:p>
        </p:txBody>
      </p:sp>
      <p:graphicFrame>
        <p:nvGraphicFramePr>
          <p:cNvPr id="6" name="Tabla 5">
            <a:extLst>
              <a:ext uri="{FF2B5EF4-FFF2-40B4-BE49-F238E27FC236}">
                <a16:creationId xmlns:a16="http://schemas.microsoft.com/office/drawing/2014/main" id="{622ACFBB-A7BA-44A7-BA15-64DE646A05EF}"/>
              </a:ext>
            </a:extLst>
          </p:cNvPr>
          <p:cNvGraphicFramePr>
            <a:graphicFrameLocks noGrp="1"/>
          </p:cNvGraphicFramePr>
          <p:nvPr>
            <p:extLst>
              <p:ext uri="{D42A27DB-BD31-4B8C-83A1-F6EECF244321}">
                <p14:modId xmlns:p14="http://schemas.microsoft.com/office/powerpoint/2010/main" val="2055185273"/>
              </p:ext>
            </p:extLst>
          </p:nvPr>
        </p:nvGraphicFramePr>
        <p:xfrm>
          <a:off x="1749282" y="1838977"/>
          <a:ext cx="9236770" cy="4375329"/>
        </p:xfrm>
        <a:graphic>
          <a:graphicData uri="http://schemas.openxmlformats.org/drawingml/2006/table">
            <a:tbl>
              <a:tblPr>
                <a:tableStyleId>{E8B1032C-EA38-4F05-BA0D-38AFFFC7BED3}</a:tableStyleId>
              </a:tblPr>
              <a:tblGrid>
                <a:gridCol w="923677">
                  <a:extLst>
                    <a:ext uri="{9D8B030D-6E8A-4147-A177-3AD203B41FA5}">
                      <a16:colId xmlns:a16="http://schemas.microsoft.com/office/drawing/2014/main" val="317465989"/>
                    </a:ext>
                  </a:extLst>
                </a:gridCol>
                <a:gridCol w="923677">
                  <a:extLst>
                    <a:ext uri="{9D8B030D-6E8A-4147-A177-3AD203B41FA5}">
                      <a16:colId xmlns:a16="http://schemas.microsoft.com/office/drawing/2014/main" val="1181109682"/>
                    </a:ext>
                  </a:extLst>
                </a:gridCol>
                <a:gridCol w="923677">
                  <a:extLst>
                    <a:ext uri="{9D8B030D-6E8A-4147-A177-3AD203B41FA5}">
                      <a16:colId xmlns:a16="http://schemas.microsoft.com/office/drawing/2014/main" val="162435285"/>
                    </a:ext>
                  </a:extLst>
                </a:gridCol>
                <a:gridCol w="923677">
                  <a:extLst>
                    <a:ext uri="{9D8B030D-6E8A-4147-A177-3AD203B41FA5}">
                      <a16:colId xmlns:a16="http://schemas.microsoft.com/office/drawing/2014/main" val="3810817226"/>
                    </a:ext>
                  </a:extLst>
                </a:gridCol>
                <a:gridCol w="923677">
                  <a:extLst>
                    <a:ext uri="{9D8B030D-6E8A-4147-A177-3AD203B41FA5}">
                      <a16:colId xmlns:a16="http://schemas.microsoft.com/office/drawing/2014/main" val="1472405970"/>
                    </a:ext>
                  </a:extLst>
                </a:gridCol>
                <a:gridCol w="923677">
                  <a:extLst>
                    <a:ext uri="{9D8B030D-6E8A-4147-A177-3AD203B41FA5}">
                      <a16:colId xmlns:a16="http://schemas.microsoft.com/office/drawing/2014/main" val="1722043821"/>
                    </a:ext>
                  </a:extLst>
                </a:gridCol>
                <a:gridCol w="923677">
                  <a:extLst>
                    <a:ext uri="{9D8B030D-6E8A-4147-A177-3AD203B41FA5}">
                      <a16:colId xmlns:a16="http://schemas.microsoft.com/office/drawing/2014/main" val="1253705611"/>
                    </a:ext>
                  </a:extLst>
                </a:gridCol>
                <a:gridCol w="923677">
                  <a:extLst>
                    <a:ext uri="{9D8B030D-6E8A-4147-A177-3AD203B41FA5}">
                      <a16:colId xmlns:a16="http://schemas.microsoft.com/office/drawing/2014/main" val="2324149476"/>
                    </a:ext>
                  </a:extLst>
                </a:gridCol>
                <a:gridCol w="923677">
                  <a:extLst>
                    <a:ext uri="{9D8B030D-6E8A-4147-A177-3AD203B41FA5}">
                      <a16:colId xmlns:a16="http://schemas.microsoft.com/office/drawing/2014/main" val="2456472553"/>
                    </a:ext>
                  </a:extLst>
                </a:gridCol>
                <a:gridCol w="923677">
                  <a:extLst>
                    <a:ext uri="{9D8B030D-6E8A-4147-A177-3AD203B41FA5}">
                      <a16:colId xmlns:a16="http://schemas.microsoft.com/office/drawing/2014/main" val="2190992957"/>
                    </a:ext>
                  </a:extLst>
                </a:gridCol>
              </a:tblGrid>
              <a:tr h="716043">
                <a:tc>
                  <a:txBody>
                    <a:bodyPr/>
                    <a:lstStyle/>
                    <a:p>
                      <a:pPr algn="ctr"/>
                      <a:r>
                        <a:rPr lang="es-MX" sz="1100">
                          <a:effectLst/>
                        </a:rPr>
                        <a:t>Modelo</a:t>
                      </a:r>
                    </a:p>
                  </a:txBody>
                  <a:tcPr marL="55080" marR="55080" marT="27540" marB="27540" anchor="ctr"/>
                </a:tc>
                <a:tc>
                  <a:txBody>
                    <a:bodyPr/>
                    <a:lstStyle/>
                    <a:p>
                      <a:pPr algn="ctr"/>
                      <a:r>
                        <a:rPr lang="es-MX" sz="1100">
                          <a:effectLst/>
                        </a:rPr>
                        <a:t>Frecuencia</a:t>
                      </a:r>
                    </a:p>
                  </a:txBody>
                  <a:tcPr marL="55080" marR="55080" marT="27540" marB="27540" anchor="ctr"/>
                </a:tc>
                <a:tc>
                  <a:txBody>
                    <a:bodyPr/>
                    <a:lstStyle/>
                    <a:p>
                      <a:pPr algn="ctr"/>
                      <a:r>
                        <a:rPr lang="es-MX" sz="1100">
                          <a:effectLst/>
                        </a:rPr>
                        <a:t>cachéL2</a:t>
                      </a:r>
                    </a:p>
                  </a:txBody>
                  <a:tcPr marL="55080" marR="55080" marT="27540" marB="27540" anchor="ctr"/>
                </a:tc>
                <a:tc>
                  <a:txBody>
                    <a:bodyPr/>
                    <a:lstStyle/>
                    <a:p>
                      <a:pPr algn="ctr"/>
                      <a:r>
                        <a:rPr lang="es-MX" sz="1100">
                          <a:effectLst/>
                        </a:rPr>
                        <a:t>FSB</a:t>
                      </a:r>
                    </a:p>
                  </a:txBody>
                  <a:tcPr marL="55080" marR="55080" marT="27540" marB="27540" anchor="ctr"/>
                </a:tc>
                <a:tc>
                  <a:txBody>
                    <a:bodyPr/>
                    <a:lstStyle/>
                    <a:p>
                      <a:pPr algn="ctr"/>
                      <a:r>
                        <a:rPr lang="es-MX" sz="1100">
                          <a:effectLst/>
                        </a:rPr>
                        <a:t>Mult.</a:t>
                      </a:r>
                    </a:p>
                  </a:txBody>
                  <a:tcPr marL="55080" marR="55080" marT="27540" marB="27540" anchor="ctr"/>
                </a:tc>
                <a:tc>
                  <a:txBody>
                    <a:bodyPr/>
                    <a:lstStyle/>
                    <a:p>
                      <a:pPr algn="ctr"/>
                      <a:r>
                        <a:rPr lang="es-MX" sz="1100">
                          <a:effectLst/>
                        </a:rPr>
                        <a:t>Voltaje</a:t>
                      </a:r>
                    </a:p>
                  </a:txBody>
                  <a:tcPr marL="55080" marR="55080" marT="27540" marB="27540" anchor="ctr"/>
                </a:tc>
                <a:tc>
                  <a:txBody>
                    <a:bodyPr/>
                    <a:lstStyle/>
                    <a:p>
                      <a:pPr algn="ctr"/>
                      <a:r>
                        <a:rPr lang="es-MX" sz="1100">
                          <a:effectLst/>
                        </a:rPr>
                        <a:t>TDP</a:t>
                      </a:r>
                    </a:p>
                  </a:txBody>
                  <a:tcPr marL="55080" marR="55080" marT="27540" marB="27540" anchor="ctr"/>
                </a:tc>
                <a:tc>
                  <a:txBody>
                    <a:bodyPr/>
                    <a:lstStyle/>
                    <a:p>
                      <a:pPr algn="ctr"/>
                      <a:r>
                        <a:rPr lang="es-MX" sz="1100">
                          <a:effectLst/>
                        </a:rPr>
                        <a:t>Socket</a:t>
                      </a:r>
                    </a:p>
                  </a:txBody>
                  <a:tcPr marL="55080" marR="55080" marT="27540" marB="27540" anchor="ctr"/>
                </a:tc>
                <a:tc>
                  <a:txBody>
                    <a:bodyPr/>
                    <a:lstStyle/>
                    <a:p>
                      <a:pPr algn="ctr"/>
                      <a:r>
                        <a:rPr lang="es-MX" sz="1100">
                          <a:effectLst/>
                        </a:rPr>
                        <a:t>Fecha de lanzamiento</a:t>
                      </a:r>
                    </a:p>
                  </a:txBody>
                  <a:tcPr marL="55080" marR="55080" marT="27540" marB="27540" anchor="ctr"/>
                </a:tc>
                <a:tc>
                  <a:txBody>
                    <a:bodyPr/>
                    <a:lstStyle/>
                    <a:p>
                      <a:pPr algn="ctr"/>
                      <a:r>
                        <a:rPr lang="es-MX" sz="1100">
                          <a:effectLst/>
                        </a:rPr>
                        <a:t>Precio delanzamiento (USD)</a:t>
                      </a:r>
                    </a:p>
                  </a:txBody>
                  <a:tcPr marL="55080" marR="55080" marT="27540" marB="27540" anchor="ctr"/>
                </a:tc>
                <a:extLst>
                  <a:ext uri="{0D108BD9-81ED-4DB2-BD59-A6C34878D82A}">
                    <a16:rowId xmlns:a16="http://schemas.microsoft.com/office/drawing/2014/main" val="1710692949"/>
                  </a:ext>
                </a:extLst>
              </a:tr>
              <a:tr h="220321">
                <a:tc gridSpan="10">
                  <a:txBody>
                    <a:bodyPr/>
                    <a:lstStyle/>
                    <a:p>
                      <a:r>
                        <a:rPr lang="es-MX" sz="1100" b="1">
                          <a:effectLst/>
                        </a:rPr>
                        <a:t>voltaje standard</a:t>
                      </a:r>
                      <a:endParaRPr lang="es-MX" sz="1100">
                        <a:effectLst/>
                      </a:endParaRPr>
                    </a:p>
                  </a:txBody>
                  <a:tcPr marL="55080" marR="55080" marT="27540" marB="2754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11393107"/>
                  </a:ext>
                </a:extLst>
              </a:tr>
              <a:tr h="385562">
                <a:tc>
                  <a:txBody>
                    <a:bodyPr/>
                    <a:lstStyle/>
                    <a:p>
                      <a:r>
                        <a:rPr lang="es-MX" sz="1100">
                          <a:effectLst/>
                        </a:rPr>
                        <a:t>Celeron M 410</a:t>
                      </a:r>
                    </a:p>
                  </a:txBody>
                  <a:tcPr marL="55080" marR="55080" marT="27540" marB="27540" anchor="ctr"/>
                </a:tc>
                <a:tc>
                  <a:txBody>
                    <a:bodyPr/>
                    <a:lstStyle/>
                    <a:p>
                      <a:r>
                        <a:rPr lang="es-MX" sz="1100">
                          <a:effectLst/>
                        </a:rPr>
                        <a:t>1.47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11×</a:t>
                      </a:r>
                    </a:p>
                  </a:txBody>
                  <a:tcPr marL="55080" marR="55080" marT="27540" marB="27540" anchor="ctr"/>
                </a:tc>
                <a:tc>
                  <a:txBody>
                    <a:bodyPr/>
                    <a:lstStyle/>
                    <a:p>
                      <a:r>
                        <a:rPr lang="es-MX" sz="1100">
                          <a:effectLst/>
                        </a:rPr>
                        <a:t>1.0–1.3 V</a:t>
                      </a:r>
                    </a:p>
                  </a:txBody>
                  <a:tcPr marL="55080" marR="55080" marT="27540" marB="27540" anchor="ctr"/>
                </a:tc>
                <a:tc>
                  <a:txBody>
                    <a:bodyPr/>
                    <a:lstStyle/>
                    <a:p>
                      <a:r>
                        <a:rPr lang="es-MX" sz="1100">
                          <a:effectLst/>
                        </a:rPr>
                        <a:t>27 W</a:t>
                      </a:r>
                    </a:p>
                  </a:txBody>
                  <a:tcPr marL="55080" marR="55080" marT="27540" marB="27540" anchor="ctr"/>
                </a:tc>
                <a:tc>
                  <a:txBody>
                    <a:bodyPr/>
                    <a:lstStyle/>
                    <a:p>
                      <a:r>
                        <a:rPr lang="es-MX" sz="1100">
                          <a:effectLst/>
                        </a:rPr>
                        <a:t>Socket M</a:t>
                      </a:r>
                    </a:p>
                  </a:txBody>
                  <a:tcPr marL="55080" marR="55080" marT="27540" marB="27540" anchor="ctr"/>
                </a:tc>
                <a:tc>
                  <a:txBody>
                    <a:bodyPr/>
                    <a:lstStyle/>
                    <a:p>
                      <a:r>
                        <a:rPr lang="es-MX" sz="1100">
                          <a:effectLst/>
                        </a:rPr>
                        <a:t>Abril de 2006</a:t>
                      </a:r>
                    </a:p>
                  </a:txBody>
                  <a:tcPr marL="55080" marR="55080" marT="27540" marB="27540" anchor="ctr"/>
                </a:tc>
                <a:tc>
                  <a:txBody>
                    <a:bodyPr/>
                    <a:lstStyle/>
                    <a:p>
                      <a:r>
                        <a:rPr lang="es-MX" sz="1100">
                          <a:effectLst/>
                        </a:rPr>
                        <a:t>$54</a:t>
                      </a:r>
                    </a:p>
                  </a:txBody>
                  <a:tcPr marL="55080" marR="55080" marT="27540" marB="27540" anchor="ctr"/>
                </a:tc>
                <a:extLst>
                  <a:ext uri="{0D108BD9-81ED-4DB2-BD59-A6C34878D82A}">
                    <a16:rowId xmlns:a16="http://schemas.microsoft.com/office/drawing/2014/main" val="3095667620"/>
                  </a:ext>
                </a:extLst>
              </a:tr>
              <a:tr h="385562">
                <a:tc>
                  <a:txBody>
                    <a:bodyPr/>
                    <a:lstStyle/>
                    <a:p>
                      <a:r>
                        <a:rPr lang="es-MX" sz="1100">
                          <a:effectLst/>
                        </a:rPr>
                        <a:t>Celeron M 420</a:t>
                      </a:r>
                    </a:p>
                  </a:txBody>
                  <a:tcPr marL="55080" marR="55080" marT="27540" marB="27540" anchor="ctr"/>
                </a:tc>
                <a:tc>
                  <a:txBody>
                    <a:bodyPr/>
                    <a:lstStyle/>
                    <a:p>
                      <a:r>
                        <a:rPr lang="es-MX" sz="1100">
                          <a:effectLst/>
                        </a:rPr>
                        <a:t>1.6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12×</a:t>
                      </a:r>
                    </a:p>
                  </a:txBody>
                  <a:tcPr marL="55080" marR="55080" marT="27540" marB="27540" anchor="ctr"/>
                </a:tc>
                <a:tc>
                  <a:txBody>
                    <a:bodyPr/>
                    <a:lstStyle/>
                    <a:p>
                      <a:r>
                        <a:rPr lang="es-MX" sz="1100">
                          <a:effectLst/>
                        </a:rPr>
                        <a:t>1.0–1.3 V</a:t>
                      </a:r>
                    </a:p>
                  </a:txBody>
                  <a:tcPr marL="55080" marR="55080" marT="27540" marB="27540" anchor="ctr"/>
                </a:tc>
                <a:tc>
                  <a:txBody>
                    <a:bodyPr/>
                    <a:lstStyle/>
                    <a:p>
                      <a:r>
                        <a:rPr lang="es-MX" sz="1100">
                          <a:effectLst/>
                        </a:rPr>
                        <a:t>27 W</a:t>
                      </a:r>
                    </a:p>
                  </a:txBody>
                  <a:tcPr marL="55080" marR="55080" marT="27540" marB="27540" anchor="ctr"/>
                </a:tc>
                <a:tc>
                  <a:txBody>
                    <a:bodyPr/>
                    <a:lstStyle/>
                    <a:p>
                      <a:r>
                        <a:rPr lang="es-MX" sz="1100">
                          <a:effectLst/>
                        </a:rPr>
                        <a:t>Socket M</a:t>
                      </a:r>
                    </a:p>
                  </a:txBody>
                  <a:tcPr marL="55080" marR="55080" marT="27540" marB="27540" anchor="ctr"/>
                </a:tc>
                <a:tc>
                  <a:txBody>
                    <a:bodyPr/>
                    <a:lstStyle/>
                    <a:p>
                      <a:r>
                        <a:rPr lang="es-MX" sz="1100">
                          <a:effectLst/>
                        </a:rPr>
                        <a:t>Abril de 2006</a:t>
                      </a:r>
                    </a:p>
                  </a:txBody>
                  <a:tcPr marL="55080" marR="55080" marT="27540" marB="27540" anchor="ctr"/>
                </a:tc>
                <a:tc>
                  <a:txBody>
                    <a:bodyPr/>
                    <a:lstStyle/>
                    <a:p>
                      <a:r>
                        <a:rPr lang="es-MX" sz="1100">
                          <a:effectLst/>
                        </a:rPr>
                        <a:t>$107</a:t>
                      </a:r>
                    </a:p>
                  </a:txBody>
                  <a:tcPr marL="55080" marR="55080" marT="27540" marB="27540" anchor="ctr"/>
                </a:tc>
                <a:extLst>
                  <a:ext uri="{0D108BD9-81ED-4DB2-BD59-A6C34878D82A}">
                    <a16:rowId xmlns:a16="http://schemas.microsoft.com/office/drawing/2014/main" val="1390756594"/>
                  </a:ext>
                </a:extLst>
              </a:tr>
              <a:tr h="385562">
                <a:tc>
                  <a:txBody>
                    <a:bodyPr/>
                    <a:lstStyle/>
                    <a:p>
                      <a:r>
                        <a:rPr lang="es-MX" sz="1100">
                          <a:effectLst/>
                        </a:rPr>
                        <a:t>Celeron M 430</a:t>
                      </a:r>
                    </a:p>
                  </a:txBody>
                  <a:tcPr marL="55080" marR="55080" marT="27540" marB="27540" anchor="ctr"/>
                </a:tc>
                <a:tc>
                  <a:txBody>
                    <a:bodyPr/>
                    <a:lstStyle/>
                    <a:p>
                      <a:r>
                        <a:rPr lang="es-MX" sz="1100">
                          <a:effectLst/>
                        </a:rPr>
                        <a:t>1.73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13×</a:t>
                      </a:r>
                    </a:p>
                  </a:txBody>
                  <a:tcPr marL="55080" marR="55080" marT="27540" marB="27540" anchor="ctr"/>
                </a:tc>
                <a:tc>
                  <a:txBody>
                    <a:bodyPr/>
                    <a:lstStyle/>
                    <a:p>
                      <a:r>
                        <a:rPr lang="es-MX" sz="1100">
                          <a:effectLst/>
                        </a:rPr>
                        <a:t>1.0–1.3 V</a:t>
                      </a:r>
                    </a:p>
                  </a:txBody>
                  <a:tcPr marL="55080" marR="55080" marT="27540" marB="27540" anchor="ctr"/>
                </a:tc>
                <a:tc>
                  <a:txBody>
                    <a:bodyPr/>
                    <a:lstStyle/>
                    <a:p>
                      <a:r>
                        <a:rPr lang="es-MX" sz="1100">
                          <a:effectLst/>
                        </a:rPr>
                        <a:t>27 W</a:t>
                      </a:r>
                    </a:p>
                  </a:txBody>
                  <a:tcPr marL="55080" marR="55080" marT="27540" marB="27540" anchor="ctr"/>
                </a:tc>
                <a:tc>
                  <a:txBody>
                    <a:bodyPr/>
                    <a:lstStyle/>
                    <a:p>
                      <a:r>
                        <a:rPr lang="es-MX" sz="1100">
                          <a:effectLst/>
                        </a:rPr>
                        <a:t>Socket M</a:t>
                      </a:r>
                    </a:p>
                  </a:txBody>
                  <a:tcPr marL="55080" marR="55080" marT="27540" marB="27540" anchor="ctr"/>
                </a:tc>
                <a:tc>
                  <a:txBody>
                    <a:bodyPr/>
                    <a:lstStyle/>
                    <a:p>
                      <a:r>
                        <a:rPr lang="es-MX" sz="1100">
                          <a:effectLst/>
                        </a:rPr>
                        <a:t>Abril de 2006</a:t>
                      </a:r>
                    </a:p>
                  </a:txBody>
                  <a:tcPr marL="55080" marR="55080" marT="27540" marB="27540" anchor="ctr"/>
                </a:tc>
                <a:tc>
                  <a:txBody>
                    <a:bodyPr/>
                    <a:lstStyle/>
                    <a:p>
                      <a:r>
                        <a:rPr lang="es-MX" sz="1100">
                          <a:effectLst/>
                        </a:rPr>
                        <a:t>$134</a:t>
                      </a:r>
                    </a:p>
                  </a:txBody>
                  <a:tcPr marL="55080" marR="55080" marT="27540" marB="27540" anchor="ctr"/>
                </a:tc>
                <a:extLst>
                  <a:ext uri="{0D108BD9-81ED-4DB2-BD59-A6C34878D82A}">
                    <a16:rowId xmlns:a16="http://schemas.microsoft.com/office/drawing/2014/main" val="1727015306"/>
                  </a:ext>
                </a:extLst>
              </a:tr>
              <a:tr h="550802">
                <a:tc>
                  <a:txBody>
                    <a:bodyPr/>
                    <a:lstStyle/>
                    <a:p>
                      <a:r>
                        <a:rPr lang="es-MX" sz="1100">
                          <a:effectLst/>
                        </a:rPr>
                        <a:t>Celeron M 440</a:t>
                      </a:r>
                    </a:p>
                  </a:txBody>
                  <a:tcPr marL="55080" marR="55080" marT="27540" marB="27540" anchor="ctr"/>
                </a:tc>
                <a:tc>
                  <a:txBody>
                    <a:bodyPr/>
                    <a:lstStyle/>
                    <a:p>
                      <a:r>
                        <a:rPr lang="es-MX" sz="1100">
                          <a:effectLst/>
                        </a:rPr>
                        <a:t>1.87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14×</a:t>
                      </a:r>
                    </a:p>
                  </a:txBody>
                  <a:tcPr marL="55080" marR="55080" marT="27540" marB="27540" anchor="ctr"/>
                </a:tc>
                <a:tc>
                  <a:txBody>
                    <a:bodyPr/>
                    <a:lstStyle/>
                    <a:p>
                      <a:r>
                        <a:rPr lang="es-MX" sz="1100">
                          <a:effectLst/>
                        </a:rPr>
                        <a:t>1.0–1.3 V</a:t>
                      </a:r>
                    </a:p>
                  </a:txBody>
                  <a:tcPr marL="55080" marR="55080" marT="27540" marB="27540" anchor="ctr"/>
                </a:tc>
                <a:tc>
                  <a:txBody>
                    <a:bodyPr/>
                    <a:lstStyle/>
                    <a:p>
                      <a:r>
                        <a:rPr lang="es-MX" sz="1100">
                          <a:effectLst/>
                        </a:rPr>
                        <a:t>27 W</a:t>
                      </a:r>
                    </a:p>
                  </a:txBody>
                  <a:tcPr marL="55080" marR="55080" marT="27540" marB="27540" anchor="ctr"/>
                </a:tc>
                <a:tc>
                  <a:txBody>
                    <a:bodyPr/>
                    <a:lstStyle/>
                    <a:p>
                      <a:r>
                        <a:rPr lang="es-MX" sz="1100">
                          <a:effectLst/>
                        </a:rPr>
                        <a:t>Socket MPBGA479</a:t>
                      </a:r>
                    </a:p>
                  </a:txBody>
                  <a:tcPr marL="55080" marR="55080" marT="27540" marB="27540" anchor="ctr"/>
                </a:tc>
                <a:tc>
                  <a:txBody>
                    <a:bodyPr/>
                    <a:lstStyle/>
                    <a:p>
                      <a:r>
                        <a:rPr lang="es-MX" sz="1100">
                          <a:effectLst/>
                        </a:rPr>
                        <a:t>Octubre de 2006</a:t>
                      </a:r>
                    </a:p>
                  </a:txBody>
                  <a:tcPr marL="55080" marR="55080" marT="27540" marB="27540" anchor="ctr"/>
                </a:tc>
                <a:tc>
                  <a:txBody>
                    <a:bodyPr/>
                    <a:lstStyle/>
                    <a:p>
                      <a:r>
                        <a:rPr lang="es-MX" sz="1100">
                          <a:effectLst/>
                        </a:rPr>
                        <a:t>$107</a:t>
                      </a:r>
                    </a:p>
                  </a:txBody>
                  <a:tcPr marL="55080" marR="55080" marT="27540" marB="27540" anchor="ctr"/>
                </a:tc>
                <a:extLst>
                  <a:ext uri="{0D108BD9-81ED-4DB2-BD59-A6C34878D82A}">
                    <a16:rowId xmlns:a16="http://schemas.microsoft.com/office/drawing/2014/main" val="2598896590"/>
                  </a:ext>
                </a:extLst>
              </a:tr>
              <a:tr h="385562">
                <a:tc>
                  <a:txBody>
                    <a:bodyPr/>
                    <a:lstStyle/>
                    <a:p>
                      <a:r>
                        <a:rPr lang="es-MX" sz="1100">
                          <a:effectLst/>
                        </a:rPr>
                        <a:t>Celeron M 450</a:t>
                      </a:r>
                    </a:p>
                  </a:txBody>
                  <a:tcPr marL="55080" marR="55080" marT="27540" marB="27540" anchor="ctr"/>
                </a:tc>
                <a:tc>
                  <a:txBody>
                    <a:bodyPr/>
                    <a:lstStyle/>
                    <a:p>
                      <a:r>
                        <a:rPr lang="es-MX" sz="1100">
                          <a:effectLst/>
                        </a:rPr>
                        <a:t>2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15×</a:t>
                      </a:r>
                    </a:p>
                  </a:txBody>
                  <a:tcPr marL="55080" marR="55080" marT="27540" marB="27540" anchor="ctr"/>
                </a:tc>
                <a:tc>
                  <a:txBody>
                    <a:bodyPr/>
                    <a:lstStyle/>
                    <a:p>
                      <a:r>
                        <a:rPr lang="es-MX" sz="1100">
                          <a:effectLst/>
                        </a:rPr>
                        <a:t>1.0–1.3 V</a:t>
                      </a:r>
                    </a:p>
                  </a:txBody>
                  <a:tcPr marL="55080" marR="55080" marT="27540" marB="27540" anchor="ctr"/>
                </a:tc>
                <a:tc>
                  <a:txBody>
                    <a:bodyPr/>
                    <a:lstStyle/>
                    <a:p>
                      <a:r>
                        <a:rPr lang="es-MX" sz="1100">
                          <a:effectLst/>
                        </a:rPr>
                        <a:t>27 W</a:t>
                      </a:r>
                    </a:p>
                  </a:txBody>
                  <a:tcPr marL="55080" marR="55080" marT="27540" marB="27540" anchor="ctr"/>
                </a:tc>
                <a:tc>
                  <a:txBody>
                    <a:bodyPr/>
                    <a:lstStyle/>
                    <a:p>
                      <a:r>
                        <a:rPr lang="es-MX" sz="1100">
                          <a:effectLst/>
                        </a:rPr>
                        <a:t>Socket M</a:t>
                      </a:r>
                    </a:p>
                  </a:txBody>
                  <a:tcPr marL="55080" marR="55080" marT="27540" marB="27540" anchor="ctr"/>
                </a:tc>
                <a:tc>
                  <a:txBody>
                    <a:bodyPr/>
                    <a:lstStyle/>
                    <a:p>
                      <a:r>
                        <a:rPr lang="es-MX" sz="1100">
                          <a:effectLst/>
                        </a:rPr>
                        <a:t>Octubre de 2006</a:t>
                      </a:r>
                    </a:p>
                  </a:txBody>
                  <a:tcPr marL="55080" marR="55080" marT="27540" marB="27540" anchor="ctr"/>
                </a:tc>
                <a:tc>
                  <a:txBody>
                    <a:bodyPr/>
                    <a:lstStyle/>
                    <a:p>
                      <a:r>
                        <a:rPr lang="es-MX" sz="1100">
                          <a:effectLst/>
                        </a:rPr>
                        <a:t>$134</a:t>
                      </a:r>
                    </a:p>
                  </a:txBody>
                  <a:tcPr marL="55080" marR="55080" marT="27540" marB="27540" anchor="ctr"/>
                </a:tc>
                <a:extLst>
                  <a:ext uri="{0D108BD9-81ED-4DB2-BD59-A6C34878D82A}">
                    <a16:rowId xmlns:a16="http://schemas.microsoft.com/office/drawing/2014/main" val="1484099705"/>
                  </a:ext>
                </a:extLst>
              </a:tr>
              <a:tr h="220321">
                <a:tc gridSpan="10">
                  <a:txBody>
                    <a:bodyPr/>
                    <a:lstStyle/>
                    <a:p>
                      <a:r>
                        <a:rPr lang="es-MX" sz="1100" b="1">
                          <a:effectLst/>
                        </a:rPr>
                        <a:t>ultra-bajo voltaje</a:t>
                      </a:r>
                      <a:endParaRPr lang="es-MX" sz="1100">
                        <a:effectLst/>
                      </a:endParaRPr>
                    </a:p>
                  </a:txBody>
                  <a:tcPr marL="55080" marR="55080" marT="27540" marB="2754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18677431"/>
                  </a:ext>
                </a:extLst>
              </a:tr>
              <a:tr h="550802">
                <a:tc>
                  <a:txBody>
                    <a:bodyPr/>
                    <a:lstStyle/>
                    <a:p>
                      <a:r>
                        <a:rPr lang="es-MX" sz="1100">
                          <a:effectLst/>
                        </a:rPr>
                        <a:t>Celeron M ULV 423</a:t>
                      </a:r>
                    </a:p>
                  </a:txBody>
                  <a:tcPr marL="55080" marR="55080" marT="27540" marB="27540" anchor="ctr"/>
                </a:tc>
                <a:tc>
                  <a:txBody>
                    <a:bodyPr/>
                    <a:lstStyle/>
                    <a:p>
                      <a:r>
                        <a:rPr lang="es-MX" sz="1100">
                          <a:effectLst/>
                        </a:rPr>
                        <a:t>1.07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8×</a:t>
                      </a:r>
                    </a:p>
                  </a:txBody>
                  <a:tcPr marL="55080" marR="55080" marT="27540" marB="27540" anchor="ctr"/>
                </a:tc>
                <a:tc>
                  <a:txBody>
                    <a:bodyPr/>
                    <a:lstStyle/>
                    <a:p>
                      <a:r>
                        <a:rPr lang="es-MX" sz="1100">
                          <a:effectLst/>
                        </a:rPr>
                        <a:t>0.95–0.975 V</a:t>
                      </a:r>
                    </a:p>
                  </a:txBody>
                  <a:tcPr marL="55080" marR="55080" marT="27540" marB="27540" anchor="ctr"/>
                </a:tc>
                <a:tc>
                  <a:txBody>
                    <a:bodyPr/>
                    <a:lstStyle/>
                    <a:p>
                      <a:r>
                        <a:rPr lang="es-MX" sz="1100">
                          <a:effectLst/>
                        </a:rPr>
                        <a:t>5.5 W</a:t>
                      </a:r>
                    </a:p>
                  </a:txBody>
                  <a:tcPr marL="55080" marR="55080" marT="27540" marB="27540" anchor="ctr"/>
                </a:tc>
                <a:tc>
                  <a:txBody>
                    <a:bodyPr/>
                    <a:lstStyle/>
                    <a:p>
                      <a:r>
                        <a:rPr lang="es-MX" sz="1100">
                          <a:effectLst/>
                        </a:rPr>
                        <a:t>FCBGA6</a:t>
                      </a:r>
                    </a:p>
                  </a:txBody>
                  <a:tcPr marL="55080" marR="55080" marT="27540" marB="27540" anchor="ctr"/>
                </a:tc>
                <a:tc>
                  <a:txBody>
                    <a:bodyPr/>
                    <a:lstStyle/>
                    <a:p>
                      <a:r>
                        <a:rPr lang="es-MX" sz="1100">
                          <a:effectLst/>
                        </a:rPr>
                        <a:t>Abril de 2006</a:t>
                      </a:r>
                    </a:p>
                  </a:txBody>
                  <a:tcPr marL="55080" marR="55080" marT="27540" marB="27540" anchor="ctr"/>
                </a:tc>
                <a:tc>
                  <a:txBody>
                    <a:bodyPr/>
                    <a:lstStyle/>
                    <a:p>
                      <a:r>
                        <a:rPr lang="es-MX" sz="1100">
                          <a:effectLst/>
                        </a:rPr>
                        <a:t>$161</a:t>
                      </a:r>
                    </a:p>
                  </a:txBody>
                  <a:tcPr marL="55080" marR="55080" marT="27540" marB="27540" anchor="ctr"/>
                </a:tc>
                <a:extLst>
                  <a:ext uri="{0D108BD9-81ED-4DB2-BD59-A6C34878D82A}">
                    <a16:rowId xmlns:a16="http://schemas.microsoft.com/office/drawing/2014/main" val="4209777123"/>
                  </a:ext>
                </a:extLst>
              </a:tr>
              <a:tr h="550802">
                <a:tc>
                  <a:txBody>
                    <a:bodyPr/>
                    <a:lstStyle/>
                    <a:p>
                      <a:r>
                        <a:rPr lang="es-MX" sz="1100">
                          <a:effectLst/>
                        </a:rPr>
                        <a:t>Celeron M ULV 443</a:t>
                      </a:r>
                    </a:p>
                  </a:txBody>
                  <a:tcPr marL="55080" marR="55080" marT="27540" marB="27540" anchor="ctr"/>
                </a:tc>
                <a:tc>
                  <a:txBody>
                    <a:bodyPr/>
                    <a:lstStyle/>
                    <a:p>
                      <a:r>
                        <a:rPr lang="es-MX" sz="1100">
                          <a:effectLst/>
                        </a:rPr>
                        <a:t>1.2 GHz</a:t>
                      </a:r>
                    </a:p>
                  </a:txBody>
                  <a:tcPr marL="55080" marR="55080" marT="27540" marB="27540" anchor="ctr"/>
                </a:tc>
                <a:tc>
                  <a:txBody>
                    <a:bodyPr/>
                    <a:lstStyle/>
                    <a:p>
                      <a:r>
                        <a:rPr lang="es-MX" sz="1100">
                          <a:effectLst/>
                        </a:rPr>
                        <a:t>1 MiB</a:t>
                      </a:r>
                    </a:p>
                  </a:txBody>
                  <a:tcPr marL="55080" marR="55080" marT="27540" marB="27540" anchor="ctr"/>
                </a:tc>
                <a:tc>
                  <a:txBody>
                    <a:bodyPr/>
                    <a:lstStyle/>
                    <a:p>
                      <a:r>
                        <a:rPr lang="es-MX" sz="1100">
                          <a:effectLst/>
                        </a:rPr>
                        <a:t>533 MT/s</a:t>
                      </a:r>
                    </a:p>
                  </a:txBody>
                  <a:tcPr marL="55080" marR="55080" marT="27540" marB="27540" anchor="ctr"/>
                </a:tc>
                <a:tc>
                  <a:txBody>
                    <a:bodyPr/>
                    <a:lstStyle/>
                    <a:p>
                      <a:r>
                        <a:rPr lang="es-MX" sz="1100">
                          <a:effectLst/>
                        </a:rPr>
                        <a:t>9×</a:t>
                      </a:r>
                    </a:p>
                  </a:txBody>
                  <a:tcPr marL="55080" marR="55080" marT="27540" marB="27540" anchor="ctr"/>
                </a:tc>
                <a:tc>
                  <a:txBody>
                    <a:bodyPr/>
                    <a:lstStyle/>
                    <a:p>
                      <a:r>
                        <a:rPr lang="es-MX" sz="1100">
                          <a:effectLst/>
                        </a:rPr>
                        <a:t>0.95–0.975 V</a:t>
                      </a:r>
                    </a:p>
                  </a:txBody>
                  <a:tcPr marL="55080" marR="55080" marT="27540" marB="27540" anchor="ctr"/>
                </a:tc>
                <a:tc>
                  <a:txBody>
                    <a:bodyPr/>
                    <a:lstStyle/>
                    <a:p>
                      <a:r>
                        <a:rPr lang="es-MX" sz="1100">
                          <a:effectLst/>
                        </a:rPr>
                        <a:t>5.5 W</a:t>
                      </a:r>
                    </a:p>
                  </a:txBody>
                  <a:tcPr marL="55080" marR="55080" marT="27540" marB="27540" anchor="ctr"/>
                </a:tc>
                <a:tc>
                  <a:txBody>
                    <a:bodyPr/>
                    <a:lstStyle/>
                    <a:p>
                      <a:r>
                        <a:rPr lang="es-MX" sz="1100">
                          <a:effectLst/>
                        </a:rPr>
                        <a:t>FCBGA6</a:t>
                      </a:r>
                    </a:p>
                  </a:txBody>
                  <a:tcPr marL="55080" marR="55080" marT="27540" marB="27540" anchor="ctr"/>
                </a:tc>
                <a:tc>
                  <a:txBody>
                    <a:bodyPr/>
                    <a:lstStyle/>
                    <a:p>
                      <a:r>
                        <a:rPr lang="es-MX" sz="1100">
                          <a:effectLst/>
                        </a:rPr>
                        <a:t>Setiembre de 2006</a:t>
                      </a:r>
                    </a:p>
                  </a:txBody>
                  <a:tcPr marL="55080" marR="55080" marT="27540" marB="27540" anchor="ctr"/>
                </a:tc>
                <a:tc>
                  <a:txBody>
                    <a:bodyPr/>
                    <a:lstStyle/>
                    <a:p>
                      <a:r>
                        <a:rPr lang="es-MX" sz="1100" dirty="0">
                          <a:effectLst/>
                        </a:rPr>
                        <a:t>$161</a:t>
                      </a:r>
                    </a:p>
                  </a:txBody>
                  <a:tcPr marL="55080" marR="55080" marT="27540" marB="27540" anchor="ctr"/>
                </a:tc>
                <a:extLst>
                  <a:ext uri="{0D108BD9-81ED-4DB2-BD59-A6C34878D82A}">
                    <a16:rowId xmlns:a16="http://schemas.microsoft.com/office/drawing/2014/main" val="1175452490"/>
                  </a:ext>
                </a:extLst>
              </a:tr>
            </a:tbl>
          </a:graphicData>
        </a:graphic>
      </p:graphicFrame>
    </p:spTree>
    <p:extLst>
      <p:ext uri="{BB962C8B-B14F-4D97-AF65-F5344CB8AC3E}">
        <p14:creationId xmlns:p14="http://schemas.microsoft.com/office/powerpoint/2010/main" val="168321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es-ES" dirty="0"/>
              <a:t>Características:</a:t>
            </a:r>
            <a:endParaRPr lang="es-ES" sz="5400" dirty="0"/>
          </a:p>
        </p:txBody>
      </p:sp>
      <p:sp>
        <p:nvSpPr>
          <p:cNvPr id="9" name="Marcador de número de diapositiva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s-ES" b="1" cap="all" spc="100" smtClean="0">
                <a:solidFill>
                  <a:schemeClr val="accent2"/>
                </a:solidFill>
              </a:rPr>
              <a:t>4</a:t>
            </a:fld>
            <a:endParaRPr lang="es-ES" b="1" cap="all" spc="100" dirty="0">
              <a:solidFill>
                <a:schemeClr val="accent2"/>
              </a:solidFill>
            </a:endParaRPr>
          </a:p>
        </p:txBody>
      </p:sp>
      <p:sp>
        <p:nvSpPr>
          <p:cNvPr id="7" name="CuadroTexto 6">
            <a:extLst>
              <a:ext uri="{FF2B5EF4-FFF2-40B4-BE49-F238E27FC236}">
                <a16:creationId xmlns:a16="http://schemas.microsoft.com/office/drawing/2014/main" id="{7AAA23F7-D451-4337-8DDC-02163A0F8958}"/>
              </a:ext>
            </a:extLst>
          </p:cNvPr>
          <p:cNvSpPr txBox="1"/>
          <p:nvPr/>
        </p:nvSpPr>
        <p:spPr>
          <a:xfrm>
            <a:off x="1219200" y="1690688"/>
            <a:ext cx="4876800" cy="3970318"/>
          </a:xfrm>
          <a:prstGeom prst="rect">
            <a:avLst/>
          </a:prstGeom>
          <a:noFill/>
        </p:spPr>
        <p:txBody>
          <a:bodyPr wrap="square" rtlCol="0">
            <a:spAutoFit/>
          </a:bodyPr>
          <a:lstStyle/>
          <a:p>
            <a:pPr algn="l"/>
            <a:r>
              <a:rPr lang="es-ES" b="1" i="0" u="none" strike="noStrike" dirty="0">
                <a:solidFill>
                  <a:schemeClr val="accent4">
                    <a:lumMod val="75000"/>
                  </a:schemeClr>
                </a:solidFill>
                <a:effectLst/>
                <a:latin typeface="Arial" panose="020B0604020202020204" pitchFamily="34" charset="0"/>
                <a:hlinkClick r:id="rId3" tooltip="Intel Pentium">
                  <a:extLst>
                    <a:ext uri="{A12FA001-AC4F-418D-AE19-62706E023703}">
                      <ahyp:hlinkClr xmlns:ahyp="http://schemas.microsoft.com/office/drawing/2018/hyperlinkcolor" val="tx"/>
                    </a:ext>
                  </a:extLst>
                </a:hlinkClick>
              </a:rPr>
              <a:t>Pentium</a:t>
            </a:r>
            <a:r>
              <a:rPr lang="es-ES" b="1" i="0" dirty="0">
                <a:solidFill>
                  <a:schemeClr val="accent4">
                    <a:lumMod val="75000"/>
                  </a:schemeClr>
                </a:solidFill>
                <a:effectLst/>
                <a:latin typeface="Arial" panose="020B0604020202020204" pitchFamily="34" charset="0"/>
              </a:rPr>
              <a:t> </a:t>
            </a:r>
            <a:r>
              <a:rPr lang="es-ES" b="1" i="0" dirty="0">
                <a:solidFill>
                  <a:srgbClr val="000000"/>
                </a:solidFill>
                <a:effectLst/>
                <a:latin typeface="Arial" panose="020B0604020202020204" pitchFamily="34" charset="0"/>
              </a:rPr>
              <a:t>original</a:t>
            </a:r>
          </a:p>
          <a:p>
            <a:pPr marL="285750" indent="-285750" algn="l">
              <a:buFont typeface="Arial" panose="020B0604020202020204" pitchFamily="34" charset="0"/>
              <a:buChar char="•"/>
            </a:pPr>
            <a:r>
              <a:rPr lang="es-ES" b="0" i="0" dirty="0">
                <a:solidFill>
                  <a:srgbClr val="202122"/>
                </a:solidFill>
                <a:effectLst/>
                <a:latin typeface="Arial" panose="020B0604020202020204" pitchFamily="34" charset="0"/>
              </a:rPr>
              <a:t>Ancho del bus: 64 bits</a:t>
            </a:r>
          </a:p>
          <a:p>
            <a:pPr algn="l">
              <a:buFont typeface="Arial" panose="020B0604020202020204" pitchFamily="34" charset="0"/>
              <a:buChar char="•"/>
            </a:pPr>
            <a:r>
              <a:rPr lang="es-ES" b="0" i="0" dirty="0">
                <a:solidFill>
                  <a:srgbClr val="202122"/>
                </a:solidFill>
                <a:effectLst/>
                <a:latin typeface="Arial" panose="020B0604020202020204" pitchFamily="34" charset="0"/>
              </a:rPr>
              <a:t>Velocidad de reloj del bus del sistema 60 o 66 MHz</a:t>
            </a:r>
          </a:p>
          <a:p>
            <a:pPr algn="l">
              <a:buFont typeface="Arial" panose="020B0604020202020204" pitchFamily="34" charset="0"/>
              <a:buChar char="•"/>
            </a:pPr>
            <a:r>
              <a:rPr lang="es-ES" b="0" i="0" dirty="0">
                <a:solidFill>
                  <a:srgbClr val="202122"/>
                </a:solidFill>
                <a:effectLst/>
                <a:latin typeface="Arial" panose="020B0604020202020204" pitchFamily="34" charset="0"/>
              </a:rPr>
              <a:t>Dirección de bus: 32 bits</a:t>
            </a:r>
          </a:p>
          <a:p>
            <a:pPr algn="l">
              <a:buFont typeface="Arial" panose="020B0604020202020204" pitchFamily="34" charset="0"/>
              <a:buChar char="•"/>
            </a:pPr>
            <a:r>
              <a:rPr lang="es-ES" b="0" i="0" dirty="0">
                <a:solidFill>
                  <a:srgbClr val="202122"/>
                </a:solidFill>
                <a:effectLst/>
                <a:latin typeface="Arial" panose="020B0604020202020204" pitchFamily="34" charset="0"/>
              </a:rPr>
              <a:t>Memoria direccionable 4 GB</a:t>
            </a:r>
          </a:p>
          <a:p>
            <a:pPr algn="l">
              <a:buFont typeface="Arial" panose="020B0604020202020204" pitchFamily="34" charset="0"/>
              <a:buChar char="•"/>
            </a:pPr>
            <a:r>
              <a:rPr lang="es-ES" b="0" i="0" dirty="0">
                <a:solidFill>
                  <a:srgbClr val="202122"/>
                </a:solidFill>
                <a:effectLst/>
                <a:latin typeface="Arial" panose="020B0604020202020204" pitchFamily="34" charset="0"/>
              </a:rPr>
              <a:t>Memoria virtual 64 TB</a:t>
            </a:r>
          </a:p>
          <a:p>
            <a:pPr algn="l">
              <a:buFont typeface="Arial" panose="020B0604020202020204" pitchFamily="34" charset="0"/>
              <a:buChar char="•"/>
            </a:pPr>
            <a:r>
              <a:rPr lang="es-ES" b="0" i="0" dirty="0">
                <a:solidFill>
                  <a:srgbClr val="202122"/>
                </a:solidFill>
                <a:effectLst/>
                <a:latin typeface="Arial" panose="020B0604020202020204" pitchFamily="34" charset="0"/>
              </a:rPr>
              <a:t>Arquitectura superes calar</a:t>
            </a:r>
          </a:p>
          <a:p>
            <a:pPr algn="l">
              <a:buFont typeface="Arial" panose="020B0604020202020204" pitchFamily="34" charset="0"/>
              <a:buChar char="•"/>
            </a:pPr>
            <a:r>
              <a:rPr lang="es-ES" b="0" i="0" dirty="0">
                <a:solidFill>
                  <a:srgbClr val="202122"/>
                </a:solidFill>
                <a:effectLst/>
                <a:latin typeface="Arial" panose="020B0604020202020204" pitchFamily="34" charset="0"/>
              </a:rPr>
              <a:t>Funciona con 3.3 voltios (excepto la primera generación "P5")</a:t>
            </a:r>
          </a:p>
          <a:p>
            <a:pPr algn="l">
              <a:buFont typeface="Arial" panose="020B0604020202020204" pitchFamily="34" charset="0"/>
              <a:buChar char="•"/>
            </a:pPr>
            <a:r>
              <a:rPr lang="es-ES" b="0" i="0" dirty="0">
                <a:solidFill>
                  <a:srgbClr val="202122"/>
                </a:solidFill>
                <a:effectLst/>
                <a:latin typeface="Arial" panose="020B0604020202020204" pitchFamily="34" charset="0"/>
              </a:rPr>
              <a:t>Utilizado en escritorios</a:t>
            </a:r>
          </a:p>
          <a:p>
            <a:pPr algn="l">
              <a:buFont typeface="Arial" panose="020B0604020202020204" pitchFamily="34" charset="0"/>
              <a:buChar char="•"/>
            </a:pPr>
            <a:r>
              <a:rPr lang="es-ES" b="0" i="0" dirty="0">
                <a:solidFill>
                  <a:srgbClr val="202122"/>
                </a:solidFill>
                <a:effectLst/>
                <a:latin typeface="Arial" panose="020B0604020202020204" pitchFamily="34" charset="0"/>
              </a:rPr>
              <a:t>8 KB de caché de instrucciones</a:t>
            </a:r>
          </a:p>
          <a:p>
            <a:pPr algn="l">
              <a:buFont typeface="Arial" panose="020B0604020202020204" pitchFamily="34" charset="0"/>
              <a:buChar char="•"/>
            </a:pPr>
            <a:r>
              <a:rPr lang="es-ES" b="0" i="0" dirty="0">
                <a:solidFill>
                  <a:srgbClr val="202122"/>
                </a:solidFill>
                <a:effectLst/>
                <a:latin typeface="Arial" panose="020B0604020202020204" pitchFamily="34" charset="0"/>
              </a:rPr>
              <a:t>8 KB de caché de datos</a:t>
            </a:r>
          </a:p>
          <a:p>
            <a:endParaRPr lang="es-MX" dirty="0"/>
          </a:p>
        </p:txBody>
      </p:sp>
      <p:sp>
        <p:nvSpPr>
          <p:cNvPr id="10" name="CuadroTexto 9">
            <a:extLst>
              <a:ext uri="{FF2B5EF4-FFF2-40B4-BE49-F238E27FC236}">
                <a16:creationId xmlns:a16="http://schemas.microsoft.com/office/drawing/2014/main" id="{D454F788-E3C6-4A6C-B905-D6C874D305E9}"/>
              </a:ext>
            </a:extLst>
          </p:cNvPr>
          <p:cNvSpPr txBox="1"/>
          <p:nvPr/>
        </p:nvSpPr>
        <p:spPr>
          <a:xfrm>
            <a:off x="6188765" y="2027583"/>
            <a:ext cx="4184374" cy="3829878"/>
          </a:xfrm>
          <a:prstGeom prst="rect">
            <a:avLst/>
          </a:prstGeom>
          <a:noFill/>
        </p:spPr>
        <p:txBody>
          <a:bodyPr wrap="square" rtlCol="0">
            <a:spAutoFit/>
          </a:bodyPr>
          <a:lstStyle/>
          <a:p>
            <a:pPr marL="742950" lvl="1" indent="-285750" algn="l">
              <a:buFont typeface="Arial" panose="020B0604020202020204" pitchFamily="34" charset="0"/>
              <a:buChar char="•"/>
            </a:pPr>
            <a:r>
              <a:rPr lang="es-ES" b="1" i="0" dirty="0">
                <a:solidFill>
                  <a:srgbClr val="202122"/>
                </a:solidFill>
                <a:effectLst/>
                <a:latin typeface="Arial" panose="020B0604020202020204" pitchFamily="34" charset="0"/>
              </a:rPr>
              <a:t>P5</a:t>
            </a:r>
            <a:r>
              <a:rPr lang="es-ES" b="0" i="0" dirty="0">
                <a:solidFill>
                  <a:srgbClr val="202122"/>
                </a:solidFill>
                <a:effectLst/>
                <a:latin typeface="Arial" panose="020B0604020202020204" pitchFamily="34" charset="0"/>
              </a:rPr>
              <a:t>: </a:t>
            </a:r>
            <a:r>
              <a:rPr lang="es-ES" i="0" strike="noStrike" dirty="0">
                <a:effectLst/>
                <a:latin typeface="Arial" panose="020B0604020202020204" pitchFamily="34" charset="0"/>
                <a:hlinkClick r:id="rId4" tooltip="800 nanómetros">
                  <a:extLst>
                    <a:ext uri="{A12FA001-AC4F-418D-AE19-62706E023703}">
                      <ahyp:hlinkClr xmlns:ahyp="http://schemas.microsoft.com/office/drawing/2018/hyperlinkcolor" val="tx"/>
                    </a:ext>
                  </a:extLst>
                </a:hlinkClick>
              </a:rPr>
              <a:t>Tecnología de proceso de 0,8 μm</a:t>
            </a:r>
            <a:endParaRPr lang="es-ES" i="0" dirty="0">
              <a:effectLst/>
              <a:latin typeface="Arial" panose="020B0604020202020204" pitchFamily="34" charset="0"/>
            </a:endParaRP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Introducido el 22 de marzo de 1993</a:t>
            </a: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3.1 millones de transistores</a:t>
            </a: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El único Pentium que funciona con 5 voltios</a:t>
            </a: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Socket 4 Paquete de 273 pines PGA</a:t>
            </a: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Dimensiones del paquete 2.16 ″ × 2.16 ″</a:t>
            </a:r>
          </a:p>
          <a:p>
            <a:pPr marL="1143000" lvl="2" indent="-228600" algn="l">
              <a:buFont typeface="Arial" panose="020B0604020202020204" pitchFamily="34" charset="0"/>
              <a:buChar char="•"/>
            </a:pPr>
            <a:r>
              <a:rPr lang="es-ES" b="0" i="0" dirty="0">
                <a:solidFill>
                  <a:srgbClr val="202122"/>
                </a:solidFill>
                <a:effectLst/>
                <a:latin typeface="Arial" panose="020B0604020202020204" pitchFamily="34" charset="0"/>
              </a:rPr>
              <a:t>Familia 5 modelo 1</a:t>
            </a:r>
          </a:p>
          <a:p>
            <a:endParaRPr lang="es-MX" dirty="0"/>
          </a:p>
        </p:txBody>
      </p:sp>
    </p:spTree>
    <p:extLst>
      <p:ext uri="{BB962C8B-B14F-4D97-AF65-F5344CB8AC3E}">
        <p14:creationId xmlns:p14="http://schemas.microsoft.com/office/powerpoint/2010/main" val="78391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FCEA8-A3B2-42EF-B70A-1D7B9308597D}"/>
              </a:ext>
            </a:extLst>
          </p:cNvPr>
          <p:cNvSpPr>
            <a:spLocks noGrp="1"/>
          </p:cNvSpPr>
          <p:nvPr>
            <p:ph type="ctrTitle"/>
          </p:nvPr>
        </p:nvSpPr>
        <p:spPr>
          <a:xfrm>
            <a:off x="1524000" y="1343771"/>
            <a:ext cx="9144000" cy="2340864"/>
          </a:xfrm>
        </p:spPr>
        <p:txBody>
          <a:bodyPr/>
          <a:lstStyle/>
          <a:p>
            <a:r>
              <a:rPr lang="es-MX" dirty="0"/>
              <a:t>INTEL CORE</a:t>
            </a:r>
          </a:p>
        </p:txBody>
      </p:sp>
    </p:spTree>
    <p:extLst>
      <p:ext uri="{BB962C8B-B14F-4D97-AF65-F5344CB8AC3E}">
        <p14:creationId xmlns:p14="http://schemas.microsoft.com/office/powerpoint/2010/main" val="260062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F0E69A8-A8BD-4193-AA90-7D4922F47D8B}"/>
              </a:ext>
            </a:extLst>
          </p:cNvPr>
          <p:cNvSpPr>
            <a:spLocks noGrp="1"/>
          </p:cNvSpPr>
          <p:nvPr>
            <p:ph type="sldNum" sz="quarter" idx="12"/>
          </p:nvPr>
        </p:nvSpPr>
        <p:spPr/>
        <p:txBody>
          <a:bodyPr/>
          <a:lstStyle/>
          <a:p>
            <a:pPr rtl="0"/>
            <a:fld id="{D8DA9DAA-006C-4F4B-980E-E3DF019B24E2}" type="slidenum">
              <a:rPr lang="es-ES" noProof="0" smtClean="0"/>
              <a:t>41</a:t>
            </a:fld>
            <a:endParaRPr lang="es-ES" noProof="0"/>
          </a:p>
        </p:txBody>
      </p:sp>
      <p:sp>
        <p:nvSpPr>
          <p:cNvPr id="5" name="CuadroTexto 4">
            <a:extLst>
              <a:ext uri="{FF2B5EF4-FFF2-40B4-BE49-F238E27FC236}">
                <a16:creationId xmlns:a16="http://schemas.microsoft.com/office/drawing/2014/main" id="{816788B9-7558-4657-AE5F-BB60CEE709E8}"/>
              </a:ext>
            </a:extLst>
          </p:cNvPr>
          <p:cNvSpPr txBox="1"/>
          <p:nvPr/>
        </p:nvSpPr>
        <p:spPr>
          <a:xfrm>
            <a:off x="914400" y="265043"/>
            <a:ext cx="5022574" cy="1600438"/>
          </a:xfrm>
          <a:prstGeom prst="rect">
            <a:avLst/>
          </a:prstGeom>
          <a:noFill/>
        </p:spPr>
        <p:txBody>
          <a:bodyPr wrap="square" rtlCol="0">
            <a:spAutoFit/>
          </a:bodyPr>
          <a:lstStyle/>
          <a:p>
            <a:pPr marL="285750" indent="-285750">
              <a:buFont typeface="Arial" panose="020B0604020202020204" pitchFamily="34" charset="0"/>
              <a:buChar char="•"/>
            </a:pPr>
            <a:r>
              <a:rPr lang="es-ES" sz="1400" dirty="0">
                <a:solidFill>
                  <a:schemeClr val="accent1"/>
                </a:solidFill>
              </a:rPr>
              <a:t>Yonah: </a:t>
            </a:r>
            <a:r>
              <a:rPr lang="es-ES" sz="1400" dirty="0"/>
              <a:t>Tecnología de proceso 0.065 μm (65 nm)</a:t>
            </a:r>
          </a:p>
          <a:p>
            <a:pPr marL="285750" indent="-285750">
              <a:buFont typeface="Arial" panose="020B0604020202020204" pitchFamily="34" charset="0"/>
              <a:buChar char="•"/>
            </a:pPr>
            <a:r>
              <a:rPr lang="es-ES" sz="1400" dirty="0"/>
              <a:t>Introducido en enero de 2006</a:t>
            </a:r>
          </a:p>
          <a:p>
            <a:pPr marL="285750" indent="-285750">
              <a:buFont typeface="Arial" panose="020B0604020202020204" pitchFamily="34" charset="0"/>
              <a:buChar char="•"/>
            </a:pPr>
            <a:r>
              <a:rPr lang="es-ES" sz="1400" dirty="0"/>
              <a:t>Bus frontal de 533/667 MHz</a:t>
            </a:r>
          </a:p>
          <a:p>
            <a:pPr marL="285750" indent="-285750">
              <a:buFont typeface="Arial" panose="020B0604020202020204" pitchFamily="34" charset="0"/>
              <a:buChar char="•"/>
            </a:pPr>
            <a:r>
              <a:rPr lang="es-ES" sz="1400" dirty="0"/>
              <a:t>2 MB (compartido en Duo) caché L2</a:t>
            </a:r>
          </a:p>
          <a:p>
            <a:pPr marL="285750" indent="-285750">
              <a:buFont typeface="Arial" panose="020B0604020202020204" pitchFamily="34" charset="0"/>
              <a:buChar char="•"/>
            </a:pPr>
            <a:r>
              <a:rPr lang="es-ES" sz="1400" dirty="0"/>
              <a:t>Instrucciones SIME SSE3</a:t>
            </a:r>
          </a:p>
          <a:p>
            <a:pPr marL="285750" indent="-285750">
              <a:buFont typeface="Arial" panose="020B0604020202020204" pitchFamily="34" charset="0"/>
              <a:buChar char="•"/>
            </a:pPr>
            <a:r>
              <a:rPr lang="es-ES" sz="1400" dirty="0"/>
              <a:t>31W TDP (versiones T)</a:t>
            </a:r>
          </a:p>
          <a:p>
            <a:pPr marL="285750" indent="-285750">
              <a:buFont typeface="Arial" panose="020B0604020202020204" pitchFamily="34" charset="0"/>
              <a:buChar char="•"/>
            </a:pPr>
            <a:r>
              <a:rPr lang="es-ES" sz="1400" dirty="0"/>
              <a:t>Familia 6, Modelo 14</a:t>
            </a:r>
            <a:endParaRPr lang="es-MX" sz="1400" dirty="0"/>
          </a:p>
        </p:txBody>
      </p:sp>
      <p:graphicFrame>
        <p:nvGraphicFramePr>
          <p:cNvPr id="6" name="Tabla 5">
            <a:extLst>
              <a:ext uri="{FF2B5EF4-FFF2-40B4-BE49-F238E27FC236}">
                <a16:creationId xmlns:a16="http://schemas.microsoft.com/office/drawing/2014/main" id="{FFC5978B-30AE-4609-A882-74EE23701108}"/>
              </a:ext>
            </a:extLst>
          </p:cNvPr>
          <p:cNvGraphicFramePr>
            <a:graphicFrameLocks noGrp="1"/>
          </p:cNvGraphicFramePr>
          <p:nvPr>
            <p:extLst>
              <p:ext uri="{D42A27DB-BD31-4B8C-83A1-F6EECF244321}">
                <p14:modId xmlns:p14="http://schemas.microsoft.com/office/powerpoint/2010/main" val="895718951"/>
              </p:ext>
            </p:extLst>
          </p:nvPr>
        </p:nvGraphicFramePr>
        <p:xfrm>
          <a:off x="914400" y="1825625"/>
          <a:ext cx="10604310" cy="4882916"/>
        </p:xfrm>
        <a:graphic>
          <a:graphicData uri="http://schemas.openxmlformats.org/drawingml/2006/table">
            <a:tbl>
              <a:tblPr>
                <a:tableStyleId>{5DA37D80-6434-44D0-A028-1B22A696006F}</a:tableStyleId>
              </a:tblPr>
              <a:tblGrid>
                <a:gridCol w="1060431">
                  <a:extLst>
                    <a:ext uri="{9D8B030D-6E8A-4147-A177-3AD203B41FA5}">
                      <a16:colId xmlns:a16="http://schemas.microsoft.com/office/drawing/2014/main" val="2137022140"/>
                    </a:ext>
                  </a:extLst>
                </a:gridCol>
                <a:gridCol w="1060431">
                  <a:extLst>
                    <a:ext uri="{9D8B030D-6E8A-4147-A177-3AD203B41FA5}">
                      <a16:colId xmlns:a16="http://schemas.microsoft.com/office/drawing/2014/main" val="946419036"/>
                    </a:ext>
                  </a:extLst>
                </a:gridCol>
                <a:gridCol w="1060431">
                  <a:extLst>
                    <a:ext uri="{9D8B030D-6E8A-4147-A177-3AD203B41FA5}">
                      <a16:colId xmlns:a16="http://schemas.microsoft.com/office/drawing/2014/main" val="3499414707"/>
                    </a:ext>
                  </a:extLst>
                </a:gridCol>
                <a:gridCol w="1060431">
                  <a:extLst>
                    <a:ext uri="{9D8B030D-6E8A-4147-A177-3AD203B41FA5}">
                      <a16:colId xmlns:a16="http://schemas.microsoft.com/office/drawing/2014/main" val="2641877193"/>
                    </a:ext>
                  </a:extLst>
                </a:gridCol>
                <a:gridCol w="1060431">
                  <a:extLst>
                    <a:ext uri="{9D8B030D-6E8A-4147-A177-3AD203B41FA5}">
                      <a16:colId xmlns:a16="http://schemas.microsoft.com/office/drawing/2014/main" val="3312651140"/>
                    </a:ext>
                  </a:extLst>
                </a:gridCol>
                <a:gridCol w="1060431">
                  <a:extLst>
                    <a:ext uri="{9D8B030D-6E8A-4147-A177-3AD203B41FA5}">
                      <a16:colId xmlns:a16="http://schemas.microsoft.com/office/drawing/2014/main" val="1139554080"/>
                    </a:ext>
                  </a:extLst>
                </a:gridCol>
                <a:gridCol w="1060431">
                  <a:extLst>
                    <a:ext uri="{9D8B030D-6E8A-4147-A177-3AD203B41FA5}">
                      <a16:colId xmlns:a16="http://schemas.microsoft.com/office/drawing/2014/main" val="745223242"/>
                    </a:ext>
                  </a:extLst>
                </a:gridCol>
                <a:gridCol w="1060431">
                  <a:extLst>
                    <a:ext uri="{9D8B030D-6E8A-4147-A177-3AD203B41FA5}">
                      <a16:colId xmlns:a16="http://schemas.microsoft.com/office/drawing/2014/main" val="315250449"/>
                    </a:ext>
                  </a:extLst>
                </a:gridCol>
                <a:gridCol w="1060431">
                  <a:extLst>
                    <a:ext uri="{9D8B030D-6E8A-4147-A177-3AD203B41FA5}">
                      <a16:colId xmlns:a16="http://schemas.microsoft.com/office/drawing/2014/main" val="286365295"/>
                    </a:ext>
                  </a:extLst>
                </a:gridCol>
                <a:gridCol w="1060431">
                  <a:extLst>
                    <a:ext uri="{9D8B030D-6E8A-4147-A177-3AD203B41FA5}">
                      <a16:colId xmlns:a16="http://schemas.microsoft.com/office/drawing/2014/main" val="1547986107"/>
                    </a:ext>
                  </a:extLst>
                </a:gridCol>
              </a:tblGrid>
              <a:tr h="534270">
                <a:tc>
                  <a:txBody>
                    <a:bodyPr/>
                    <a:lstStyle/>
                    <a:p>
                      <a:pPr algn="ctr"/>
                      <a:r>
                        <a:rPr lang="es-MX" sz="1000">
                          <a:effectLst/>
                        </a:rPr>
                        <a:t>Modelo</a:t>
                      </a:r>
                    </a:p>
                  </a:txBody>
                  <a:tcPr marL="37512" marR="37512" marT="18756" marB="18756" anchor="ctr"/>
                </a:tc>
                <a:tc>
                  <a:txBody>
                    <a:bodyPr/>
                    <a:lstStyle/>
                    <a:p>
                      <a:pPr algn="ctr"/>
                      <a:r>
                        <a:rPr lang="es-MX" sz="1000">
                          <a:effectLst/>
                        </a:rPr>
                        <a:t>Frecuencia</a:t>
                      </a:r>
                    </a:p>
                  </a:txBody>
                  <a:tcPr marL="37512" marR="37512" marT="18756" marB="18756" anchor="ctr"/>
                </a:tc>
                <a:tc>
                  <a:txBody>
                    <a:bodyPr/>
                    <a:lstStyle/>
                    <a:p>
                      <a:pPr algn="ctr"/>
                      <a:r>
                        <a:rPr lang="es-MX" sz="1000">
                          <a:effectLst/>
                        </a:rPr>
                        <a:t>cachéL2</a:t>
                      </a:r>
                    </a:p>
                  </a:txBody>
                  <a:tcPr marL="37512" marR="37512" marT="18756" marB="18756" anchor="ctr"/>
                </a:tc>
                <a:tc>
                  <a:txBody>
                    <a:bodyPr/>
                    <a:lstStyle/>
                    <a:p>
                      <a:pPr algn="ctr"/>
                      <a:r>
                        <a:rPr lang="es-MX" sz="1000">
                          <a:effectLst/>
                        </a:rPr>
                        <a:t>FSB</a:t>
                      </a:r>
                    </a:p>
                  </a:txBody>
                  <a:tcPr marL="37512" marR="37512" marT="18756" marB="18756" anchor="ctr"/>
                </a:tc>
                <a:tc>
                  <a:txBody>
                    <a:bodyPr/>
                    <a:lstStyle/>
                    <a:p>
                      <a:pPr algn="ctr"/>
                      <a:r>
                        <a:rPr lang="es-MX" sz="1000">
                          <a:effectLst/>
                        </a:rPr>
                        <a:t>Mult.</a:t>
                      </a:r>
                    </a:p>
                  </a:txBody>
                  <a:tcPr marL="37512" marR="37512" marT="18756" marB="18756" anchor="ctr"/>
                </a:tc>
                <a:tc>
                  <a:txBody>
                    <a:bodyPr/>
                    <a:lstStyle/>
                    <a:p>
                      <a:pPr algn="ctr"/>
                      <a:r>
                        <a:rPr lang="es-MX" sz="1000">
                          <a:effectLst/>
                        </a:rPr>
                        <a:t>Voltage</a:t>
                      </a:r>
                    </a:p>
                  </a:txBody>
                  <a:tcPr marL="37512" marR="37512" marT="18756" marB="18756" anchor="ctr"/>
                </a:tc>
                <a:tc>
                  <a:txBody>
                    <a:bodyPr/>
                    <a:lstStyle/>
                    <a:p>
                      <a:pPr algn="ctr"/>
                      <a:r>
                        <a:rPr lang="es-MX" sz="1000">
                          <a:effectLst/>
                        </a:rPr>
                        <a:t>TDP</a:t>
                      </a:r>
                    </a:p>
                  </a:txBody>
                  <a:tcPr marL="37512" marR="37512" marT="18756" marB="18756" anchor="ctr"/>
                </a:tc>
                <a:tc>
                  <a:txBody>
                    <a:bodyPr/>
                    <a:lstStyle/>
                    <a:p>
                      <a:pPr algn="ctr"/>
                      <a:r>
                        <a:rPr lang="es-MX" sz="1000">
                          <a:effectLst/>
                        </a:rPr>
                        <a:t>Socket</a:t>
                      </a:r>
                    </a:p>
                  </a:txBody>
                  <a:tcPr marL="37512" marR="37512" marT="18756" marB="18756" anchor="ctr"/>
                </a:tc>
                <a:tc>
                  <a:txBody>
                    <a:bodyPr/>
                    <a:lstStyle/>
                    <a:p>
                      <a:pPr algn="ctr"/>
                      <a:r>
                        <a:rPr lang="es-MX" sz="1000" dirty="0">
                          <a:effectLst/>
                        </a:rPr>
                        <a:t>Fecha de lanzamiento</a:t>
                      </a:r>
                    </a:p>
                  </a:txBody>
                  <a:tcPr marL="37512" marR="37512" marT="18756" marB="18756" anchor="ctr"/>
                </a:tc>
                <a:tc>
                  <a:txBody>
                    <a:bodyPr/>
                    <a:lstStyle/>
                    <a:p>
                      <a:pPr algn="ctr"/>
                      <a:r>
                        <a:rPr lang="es-MX" sz="1000">
                          <a:effectLst/>
                        </a:rPr>
                        <a:t>Precio delanzamiento (USD)</a:t>
                      </a:r>
                    </a:p>
                  </a:txBody>
                  <a:tcPr marL="37512" marR="37512" marT="18756" marB="18756" anchor="ctr"/>
                </a:tc>
                <a:extLst>
                  <a:ext uri="{0D108BD9-81ED-4DB2-BD59-A6C34878D82A}">
                    <a16:rowId xmlns:a16="http://schemas.microsoft.com/office/drawing/2014/main" val="3445836976"/>
                  </a:ext>
                </a:extLst>
              </a:tr>
              <a:tr h="410977">
                <a:tc>
                  <a:txBody>
                    <a:bodyPr/>
                    <a:lstStyle/>
                    <a:p>
                      <a:r>
                        <a:rPr lang="es-MX" sz="1000">
                          <a:effectLst/>
                        </a:rPr>
                        <a:t>Core Solo T1200</a:t>
                      </a:r>
                    </a:p>
                  </a:txBody>
                  <a:tcPr marL="37512" marR="37512" marT="18756" marB="18756" anchor="ctr"/>
                </a:tc>
                <a:tc>
                  <a:txBody>
                    <a:bodyPr/>
                    <a:lstStyle/>
                    <a:p>
                      <a:r>
                        <a:rPr lang="es-MX" sz="1000">
                          <a:effectLst/>
                        </a:rPr>
                        <a:t>1.5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667 MT/s</a:t>
                      </a:r>
                    </a:p>
                  </a:txBody>
                  <a:tcPr marL="37512" marR="37512" marT="18756" marB="18756" anchor="ctr"/>
                </a:tc>
                <a:tc>
                  <a:txBody>
                    <a:bodyPr/>
                    <a:lstStyle/>
                    <a:p>
                      <a:r>
                        <a:rPr lang="es-MX" sz="1000">
                          <a:effectLst/>
                        </a:rPr>
                        <a:t>9×</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27 W</a:t>
                      </a:r>
                    </a:p>
                  </a:txBody>
                  <a:tcPr marL="37512" marR="37512" marT="18756" marB="18756" anchor="ctr"/>
                </a:tc>
                <a:tc>
                  <a:txBody>
                    <a:bodyPr/>
                    <a:lstStyle/>
                    <a:p>
                      <a:r>
                        <a:rPr lang="es-MX" sz="1000">
                          <a:effectLst/>
                        </a:rPr>
                        <a:t>Socket M</a:t>
                      </a:r>
                    </a:p>
                  </a:txBody>
                  <a:tcPr marL="37512" marR="37512" marT="18756" marB="18756" anchor="ctr"/>
                </a:tc>
                <a:tc>
                  <a:txBody>
                    <a:bodyPr/>
                    <a:lstStyle/>
                    <a:p>
                      <a:r>
                        <a:rPr lang="es-MX" sz="1000">
                          <a:effectLst/>
                        </a:rPr>
                        <a:t>Julio de 2006</a:t>
                      </a:r>
                    </a:p>
                  </a:txBody>
                  <a:tcPr marL="37512" marR="37512" marT="18756" marB="18756" anchor="ctr"/>
                </a:tc>
                <a:tc>
                  <a:txBody>
                    <a:bodyPr/>
                    <a:lstStyle/>
                    <a:p>
                      <a:endParaRPr lang="es-MX" sz="1000">
                        <a:effectLst/>
                      </a:endParaRPr>
                    </a:p>
                  </a:txBody>
                  <a:tcPr marL="37512" marR="37512" marT="18756" marB="18756" anchor="ctr"/>
                </a:tc>
                <a:extLst>
                  <a:ext uri="{0D108BD9-81ED-4DB2-BD59-A6C34878D82A}">
                    <a16:rowId xmlns:a16="http://schemas.microsoft.com/office/drawing/2014/main" val="1190161194"/>
                  </a:ext>
                </a:extLst>
              </a:tr>
              <a:tr h="410977">
                <a:tc>
                  <a:txBody>
                    <a:bodyPr/>
                    <a:lstStyle/>
                    <a:p>
                      <a:r>
                        <a:rPr lang="es-MX" sz="1000">
                          <a:effectLst/>
                        </a:rPr>
                        <a:t>Core Solo T1250</a:t>
                      </a:r>
                    </a:p>
                  </a:txBody>
                  <a:tcPr marL="37512" marR="37512" marT="18756" marB="18756" anchor="ctr"/>
                </a:tc>
                <a:tc>
                  <a:txBody>
                    <a:bodyPr/>
                    <a:lstStyle/>
                    <a:p>
                      <a:r>
                        <a:rPr lang="es-MX" sz="1000">
                          <a:effectLst/>
                        </a:rPr>
                        <a:t>1.73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533 MT/s</a:t>
                      </a:r>
                    </a:p>
                  </a:txBody>
                  <a:tcPr marL="37512" marR="37512" marT="18756" marB="18756" anchor="ctr"/>
                </a:tc>
                <a:tc>
                  <a:txBody>
                    <a:bodyPr/>
                    <a:lstStyle/>
                    <a:p>
                      <a:r>
                        <a:rPr lang="es-MX" sz="1000">
                          <a:effectLst/>
                        </a:rPr>
                        <a:t>13×</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31 W</a:t>
                      </a:r>
                    </a:p>
                  </a:txBody>
                  <a:tcPr marL="37512" marR="37512" marT="18756" marB="18756" anchor="ctr"/>
                </a:tc>
                <a:tc>
                  <a:txBody>
                    <a:bodyPr/>
                    <a:lstStyle/>
                    <a:p>
                      <a:r>
                        <a:rPr lang="es-MX" sz="1000">
                          <a:effectLst/>
                        </a:rPr>
                        <a:t>Socket M</a:t>
                      </a:r>
                    </a:p>
                  </a:txBody>
                  <a:tcPr marL="37512" marR="37512" marT="18756" marB="18756" anchor="ctr"/>
                </a:tc>
                <a:tc>
                  <a:txBody>
                    <a:bodyPr/>
                    <a:lstStyle/>
                    <a:p>
                      <a:endParaRPr lang="es-MX" sz="1000">
                        <a:effectLst/>
                      </a:endParaRPr>
                    </a:p>
                  </a:txBody>
                  <a:tcPr marL="37512" marR="37512" marT="18756" marB="18756" anchor="ctr"/>
                </a:tc>
                <a:tc>
                  <a:txBody>
                    <a:bodyPr/>
                    <a:lstStyle/>
                    <a:p>
                      <a:endParaRPr lang="es-MX" sz="1000">
                        <a:effectLst/>
                      </a:endParaRPr>
                    </a:p>
                  </a:txBody>
                  <a:tcPr marL="37512" marR="37512" marT="18756" marB="18756" anchor="ctr"/>
                </a:tc>
                <a:extLst>
                  <a:ext uri="{0D108BD9-81ED-4DB2-BD59-A6C34878D82A}">
                    <a16:rowId xmlns:a16="http://schemas.microsoft.com/office/drawing/2014/main" val="1412195958"/>
                  </a:ext>
                </a:extLst>
              </a:tr>
              <a:tr h="534270">
                <a:tc>
                  <a:txBody>
                    <a:bodyPr/>
                    <a:lstStyle/>
                    <a:p>
                      <a:r>
                        <a:rPr lang="es-MX" sz="1000">
                          <a:effectLst/>
                        </a:rPr>
                        <a:t>Core Solo T1300</a:t>
                      </a:r>
                    </a:p>
                  </a:txBody>
                  <a:tcPr marL="37512" marR="37512" marT="18756" marB="18756" anchor="ctr"/>
                </a:tc>
                <a:tc>
                  <a:txBody>
                    <a:bodyPr/>
                    <a:lstStyle/>
                    <a:p>
                      <a:r>
                        <a:rPr lang="es-MX" sz="1000">
                          <a:effectLst/>
                        </a:rPr>
                        <a:t>1.67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667 MT/s</a:t>
                      </a:r>
                    </a:p>
                  </a:txBody>
                  <a:tcPr marL="37512" marR="37512" marT="18756" marB="18756" anchor="ctr"/>
                </a:tc>
                <a:tc>
                  <a:txBody>
                    <a:bodyPr/>
                    <a:lstStyle/>
                    <a:p>
                      <a:r>
                        <a:rPr lang="es-MX" sz="1000">
                          <a:effectLst/>
                        </a:rPr>
                        <a:t>10×</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27 W</a:t>
                      </a:r>
                    </a:p>
                  </a:txBody>
                  <a:tcPr marL="37512" marR="37512" marT="18756" marB="18756" anchor="ctr"/>
                </a:tc>
                <a:tc>
                  <a:txBody>
                    <a:bodyPr/>
                    <a:lstStyle/>
                    <a:p>
                      <a:r>
                        <a:rPr lang="es-MX" sz="1000">
                          <a:effectLst/>
                        </a:rPr>
                        <a:t>Socket 479/FC-µBGASocket M</a:t>
                      </a:r>
                    </a:p>
                  </a:txBody>
                  <a:tcPr marL="37512" marR="37512" marT="18756" marB="18756" anchor="ctr"/>
                </a:tc>
                <a:tc>
                  <a:txBody>
                    <a:bodyPr/>
                    <a:lstStyle/>
                    <a:p>
                      <a:r>
                        <a:rPr lang="es-MX" sz="1000">
                          <a:effectLst/>
                        </a:rPr>
                        <a:t>Enero de 2006</a:t>
                      </a:r>
                    </a:p>
                  </a:txBody>
                  <a:tcPr marL="37512" marR="37512" marT="18756" marB="18756" anchor="ctr"/>
                </a:tc>
                <a:tc>
                  <a:txBody>
                    <a:bodyPr/>
                    <a:lstStyle/>
                    <a:p>
                      <a:r>
                        <a:rPr lang="es-MX" sz="1000">
                          <a:effectLst/>
                        </a:rPr>
                        <a:t>$209</a:t>
                      </a:r>
                    </a:p>
                  </a:txBody>
                  <a:tcPr marL="37512" marR="37512" marT="18756" marB="18756" anchor="ctr"/>
                </a:tc>
                <a:extLst>
                  <a:ext uri="{0D108BD9-81ED-4DB2-BD59-A6C34878D82A}">
                    <a16:rowId xmlns:a16="http://schemas.microsoft.com/office/drawing/2014/main" val="896579864"/>
                  </a:ext>
                </a:extLst>
              </a:tr>
              <a:tr h="501039">
                <a:tc>
                  <a:txBody>
                    <a:bodyPr/>
                    <a:lstStyle/>
                    <a:p>
                      <a:r>
                        <a:rPr lang="es-MX" sz="1000">
                          <a:effectLst/>
                        </a:rPr>
                        <a:t>Core Solo T1350</a:t>
                      </a:r>
                    </a:p>
                  </a:txBody>
                  <a:tcPr marL="37512" marR="37512" marT="18756" marB="18756" anchor="ctr"/>
                </a:tc>
                <a:tc>
                  <a:txBody>
                    <a:bodyPr/>
                    <a:lstStyle/>
                    <a:p>
                      <a:r>
                        <a:rPr lang="es-MX" sz="1000">
                          <a:effectLst/>
                        </a:rPr>
                        <a:t>1.87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533 MT/s</a:t>
                      </a:r>
                    </a:p>
                  </a:txBody>
                  <a:tcPr marL="37512" marR="37512" marT="18756" marB="18756" anchor="ctr"/>
                </a:tc>
                <a:tc>
                  <a:txBody>
                    <a:bodyPr/>
                    <a:lstStyle/>
                    <a:p>
                      <a:r>
                        <a:rPr lang="es-MX" sz="1000">
                          <a:effectLst/>
                        </a:rPr>
                        <a:t>14×</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31 W</a:t>
                      </a:r>
                    </a:p>
                  </a:txBody>
                  <a:tcPr marL="37512" marR="37512" marT="18756" marB="18756" anchor="ctr"/>
                </a:tc>
                <a:tc>
                  <a:txBody>
                    <a:bodyPr/>
                    <a:lstStyle/>
                    <a:p>
                      <a:r>
                        <a:rPr lang="es-MX" sz="1000">
                          <a:effectLst/>
                        </a:rPr>
                        <a:t>Socket M</a:t>
                      </a:r>
                    </a:p>
                  </a:txBody>
                  <a:tcPr marL="37512" marR="37512" marT="18756" marB="18756" anchor="ctr"/>
                </a:tc>
                <a:tc>
                  <a:txBody>
                    <a:bodyPr/>
                    <a:lstStyle/>
                    <a:p>
                      <a:r>
                        <a:rPr lang="es-MX" sz="1000">
                          <a:effectLst/>
                        </a:rPr>
                        <a:t>Julio de 2006</a:t>
                      </a:r>
                    </a:p>
                  </a:txBody>
                  <a:tcPr marL="37512" marR="37512" marT="18756" marB="18756" anchor="ctr"/>
                </a:tc>
                <a:tc>
                  <a:txBody>
                    <a:bodyPr/>
                    <a:lstStyle/>
                    <a:p>
                      <a:endParaRPr lang="es-MX" sz="1000">
                        <a:effectLst/>
                      </a:endParaRPr>
                    </a:p>
                  </a:txBody>
                  <a:tcPr marL="37512" marR="37512" marT="18756" marB="18756" anchor="ctr"/>
                </a:tc>
                <a:extLst>
                  <a:ext uri="{0D108BD9-81ED-4DB2-BD59-A6C34878D82A}">
                    <a16:rowId xmlns:a16="http://schemas.microsoft.com/office/drawing/2014/main" val="3574713674"/>
                  </a:ext>
                </a:extLst>
              </a:tr>
              <a:tr h="534270">
                <a:tc>
                  <a:txBody>
                    <a:bodyPr/>
                    <a:lstStyle/>
                    <a:p>
                      <a:r>
                        <a:rPr lang="es-MX" sz="1000">
                          <a:effectLst/>
                        </a:rPr>
                        <a:t>Core Solo T1400</a:t>
                      </a:r>
                    </a:p>
                  </a:txBody>
                  <a:tcPr marL="37512" marR="37512" marT="18756" marB="18756" anchor="ctr"/>
                </a:tc>
                <a:tc>
                  <a:txBody>
                    <a:bodyPr/>
                    <a:lstStyle/>
                    <a:p>
                      <a:r>
                        <a:rPr lang="es-MX" sz="1000">
                          <a:effectLst/>
                        </a:rPr>
                        <a:t>1.83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667 MT/s</a:t>
                      </a:r>
                    </a:p>
                  </a:txBody>
                  <a:tcPr marL="37512" marR="37512" marT="18756" marB="18756" anchor="ctr"/>
                </a:tc>
                <a:tc>
                  <a:txBody>
                    <a:bodyPr/>
                    <a:lstStyle/>
                    <a:p>
                      <a:r>
                        <a:rPr lang="es-MX" sz="1000">
                          <a:effectLst/>
                        </a:rPr>
                        <a:t>11×</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27 W</a:t>
                      </a:r>
                    </a:p>
                  </a:txBody>
                  <a:tcPr marL="37512" marR="37512" marT="18756" marB="18756" anchor="ctr"/>
                </a:tc>
                <a:tc>
                  <a:txBody>
                    <a:bodyPr/>
                    <a:lstStyle/>
                    <a:p>
                      <a:r>
                        <a:rPr lang="es-MX" sz="1000">
                          <a:effectLst/>
                        </a:rPr>
                        <a:t>Socket 479/FC-µBGASocket M</a:t>
                      </a:r>
                    </a:p>
                  </a:txBody>
                  <a:tcPr marL="37512" marR="37512" marT="18756" marB="18756" anchor="ctr"/>
                </a:tc>
                <a:tc>
                  <a:txBody>
                    <a:bodyPr/>
                    <a:lstStyle/>
                    <a:p>
                      <a:r>
                        <a:rPr lang="es-MX" sz="1000">
                          <a:effectLst/>
                        </a:rPr>
                        <a:t>Mayo de 2006</a:t>
                      </a:r>
                    </a:p>
                  </a:txBody>
                  <a:tcPr marL="37512" marR="37512" marT="18756" marB="18756" anchor="ctr"/>
                </a:tc>
                <a:tc>
                  <a:txBody>
                    <a:bodyPr/>
                    <a:lstStyle/>
                    <a:p>
                      <a:r>
                        <a:rPr lang="es-MX" sz="1000">
                          <a:effectLst/>
                        </a:rPr>
                        <a:t>$209</a:t>
                      </a:r>
                    </a:p>
                  </a:txBody>
                  <a:tcPr marL="37512" marR="37512" marT="18756" marB="18756" anchor="ctr"/>
                </a:tc>
                <a:extLst>
                  <a:ext uri="{0D108BD9-81ED-4DB2-BD59-A6C34878D82A}">
                    <a16:rowId xmlns:a16="http://schemas.microsoft.com/office/drawing/2014/main" val="3980936547"/>
                  </a:ext>
                </a:extLst>
              </a:tr>
              <a:tr h="534270">
                <a:tc>
                  <a:txBody>
                    <a:bodyPr/>
                    <a:lstStyle/>
                    <a:p>
                      <a:r>
                        <a:rPr lang="es-MX" sz="1000">
                          <a:effectLst/>
                        </a:rPr>
                        <a:t>Core Solo T1500</a:t>
                      </a:r>
                    </a:p>
                  </a:txBody>
                  <a:tcPr marL="37512" marR="37512" marT="18756" marB="18756" anchor="ctr"/>
                </a:tc>
                <a:tc>
                  <a:txBody>
                    <a:bodyPr/>
                    <a:lstStyle/>
                    <a:p>
                      <a:r>
                        <a:rPr lang="es-MX" sz="1000">
                          <a:effectLst/>
                        </a:rPr>
                        <a:t>2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667 MT/s</a:t>
                      </a:r>
                    </a:p>
                  </a:txBody>
                  <a:tcPr marL="37512" marR="37512" marT="18756" marB="18756" anchor="ctr"/>
                </a:tc>
                <a:tc>
                  <a:txBody>
                    <a:bodyPr/>
                    <a:lstStyle/>
                    <a:p>
                      <a:r>
                        <a:rPr lang="es-MX" sz="1000">
                          <a:effectLst/>
                        </a:rPr>
                        <a:t>12×</a:t>
                      </a:r>
                    </a:p>
                  </a:txBody>
                  <a:tcPr marL="37512" marR="37512" marT="18756" marB="18756" anchor="ctr"/>
                </a:tc>
                <a:tc>
                  <a:txBody>
                    <a:bodyPr/>
                    <a:lstStyle/>
                    <a:p>
                      <a:r>
                        <a:rPr lang="es-MX" sz="1000">
                          <a:effectLst/>
                        </a:rPr>
                        <a:t>0.7625–1.3 V</a:t>
                      </a:r>
                    </a:p>
                  </a:txBody>
                  <a:tcPr marL="37512" marR="37512" marT="18756" marB="18756" anchor="ctr"/>
                </a:tc>
                <a:tc>
                  <a:txBody>
                    <a:bodyPr/>
                    <a:lstStyle/>
                    <a:p>
                      <a:r>
                        <a:rPr lang="es-MX" sz="1000">
                          <a:effectLst/>
                        </a:rPr>
                        <a:t>27 W</a:t>
                      </a:r>
                    </a:p>
                  </a:txBody>
                  <a:tcPr marL="37512" marR="37512" marT="18756" marB="18756" anchor="ctr"/>
                </a:tc>
                <a:tc>
                  <a:txBody>
                    <a:bodyPr/>
                    <a:lstStyle/>
                    <a:p>
                      <a:r>
                        <a:rPr lang="es-MX" sz="1000">
                          <a:effectLst/>
                        </a:rPr>
                        <a:t>Socket 479/FC-µBGASocket M</a:t>
                      </a:r>
                    </a:p>
                  </a:txBody>
                  <a:tcPr marL="37512" marR="37512" marT="18756" marB="18756" anchor="ctr"/>
                </a:tc>
                <a:tc>
                  <a:txBody>
                    <a:bodyPr/>
                    <a:lstStyle/>
                    <a:p>
                      <a:r>
                        <a:rPr lang="es-MX" sz="1000">
                          <a:effectLst/>
                        </a:rPr>
                        <a:t>Agosto de 2006</a:t>
                      </a:r>
                    </a:p>
                  </a:txBody>
                  <a:tcPr marL="37512" marR="37512" marT="18756" marB="18756" anchor="ctr"/>
                </a:tc>
                <a:tc>
                  <a:txBody>
                    <a:bodyPr/>
                    <a:lstStyle/>
                    <a:p>
                      <a:endParaRPr lang="es-MX" sz="1000">
                        <a:effectLst/>
                      </a:endParaRPr>
                    </a:p>
                  </a:txBody>
                  <a:tcPr marL="37512" marR="37512" marT="18756" marB="18756" anchor="ctr"/>
                </a:tc>
                <a:extLst>
                  <a:ext uri="{0D108BD9-81ED-4DB2-BD59-A6C34878D82A}">
                    <a16:rowId xmlns:a16="http://schemas.microsoft.com/office/drawing/2014/main" val="955875614"/>
                  </a:ext>
                </a:extLst>
              </a:tr>
              <a:tr h="164391">
                <a:tc gridSpan="10">
                  <a:txBody>
                    <a:bodyPr/>
                    <a:lstStyle/>
                    <a:p>
                      <a:r>
                        <a:rPr lang="es-MX" sz="1000" b="1">
                          <a:effectLst/>
                        </a:rPr>
                        <a:t>ultra-bajo voltaje</a:t>
                      </a:r>
                      <a:endParaRPr lang="es-MX" sz="1000">
                        <a:effectLst/>
                      </a:endParaRPr>
                    </a:p>
                  </a:txBody>
                  <a:tcPr marL="37512" marR="37512" marT="18756" marB="1875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36429337"/>
                  </a:ext>
                </a:extLst>
              </a:tr>
              <a:tr h="410977">
                <a:tc>
                  <a:txBody>
                    <a:bodyPr/>
                    <a:lstStyle/>
                    <a:p>
                      <a:r>
                        <a:rPr lang="es-MX" sz="1000">
                          <a:effectLst/>
                        </a:rPr>
                        <a:t>Core Solo U1300</a:t>
                      </a:r>
                    </a:p>
                  </a:txBody>
                  <a:tcPr marL="37512" marR="37512" marT="18756" marB="18756" anchor="ctr"/>
                </a:tc>
                <a:tc>
                  <a:txBody>
                    <a:bodyPr/>
                    <a:lstStyle/>
                    <a:p>
                      <a:r>
                        <a:rPr lang="es-MX" sz="1000">
                          <a:effectLst/>
                        </a:rPr>
                        <a:t>1.07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533 MT/s</a:t>
                      </a:r>
                    </a:p>
                  </a:txBody>
                  <a:tcPr marL="37512" marR="37512" marT="18756" marB="18756" anchor="ctr"/>
                </a:tc>
                <a:tc>
                  <a:txBody>
                    <a:bodyPr/>
                    <a:lstStyle/>
                    <a:p>
                      <a:r>
                        <a:rPr lang="es-MX" sz="1000">
                          <a:effectLst/>
                        </a:rPr>
                        <a:t>8×</a:t>
                      </a:r>
                    </a:p>
                  </a:txBody>
                  <a:tcPr marL="37512" marR="37512" marT="18756" marB="18756" anchor="ctr"/>
                </a:tc>
                <a:tc>
                  <a:txBody>
                    <a:bodyPr/>
                    <a:lstStyle/>
                    <a:p>
                      <a:r>
                        <a:rPr lang="es-MX" sz="1000">
                          <a:effectLst/>
                        </a:rPr>
                        <a:t>0.95–1.05 V</a:t>
                      </a:r>
                    </a:p>
                  </a:txBody>
                  <a:tcPr marL="37512" marR="37512" marT="18756" marB="18756" anchor="ctr"/>
                </a:tc>
                <a:tc>
                  <a:txBody>
                    <a:bodyPr/>
                    <a:lstStyle/>
                    <a:p>
                      <a:r>
                        <a:rPr lang="es-MX" sz="1000">
                          <a:effectLst/>
                        </a:rPr>
                        <a:t>5.5 W</a:t>
                      </a:r>
                    </a:p>
                  </a:txBody>
                  <a:tcPr marL="37512" marR="37512" marT="18756" marB="18756" anchor="ctr"/>
                </a:tc>
                <a:tc>
                  <a:txBody>
                    <a:bodyPr/>
                    <a:lstStyle/>
                    <a:p>
                      <a:r>
                        <a:rPr lang="es-MX" sz="1000">
                          <a:effectLst/>
                        </a:rPr>
                        <a:t>Socket 479/FC-µBGA</a:t>
                      </a:r>
                    </a:p>
                  </a:txBody>
                  <a:tcPr marL="37512" marR="37512" marT="18756" marB="18756" anchor="ctr"/>
                </a:tc>
                <a:tc>
                  <a:txBody>
                    <a:bodyPr/>
                    <a:lstStyle/>
                    <a:p>
                      <a:r>
                        <a:rPr lang="es-MX" sz="1000">
                          <a:effectLst/>
                        </a:rPr>
                        <a:t>Abril de 2006</a:t>
                      </a:r>
                    </a:p>
                  </a:txBody>
                  <a:tcPr marL="37512" marR="37512" marT="18756" marB="18756" anchor="ctr"/>
                </a:tc>
                <a:tc>
                  <a:txBody>
                    <a:bodyPr/>
                    <a:lstStyle/>
                    <a:p>
                      <a:r>
                        <a:rPr lang="es-MX" sz="1000">
                          <a:effectLst/>
                        </a:rPr>
                        <a:t>$241</a:t>
                      </a:r>
                    </a:p>
                  </a:txBody>
                  <a:tcPr marL="37512" marR="37512" marT="18756" marB="18756" anchor="ctr"/>
                </a:tc>
                <a:extLst>
                  <a:ext uri="{0D108BD9-81ED-4DB2-BD59-A6C34878D82A}">
                    <a16:rowId xmlns:a16="http://schemas.microsoft.com/office/drawing/2014/main" val="173742252"/>
                  </a:ext>
                </a:extLst>
              </a:tr>
              <a:tr h="410977">
                <a:tc>
                  <a:txBody>
                    <a:bodyPr/>
                    <a:lstStyle/>
                    <a:p>
                      <a:r>
                        <a:rPr lang="es-MX" sz="1000">
                          <a:effectLst/>
                        </a:rPr>
                        <a:t>Core Solo U1400</a:t>
                      </a:r>
                    </a:p>
                  </a:txBody>
                  <a:tcPr marL="37512" marR="37512" marT="18756" marB="18756" anchor="ctr"/>
                </a:tc>
                <a:tc>
                  <a:txBody>
                    <a:bodyPr/>
                    <a:lstStyle/>
                    <a:p>
                      <a:r>
                        <a:rPr lang="es-MX" sz="1000">
                          <a:effectLst/>
                        </a:rPr>
                        <a:t>1.2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533 MT/s</a:t>
                      </a:r>
                    </a:p>
                  </a:txBody>
                  <a:tcPr marL="37512" marR="37512" marT="18756" marB="18756" anchor="ctr"/>
                </a:tc>
                <a:tc>
                  <a:txBody>
                    <a:bodyPr/>
                    <a:lstStyle/>
                    <a:p>
                      <a:r>
                        <a:rPr lang="es-MX" sz="1000">
                          <a:effectLst/>
                        </a:rPr>
                        <a:t>9×</a:t>
                      </a:r>
                    </a:p>
                  </a:txBody>
                  <a:tcPr marL="37512" marR="37512" marT="18756" marB="18756" anchor="ctr"/>
                </a:tc>
                <a:tc>
                  <a:txBody>
                    <a:bodyPr/>
                    <a:lstStyle/>
                    <a:p>
                      <a:r>
                        <a:rPr lang="es-MX" sz="1000">
                          <a:effectLst/>
                        </a:rPr>
                        <a:t>0.95–1.05 V</a:t>
                      </a:r>
                    </a:p>
                  </a:txBody>
                  <a:tcPr marL="37512" marR="37512" marT="18756" marB="18756" anchor="ctr"/>
                </a:tc>
                <a:tc>
                  <a:txBody>
                    <a:bodyPr/>
                    <a:lstStyle/>
                    <a:p>
                      <a:r>
                        <a:rPr lang="es-MX" sz="1000">
                          <a:effectLst/>
                        </a:rPr>
                        <a:t>5.5 W</a:t>
                      </a:r>
                    </a:p>
                  </a:txBody>
                  <a:tcPr marL="37512" marR="37512" marT="18756" marB="18756" anchor="ctr"/>
                </a:tc>
                <a:tc>
                  <a:txBody>
                    <a:bodyPr/>
                    <a:lstStyle/>
                    <a:p>
                      <a:r>
                        <a:rPr lang="es-MX" sz="1000">
                          <a:effectLst/>
                        </a:rPr>
                        <a:t>Socket 479/FC-µBGA</a:t>
                      </a:r>
                    </a:p>
                  </a:txBody>
                  <a:tcPr marL="37512" marR="37512" marT="18756" marB="18756" anchor="ctr"/>
                </a:tc>
                <a:tc>
                  <a:txBody>
                    <a:bodyPr/>
                    <a:lstStyle/>
                    <a:p>
                      <a:r>
                        <a:rPr lang="es-MX" sz="1000">
                          <a:effectLst/>
                        </a:rPr>
                        <a:t>Abril de 2006</a:t>
                      </a:r>
                    </a:p>
                  </a:txBody>
                  <a:tcPr marL="37512" marR="37512" marT="18756" marB="18756" anchor="ctr"/>
                </a:tc>
                <a:tc>
                  <a:txBody>
                    <a:bodyPr/>
                    <a:lstStyle/>
                    <a:p>
                      <a:r>
                        <a:rPr lang="es-MX" sz="1000">
                          <a:effectLst/>
                        </a:rPr>
                        <a:t>$262</a:t>
                      </a:r>
                    </a:p>
                  </a:txBody>
                  <a:tcPr marL="37512" marR="37512" marT="18756" marB="18756" anchor="ctr"/>
                </a:tc>
                <a:extLst>
                  <a:ext uri="{0D108BD9-81ED-4DB2-BD59-A6C34878D82A}">
                    <a16:rowId xmlns:a16="http://schemas.microsoft.com/office/drawing/2014/main" val="4214281373"/>
                  </a:ext>
                </a:extLst>
              </a:tr>
              <a:tr h="410977">
                <a:tc>
                  <a:txBody>
                    <a:bodyPr/>
                    <a:lstStyle/>
                    <a:p>
                      <a:r>
                        <a:rPr lang="es-MX" sz="1000">
                          <a:effectLst/>
                        </a:rPr>
                        <a:t>Core Solo U1500</a:t>
                      </a:r>
                    </a:p>
                  </a:txBody>
                  <a:tcPr marL="37512" marR="37512" marT="18756" marB="18756" anchor="ctr"/>
                </a:tc>
                <a:tc>
                  <a:txBody>
                    <a:bodyPr/>
                    <a:lstStyle/>
                    <a:p>
                      <a:r>
                        <a:rPr lang="es-MX" sz="1000">
                          <a:effectLst/>
                        </a:rPr>
                        <a:t>1.33 GHz</a:t>
                      </a:r>
                    </a:p>
                  </a:txBody>
                  <a:tcPr marL="37512" marR="37512" marT="18756" marB="18756" anchor="ctr"/>
                </a:tc>
                <a:tc>
                  <a:txBody>
                    <a:bodyPr/>
                    <a:lstStyle/>
                    <a:p>
                      <a:r>
                        <a:rPr lang="es-MX" sz="1000">
                          <a:effectLst/>
                        </a:rPr>
                        <a:t>2 MiB</a:t>
                      </a:r>
                    </a:p>
                  </a:txBody>
                  <a:tcPr marL="37512" marR="37512" marT="18756" marB="18756" anchor="ctr"/>
                </a:tc>
                <a:tc>
                  <a:txBody>
                    <a:bodyPr/>
                    <a:lstStyle/>
                    <a:p>
                      <a:r>
                        <a:rPr lang="es-MX" sz="1000">
                          <a:effectLst/>
                        </a:rPr>
                        <a:t>533 MT/s</a:t>
                      </a:r>
                    </a:p>
                  </a:txBody>
                  <a:tcPr marL="37512" marR="37512" marT="18756" marB="18756" anchor="ctr"/>
                </a:tc>
                <a:tc>
                  <a:txBody>
                    <a:bodyPr/>
                    <a:lstStyle/>
                    <a:p>
                      <a:r>
                        <a:rPr lang="es-MX" sz="1000">
                          <a:effectLst/>
                        </a:rPr>
                        <a:t>10×</a:t>
                      </a:r>
                    </a:p>
                  </a:txBody>
                  <a:tcPr marL="37512" marR="37512" marT="18756" marB="18756" anchor="ctr"/>
                </a:tc>
                <a:tc>
                  <a:txBody>
                    <a:bodyPr/>
                    <a:lstStyle/>
                    <a:p>
                      <a:r>
                        <a:rPr lang="es-MX" sz="1000">
                          <a:effectLst/>
                        </a:rPr>
                        <a:t>0.85–1.1 V</a:t>
                      </a:r>
                    </a:p>
                  </a:txBody>
                  <a:tcPr marL="37512" marR="37512" marT="18756" marB="18756" anchor="ctr"/>
                </a:tc>
                <a:tc>
                  <a:txBody>
                    <a:bodyPr/>
                    <a:lstStyle/>
                    <a:p>
                      <a:r>
                        <a:rPr lang="es-MX" sz="1000">
                          <a:effectLst/>
                        </a:rPr>
                        <a:t>5.5 W</a:t>
                      </a:r>
                    </a:p>
                  </a:txBody>
                  <a:tcPr marL="37512" marR="37512" marT="18756" marB="18756" anchor="ctr"/>
                </a:tc>
                <a:tc>
                  <a:txBody>
                    <a:bodyPr/>
                    <a:lstStyle/>
                    <a:p>
                      <a:r>
                        <a:rPr lang="es-MX" sz="1000">
                          <a:effectLst/>
                        </a:rPr>
                        <a:t>Socket 479/FC-µBGA</a:t>
                      </a:r>
                    </a:p>
                  </a:txBody>
                  <a:tcPr marL="37512" marR="37512" marT="18756" marB="18756" anchor="ctr"/>
                </a:tc>
                <a:tc>
                  <a:txBody>
                    <a:bodyPr/>
                    <a:lstStyle/>
                    <a:p>
                      <a:r>
                        <a:rPr lang="es-MX" sz="1000">
                          <a:effectLst/>
                        </a:rPr>
                        <a:t>Enero de 2007</a:t>
                      </a:r>
                    </a:p>
                  </a:txBody>
                  <a:tcPr marL="37512" marR="37512" marT="18756" marB="18756" anchor="ctr"/>
                </a:tc>
                <a:tc>
                  <a:txBody>
                    <a:bodyPr/>
                    <a:lstStyle/>
                    <a:p>
                      <a:r>
                        <a:rPr lang="es-MX" sz="1000" dirty="0">
                          <a:effectLst/>
                        </a:rPr>
                        <a:t>$262</a:t>
                      </a:r>
                    </a:p>
                  </a:txBody>
                  <a:tcPr marL="37512" marR="37512" marT="18756" marB="18756" anchor="ctr"/>
                </a:tc>
                <a:extLst>
                  <a:ext uri="{0D108BD9-81ED-4DB2-BD59-A6C34878D82A}">
                    <a16:rowId xmlns:a16="http://schemas.microsoft.com/office/drawing/2014/main" val="3489172443"/>
                  </a:ext>
                </a:extLst>
              </a:tr>
            </a:tbl>
          </a:graphicData>
        </a:graphic>
      </p:graphicFrame>
      <p:sp>
        <p:nvSpPr>
          <p:cNvPr id="7" name="Rectangle 1">
            <a:extLst>
              <a:ext uri="{FF2B5EF4-FFF2-40B4-BE49-F238E27FC236}">
                <a16:creationId xmlns:a16="http://schemas.microsoft.com/office/drawing/2014/main" id="{BBD05ACD-22B3-44E8-9E5D-DAD8BC9B8D13}"/>
              </a:ext>
            </a:extLst>
          </p:cNvPr>
          <p:cNvSpPr>
            <a:spLocks noChangeArrowheads="1"/>
          </p:cNvSpPr>
          <p:nvPr/>
        </p:nvSpPr>
        <p:spPr bwMode="auto">
          <a:xfrm>
            <a:off x="6921513" y="534876"/>
            <a:ext cx="22887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400" b="1" i="0" u="none" strike="noStrike" cap="none" normalizeH="0" baseline="0">
                <a:ln>
                  <a:noFill/>
                </a:ln>
                <a:solidFill>
                  <a:schemeClr val="accent1"/>
                </a:solidFill>
                <a:effectLst/>
                <a:latin typeface="+mj-lt"/>
                <a:cs typeface="Arial" panose="020B0604020202020204" pitchFamily="34" charset="0"/>
              </a:rPr>
              <a:t>Core Solo</a:t>
            </a:r>
            <a:endParaRPr kumimoji="0" lang="es-MX" altLang="es-MX" sz="4800" b="0" i="0" u="none" strike="noStrike" cap="none" normalizeH="0" baseline="0">
              <a:ln>
                <a:noFill/>
              </a:ln>
              <a:solidFill>
                <a:schemeClr val="accent1"/>
              </a:solidFill>
              <a:effectLst/>
              <a:latin typeface="+mj-lt"/>
            </a:endParaRPr>
          </a:p>
        </p:txBody>
      </p:sp>
    </p:spTree>
    <p:extLst>
      <p:ext uri="{BB962C8B-B14F-4D97-AF65-F5344CB8AC3E}">
        <p14:creationId xmlns:p14="http://schemas.microsoft.com/office/powerpoint/2010/main" val="3870184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DCB448-EF4B-4A00-AB66-7C95F82C18F5}"/>
              </a:ext>
            </a:extLst>
          </p:cNvPr>
          <p:cNvSpPr>
            <a:spLocks noGrp="1"/>
          </p:cNvSpPr>
          <p:nvPr>
            <p:ph type="sldNum" sz="quarter" idx="12"/>
          </p:nvPr>
        </p:nvSpPr>
        <p:spPr/>
        <p:txBody>
          <a:bodyPr/>
          <a:lstStyle/>
          <a:p>
            <a:pPr rtl="0"/>
            <a:fld id="{D8DA9DAA-006C-4F4B-980E-E3DF019B24E2}" type="slidenum">
              <a:rPr lang="es-ES" noProof="0" smtClean="0"/>
              <a:t>42</a:t>
            </a:fld>
            <a:endParaRPr lang="es-ES" noProof="0"/>
          </a:p>
        </p:txBody>
      </p:sp>
      <p:graphicFrame>
        <p:nvGraphicFramePr>
          <p:cNvPr id="5" name="Tabla 4">
            <a:extLst>
              <a:ext uri="{FF2B5EF4-FFF2-40B4-BE49-F238E27FC236}">
                <a16:creationId xmlns:a16="http://schemas.microsoft.com/office/drawing/2014/main" id="{40603940-356D-47DE-BD45-ADB77108BB81}"/>
              </a:ext>
            </a:extLst>
          </p:cNvPr>
          <p:cNvGraphicFramePr>
            <a:graphicFrameLocks noGrp="1"/>
          </p:cNvGraphicFramePr>
          <p:nvPr>
            <p:extLst>
              <p:ext uri="{D42A27DB-BD31-4B8C-83A1-F6EECF244321}">
                <p14:modId xmlns:p14="http://schemas.microsoft.com/office/powerpoint/2010/main" val="1820771501"/>
              </p:ext>
            </p:extLst>
          </p:nvPr>
        </p:nvGraphicFramePr>
        <p:xfrm>
          <a:off x="793586" y="432677"/>
          <a:ext cx="11106870" cy="6288798"/>
        </p:xfrm>
        <a:graphic>
          <a:graphicData uri="http://schemas.openxmlformats.org/drawingml/2006/table">
            <a:tbl>
              <a:tblPr>
                <a:tableStyleId>{BC89EF96-8CEA-46FF-86C4-4CE0E7609802}</a:tableStyleId>
              </a:tblPr>
              <a:tblGrid>
                <a:gridCol w="1110687">
                  <a:extLst>
                    <a:ext uri="{9D8B030D-6E8A-4147-A177-3AD203B41FA5}">
                      <a16:colId xmlns:a16="http://schemas.microsoft.com/office/drawing/2014/main" val="347816724"/>
                    </a:ext>
                  </a:extLst>
                </a:gridCol>
                <a:gridCol w="1110687">
                  <a:extLst>
                    <a:ext uri="{9D8B030D-6E8A-4147-A177-3AD203B41FA5}">
                      <a16:colId xmlns:a16="http://schemas.microsoft.com/office/drawing/2014/main" val="1289925156"/>
                    </a:ext>
                  </a:extLst>
                </a:gridCol>
                <a:gridCol w="1110687">
                  <a:extLst>
                    <a:ext uri="{9D8B030D-6E8A-4147-A177-3AD203B41FA5}">
                      <a16:colId xmlns:a16="http://schemas.microsoft.com/office/drawing/2014/main" val="3169132011"/>
                    </a:ext>
                  </a:extLst>
                </a:gridCol>
                <a:gridCol w="1110687">
                  <a:extLst>
                    <a:ext uri="{9D8B030D-6E8A-4147-A177-3AD203B41FA5}">
                      <a16:colId xmlns:a16="http://schemas.microsoft.com/office/drawing/2014/main" val="2231124132"/>
                    </a:ext>
                  </a:extLst>
                </a:gridCol>
                <a:gridCol w="1110687">
                  <a:extLst>
                    <a:ext uri="{9D8B030D-6E8A-4147-A177-3AD203B41FA5}">
                      <a16:colId xmlns:a16="http://schemas.microsoft.com/office/drawing/2014/main" val="1560405811"/>
                    </a:ext>
                  </a:extLst>
                </a:gridCol>
                <a:gridCol w="1110687">
                  <a:extLst>
                    <a:ext uri="{9D8B030D-6E8A-4147-A177-3AD203B41FA5}">
                      <a16:colId xmlns:a16="http://schemas.microsoft.com/office/drawing/2014/main" val="3864260001"/>
                    </a:ext>
                  </a:extLst>
                </a:gridCol>
                <a:gridCol w="1110687">
                  <a:extLst>
                    <a:ext uri="{9D8B030D-6E8A-4147-A177-3AD203B41FA5}">
                      <a16:colId xmlns:a16="http://schemas.microsoft.com/office/drawing/2014/main" val="2138382096"/>
                    </a:ext>
                  </a:extLst>
                </a:gridCol>
                <a:gridCol w="1110687">
                  <a:extLst>
                    <a:ext uri="{9D8B030D-6E8A-4147-A177-3AD203B41FA5}">
                      <a16:colId xmlns:a16="http://schemas.microsoft.com/office/drawing/2014/main" val="4152006912"/>
                    </a:ext>
                  </a:extLst>
                </a:gridCol>
                <a:gridCol w="1110687">
                  <a:extLst>
                    <a:ext uri="{9D8B030D-6E8A-4147-A177-3AD203B41FA5}">
                      <a16:colId xmlns:a16="http://schemas.microsoft.com/office/drawing/2014/main" val="576207077"/>
                    </a:ext>
                  </a:extLst>
                </a:gridCol>
                <a:gridCol w="1110687">
                  <a:extLst>
                    <a:ext uri="{9D8B030D-6E8A-4147-A177-3AD203B41FA5}">
                      <a16:colId xmlns:a16="http://schemas.microsoft.com/office/drawing/2014/main" val="756418424"/>
                    </a:ext>
                  </a:extLst>
                </a:gridCol>
              </a:tblGrid>
              <a:tr h="368223">
                <a:tc>
                  <a:txBody>
                    <a:bodyPr/>
                    <a:lstStyle/>
                    <a:p>
                      <a:pPr algn="ctr"/>
                      <a:r>
                        <a:rPr lang="es-MX" sz="1000">
                          <a:effectLst/>
                        </a:rPr>
                        <a:t>Modelo</a:t>
                      </a:r>
                    </a:p>
                  </a:txBody>
                  <a:tcPr marL="21021" marR="21021" marT="10510" marB="10510" anchor="ctr"/>
                </a:tc>
                <a:tc>
                  <a:txBody>
                    <a:bodyPr/>
                    <a:lstStyle/>
                    <a:p>
                      <a:pPr algn="ctr"/>
                      <a:r>
                        <a:rPr lang="es-MX" sz="1000">
                          <a:effectLst/>
                        </a:rPr>
                        <a:t>Frecuencia</a:t>
                      </a:r>
                    </a:p>
                  </a:txBody>
                  <a:tcPr marL="21021" marR="21021" marT="10510" marB="10510" anchor="ctr"/>
                </a:tc>
                <a:tc>
                  <a:txBody>
                    <a:bodyPr/>
                    <a:lstStyle/>
                    <a:p>
                      <a:pPr algn="ctr"/>
                      <a:r>
                        <a:rPr lang="es-MX" sz="1000" dirty="0">
                          <a:effectLst/>
                        </a:rPr>
                        <a:t>cachéL2</a:t>
                      </a:r>
                    </a:p>
                  </a:txBody>
                  <a:tcPr marL="21021" marR="21021" marT="10510" marB="10510" anchor="ctr"/>
                </a:tc>
                <a:tc>
                  <a:txBody>
                    <a:bodyPr/>
                    <a:lstStyle/>
                    <a:p>
                      <a:pPr algn="ctr"/>
                      <a:r>
                        <a:rPr lang="es-MX" sz="1000">
                          <a:effectLst/>
                        </a:rPr>
                        <a:t>FSB</a:t>
                      </a:r>
                    </a:p>
                  </a:txBody>
                  <a:tcPr marL="21021" marR="21021" marT="10510" marB="10510" anchor="ctr"/>
                </a:tc>
                <a:tc>
                  <a:txBody>
                    <a:bodyPr/>
                    <a:lstStyle/>
                    <a:p>
                      <a:pPr algn="ctr"/>
                      <a:r>
                        <a:rPr lang="es-MX" sz="1000">
                          <a:effectLst/>
                        </a:rPr>
                        <a:t>Mult.</a:t>
                      </a:r>
                    </a:p>
                  </a:txBody>
                  <a:tcPr marL="21021" marR="21021" marT="10510" marB="10510" anchor="ctr"/>
                </a:tc>
                <a:tc>
                  <a:txBody>
                    <a:bodyPr/>
                    <a:lstStyle/>
                    <a:p>
                      <a:pPr algn="ctr"/>
                      <a:r>
                        <a:rPr lang="es-MX" sz="1000">
                          <a:effectLst/>
                        </a:rPr>
                        <a:t>Voltage</a:t>
                      </a:r>
                    </a:p>
                  </a:txBody>
                  <a:tcPr marL="21021" marR="21021" marT="10510" marB="10510" anchor="ctr"/>
                </a:tc>
                <a:tc>
                  <a:txBody>
                    <a:bodyPr/>
                    <a:lstStyle/>
                    <a:p>
                      <a:pPr algn="ctr"/>
                      <a:r>
                        <a:rPr lang="es-MX" sz="1000">
                          <a:effectLst/>
                        </a:rPr>
                        <a:t>TDP</a:t>
                      </a:r>
                    </a:p>
                  </a:txBody>
                  <a:tcPr marL="21021" marR="21021" marT="10510" marB="10510" anchor="ctr"/>
                </a:tc>
                <a:tc>
                  <a:txBody>
                    <a:bodyPr/>
                    <a:lstStyle/>
                    <a:p>
                      <a:pPr algn="ctr"/>
                      <a:r>
                        <a:rPr lang="es-MX" sz="1000">
                          <a:effectLst/>
                        </a:rPr>
                        <a:t>Socket</a:t>
                      </a:r>
                    </a:p>
                  </a:txBody>
                  <a:tcPr marL="21021" marR="21021" marT="10510" marB="10510" anchor="ctr"/>
                </a:tc>
                <a:tc>
                  <a:txBody>
                    <a:bodyPr/>
                    <a:lstStyle/>
                    <a:p>
                      <a:pPr algn="ctr"/>
                      <a:r>
                        <a:rPr lang="es-MX" sz="1000">
                          <a:effectLst/>
                        </a:rPr>
                        <a:t>Fecha de lanzamiento</a:t>
                      </a:r>
                    </a:p>
                  </a:txBody>
                  <a:tcPr marL="21021" marR="21021" marT="10510" marB="10510" anchor="ctr"/>
                </a:tc>
                <a:tc>
                  <a:txBody>
                    <a:bodyPr/>
                    <a:lstStyle/>
                    <a:p>
                      <a:pPr algn="ctr"/>
                      <a:r>
                        <a:rPr lang="es-MX" sz="1000">
                          <a:effectLst/>
                        </a:rPr>
                        <a:t>Precio delanzamiento (USD)</a:t>
                      </a:r>
                    </a:p>
                  </a:txBody>
                  <a:tcPr marL="21021" marR="21021" marT="10510" marB="10510" anchor="ctr"/>
                </a:tc>
                <a:extLst>
                  <a:ext uri="{0D108BD9-81ED-4DB2-BD59-A6C34878D82A}">
                    <a16:rowId xmlns:a16="http://schemas.microsoft.com/office/drawing/2014/main" val="2028485404"/>
                  </a:ext>
                </a:extLst>
              </a:tr>
              <a:tr h="283250">
                <a:tc>
                  <a:txBody>
                    <a:bodyPr/>
                    <a:lstStyle/>
                    <a:p>
                      <a:r>
                        <a:rPr lang="es-MX" sz="1000">
                          <a:effectLst/>
                        </a:rPr>
                        <a:t>Core Duo T2050</a:t>
                      </a:r>
                    </a:p>
                  </a:txBody>
                  <a:tcPr marL="21021" marR="21021" marT="10510" marB="10510" anchor="ctr"/>
                </a:tc>
                <a:tc>
                  <a:txBody>
                    <a:bodyPr/>
                    <a:lstStyle/>
                    <a:p>
                      <a:r>
                        <a:rPr lang="es-MX" sz="1000">
                          <a:effectLst/>
                        </a:rPr>
                        <a:t>1.6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12×</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a:t>
                      </a:r>
                    </a:p>
                  </a:txBody>
                  <a:tcPr marL="21021" marR="21021" marT="10510" marB="10510" anchor="ctr"/>
                </a:tc>
                <a:tc>
                  <a:txBody>
                    <a:bodyPr/>
                    <a:lstStyle/>
                    <a:p>
                      <a:r>
                        <a:rPr lang="es-MX" sz="1000">
                          <a:effectLst/>
                        </a:rPr>
                        <a:t>Mayo de 2006</a:t>
                      </a:r>
                    </a:p>
                  </a:txBody>
                  <a:tcPr marL="21021" marR="21021" marT="10510" marB="10510" anchor="ctr"/>
                </a:tc>
                <a:tc>
                  <a:txBody>
                    <a:bodyPr/>
                    <a:lstStyle/>
                    <a:p>
                      <a:r>
                        <a:rPr lang="es-MX" sz="1000">
                          <a:effectLst/>
                        </a:rPr>
                        <a:t>$140</a:t>
                      </a:r>
                    </a:p>
                  </a:txBody>
                  <a:tcPr marL="21021" marR="21021" marT="10510" marB="10510" anchor="ctr"/>
                </a:tc>
                <a:extLst>
                  <a:ext uri="{0D108BD9-81ED-4DB2-BD59-A6C34878D82A}">
                    <a16:rowId xmlns:a16="http://schemas.microsoft.com/office/drawing/2014/main" val="2691322792"/>
                  </a:ext>
                </a:extLst>
              </a:tr>
              <a:tr h="283250">
                <a:tc>
                  <a:txBody>
                    <a:bodyPr/>
                    <a:lstStyle/>
                    <a:p>
                      <a:r>
                        <a:rPr lang="es-MX" sz="1000">
                          <a:effectLst/>
                        </a:rPr>
                        <a:t>Core Duo T2250</a:t>
                      </a:r>
                    </a:p>
                  </a:txBody>
                  <a:tcPr marL="21021" marR="21021" marT="10510" marB="10510" anchor="ctr"/>
                </a:tc>
                <a:tc>
                  <a:txBody>
                    <a:bodyPr/>
                    <a:lstStyle/>
                    <a:p>
                      <a:r>
                        <a:rPr lang="es-MX" sz="1000">
                          <a:effectLst/>
                        </a:rPr>
                        <a:t>1.73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13×</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a:t>
                      </a:r>
                    </a:p>
                  </a:txBody>
                  <a:tcPr marL="21021" marR="21021" marT="10510" marB="10510" anchor="ctr"/>
                </a:tc>
                <a:tc>
                  <a:txBody>
                    <a:bodyPr/>
                    <a:lstStyle/>
                    <a:p>
                      <a:r>
                        <a:rPr lang="es-MX" sz="1000">
                          <a:effectLst/>
                        </a:rPr>
                        <a:t>Mayo de 2006</a:t>
                      </a:r>
                    </a:p>
                  </a:txBody>
                  <a:tcPr marL="21021" marR="21021" marT="10510" marB="10510" anchor="ctr"/>
                </a:tc>
                <a:tc>
                  <a:txBody>
                    <a:bodyPr/>
                    <a:lstStyle/>
                    <a:p>
                      <a:r>
                        <a:rPr lang="es-MX" sz="1000">
                          <a:effectLst/>
                        </a:rPr>
                        <a:t>OEM</a:t>
                      </a:r>
                    </a:p>
                  </a:txBody>
                  <a:tcPr marL="21021" marR="21021" marT="10510" marB="10510" anchor="ctr"/>
                </a:tc>
                <a:extLst>
                  <a:ext uri="{0D108BD9-81ED-4DB2-BD59-A6C34878D82A}">
                    <a16:rowId xmlns:a16="http://schemas.microsoft.com/office/drawing/2014/main" val="1272173914"/>
                  </a:ext>
                </a:extLst>
              </a:tr>
              <a:tr h="453198">
                <a:tc>
                  <a:txBody>
                    <a:bodyPr/>
                    <a:lstStyle/>
                    <a:p>
                      <a:r>
                        <a:rPr lang="es-MX" sz="1000">
                          <a:effectLst/>
                        </a:rPr>
                        <a:t>Core Duo T2300</a:t>
                      </a:r>
                    </a:p>
                  </a:txBody>
                  <a:tcPr marL="21021" marR="21021" marT="10510" marB="10510" anchor="ctr"/>
                </a:tc>
                <a:tc>
                  <a:txBody>
                    <a:bodyPr/>
                    <a:lstStyle/>
                    <a:p>
                      <a:r>
                        <a:rPr lang="es-MX" sz="1000">
                          <a:effectLst/>
                        </a:rPr>
                        <a:t>1.67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10×</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$241</a:t>
                      </a:r>
                    </a:p>
                  </a:txBody>
                  <a:tcPr marL="21021" marR="21021" marT="10510" marB="10510" anchor="ctr"/>
                </a:tc>
                <a:extLst>
                  <a:ext uri="{0D108BD9-81ED-4DB2-BD59-A6C34878D82A}">
                    <a16:rowId xmlns:a16="http://schemas.microsoft.com/office/drawing/2014/main" val="2141823166"/>
                  </a:ext>
                </a:extLst>
              </a:tr>
              <a:tr h="283250">
                <a:tc>
                  <a:txBody>
                    <a:bodyPr/>
                    <a:lstStyle/>
                    <a:p>
                      <a:r>
                        <a:rPr lang="es-MX" sz="1000">
                          <a:effectLst/>
                        </a:rPr>
                        <a:t>Core Duo T2300E</a:t>
                      </a:r>
                    </a:p>
                  </a:txBody>
                  <a:tcPr marL="21021" marR="21021" marT="10510" marB="10510" anchor="ctr"/>
                </a:tc>
                <a:tc>
                  <a:txBody>
                    <a:bodyPr/>
                    <a:lstStyle/>
                    <a:p>
                      <a:r>
                        <a:rPr lang="es-MX" sz="1000">
                          <a:effectLst/>
                        </a:rPr>
                        <a:t>1.67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10×</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MµFCBGA-479</a:t>
                      </a:r>
                    </a:p>
                  </a:txBody>
                  <a:tcPr marL="21021" marR="21021" marT="10510" marB="10510" anchor="ctr"/>
                </a:tc>
                <a:tc>
                  <a:txBody>
                    <a:bodyPr/>
                    <a:lstStyle/>
                    <a:p>
                      <a:r>
                        <a:rPr lang="es-MX" sz="1000">
                          <a:effectLst/>
                        </a:rPr>
                        <a:t>Mayo de 2006</a:t>
                      </a:r>
                    </a:p>
                  </a:txBody>
                  <a:tcPr marL="21021" marR="21021" marT="10510" marB="10510" anchor="ctr"/>
                </a:tc>
                <a:tc>
                  <a:txBody>
                    <a:bodyPr/>
                    <a:lstStyle/>
                    <a:p>
                      <a:r>
                        <a:rPr lang="es-MX" sz="1000">
                          <a:effectLst/>
                        </a:rPr>
                        <a:t>$209</a:t>
                      </a:r>
                    </a:p>
                  </a:txBody>
                  <a:tcPr marL="21021" marR="21021" marT="10510" marB="10510" anchor="ctr"/>
                </a:tc>
                <a:extLst>
                  <a:ext uri="{0D108BD9-81ED-4DB2-BD59-A6C34878D82A}">
                    <a16:rowId xmlns:a16="http://schemas.microsoft.com/office/drawing/2014/main" val="2523830497"/>
                  </a:ext>
                </a:extLst>
              </a:tr>
              <a:tr h="283250">
                <a:tc>
                  <a:txBody>
                    <a:bodyPr/>
                    <a:lstStyle/>
                    <a:p>
                      <a:r>
                        <a:rPr lang="es-MX" sz="1000">
                          <a:effectLst/>
                        </a:rPr>
                        <a:t>Core Duo T2350</a:t>
                      </a:r>
                    </a:p>
                  </a:txBody>
                  <a:tcPr marL="21021" marR="21021" marT="10510" marB="10510" anchor="ctr"/>
                </a:tc>
                <a:tc>
                  <a:txBody>
                    <a:bodyPr/>
                    <a:lstStyle/>
                    <a:p>
                      <a:r>
                        <a:rPr lang="es-MX" sz="1000">
                          <a:effectLst/>
                        </a:rPr>
                        <a:t>1.87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14×</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a:t>
                      </a:r>
                    </a:p>
                  </a:txBody>
                  <a:tcPr marL="21021" marR="21021" marT="10510" marB="10510" anchor="ctr"/>
                </a:tc>
                <a:tc>
                  <a:txBody>
                    <a:bodyPr/>
                    <a:lstStyle/>
                    <a:p>
                      <a:endParaRPr lang="es-MX" sz="1000">
                        <a:effectLst/>
                      </a:endParaRPr>
                    </a:p>
                  </a:txBody>
                  <a:tcPr marL="21021" marR="21021" marT="10510" marB="10510" anchor="ctr"/>
                </a:tc>
                <a:tc>
                  <a:txBody>
                    <a:bodyPr/>
                    <a:lstStyle/>
                    <a:p>
                      <a:r>
                        <a:rPr lang="es-MX" sz="1000">
                          <a:effectLst/>
                        </a:rPr>
                        <a:t>OEM</a:t>
                      </a:r>
                    </a:p>
                  </a:txBody>
                  <a:tcPr marL="21021" marR="21021" marT="10510" marB="10510" anchor="ctr"/>
                </a:tc>
                <a:extLst>
                  <a:ext uri="{0D108BD9-81ED-4DB2-BD59-A6C34878D82A}">
                    <a16:rowId xmlns:a16="http://schemas.microsoft.com/office/drawing/2014/main" val="1782856972"/>
                  </a:ext>
                </a:extLst>
              </a:tr>
              <a:tr h="453198">
                <a:tc>
                  <a:txBody>
                    <a:bodyPr/>
                    <a:lstStyle/>
                    <a:p>
                      <a:r>
                        <a:rPr lang="es-MX" sz="1000">
                          <a:effectLst/>
                        </a:rPr>
                        <a:t>Core Duo T2400</a:t>
                      </a:r>
                    </a:p>
                  </a:txBody>
                  <a:tcPr marL="21021" marR="21021" marT="10510" marB="10510" anchor="ctr"/>
                </a:tc>
                <a:tc>
                  <a:txBody>
                    <a:bodyPr/>
                    <a:lstStyle/>
                    <a:p>
                      <a:r>
                        <a:rPr lang="es-MX" sz="1000">
                          <a:effectLst/>
                        </a:rPr>
                        <a:t>1.83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11×</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pl-PL" sz="1000">
                          <a:effectLst/>
                        </a:rPr>
                        <a:t>31 W31 W</a:t>
                      </a:r>
                    </a:p>
                    <a:p>
                      <a:r>
                        <a:rPr lang="pl-PL" sz="1000">
                          <a:effectLst/>
                        </a:rPr>
                        <a:t>27 W</a:t>
                      </a:r>
                    </a:p>
                    <a:p>
                      <a:r>
                        <a:rPr lang="pl-PL" sz="1000">
                          <a:effectLst/>
                        </a:rPr>
                        <a:t>27 W</a:t>
                      </a:r>
                    </a:p>
                  </a:txBody>
                  <a:tcPr marL="21021" marR="21021" marT="10510" marB="10510" anchor="ctr"/>
                </a:tc>
                <a:tc>
                  <a:txBody>
                    <a:bodyPr/>
                    <a:lstStyle/>
                    <a:p>
                      <a:r>
                        <a:rPr lang="es-MX" sz="1000">
                          <a:effectLst/>
                        </a:rPr>
                        <a:t>Socket MSocket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$294</a:t>
                      </a:r>
                    </a:p>
                  </a:txBody>
                  <a:tcPr marL="21021" marR="21021" marT="10510" marB="10510" anchor="ctr"/>
                </a:tc>
                <a:extLst>
                  <a:ext uri="{0D108BD9-81ED-4DB2-BD59-A6C34878D82A}">
                    <a16:rowId xmlns:a16="http://schemas.microsoft.com/office/drawing/2014/main" val="3704886104"/>
                  </a:ext>
                </a:extLst>
              </a:tr>
              <a:tr h="283250">
                <a:tc>
                  <a:txBody>
                    <a:bodyPr/>
                    <a:lstStyle/>
                    <a:p>
                      <a:r>
                        <a:rPr lang="es-MX" sz="1000">
                          <a:effectLst/>
                        </a:rPr>
                        <a:t>Core Duo T2450</a:t>
                      </a:r>
                    </a:p>
                  </a:txBody>
                  <a:tcPr marL="21021" marR="21021" marT="10510" marB="10510" anchor="ctr"/>
                </a:tc>
                <a:tc>
                  <a:txBody>
                    <a:bodyPr/>
                    <a:lstStyle/>
                    <a:p>
                      <a:r>
                        <a:rPr lang="es-MX" sz="1000">
                          <a:effectLst/>
                        </a:rPr>
                        <a:t>2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15×</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a:t>
                      </a:r>
                    </a:p>
                  </a:txBody>
                  <a:tcPr marL="21021" marR="21021" marT="10510" marB="10510" anchor="ctr"/>
                </a:tc>
                <a:tc>
                  <a:txBody>
                    <a:bodyPr/>
                    <a:lstStyle/>
                    <a:p>
                      <a:endParaRPr lang="es-MX" sz="1000">
                        <a:effectLst/>
                      </a:endParaRPr>
                    </a:p>
                  </a:txBody>
                  <a:tcPr marL="21021" marR="21021" marT="10510" marB="10510" anchor="ctr"/>
                </a:tc>
                <a:tc>
                  <a:txBody>
                    <a:bodyPr/>
                    <a:lstStyle/>
                    <a:p>
                      <a:r>
                        <a:rPr lang="es-MX" sz="1000">
                          <a:effectLst/>
                        </a:rPr>
                        <a:t>OEM</a:t>
                      </a:r>
                    </a:p>
                  </a:txBody>
                  <a:tcPr marL="21021" marR="21021" marT="10510" marB="10510" anchor="ctr"/>
                </a:tc>
                <a:extLst>
                  <a:ext uri="{0D108BD9-81ED-4DB2-BD59-A6C34878D82A}">
                    <a16:rowId xmlns:a16="http://schemas.microsoft.com/office/drawing/2014/main" val="989632211"/>
                  </a:ext>
                </a:extLst>
              </a:tr>
              <a:tr h="453198">
                <a:tc>
                  <a:txBody>
                    <a:bodyPr/>
                    <a:lstStyle/>
                    <a:p>
                      <a:r>
                        <a:rPr lang="es-MX" sz="1000">
                          <a:effectLst/>
                        </a:rPr>
                        <a:t>Core Duo T2500</a:t>
                      </a:r>
                    </a:p>
                  </a:txBody>
                  <a:tcPr marL="21021" marR="21021" marT="10510" marB="10510" anchor="ctr"/>
                </a:tc>
                <a:tc>
                  <a:txBody>
                    <a:bodyPr/>
                    <a:lstStyle/>
                    <a:p>
                      <a:r>
                        <a:rPr lang="es-MX" sz="1000">
                          <a:effectLst/>
                        </a:rPr>
                        <a:t>2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12×</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$423</a:t>
                      </a:r>
                    </a:p>
                  </a:txBody>
                  <a:tcPr marL="21021" marR="21021" marT="10510" marB="10510" anchor="ctr"/>
                </a:tc>
                <a:extLst>
                  <a:ext uri="{0D108BD9-81ED-4DB2-BD59-A6C34878D82A}">
                    <a16:rowId xmlns:a16="http://schemas.microsoft.com/office/drawing/2014/main" val="3838098487"/>
                  </a:ext>
                </a:extLst>
              </a:tr>
              <a:tr h="453198">
                <a:tc>
                  <a:txBody>
                    <a:bodyPr/>
                    <a:lstStyle/>
                    <a:p>
                      <a:r>
                        <a:rPr lang="es-MX" sz="1000">
                          <a:effectLst/>
                        </a:rPr>
                        <a:t>Core Duo T2600</a:t>
                      </a:r>
                    </a:p>
                  </a:txBody>
                  <a:tcPr marL="21021" marR="21021" marT="10510" marB="10510" anchor="ctr"/>
                </a:tc>
                <a:tc>
                  <a:txBody>
                    <a:bodyPr/>
                    <a:lstStyle/>
                    <a:p>
                      <a:r>
                        <a:rPr lang="es-MX" sz="1000">
                          <a:effectLst/>
                        </a:rPr>
                        <a:t>2.17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13×</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$637</a:t>
                      </a:r>
                    </a:p>
                  </a:txBody>
                  <a:tcPr marL="21021" marR="21021" marT="10510" marB="10510" anchor="ctr"/>
                </a:tc>
                <a:extLst>
                  <a:ext uri="{0D108BD9-81ED-4DB2-BD59-A6C34878D82A}">
                    <a16:rowId xmlns:a16="http://schemas.microsoft.com/office/drawing/2014/main" val="4164906627"/>
                  </a:ext>
                </a:extLst>
              </a:tr>
              <a:tr h="453198">
                <a:tc>
                  <a:txBody>
                    <a:bodyPr/>
                    <a:lstStyle/>
                    <a:p>
                      <a:r>
                        <a:rPr lang="es-MX" sz="1000">
                          <a:effectLst/>
                        </a:rPr>
                        <a:t>Core Duo T2700</a:t>
                      </a:r>
                    </a:p>
                  </a:txBody>
                  <a:tcPr marL="21021" marR="21021" marT="10510" marB="10510" anchor="ctr"/>
                </a:tc>
                <a:tc>
                  <a:txBody>
                    <a:bodyPr/>
                    <a:lstStyle/>
                    <a:p>
                      <a:r>
                        <a:rPr lang="es-MX" sz="1000">
                          <a:effectLst/>
                        </a:rPr>
                        <a:t>2.33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14×</a:t>
                      </a:r>
                    </a:p>
                  </a:txBody>
                  <a:tcPr marL="21021" marR="21021" marT="10510" marB="10510" anchor="ctr"/>
                </a:tc>
                <a:tc>
                  <a:txBody>
                    <a:bodyPr/>
                    <a:lstStyle/>
                    <a:p>
                      <a:r>
                        <a:rPr lang="es-MX" sz="1000">
                          <a:effectLst/>
                        </a:rPr>
                        <a:t>0.762–1.3 V</a:t>
                      </a:r>
                    </a:p>
                  </a:txBody>
                  <a:tcPr marL="21021" marR="21021" marT="10510" marB="10510" anchor="ctr"/>
                </a:tc>
                <a:tc>
                  <a:txBody>
                    <a:bodyPr/>
                    <a:lstStyle/>
                    <a:p>
                      <a:r>
                        <a:rPr lang="es-MX" sz="1000">
                          <a:effectLst/>
                        </a:rPr>
                        <a:t>31 W</a:t>
                      </a:r>
                    </a:p>
                  </a:txBody>
                  <a:tcPr marL="21021" marR="21021" marT="10510" marB="10510" anchor="ctr"/>
                </a:tc>
                <a:tc>
                  <a:txBody>
                    <a:bodyPr/>
                    <a:lstStyle/>
                    <a:p>
                      <a:r>
                        <a:rPr lang="es-MX" sz="1000">
                          <a:effectLst/>
                        </a:rPr>
                        <a:t>Socket MSocket 479/FC-µBGA</a:t>
                      </a:r>
                    </a:p>
                  </a:txBody>
                  <a:tcPr marL="21021" marR="21021" marT="10510" marB="10510" anchor="ctr"/>
                </a:tc>
                <a:tc>
                  <a:txBody>
                    <a:bodyPr/>
                    <a:lstStyle/>
                    <a:p>
                      <a:r>
                        <a:rPr lang="es-MX" sz="1000">
                          <a:effectLst/>
                        </a:rPr>
                        <a:t>Junio de 2006</a:t>
                      </a:r>
                    </a:p>
                  </a:txBody>
                  <a:tcPr marL="21021" marR="21021" marT="10510" marB="10510" anchor="ctr"/>
                </a:tc>
                <a:tc>
                  <a:txBody>
                    <a:bodyPr/>
                    <a:lstStyle/>
                    <a:p>
                      <a:r>
                        <a:rPr lang="es-MX" sz="1000">
                          <a:effectLst/>
                        </a:rPr>
                        <a:t>$637</a:t>
                      </a:r>
                    </a:p>
                  </a:txBody>
                  <a:tcPr marL="21021" marR="21021" marT="10510" marB="10510" anchor="ctr"/>
                </a:tc>
                <a:extLst>
                  <a:ext uri="{0D108BD9-81ED-4DB2-BD59-A6C34878D82A}">
                    <a16:rowId xmlns:a16="http://schemas.microsoft.com/office/drawing/2014/main" val="4086488378"/>
                  </a:ext>
                </a:extLst>
              </a:tr>
              <a:tr h="113300">
                <a:tc gridSpan="10">
                  <a:txBody>
                    <a:bodyPr/>
                    <a:lstStyle/>
                    <a:p>
                      <a:r>
                        <a:rPr lang="es-MX" sz="1000" b="1">
                          <a:effectLst/>
                        </a:rPr>
                        <a:t>bajo voltaje</a:t>
                      </a:r>
                      <a:endParaRPr lang="es-MX" sz="1000">
                        <a:effectLst/>
                      </a:endParaRPr>
                    </a:p>
                  </a:txBody>
                  <a:tcPr marL="21021" marR="21021" marT="10510" marB="1051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79706022"/>
                  </a:ext>
                </a:extLst>
              </a:tr>
              <a:tr h="283250">
                <a:tc>
                  <a:txBody>
                    <a:bodyPr/>
                    <a:lstStyle/>
                    <a:p>
                      <a:r>
                        <a:rPr lang="es-MX" sz="1000">
                          <a:effectLst/>
                        </a:rPr>
                        <a:t>Core Duo LV L2300</a:t>
                      </a:r>
                    </a:p>
                  </a:txBody>
                  <a:tcPr marL="21021" marR="21021" marT="10510" marB="10510" anchor="ctr"/>
                </a:tc>
                <a:tc>
                  <a:txBody>
                    <a:bodyPr/>
                    <a:lstStyle/>
                    <a:p>
                      <a:r>
                        <a:rPr lang="es-MX" sz="1000">
                          <a:effectLst/>
                        </a:rPr>
                        <a:t>1.5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9×</a:t>
                      </a:r>
                    </a:p>
                  </a:txBody>
                  <a:tcPr marL="21021" marR="21021" marT="10510" marB="10510" anchor="ctr"/>
                </a:tc>
                <a:tc>
                  <a:txBody>
                    <a:bodyPr/>
                    <a:lstStyle/>
                    <a:p>
                      <a:r>
                        <a:rPr lang="es-MX" sz="1000">
                          <a:effectLst/>
                        </a:rPr>
                        <a:t>0.762–1.212 V</a:t>
                      </a:r>
                    </a:p>
                  </a:txBody>
                  <a:tcPr marL="21021" marR="21021" marT="10510" marB="10510" anchor="ctr"/>
                </a:tc>
                <a:tc>
                  <a:txBody>
                    <a:bodyPr/>
                    <a:lstStyle/>
                    <a:p>
                      <a:r>
                        <a:rPr lang="es-MX" sz="1000">
                          <a:effectLst/>
                        </a:rPr>
                        <a:t>15 W</a:t>
                      </a:r>
                    </a:p>
                  </a:txBody>
                  <a:tcPr marL="21021" marR="21021" marT="10510" marB="10510" anchor="ctr"/>
                </a:tc>
                <a:tc>
                  <a:txBody>
                    <a:bodyPr/>
                    <a:lstStyle/>
                    <a:p>
                      <a:r>
                        <a:rPr lang="es-MX" sz="1000">
                          <a:effectLst/>
                        </a:rPr>
                        <a:t>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$284</a:t>
                      </a:r>
                    </a:p>
                  </a:txBody>
                  <a:tcPr marL="21021" marR="21021" marT="10510" marB="10510" anchor="ctr"/>
                </a:tc>
                <a:extLst>
                  <a:ext uri="{0D108BD9-81ED-4DB2-BD59-A6C34878D82A}">
                    <a16:rowId xmlns:a16="http://schemas.microsoft.com/office/drawing/2014/main" val="1897410416"/>
                  </a:ext>
                </a:extLst>
              </a:tr>
              <a:tr h="283250">
                <a:tc>
                  <a:txBody>
                    <a:bodyPr/>
                    <a:lstStyle/>
                    <a:p>
                      <a:r>
                        <a:rPr lang="es-MX" sz="1000">
                          <a:effectLst/>
                        </a:rPr>
                        <a:t>Core Duo LV L2400</a:t>
                      </a:r>
                    </a:p>
                  </a:txBody>
                  <a:tcPr marL="21021" marR="21021" marT="10510" marB="10510" anchor="ctr"/>
                </a:tc>
                <a:tc>
                  <a:txBody>
                    <a:bodyPr/>
                    <a:lstStyle/>
                    <a:p>
                      <a:r>
                        <a:rPr lang="es-MX" sz="1000">
                          <a:effectLst/>
                        </a:rPr>
                        <a:t>1.67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10×</a:t>
                      </a:r>
                    </a:p>
                  </a:txBody>
                  <a:tcPr marL="21021" marR="21021" marT="10510" marB="10510" anchor="ctr"/>
                </a:tc>
                <a:tc>
                  <a:txBody>
                    <a:bodyPr/>
                    <a:lstStyle/>
                    <a:p>
                      <a:r>
                        <a:rPr lang="es-MX" sz="1000">
                          <a:effectLst/>
                        </a:rPr>
                        <a:t>0.762–1.212 V</a:t>
                      </a:r>
                    </a:p>
                  </a:txBody>
                  <a:tcPr marL="21021" marR="21021" marT="10510" marB="10510" anchor="ctr"/>
                </a:tc>
                <a:tc>
                  <a:txBody>
                    <a:bodyPr/>
                    <a:lstStyle/>
                    <a:p>
                      <a:r>
                        <a:rPr lang="es-MX" sz="1000">
                          <a:effectLst/>
                        </a:rPr>
                        <a:t>15 W</a:t>
                      </a:r>
                    </a:p>
                  </a:txBody>
                  <a:tcPr marL="21021" marR="21021" marT="10510" marB="10510" anchor="ctr"/>
                </a:tc>
                <a:tc>
                  <a:txBody>
                    <a:bodyPr/>
                    <a:lstStyle/>
                    <a:p>
                      <a:r>
                        <a:rPr lang="es-MX" sz="1000">
                          <a:effectLst/>
                        </a:rPr>
                        <a:t>Socket 479/FC-µBGA</a:t>
                      </a:r>
                    </a:p>
                  </a:txBody>
                  <a:tcPr marL="21021" marR="21021" marT="10510" marB="10510" anchor="ctr"/>
                </a:tc>
                <a:tc>
                  <a:txBody>
                    <a:bodyPr/>
                    <a:lstStyle/>
                    <a:p>
                      <a:r>
                        <a:rPr lang="es-MX" sz="1000">
                          <a:effectLst/>
                        </a:rPr>
                        <a:t>Enero de 2006</a:t>
                      </a:r>
                    </a:p>
                  </a:txBody>
                  <a:tcPr marL="21021" marR="21021" marT="10510" marB="10510" anchor="ctr"/>
                </a:tc>
                <a:tc>
                  <a:txBody>
                    <a:bodyPr/>
                    <a:lstStyle/>
                    <a:p>
                      <a:r>
                        <a:rPr lang="es-MX" sz="1000">
                          <a:effectLst/>
                        </a:rPr>
                        <a:t>$316</a:t>
                      </a:r>
                    </a:p>
                  </a:txBody>
                  <a:tcPr marL="21021" marR="21021" marT="10510" marB="10510" anchor="ctr"/>
                </a:tc>
                <a:extLst>
                  <a:ext uri="{0D108BD9-81ED-4DB2-BD59-A6C34878D82A}">
                    <a16:rowId xmlns:a16="http://schemas.microsoft.com/office/drawing/2014/main" val="2594887356"/>
                  </a:ext>
                </a:extLst>
              </a:tr>
              <a:tr h="283250">
                <a:tc>
                  <a:txBody>
                    <a:bodyPr/>
                    <a:lstStyle/>
                    <a:p>
                      <a:r>
                        <a:rPr lang="es-MX" sz="1000">
                          <a:effectLst/>
                        </a:rPr>
                        <a:t>Core Duo LV L2500</a:t>
                      </a:r>
                    </a:p>
                  </a:txBody>
                  <a:tcPr marL="21021" marR="21021" marT="10510" marB="10510" anchor="ctr"/>
                </a:tc>
                <a:tc>
                  <a:txBody>
                    <a:bodyPr/>
                    <a:lstStyle/>
                    <a:p>
                      <a:r>
                        <a:rPr lang="es-MX" sz="1000">
                          <a:effectLst/>
                        </a:rPr>
                        <a:t>1.83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667 MT/s</a:t>
                      </a:r>
                    </a:p>
                  </a:txBody>
                  <a:tcPr marL="21021" marR="21021" marT="10510" marB="10510" anchor="ctr"/>
                </a:tc>
                <a:tc>
                  <a:txBody>
                    <a:bodyPr/>
                    <a:lstStyle/>
                    <a:p>
                      <a:r>
                        <a:rPr lang="es-MX" sz="1000">
                          <a:effectLst/>
                        </a:rPr>
                        <a:t>11×</a:t>
                      </a:r>
                    </a:p>
                  </a:txBody>
                  <a:tcPr marL="21021" marR="21021" marT="10510" marB="10510" anchor="ctr"/>
                </a:tc>
                <a:tc>
                  <a:txBody>
                    <a:bodyPr/>
                    <a:lstStyle/>
                    <a:p>
                      <a:r>
                        <a:rPr lang="es-MX" sz="1000">
                          <a:effectLst/>
                        </a:rPr>
                        <a:t>0.762–1.212 V</a:t>
                      </a:r>
                    </a:p>
                  </a:txBody>
                  <a:tcPr marL="21021" marR="21021" marT="10510" marB="10510" anchor="ctr"/>
                </a:tc>
                <a:tc>
                  <a:txBody>
                    <a:bodyPr/>
                    <a:lstStyle/>
                    <a:p>
                      <a:r>
                        <a:rPr lang="es-MX" sz="1000">
                          <a:effectLst/>
                        </a:rPr>
                        <a:t>15 W</a:t>
                      </a:r>
                    </a:p>
                  </a:txBody>
                  <a:tcPr marL="21021" marR="21021" marT="10510" marB="10510" anchor="ctr"/>
                </a:tc>
                <a:tc>
                  <a:txBody>
                    <a:bodyPr/>
                    <a:lstStyle/>
                    <a:p>
                      <a:r>
                        <a:rPr lang="es-MX" sz="1000">
                          <a:effectLst/>
                        </a:rPr>
                        <a:t>Socket 479/FC-µBGA</a:t>
                      </a:r>
                    </a:p>
                  </a:txBody>
                  <a:tcPr marL="21021" marR="21021" marT="10510" marB="10510" anchor="ctr"/>
                </a:tc>
                <a:tc>
                  <a:txBody>
                    <a:bodyPr/>
                    <a:lstStyle/>
                    <a:p>
                      <a:r>
                        <a:rPr lang="es-MX" sz="1000">
                          <a:effectLst/>
                        </a:rPr>
                        <a:t>Setiembre de 2006</a:t>
                      </a:r>
                    </a:p>
                  </a:txBody>
                  <a:tcPr marL="21021" marR="21021" marT="10510" marB="10510" anchor="ctr"/>
                </a:tc>
                <a:tc>
                  <a:txBody>
                    <a:bodyPr/>
                    <a:lstStyle/>
                    <a:p>
                      <a:r>
                        <a:rPr lang="es-MX" sz="1000">
                          <a:effectLst/>
                        </a:rPr>
                        <a:t>$316</a:t>
                      </a:r>
                    </a:p>
                  </a:txBody>
                  <a:tcPr marL="21021" marR="21021" marT="10510" marB="10510" anchor="ctr"/>
                </a:tc>
                <a:extLst>
                  <a:ext uri="{0D108BD9-81ED-4DB2-BD59-A6C34878D82A}">
                    <a16:rowId xmlns:a16="http://schemas.microsoft.com/office/drawing/2014/main" val="1501534133"/>
                  </a:ext>
                </a:extLst>
              </a:tr>
              <a:tr h="113300">
                <a:tc gridSpan="10">
                  <a:txBody>
                    <a:bodyPr/>
                    <a:lstStyle/>
                    <a:p>
                      <a:r>
                        <a:rPr lang="es-MX" sz="1000" b="1">
                          <a:effectLst/>
                        </a:rPr>
                        <a:t>ultra-bajo voltaje</a:t>
                      </a:r>
                      <a:endParaRPr lang="es-MX" sz="1000">
                        <a:effectLst/>
                      </a:endParaRPr>
                    </a:p>
                  </a:txBody>
                  <a:tcPr marL="21021" marR="21021" marT="10510" marB="1051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00813966"/>
                  </a:ext>
                </a:extLst>
              </a:tr>
              <a:tr h="368223">
                <a:tc>
                  <a:txBody>
                    <a:bodyPr/>
                    <a:lstStyle/>
                    <a:p>
                      <a:r>
                        <a:rPr lang="es-MX" sz="1000">
                          <a:effectLst/>
                        </a:rPr>
                        <a:t>Core Duo ULV U2400</a:t>
                      </a:r>
                    </a:p>
                  </a:txBody>
                  <a:tcPr marL="21021" marR="21021" marT="10510" marB="10510" anchor="ctr"/>
                </a:tc>
                <a:tc>
                  <a:txBody>
                    <a:bodyPr/>
                    <a:lstStyle/>
                    <a:p>
                      <a:r>
                        <a:rPr lang="es-MX" sz="1000">
                          <a:effectLst/>
                        </a:rPr>
                        <a:t>1.07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8×</a:t>
                      </a:r>
                    </a:p>
                  </a:txBody>
                  <a:tcPr marL="21021" marR="21021" marT="10510" marB="10510" anchor="ctr"/>
                </a:tc>
                <a:tc>
                  <a:txBody>
                    <a:bodyPr/>
                    <a:lstStyle/>
                    <a:p>
                      <a:r>
                        <a:rPr lang="es-MX" sz="1000">
                          <a:effectLst/>
                        </a:rPr>
                        <a:t>0.8–1.1 V</a:t>
                      </a:r>
                    </a:p>
                  </a:txBody>
                  <a:tcPr marL="21021" marR="21021" marT="10510" marB="10510" anchor="ctr"/>
                </a:tc>
                <a:tc>
                  <a:txBody>
                    <a:bodyPr/>
                    <a:lstStyle/>
                    <a:p>
                      <a:r>
                        <a:rPr lang="es-MX" sz="1000">
                          <a:effectLst/>
                        </a:rPr>
                        <a:t>9 W</a:t>
                      </a:r>
                    </a:p>
                  </a:txBody>
                  <a:tcPr marL="21021" marR="21021" marT="10510" marB="10510" anchor="ctr"/>
                </a:tc>
                <a:tc>
                  <a:txBody>
                    <a:bodyPr/>
                    <a:lstStyle/>
                    <a:p>
                      <a:r>
                        <a:rPr lang="es-MX" sz="1000">
                          <a:effectLst/>
                        </a:rPr>
                        <a:t>Socket 479/FC-µBGA</a:t>
                      </a:r>
                    </a:p>
                  </a:txBody>
                  <a:tcPr marL="21021" marR="21021" marT="10510" marB="10510" anchor="ctr"/>
                </a:tc>
                <a:tc>
                  <a:txBody>
                    <a:bodyPr/>
                    <a:lstStyle/>
                    <a:p>
                      <a:r>
                        <a:rPr lang="es-MX" sz="1000">
                          <a:effectLst/>
                        </a:rPr>
                        <a:t>Junio de 2006</a:t>
                      </a:r>
                    </a:p>
                  </a:txBody>
                  <a:tcPr marL="21021" marR="21021" marT="10510" marB="10510" anchor="ctr"/>
                </a:tc>
                <a:tc>
                  <a:txBody>
                    <a:bodyPr/>
                    <a:lstStyle/>
                    <a:p>
                      <a:r>
                        <a:rPr lang="es-MX" sz="1000">
                          <a:effectLst/>
                        </a:rPr>
                        <a:t>$262</a:t>
                      </a:r>
                    </a:p>
                  </a:txBody>
                  <a:tcPr marL="21021" marR="21021" marT="10510" marB="10510" anchor="ctr"/>
                </a:tc>
                <a:extLst>
                  <a:ext uri="{0D108BD9-81ED-4DB2-BD59-A6C34878D82A}">
                    <a16:rowId xmlns:a16="http://schemas.microsoft.com/office/drawing/2014/main" val="2460647936"/>
                  </a:ext>
                </a:extLst>
              </a:tr>
              <a:tr h="368223">
                <a:tc>
                  <a:txBody>
                    <a:bodyPr/>
                    <a:lstStyle/>
                    <a:p>
                      <a:r>
                        <a:rPr lang="es-MX" sz="1000">
                          <a:effectLst/>
                        </a:rPr>
                        <a:t>Core Duo ULV U2500</a:t>
                      </a:r>
                    </a:p>
                  </a:txBody>
                  <a:tcPr marL="21021" marR="21021" marT="10510" marB="10510" anchor="ctr"/>
                </a:tc>
                <a:tc>
                  <a:txBody>
                    <a:bodyPr/>
                    <a:lstStyle/>
                    <a:p>
                      <a:r>
                        <a:rPr lang="es-MX" sz="1000">
                          <a:effectLst/>
                        </a:rPr>
                        <a:t>1.2 GHz</a:t>
                      </a:r>
                    </a:p>
                  </a:txBody>
                  <a:tcPr marL="21021" marR="21021" marT="10510" marB="10510" anchor="ctr"/>
                </a:tc>
                <a:tc>
                  <a:txBody>
                    <a:bodyPr/>
                    <a:lstStyle/>
                    <a:p>
                      <a:r>
                        <a:rPr lang="es-MX" sz="1000">
                          <a:effectLst/>
                        </a:rPr>
                        <a:t>2 MiB</a:t>
                      </a:r>
                    </a:p>
                  </a:txBody>
                  <a:tcPr marL="21021" marR="21021" marT="10510" marB="10510" anchor="ctr"/>
                </a:tc>
                <a:tc>
                  <a:txBody>
                    <a:bodyPr/>
                    <a:lstStyle/>
                    <a:p>
                      <a:r>
                        <a:rPr lang="es-MX" sz="1000">
                          <a:effectLst/>
                        </a:rPr>
                        <a:t>533 MT/s</a:t>
                      </a:r>
                    </a:p>
                  </a:txBody>
                  <a:tcPr marL="21021" marR="21021" marT="10510" marB="10510" anchor="ctr"/>
                </a:tc>
                <a:tc>
                  <a:txBody>
                    <a:bodyPr/>
                    <a:lstStyle/>
                    <a:p>
                      <a:r>
                        <a:rPr lang="es-MX" sz="1000">
                          <a:effectLst/>
                        </a:rPr>
                        <a:t>9×</a:t>
                      </a:r>
                    </a:p>
                  </a:txBody>
                  <a:tcPr marL="21021" marR="21021" marT="10510" marB="10510" anchor="ctr"/>
                </a:tc>
                <a:tc>
                  <a:txBody>
                    <a:bodyPr/>
                    <a:lstStyle/>
                    <a:p>
                      <a:r>
                        <a:rPr lang="es-MX" sz="1000">
                          <a:effectLst/>
                        </a:rPr>
                        <a:t>0.8–1.1 V</a:t>
                      </a:r>
                    </a:p>
                  </a:txBody>
                  <a:tcPr marL="21021" marR="21021" marT="10510" marB="10510" anchor="ctr"/>
                </a:tc>
                <a:tc>
                  <a:txBody>
                    <a:bodyPr/>
                    <a:lstStyle/>
                    <a:p>
                      <a:r>
                        <a:rPr lang="es-MX" sz="1000">
                          <a:effectLst/>
                        </a:rPr>
                        <a:t>9 W</a:t>
                      </a:r>
                    </a:p>
                  </a:txBody>
                  <a:tcPr marL="21021" marR="21021" marT="10510" marB="10510" anchor="ctr"/>
                </a:tc>
                <a:tc>
                  <a:txBody>
                    <a:bodyPr/>
                    <a:lstStyle/>
                    <a:p>
                      <a:r>
                        <a:rPr lang="es-MX" sz="1000">
                          <a:effectLst/>
                        </a:rPr>
                        <a:t>Socket 479/FC-µBGA</a:t>
                      </a:r>
                    </a:p>
                  </a:txBody>
                  <a:tcPr marL="21021" marR="21021" marT="10510" marB="10510" anchor="ctr"/>
                </a:tc>
                <a:tc>
                  <a:txBody>
                    <a:bodyPr/>
                    <a:lstStyle/>
                    <a:p>
                      <a:r>
                        <a:rPr lang="es-MX" sz="1000">
                          <a:effectLst/>
                        </a:rPr>
                        <a:t>Junio de 2006</a:t>
                      </a:r>
                    </a:p>
                  </a:txBody>
                  <a:tcPr marL="21021" marR="21021" marT="10510" marB="10510" anchor="ctr"/>
                </a:tc>
                <a:tc>
                  <a:txBody>
                    <a:bodyPr/>
                    <a:lstStyle/>
                    <a:p>
                      <a:r>
                        <a:rPr lang="es-MX" sz="1000" dirty="0">
                          <a:effectLst/>
                        </a:rPr>
                        <a:t>$289</a:t>
                      </a:r>
                    </a:p>
                  </a:txBody>
                  <a:tcPr marL="21021" marR="21021" marT="10510" marB="10510" anchor="ctr"/>
                </a:tc>
                <a:extLst>
                  <a:ext uri="{0D108BD9-81ED-4DB2-BD59-A6C34878D82A}">
                    <a16:rowId xmlns:a16="http://schemas.microsoft.com/office/drawing/2014/main" val="1846754055"/>
                  </a:ext>
                </a:extLst>
              </a:tr>
            </a:tbl>
          </a:graphicData>
        </a:graphic>
      </p:graphicFrame>
      <p:sp>
        <p:nvSpPr>
          <p:cNvPr id="6" name="Rectangle 1">
            <a:extLst>
              <a:ext uri="{FF2B5EF4-FFF2-40B4-BE49-F238E27FC236}">
                <a16:creationId xmlns:a16="http://schemas.microsoft.com/office/drawing/2014/main" id="{87A03CC8-0405-4359-A736-F44999B72EC3}"/>
              </a:ext>
            </a:extLst>
          </p:cNvPr>
          <p:cNvSpPr>
            <a:spLocks noChangeArrowheads="1"/>
          </p:cNvSpPr>
          <p:nvPr/>
        </p:nvSpPr>
        <p:spPr bwMode="auto">
          <a:xfrm>
            <a:off x="793586" y="105748"/>
            <a:ext cx="1279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4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Core Duo</a:t>
            </a:r>
            <a:endParaRPr kumimoji="0" lang="es-MX" altLang="es-MX" sz="32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792906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9A64A46-3813-4F8C-B0E5-794E2EF061E4}"/>
              </a:ext>
            </a:extLst>
          </p:cNvPr>
          <p:cNvSpPr>
            <a:spLocks noGrp="1"/>
          </p:cNvSpPr>
          <p:nvPr>
            <p:ph type="sldNum" sz="quarter" idx="12"/>
          </p:nvPr>
        </p:nvSpPr>
        <p:spPr/>
        <p:txBody>
          <a:bodyPr/>
          <a:lstStyle/>
          <a:p>
            <a:pPr rtl="0"/>
            <a:fld id="{D8DA9DAA-006C-4F4B-980E-E3DF019B24E2}" type="slidenum">
              <a:rPr lang="es-ES" noProof="0" smtClean="0"/>
              <a:t>43</a:t>
            </a:fld>
            <a:endParaRPr lang="es-ES" noProof="0"/>
          </a:p>
        </p:txBody>
      </p:sp>
      <p:graphicFrame>
        <p:nvGraphicFramePr>
          <p:cNvPr id="5" name="Tabla 4">
            <a:extLst>
              <a:ext uri="{FF2B5EF4-FFF2-40B4-BE49-F238E27FC236}">
                <a16:creationId xmlns:a16="http://schemas.microsoft.com/office/drawing/2014/main" id="{B1A4E4BD-4630-4F43-89EA-DF98EEF4814D}"/>
              </a:ext>
            </a:extLst>
          </p:cNvPr>
          <p:cNvGraphicFramePr>
            <a:graphicFrameLocks noGrp="1"/>
          </p:cNvGraphicFramePr>
          <p:nvPr>
            <p:extLst>
              <p:ext uri="{D42A27DB-BD31-4B8C-83A1-F6EECF244321}">
                <p14:modId xmlns:p14="http://schemas.microsoft.com/office/powerpoint/2010/main" val="3738029459"/>
              </p:ext>
            </p:extLst>
          </p:nvPr>
        </p:nvGraphicFramePr>
        <p:xfrm>
          <a:off x="1782175" y="1944982"/>
          <a:ext cx="8627650" cy="4411368"/>
        </p:xfrm>
        <a:graphic>
          <a:graphicData uri="http://schemas.openxmlformats.org/drawingml/2006/table">
            <a:tbl>
              <a:tblPr>
                <a:tableStyleId>{BDBED569-4797-4DF1-A0F4-6AAB3CD982D8}</a:tableStyleId>
              </a:tblPr>
              <a:tblGrid>
                <a:gridCol w="862765">
                  <a:extLst>
                    <a:ext uri="{9D8B030D-6E8A-4147-A177-3AD203B41FA5}">
                      <a16:colId xmlns:a16="http://schemas.microsoft.com/office/drawing/2014/main" val="1513799672"/>
                    </a:ext>
                  </a:extLst>
                </a:gridCol>
                <a:gridCol w="862765">
                  <a:extLst>
                    <a:ext uri="{9D8B030D-6E8A-4147-A177-3AD203B41FA5}">
                      <a16:colId xmlns:a16="http://schemas.microsoft.com/office/drawing/2014/main" val="2318449899"/>
                    </a:ext>
                  </a:extLst>
                </a:gridCol>
                <a:gridCol w="862765">
                  <a:extLst>
                    <a:ext uri="{9D8B030D-6E8A-4147-A177-3AD203B41FA5}">
                      <a16:colId xmlns:a16="http://schemas.microsoft.com/office/drawing/2014/main" val="3549212415"/>
                    </a:ext>
                  </a:extLst>
                </a:gridCol>
                <a:gridCol w="862765">
                  <a:extLst>
                    <a:ext uri="{9D8B030D-6E8A-4147-A177-3AD203B41FA5}">
                      <a16:colId xmlns:a16="http://schemas.microsoft.com/office/drawing/2014/main" val="4094488966"/>
                    </a:ext>
                  </a:extLst>
                </a:gridCol>
                <a:gridCol w="862765">
                  <a:extLst>
                    <a:ext uri="{9D8B030D-6E8A-4147-A177-3AD203B41FA5}">
                      <a16:colId xmlns:a16="http://schemas.microsoft.com/office/drawing/2014/main" val="2177825936"/>
                    </a:ext>
                  </a:extLst>
                </a:gridCol>
                <a:gridCol w="862765">
                  <a:extLst>
                    <a:ext uri="{9D8B030D-6E8A-4147-A177-3AD203B41FA5}">
                      <a16:colId xmlns:a16="http://schemas.microsoft.com/office/drawing/2014/main" val="4109852174"/>
                    </a:ext>
                  </a:extLst>
                </a:gridCol>
                <a:gridCol w="862765">
                  <a:extLst>
                    <a:ext uri="{9D8B030D-6E8A-4147-A177-3AD203B41FA5}">
                      <a16:colId xmlns:a16="http://schemas.microsoft.com/office/drawing/2014/main" val="1719342197"/>
                    </a:ext>
                  </a:extLst>
                </a:gridCol>
                <a:gridCol w="862765">
                  <a:extLst>
                    <a:ext uri="{9D8B030D-6E8A-4147-A177-3AD203B41FA5}">
                      <a16:colId xmlns:a16="http://schemas.microsoft.com/office/drawing/2014/main" val="2068733348"/>
                    </a:ext>
                  </a:extLst>
                </a:gridCol>
                <a:gridCol w="862765">
                  <a:extLst>
                    <a:ext uri="{9D8B030D-6E8A-4147-A177-3AD203B41FA5}">
                      <a16:colId xmlns:a16="http://schemas.microsoft.com/office/drawing/2014/main" val="3209772306"/>
                    </a:ext>
                  </a:extLst>
                </a:gridCol>
                <a:gridCol w="862765">
                  <a:extLst>
                    <a:ext uri="{9D8B030D-6E8A-4147-A177-3AD203B41FA5}">
                      <a16:colId xmlns:a16="http://schemas.microsoft.com/office/drawing/2014/main" val="526921092"/>
                    </a:ext>
                  </a:extLst>
                </a:gridCol>
              </a:tblGrid>
              <a:tr h="975300">
                <a:tc>
                  <a:txBody>
                    <a:bodyPr/>
                    <a:lstStyle/>
                    <a:p>
                      <a:pPr algn="ctr"/>
                      <a:r>
                        <a:rPr lang="es-MX" sz="1500">
                          <a:effectLst/>
                        </a:rPr>
                        <a:t>Modelo</a:t>
                      </a:r>
                    </a:p>
                  </a:txBody>
                  <a:tcPr marL="75023" marR="75023" marT="37512" marB="37512" anchor="ctr"/>
                </a:tc>
                <a:tc>
                  <a:txBody>
                    <a:bodyPr/>
                    <a:lstStyle/>
                    <a:p>
                      <a:pPr algn="ctr"/>
                      <a:r>
                        <a:rPr lang="es-MX" sz="1500">
                          <a:effectLst/>
                        </a:rPr>
                        <a:t>Frecuencia</a:t>
                      </a:r>
                    </a:p>
                  </a:txBody>
                  <a:tcPr marL="75023" marR="75023" marT="37512" marB="37512" anchor="ctr"/>
                </a:tc>
                <a:tc>
                  <a:txBody>
                    <a:bodyPr/>
                    <a:lstStyle/>
                    <a:p>
                      <a:pPr algn="ctr"/>
                      <a:r>
                        <a:rPr lang="es-MX" sz="1500">
                          <a:effectLst/>
                        </a:rPr>
                        <a:t>cachéL2</a:t>
                      </a:r>
                    </a:p>
                  </a:txBody>
                  <a:tcPr marL="75023" marR="75023" marT="37512" marB="37512" anchor="ctr"/>
                </a:tc>
                <a:tc>
                  <a:txBody>
                    <a:bodyPr/>
                    <a:lstStyle/>
                    <a:p>
                      <a:pPr algn="ctr"/>
                      <a:r>
                        <a:rPr lang="es-MX" sz="1500" dirty="0">
                          <a:effectLst/>
                        </a:rPr>
                        <a:t>FSB</a:t>
                      </a:r>
                    </a:p>
                  </a:txBody>
                  <a:tcPr marL="75023" marR="75023" marT="37512" marB="37512" anchor="ctr"/>
                </a:tc>
                <a:tc>
                  <a:txBody>
                    <a:bodyPr/>
                    <a:lstStyle/>
                    <a:p>
                      <a:pPr algn="ctr"/>
                      <a:r>
                        <a:rPr lang="es-MX" sz="1500">
                          <a:effectLst/>
                        </a:rPr>
                        <a:t>Mult.</a:t>
                      </a:r>
                    </a:p>
                  </a:txBody>
                  <a:tcPr marL="75023" marR="75023" marT="37512" marB="37512" anchor="ctr"/>
                </a:tc>
                <a:tc>
                  <a:txBody>
                    <a:bodyPr/>
                    <a:lstStyle/>
                    <a:p>
                      <a:pPr algn="ctr"/>
                      <a:r>
                        <a:rPr lang="es-MX" sz="1500">
                          <a:effectLst/>
                        </a:rPr>
                        <a:t>Voltaje</a:t>
                      </a:r>
                    </a:p>
                  </a:txBody>
                  <a:tcPr marL="75023" marR="75023" marT="37512" marB="37512" anchor="ctr"/>
                </a:tc>
                <a:tc>
                  <a:txBody>
                    <a:bodyPr/>
                    <a:lstStyle/>
                    <a:p>
                      <a:pPr algn="ctr"/>
                      <a:r>
                        <a:rPr lang="es-MX" sz="1500">
                          <a:effectLst/>
                        </a:rPr>
                        <a:t>TDP</a:t>
                      </a:r>
                    </a:p>
                  </a:txBody>
                  <a:tcPr marL="75023" marR="75023" marT="37512" marB="37512" anchor="ctr"/>
                </a:tc>
                <a:tc>
                  <a:txBody>
                    <a:bodyPr/>
                    <a:lstStyle/>
                    <a:p>
                      <a:pPr algn="ctr"/>
                      <a:r>
                        <a:rPr lang="es-MX" sz="1500">
                          <a:effectLst/>
                        </a:rPr>
                        <a:t>Socket</a:t>
                      </a:r>
                    </a:p>
                  </a:txBody>
                  <a:tcPr marL="75023" marR="75023" marT="37512" marB="37512" anchor="ctr"/>
                </a:tc>
                <a:tc>
                  <a:txBody>
                    <a:bodyPr/>
                    <a:lstStyle/>
                    <a:p>
                      <a:pPr algn="ctr"/>
                      <a:r>
                        <a:rPr lang="es-MX" sz="1500">
                          <a:effectLst/>
                        </a:rPr>
                        <a:t>Fecha de lanzamiento</a:t>
                      </a:r>
                    </a:p>
                  </a:txBody>
                  <a:tcPr marL="75023" marR="75023" marT="37512" marB="37512" anchor="ctr"/>
                </a:tc>
                <a:tc>
                  <a:txBody>
                    <a:bodyPr/>
                    <a:lstStyle/>
                    <a:p>
                      <a:pPr algn="ctr"/>
                      <a:r>
                        <a:rPr lang="es-MX" sz="1500">
                          <a:effectLst/>
                        </a:rPr>
                        <a:t>Precio delanzamiento (USD)</a:t>
                      </a:r>
                    </a:p>
                  </a:txBody>
                  <a:tcPr marL="75023" marR="75023" marT="37512" marB="37512" anchor="ctr"/>
                </a:tc>
                <a:extLst>
                  <a:ext uri="{0D108BD9-81ED-4DB2-BD59-A6C34878D82A}">
                    <a16:rowId xmlns:a16="http://schemas.microsoft.com/office/drawing/2014/main" val="3179328631"/>
                  </a:ext>
                </a:extLst>
              </a:tr>
              <a:tr h="300092">
                <a:tc gridSpan="10">
                  <a:txBody>
                    <a:bodyPr/>
                    <a:lstStyle/>
                    <a:p>
                      <a:r>
                        <a:rPr lang="es-MX" sz="1500" b="1">
                          <a:effectLst/>
                        </a:rPr>
                        <a:t>Dual Core, bajo voltaje</a:t>
                      </a:r>
                      <a:endParaRPr lang="es-MX" sz="1500">
                        <a:effectLst/>
                      </a:endParaRPr>
                    </a:p>
                  </a:txBody>
                  <a:tcPr marL="75023" marR="75023" marT="37512" marB="37512"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310526"/>
                  </a:ext>
                </a:extLst>
              </a:tr>
              <a:tr h="750231">
                <a:tc>
                  <a:txBody>
                    <a:bodyPr/>
                    <a:lstStyle/>
                    <a:p>
                      <a:r>
                        <a:rPr lang="es-MX" sz="1500">
                          <a:effectLst/>
                        </a:rPr>
                        <a:t>Xeon LV 1.66</a:t>
                      </a:r>
                    </a:p>
                  </a:txBody>
                  <a:tcPr marL="75023" marR="75023" marT="37512" marB="37512" anchor="ctr"/>
                </a:tc>
                <a:tc>
                  <a:txBody>
                    <a:bodyPr/>
                    <a:lstStyle/>
                    <a:p>
                      <a:r>
                        <a:rPr lang="es-MX" sz="1500">
                          <a:effectLst/>
                        </a:rPr>
                        <a:t>1.67 GHz</a:t>
                      </a:r>
                    </a:p>
                  </a:txBody>
                  <a:tcPr marL="75023" marR="75023" marT="37512" marB="37512" anchor="ctr"/>
                </a:tc>
                <a:tc>
                  <a:txBody>
                    <a:bodyPr/>
                    <a:lstStyle/>
                    <a:p>
                      <a:r>
                        <a:rPr lang="es-MX" sz="1500">
                          <a:effectLst/>
                        </a:rPr>
                        <a:t>2 MiB</a:t>
                      </a:r>
                    </a:p>
                  </a:txBody>
                  <a:tcPr marL="75023" marR="75023" marT="37512" marB="37512" anchor="ctr"/>
                </a:tc>
                <a:tc>
                  <a:txBody>
                    <a:bodyPr/>
                    <a:lstStyle/>
                    <a:p>
                      <a:r>
                        <a:rPr lang="es-MX" sz="1500">
                          <a:effectLst/>
                        </a:rPr>
                        <a:t>667 MT/s</a:t>
                      </a:r>
                    </a:p>
                  </a:txBody>
                  <a:tcPr marL="75023" marR="75023" marT="37512" marB="37512" anchor="ctr"/>
                </a:tc>
                <a:tc>
                  <a:txBody>
                    <a:bodyPr/>
                    <a:lstStyle/>
                    <a:p>
                      <a:r>
                        <a:rPr lang="es-MX" sz="1500">
                          <a:effectLst/>
                        </a:rPr>
                        <a:t>10×</a:t>
                      </a:r>
                    </a:p>
                  </a:txBody>
                  <a:tcPr marL="75023" marR="75023" marT="37512" marB="37512" anchor="ctr"/>
                </a:tc>
                <a:tc>
                  <a:txBody>
                    <a:bodyPr/>
                    <a:lstStyle/>
                    <a:p>
                      <a:r>
                        <a:rPr lang="es-MX" sz="1500">
                          <a:effectLst/>
                        </a:rPr>
                        <a:t>1.1125–1.275 V</a:t>
                      </a:r>
                    </a:p>
                  </a:txBody>
                  <a:tcPr marL="75023" marR="75023" marT="37512" marB="37512" anchor="ctr"/>
                </a:tc>
                <a:tc>
                  <a:txBody>
                    <a:bodyPr/>
                    <a:lstStyle/>
                    <a:p>
                      <a:r>
                        <a:rPr lang="es-MX" sz="1500">
                          <a:effectLst/>
                        </a:rPr>
                        <a:t>31 W</a:t>
                      </a:r>
                    </a:p>
                  </a:txBody>
                  <a:tcPr marL="75023" marR="75023" marT="37512" marB="37512" anchor="ctr"/>
                </a:tc>
                <a:tc>
                  <a:txBody>
                    <a:bodyPr/>
                    <a:lstStyle/>
                    <a:p>
                      <a:r>
                        <a:rPr lang="es-MX" sz="1500">
                          <a:effectLst/>
                        </a:rPr>
                        <a:t>Socket M</a:t>
                      </a:r>
                    </a:p>
                  </a:txBody>
                  <a:tcPr marL="75023" marR="75023" marT="37512" marB="37512" anchor="ctr"/>
                </a:tc>
                <a:tc>
                  <a:txBody>
                    <a:bodyPr/>
                    <a:lstStyle/>
                    <a:p>
                      <a:r>
                        <a:rPr lang="es-ES" sz="1500" dirty="0">
                          <a:effectLst/>
                        </a:rPr>
                        <a:t>14 de marzo de 2006</a:t>
                      </a:r>
                    </a:p>
                  </a:txBody>
                  <a:tcPr marL="75023" marR="75023" marT="37512" marB="37512" anchor="ctr"/>
                </a:tc>
                <a:tc>
                  <a:txBody>
                    <a:bodyPr/>
                    <a:lstStyle/>
                    <a:p>
                      <a:r>
                        <a:rPr lang="es-MX" sz="1500">
                          <a:effectLst/>
                        </a:rPr>
                        <a:t>$209</a:t>
                      </a:r>
                    </a:p>
                  </a:txBody>
                  <a:tcPr marL="75023" marR="75023" marT="37512" marB="37512" anchor="ctr"/>
                </a:tc>
                <a:extLst>
                  <a:ext uri="{0D108BD9-81ED-4DB2-BD59-A6C34878D82A}">
                    <a16:rowId xmlns:a16="http://schemas.microsoft.com/office/drawing/2014/main" val="3251081132"/>
                  </a:ext>
                </a:extLst>
              </a:tr>
              <a:tr h="750231">
                <a:tc>
                  <a:txBody>
                    <a:bodyPr/>
                    <a:lstStyle/>
                    <a:p>
                      <a:r>
                        <a:rPr lang="es-MX" sz="1500">
                          <a:effectLst/>
                        </a:rPr>
                        <a:t>Xeon LV 2.0</a:t>
                      </a:r>
                    </a:p>
                  </a:txBody>
                  <a:tcPr marL="75023" marR="75023" marT="37512" marB="37512" anchor="ctr"/>
                </a:tc>
                <a:tc>
                  <a:txBody>
                    <a:bodyPr/>
                    <a:lstStyle/>
                    <a:p>
                      <a:r>
                        <a:rPr lang="es-MX" sz="1500">
                          <a:effectLst/>
                        </a:rPr>
                        <a:t>2 GHz</a:t>
                      </a:r>
                    </a:p>
                  </a:txBody>
                  <a:tcPr marL="75023" marR="75023" marT="37512" marB="37512" anchor="ctr"/>
                </a:tc>
                <a:tc>
                  <a:txBody>
                    <a:bodyPr/>
                    <a:lstStyle/>
                    <a:p>
                      <a:r>
                        <a:rPr lang="es-MX" sz="1500">
                          <a:effectLst/>
                        </a:rPr>
                        <a:t>2 MiB</a:t>
                      </a:r>
                    </a:p>
                  </a:txBody>
                  <a:tcPr marL="75023" marR="75023" marT="37512" marB="37512" anchor="ctr"/>
                </a:tc>
                <a:tc>
                  <a:txBody>
                    <a:bodyPr/>
                    <a:lstStyle/>
                    <a:p>
                      <a:r>
                        <a:rPr lang="es-MX" sz="1500">
                          <a:effectLst/>
                        </a:rPr>
                        <a:t>667 MT/s</a:t>
                      </a:r>
                    </a:p>
                  </a:txBody>
                  <a:tcPr marL="75023" marR="75023" marT="37512" marB="37512" anchor="ctr"/>
                </a:tc>
                <a:tc>
                  <a:txBody>
                    <a:bodyPr/>
                    <a:lstStyle/>
                    <a:p>
                      <a:r>
                        <a:rPr lang="es-MX" sz="1500">
                          <a:effectLst/>
                        </a:rPr>
                        <a:t>12×</a:t>
                      </a:r>
                    </a:p>
                  </a:txBody>
                  <a:tcPr marL="75023" marR="75023" marT="37512" marB="37512" anchor="ctr"/>
                </a:tc>
                <a:tc>
                  <a:txBody>
                    <a:bodyPr/>
                    <a:lstStyle/>
                    <a:p>
                      <a:r>
                        <a:rPr lang="es-MX" sz="1500">
                          <a:effectLst/>
                        </a:rPr>
                        <a:t>1.1125–1.275 V</a:t>
                      </a:r>
                    </a:p>
                  </a:txBody>
                  <a:tcPr marL="75023" marR="75023" marT="37512" marB="37512" anchor="ctr"/>
                </a:tc>
                <a:tc>
                  <a:txBody>
                    <a:bodyPr/>
                    <a:lstStyle/>
                    <a:p>
                      <a:r>
                        <a:rPr lang="es-MX" sz="1500">
                          <a:effectLst/>
                        </a:rPr>
                        <a:t>31 W</a:t>
                      </a:r>
                    </a:p>
                  </a:txBody>
                  <a:tcPr marL="75023" marR="75023" marT="37512" marB="37512" anchor="ctr"/>
                </a:tc>
                <a:tc>
                  <a:txBody>
                    <a:bodyPr/>
                    <a:lstStyle/>
                    <a:p>
                      <a:r>
                        <a:rPr lang="es-MX" sz="1500">
                          <a:effectLst/>
                        </a:rPr>
                        <a:t>Socket M</a:t>
                      </a:r>
                    </a:p>
                  </a:txBody>
                  <a:tcPr marL="75023" marR="75023" marT="37512" marB="37512" anchor="ctr"/>
                </a:tc>
                <a:tc>
                  <a:txBody>
                    <a:bodyPr/>
                    <a:lstStyle/>
                    <a:p>
                      <a:r>
                        <a:rPr lang="es-ES" sz="1500" dirty="0">
                          <a:effectLst/>
                        </a:rPr>
                        <a:t>14 de marzo de 2006</a:t>
                      </a:r>
                    </a:p>
                  </a:txBody>
                  <a:tcPr marL="75023" marR="75023" marT="37512" marB="37512" anchor="ctr"/>
                </a:tc>
                <a:tc>
                  <a:txBody>
                    <a:bodyPr/>
                    <a:lstStyle/>
                    <a:p>
                      <a:r>
                        <a:rPr lang="es-MX" sz="1500">
                          <a:effectLst/>
                        </a:rPr>
                        <a:t>$423</a:t>
                      </a:r>
                    </a:p>
                  </a:txBody>
                  <a:tcPr marL="75023" marR="75023" marT="37512" marB="37512" anchor="ctr"/>
                </a:tc>
                <a:extLst>
                  <a:ext uri="{0D108BD9-81ED-4DB2-BD59-A6C34878D82A}">
                    <a16:rowId xmlns:a16="http://schemas.microsoft.com/office/drawing/2014/main" val="377380513"/>
                  </a:ext>
                </a:extLst>
              </a:tr>
              <a:tr h="525161">
                <a:tc>
                  <a:txBody>
                    <a:bodyPr/>
                    <a:lstStyle/>
                    <a:p>
                      <a:r>
                        <a:rPr lang="es-MX" sz="1500">
                          <a:effectLst/>
                        </a:rPr>
                        <a:t>Xeon LV 2.16</a:t>
                      </a:r>
                    </a:p>
                  </a:txBody>
                  <a:tcPr marL="75023" marR="75023" marT="37512" marB="37512" anchor="ctr"/>
                </a:tc>
                <a:tc>
                  <a:txBody>
                    <a:bodyPr/>
                    <a:lstStyle/>
                    <a:p>
                      <a:r>
                        <a:rPr lang="es-MX" sz="1500">
                          <a:effectLst/>
                        </a:rPr>
                        <a:t>2.17 GHz</a:t>
                      </a:r>
                    </a:p>
                  </a:txBody>
                  <a:tcPr marL="75023" marR="75023" marT="37512" marB="37512" anchor="ctr"/>
                </a:tc>
                <a:tc>
                  <a:txBody>
                    <a:bodyPr/>
                    <a:lstStyle/>
                    <a:p>
                      <a:r>
                        <a:rPr lang="es-MX" sz="1500">
                          <a:effectLst/>
                        </a:rPr>
                        <a:t>2 MiB</a:t>
                      </a:r>
                    </a:p>
                  </a:txBody>
                  <a:tcPr marL="75023" marR="75023" marT="37512" marB="37512" anchor="ctr"/>
                </a:tc>
                <a:tc>
                  <a:txBody>
                    <a:bodyPr/>
                    <a:lstStyle/>
                    <a:p>
                      <a:r>
                        <a:rPr lang="es-MX" sz="1500">
                          <a:effectLst/>
                        </a:rPr>
                        <a:t>667 MT/s</a:t>
                      </a:r>
                    </a:p>
                  </a:txBody>
                  <a:tcPr marL="75023" marR="75023" marT="37512" marB="37512" anchor="ctr"/>
                </a:tc>
                <a:tc>
                  <a:txBody>
                    <a:bodyPr/>
                    <a:lstStyle/>
                    <a:p>
                      <a:r>
                        <a:rPr lang="es-MX" sz="1500">
                          <a:effectLst/>
                        </a:rPr>
                        <a:t>13×</a:t>
                      </a:r>
                    </a:p>
                  </a:txBody>
                  <a:tcPr marL="75023" marR="75023" marT="37512" marB="37512" anchor="ctr"/>
                </a:tc>
                <a:tc>
                  <a:txBody>
                    <a:bodyPr/>
                    <a:lstStyle/>
                    <a:p>
                      <a:r>
                        <a:rPr lang="es-MX" sz="1500">
                          <a:effectLst/>
                        </a:rPr>
                        <a:t>1.1125–1.275 V</a:t>
                      </a:r>
                    </a:p>
                  </a:txBody>
                  <a:tcPr marL="75023" marR="75023" marT="37512" marB="37512" anchor="ctr"/>
                </a:tc>
                <a:tc>
                  <a:txBody>
                    <a:bodyPr/>
                    <a:lstStyle/>
                    <a:p>
                      <a:r>
                        <a:rPr lang="es-MX" sz="1500">
                          <a:effectLst/>
                        </a:rPr>
                        <a:t>31 W</a:t>
                      </a:r>
                    </a:p>
                  </a:txBody>
                  <a:tcPr marL="75023" marR="75023" marT="37512" marB="37512" anchor="ctr"/>
                </a:tc>
                <a:tc>
                  <a:txBody>
                    <a:bodyPr/>
                    <a:lstStyle/>
                    <a:p>
                      <a:r>
                        <a:rPr lang="es-MX" sz="1500">
                          <a:effectLst/>
                        </a:rPr>
                        <a:t>Socket M</a:t>
                      </a:r>
                    </a:p>
                  </a:txBody>
                  <a:tcPr marL="75023" marR="75023" marT="37512" marB="37512" anchor="ctr"/>
                </a:tc>
                <a:tc>
                  <a:txBody>
                    <a:bodyPr/>
                    <a:lstStyle/>
                    <a:p>
                      <a:r>
                        <a:rPr lang="es-MX" sz="1500">
                          <a:effectLst/>
                        </a:rPr>
                        <a:t>Q3 2006</a:t>
                      </a:r>
                    </a:p>
                  </a:txBody>
                  <a:tcPr marL="75023" marR="75023" marT="37512" marB="37512" anchor="ctr"/>
                </a:tc>
                <a:tc>
                  <a:txBody>
                    <a:bodyPr/>
                    <a:lstStyle/>
                    <a:p>
                      <a:r>
                        <a:rPr lang="es-MX" sz="1500">
                          <a:effectLst/>
                        </a:rPr>
                        <a:t>OEM</a:t>
                      </a:r>
                    </a:p>
                  </a:txBody>
                  <a:tcPr marL="75023" marR="75023" marT="37512" marB="37512" anchor="ctr"/>
                </a:tc>
                <a:extLst>
                  <a:ext uri="{0D108BD9-81ED-4DB2-BD59-A6C34878D82A}">
                    <a16:rowId xmlns:a16="http://schemas.microsoft.com/office/drawing/2014/main" val="364360182"/>
                  </a:ext>
                </a:extLst>
              </a:tr>
              <a:tr h="300092">
                <a:tc gridSpan="10">
                  <a:txBody>
                    <a:bodyPr/>
                    <a:lstStyle/>
                    <a:p>
                      <a:r>
                        <a:rPr lang="es-MX" sz="1500" b="1">
                          <a:effectLst/>
                        </a:rPr>
                        <a:t>Dual Core, ultra-bajo voltaje</a:t>
                      </a:r>
                      <a:endParaRPr lang="es-MX" sz="1500">
                        <a:effectLst/>
                      </a:endParaRPr>
                    </a:p>
                  </a:txBody>
                  <a:tcPr marL="75023" marR="75023" marT="37512" marB="37512"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88905409"/>
                  </a:ext>
                </a:extLst>
              </a:tr>
              <a:tr h="750231">
                <a:tc>
                  <a:txBody>
                    <a:bodyPr/>
                    <a:lstStyle/>
                    <a:p>
                      <a:r>
                        <a:rPr lang="es-MX" sz="1500">
                          <a:effectLst/>
                        </a:rPr>
                        <a:t>Xeon ULV 1.66</a:t>
                      </a:r>
                    </a:p>
                  </a:txBody>
                  <a:tcPr marL="75023" marR="75023" marT="37512" marB="37512" anchor="ctr"/>
                </a:tc>
                <a:tc>
                  <a:txBody>
                    <a:bodyPr/>
                    <a:lstStyle/>
                    <a:p>
                      <a:r>
                        <a:rPr lang="es-MX" sz="1500">
                          <a:effectLst/>
                        </a:rPr>
                        <a:t>1.67 GHz</a:t>
                      </a:r>
                    </a:p>
                  </a:txBody>
                  <a:tcPr marL="75023" marR="75023" marT="37512" marB="37512" anchor="ctr"/>
                </a:tc>
                <a:tc>
                  <a:txBody>
                    <a:bodyPr/>
                    <a:lstStyle/>
                    <a:p>
                      <a:r>
                        <a:rPr lang="es-MX" sz="1500">
                          <a:effectLst/>
                        </a:rPr>
                        <a:t>2 MiB</a:t>
                      </a:r>
                    </a:p>
                  </a:txBody>
                  <a:tcPr marL="75023" marR="75023" marT="37512" marB="37512" anchor="ctr"/>
                </a:tc>
                <a:tc>
                  <a:txBody>
                    <a:bodyPr/>
                    <a:lstStyle/>
                    <a:p>
                      <a:r>
                        <a:rPr lang="es-MX" sz="1500">
                          <a:effectLst/>
                        </a:rPr>
                        <a:t>667 MT/s</a:t>
                      </a:r>
                    </a:p>
                  </a:txBody>
                  <a:tcPr marL="75023" marR="75023" marT="37512" marB="37512" anchor="ctr"/>
                </a:tc>
                <a:tc>
                  <a:txBody>
                    <a:bodyPr/>
                    <a:lstStyle/>
                    <a:p>
                      <a:r>
                        <a:rPr lang="es-MX" sz="1500">
                          <a:effectLst/>
                        </a:rPr>
                        <a:t>10×</a:t>
                      </a:r>
                    </a:p>
                  </a:txBody>
                  <a:tcPr marL="75023" marR="75023" marT="37512" marB="37512" anchor="ctr"/>
                </a:tc>
                <a:tc>
                  <a:txBody>
                    <a:bodyPr/>
                    <a:lstStyle/>
                    <a:p>
                      <a:r>
                        <a:rPr lang="es-MX" sz="1500" dirty="0">
                          <a:effectLst/>
                        </a:rPr>
                        <a:t>0.8250–1.2125 V</a:t>
                      </a:r>
                    </a:p>
                  </a:txBody>
                  <a:tcPr marL="75023" marR="75023" marT="37512" marB="37512" anchor="ctr"/>
                </a:tc>
                <a:tc>
                  <a:txBody>
                    <a:bodyPr/>
                    <a:lstStyle/>
                    <a:p>
                      <a:r>
                        <a:rPr lang="es-MX" sz="1500">
                          <a:effectLst/>
                        </a:rPr>
                        <a:t>15 W</a:t>
                      </a:r>
                    </a:p>
                  </a:txBody>
                  <a:tcPr marL="75023" marR="75023" marT="37512" marB="37512" anchor="ctr"/>
                </a:tc>
                <a:tc>
                  <a:txBody>
                    <a:bodyPr/>
                    <a:lstStyle/>
                    <a:p>
                      <a:r>
                        <a:rPr lang="es-MX" sz="1500">
                          <a:effectLst/>
                        </a:rPr>
                        <a:t>Socket M</a:t>
                      </a:r>
                    </a:p>
                  </a:txBody>
                  <a:tcPr marL="75023" marR="75023" marT="37512" marB="37512" anchor="ctr"/>
                </a:tc>
                <a:tc>
                  <a:txBody>
                    <a:bodyPr/>
                    <a:lstStyle/>
                    <a:p>
                      <a:r>
                        <a:rPr lang="es-ES" sz="1500">
                          <a:effectLst/>
                        </a:rPr>
                        <a:t>14 de marzo de 2006</a:t>
                      </a:r>
                    </a:p>
                  </a:txBody>
                  <a:tcPr marL="75023" marR="75023" marT="37512" marB="37512" anchor="ctr"/>
                </a:tc>
                <a:tc>
                  <a:txBody>
                    <a:bodyPr/>
                    <a:lstStyle/>
                    <a:p>
                      <a:r>
                        <a:rPr lang="es-MX" sz="1500" dirty="0">
                          <a:effectLst/>
                        </a:rPr>
                        <a:t>OEM</a:t>
                      </a:r>
                    </a:p>
                  </a:txBody>
                  <a:tcPr marL="75023" marR="75023" marT="37512" marB="37512" anchor="ctr"/>
                </a:tc>
                <a:extLst>
                  <a:ext uri="{0D108BD9-81ED-4DB2-BD59-A6C34878D82A}">
                    <a16:rowId xmlns:a16="http://schemas.microsoft.com/office/drawing/2014/main" val="2514651139"/>
                  </a:ext>
                </a:extLst>
              </a:tr>
            </a:tbl>
          </a:graphicData>
        </a:graphic>
      </p:graphicFrame>
      <p:sp>
        <p:nvSpPr>
          <p:cNvPr id="6" name="Rectangle 2">
            <a:extLst>
              <a:ext uri="{FF2B5EF4-FFF2-40B4-BE49-F238E27FC236}">
                <a16:creationId xmlns:a16="http://schemas.microsoft.com/office/drawing/2014/main" id="{533C73CB-91F4-4657-ABD2-FC135FD680AC}"/>
              </a:ext>
            </a:extLst>
          </p:cNvPr>
          <p:cNvSpPr>
            <a:spLocks noChangeArrowheads="1"/>
          </p:cNvSpPr>
          <p:nvPr/>
        </p:nvSpPr>
        <p:spPr bwMode="auto">
          <a:xfrm>
            <a:off x="841859" y="319088"/>
            <a:ext cx="3915672" cy="14022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0" u="none" strike="noStrike" cap="none" normalizeH="0" baseline="0" dirty="0">
                <a:ln>
                  <a:noFill/>
                </a:ln>
                <a:solidFill>
                  <a:schemeClr val="accent1"/>
                </a:solidFill>
                <a:effectLst/>
                <a:cs typeface="Arial" panose="020B0604020202020204" pitchFamily="34" charset="0"/>
                <a:hlinkClick r:id="rId2" tooltip="Dual-Core (aún no redactado)">
                  <a:extLst>
                    <a:ext uri="{A12FA001-AC4F-418D-AE19-62706E023703}">
                      <ahyp:hlinkClr xmlns:ahyp="http://schemas.microsoft.com/office/drawing/2018/hyperlinkcolor" val="tx"/>
                    </a:ext>
                  </a:extLst>
                </a:hlinkClick>
              </a:rPr>
              <a:t>Dual-Core</a:t>
            </a:r>
            <a:r>
              <a:rPr kumimoji="0" lang="es-MX" altLang="es-MX" sz="1100" b="1" i="0" u="none" strike="noStrike" cap="none" normalizeH="0" baseline="0" dirty="0">
                <a:ln>
                  <a:noFill/>
                </a:ln>
                <a:solidFill>
                  <a:schemeClr val="accent1"/>
                </a:solidFill>
                <a:effectLst/>
                <a:cs typeface="Arial" panose="020B0604020202020204" pitchFamily="34" charset="0"/>
              </a:rPr>
              <a:t> </a:t>
            </a:r>
            <a:r>
              <a:rPr kumimoji="0" lang="es-MX" altLang="es-MX" sz="1100" b="1" i="0" u="none" strike="noStrike" cap="none" normalizeH="0" baseline="0" dirty="0">
                <a:ln>
                  <a:noFill/>
                </a:ln>
                <a:solidFill>
                  <a:schemeClr val="accent1"/>
                </a:solidFill>
                <a:effectLst/>
                <a:cs typeface="Arial" panose="020B0604020202020204" pitchFamily="34" charset="0"/>
                <a:hlinkClick r:id="rId3" tooltip="Intel Xeon">
                  <a:extLst>
                    <a:ext uri="{A12FA001-AC4F-418D-AE19-62706E023703}">
                      <ahyp:hlinkClr xmlns:ahyp="http://schemas.microsoft.com/office/drawing/2018/hyperlinkcolor" val="tx"/>
                    </a:ext>
                  </a:extLst>
                </a:hlinkClick>
              </a:rPr>
              <a:t>Xeon</a:t>
            </a:r>
            <a:r>
              <a:rPr kumimoji="0" lang="es-MX" altLang="es-MX" sz="1100" b="1" i="0" u="none" strike="noStrike" cap="none" normalizeH="0" baseline="0" dirty="0">
                <a:ln>
                  <a:noFill/>
                </a:ln>
                <a:solidFill>
                  <a:schemeClr val="accent1"/>
                </a:solidFill>
                <a:effectLst/>
                <a:cs typeface="Arial" panose="020B0604020202020204" pitchFamily="34" charset="0"/>
              </a:rPr>
              <a:t> LV</a:t>
            </a:r>
            <a:endParaRPr kumimoji="0" lang="es-MX" altLang="es-MX" sz="1100" b="0" i="0" u="none" strike="noStrike" cap="none" normalizeH="0" baseline="0" dirty="0">
              <a:ln>
                <a:noFill/>
              </a:ln>
              <a:solidFill>
                <a:schemeClr val="accent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0" u="none" strike="noStrike" cap="none" normalizeH="0" baseline="0" dirty="0">
                <a:ln>
                  <a:noFill/>
                </a:ln>
                <a:solidFill>
                  <a:srgbClr val="202122"/>
                </a:solidFill>
                <a:effectLst/>
                <a:cs typeface="Arial" panose="020B0604020202020204" pitchFamily="34" charset="0"/>
              </a:rPr>
              <a:t>Sossaman</a:t>
            </a:r>
            <a:r>
              <a:rPr kumimoji="0" lang="es-MX" altLang="es-MX" sz="1100" b="0" i="0" u="none" strike="noStrike" cap="none" normalizeH="0" baseline="0" dirty="0">
                <a:ln>
                  <a:noFill/>
                </a:ln>
                <a:solidFill>
                  <a:srgbClr val="202122"/>
                </a:solidFill>
                <a:effectLst/>
                <a:cs typeface="Arial" panose="020B0604020202020204" pitchFamily="34" charset="0"/>
              </a:rPr>
              <a:t> : Tecnología de proceso 0.065 μm (65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cs typeface="Arial" panose="020B0604020202020204" pitchFamily="34" charset="0"/>
              </a:rPr>
              <a:t>Introducido en marzo de 2006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cs typeface="Arial" panose="020B0604020202020204" pitchFamily="34" charset="0"/>
              </a:rPr>
              <a:t>Basado en el núcleo de Yonah, con instrucciones SIME SSE3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cs typeface="Arial" panose="020B0604020202020204" pitchFamily="34" charset="0"/>
              </a:rPr>
              <a:t>Bus frontal de 667 MHz</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cs typeface="Arial" panose="020B0604020202020204" pitchFamily="34" charset="0"/>
              </a:rPr>
              <a:t>2 MB de caché L2 compartida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cs typeface="Arial" panose="020B0604020202020204" pitchFamily="34" charset="0"/>
              </a:rPr>
              <a:t>Variantes</a:t>
            </a:r>
          </a:p>
        </p:txBody>
      </p:sp>
    </p:spTree>
    <p:extLst>
      <p:ext uri="{BB962C8B-B14F-4D97-AF65-F5344CB8AC3E}">
        <p14:creationId xmlns:p14="http://schemas.microsoft.com/office/powerpoint/2010/main" val="334285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EC988-E1D4-48BD-BCD6-F442A37C3DA9}"/>
              </a:ext>
            </a:extLst>
          </p:cNvPr>
          <p:cNvSpPr>
            <a:spLocks noGrp="1"/>
          </p:cNvSpPr>
          <p:nvPr>
            <p:ph type="ctrTitle"/>
          </p:nvPr>
        </p:nvSpPr>
        <p:spPr/>
        <p:txBody>
          <a:bodyPr/>
          <a:lstStyle/>
          <a:p>
            <a:r>
              <a:rPr lang="es-MX" dirty="0"/>
              <a:t>Microarquitectura netburst</a:t>
            </a:r>
          </a:p>
        </p:txBody>
      </p:sp>
      <p:sp>
        <p:nvSpPr>
          <p:cNvPr id="3" name="Subtítulo 2">
            <a:extLst>
              <a:ext uri="{FF2B5EF4-FFF2-40B4-BE49-F238E27FC236}">
                <a16:creationId xmlns:a16="http://schemas.microsoft.com/office/drawing/2014/main" id="{06003613-2E3A-4DF6-9533-DB66B100CDA2}"/>
              </a:ext>
            </a:extLst>
          </p:cNvPr>
          <p:cNvSpPr>
            <a:spLocks noGrp="1"/>
          </p:cNvSpPr>
          <p:nvPr>
            <p:ph type="subTitle" idx="1"/>
          </p:nvPr>
        </p:nvSpPr>
        <p:spPr/>
        <p:txBody>
          <a:bodyPr>
            <a:normAutofit/>
          </a:bodyPr>
          <a:lstStyle/>
          <a:p>
            <a:r>
              <a:rPr lang="es-MX" sz="4800" dirty="0"/>
              <a:t>PENTIUM 4</a:t>
            </a:r>
          </a:p>
        </p:txBody>
      </p:sp>
    </p:spTree>
    <p:extLst>
      <p:ext uri="{BB962C8B-B14F-4D97-AF65-F5344CB8AC3E}">
        <p14:creationId xmlns:p14="http://schemas.microsoft.com/office/powerpoint/2010/main" val="3459370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830AAF2-0025-4F3A-83A0-9698BFF16E3B}"/>
              </a:ext>
            </a:extLst>
          </p:cNvPr>
          <p:cNvSpPr>
            <a:spLocks noGrp="1"/>
          </p:cNvSpPr>
          <p:nvPr>
            <p:ph type="sldNum" sz="quarter" idx="12"/>
          </p:nvPr>
        </p:nvSpPr>
        <p:spPr/>
        <p:txBody>
          <a:bodyPr/>
          <a:lstStyle/>
          <a:p>
            <a:pPr rtl="0"/>
            <a:fld id="{D8DA9DAA-006C-4F4B-980E-E3DF019B24E2}" type="slidenum">
              <a:rPr lang="es-ES" noProof="0" smtClean="0"/>
              <a:t>45</a:t>
            </a:fld>
            <a:endParaRPr lang="es-ES" noProof="0"/>
          </a:p>
        </p:txBody>
      </p:sp>
      <p:sp>
        <p:nvSpPr>
          <p:cNvPr id="6" name="CuadroTexto 5">
            <a:extLst>
              <a:ext uri="{FF2B5EF4-FFF2-40B4-BE49-F238E27FC236}">
                <a16:creationId xmlns:a16="http://schemas.microsoft.com/office/drawing/2014/main" id="{24DACFD6-9F9B-4D96-B670-561E234C6172}"/>
              </a:ext>
            </a:extLst>
          </p:cNvPr>
          <p:cNvSpPr txBox="1"/>
          <p:nvPr/>
        </p:nvSpPr>
        <p:spPr>
          <a:xfrm>
            <a:off x="848139" y="383170"/>
            <a:ext cx="6096000" cy="2492990"/>
          </a:xfrm>
          <a:prstGeom prst="rect">
            <a:avLst/>
          </a:prstGeom>
          <a:noFill/>
        </p:spPr>
        <p:txBody>
          <a:bodyPr wrap="square">
            <a:spAutoFit/>
          </a:bodyPr>
          <a:lstStyle/>
          <a:p>
            <a:pPr marL="171450" indent="-171450">
              <a:buFont typeface="Arial" panose="020B0604020202020204" pitchFamily="34" charset="0"/>
              <a:buChar char="•"/>
            </a:pPr>
            <a:r>
              <a:rPr lang="es-ES" sz="1200" dirty="0"/>
              <a:t>Tecnología de proceso de 0.18 μm (1.40 y 1.50 GHz)</a:t>
            </a:r>
          </a:p>
          <a:p>
            <a:pPr marL="171450" indent="-171450">
              <a:buFont typeface="Arial" panose="020B0604020202020204" pitchFamily="34" charset="0"/>
              <a:buChar char="•"/>
            </a:pPr>
            <a:r>
              <a:rPr lang="es-ES" sz="1200" dirty="0"/>
              <a:t>Introducido el 20 de noviembre de 2000</a:t>
            </a:r>
          </a:p>
          <a:p>
            <a:pPr marL="171450" indent="-171450">
              <a:buFont typeface="Arial" panose="020B0604020202020204" pitchFamily="34" charset="0"/>
              <a:buChar char="•"/>
            </a:pPr>
            <a:r>
              <a:rPr lang="es-ES" sz="1200" dirty="0"/>
              <a:t>El caché L2 era 256 KB de caché de transferencia avanzada (integrado)</a:t>
            </a:r>
          </a:p>
          <a:p>
            <a:pPr marL="171450" indent="-171450">
              <a:buFont typeface="Arial" panose="020B0604020202020204" pitchFamily="34" charset="0"/>
              <a:buChar char="•"/>
            </a:pPr>
            <a:r>
              <a:rPr lang="es-ES" sz="1200" dirty="0"/>
              <a:t>El estilo del paquete del procesador fue PGA423, PGA478</a:t>
            </a:r>
          </a:p>
          <a:p>
            <a:pPr marL="171450" indent="-171450">
              <a:buFont typeface="Arial" panose="020B0604020202020204" pitchFamily="34" charset="0"/>
              <a:buChar char="•"/>
            </a:pPr>
            <a:r>
              <a:rPr lang="es-ES" sz="1200" dirty="0"/>
              <a:t>Velocidad de reloj del bus del sistema 400 MHz</a:t>
            </a:r>
          </a:p>
          <a:p>
            <a:pPr marL="171450" indent="-171450">
              <a:buFont typeface="Arial" panose="020B0604020202020204" pitchFamily="34" charset="0"/>
              <a:buChar char="•"/>
            </a:pPr>
            <a:r>
              <a:rPr lang="es-ES" sz="1200" dirty="0"/>
              <a:t>Extensiones SIME SSE2</a:t>
            </a:r>
          </a:p>
          <a:p>
            <a:pPr marL="171450" indent="-171450">
              <a:buFont typeface="Arial" panose="020B0604020202020204" pitchFamily="34" charset="0"/>
              <a:buChar char="•"/>
            </a:pPr>
            <a:r>
              <a:rPr lang="es-ES" sz="1200" dirty="0"/>
              <a:t>42 millones de transistores</a:t>
            </a:r>
          </a:p>
          <a:p>
            <a:pPr marL="171450" indent="-171450">
              <a:buFont typeface="Arial" panose="020B0604020202020204" pitchFamily="34" charset="0"/>
              <a:buChar char="•"/>
            </a:pPr>
            <a:r>
              <a:rPr lang="es-ES" sz="1200" dirty="0"/>
              <a:t>Se utiliza en escritorios y estaciones de trabajo de nivel básico.</a:t>
            </a:r>
          </a:p>
          <a:p>
            <a:pPr marL="171450" indent="-171450">
              <a:buFont typeface="Arial" panose="020B0604020202020204" pitchFamily="34" charset="0"/>
              <a:buChar char="•"/>
            </a:pPr>
            <a:r>
              <a:rPr lang="es-ES" sz="1200" dirty="0"/>
              <a:t>Tecnología de proceso de 0.18 μm (1.7 GHz)</a:t>
            </a:r>
          </a:p>
          <a:p>
            <a:pPr marL="171450" indent="-171450">
              <a:buFont typeface="Arial" panose="020B0604020202020204" pitchFamily="34" charset="0"/>
              <a:buChar char="•"/>
            </a:pPr>
            <a:r>
              <a:rPr lang="es-ES" sz="1200" dirty="0"/>
              <a:t>Introducido el 23 de abril de 2001</a:t>
            </a:r>
          </a:p>
          <a:p>
            <a:pPr marL="171450" indent="-171450">
              <a:buFont typeface="Arial" panose="020B0604020202020204" pitchFamily="34" charset="0"/>
              <a:buChar char="•"/>
            </a:pPr>
            <a:r>
              <a:rPr lang="es-ES" sz="1200" dirty="0"/>
              <a:t>Vea los chips 1.4 y 1.5 para más detalles.</a:t>
            </a:r>
          </a:p>
          <a:p>
            <a:pPr marL="171450" indent="-171450">
              <a:buFont typeface="Arial" panose="020B0604020202020204" pitchFamily="34" charset="0"/>
              <a:buChar char="•"/>
            </a:pPr>
            <a:r>
              <a:rPr lang="es-ES" sz="1200" dirty="0"/>
              <a:t>Tecnología de proceso de 0.18 μm (1.6 y 1.8 GHz)</a:t>
            </a:r>
          </a:p>
          <a:p>
            <a:pPr marL="171450" indent="-171450">
              <a:buFont typeface="Arial" panose="020B0604020202020204" pitchFamily="34" charset="0"/>
              <a:buChar char="•"/>
            </a:pPr>
            <a:r>
              <a:rPr lang="es-ES" sz="1200" dirty="0"/>
              <a:t>Introducido el 2 de julio de 2001</a:t>
            </a:r>
          </a:p>
        </p:txBody>
      </p:sp>
      <p:sp>
        <p:nvSpPr>
          <p:cNvPr id="8" name="CuadroTexto 7">
            <a:extLst>
              <a:ext uri="{FF2B5EF4-FFF2-40B4-BE49-F238E27FC236}">
                <a16:creationId xmlns:a16="http://schemas.microsoft.com/office/drawing/2014/main" id="{CDBBD38D-2E19-4E2F-9E2A-317E4823CFB4}"/>
              </a:ext>
            </a:extLst>
          </p:cNvPr>
          <p:cNvSpPr txBox="1"/>
          <p:nvPr/>
        </p:nvSpPr>
        <p:spPr>
          <a:xfrm>
            <a:off x="5724939" y="1827828"/>
            <a:ext cx="6096000" cy="4893647"/>
          </a:xfrm>
          <a:prstGeom prst="rect">
            <a:avLst/>
          </a:prstGeom>
          <a:noFill/>
        </p:spPr>
        <p:txBody>
          <a:bodyPr wrap="square">
            <a:spAutoFit/>
          </a:bodyPr>
          <a:lstStyle/>
          <a:p>
            <a:pPr marL="171450" indent="-171450">
              <a:buFont typeface="Arial" panose="020B0604020202020204" pitchFamily="34" charset="0"/>
              <a:buChar char="•"/>
            </a:pPr>
            <a:r>
              <a:rPr lang="es-ES" sz="1200" dirty="0"/>
              <a:t>El voltaje del núcleo es de 1,15 voltios en el modo de rendimiento máximo; 1.05 voltios en modo de batería optimizada</a:t>
            </a:r>
          </a:p>
          <a:p>
            <a:pPr marL="171450" indent="-171450">
              <a:buFont typeface="Arial" panose="020B0604020202020204" pitchFamily="34" charset="0"/>
              <a:buChar char="•"/>
            </a:pPr>
            <a:r>
              <a:rPr lang="es-ES" sz="1200" dirty="0"/>
              <a:t>Potencia &lt;1 vatio en modo de batería optimizada</a:t>
            </a:r>
          </a:p>
          <a:p>
            <a:pPr marL="171450" indent="-171450">
              <a:buFont typeface="Arial" panose="020B0604020202020204" pitchFamily="34" charset="0"/>
              <a:buChar char="•"/>
            </a:pPr>
            <a:r>
              <a:rPr lang="es-ES" sz="1200" dirty="0"/>
              <a:t>Se utiliza en PC móviles de tamaño completo y luego ligeras</a:t>
            </a:r>
          </a:p>
          <a:p>
            <a:pPr marL="171450" indent="-171450">
              <a:buFont typeface="Arial" panose="020B0604020202020204" pitchFamily="34" charset="0"/>
              <a:buChar char="•"/>
            </a:pPr>
            <a:r>
              <a:rPr lang="es-ES" sz="1200" dirty="0"/>
              <a:t>Tecnología de proceso de 0.18 μm Willamette (1.9 y 2.0 GHz)</a:t>
            </a:r>
          </a:p>
          <a:p>
            <a:pPr marL="171450" indent="-171450">
              <a:buFont typeface="Arial" panose="020B0604020202020204" pitchFamily="34" charset="0"/>
              <a:buChar char="•"/>
            </a:pPr>
            <a:r>
              <a:rPr lang="es-ES" sz="1200" dirty="0"/>
              <a:t>Introducido el 27 de agosto de 2001</a:t>
            </a:r>
          </a:p>
          <a:p>
            <a:pPr marL="171450" indent="-171450">
              <a:buFont typeface="Arial" panose="020B0604020202020204" pitchFamily="34" charset="0"/>
              <a:buChar char="•"/>
            </a:pPr>
            <a:r>
              <a:rPr lang="es-ES" sz="1200" dirty="0"/>
              <a:t>Ver 1.4 y 1.5 chips para más detalles.</a:t>
            </a:r>
          </a:p>
          <a:p>
            <a:pPr marL="171450" indent="-171450">
              <a:buFont typeface="Arial" panose="020B0604020202020204" pitchFamily="34" charset="0"/>
              <a:buChar char="•"/>
            </a:pPr>
            <a:r>
              <a:rPr lang="es-ES" sz="1200" dirty="0"/>
              <a:t>Familia 15 modelo 1</a:t>
            </a:r>
          </a:p>
          <a:p>
            <a:pPr marL="171450" indent="-171450">
              <a:buFont typeface="Arial" panose="020B0604020202020204" pitchFamily="34" charset="0"/>
              <a:buChar char="•"/>
            </a:pPr>
            <a:r>
              <a:rPr lang="es-ES" sz="1200" dirty="0"/>
              <a:t>Pentium 4 (2 GHz, 2,20 GHz)</a:t>
            </a:r>
          </a:p>
          <a:p>
            <a:pPr marL="171450" indent="-171450">
              <a:buFont typeface="Arial" panose="020B0604020202020204" pitchFamily="34" charset="0"/>
              <a:buChar char="•"/>
            </a:pPr>
            <a:r>
              <a:rPr lang="es-ES" sz="1200" dirty="0"/>
              <a:t>Introducido el 7 de enero de 2002</a:t>
            </a:r>
          </a:p>
          <a:p>
            <a:pPr marL="171450" indent="-171450">
              <a:buFont typeface="Arial" panose="020B0604020202020204" pitchFamily="34" charset="0"/>
              <a:buChar char="•"/>
            </a:pPr>
            <a:r>
              <a:rPr lang="es-ES" sz="1200" dirty="0"/>
              <a:t>Pentium 4 (2.4 GHz)</a:t>
            </a:r>
          </a:p>
          <a:p>
            <a:pPr marL="171450" indent="-171450">
              <a:buFont typeface="Arial" panose="020B0604020202020204" pitchFamily="34" charset="0"/>
              <a:buChar char="•"/>
            </a:pPr>
            <a:r>
              <a:rPr lang="es-ES" sz="1200" dirty="0"/>
              <a:t>Introducido el 2 de abril de 2002</a:t>
            </a:r>
          </a:p>
          <a:p>
            <a:pPr marL="171450" indent="-171450">
              <a:buFont typeface="Arial" panose="020B0604020202020204" pitchFamily="34" charset="0"/>
              <a:buChar char="•"/>
            </a:pPr>
            <a:r>
              <a:rPr lang="es-ES" sz="1200" dirty="0"/>
              <a:t>Tecnología de proceso de 0.13 μm Northwood A (1.7, 1.8, 1.9, 2, 2.2, 2.4, 2.5, 2.6, 2.8 (OEM), 3.0 (OEM) GHz)</a:t>
            </a:r>
          </a:p>
          <a:p>
            <a:pPr marL="171450" indent="-171450">
              <a:buFont typeface="Arial" panose="020B0604020202020204" pitchFamily="34" charset="0"/>
              <a:buChar char="•"/>
            </a:pPr>
            <a:r>
              <a:rPr lang="es-ES" sz="1200" dirty="0"/>
              <a:t>Predicción de rama mejorada y otros ajustes de microcódigos</a:t>
            </a:r>
          </a:p>
          <a:p>
            <a:pPr marL="171450" indent="-171450">
              <a:buFont typeface="Arial" panose="020B0604020202020204" pitchFamily="34" charset="0"/>
              <a:buChar char="•"/>
            </a:pPr>
            <a:r>
              <a:rPr lang="es-ES" sz="1200" dirty="0"/>
              <a:t>512 KB de caché L2 integrada</a:t>
            </a:r>
          </a:p>
          <a:p>
            <a:pPr marL="171450" indent="-171450">
              <a:buFont typeface="Arial" panose="020B0604020202020204" pitchFamily="34" charset="0"/>
              <a:buChar char="•"/>
            </a:pPr>
            <a:r>
              <a:rPr lang="es-ES" sz="1200" dirty="0"/>
              <a:t>55 millones de transistores</a:t>
            </a:r>
          </a:p>
          <a:p>
            <a:pPr marL="171450" indent="-171450">
              <a:buFont typeface="Arial" panose="020B0604020202020204" pitchFamily="34" charset="0"/>
              <a:buChar char="•"/>
            </a:pPr>
            <a:r>
              <a:rPr lang="es-ES" sz="1200" dirty="0"/>
              <a:t>Bus de sistema de 400 MHz</a:t>
            </a:r>
          </a:p>
          <a:p>
            <a:pPr marL="171450" indent="-171450">
              <a:buFont typeface="Arial" panose="020B0604020202020204" pitchFamily="34" charset="0"/>
              <a:buChar char="•"/>
            </a:pPr>
            <a:r>
              <a:rPr lang="es-ES" sz="1200" dirty="0"/>
              <a:t>Familia 15 modelo 2</a:t>
            </a:r>
          </a:p>
          <a:p>
            <a:pPr marL="171450" indent="-171450">
              <a:buFont typeface="Arial" panose="020B0604020202020204" pitchFamily="34" charset="0"/>
              <a:buChar char="•"/>
            </a:pPr>
            <a:r>
              <a:rPr lang="es-ES" sz="1200" dirty="0"/>
              <a:t>Tecnología de proceso de 0.13 μm Northwood B (2.26, 2.4, 2.53, 2.66, 2.8, 3.06 GHz)</a:t>
            </a:r>
          </a:p>
          <a:p>
            <a:pPr marL="171450" indent="-171450">
              <a:buFont typeface="Arial" panose="020B0604020202020204" pitchFamily="34" charset="0"/>
              <a:buChar char="•"/>
            </a:pPr>
            <a:r>
              <a:rPr lang="es-ES" sz="1200" dirty="0"/>
              <a:t>Bus de sistema de 533 MHz. (3.06 incluye la tecnología </a:t>
            </a:r>
            <a:r>
              <a:rPr lang="es-ES" sz="1200" dirty="0" err="1"/>
              <a:t>Hyper-Threading</a:t>
            </a:r>
            <a:r>
              <a:rPr lang="es-ES" sz="1200" dirty="0"/>
              <a:t> de Intel)</a:t>
            </a:r>
          </a:p>
          <a:p>
            <a:pPr marL="171450" indent="-171450">
              <a:buFont typeface="Arial" panose="020B0604020202020204" pitchFamily="34" charset="0"/>
              <a:buChar char="•"/>
            </a:pPr>
            <a:r>
              <a:rPr lang="es-ES" sz="1200" dirty="0"/>
              <a:t>Tecnología de proceso de 0.13 μm Northwood C (2.4, 2.6, 2.8, 3.0, 3.2, 3.4 GHz)</a:t>
            </a:r>
          </a:p>
          <a:p>
            <a:pPr marL="171450" indent="-171450">
              <a:buFont typeface="Arial" panose="020B0604020202020204" pitchFamily="34" charset="0"/>
              <a:buChar char="•"/>
            </a:pPr>
            <a:r>
              <a:rPr lang="es-ES" sz="1200" dirty="0"/>
              <a:t>Bus de sistema de 800 MHz (todas las versiones incluyen </a:t>
            </a:r>
            <a:r>
              <a:rPr lang="es-ES" sz="1200" dirty="0" err="1"/>
              <a:t>Hyper-Threading</a:t>
            </a:r>
            <a:r>
              <a:rPr lang="es-ES" sz="1200" dirty="0"/>
              <a:t>)</a:t>
            </a:r>
          </a:p>
          <a:p>
            <a:pPr marL="171450" indent="-171450">
              <a:buFont typeface="Arial" panose="020B0604020202020204" pitchFamily="34" charset="0"/>
              <a:buChar char="•"/>
            </a:pPr>
            <a:r>
              <a:rPr lang="es-ES" sz="1200" dirty="0"/>
              <a:t>6500 a 10,000 MIPS</a:t>
            </a:r>
          </a:p>
        </p:txBody>
      </p:sp>
    </p:spTree>
    <p:extLst>
      <p:ext uri="{BB962C8B-B14F-4D97-AF65-F5344CB8AC3E}">
        <p14:creationId xmlns:p14="http://schemas.microsoft.com/office/powerpoint/2010/main" val="1266906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F85B582-8DCC-4573-BCE0-8B7C94E2E40A}"/>
              </a:ext>
            </a:extLst>
          </p:cNvPr>
          <p:cNvSpPr>
            <a:spLocks noGrp="1"/>
          </p:cNvSpPr>
          <p:nvPr>
            <p:ph type="sldNum" sz="quarter" idx="12"/>
          </p:nvPr>
        </p:nvSpPr>
        <p:spPr/>
        <p:txBody>
          <a:bodyPr/>
          <a:lstStyle/>
          <a:p>
            <a:pPr rtl="0"/>
            <a:fld id="{D8DA9DAA-006C-4F4B-980E-E3DF019B24E2}" type="slidenum">
              <a:rPr lang="es-ES" noProof="0" smtClean="0"/>
              <a:t>46</a:t>
            </a:fld>
            <a:endParaRPr lang="es-ES" noProof="0"/>
          </a:p>
        </p:txBody>
      </p:sp>
      <p:sp>
        <p:nvSpPr>
          <p:cNvPr id="6" name="CuadroTexto 5">
            <a:extLst>
              <a:ext uri="{FF2B5EF4-FFF2-40B4-BE49-F238E27FC236}">
                <a16:creationId xmlns:a16="http://schemas.microsoft.com/office/drawing/2014/main" id="{E71257AF-B660-4E50-AE52-B2A8DF670E91}"/>
              </a:ext>
            </a:extLst>
          </p:cNvPr>
          <p:cNvSpPr txBox="1"/>
          <p:nvPr/>
        </p:nvSpPr>
        <p:spPr>
          <a:xfrm>
            <a:off x="887895" y="237174"/>
            <a:ext cx="6096000" cy="3046988"/>
          </a:xfrm>
          <a:prstGeom prst="rect">
            <a:avLst/>
          </a:prstGeom>
          <a:noFill/>
        </p:spPr>
        <p:txBody>
          <a:bodyPr wrap="square">
            <a:spAutoFit/>
          </a:bodyPr>
          <a:lstStyle/>
          <a:p>
            <a:pPr marL="171450" indent="-171450">
              <a:buFont typeface="Arial" panose="020B0604020202020204" pitchFamily="34" charset="0"/>
              <a:buChar char="•"/>
            </a:pPr>
            <a:r>
              <a:rPr lang="es-ES" sz="1200" dirty="0"/>
              <a:t>Itanium</a:t>
            </a:r>
          </a:p>
          <a:p>
            <a:pPr marL="171450" indent="-171450">
              <a:buFont typeface="Arial" panose="020B0604020202020204" pitchFamily="34" charset="0"/>
              <a:buChar char="•"/>
            </a:pPr>
            <a:endParaRPr lang="es-ES" sz="1200" dirty="0"/>
          </a:p>
          <a:p>
            <a:pPr marL="171450" indent="-171450">
              <a:buFont typeface="Arial" panose="020B0604020202020204" pitchFamily="34" charset="0"/>
              <a:buChar char="•"/>
            </a:pPr>
            <a:r>
              <a:rPr lang="es-ES" sz="1200" dirty="0"/>
              <a:t>(entrada cronológica - nueva arquitectura no x86)</a:t>
            </a:r>
          </a:p>
          <a:p>
            <a:pPr marL="171450" indent="-171450">
              <a:buFont typeface="Arial" panose="020B0604020202020204" pitchFamily="34" charset="0"/>
              <a:buChar char="•"/>
            </a:pPr>
            <a:r>
              <a:rPr lang="es-ES" sz="1200" dirty="0"/>
              <a:t>Xeon (</a:t>
            </a:r>
            <a:r>
              <a:rPr lang="es-ES" sz="1200" dirty="0" err="1"/>
              <a:t>NetBurst</a:t>
            </a:r>
            <a:r>
              <a:rPr lang="es-ES" sz="1200" dirty="0"/>
              <a:t> de 32 bits)</a:t>
            </a:r>
          </a:p>
          <a:p>
            <a:pPr marL="171450" indent="-171450">
              <a:buFont typeface="Arial" panose="020B0604020202020204" pitchFamily="34" charset="0"/>
              <a:buChar char="•"/>
            </a:pPr>
            <a:r>
              <a:rPr lang="es-ES" sz="1200" dirty="0"/>
              <a:t>Designación oficial ahora Xeon, es decir, no "Pentium 4 Xeon"</a:t>
            </a:r>
          </a:p>
          <a:p>
            <a:pPr marL="171450" indent="-171450">
              <a:buFont typeface="Arial" panose="020B0604020202020204" pitchFamily="34" charset="0"/>
              <a:buChar char="•"/>
            </a:pPr>
            <a:r>
              <a:rPr lang="es-ES" sz="1200" dirty="0"/>
              <a:t>Xeon 1.4, 1.5, 1.7 GHz</a:t>
            </a:r>
          </a:p>
          <a:p>
            <a:pPr marL="171450" indent="-171450">
              <a:buFont typeface="Arial" panose="020B0604020202020204" pitchFamily="34" charset="0"/>
              <a:buChar char="•"/>
            </a:pPr>
            <a:r>
              <a:rPr lang="es-ES" sz="1200" dirty="0"/>
              <a:t>Introducido el 21 de mayo de 2001</a:t>
            </a:r>
          </a:p>
          <a:p>
            <a:pPr marL="171450" indent="-171450">
              <a:buFont typeface="Arial" panose="020B0604020202020204" pitchFamily="34" charset="0"/>
              <a:buChar char="•"/>
            </a:pPr>
            <a:r>
              <a:rPr lang="es-ES" sz="1200" dirty="0"/>
              <a:t>El caché L2 era 256 KB de caché de transferencia avanzada (integrado)</a:t>
            </a:r>
          </a:p>
          <a:p>
            <a:pPr marL="171450" indent="-171450">
              <a:buFont typeface="Arial" panose="020B0604020202020204" pitchFamily="34" charset="0"/>
              <a:buChar char="•"/>
            </a:pPr>
            <a:r>
              <a:rPr lang="es-ES" sz="1200" dirty="0"/>
              <a:t>El estilo del paquete del procesador fue </a:t>
            </a:r>
            <a:r>
              <a:rPr lang="es-ES" sz="1200" dirty="0" err="1"/>
              <a:t>Organic</a:t>
            </a:r>
            <a:r>
              <a:rPr lang="es-ES" sz="1200" dirty="0"/>
              <a:t> </a:t>
            </a:r>
            <a:r>
              <a:rPr lang="es-ES" sz="1200" dirty="0" err="1"/>
              <a:t>Land</a:t>
            </a:r>
            <a:r>
              <a:rPr lang="es-ES" sz="1200" dirty="0"/>
              <a:t> Grid Array 603 (OLGA 603)</a:t>
            </a:r>
          </a:p>
          <a:p>
            <a:pPr marL="171450" indent="-171450">
              <a:buFont typeface="Arial" panose="020B0604020202020204" pitchFamily="34" charset="0"/>
              <a:buChar char="•"/>
            </a:pPr>
            <a:r>
              <a:rPr lang="es-ES" sz="1200" dirty="0"/>
              <a:t>Velocidad de reloj del bus del sistema 400 MHz</a:t>
            </a:r>
          </a:p>
          <a:p>
            <a:pPr marL="171450" indent="-171450">
              <a:buFont typeface="Arial" panose="020B0604020202020204" pitchFamily="34" charset="0"/>
              <a:buChar char="•"/>
            </a:pPr>
            <a:r>
              <a:rPr lang="es-ES" sz="1200" dirty="0"/>
              <a:t>Extensiones SIME SSE2</a:t>
            </a:r>
          </a:p>
          <a:p>
            <a:pPr marL="171450" indent="-171450">
              <a:buFont typeface="Arial" panose="020B0604020202020204" pitchFamily="34" charset="0"/>
              <a:buChar char="•"/>
            </a:pPr>
            <a:r>
              <a:rPr lang="es-ES" sz="1200" dirty="0"/>
              <a:t>Se utiliza en estaciones de trabajo con procesador dual de alto rendimiento y rango medio</a:t>
            </a:r>
          </a:p>
          <a:p>
            <a:pPr marL="171450" indent="-171450">
              <a:buFont typeface="Arial" panose="020B0604020202020204" pitchFamily="34" charset="0"/>
              <a:buChar char="•"/>
            </a:pPr>
            <a:r>
              <a:rPr lang="es-ES" sz="1200" dirty="0"/>
              <a:t>Xeon 2.0 GHz y hasta 3.6 GHz</a:t>
            </a:r>
          </a:p>
          <a:p>
            <a:pPr marL="171450" indent="-171450">
              <a:buFont typeface="Arial" panose="020B0604020202020204" pitchFamily="34" charset="0"/>
              <a:buChar char="•"/>
            </a:pPr>
            <a:r>
              <a:rPr lang="es-ES" sz="1200" dirty="0"/>
              <a:t>Introducido el 25 de septiembre de 2001</a:t>
            </a:r>
            <a:endParaRPr lang="es-MX" sz="1200" dirty="0"/>
          </a:p>
        </p:txBody>
      </p:sp>
      <p:sp>
        <p:nvSpPr>
          <p:cNvPr id="8" name="CuadroTexto 7">
            <a:extLst>
              <a:ext uri="{FF2B5EF4-FFF2-40B4-BE49-F238E27FC236}">
                <a16:creationId xmlns:a16="http://schemas.microsoft.com/office/drawing/2014/main" id="{D37B8C8E-8500-43B3-9B48-DCA26A81918C}"/>
              </a:ext>
            </a:extLst>
          </p:cNvPr>
          <p:cNvSpPr txBox="1"/>
          <p:nvPr/>
        </p:nvSpPr>
        <p:spPr>
          <a:xfrm>
            <a:off x="5562600" y="2804397"/>
            <a:ext cx="6096000" cy="3816429"/>
          </a:xfrm>
          <a:prstGeom prst="rect">
            <a:avLst/>
          </a:prstGeom>
          <a:noFill/>
        </p:spPr>
        <p:txBody>
          <a:bodyPr wrap="square">
            <a:spAutoFit/>
          </a:bodyPr>
          <a:lstStyle/>
          <a:p>
            <a:pPr marL="171450" indent="-171450">
              <a:buFont typeface="Arial" panose="020B0604020202020204" pitchFamily="34" charset="0"/>
              <a:buChar char="•"/>
            </a:pPr>
            <a:r>
              <a:rPr lang="es-ES" sz="1100" dirty="0"/>
              <a:t>Pentium móvil 4-M</a:t>
            </a:r>
          </a:p>
          <a:p>
            <a:pPr marL="171450" indent="-171450">
              <a:buFont typeface="Arial" panose="020B0604020202020204" pitchFamily="34" charset="0"/>
              <a:buChar char="•"/>
            </a:pPr>
            <a:r>
              <a:rPr lang="es-ES" sz="1100" dirty="0"/>
              <a:t>Tecnología de proceso de 0.13 μm</a:t>
            </a:r>
          </a:p>
          <a:p>
            <a:pPr marL="171450" indent="-171450">
              <a:buFont typeface="Arial" panose="020B0604020202020204" pitchFamily="34" charset="0"/>
              <a:buChar char="•"/>
            </a:pPr>
            <a:r>
              <a:rPr lang="es-ES" sz="1100" dirty="0"/>
              <a:t>55 millones de transistores</a:t>
            </a:r>
          </a:p>
          <a:p>
            <a:pPr marL="171450" indent="-171450">
              <a:buFont typeface="Arial" panose="020B0604020202020204" pitchFamily="34" charset="0"/>
              <a:buChar char="•"/>
            </a:pPr>
            <a:r>
              <a:rPr lang="es-ES" sz="1100" dirty="0"/>
              <a:t>512 KB de caché L2</a:t>
            </a:r>
          </a:p>
          <a:p>
            <a:pPr marL="171450" indent="-171450">
              <a:buFont typeface="Arial" panose="020B0604020202020204" pitchFamily="34" charset="0"/>
              <a:buChar char="•"/>
            </a:pPr>
            <a:r>
              <a:rPr lang="es-ES" sz="1100" dirty="0"/>
              <a:t>BUS a 400 MHz</a:t>
            </a:r>
          </a:p>
          <a:p>
            <a:pPr marL="171450" indent="-171450">
              <a:buFont typeface="Arial" panose="020B0604020202020204" pitchFamily="34" charset="0"/>
              <a:buChar char="•"/>
            </a:pPr>
            <a:r>
              <a:rPr lang="es-ES" sz="1100" dirty="0"/>
              <a:t>Admite hasta 1 GB de memoria DDR de 266 MHz</a:t>
            </a:r>
          </a:p>
          <a:p>
            <a:pPr marL="171450" indent="-171450">
              <a:buFont typeface="Arial" panose="020B0604020202020204" pitchFamily="34" charset="0"/>
              <a:buChar char="•"/>
            </a:pPr>
            <a:r>
              <a:rPr lang="es-ES" sz="1100" dirty="0"/>
              <a:t>Admite la administración de energía del sistema ACPI 2.0 y APM 1.2</a:t>
            </a:r>
          </a:p>
          <a:p>
            <a:pPr marL="171450" indent="-171450">
              <a:buFont typeface="Arial" panose="020B0604020202020204" pitchFamily="34" charset="0"/>
              <a:buChar char="•"/>
            </a:pPr>
            <a:r>
              <a:rPr lang="es-ES" sz="1100" dirty="0"/>
              <a:t>1.3–1.2 V (SpeedStep)</a:t>
            </a:r>
          </a:p>
          <a:p>
            <a:pPr marL="171450" indent="-171450">
              <a:buFont typeface="Arial" panose="020B0604020202020204" pitchFamily="34" charset="0"/>
              <a:buChar char="•"/>
            </a:pPr>
            <a:r>
              <a:rPr lang="es-ES" sz="1100" dirty="0"/>
              <a:t>Potencia: 1.2 GHz 20.8 W, 1.6 GHz 30 W, 2.6 GHz 35 W</a:t>
            </a:r>
          </a:p>
          <a:p>
            <a:pPr marL="171450" indent="-171450">
              <a:buFont typeface="Arial" panose="020B0604020202020204" pitchFamily="34" charset="0"/>
              <a:buChar char="•"/>
            </a:pPr>
            <a:r>
              <a:rPr lang="es-ES" sz="1100" dirty="0"/>
              <a:t>Potencia de reposo 5 W (1.2 V)</a:t>
            </a:r>
          </a:p>
          <a:p>
            <a:pPr marL="171450" indent="-171450">
              <a:buFont typeface="Arial" panose="020B0604020202020204" pitchFamily="34" charset="0"/>
              <a:buChar char="•"/>
            </a:pPr>
            <a:r>
              <a:rPr lang="es-ES" sz="1100" dirty="0"/>
              <a:t>Potencia de sueño más profunda = 2.9 W (1.0 V)</a:t>
            </a:r>
          </a:p>
          <a:p>
            <a:pPr marL="171450" indent="-171450">
              <a:buFont typeface="Arial" panose="020B0604020202020204" pitchFamily="34" charset="0"/>
              <a:buChar char="•"/>
            </a:pPr>
            <a:r>
              <a:rPr lang="es-ES" sz="1100" dirty="0"/>
              <a:t>1,40 GHz - 23 de abril de 2002</a:t>
            </a:r>
          </a:p>
          <a:p>
            <a:pPr marL="171450" indent="-171450">
              <a:buFont typeface="Arial" panose="020B0604020202020204" pitchFamily="34" charset="0"/>
              <a:buChar char="•"/>
            </a:pPr>
            <a:r>
              <a:rPr lang="es-ES" sz="1100" dirty="0"/>
              <a:t>1,50 GHz - 23 de abril de 2002</a:t>
            </a:r>
          </a:p>
          <a:p>
            <a:pPr marL="171450" indent="-171450">
              <a:buFont typeface="Arial" panose="020B0604020202020204" pitchFamily="34" charset="0"/>
              <a:buChar char="•"/>
            </a:pPr>
            <a:r>
              <a:rPr lang="es-ES" sz="1100" dirty="0"/>
              <a:t>1,60 GHz - 4 de marzo de 2002</a:t>
            </a:r>
          </a:p>
          <a:p>
            <a:pPr marL="171450" indent="-171450">
              <a:buFont typeface="Arial" panose="020B0604020202020204" pitchFamily="34" charset="0"/>
              <a:buChar char="•"/>
            </a:pPr>
            <a:r>
              <a:rPr lang="es-ES" sz="1100" dirty="0"/>
              <a:t>1,70 GHz - 4 de marzo de 2002</a:t>
            </a:r>
          </a:p>
          <a:p>
            <a:pPr marL="171450" indent="-171450">
              <a:buFont typeface="Arial" panose="020B0604020202020204" pitchFamily="34" charset="0"/>
              <a:buChar char="•"/>
            </a:pPr>
            <a:r>
              <a:rPr lang="es-ES" sz="1100" dirty="0"/>
              <a:t>1,80 GHz - 23 de abril de 2002</a:t>
            </a:r>
          </a:p>
          <a:p>
            <a:pPr marL="171450" indent="-171450">
              <a:buFont typeface="Arial" panose="020B0604020202020204" pitchFamily="34" charset="0"/>
              <a:buChar char="•"/>
            </a:pPr>
            <a:r>
              <a:rPr lang="es-ES" sz="1100" dirty="0"/>
              <a:t>1,90 GHz - 24 de junio de 2002</a:t>
            </a:r>
          </a:p>
          <a:p>
            <a:pPr marL="171450" indent="-171450">
              <a:buFont typeface="Arial" panose="020B0604020202020204" pitchFamily="34" charset="0"/>
              <a:buChar char="•"/>
            </a:pPr>
            <a:r>
              <a:rPr lang="es-ES" sz="1100" dirty="0"/>
              <a:t>2,00 GHz - 24 de junio de 2002</a:t>
            </a:r>
          </a:p>
          <a:p>
            <a:pPr marL="171450" indent="-171450">
              <a:buFont typeface="Arial" panose="020B0604020202020204" pitchFamily="34" charset="0"/>
              <a:buChar char="•"/>
            </a:pPr>
            <a:r>
              <a:rPr lang="es-ES" sz="1100" dirty="0"/>
              <a:t>2,20 GHz - 16 de septiembre de 2002</a:t>
            </a:r>
          </a:p>
          <a:p>
            <a:pPr marL="171450" indent="-171450">
              <a:buFont typeface="Arial" panose="020B0604020202020204" pitchFamily="34" charset="0"/>
              <a:buChar char="•"/>
            </a:pPr>
            <a:r>
              <a:rPr lang="es-ES" sz="1100" dirty="0"/>
              <a:t>2,40 GHz - 14 de enero de 2003</a:t>
            </a:r>
          </a:p>
          <a:p>
            <a:pPr marL="171450" indent="-171450">
              <a:buFont typeface="Arial" panose="020B0604020202020204" pitchFamily="34" charset="0"/>
              <a:buChar char="•"/>
            </a:pPr>
            <a:r>
              <a:rPr lang="es-ES" sz="1100" dirty="0"/>
              <a:t>2,50 GHz - 16 de abril de 2003</a:t>
            </a:r>
          </a:p>
          <a:p>
            <a:pPr marL="171450" indent="-171450">
              <a:buFont typeface="Arial" panose="020B0604020202020204" pitchFamily="34" charset="0"/>
              <a:buChar char="•"/>
            </a:pPr>
            <a:r>
              <a:rPr lang="es-ES" sz="1100" dirty="0"/>
              <a:t>2,60 GHz - 11 de junio de 2003</a:t>
            </a:r>
            <a:endParaRPr lang="es-MX" sz="1100" dirty="0"/>
          </a:p>
        </p:txBody>
      </p:sp>
    </p:spTree>
    <p:extLst>
      <p:ext uri="{BB962C8B-B14F-4D97-AF65-F5344CB8AC3E}">
        <p14:creationId xmlns:p14="http://schemas.microsoft.com/office/powerpoint/2010/main" val="4219346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4201C54-D7D7-4557-9E0F-2E2D60AA842D}"/>
              </a:ext>
            </a:extLst>
          </p:cNvPr>
          <p:cNvSpPr>
            <a:spLocks noGrp="1"/>
          </p:cNvSpPr>
          <p:nvPr>
            <p:ph type="dt" sz="half" idx="10"/>
          </p:nvPr>
        </p:nvSpPr>
        <p:spPr/>
        <p:txBody>
          <a:bodyPr/>
          <a:lstStyle/>
          <a:p>
            <a:pPr rtl="0"/>
            <a:r>
              <a:rPr lang="es-ES" noProof="0"/>
              <a:t>3/9/20XX</a:t>
            </a:r>
          </a:p>
        </p:txBody>
      </p:sp>
      <p:sp>
        <p:nvSpPr>
          <p:cNvPr id="3" name="Marcador de pie de página 2">
            <a:extLst>
              <a:ext uri="{FF2B5EF4-FFF2-40B4-BE49-F238E27FC236}">
                <a16:creationId xmlns:a16="http://schemas.microsoft.com/office/drawing/2014/main" id="{D82AB04F-5C20-47D0-B0DA-62946E6E30A0}"/>
              </a:ext>
            </a:extLst>
          </p:cNvPr>
          <p:cNvSpPr>
            <a:spLocks noGrp="1"/>
          </p:cNvSpPr>
          <p:nvPr>
            <p:ph type="ftr" sz="quarter" idx="11"/>
          </p:nvPr>
        </p:nvSpPr>
        <p:spPr/>
        <p:txBody>
          <a:bodyPr/>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AA66E335-8215-4450-B7E4-913A7FE0BD41}"/>
              </a:ext>
            </a:extLst>
          </p:cNvPr>
          <p:cNvSpPr>
            <a:spLocks noGrp="1"/>
          </p:cNvSpPr>
          <p:nvPr>
            <p:ph type="sldNum" sz="quarter" idx="12"/>
          </p:nvPr>
        </p:nvSpPr>
        <p:spPr/>
        <p:txBody>
          <a:bodyPr/>
          <a:lstStyle/>
          <a:p>
            <a:pPr rtl="0"/>
            <a:fld id="{D8DA9DAA-006C-4F4B-980E-E3DF019B24E2}" type="slidenum">
              <a:rPr lang="es-ES" noProof="0" smtClean="0"/>
              <a:t>47</a:t>
            </a:fld>
            <a:endParaRPr lang="es-ES" noProof="0"/>
          </a:p>
        </p:txBody>
      </p:sp>
      <p:sp>
        <p:nvSpPr>
          <p:cNvPr id="6" name="CuadroTexto 5">
            <a:extLst>
              <a:ext uri="{FF2B5EF4-FFF2-40B4-BE49-F238E27FC236}">
                <a16:creationId xmlns:a16="http://schemas.microsoft.com/office/drawing/2014/main" id="{0084BBCE-7360-497A-9645-2C428781F5AA}"/>
              </a:ext>
            </a:extLst>
          </p:cNvPr>
          <p:cNvSpPr txBox="1"/>
          <p:nvPr/>
        </p:nvSpPr>
        <p:spPr>
          <a:xfrm>
            <a:off x="990600" y="1536174"/>
            <a:ext cx="6096000" cy="3785652"/>
          </a:xfrm>
          <a:prstGeom prst="rect">
            <a:avLst/>
          </a:prstGeom>
          <a:noFill/>
        </p:spPr>
        <p:txBody>
          <a:bodyPr wrap="square">
            <a:spAutoFit/>
          </a:bodyPr>
          <a:lstStyle/>
          <a:p>
            <a:pPr marL="171450" indent="-171450">
              <a:buFont typeface="Wingdings" panose="05000000000000000000" pitchFamily="2" charset="2"/>
              <a:buChar char="§"/>
            </a:pPr>
            <a:r>
              <a:rPr lang="es-ES" sz="1200" dirty="0"/>
              <a:t>Pentium 4 EE</a:t>
            </a:r>
          </a:p>
          <a:p>
            <a:pPr marL="171450" indent="-171450">
              <a:buFont typeface="Wingdings" panose="05000000000000000000" pitchFamily="2" charset="2"/>
              <a:buChar char="§"/>
            </a:pPr>
            <a:r>
              <a:rPr lang="es-ES" sz="1200" dirty="0"/>
              <a:t>Introducido en septiembre de 2003</a:t>
            </a:r>
          </a:p>
          <a:p>
            <a:pPr marL="171450" indent="-171450">
              <a:buFont typeface="Wingdings" panose="05000000000000000000" pitchFamily="2" charset="2"/>
              <a:buChar char="§"/>
            </a:pPr>
            <a:r>
              <a:rPr lang="es-ES" sz="1200" dirty="0"/>
              <a:t>EE = "Edición extrema"</a:t>
            </a:r>
          </a:p>
          <a:p>
            <a:pPr marL="171450" indent="-171450">
              <a:buFont typeface="Wingdings" panose="05000000000000000000" pitchFamily="2" charset="2"/>
              <a:buChar char="§"/>
            </a:pPr>
            <a:r>
              <a:rPr lang="es-ES" sz="1200" dirty="0"/>
              <a:t>Creado a partir del núcleo "</a:t>
            </a:r>
            <a:r>
              <a:rPr lang="es-ES" sz="1200" dirty="0" err="1"/>
              <a:t>Gallatin</a:t>
            </a:r>
            <a:r>
              <a:rPr lang="es-ES" sz="1200" dirty="0"/>
              <a:t>" de Xeon, pero con 2 MB de caché</a:t>
            </a:r>
          </a:p>
          <a:p>
            <a:pPr marL="171450" indent="-171450">
              <a:buFont typeface="Wingdings" panose="05000000000000000000" pitchFamily="2" charset="2"/>
              <a:buChar char="§"/>
            </a:pPr>
            <a:r>
              <a:rPr lang="es-ES" sz="1200" dirty="0"/>
              <a:t>Pentium 4E</a:t>
            </a:r>
          </a:p>
          <a:p>
            <a:pPr marL="171450" indent="-171450">
              <a:buFont typeface="Wingdings" panose="05000000000000000000" pitchFamily="2" charset="2"/>
              <a:buChar char="§"/>
            </a:pPr>
            <a:r>
              <a:rPr lang="es-ES" sz="1200" dirty="0"/>
              <a:t>Introducido en febrero de 2004</a:t>
            </a:r>
          </a:p>
          <a:p>
            <a:pPr marL="171450" indent="-171450">
              <a:buFont typeface="Wingdings" panose="05000000000000000000" pitchFamily="2" charset="2"/>
              <a:buChar char="§"/>
            </a:pPr>
            <a:r>
              <a:rPr lang="es-ES" sz="1200" dirty="0"/>
              <a:t>construido con tecnología de proceso de 0.09 μm (90 nm) Prescott (2.4 A, 2.8, 2.8 A, 3.0, 3.2, 3.4, 3.6, 3.8) 1 MB de caché L2</a:t>
            </a:r>
          </a:p>
          <a:p>
            <a:pPr marL="171450" indent="-171450">
              <a:buFont typeface="Wingdings" panose="05000000000000000000" pitchFamily="2" charset="2"/>
              <a:buChar char="§"/>
            </a:pPr>
            <a:r>
              <a:rPr lang="es-ES" sz="1200" dirty="0"/>
              <a:t>Bus de sistema de 533 MHz (solo 2.4A y 2.8A)</a:t>
            </a:r>
          </a:p>
          <a:p>
            <a:pPr marL="171450" indent="-171450">
              <a:buFont typeface="Wingdings" panose="05000000000000000000" pitchFamily="2" charset="2"/>
              <a:buChar char="§"/>
            </a:pPr>
            <a:r>
              <a:rPr lang="es-ES" sz="1200" dirty="0"/>
              <a:t>Bus de sistema de 800 MHz (todos los demás modelos)</a:t>
            </a:r>
          </a:p>
          <a:p>
            <a:pPr marL="171450" indent="-171450">
              <a:buFont typeface="Wingdings" panose="05000000000000000000" pitchFamily="2" charset="2"/>
              <a:buChar char="§"/>
            </a:pPr>
            <a:r>
              <a:rPr lang="es-ES" sz="1200" dirty="0"/>
              <a:t>125 millones de transistores en modelos de 1 MB</a:t>
            </a:r>
          </a:p>
          <a:p>
            <a:pPr marL="171450" indent="-171450">
              <a:buFont typeface="Wingdings" panose="05000000000000000000" pitchFamily="2" charset="2"/>
              <a:buChar char="§"/>
            </a:pPr>
            <a:r>
              <a:rPr lang="es-ES" sz="1200" dirty="0"/>
              <a:t>169 millones de transistores en modelos de 2 MB</a:t>
            </a:r>
          </a:p>
          <a:p>
            <a:pPr marL="171450" indent="-171450">
              <a:buFont typeface="Wingdings" panose="05000000000000000000" pitchFamily="2" charset="2"/>
              <a:buChar char="§"/>
            </a:pPr>
            <a:r>
              <a:rPr lang="es-ES" sz="1200" dirty="0"/>
              <a:t>La compatibilidad con </a:t>
            </a:r>
            <a:r>
              <a:rPr lang="es-ES" sz="1200" dirty="0" err="1"/>
              <a:t>Hyper-Threading</a:t>
            </a:r>
            <a:r>
              <a:rPr lang="es-ES" sz="1200" dirty="0"/>
              <a:t> solo está disponible en las CPU que utilizan el bus del sistema de 800 MHz.</a:t>
            </a:r>
          </a:p>
          <a:p>
            <a:pPr marL="171450" indent="-171450">
              <a:buFont typeface="Wingdings" panose="05000000000000000000" pitchFamily="2" charset="2"/>
              <a:buChar char="§"/>
            </a:pPr>
            <a:r>
              <a:rPr lang="es-ES" sz="1200" dirty="0"/>
              <a:t>La línea de instrucciones de enteros del procesador se ha incrementado de 20 etapas a 31 etapas, lo que teóricamente permite un ancho de banda aún mayor</a:t>
            </a:r>
          </a:p>
          <a:p>
            <a:pPr marL="171450" indent="-171450">
              <a:buFont typeface="Wingdings" panose="05000000000000000000" pitchFamily="2" charset="2"/>
              <a:buChar char="§"/>
            </a:pPr>
            <a:r>
              <a:rPr lang="es-ES" sz="1200" dirty="0"/>
              <a:t>7500 a 11,000 MIPS</a:t>
            </a:r>
          </a:p>
          <a:p>
            <a:pPr marL="171450" indent="-171450">
              <a:buFont typeface="Wingdings" panose="05000000000000000000" pitchFamily="2" charset="2"/>
              <a:buChar char="§"/>
            </a:pPr>
            <a:r>
              <a:rPr lang="es-ES" sz="1200" dirty="0"/>
              <a:t>Las versiones de LGA 775 están en la serie 5xx (32 bits) y la serie 5x1 (con Intel 64)</a:t>
            </a:r>
          </a:p>
          <a:p>
            <a:pPr marL="171450" indent="-171450">
              <a:buFont typeface="Wingdings" panose="05000000000000000000" pitchFamily="2" charset="2"/>
              <a:buChar char="§"/>
            </a:pPr>
            <a:r>
              <a:rPr lang="es-ES" sz="1200" dirty="0"/>
              <a:t>La serie 6xx tiene 2 MB de caché L2 e Intel 64</a:t>
            </a:r>
            <a:endParaRPr lang="es-MX" sz="1200" dirty="0"/>
          </a:p>
        </p:txBody>
      </p:sp>
      <p:sp>
        <p:nvSpPr>
          <p:cNvPr id="7" name="CuadroTexto 6">
            <a:extLst>
              <a:ext uri="{FF2B5EF4-FFF2-40B4-BE49-F238E27FC236}">
                <a16:creationId xmlns:a16="http://schemas.microsoft.com/office/drawing/2014/main" id="{A434DE82-ED75-434E-9784-231E0575EB1F}"/>
              </a:ext>
            </a:extLst>
          </p:cNvPr>
          <p:cNvSpPr txBox="1"/>
          <p:nvPr/>
        </p:nvSpPr>
        <p:spPr>
          <a:xfrm>
            <a:off x="990600" y="501650"/>
            <a:ext cx="6440556" cy="769441"/>
          </a:xfrm>
          <a:prstGeom prst="rect">
            <a:avLst/>
          </a:prstGeom>
          <a:noFill/>
        </p:spPr>
        <p:txBody>
          <a:bodyPr wrap="square" rtlCol="0">
            <a:spAutoFit/>
          </a:bodyPr>
          <a:lstStyle/>
          <a:p>
            <a:r>
              <a:rPr lang="es-MX" sz="4400" b="1" dirty="0">
                <a:latin typeface="+mj-lt"/>
              </a:rPr>
              <a:t>PENTIUM 4 EE:</a:t>
            </a:r>
          </a:p>
        </p:txBody>
      </p:sp>
    </p:spTree>
    <p:extLst>
      <p:ext uri="{BB962C8B-B14F-4D97-AF65-F5344CB8AC3E}">
        <p14:creationId xmlns:p14="http://schemas.microsoft.com/office/powerpoint/2010/main" val="115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BC53E-6814-4E59-BE12-BB9D91ED4DC2}"/>
              </a:ext>
            </a:extLst>
          </p:cNvPr>
          <p:cNvSpPr>
            <a:spLocks noGrp="1"/>
          </p:cNvSpPr>
          <p:nvPr>
            <p:ph type="ctrTitle"/>
          </p:nvPr>
        </p:nvSpPr>
        <p:spPr>
          <a:xfrm>
            <a:off x="1524000" y="1595562"/>
            <a:ext cx="9144000" cy="2340864"/>
          </a:xfrm>
        </p:spPr>
        <p:txBody>
          <a:bodyPr/>
          <a:lstStyle/>
          <a:p>
            <a:r>
              <a:rPr lang="es-MX" dirty="0"/>
              <a:t>PROCESADORES DE 64 BITS</a:t>
            </a:r>
          </a:p>
        </p:txBody>
      </p:sp>
    </p:spTree>
    <p:extLst>
      <p:ext uri="{BB962C8B-B14F-4D97-AF65-F5344CB8AC3E}">
        <p14:creationId xmlns:p14="http://schemas.microsoft.com/office/powerpoint/2010/main" val="422761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A58DF98-23E8-4D0C-8C9E-B21E36B55E12}"/>
              </a:ext>
            </a:extLst>
          </p:cNvPr>
          <p:cNvSpPr>
            <a:spLocks noGrp="1"/>
          </p:cNvSpPr>
          <p:nvPr>
            <p:ph type="sldNum" sz="quarter" idx="12"/>
          </p:nvPr>
        </p:nvSpPr>
        <p:spPr/>
        <p:txBody>
          <a:bodyPr/>
          <a:lstStyle/>
          <a:p>
            <a:pPr rtl="0"/>
            <a:fld id="{D8DA9DAA-006C-4F4B-980E-E3DF019B24E2}" type="slidenum">
              <a:rPr lang="es-ES" noProof="0" smtClean="0"/>
              <a:t>49</a:t>
            </a:fld>
            <a:endParaRPr lang="es-ES" noProof="0"/>
          </a:p>
        </p:txBody>
      </p:sp>
      <p:sp>
        <p:nvSpPr>
          <p:cNvPr id="6" name="CuadroTexto 5">
            <a:extLst>
              <a:ext uri="{FF2B5EF4-FFF2-40B4-BE49-F238E27FC236}">
                <a16:creationId xmlns:a16="http://schemas.microsoft.com/office/drawing/2014/main" id="{A24FF435-D5FB-4ECC-9742-88404641457E}"/>
              </a:ext>
            </a:extLst>
          </p:cNvPr>
          <p:cNvSpPr txBox="1"/>
          <p:nvPr/>
        </p:nvSpPr>
        <p:spPr>
          <a:xfrm>
            <a:off x="778565" y="319088"/>
            <a:ext cx="7712765" cy="2031325"/>
          </a:xfrm>
          <a:prstGeom prst="rect">
            <a:avLst/>
          </a:prstGeom>
          <a:noFill/>
        </p:spPr>
        <p:txBody>
          <a:bodyPr wrap="square">
            <a:spAutoFit/>
          </a:bodyPr>
          <a:lstStyle/>
          <a:p>
            <a:r>
              <a:rPr lang="es-ES" sz="1400" dirty="0"/>
              <a:t>IA-64</a:t>
            </a:r>
          </a:p>
          <a:p>
            <a:r>
              <a:rPr lang="es-ES" sz="1400" dirty="0"/>
              <a:t>La arquitectura IA-64 (Intel </a:t>
            </a:r>
            <a:r>
              <a:rPr lang="es-ES" sz="1400" dirty="0" err="1"/>
              <a:t>Arquitecture</a:t>
            </a:r>
            <a:r>
              <a:rPr lang="es-ES" sz="1400" dirty="0"/>
              <a:t>, 64 bits) de Intel, fue lanzada en 1999, y no es directamente compatible con el conjunto de instrucciones IA-32 (excepto bajo emulación software) como sí sucede en el caso de las arquitecturas Intel 64 y AMD64.10​</a:t>
            </a:r>
          </a:p>
          <a:p>
            <a:endParaRPr lang="es-ES" sz="1400" dirty="0"/>
          </a:p>
          <a:p>
            <a:r>
              <a:rPr lang="es-ES" sz="1400" dirty="0"/>
              <a:t>Nuevo conjunto de instrucciones, nada relacionado con x86</a:t>
            </a:r>
          </a:p>
          <a:p>
            <a:r>
              <a:rPr lang="es-ES" sz="1400" dirty="0"/>
              <a:t>Antes de que se eliminara la característica (Montecito, julio de 2006), los procesadores IA-64 admitían hardware x86 de 32 bits, pero lentamente (consulte su recepción de mercado de 2001 y los cambios arquitectónicos de 2006)</a:t>
            </a:r>
            <a:endParaRPr lang="es-MX" sz="1400" dirty="0"/>
          </a:p>
        </p:txBody>
      </p:sp>
      <p:sp>
        <p:nvSpPr>
          <p:cNvPr id="8" name="CuadroTexto 7">
            <a:extLst>
              <a:ext uri="{FF2B5EF4-FFF2-40B4-BE49-F238E27FC236}">
                <a16:creationId xmlns:a16="http://schemas.microsoft.com/office/drawing/2014/main" id="{1FE0E966-75FC-4520-8EA3-64FC5F9EEE98}"/>
              </a:ext>
            </a:extLst>
          </p:cNvPr>
          <p:cNvSpPr txBox="1"/>
          <p:nvPr/>
        </p:nvSpPr>
        <p:spPr>
          <a:xfrm>
            <a:off x="4041913" y="2521564"/>
            <a:ext cx="6934200" cy="3600986"/>
          </a:xfrm>
          <a:prstGeom prst="rect">
            <a:avLst/>
          </a:prstGeom>
          <a:noFill/>
        </p:spPr>
        <p:txBody>
          <a:bodyPr wrap="square">
            <a:spAutoFit/>
          </a:bodyPr>
          <a:lstStyle/>
          <a:p>
            <a:pPr marL="171450" indent="-171450">
              <a:buFont typeface="Arial" panose="020B0604020202020204" pitchFamily="34" charset="0"/>
              <a:buChar char="•"/>
            </a:pPr>
            <a:r>
              <a:rPr lang="es-MX" sz="1200" b="1" dirty="0">
                <a:solidFill>
                  <a:schemeClr val="accent1"/>
                </a:solidFill>
              </a:rPr>
              <a:t>Itanium</a:t>
            </a:r>
          </a:p>
          <a:p>
            <a:pPr marL="171450" indent="-171450">
              <a:buFont typeface="Arial" panose="020B0604020202020204" pitchFamily="34" charset="0"/>
              <a:buChar char="•"/>
            </a:pPr>
            <a:r>
              <a:rPr lang="es-MX" sz="1200" dirty="0"/>
              <a:t>Nombre en clave Merced</a:t>
            </a:r>
          </a:p>
          <a:p>
            <a:pPr marL="171450" indent="-171450">
              <a:buFont typeface="Arial" panose="020B0604020202020204" pitchFamily="34" charset="0"/>
              <a:buChar char="•"/>
            </a:pPr>
            <a:r>
              <a:rPr lang="es-MX" sz="1200" dirty="0"/>
              <a:t>Familia 7</a:t>
            </a:r>
          </a:p>
          <a:p>
            <a:pPr marL="171450" indent="-171450">
              <a:buFont typeface="Arial" panose="020B0604020202020204" pitchFamily="34" charset="0"/>
              <a:buChar char="•"/>
            </a:pPr>
            <a:r>
              <a:rPr lang="es-MX" sz="1200" dirty="0"/>
              <a:t>Lanzado el 29 de mayo de 2001</a:t>
            </a:r>
          </a:p>
          <a:p>
            <a:pPr marL="171450" indent="-171450">
              <a:buFont typeface="Arial" panose="020B0604020202020204" pitchFamily="34" charset="0"/>
              <a:buChar char="•"/>
            </a:pPr>
            <a:r>
              <a:rPr lang="es-MX" sz="1200" dirty="0"/>
              <a:t>733 MHz y 800 MHz</a:t>
            </a:r>
          </a:p>
          <a:p>
            <a:pPr marL="171450" indent="-171450">
              <a:buFont typeface="Arial" panose="020B0604020202020204" pitchFamily="34" charset="0"/>
              <a:buChar char="•"/>
            </a:pPr>
            <a:r>
              <a:rPr lang="es-MX" sz="1200" dirty="0"/>
              <a:t>2 MB de caché</a:t>
            </a:r>
          </a:p>
          <a:p>
            <a:pPr marL="171450" indent="-171450">
              <a:buFont typeface="Arial" panose="020B0604020202020204" pitchFamily="34" charset="0"/>
              <a:buChar char="•"/>
            </a:pPr>
            <a:r>
              <a:rPr lang="es-MX" sz="1200" dirty="0"/>
              <a:t>Todos retirados y reemplazados por Itanium 2</a:t>
            </a:r>
          </a:p>
          <a:p>
            <a:pPr marL="171450" indent="-171450">
              <a:buFont typeface="Arial" panose="020B0604020202020204" pitchFamily="34" charset="0"/>
              <a:buChar char="•"/>
            </a:pPr>
            <a:r>
              <a:rPr lang="es-MX" sz="1200" b="1" dirty="0">
                <a:solidFill>
                  <a:schemeClr val="accent1"/>
                </a:solidFill>
              </a:rPr>
              <a:t>Itanium 2</a:t>
            </a:r>
          </a:p>
          <a:p>
            <a:pPr marL="171450" indent="-171450">
              <a:buFont typeface="Arial" panose="020B0604020202020204" pitchFamily="34" charset="0"/>
              <a:buChar char="•"/>
            </a:pPr>
            <a:r>
              <a:rPr lang="es-MX" sz="1200" dirty="0"/>
              <a:t>Familia 0x1F</a:t>
            </a:r>
          </a:p>
          <a:p>
            <a:pPr marL="171450" indent="-171450">
              <a:buFont typeface="Arial" panose="020B0604020202020204" pitchFamily="34" charset="0"/>
              <a:buChar char="•"/>
            </a:pPr>
            <a:r>
              <a:rPr lang="es-MX" sz="1200" dirty="0"/>
              <a:t>Lanzado en julio de 2002</a:t>
            </a:r>
          </a:p>
          <a:p>
            <a:pPr marL="171450" indent="-171450">
              <a:buFont typeface="Arial" panose="020B0604020202020204" pitchFamily="34" charset="0"/>
              <a:buChar char="•"/>
            </a:pPr>
            <a:r>
              <a:rPr lang="es-MX" sz="1200" dirty="0"/>
              <a:t>900 MHz - 1.6 GHz</a:t>
            </a:r>
          </a:p>
          <a:p>
            <a:pPr marL="171450" indent="-171450">
              <a:buFont typeface="Arial" panose="020B0604020202020204" pitchFamily="34" charset="0"/>
              <a:buChar char="•"/>
            </a:pPr>
            <a:r>
              <a:rPr lang="es-MX" sz="1200" dirty="0"/>
              <a:t>McKinley 900 MHz, 1.5 MB de caché, Modelo 0x0</a:t>
            </a:r>
          </a:p>
          <a:p>
            <a:pPr marL="171450" indent="-171450">
              <a:buFont typeface="Arial" panose="020B0604020202020204" pitchFamily="34" charset="0"/>
              <a:buChar char="•"/>
            </a:pPr>
            <a:r>
              <a:rPr lang="es-MX" sz="1200" dirty="0"/>
              <a:t>McKinley 1 GHz, 3 MB de caché, Modelo 0x0</a:t>
            </a:r>
          </a:p>
          <a:p>
            <a:pPr marL="171450" indent="-171450">
              <a:buFont typeface="Arial" panose="020B0604020202020204" pitchFamily="34" charset="0"/>
              <a:buChar char="•"/>
            </a:pPr>
            <a:r>
              <a:rPr lang="es-MX" sz="1200" dirty="0" err="1"/>
              <a:t>Deerfield</a:t>
            </a:r>
            <a:r>
              <a:rPr lang="es-MX" sz="1200" dirty="0"/>
              <a:t> 1 GHz, 1.5 MB de caché, Modelo 0x1</a:t>
            </a:r>
          </a:p>
          <a:p>
            <a:pPr marL="171450" indent="-171450">
              <a:buFont typeface="Arial" panose="020B0604020202020204" pitchFamily="34" charset="0"/>
              <a:buChar char="•"/>
            </a:pPr>
            <a:r>
              <a:rPr lang="es-MX" sz="1200" dirty="0"/>
              <a:t>Madison 1.3 GHz, 3 MB de caché, Modelo 0x1</a:t>
            </a:r>
          </a:p>
          <a:p>
            <a:pPr marL="171450" indent="-171450">
              <a:buFont typeface="Arial" panose="020B0604020202020204" pitchFamily="34" charset="0"/>
              <a:buChar char="•"/>
            </a:pPr>
            <a:r>
              <a:rPr lang="es-MX" sz="1200" dirty="0"/>
              <a:t>Madison 1.4 GHz, 4 MB de caché, Modelo 0x1</a:t>
            </a:r>
          </a:p>
          <a:p>
            <a:pPr marL="171450" indent="-171450">
              <a:buFont typeface="Arial" panose="020B0604020202020204" pitchFamily="34" charset="0"/>
              <a:buChar char="•"/>
            </a:pPr>
            <a:r>
              <a:rPr lang="es-MX" sz="1200" dirty="0"/>
              <a:t>Madison 1.5 GHz, 6 MB de caché, Modelo 0x1</a:t>
            </a:r>
          </a:p>
          <a:p>
            <a:pPr marL="171450" indent="-171450">
              <a:buFont typeface="Arial" panose="020B0604020202020204" pitchFamily="34" charset="0"/>
              <a:buChar char="•"/>
            </a:pPr>
            <a:r>
              <a:rPr lang="es-MX" sz="1200" dirty="0"/>
              <a:t>Madison 1.67 GHz, 9 MB de caché, Modelo 0x1</a:t>
            </a:r>
          </a:p>
          <a:p>
            <a:pPr marL="171450" indent="-171450">
              <a:buFont typeface="Arial" panose="020B0604020202020204" pitchFamily="34" charset="0"/>
              <a:buChar char="•"/>
            </a:pPr>
            <a:r>
              <a:rPr lang="es-MX" sz="1200" dirty="0"/>
              <a:t>Hondo 1.4 GHz, 4 MB de caché, MCM de doble núcleo, Modelo 0x1</a:t>
            </a:r>
          </a:p>
        </p:txBody>
      </p:sp>
    </p:spTree>
    <p:extLst>
      <p:ext uri="{BB962C8B-B14F-4D97-AF65-F5344CB8AC3E}">
        <p14:creationId xmlns:p14="http://schemas.microsoft.com/office/powerpoint/2010/main" val="262974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es-ES" dirty="0"/>
              <a:t>Modelos:</a:t>
            </a:r>
            <a:endParaRPr lang="es-ES" sz="5400" dirty="0"/>
          </a:p>
        </p:txBody>
      </p:sp>
      <p:sp>
        <p:nvSpPr>
          <p:cNvPr id="7" name="Marcador de número de diapositiva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s-ES" b="1" cap="all" spc="100" smtClean="0">
                <a:solidFill>
                  <a:schemeClr val="accent2"/>
                </a:solidFill>
              </a:rPr>
              <a:t>5</a:t>
            </a:fld>
            <a:endParaRPr lang="es-ES" b="1" cap="all" spc="100">
              <a:solidFill>
                <a:schemeClr val="accent2"/>
              </a:solidFill>
            </a:endParaRPr>
          </a:p>
        </p:txBody>
      </p:sp>
      <p:graphicFrame>
        <p:nvGraphicFramePr>
          <p:cNvPr id="6" name="Marcador de contenido 5">
            <a:extLst>
              <a:ext uri="{FF2B5EF4-FFF2-40B4-BE49-F238E27FC236}">
                <a16:creationId xmlns:a16="http://schemas.microsoft.com/office/drawing/2014/main" id="{DDBC138D-5E1E-4910-A818-6FB5895D324F}"/>
              </a:ext>
            </a:extLst>
          </p:cNvPr>
          <p:cNvGraphicFramePr>
            <a:graphicFrameLocks noGrp="1"/>
          </p:cNvGraphicFramePr>
          <p:nvPr>
            <p:ph idx="1"/>
            <p:extLst>
              <p:ext uri="{D42A27DB-BD31-4B8C-83A1-F6EECF244321}">
                <p14:modId xmlns:p14="http://schemas.microsoft.com/office/powerpoint/2010/main" val="830929337"/>
              </p:ext>
            </p:extLst>
          </p:nvPr>
        </p:nvGraphicFramePr>
        <p:xfrm>
          <a:off x="838200" y="2055812"/>
          <a:ext cx="11168271" cy="3383280"/>
        </p:xfrm>
        <a:graphic>
          <a:graphicData uri="http://schemas.openxmlformats.org/drawingml/2006/table">
            <a:tbl>
              <a:tblPr>
                <a:tableStyleId>{ED083AE6-46FA-4A59-8FB0-9F97EB10719F}</a:tableStyleId>
              </a:tblPr>
              <a:tblGrid>
                <a:gridCol w="1240919">
                  <a:extLst>
                    <a:ext uri="{9D8B030D-6E8A-4147-A177-3AD203B41FA5}">
                      <a16:colId xmlns:a16="http://schemas.microsoft.com/office/drawing/2014/main" val="4010615828"/>
                    </a:ext>
                  </a:extLst>
                </a:gridCol>
                <a:gridCol w="1240919">
                  <a:extLst>
                    <a:ext uri="{9D8B030D-6E8A-4147-A177-3AD203B41FA5}">
                      <a16:colId xmlns:a16="http://schemas.microsoft.com/office/drawing/2014/main" val="4172295584"/>
                    </a:ext>
                  </a:extLst>
                </a:gridCol>
                <a:gridCol w="1240919">
                  <a:extLst>
                    <a:ext uri="{9D8B030D-6E8A-4147-A177-3AD203B41FA5}">
                      <a16:colId xmlns:a16="http://schemas.microsoft.com/office/drawing/2014/main" val="1597487093"/>
                    </a:ext>
                  </a:extLst>
                </a:gridCol>
                <a:gridCol w="1240919">
                  <a:extLst>
                    <a:ext uri="{9D8B030D-6E8A-4147-A177-3AD203B41FA5}">
                      <a16:colId xmlns:a16="http://schemas.microsoft.com/office/drawing/2014/main" val="1198664281"/>
                    </a:ext>
                  </a:extLst>
                </a:gridCol>
                <a:gridCol w="1240919">
                  <a:extLst>
                    <a:ext uri="{9D8B030D-6E8A-4147-A177-3AD203B41FA5}">
                      <a16:colId xmlns:a16="http://schemas.microsoft.com/office/drawing/2014/main" val="1544502215"/>
                    </a:ext>
                  </a:extLst>
                </a:gridCol>
                <a:gridCol w="1240919">
                  <a:extLst>
                    <a:ext uri="{9D8B030D-6E8A-4147-A177-3AD203B41FA5}">
                      <a16:colId xmlns:a16="http://schemas.microsoft.com/office/drawing/2014/main" val="3793132702"/>
                    </a:ext>
                  </a:extLst>
                </a:gridCol>
                <a:gridCol w="1240919">
                  <a:extLst>
                    <a:ext uri="{9D8B030D-6E8A-4147-A177-3AD203B41FA5}">
                      <a16:colId xmlns:a16="http://schemas.microsoft.com/office/drawing/2014/main" val="42388021"/>
                    </a:ext>
                  </a:extLst>
                </a:gridCol>
                <a:gridCol w="1240919">
                  <a:extLst>
                    <a:ext uri="{9D8B030D-6E8A-4147-A177-3AD203B41FA5}">
                      <a16:colId xmlns:a16="http://schemas.microsoft.com/office/drawing/2014/main" val="321590240"/>
                    </a:ext>
                  </a:extLst>
                </a:gridCol>
                <a:gridCol w="1240919">
                  <a:extLst>
                    <a:ext uri="{9D8B030D-6E8A-4147-A177-3AD203B41FA5}">
                      <a16:colId xmlns:a16="http://schemas.microsoft.com/office/drawing/2014/main" val="489992198"/>
                    </a:ext>
                  </a:extLst>
                </a:gridCol>
              </a:tblGrid>
              <a:tr h="0">
                <a:tc>
                  <a:txBody>
                    <a:bodyPr/>
                    <a:lstStyle/>
                    <a:p>
                      <a:pPr algn="ctr"/>
                      <a:r>
                        <a:rPr lang="es-MX">
                          <a:effectLst/>
                        </a:rPr>
                        <a:t>Modelo</a:t>
                      </a:r>
                    </a:p>
                  </a:txBody>
                  <a:tcPr anchor="ctr"/>
                </a:tc>
                <a:tc>
                  <a:txBody>
                    <a:bodyPr/>
                    <a:lstStyle/>
                    <a:p>
                      <a:pPr algn="ctr"/>
                      <a:r>
                        <a:rPr lang="es-MX" sz="1600" dirty="0">
                          <a:effectLst/>
                        </a:rPr>
                        <a:t>Frecuencia</a:t>
                      </a:r>
                    </a:p>
                  </a:txBody>
                  <a:tcPr anchor="ctr"/>
                </a:tc>
                <a:tc>
                  <a:txBody>
                    <a:bodyPr/>
                    <a:lstStyle/>
                    <a:p>
                      <a:pPr algn="ctr"/>
                      <a:r>
                        <a:rPr lang="es-MX">
                          <a:effectLst/>
                        </a:rPr>
                        <a:t>cachéL1</a:t>
                      </a:r>
                    </a:p>
                  </a:txBody>
                  <a:tcPr anchor="ctr"/>
                </a:tc>
                <a:tc>
                  <a:txBody>
                    <a:bodyPr/>
                    <a:lstStyle/>
                    <a:p>
                      <a:pPr algn="ctr"/>
                      <a:r>
                        <a:rPr lang="es-MX" dirty="0">
                          <a:effectLst/>
                        </a:rPr>
                        <a:t>FSB</a:t>
                      </a:r>
                    </a:p>
                  </a:txBody>
                  <a:tcPr anchor="ctr"/>
                </a:tc>
                <a:tc>
                  <a:txBody>
                    <a:bodyPr/>
                    <a:lstStyle/>
                    <a:p>
                      <a:pPr algn="ctr"/>
                      <a:r>
                        <a:rPr lang="es-MX">
                          <a:effectLst/>
                        </a:rPr>
                        <a:t>Mult.</a:t>
                      </a:r>
                    </a:p>
                  </a:txBody>
                  <a:tcPr anchor="ctr"/>
                </a:tc>
                <a:tc>
                  <a:txBody>
                    <a:bodyPr/>
                    <a:lstStyle/>
                    <a:p>
                      <a:pPr algn="ctr"/>
                      <a:r>
                        <a:rPr lang="es-MX">
                          <a:effectLst/>
                        </a:rPr>
                        <a:t>Voltaje</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Fecha de lanzamiento</a:t>
                      </a:r>
                    </a:p>
                  </a:txBody>
                  <a:tcPr anchor="ctr"/>
                </a:tc>
                <a:extLst>
                  <a:ext uri="{0D108BD9-81ED-4DB2-BD59-A6C34878D82A}">
                    <a16:rowId xmlns:a16="http://schemas.microsoft.com/office/drawing/2014/main" val="3500488886"/>
                  </a:ext>
                </a:extLst>
              </a:tr>
              <a:tr h="0">
                <a:tc>
                  <a:txBody>
                    <a:bodyPr/>
                    <a:lstStyle/>
                    <a:p>
                      <a:r>
                        <a:rPr lang="es-MX">
                          <a:effectLst/>
                        </a:rPr>
                        <a:t>Pentium 50</a:t>
                      </a:r>
                    </a:p>
                  </a:txBody>
                  <a:tcPr anchor="ctr"/>
                </a:tc>
                <a:tc>
                  <a:txBody>
                    <a:bodyPr/>
                    <a:lstStyle/>
                    <a:p>
                      <a:r>
                        <a:rPr lang="es-MX">
                          <a:effectLst/>
                        </a:rPr>
                        <a:t>50 MHz</a:t>
                      </a:r>
                    </a:p>
                  </a:txBody>
                  <a:tcPr anchor="ctr"/>
                </a:tc>
                <a:tc>
                  <a:txBody>
                    <a:bodyPr/>
                    <a:lstStyle/>
                    <a:p>
                      <a:r>
                        <a:rPr lang="es-MX">
                          <a:effectLst/>
                        </a:rPr>
                        <a:t>8 + 8 KiB</a:t>
                      </a:r>
                    </a:p>
                  </a:txBody>
                  <a:tcPr anchor="ctr"/>
                </a:tc>
                <a:tc>
                  <a:txBody>
                    <a:bodyPr/>
                    <a:lstStyle/>
                    <a:p>
                      <a:r>
                        <a:rPr lang="es-MX">
                          <a:effectLst/>
                        </a:rPr>
                        <a:t>50 MT/s</a:t>
                      </a:r>
                    </a:p>
                  </a:txBody>
                  <a:tcPr anchor="ctr"/>
                </a:tc>
                <a:tc>
                  <a:txBody>
                    <a:bodyPr/>
                    <a:lstStyle/>
                    <a:p>
                      <a:r>
                        <a:rPr lang="es-MX">
                          <a:effectLst/>
                        </a:rPr>
                        <a:t>1×</a:t>
                      </a:r>
                    </a:p>
                  </a:txBody>
                  <a:tcPr anchor="ctr"/>
                </a:tc>
                <a:tc>
                  <a:txBody>
                    <a:bodyPr/>
                    <a:lstStyle/>
                    <a:p>
                      <a:r>
                        <a:rPr lang="es-MX">
                          <a:effectLst/>
                        </a:rPr>
                        <a:t>5 V</a:t>
                      </a:r>
                    </a:p>
                  </a:txBody>
                  <a:tcPr anchor="ctr"/>
                </a:tc>
                <a:tc>
                  <a:txBody>
                    <a:bodyPr/>
                    <a:lstStyle/>
                    <a:p>
                      <a:endParaRPr lang="es-MX">
                        <a:effectLst/>
                      </a:endParaRPr>
                    </a:p>
                  </a:txBody>
                  <a:tcPr anchor="ctr"/>
                </a:tc>
                <a:tc>
                  <a:txBody>
                    <a:bodyPr/>
                    <a:lstStyle/>
                    <a:p>
                      <a:r>
                        <a:rPr lang="es-MX">
                          <a:effectLst/>
                        </a:rPr>
                        <a:t>Socket 4</a:t>
                      </a:r>
                    </a:p>
                  </a:txBody>
                  <a:tcPr anchor="ctr"/>
                </a:tc>
                <a:tc>
                  <a:txBody>
                    <a:bodyPr/>
                    <a:lstStyle/>
                    <a:p>
                      <a:endParaRPr lang="es-MX">
                        <a:effectLst/>
                      </a:endParaRPr>
                    </a:p>
                  </a:txBody>
                  <a:tcPr anchor="ctr"/>
                </a:tc>
                <a:extLst>
                  <a:ext uri="{0D108BD9-81ED-4DB2-BD59-A6C34878D82A}">
                    <a16:rowId xmlns:a16="http://schemas.microsoft.com/office/drawing/2014/main" val="2259442376"/>
                  </a:ext>
                </a:extLst>
              </a:tr>
              <a:tr h="0">
                <a:tc>
                  <a:txBody>
                    <a:bodyPr/>
                    <a:lstStyle/>
                    <a:p>
                      <a:r>
                        <a:rPr lang="es-MX">
                          <a:effectLst/>
                        </a:rPr>
                        <a:t>Pentium 60</a:t>
                      </a:r>
                    </a:p>
                  </a:txBody>
                  <a:tcPr anchor="ctr"/>
                </a:tc>
                <a:tc>
                  <a:txBody>
                    <a:bodyPr/>
                    <a:lstStyle/>
                    <a:p>
                      <a:r>
                        <a:rPr lang="es-MX">
                          <a:effectLst/>
                        </a:rPr>
                        <a:t>60 MHz</a:t>
                      </a:r>
                    </a:p>
                  </a:txBody>
                  <a:tcPr anchor="ctr"/>
                </a:tc>
                <a:tc>
                  <a:txBody>
                    <a:bodyPr/>
                    <a:lstStyle/>
                    <a:p>
                      <a:r>
                        <a:rPr lang="es-MX">
                          <a:effectLst/>
                        </a:rPr>
                        <a:t>8 + 8 KiB</a:t>
                      </a:r>
                    </a:p>
                  </a:txBody>
                  <a:tcPr anchor="ctr"/>
                </a:tc>
                <a:tc>
                  <a:txBody>
                    <a:bodyPr/>
                    <a:lstStyle/>
                    <a:p>
                      <a:r>
                        <a:rPr lang="es-MX">
                          <a:effectLst/>
                        </a:rPr>
                        <a:t>60 MT/s</a:t>
                      </a:r>
                    </a:p>
                  </a:txBody>
                  <a:tcPr anchor="ctr"/>
                </a:tc>
                <a:tc>
                  <a:txBody>
                    <a:bodyPr/>
                    <a:lstStyle/>
                    <a:p>
                      <a:r>
                        <a:rPr lang="es-MX">
                          <a:effectLst/>
                        </a:rPr>
                        <a:t>1×</a:t>
                      </a:r>
                    </a:p>
                  </a:txBody>
                  <a:tcPr anchor="ctr"/>
                </a:tc>
                <a:tc>
                  <a:txBody>
                    <a:bodyPr/>
                    <a:lstStyle/>
                    <a:p>
                      <a:r>
                        <a:rPr lang="es-MX">
                          <a:effectLst/>
                        </a:rPr>
                        <a:t>5 V</a:t>
                      </a:r>
                    </a:p>
                  </a:txBody>
                  <a:tcPr anchor="ctr"/>
                </a:tc>
                <a:tc>
                  <a:txBody>
                    <a:bodyPr/>
                    <a:lstStyle/>
                    <a:p>
                      <a:r>
                        <a:rPr lang="es-MX">
                          <a:effectLst/>
                        </a:rPr>
                        <a:t>14.6 W</a:t>
                      </a:r>
                    </a:p>
                  </a:txBody>
                  <a:tcPr anchor="ctr"/>
                </a:tc>
                <a:tc>
                  <a:txBody>
                    <a:bodyPr/>
                    <a:lstStyle/>
                    <a:p>
                      <a:r>
                        <a:rPr lang="es-MX">
                          <a:effectLst/>
                        </a:rPr>
                        <a:t>Socket 4</a:t>
                      </a:r>
                    </a:p>
                  </a:txBody>
                  <a:tcPr anchor="ctr"/>
                </a:tc>
                <a:tc>
                  <a:txBody>
                    <a:bodyPr/>
                    <a:lstStyle/>
                    <a:p>
                      <a:r>
                        <a:rPr lang="es-ES">
                          <a:effectLst/>
                        </a:rPr>
                        <a:t>22 de marzo de 1993</a:t>
                      </a:r>
                    </a:p>
                  </a:txBody>
                  <a:tcPr anchor="ctr"/>
                </a:tc>
                <a:extLst>
                  <a:ext uri="{0D108BD9-81ED-4DB2-BD59-A6C34878D82A}">
                    <a16:rowId xmlns:a16="http://schemas.microsoft.com/office/drawing/2014/main" val="3907265197"/>
                  </a:ext>
                </a:extLst>
              </a:tr>
              <a:tr h="0">
                <a:tc>
                  <a:txBody>
                    <a:bodyPr/>
                    <a:lstStyle/>
                    <a:p>
                      <a:r>
                        <a:rPr lang="es-MX">
                          <a:effectLst/>
                        </a:rPr>
                        <a:t>Pentium 66</a:t>
                      </a:r>
                    </a:p>
                  </a:txBody>
                  <a:tcPr anchor="ctr"/>
                </a:tc>
                <a:tc>
                  <a:txBody>
                    <a:bodyPr/>
                    <a:lstStyle/>
                    <a:p>
                      <a:r>
                        <a:rPr lang="es-MX">
                          <a:effectLst/>
                        </a:rPr>
                        <a:t>67 MHz</a:t>
                      </a:r>
                    </a:p>
                  </a:txBody>
                  <a:tcPr anchor="ctr"/>
                </a:tc>
                <a:tc>
                  <a:txBody>
                    <a:bodyPr/>
                    <a:lstStyle/>
                    <a:p>
                      <a:r>
                        <a:rPr lang="es-MX">
                          <a:effectLst/>
                        </a:rPr>
                        <a:t>8 + 8 KiB</a:t>
                      </a:r>
                    </a:p>
                  </a:txBody>
                  <a:tcPr anchor="ctr"/>
                </a:tc>
                <a:tc>
                  <a:txBody>
                    <a:bodyPr/>
                    <a:lstStyle/>
                    <a:p>
                      <a:r>
                        <a:rPr lang="es-MX">
                          <a:effectLst/>
                        </a:rPr>
                        <a:t>66 MT/s</a:t>
                      </a:r>
                    </a:p>
                  </a:txBody>
                  <a:tcPr anchor="ctr"/>
                </a:tc>
                <a:tc>
                  <a:txBody>
                    <a:bodyPr/>
                    <a:lstStyle/>
                    <a:p>
                      <a:r>
                        <a:rPr lang="es-MX">
                          <a:effectLst/>
                        </a:rPr>
                        <a:t>1×</a:t>
                      </a:r>
                    </a:p>
                  </a:txBody>
                  <a:tcPr anchor="ctr"/>
                </a:tc>
                <a:tc>
                  <a:txBody>
                    <a:bodyPr/>
                    <a:lstStyle/>
                    <a:p>
                      <a:r>
                        <a:rPr lang="es-MX" dirty="0">
                          <a:effectLst/>
                        </a:rPr>
                        <a:t>5.15 V</a:t>
                      </a:r>
                    </a:p>
                  </a:txBody>
                  <a:tcPr anchor="ctr"/>
                </a:tc>
                <a:tc>
                  <a:txBody>
                    <a:bodyPr/>
                    <a:lstStyle/>
                    <a:p>
                      <a:r>
                        <a:rPr lang="es-MX">
                          <a:effectLst/>
                        </a:rPr>
                        <a:t>16 W</a:t>
                      </a:r>
                    </a:p>
                  </a:txBody>
                  <a:tcPr anchor="ctr"/>
                </a:tc>
                <a:tc>
                  <a:txBody>
                    <a:bodyPr/>
                    <a:lstStyle/>
                    <a:p>
                      <a:r>
                        <a:rPr lang="es-MX">
                          <a:effectLst/>
                        </a:rPr>
                        <a:t>Socket 4</a:t>
                      </a:r>
                    </a:p>
                  </a:txBody>
                  <a:tcPr anchor="ctr"/>
                </a:tc>
                <a:tc>
                  <a:txBody>
                    <a:bodyPr/>
                    <a:lstStyle/>
                    <a:p>
                      <a:r>
                        <a:rPr lang="es-ES" dirty="0">
                          <a:effectLst/>
                        </a:rPr>
                        <a:t>22 de marzo de 1993</a:t>
                      </a:r>
                    </a:p>
                  </a:txBody>
                  <a:tcPr anchor="ctr"/>
                </a:tc>
                <a:extLst>
                  <a:ext uri="{0D108BD9-81ED-4DB2-BD59-A6C34878D82A}">
                    <a16:rowId xmlns:a16="http://schemas.microsoft.com/office/drawing/2014/main" val="3027467220"/>
                  </a:ext>
                </a:extLst>
              </a:tr>
            </a:tbl>
          </a:graphicData>
        </a:graphic>
      </p:graphicFrame>
      <p:sp>
        <p:nvSpPr>
          <p:cNvPr id="8" name="Rectangle 1">
            <a:extLst>
              <a:ext uri="{FF2B5EF4-FFF2-40B4-BE49-F238E27FC236}">
                <a16:creationId xmlns:a16="http://schemas.microsoft.com/office/drawing/2014/main" id="{BF67EA7A-1CF5-4166-9BCC-07BB2C21961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7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5C41FE8-1111-444D-8EDC-334C94C4FBA6}"/>
              </a:ext>
            </a:extLst>
          </p:cNvPr>
          <p:cNvSpPr>
            <a:spLocks noGrp="1"/>
          </p:cNvSpPr>
          <p:nvPr>
            <p:ph type="sldNum" sz="quarter" idx="12"/>
          </p:nvPr>
        </p:nvSpPr>
        <p:spPr/>
        <p:txBody>
          <a:bodyPr/>
          <a:lstStyle/>
          <a:p>
            <a:pPr rtl="0"/>
            <a:fld id="{D8DA9DAA-006C-4F4B-980E-E3DF019B24E2}" type="slidenum">
              <a:rPr lang="es-ES" noProof="0" smtClean="0"/>
              <a:t>50</a:t>
            </a:fld>
            <a:endParaRPr lang="es-ES" noProof="0" dirty="0"/>
          </a:p>
        </p:txBody>
      </p:sp>
      <p:sp>
        <p:nvSpPr>
          <p:cNvPr id="6" name="CuadroTexto 5">
            <a:extLst>
              <a:ext uri="{FF2B5EF4-FFF2-40B4-BE49-F238E27FC236}">
                <a16:creationId xmlns:a16="http://schemas.microsoft.com/office/drawing/2014/main" id="{EB9D2E57-0671-40E1-AFC9-6E5740872A94}"/>
              </a:ext>
            </a:extLst>
          </p:cNvPr>
          <p:cNvSpPr txBox="1"/>
          <p:nvPr/>
        </p:nvSpPr>
        <p:spPr>
          <a:xfrm>
            <a:off x="901148" y="296161"/>
            <a:ext cx="6096000" cy="2462213"/>
          </a:xfrm>
          <a:prstGeom prst="rect">
            <a:avLst/>
          </a:prstGeom>
          <a:noFill/>
        </p:spPr>
        <p:txBody>
          <a:bodyPr wrap="square">
            <a:spAutoFit/>
          </a:bodyPr>
          <a:lstStyle/>
          <a:p>
            <a:pPr marL="285750" indent="-285750">
              <a:buFont typeface="Arial" panose="020B0604020202020204" pitchFamily="34" charset="0"/>
              <a:buChar char="•"/>
            </a:pPr>
            <a:r>
              <a:rPr lang="es-ES" sz="1100" b="1" dirty="0">
                <a:solidFill>
                  <a:schemeClr val="accent1"/>
                </a:solidFill>
              </a:rPr>
              <a:t>Pentium 4F</a:t>
            </a:r>
          </a:p>
          <a:p>
            <a:pPr marL="285750" indent="-285750">
              <a:buFont typeface="Arial" panose="020B0604020202020204" pitchFamily="34" charset="0"/>
              <a:buChar char="•"/>
            </a:pPr>
            <a:r>
              <a:rPr lang="es-ES" sz="1100" dirty="0"/>
              <a:t>Prescott-2M basado en tecnología de proceso de 0.09 μm (90 nm)</a:t>
            </a:r>
          </a:p>
          <a:p>
            <a:pPr marL="285750" indent="-285750">
              <a:buFont typeface="Arial" panose="020B0604020202020204" pitchFamily="34" charset="0"/>
              <a:buChar char="•"/>
            </a:pPr>
            <a:r>
              <a:rPr lang="es-ES" sz="1100" dirty="0"/>
              <a:t>2.8–3.8 GHz (números de modelo 6x0)</a:t>
            </a:r>
          </a:p>
          <a:p>
            <a:pPr marL="285750" indent="-285750">
              <a:buFont typeface="Arial" panose="020B0604020202020204" pitchFamily="34" charset="0"/>
              <a:buChar char="•"/>
            </a:pPr>
            <a:r>
              <a:rPr lang="es-ES" sz="1100" dirty="0"/>
              <a:t>Introducido el 20 de febrero de 2005</a:t>
            </a:r>
          </a:p>
          <a:p>
            <a:pPr marL="285750" indent="-285750">
              <a:buFont typeface="Arial" panose="020B0604020202020204" pitchFamily="34" charset="0"/>
              <a:buChar char="•"/>
            </a:pPr>
            <a:r>
              <a:rPr lang="es-ES" sz="1100" dirty="0"/>
              <a:t>Las mismas características que Prescott con la adición de:</a:t>
            </a:r>
          </a:p>
          <a:p>
            <a:pPr marL="285750" indent="-285750">
              <a:buFont typeface="Arial" panose="020B0604020202020204" pitchFamily="34" charset="0"/>
              <a:buChar char="•"/>
            </a:pPr>
            <a:r>
              <a:rPr lang="es-ES" sz="1100" dirty="0"/>
              <a:t>2 MB de caché</a:t>
            </a:r>
          </a:p>
          <a:p>
            <a:pPr marL="285750" indent="-285750">
              <a:buFont typeface="Arial" panose="020B0604020202020204" pitchFamily="34" charset="0"/>
              <a:buChar char="•"/>
            </a:pPr>
            <a:r>
              <a:rPr lang="es-ES" sz="1100" dirty="0"/>
              <a:t>Intel de 64 bits</a:t>
            </a:r>
          </a:p>
          <a:p>
            <a:pPr marL="285750" indent="-285750">
              <a:buFont typeface="Arial" panose="020B0604020202020204" pitchFamily="34" charset="0"/>
              <a:buChar char="•"/>
            </a:pPr>
            <a:r>
              <a:rPr lang="es-ES" sz="1100" dirty="0"/>
              <a:t>Tecnología Intel SpeedStep mejorada (EIST)</a:t>
            </a:r>
          </a:p>
          <a:p>
            <a:pPr marL="285750" indent="-285750">
              <a:buFont typeface="Arial" panose="020B0604020202020204" pitchFamily="34" charset="0"/>
              <a:buChar char="•"/>
            </a:pPr>
            <a:r>
              <a:rPr lang="es-ES" sz="1100" dirty="0"/>
              <a:t>Cedar Mill basado en tecnología de proceso de 0.065 μm (65 nm)</a:t>
            </a:r>
          </a:p>
          <a:p>
            <a:pPr marL="285750" indent="-285750">
              <a:buFont typeface="Arial" panose="020B0604020202020204" pitchFamily="34" charset="0"/>
              <a:buChar char="•"/>
            </a:pPr>
            <a:r>
              <a:rPr lang="es-ES" sz="1100" dirty="0"/>
              <a:t>3.0–3.6 GHz (números de modelo 6x1)</a:t>
            </a:r>
          </a:p>
          <a:p>
            <a:pPr marL="285750" indent="-285750">
              <a:buFont typeface="Arial" panose="020B0604020202020204" pitchFamily="34" charset="0"/>
              <a:buChar char="•"/>
            </a:pPr>
            <a:r>
              <a:rPr lang="es-ES" sz="1100" dirty="0"/>
              <a:t>Introducido el 16 de enero de 2006</a:t>
            </a:r>
          </a:p>
          <a:p>
            <a:pPr marL="285750" indent="-285750">
              <a:buFont typeface="Arial" panose="020B0604020202020204" pitchFamily="34" charset="0"/>
              <a:buChar char="•"/>
            </a:pPr>
            <a:r>
              <a:rPr lang="es-ES" sz="1100" dirty="0"/>
              <a:t>Die encogimiento de Prescott-2M</a:t>
            </a:r>
          </a:p>
          <a:p>
            <a:pPr marL="285750" indent="-285750">
              <a:buFont typeface="Arial" panose="020B0604020202020204" pitchFamily="34" charset="0"/>
              <a:buChar char="•"/>
            </a:pPr>
            <a:r>
              <a:rPr lang="es-ES" sz="1100" dirty="0"/>
              <a:t>Las mismas características que Prescott-2M</a:t>
            </a:r>
          </a:p>
          <a:p>
            <a:pPr marL="285750" indent="-285750">
              <a:buFont typeface="Arial" panose="020B0604020202020204" pitchFamily="34" charset="0"/>
              <a:buChar char="•"/>
            </a:pPr>
            <a:r>
              <a:rPr lang="es-ES" sz="1100" dirty="0"/>
              <a:t>Familia 15 Modelo 4</a:t>
            </a:r>
            <a:endParaRPr lang="es-MX" sz="1100" dirty="0"/>
          </a:p>
        </p:txBody>
      </p:sp>
      <p:sp>
        <p:nvSpPr>
          <p:cNvPr id="8" name="CuadroTexto 7">
            <a:extLst>
              <a:ext uri="{FF2B5EF4-FFF2-40B4-BE49-F238E27FC236}">
                <a16:creationId xmlns:a16="http://schemas.microsoft.com/office/drawing/2014/main" id="{82E20E16-BC20-4D0B-BFE9-6F3CC93C3D1D}"/>
              </a:ext>
            </a:extLst>
          </p:cNvPr>
          <p:cNvSpPr txBox="1"/>
          <p:nvPr/>
        </p:nvSpPr>
        <p:spPr>
          <a:xfrm>
            <a:off x="6096000" y="296161"/>
            <a:ext cx="6096000" cy="2631490"/>
          </a:xfrm>
          <a:prstGeom prst="rect">
            <a:avLst/>
          </a:prstGeom>
          <a:noFill/>
        </p:spPr>
        <p:txBody>
          <a:bodyPr wrap="square">
            <a:spAutoFit/>
          </a:bodyPr>
          <a:lstStyle/>
          <a:p>
            <a:pPr marL="285750" indent="-285750">
              <a:buFont typeface="Arial" panose="020B0604020202020204" pitchFamily="34" charset="0"/>
              <a:buChar char="•"/>
            </a:pPr>
            <a:r>
              <a:rPr lang="es-ES" sz="1100" b="1" dirty="0">
                <a:solidFill>
                  <a:schemeClr val="accent1"/>
                </a:solidFill>
              </a:rPr>
              <a:t>Pentium D</a:t>
            </a:r>
          </a:p>
          <a:p>
            <a:pPr marL="171450" indent="-171450">
              <a:buFont typeface="Arial" panose="020B0604020202020204" pitchFamily="34" charset="0"/>
              <a:buChar char="•"/>
            </a:pPr>
            <a:r>
              <a:rPr lang="es-ES" sz="1100" dirty="0"/>
              <a:t>Microprocesador de doble núcleo</a:t>
            </a:r>
          </a:p>
          <a:p>
            <a:pPr marL="171450" indent="-171450">
              <a:buFont typeface="Arial" panose="020B0604020202020204" pitchFamily="34" charset="0"/>
              <a:buChar char="•"/>
            </a:pPr>
            <a:r>
              <a:rPr lang="es-ES" sz="1100" dirty="0"/>
              <a:t>No </a:t>
            </a:r>
            <a:r>
              <a:rPr lang="es-ES" sz="1100" dirty="0" err="1"/>
              <a:t>Hyper-Threading</a:t>
            </a:r>
            <a:endParaRPr lang="es-ES" sz="1100" dirty="0"/>
          </a:p>
          <a:p>
            <a:pPr marL="171450" indent="-171450">
              <a:buFont typeface="Arial" panose="020B0604020202020204" pitchFamily="34" charset="0"/>
              <a:buChar char="•"/>
            </a:pPr>
            <a:r>
              <a:rPr lang="es-ES" sz="1100" dirty="0"/>
              <a:t>Bus frontal de 800 (4 × 200) MHz</a:t>
            </a:r>
          </a:p>
          <a:p>
            <a:pPr marL="171450" indent="-171450">
              <a:buFont typeface="Arial" panose="020B0604020202020204" pitchFamily="34" charset="0"/>
              <a:buChar char="•"/>
            </a:pPr>
            <a:r>
              <a:rPr lang="es-ES" sz="1100" dirty="0"/>
              <a:t>LGA 775 (zócalo T)</a:t>
            </a:r>
          </a:p>
          <a:p>
            <a:pPr marL="171450" indent="-171450">
              <a:buFont typeface="Arial" panose="020B0604020202020204" pitchFamily="34" charset="0"/>
              <a:buChar char="•"/>
            </a:pPr>
            <a:r>
              <a:rPr lang="es-ES" sz="1100" b="1" dirty="0" err="1">
                <a:solidFill>
                  <a:schemeClr val="accent1"/>
                </a:solidFill>
              </a:rPr>
              <a:t>Smithfield</a:t>
            </a:r>
            <a:r>
              <a:rPr lang="es-ES" sz="1100" b="1" dirty="0">
                <a:solidFill>
                  <a:schemeClr val="accent1"/>
                </a:solidFill>
              </a:rPr>
              <a:t> (Pentium D): </a:t>
            </a:r>
            <a:r>
              <a:rPr lang="es-ES" sz="1100" dirty="0"/>
              <a:t>tecnología de proceso de 90 nm (2,66–3,2 GHz)</a:t>
            </a:r>
          </a:p>
          <a:p>
            <a:pPr marL="171450" indent="-171450">
              <a:buFont typeface="Arial" panose="020B0604020202020204" pitchFamily="34" charset="0"/>
              <a:buChar char="•"/>
            </a:pPr>
            <a:r>
              <a:rPr lang="es-ES" sz="1100" dirty="0"/>
              <a:t>Introducido el 26 de mayo de 2005</a:t>
            </a:r>
          </a:p>
          <a:p>
            <a:pPr marL="171450" indent="-171450">
              <a:buFont typeface="Arial" panose="020B0604020202020204" pitchFamily="34" charset="0"/>
              <a:buChar char="•"/>
            </a:pPr>
            <a:r>
              <a:rPr lang="es-ES" sz="1100" dirty="0"/>
              <a:t>2,66–3,2 GHz (números de modelo 805–840)</a:t>
            </a:r>
          </a:p>
          <a:p>
            <a:pPr marL="171450" indent="-171450">
              <a:buFont typeface="Arial" panose="020B0604020202020204" pitchFamily="34" charset="0"/>
              <a:buChar char="•"/>
            </a:pPr>
            <a:r>
              <a:rPr lang="es-ES" sz="1100" dirty="0"/>
              <a:t>230 millones de transistores</a:t>
            </a:r>
          </a:p>
          <a:p>
            <a:pPr marL="171450" indent="-171450">
              <a:buFont typeface="Arial" panose="020B0604020202020204" pitchFamily="34" charset="0"/>
              <a:buChar char="•"/>
            </a:pPr>
            <a:r>
              <a:rPr lang="es-ES" sz="1100" dirty="0"/>
              <a:t>1 MB × 2 (no compartido, 2 MB en total) caché L2</a:t>
            </a:r>
          </a:p>
          <a:p>
            <a:pPr marL="171450" indent="-171450">
              <a:buFont typeface="Arial" panose="020B0604020202020204" pitchFamily="34" charset="0"/>
              <a:buChar char="•"/>
            </a:pPr>
            <a:r>
              <a:rPr lang="es-ES" sz="1100" dirty="0"/>
              <a:t>La coherencia de caché entre núcleos requiere comunicación sobre el FSB</a:t>
            </a:r>
          </a:p>
          <a:p>
            <a:pPr marL="171450" indent="-171450">
              <a:buFont typeface="Arial" panose="020B0604020202020204" pitchFamily="34" charset="0"/>
              <a:buChar char="•"/>
            </a:pPr>
            <a:r>
              <a:rPr lang="es-ES" sz="1100" dirty="0"/>
              <a:t>Aumento del rendimiento del 60% sobre Prescott con reloj similar</a:t>
            </a:r>
          </a:p>
          <a:p>
            <a:pPr marL="171450" indent="-171450">
              <a:buFont typeface="Arial" panose="020B0604020202020204" pitchFamily="34" charset="0"/>
              <a:buChar char="•"/>
            </a:pPr>
            <a:r>
              <a:rPr lang="es-ES" sz="1100" dirty="0"/>
              <a:t>2,66 GHz (533 MHz FSB) Pentium D 805 introducido en diciembre de 2005</a:t>
            </a:r>
          </a:p>
          <a:p>
            <a:pPr marL="171450" indent="-171450">
              <a:buFont typeface="Arial" panose="020B0604020202020204" pitchFamily="34" charset="0"/>
              <a:buChar char="•"/>
            </a:pPr>
            <a:r>
              <a:rPr lang="es-ES" sz="1100" dirty="0"/>
              <a:t>Contiene 2x dados Prescott en un paquete</a:t>
            </a:r>
          </a:p>
          <a:p>
            <a:pPr marL="171450" indent="-171450">
              <a:buFont typeface="Arial" panose="020B0604020202020204" pitchFamily="34" charset="0"/>
              <a:buChar char="•"/>
            </a:pPr>
            <a:r>
              <a:rPr lang="es-ES" sz="1100" dirty="0"/>
              <a:t>Familia 15 Modelo 4</a:t>
            </a:r>
            <a:endParaRPr lang="es-MX" sz="1100" dirty="0"/>
          </a:p>
        </p:txBody>
      </p:sp>
      <p:sp>
        <p:nvSpPr>
          <p:cNvPr id="10" name="CuadroTexto 9">
            <a:extLst>
              <a:ext uri="{FF2B5EF4-FFF2-40B4-BE49-F238E27FC236}">
                <a16:creationId xmlns:a16="http://schemas.microsoft.com/office/drawing/2014/main" id="{E14A4934-45FE-4323-A0D1-E30B9846A953}"/>
              </a:ext>
            </a:extLst>
          </p:cNvPr>
          <p:cNvSpPr txBox="1"/>
          <p:nvPr/>
        </p:nvSpPr>
        <p:spPr>
          <a:xfrm>
            <a:off x="758688" y="2927651"/>
            <a:ext cx="5645426" cy="3647152"/>
          </a:xfrm>
          <a:prstGeom prst="rect">
            <a:avLst/>
          </a:prstGeom>
          <a:noFill/>
        </p:spPr>
        <p:txBody>
          <a:bodyPr wrap="square">
            <a:spAutoFit/>
          </a:bodyPr>
          <a:lstStyle/>
          <a:p>
            <a:pPr marL="171450" indent="-171450">
              <a:buFont typeface="Arial" panose="020B0604020202020204" pitchFamily="34" charset="0"/>
              <a:buChar char="•"/>
            </a:pPr>
            <a:r>
              <a:rPr lang="es-MX" sz="1100" b="1" dirty="0" err="1">
                <a:solidFill>
                  <a:schemeClr val="accent1"/>
                </a:solidFill>
              </a:rPr>
              <a:t>Presler</a:t>
            </a:r>
            <a:r>
              <a:rPr lang="es-MX" sz="1100" b="1" dirty="0">
                <a:solidFill>
                  <a:schemeClr val="accent1"/>
                </a:solidFill>
              </a:rPr>
              <a:t> (Pentium D): </a:t>
            </a:r>
            <a:r>
              <a:rPr lang="es-MX" sz="1100" dirty="0"/>
              <a:t>tecnología de proceso de 65 nm (2.8–3.6 GHz)</a:t>
            </a:r>
          </a:p>
          <a:p>
            <a:pPr marL="171450" indent="-171450">
              <a:buFont typeface="Arial" panose="020B0604020202020204" pitchFamily="34" charset="0"/>
              <a:buChar char="•"/>
            </a:pPr>
            <a:r>
              <a:rPr lang="es-MX" sz="1100" dirty="0"/>
              <a:t>Introducido el 16 de enero de 2006</a:t>
            </a:r>
          </a:p>
          <a:p>
            <a:pPr marL="171450" indent="-171450">
              <a:buFont typeface="Arial" panose="020B0604020202020204" pitchFamily="34" charset="0"/>
              <a:buChar char="•"/>
            </a:pPr>
            <a:r>
              <a:rPr lang="es-MX" sz="1100" dirty="0"/>
              <a:t>2.8–3.6 GHz (números de modelo 915–960)</a:t>
            </a:r>
          </a:p>
          <a:p>
            <a:pPr marL="171450" indent="-171450">
              <a:buFont typeface="Arial" panose="020B0604020202020204" pitchFamily="34" charset="0"/>
              <a:buChar char="•"/>
            </a:pPr>
            <a:r>
              <a:rPr lang="es-MX" sz="1100" dirty="0"/>
              <a:t>376 millones de transistores</a:t>
            </a:r>
          </a:p>
          <a:p>
            <a:pPr marL="171450" indent="-171450">
              <a:buFont typeface="Arial" panose="020B0604020202020204" pitchFamily="34" charset="0"/>
              <a:buChar char="•"/>
            </a:pPr>
            <a:r>
              <a:rPr lang="es-MX" sz="1100" dirty="0"/>
              <a:t>2 × 2 MB (no compartido, 4 MB en total) caché L2</a:t>
            </a:r>
          </a:p>
          <a:p>
            <a:pPr marL="171450" indent="-171450">
              <a:buFont typeface="Arial" panose="020B0604020202020204" pitchFamily="34" charset="0"/>
              <a:buChar char="•"/>
            </a:pPr>
            <a:r>
              <a:rPr lang="es-MX" sz="1100" dirty="0"/>
              <a:t>Contiene 2 moldes de cedro en un paquete</a:t>
            </a:r>
          </a:p>
          <a:p>
            <a:pPr marL="171450" indent="-171450">
              <a:buFont typeface="Arial" panose="020B0604020202020204" pitchFamily="34" charset="0"/>
              <a:buChar char="•"/>
            </a:pPr>
            <a:r>
              <a:rPr lang="es-MX" sz="1100" dirty="0"/>
              <a:t>Variantes</a:t>
            </a:r>
          </a:p>
          <a:p>
            <a:pPr marL="171450" indent="-171450">
              <a:buFont typeface="Arial" panose="020B0604020202020204" pitchFamily="34" charset="0"/>
              <a:buChar char="•"/>
            </a:pPr>
            <a:r>
              <a:rPr lang="es-MX" sz="1100" b="1" dirty="0">
                <a:solidFill>
                  <a:schemeClr val="accent1"/>
                </a:solidFill>
              </a:rPr>
              <a:t>Pentium D 945</a:t>
            </a:r>
          </a:p>
          <a:p>
            <a:pPr marL="171450" indent="-171450">
              <a:buFont typeface="Arial" panose="020B0604020202020204" pitchFamily="34" charset="0"/>
              <a:buChar char="•"/>
            </a:pPr>
            <a:r>
              <a:rPr lang="es-MX" sz="1100" dirty="0"/>
              <a:t>Edición Pentium Extreme</a:t>
            </a:r>
          </a:p>
          <a:p>
            <a:pPr marL="171450" indent="-171450">
              <a:buFont typeface="Arial" panose="020B0604020202020204" pitchFamily="34" charset="0"/>
              <a:buChar char="•"/>
            </a:pPr>
            <a:r>
              <a:rPr lang="es-MX" sz="1100" dirty="0"/>
              <a:t>Microprocesador de doble núcleo</a:t>
            </a:r>
          </a:p>
          <a:p>
            <a:pPr marL="171450" indent="-171450">
              <a:buFont typeface="Arial" panose="020B0604020202020204" pitchFamily="34" charset="0"/>
              <a:buChar char="•"/>
            </a:pPr>
            <a:r>
              <a:rPr lang="es-MX" sz="1100" dirty="0" err="1"/>
              <a:t>Hyper-Threading</a:t>
            </a:r>
            <a:r>
              <a:rPr lang="es-MX" sz="1100" dirty="0"/>
              <a:t> habilitado</a:t>
            </a:r>
          </a:p>
          <a:p>
            <a:pPr marL="171450" indent="-171450">
              <a:buFont typeface="Arial" panose="020B0604020202020204" pitchFamily="34" charset="0"/>
              <a:buChar char="•"/>
            </a:pPr>
            <a:r>
              <a:rPr lang="es-MX" sz="1100" dirty="0"/>
              <a:t>Bus frontal de 800 (4 × 200) MHz</a:t>
            </a:r>
          </a:p>
          <a:p>
            <a:pPr marL="171450" indent="-171450">
              <a:buFont typeface="Arial" panose="020B0604020202020204" pitchFamily="34" charset="0"/>
              <a:buChar char="•"/>
            </a:pPr>
            <a:r>
              <a:rPr lang="es-MX" sz="1100" dirty="0" err="1"/>
              <a:t>Smithfield</a:t>
            </a:r>
            <a:r>
              <a:rPr lang="es-MX" sz="1100" dirty="0"/>
              <a:t> (Pentium Extreme Edition): tecnología de proceso de 90 nm (3,2 GHz)</a:t>
            </a:r>
          </a:p>
          <a:p>
            <a:pPr marL="171450" indent="-171450">
              <a:buFont typeface="Arial" panose="020B0604020202020204" pitchFamily="34" charset="0"/>
              <a:buChar char="•"/>
            </a:pPr>
            <a:r>
              <a:rPr lang="es-MX" sz="1100" dirty="0"/>
              <a:t>Variantes:</a:t>
            </a:r>
          </a:p>
          <a:p>
            <a:pPr marL="171450" indent="-171450">
              <a:buFont typeface="Arial" panose="020B0604020202020204" pitchFamily="34" charset="0"/>
              <a:buChar char="•"/>
            </a:pPr>
            <a:r>
              <a:rPr lang="es-MX" sz="1100" dirty="0"/>
              <a:t>Pentium 840 EE - 3.20 GHz (2 × 1 MB L2)</a:t>
            </a:r>
          </a:p>
          <a:p>
            <a:pPr marL="171450" indent="-171450">
              <a:buFont typeface="Arial" panose="020B0604020202020204" pitchFamily="34" charset="0"/>
              <a:buChar char="•"/>
            </a:pPr>
            <a:r>
              <a:rPr lang="es-MX" sz="1100" dirty="0" err="1"/>
              <a:t>Presler</a:t>
            </a:r>
            <a:r>
              <a:rPr lang="es-MX" sz="1100" dirty="0"/>
              <a:t> (Pentium Extreme Edition): tecnología de proceso de 65 nm (3.46, 3.73)</a:t>
            </a:r>
          </a:p>
          <a:p>
            <a:pPr marL="171450" indent="-171450">
              <a:buFont typeface="Arial" panose="020B0604020202020204" pitchFamily="34" charset="0"/>
              <a:buChar char="•"/>
            </a:pPr>
            <a:r>
              <a:rPr lang="es-MX" sz="1100" dirty="0"/>
              <a:t>2 MB × 2 (no compartido, 4 MB en total) caché L2</a:t>
            </a:r>
          </a:p>
          <a:p>
            <a:pPr marL="171450" indent="-171450">
              <a:buFont typeface="Arial" panose="020B0604020202020204" pitchFamily="34" charset="0"/>
              <a:buChar char="•"/>
            </a:pPr>
            <a:r>
              <a:rPr lang="es-MX" sz="1100" dirty="0"/>
              <a:t>Variantes:</a:t>
            </a:r>
          </a:p>
          <a:p>
            <a:pPr marL="171450" indent="-171450">
              <a:buFont typeface="Arial" panose="020B0604020202020204" pitchFamily="34" charset="0"/>
              <a:buChar char="•"/>
            </a:pPr>
            <a:r>
              <a:rPr lang="es-MX" sz="1100" dirty="0"/>
              <a:t>Pentium 955 EE - 3.46 GHz, bus frontal de 1066 MHz</a:t>
            </a:r>
          </a:p>
          <a:p>
            <a:pPr marL="171450" indent="-171450">
              <a:buFont typeface="Arial" panose="020B0604020202020204" pitchFamily="34" charset="0"/>
              <a:buChar char="•"/>
            </a:pPr>
            <a:r>
              <a:rPr lang="es-MX" sz="1100" dirty="0"/>
              <a:t>Pentium 965 EE - 3.73 GHz, bus frontal de 1066 MHz</a:t>
            </a:r>
          </a:p>
          <a:p>
            <a:pPr marL="171450" indent="-171450">
              <a:buFont typeface="Arial" panose="020B0604020202020204" pitchFamily="34" charset="0"/>
              <a:buChar char="•"/>
            </a:pPr>
            <a:r>
              <a:rPr lang="es-MX" sz="1100" dirty="0"/>
              <a:t>Pentium 969 EE - 3.73 GHz, bus frontal de 1066 MHz</a:t>
            </a:r>
          </a:p>
        </p:txBody>
      </p:sp>
      <p:sp>
        <p:nvSpPr>
          <p:cNvPr id="12" name="CuadroTexto 11">
            <a:extLst>
              <a:ext uri="{FF2B5EF4-FFF2-40B4-BE49-F238E27FC236}">
                <a16:creationId xmlns:a16="http://schemas.microsoft.com/office/drawing/2014/main" id="{D4F347F6-EE48-42A6-AF54-C40C5C4623CF}"/>
              </a:ext>
            </a:extLst>
          </p:cNvPr>
          <p:cNvSpPr txBox="1"/>
          <p:nvPr/>
        </p:nvSpPr>
        <p:spPr>
          <a:xfrm>
            <a:off x="6404114" y="3181566"/>
            <a:ext cx="6096000" cy="2800767"/>
          </a:xfrm>
          <a:prstGeom prst="rect">
            <a:avLst/>
          </a:prstGeom>
          <a:noFill/>
        </p:spPr>
        <p:txBody>
          <a:bodyPr wrap="square">
            <a:spAutoFit/>
          </a:bodyPr>
          <a:lstStyle/>
          <a:p>
            <a:pPr marL="171450" indent="-171450">
              <a:buFont typeface="Arial" panose="020B0604020202020204" pitchFamily="34" charset="0"/>
              <a:buChar char="•"/>
            </a:pPr>
            <a:r>
              <a:rPr lang="es-MX" sz="1100" b="1" dirty="0">
                <a:solidFill>
                  <a:schemeClr val="accent1"/>
                </a:solidFill>
              </a:rPr>
              <a:t>Xeon (64-bits </a:t>
            </a:r>
            <a:r>
              <a:rPr lang="es-MX" sz="1100" b="1" dirty="0" err="1">
                <a:solidFill>
                  <a:schemeClr val="accent1"/>
                </a:solidFill>
              </a:rPr>
              <a:t>NetBurst</a:t>
            </a:r>
            <a:r>
              <a:rPr lang="es-MX" sz="1100" b="1" dirty="0">
                <a:solidFill>
                  <a:schemeClr val="accent1"/>
                </a:solidFill>
              </a:rPr>
              <a:t>)</a:t>
            </a:r>
          </a:p>
          <a:p>
            <a:pPr marL="171450" indent="-171450">
              <a:buFont typeface="Arial" panose="020B0604020202020204" pitchFamily="34" charset="0"/>
              <a:buChar char="•"/>
            </a:pPr>
            <a:r>
              <a:rPr lang="es-MX" sz="1100" dirty="0" err="1"/>
              <a:t>Nocona</a:t>
            </a:r>
            <a:endParaRPr lang="es-MX" sz="1100" dirty="0"/>
          </a:p>
          <a:p>
            <a:pPr marL="171450" indent="-171450">
              <a:buFont typeface="Arial" panose="020B0604020202020204" pitchFamily="34" charset="0"/>
              <a:buChar char="•"/>
            </a:pPr>
            <a:r>
              <a:rPr lang="es-MX" sz="1100" dirty="0"/>
              <a:t>Introducido en el 2004</a:t>
            </a:r>
          </a:p>
          <a:p>
            <a:pPr marL="171450" indent="-171450">
              <a:buFont typeface="Arial" panose="020B0604020202020204" pitchFamily="34" charset="0"/>
              <a:buChar char="•"/>
            </a:pPr>
            <a:r>
              <a:rPr lang="es-MX" sz="1100" b="1" dirty="0" err="1">
                <a:solidFill>
                  <a:schemeClr val="accent1"/>
                </a:solidFill>
              </a:rPr>
              <a:t>Irwindale</a:t>
            </a:r>
            <a:endParaRPr lang="es-MX" sz="1100" b="1" dirty="0">
              <a:solidFill>
                <a:schemeClr val="accent1"/>
              </a:solidFill>
            </a:endParaRPr>
          </a:p>
          <a:p>
            <a:pPr marL="171450" indent="-171450">
              <a:buFont typeface="Arial" panose="020B0604020202020204" pitchFamily="34" charset="0"/>
              <a:buChar char="•"/>
            </a:pPr>
            <a:r>
              <a:rPr lang="es-MX" sz="1100" dirty="0"/>
              <a:t>Introducido en el 2004</a:t>
            </a:r>
          </a:p>
          <a:p>
            <a:pPr marL="171450" indent="-171450">
              <a:buFont typeface="Arial" panose="020B0604020202020204" pitchFamily="34" charset="0"/>
              <a:buChar char="•"/>
            </a:pPr>
            <a:r>
              <a:rPr lang="es-MX" sz="1100" b="1" dirty="0" err="1">
                <a:solidFill>
                  <a:schemeClr val="accent1"/>
                </a:solidFill>
              </a:rPr>
              <a:t>Cranford</a:t>
            </a:r>
            <a:endParaRPr lang="es-MX" sz="1100" b="1" dirty="0">
              <a:solidFill>
                <a:schemeClr val="accent1"/>
              </a:solidFill>
            </a:endParaRPr>
          </a:p>
          <a:p>
            <a:pPr marL="171450" indent="-171450">
              <a:buFont typeface="Arial" panose="020B0604020202020204" pitchFamily="34" charset="0"/>
              <a:buChar char="•"/>
            </a:pPr>
            <a:r>
              <a:rPr lang="es-MX" sz="1100" dirty="0"/>
              <a:t>Introducido en abril de 2005</a:t>
            </a:r>
          </a:p>
          <a:p>
            <a:pPr marL="171450" indent="-171450">
              <a:buFont typeface="Arial" panose="020B0604020202020204" pitchFamily="34" charset="0"/>
              <a:buChar char="•"/>
            </a:pPr>
            <a:r>
              <a:rPr lang="es-MX" sz="1100" dirty="0"/>
              <a:t>Versión MP de </a:t>
            </a:r>
            <a:r>
              <a:rPr lang="es-MX" sz="1100" dirty="0" err="1"/>
              <a:t>Nocona</a:t>
            </a:r>
            <a:endParaRPr lang="es-MX" sz="1100" dirty="0"/>
          </a:p>
          <a:p>
            <a:pPr marL="171450" indent="-171450">
              <a:buFont typeface="Arial" panose="020B0604020202020204" pitchFamily="34" charset="0"/>
              <a:buChar char="•"/>
            </a:pPr>
            <a:r>
              <a:rPr lang="es-MX" sz="1100" b="1" dirty="0">
                <a:solidFill>
                  <a:schemeClr val="accent1"/>
                </a:solidFill>
              </a:rPr>
              <a:t>Potomac</a:t>
            </a:r>
          </a:p>
          <a:p>
            <a:pPr marL="171450" indent="-171450">
              <a:buFont typeface="Arial" panose="020B0604020202020204" pitchFamily="34" charset="0"/>
              <a:buChar char="•"/>
            </a:pPr>
            <a:r>
              <a:rPr lang="es-MX" sz="1100" dirty="0"/>
              <a:t>Introducido en abril de 2005</a:t>
            </a:r>
          </a:p>
          <a:p>
            <a:pPr marL="171450" indent="-171450">
              <a:buFont typeface="Arial" panose="020B0604020202020204" pitchFamily="34" charset="0"/>
              <a:buChar char="•"/>
            </a:pPr>
            <a:r>
              <a:rPr lang="es-MX" sz="1100" dirty="0" err="1"/>
              <a:t>Cranford</a:t>
            </a:r>
            <a:r>
              <a:rPr lang="es-MX" sz="1100" dirty="0"/>
              <a:t> con 8 MB de caché L3</a:t>
            </a:r>
          </a:p>
          <a:p>
            <a:pPr marL="171450" indent="-171450">
              <a:buFont typeface="Arial" panose="020B0604020202020204" pitchFamily="34" charset="0"/>
              <a:buChar char="•"/>
            </a:pPr>
            <a:r>
              <a:rPr lang="es-MX" sz="1100" b="1" dirty="0" err="1">
                <a:solidFill>
                  <a:schemeClr val="accent1"/>
                </a:solidFill>
              </a:rPr>
              <a:t>Paxville</a:t>
            </a:r>
            <a:r>
              <a:rPr lang="es-MX" sz="1100" b="1" dirty="0">
                <a:solidFill>
                  <a:schemeClr val="accent1"/>
                </a:solidFill>
              </a:rPr>
              <a:t> DP (2.8 GHz</a:t>
            </a:r>
            <a:r>
              <a:rPr lang="es-MX" sz="1100" dirty="0">
                <a:solidFill>
                  <a:schemeClr val="accent1"/>
                </a:solidFill>
              </a:rPr>
              <a:t>)</a:t>
            </a:r>
          </a:p>
          <a:p>
            <a:pPr marL="171450" indent="-171450">
              <a:buFont typeface="Arial" panose="020B0604020202020204" pitchFamily="34" charset="0"/>
              <a:buChar char="•"/>
            </a:pPr>
            <a:r>
              <a:rPr lang="es-MX" sz="1100" dirty="0"/>
              <a:t>Introducido el 10 de octubre de 2005</a:t>
            </a:r>
          </a:p>
          <a:p>
            <a:pPr marL="171450" indent="-171450">
              <a:buFont typeface="Arial" panose="020B0604020202020204" pitchFamily="34" charset="0"/>
              <a:buChar char="•"/>
            </a:pPr>
            <a:r>
              <a:rPr lang="es-MX" sz="1100" dirty="0"/>
              <a:t>Versión de doble núcleo de </a:t>
            </a:r>
            <a:r>
              <a:rPr lang="es-MX" sz="1100" dirty="0" err="1"/>
              <a:t>Irwindale</a:t>
            </a:r>
            <a:r>
              <a:rPr lang="es-MX" sz="1100" dirty="0"/>
              <a:t>, con 4 MB de caché L2 (2 MB por núcleo)</a:t>
            </a:r>
          </a:p>
          <a:p>
            <a:pPr marL="171450" indent="-171450">
              <a:buFont typeface="Arial" panose="020B0604020202020204" pitchFamily="34" charset="0"/>
              <a:buChar char="•"/>
            </a:pPr>
            <a:r>
              <a:rPr lang="es-MX" sz="1100" dirty="0"/>
              <a:t>2.8 GHz</a:t>
            </a:r>
          </a:p>
          <a:p>
            <a:pPr marL="171450" indent="-171450">
              <a:buFont typeface="Arial" panose="020B0604020202020204" pitchFamily="34" charset="0"/>
              <a:buChar char="•"/>
            </a:pPr>
            <a:r>
              <a:rPr lang="es-MX" sz="1100" dirty="0"/>
              <a:t>Autobús frontal de 800 MT / s</a:t>
            </a:r>
          </a:p>
        </p:txBody>
      </p:sp>
    </p:spTree>
    <p:extLst>
      <p:ext uri="{BB962C8B-B14F-4D97-AF65-F5344CB8AC3E}">
        <p14:creationId xmlns:p14="http://schemas.microsoft.com/office/powerpoint/2010/main" val="3025274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B5EE2B3-A992-40FD-ACD9-EC931BD86803}"/>
              </a:ext>
            </a:extLst>
          </p:cNvPr>
          <p:cNvSpPr>
            <a:spLocks noGrp="1"/>
          </p:cNvSpPr>
          <p:nvPr>
            <p:ph type="sldNum" sz="quarter" idx="12"/>
          </p:nvPr>
        </p:nvSpPr>
        <p:spPr/>
        <p:txBody>
          <a:bodyPr/>
          <a:lstStyle/>
          <a:p>
            <a:pPr rtl="0"/>
            <a:fld id="{D8DA9DAA-006C-4F4B-980E-E3DF019B24E2}" type="slidenum">
              <a:rPr lang="es-ES" noProof="0" smtClean="0"/>
              <a:t>51</a:t>
            </a:fld>
            <a:endParaRPr lang="es-ES" noProof="0"/>
          </a:p>
        </p:txBody>
      </p:sp>
      <p:sp>
        <p:nvSpPr>
          <p:cNvPr id="6" name="CuadroTexto 5">
            <a:extLst>
              <a:ext uri="{FF2B5EF4-FFF2-40B4-BE49-F238E27FC236}">
                <a16:creationId xmlns:a16="http://schemas.microsoft.com/office/drawing/2014/main" id="{503EDFF1-F883-4497-A490-BB7AE689281E}"/>
              </a:ext>
            </a:extLst>
          </p:cNvPr>
          <p:cNvSpPr txBox="1"/>
          <p:nvPr/>
        </p:nvSpPr>
        <p:spPr>
          <a:xfrm>
            <a:off x="901148" y="289679"/>
            <a:ext cx="6096000" cy="3139321"/>
          </a:xfrm>
          <a:prstGeom prst="rect">
            <a:avLst/>
          </a:prstGeom>
          <a:noFill/>
        </p:spPr>
        <p:txBody>
          <a:bodyPr wrap="square">
            <a:spAutoFit/>
          </a:bodyPr>
          <a:lstStyle/>
          <a:p>
            <a:pPr marL="285750" indent="-285750">
              <a:buFont typeface="Arial" panose="020B0604020202020204" pitchFamily="34" charset="0"/>
              <a:buChar char="•"/>
            </a:pPr>
            <a:r>
              <a:rPr lang="es-MX" sz="1100" b="1" dirty="0" err="1">
                <a:solidFill>
                  <a:schemeClr val="accent1"/>
                </a:solidFill>
              </a:rPr>
              <a:t>Paxville</a:t>
            </a:r>
            <a:r>
              <a:rPr lang="es-MX" sz="1100" b="1" dirty="0">
                <a:solidFill>
                  <a:schemeClr val="accent1"/>
                </a:solidFill>
              </a:rPr>
              <a:t> MP - </a:t>
            </a:r>
            <a:r>
              <a:rPr lang="es-MX" sz="1100" dirty="0"/>
              <a:t>Proceso de 90 nm (2.67 - 3.0 GHz)</a:t>
            </a:r>
          </a:p>
          <a:p>
            <a:pPr marL="285750" indent="-285750">
              <a:buFont typeface="Arial" panose="020B0604020202020204" pitchFamily="34" charset="0"/>
              <a:buChar char="•"/>
            </a:pPr>
            <a:r>
              <a:rPr lang="es-MX" sz="1100" dirty="0"/>
              <a:t>Introducido el 1 de noviembre de 2005</a:t>
            </a:r>
          </a:p>
          <a:p>
            <a:pPr marL="285750" indent="-285750">
              <a:buFont typeface="Arial" panose="020B0604020202020204" pitchFamily="34" charset="0"/>
              <a:buChar char="•"/>
            </a:pPr>
            <a:r>
              <a:rPr lang="es-MX" sz="1100" dirty="0"/>
              <a:t>Serie Xeon 7000 de doble núcleo</a:t>
            </a:r>
          </a:p>
          <a:p>
            <a:pPr marL="285750" indent="-285750">
              <a:buFont typeface="Arial" panose="020B0604020202020204" pitchFamily="34" charset="0"/>
              <a:buChar char="•"/>
            </a:pPr>
            <a:r>
              <a:rPr lang="es-MX" sz="1100" dirty="0"/>
              <a:t>Versión compatible con MP de </a:t>
            </a:r>
            <a:r>
              <a:rPr lang="es-MX" sz="1100" dirty="0" err="1"/>
              <a:t>Paxville</a:t>
            </a:r>
            <a:r>
              <a:rPr lang="es-MX" sz="1100" dirty="0"/>
              <a:t> DP</a:t>
            </a:r>
          </a:p>
          <a:p>
            <a:pPr marL="285750" indent="-285750">
              <a:buFont typeface="Arial" panose="020B0604020202020204" pitchFamily="34" charset="0"/>
              <a:buChar char="•"/>
            </a:pPr>
            <a:r>
              <a:rPr lang="es-MX" sz="1100" dirty="0"/>
              <a:t>2 MB de caché L2 (1 MB por núcleo) o 4 MB de L2 (2 MB por núcleo)</a:t>
            </a:r>
          </a:p>
          <a:p>
            <a:pPr marL="285750" indent="-285750">
              <a:buFont typeface="Arial" panose="020B0604020202020204" pitchFamily="34" charset="0"/>
              <a:buChar char="•"/>
            </a:pPr>
            <a:r>
              <a:rPr lang="es-MX" sz="1100" dirty="0"/>
              <a:t>667 MT / s FSB o 800 MT / s FSB</a:t>
            </a:r>
          </a:p>
          <a:p>
            <a:pPr marL="285750" indent="-285750">
              <a:buFont typeface="Arial" panose="020B0604020202020204" pitchFamily="34" charset="0"/>
              <a:buChar char="•"/>
            </a:pPr>
            <a:r>
              <a:rPr lang="es-MX" sz="1100" b="1" dirty="0">
                <a:solidFill>
                  <a:schemeClr val="accent1"/>
                </a:solidFill>
              </a:rPr>
              <a:t>Dempsey </a:t>
            </a:r>
            <a:r>
              <a:rPr lang="es-MX" sz="1100" dirty="0"/>
              <a:t>- Proceso de 65 nm (2.67 - 3.73 GHz)</a:t>
            </a:r>
          </a:p>
          <a:p>
            <a:pPr marL="285750" indent="-285750">
              <a:buFont typeface="Arial" panose="020B0604020202020204" pitchFamily="34" charset="0"/>
              <a:buChar char="•"/>
            </a:pPr>
            <a:r>
              <a:rPr lang="es-MX" sz="1100" dirty="0"/>
              <a:t>Introducido el 23 de mayo de 2006</a:t>
            </a:r>
          </a:p>
          <a:p>
            <a:pPr marL="285750" indent="-285750">
              <a:buFont typeface="Arial" panose="020B0604020202020204" pitchFamily="34" charset="0"/>
              <a:buChar char="•"/>
            </a:pPr>
            <a:r>
              <a:rPr lang="es-MX" sz="1100" dirty="0"/>
              <a:t>Serie Xeon 5000 de doble núcleo</a:t>
            </a:r>
          </a:p>
          <a:p>
            <a:pPr marL="285750" indent="-285750">
              <a:buFont typeface="Arial" panose="020B0604020202020204" pitchFamily="34" charset="0"/>
              <a:buChar char="•"/>
            </a:pPr>
            <a:r>
              <a:rPr lang="es-MX" sz="1100" dirty="0"/>
              <a:t>Versión MP de </a:t>
            </a:r>
            <a:r>
              <a:rPr lang="es-MX" sz="1100" dirty="0" err="1"/>
              <a:t>Presler</a:t>
            </a:r>
            <a:endParaRPr lang="es-MX" sz="1100" dirty="0"/>
          </a:p>
          <a:p>
            <a:pPr marL="285750" indent="-285750">
              <a:buFont typeface="Arial" panose="020B0604020202020204" pitchFamily="34" charset="0"/>
              <a:buChar char="•"/>
            </a:pPr>
            <a:r>
              <a:rPr lang="es-MX" sz="1100" dirty="0"/>
              <a:t>667 MT / so 1066 MT / s FSB</a:t>
            </a:r>
          </a:p>
          <a:p>
            <a:pPr marL="285750" indent="-285750">
              <a:buFont typeface="Arial" panose="020B0604020202020204" pitchFamily="34" charset="0"/>
              <a:buChar char="•"/>
            </a:pPr>
            <a:r>
              <a:rPr lang="es-MX" sz="1100" dirty="0"/>
              <a:t>4 MB de caché L2 (2 MB por núcleo)</a:t>
            </a:r>
          </a:p>
          <a:p>
            <a:pPr marL="285750" indent="-285750">
              <a:buFont typeface="Arial" panose="020B0604020202020204" pitchFamily="34" charset="0"/>
              <a:buChar char="•"/>
            </a:pPr>
            <a:r>
              <a:rPr lang="es-MX" sz="1100" dirty="0"/>
              <a:t>LGA 771 (Socket J).</a:t>
            </a:r>
          </a:p>
          <a:p>
            <a:pPr marL="285750" indent="-285750">
              <a:buFont typeface="Arial" panose="020B0604020202020204" pitchFamily="34" charset="0"/>
              <a:buChar char="•"/>
            </a:pPr>
            <a:r>
              <a:rPr lang="es-MX" sz="1100" b="1" dirty="0">
                <a:solidFill>
                  <a:schemeClr val="accent1"/>
                </a:solidFill>
              </a:rPr>
              <a:t>Tulsa:</a:t>
            </a:r>
            <a:r>
              <a:rPr lang="es-MX" sz="1100" dirty="0"/>
              <a:t> proceso de 65 nm (2.5 - 3.4 GHz)</a:t>
            </a:r>
          </a:p>
          <a:p>
            <a:pPr marL="285750" indent="-285750">
              <a:buFont typeface="Arial" panose="020B0604020202020204" pitchFamily="34" charset="0"/>
              <a:buChar char="•"/>
            </a:pPr>
            <a:r>
              <a:rPr lang="es-MX" sz="1100" dirty="0"/>
              <a:t>Introducido el 29 de agosto de 2006</a:t>
            </a:r>
          </a:p>
          <a:p>
            <a:pPr marL="285750" indent="-285750">
              <a:buFont typeface="Arial" panose="020B0604020202020204" pitchFamily="34" charset="0"/>
              <a:buChar char="•"/>
            </a:pPr>
            <a:r>
              <a:rPr lang="es-MX" sz="1100" dirty="0"/>
              <a:t>Serie Xeon 7100 de doble núcleo</a:t>
            </a:r>
          </a:p>
          <a:p>
            <a:pPr marL="285750" indent="-285750">
              <a:buFont typeface="Arial" panose="020B0604020202020204" pitchFamily="34" charset="0"/>
              <a:buChar char="•"/>
            </a:pPr>
            <a:r>
              <a:rPr lang="es-MX" sz="1100" dirty="0"/>
              <a:t>Versión mejorada de </a:t>
            </a:r>
            <a:r>
              <a:rPr lang="es-MX" sz="1100" dirty="0" err="1"/>
              <a:t>Paxville</a:t>
            </a:r>
            <a:r>
              <a:rPr lang="es-MX" sz="1100" dirty="0"/>
              <a:t> MP</a:t>
            </a:r>
          </a:p>
          <a:p>
            <a:pPr marL="285750" indent="-285750">
              <a:buFont typeface="Arial" panose="020B0604020202020204" pitchFamily="34" charset="0"/>
              <a:buChar char="•"/>
            </a:pPr>
            <a:r>
              <a:rPr lang="es-MX" sz="1100" dirty="0"/>
              <a:t>667 MT / so 800 MT / s FSB</a:t>
            </a:r>
          </a:p>
        </p:txBody>
      </p:sp>
      <p:sp>
        <p:nvSpPr>
          <p:cNvPr id="8" name="CuadroTexto 7">
            <a:extLst>
              <a:ext uri="{FF2B5EF4-FFF2-40B4-BE49-F238E27FC236}">
                <a16:creationId xmlns:a16="http://schemas.microsoft.com/office/drawing/2014/main" id="{F8EB902D-2343-4E9E-8DCE-3D0A9F74D0F8}"/>
              </a:ext>
            </a:extLst>
          </p:cNvPr>
          <p:cNvSpPr txBox="1"/>
          <p:nvPr/>
        </p:nvSpPr>
        <p:spPr>
          <a:xfrm>
            <a:off x="5459896" y="3123555"/>
            <a:ext cx="6096000" cy="1954381"/>
          </a:xfrm>
          <a:prstGeom prst="rect">
            <a:avLst/>
          </a:prstGeom>
          <a:noFill/>
        </p:spPr>
        <p:txBody>
          <a:bodyPr wrap="square">
            <a:spAutoFit/>
          </a:bodyPr>
          <a:lstStyle/>
          <a:p>
            <a:pPr marL="285750" indent="-285750">
              <a:buFont typeface="Arial" panose="020B0604020202020204" pitchFamily="34" charset="0"/>
              <a:buChar char="•"/>
            </a:pPr>
            <a:r>
              <a:rPr lang="es-ES" sz="1100" b="1" dirty="0">
                <a:solidFill>
                  <a:schemeClr val="accent1"/>
                </a:solidFill>
              </a:rPr>
              <a:t>Xeon (microarquitectura Core de 64 bits)</a:t>
            </a:r>
          </a:p>
          <a:p>
            <a:pPr marL="285750" indent="-285750">
              <a:buFont typeface="Arial" panose="020B0604020202020204" pitchFamily="34" charset="0"/>
              <a:buChar char="•"/>
            </a:pPr>
            <a:r>
              <a:rPr lang="es-ES" sz="1100" dirty="0" err="1"/>
              <a:t>Woodcrest</a:t>
            </a:r>
            <a:r>
              <a:rPr lang="es-ES" sz="1100" dirty="0"/>
              <a:t> - tecnología de proceso de 65 nm</a:t>
            </a:r>
          </a:p>
          <a:p>
            <a:pPr marL="285750" indent="-285750">
              <a:buFont typeface="Arial" panose="020B0604020202020204" pitchFamily="34" charset="0"/>
              <a:buChar char="•"/>
            </a:pPr>
            <a:r>
              <a:rPr lang="es-ES" sz="1100" dirty="0"/>
              <a:t>CPU de servidor y estación de trabajo (soporte SMP para sistema de CPU dual)</a:t>
            </a:r>
          </a:p>
          <a:p>
            <a:pPr marL="285750" indent="-285750">
              <a:buFont typeface="Arial" panose="020B0604020202020204" pitchFamily="34" charset="0"/>
              <a:buChar char="•"/>
            </a:pPr>
            <a:r>
              <a:rPr lang="es-ES" sz="1100" dirty="0"/>
              <a:t>Introducido el 26 de junio de 2006</a:t>
            </a:r>
          </a:p>
          <a:p>
            <a:pPr marL="285750" indent="-285750">
              <a:buFont typeface="Arial" panose="020B0604020202020204" pitchFamily="34" charset="0"/>
              <a:buChar char="•"/>
            </a:pPr>
            <a:r>
              <a:rPr lang="es-ES" sz="1100" dirty="0"/>
              <a:t>Intel VT-x, soporte para múltiples sistemas operativos</a:t>
            </a:r>
          </a:p>
          <a:p>
            <a:pPr marL="285750" indent="-285750">
              <a:buFont typeface="Arial" panose="020B0604020202020204" pitchFamily="34" charset="0"/>
              <a:buChar char="•"/>
            </a:pPr>
            <a:r>
              <a:rPr lang="es-ES" sz="1100" dirty="0"/>
              <a:t>EIST (Tecnología Intel SpeedStep mejorada) en 5140, 5148LV, 5150, 5160</a:t>
            </a:r>
          </a:p>
          <a:p>
            <a:pPr marL="285750" indent="-285750">
              <a:buFont typeface="Arial" panose="020B0604020202020204" pitchFamily="34" charset="0"/>
              <a:buChar char="•"/>
            </a:pPr>
            <a:r>
              <a:rPr lang="es-ES" sz="1100" dirty="0"/>
              <a:t>Ejecutar bit de desactivación</a:t>
            </a:r>
          </a:p>
          <a:p>
            <a:pPr marL="285750" indent="-285750">
              <a:buFont typeface="Arial" panose="020B0604020202020204" pitchFamily="34" charset="0"/>
              <a:buChar char="•"/>
            </a:pPr>
            <a:r>
              <a:rPr lang="es-ES" sz="1100" dirty="0"/>
              <a:t>TXT, extensiones de hardware de seguridad mejoradas</a:t>
            </a:r>
          </a:p>
          <a:p>
            <a:pPr marL="285750" indent="-285750">
              <a:buFont typeface="Arial" panose="020B0604020202020204" pitchFamily="34" charset="0"/>
              <a:buChar char="•"/>
            </a:pPr>
            <a:r>
              <a:rPr lang="es-ES" sz="1100" dirty="0"/>
              <a:t>Instrucciones de SSSE3 SIMD</a:t>
            </a:r>
          </a:p>
          <a:p>
            <a:pPr marL="285750" indent="-285750">
              <a:buFont typeface="Arial" panose="020B0604020202020204" pitchFamily="34" charset="0"/>
              <a:buChar char="•"/>
            </a:pPr>
            <a:r>
              <a:rPr lang="es-ES" sz="1100" dirty="0"/>
              <a:t>iAMT2 (Tecnología Intel Active Management), gestione computadoras de forma remota</a:t>
            </a:r>
            <a:endParaRPr lang="es-MX" sz="1100" dirty="0"/>
          </a:p>
        </p:txBody>
      </p:sp>
      <p:sp>
        <p:nvSpPr>
          <p:cNvPr id="9" name="CuadroTexto 8">
            <a:extLst>
              <a:ext uri="{FF2B5EF4-FFF2-40B4-BE49-F238E27FC236}">
                <a16:creationId xmlns:a16="http://schemas.microsoft.com/office/drawing/2014/main" id="{37103BCD-0FF4-4EC0-A858-146D1F156CDF}"/>
              </a:ext>
            </a:extLst>
          </p:cNvPr>
          <p:cNvSpPr txBox="1"/>
          <p:nvPr/>
        </p:nvSpPr>
        <p:spPr>
          <a:xfrm>
            <a:off x="5459896" y="2169448"/>
            <a:ext cx="4691269" cy="954107"/>
          </a:xfrm>
          <a:prstGeom prst="rect">
            <a:avLst/>
          </a:prstGeom>
          <a:noFill/>
        </p:spPr>
        <p:txBody>
          <a:bodyPr wrap="square" rtlCol="0">
            <a:spAutoFit/>
          </a:bodyPr>
          <a:lstStyle/>
          <a:p>
            <a:r>
              <a:rPr lang="es-MX" sz="2800" b="1" i="0" dirty="0">
                <a:solidFill>
                  <a:srgbClr val="000000"/>
                </a:solidFill>
                <a:effectLst/>
                <a:latin typeface="Arial" panose="020B0604020202020204" pitchFamily="34" charset="0"/>
              </a:rPr>
              <a:t>Intel 64 - Microarquitectura</a:t>
            </a:r>
          </a:p>
        </p:txBody>
      </p:sp>
    </p:spTree>
    <p:extLst>
      <p:ext uri="{BB962C8B-B14F-4D97-AF65-F5344CB8AC3E}">
        <p14:creationId xmlns:p14="http://schemas.microsoft.com/office/powerpoint/2010/main" val="1048125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02CC0CE-E6BD-48EB-BA81-66BE99368765}"/>
              </a:ext>
            </a:extLst>
          </p:cNvPr>
          <p:cNvSpPr>
            <a:spLocks noGrp="1"/>
          </p:cNvSpPr>
          <p:nvPr>
            <p:ph type="sldNum" sz="quarter" idx="12"/>
          </p:nvPr>
        </p:nvSpPr>
        <p:spPr/>
        <p:txBody>
          <a:bodyPr/>
          <a:lstStyle/>
          <a:p>
            <a:pPr rtl="0"/>
            <a:fld id="{D8DA9DAA-006C-4F4B-980E-E3DF019B24E2}" type="slidenum">
              <a:rPr lang="es-ES" noProof="0" smtClean="0"/>
              <a:t>52</a:t>
            </a:fld>
            <a:endParaRPr lang="es-ES" noProof="0"/>
          </a:p>
        </p:txBody>
      </p:sp>
      <p:graphicFrame>
        <p:nvGraphicFramePr>
          <p:cNvPr id="5" name="Tabla 4">
            <a:extLst>
              <a:ext uri="{FF2B5EF4-FFF2-40B4-BE49-F238E27FC236}">
                <a16:creationId xmlns:a16="http://schemas.microsoft.com/office/drawing/2014/main" id="{E5E156B3-7FFA-4A09-8FF4-ECDDBE49D6E4}"/>
              </a:ext>
            </a:extLst>
          </p:cNvPr>
          <p:cNvGraphicFramePr>
            <a:graphicFrameLocks noGrp="1"/>
          </p:cNvGraphicFramePr>
          <p:nvPr>
            <p:extLst>
              <p:ext uri="{D42A27DB-BD31-4B8C-83A1-F6EECF244321}">
                <p14:modId xmlns:p14="http://schemas.microsoft.com/office/powerpoint/2010/main" val="3934148305"/>
              </p:ext>
            </p:extLst>
          </p:nvPr>
        </p:nvGraphicFramePr>
        <p:xfrm>
          <a:off x="1073425" y="251791"/>
          <a:ext cx="10707752" cy="6536069"/>
        </p:xfrm>
        <a:graphic>
          <a:graphicData uri="http://schemas.openxmlformats.org/drawingml/2006/table">
            <a:tbl>
              <a:tblPr>
                <a:tableStyleId>{ED083AE6-46FA-4A59-8FB0-9F97EB10719F}</a:tableStyleId>
              </a:tblPr>
              <a:tblGrid>
                <a:gridCol w="973432">
                  <a:extLst>
                    <a:ext uri="{9D8B030D-6E8A-4147-A177-3AD203B41FA5}">
                      <a16:colId xmlns:a16="http://schemas.microsoft.com/office/drawing/2014/main" val="2746164508"/>
                    </a:ext>
                  </a:extLst>
                </a:gridCol>
                <a:gridCol w="973432">
                  <a:extLst>
                    <a:ext uri="{9D8B030D-6E8A-4147-A177-3AD203B41FA5}">
                      <a16:colId xmlns:a16="http://schemas.microsoft.com/office/drawing/2014/main" val="2112414122"/>
                    </a:ext>
                  </a:extLst>
                </a:gridCol>
                <a:gridCol w="973432">
                  <a:extLst>
                    <a:ext uri="{9D8B030D-6E8A-4147-A177-3AD203B41FA5}">
                      <a16:colId xmlns:a16="http://schemas.microsoft.com/office/drawing/2014/main" val="3042153816"/>
                    </a:ext>
                  </a:extLst>
                </a:gridCol>
                <a:gridCol w="973432">
                  <a:extLst>
                    <a:ext uri="{9D8B030D-6E8A-4147-A177-3AD203B41FA5}">
                      <a16:colId xmlns:a16="http://schemas.microsoft.com/office/drawing/2014/main" val="2671377919"/>
                    </a:ext>
                  </a:extLst>
                </a:gridCol>
                <a:gridCol w="973432">
                  <a:extLst>
                    <a:ext uri="{9D8B030D-6E8A-4147-A177-3AD203B41FA5}">
                      <a16:colId xmlns:a16="http://schemas.microsoft.com/office/drawing/2014/main" val="1955793802"/>
                    </a:ext>
                  </a:extLst>
                </a:gridCol>
                <a:gridCol w="973432">
                  <a:extLst>
                    <a:ext uri="{9D8B030D-6E8A-4147-A177-3AD203B41FA5}">
                      <a16:colId xmlns:a16="http://schemas.microsoft.com/office/drawing/2014/main" val="873400251"/>
                    </a:ext>
                  </a:extLst>
                </a:gridCol>
                <a:gridCol w="973432">
                  <a:extLst>
                    <a:ext uri="{9D8B030D-6E8A-4147-A177-3AD203B41FA5}">
                      <a16:colId xmlns:a16="http://schemas.microsoft.com/office/drawing/2014/main" val="620604008"/>
                    </a:ext>
                  </a:extLst>
                </a:gridCol>
                <a:gridCol w="973432">
                  <a:extLst>
                    <a:ext uri="{9D8B030D-6E8A-4147-A177-3AD203B41FA5}">
                      <a16:colId xmlns:a16="http://schemas.microsoft.com/office/drawing/2014/main" val="256884419"/>
                    </a:ext>
                  </a:extLst>
                </a:gridCol>
                <a:gridCol w="973432">
                  <a:extLst>
                    <a:ext uri="{9D8B030D-6E8A-4147-A177-3AD203B41FA5}">
                      <a16:colId xmlns:a16="http://schemas.microsoft.com/office/drawing/2014/main" val="1529319440"/>
                    </a:ext>
                  </a:extLst>
                </a:gridCol>
                <a:gridCol w="973432">
                  <a:extLst>
                    <a:ext uri="{9D8B030D-6E8A-4147-A177-3AD203B41FA5}">
                      <a16:colId xmlns:a16="http://schemas.microsoft.com/office/drawing/2014/main" val="3009580924"/>
                    </a:ext>
                  </a:extLst>
                </a:gridCol>
                <a:gridCol w="973432">
                  <a:extLst>
                    <a:ext uri="{9D8B030D-6E8A-4147-A177-3AD203B41FA5}">
                      <a16:colId xmlns:a16="http://schemas.microsoft.com/office/drawing/2014/main" val="765900499"/>
                    </a:ext>
                  </a:extLst>
                </a:gridCol>
              </a:tblGrid>
              <a:tr h="593698">
                <a:tc>
                  <a:txBody>
                    <a:bodyPr/>
                    <a:lstStyle/>
                    <a:p>
                      <a:pPr algn="ctr"/>
                      <a:r>
                        <a:rPr lang="es-MX" sz="1100">
                          <a:effectLst/>
                        </a:rPr>
                        <a:t>Modelo</a:t>
                      </a:r>
                    </a:p>
                  </a:txBody>
                  <a:tcPr marL="25596" marR="25596" marT="12798" marB="12798" anchor="ctr"/>
                </a:tc>
                <a:tc>
                  <a:txBody>
                    <a:bodyPr/>
                    <a:lstStyle/>
                    <a:p>
                      <a:pPr algn="ctr"/>
                      <a:r>
                        <a:rPr lang="es-MX" sz="1100">
                          <a:effectLst/>
                        </a:rPr>
                        <a:t>Núcleos</a:t>
                      </a:r>
                    </a:p>
                  </a:txBody>
                  <a:tcPr marL="25596" marR="25596" marT="12798" marB="12798" anchor="ctr"/>
                </a:tc>
                <a:tc>
                  <a:txBody>
                    <a:bodyPr/>
                    <a:lstStyle/>
                    <a:p>
                      <a:pPr algn="ctr"/>
                      <a:r>
                        <a:rPr lang="es-MX" sz="1100">
                          <a:effectLst/>
                        </a:rPr>
                        <a:t>Frecuencia</a:t>
                      </a:r>
                    </a:p>
                  </a:txBody>
                  <a:tcPr marL="25596" marR="25596" marT="12798" marB="12798" anchor="ctr"/>
                </a:tc>
                <a:tc>
                  <a:txBody>
                    <a:bodyPr/>
                    <a:lstStyle/>
                    <a:p>
                      <a:pPr algn="ctr"/>
                      <a:r>
                        <a:rPr lang="es-MX" sz="1100">
                          <a:effectLst/>
                        </a:rPr>
                        <a:t>cachéL2</a:t>
                      </a:r>
                    </a:p>
                  </a:txBody>
                  <a:tcPr marL="25596" marR="25596" marT="12798" marB="12798" anchor="ctr"/>
                </a:tc>
                <a:tc>
                  <a:txBody>
                    <a:bodyPr/>
                    <a:lstStyle/>
                    <a:p>
                      <a:pPr algn="ctr"/>
                      <a:r>
                        <a:rPr lang="es-MX" sz="1100">
                          <a:effectLst/>
                        </a:rPr>
                        <a:t>FSB</a:t>
                      </a:r>
                    </a:p>
                  </a:txBody>
                  <a:tcPr marL="25596" marR="25596" marT="12798" marB="12798" anchor="ctr"/>
                </a:tc>
                <a:tc>
                  <a:txBody>
                    <a:bodyPr/>
                    <a:lstStyle/>
                    <a:p>
                      <a:pPr algn="ctr"/>
                      <a:r>
                        <a:rPr lang="es-MX" sz="1100">
                          <a:effectLst/>
                        </a:rPr>
                        <a:t>Mult.</a:t>
                      </a:r>
                    </a:p>
                  </a:txBody>
                  <a:tcPr marL="25596" marR="25596" marT="12798" marB="12798" anchor="ctr"/>
                </a:tc>
                <a:tc>
                  <a:txBody>
                    <a:bodyPr/>
                    <a:lstStyle/>
                    <a:p>
                      <a:pPr algn="ctr"/>
                      <a:r>
                        <a:rPr lang="es-MX" sz="1100">
                          <a:effectLst/>
                        </a:rPr>
                        <a:t>Voltaje</a:t>
                      </a:r>
                    </a:p>
                  </a:txBody>
                  <a:tcPr marL="25596" marR="25596" marT="12798" marB="12798" anchor="ctr"/>
                </a:tc>
                <a:tc>
                  <a:txBody>
                    <a:bodyPr/>
                    <a:lstStyle/>
                    <a:p>
                      <a:pPr algn="ctr"/>
                      <a:r>
                        <a:rPr lang="es-MX" sz="1100">
                          <a:effectLst/>
                        </a:rPr>
                        <a:t>TDP</a:t>
                      </a:r>
                    </a:p>
                  </a:txBody>
                  <a:tcPr marL="25596" marR="25596" marT="12798" marB="12798" anchor="ctr"/>
                </a:tc>
                <a:tc>
                  <a:txBody>
                    <a:bodyPr/>
                    <a:lstStyle/>
                    <a:p>
                      <a:pPr algn="ctr"/>
                      <a:r>
                        <a:rPr lang="es-MX" sz="1100">
                          <a:effectLst/>
                        </a:rPr>
                        <a:t>Socket</a:t>
                      </a:r>
                    </a:p>
                  </a:txBody>
                  <a:tcPr marL="25596" marR="25596" marT="12798" marB="12798" anchor="ctr"/>
                </a:tc>
                <a:tc>
                  <a:txBody>
                    <a:bodyPr/>
                    <a:lstStyle/>
                    <a:p>
                      <a:pPr algn="ctr"/>
                      <a:r>
                        <a:rPr lang="es-MX" sz="1100">
                          <a:effectLst/>
                        </a:rPr>
                        <a:t>Fecha delanzamiento</a:t>
                      </a:r>
                    </a:p>
                  </a:txBody>
                  <a:tcPr marL="25596" marR="25596" marT="12798" marB="12798" anchor="ctr"/>
                </a:tc>
                <a:tc>
                  <a:txBody>
                    <a:bodyPr/>
                    <a:lstStyle/>
                    <a:p>
                      <a:pPr algn="ctr"/>
                      <a:r>
                        <a:rPr lang="es-MX" sz="1100">
                          <a:effectLst/>
                        </a:rPr>
                        <a:t>Precio delanzamiento (USD)</a:t>
                      </a:r>
                    </a:p>
                  </a:txBody>
                  <a:tcPr marL="25596" marR="25596" marT="12798" marB="12798" anchor="ctr"/>
                </a:tc>
                <a:extLst>
                  <a:ext uri="{0D108BD9-81ED-4DB2-BD59-A6C34878D82A}">
                    <a16:rowId xmlns:a16="http://schemas.microsoft.com/office/drawing/2014/main" val="3477941315"/>
                  </a:ext>
                </a:extLst>
              </a:tr>
              <a:tr h="148423">
                <a:tc gridSpan="10">
                  <a:txBody>
                    <a:bodyPr/>
                    <a:lstStyle/>
                    <a:p>
                      <a:r>
                        <a:rPr lang="es-MX" sz="1100" b="1">
                          <a:effectLst/>
                        </a:rPr>
                        <a:t>Dual Core</a:t>
                      </a:r>
                      <a:endParaRPr lang="es-MX" sz="1100">
                        <a:effectLst/>
                      </a:endParaRPr>
                    </a:p>
                  </a:txBody>
                  <a:tcPr marL="25596" marR="25596" marT="12798" marB="12798"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endParaRPr lang="es-MX" sz="1100"/>
                    </a:p>
                  </a:txBody>
                  <a:tcPr marL="25596" marR="25596" marT="12798" marB="12798"/>
                </a:tc>
                <a:extLst>
                  <a:ext uri="{0D108BD9-81ED-4DB2-BD59-A6C34878D82A}">
                    <a16:rowId xmlns:a16="http://schemas.microsoft.com/office/drawing/2014/main" val="3733142092"/>
                  </a:ext>
                </a:extLst>
              </a:tr>
              <a:tr h="482379">
                <a:tc>
                  <a:txBody>
                    <a:bodyPr/>
                    <a:lstStyle/>
                    <a:p>
                      <a:r>
                        <a:rPr lang="es-MX" sz="1100">
                          <a:effectLst/>
                        </a:rPr>
                        <a:t>Xeon 5110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1.6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1066 MT/s</a:t>
                      </a:r>
                    </a:p>
                  </a:txBody>
                  <a:tcPr marL="25596" marR="25596" marT="12798" marB="12798" anchor="ctr"/>
                </a:tc>
                <a:tc>
                  <a:txBody>
                    <a:bodyPr/>
                    <a:lstStyle/>
                    <a:p>
                      <a:r>
                        <a:rPr lang="es-MX" sz="1100">
                          <a:effectLst/>
                        </a:rPr>
                        <a:t>6×</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65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$209</a:t>
                      </a:r>
                    </a:p>
                  </a:txBody>
                  <a:tcPr marL="25596" marR="25596" marT="12798" marB="12798" anchor="ctr"/>
                </a:tc>
                <a:extLst>
                  <a:ext uri="{0D108BD9-81ED-4DB2-BD59-A6C34878D82A}">
                    <a16:rowId xmlns:a16="http://schemas.microsoft.com/office/drawing/2014/main" val="2551696260"/>
                  </a:ext>
                </a:extLst>
              </a:tr>
              <a:tr h="482379">
                <a:tc>
                  <a:txBody>
                    <a:bodyPr/>
                    <a:lstStyle/>
                    <a:p>
                      <a:r>
                        <a:rPr lang="es-MX" sz="1100">
                          <a:effectLst/>
                        </a:rPr>
                        <a:t>Xeon 5120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1.87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1066 MT/s</a:t>
                      </a:r>
                    </a:p>
                  </a:txBody>
                  <a:tcPr marL="25596" marR="25596" marT="12798" marB="12798" anchor="ctr"/>
                </a:tc>
                <a:tc>
                  <a:txBody>
                    <a:bodyPr/>
                    <a:lstStyle/>
                    <a:p>
                      <a:r>
                        <a:rPr lang="es-MX" sz="1100">
                          <a:effectLst/>
                        </a:rPr>
                        <a:t>7×</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65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$256</a:t>
                      </a:r>
                    </a:p>
                  </a:txBody>
                  <a:tcPr marL="25596" marR="25596" marT="12798" marB="12798" anchor="ctr"/>
                </a:tc>
                <a:extLst>
                  <a:ext uri="{0D108BD9-81ED-4DB2-BD59-A6C34878D82A}">
                    <a16:rowId xmlns:a16="http://schemas.microsoft.com/office/drawing/2014/main" val="2553110506"/>
                  </a:ext>
                </a:extLst>
              </a:tr>
              <a:tr h="482379">
                <a:tc>
                  <a:txBody>
                    <a:bodyPr/>
                    <a:lstStyle/>
                    <a:p>
                      <a:r>
                        <a:rPr lang="es-MX" sz="1100">
                          <a:effectLst/>
                        </a:rPr>
                        <a:t>Xeon 5130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1333 MT/s</a:t>
                      </a:r>
                    </a:p>
                  </a:txBody>
                  <a:tcPr marL="25596" marR="25596" marT="12798" marB="12798" anchor="ctr"/>
                </a:tc>
                <a:tc>
                  <a:txBody>
                    <a:bodyPr/>
                    <a:lstStyle/>
                    <a:p>
                      <a:r>
                        <a:rPr lang="es-MX" sz="1100">
                          <a:effectLst/>
                        </a:rPr>
                        <a:t>6×</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65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$316</a:t>
                      </a:r>
                    </a:p>
                  </a:txBody>
                  <a:tcPr marL="25596" marR="25596" marT="12798" marB="12798" anchor="ctr"/>
                </a:tc>
                <a:extLst>
                  <a:ext uri="{0D108BD9-81ED-4DB2-BD59-A6C34878D82A}">
                    <a16:rowId xmlns:a16="http://schemas.microsoft.com/office/drawing/2014/main" val="1081847873"/>
                  </a:ext>
                </a:extLst>
              </a:tr>
              <a:tr h="482379">
                <a:tc>
                  <a:txBody>
                    <a:bodyPr/>
                    <a:lstStyle/>
                    <a:p>
                      <a:r>
                        <a:rPr lang="es-MX" sz="1100">
                          <a:effectLst/>
                        </a:rPr>
                        <a:t>Xeon 5140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2.33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1333 MT/s</a:t>
                      </a:r>
                    </a:p>
                  </a:txBody>
                  <a:tcPr marL="25596" marR="25596" marT="12798" marB="12798" anchor="ctr"/>
                </a:tc>
                <a:tc>
                  <a:txBody>
                    <a:bodyPr/>
                    <a:lstStyle/>
                    <a:p>
                      <a:r>
                        <a:rPr lang="es-MX" sz="1100">
                          <a:effectLst/>
                        </a:rPr>
                        <a:t>7×</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65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$455</a:t>
                      </a:r>
                    </a:p>
                  </a:txBody>
                  <a:tcPr marL="25596" marR="25596" marT="12798" marB="12798" anchor="ctr"/>
                </a:tc>
                <a:extLst>
                  <a:ext uri="{0D108BD9-81ED-4DB2-BD59-A6C34878D82A}">
                    <a16:rowId xmlns:a16="http://schemas.microsoft.com/office/drawing/2014/main" val="1760087751"/>
                  </a:ext>
                </a:extLst>
              </a:tr>
              <a:tr h="482379">
                <a:tc>
                  <a:txBody>
                    <a:bodyPr/>
                    <a:lstStyle/>
                    <a:p>
                      <a:r>
                        <a:rPr lang="es-MX" sz="1100">
                          <a:effectLst/>
                        </a:rPr>
                        <a:t>Xeon 5150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2.67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1333 MT/s</a:t>
                      </a:r>
                    </a:p>
                  </a:txBody>
                  <a:tcPr marL="25596" marR="25596" marT="12798" marB="12798" anchor="ctr"/>
                </a:tc>
                <a:tc>
                  <a:txBody>
                    <a:bodyPr/>
                    <a:lstStyle/>
                    <a:p>
                      <a:r>
                        <a:rPr lang="es-MX" sz="1100">
                          <a:effectLst/>
                        </a:rPr>
                        <a:t>8×</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65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dirty="0">
                          <a:effectLst/>
                        </a:rPr>
                        <a:t>$690</a:t>
                      </a:r>
                    </a:p>
                  </a:txBody>
                  <a:tcPr marL="25596" marR="25596" marT="12798" marB="12798" anchor="ctr"/>
                </a:tc>
                <a:extLst>
                  <a:ext uri="{0D108BD9-81ED-4DB2-BD59-A6C34878D82A}">
                    <a16:rowId xmlns:a16="http://schemas.microsoft.com/office/drawing/2014/main" val="3721797740"/>
                  </a:ext>
                </a:extLst>
              </a:tr>
              <a:tr h="482379">
                <a:tc>
                  <a:txBody>
                    <a:bodyPr/>
                    <a:lstStyle/>
                    <a:p>
                      <a:r>
                        <a:rPr lang="es-MX" sz="1100">
                          <a:effectLst/>
                        </a:rPr>
                        <a:t>Xeon 5160</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3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1333 MT/s</a:t>
                      </a:r>
                    </a:p>
                  </a:txBody>
                  <a:tcPr marL="25596" marR="25596" marT="12798" marB="12798" anchor="ctr"/>
                </a:tc>
                <a:tc>
                  <a:txBody>
                    <a:bodyPr/>
                    <a:lstStyle/>
                    <a:p>
                      <a:r>
                        <a:rPr lang="es-MX" sz="1100">
                          <a:effectLst/>
                        </a:rPr>
                        <a:t>9×</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80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$851</a:t>
                      </a:r>
                    </a:p>
                  </a:txBody>
                  <a:tcPr marL="25596" marR="25596" marT="12798" marB="12798" anchor="ctr"/>
                </a:tc>
                <a:extLst>
                  <a:ext uri="{0D108BD9-81ED-4DB2-BD59-A6C34878D82A}">
                    <a16:rowId xmlns:a16="http://schemas.microsoft.com/office/drawing/2014/main" val="857760040"/>
                  </a:ext>
                </a:extLst>
              </a:tr>
              <a:tr h="148423">
                <a:tc gridSpan="10">
                  <a:txBody>
                    <a:bodyPr/>
                    <a:lstStyle/>
                    <a:p>
                      <a:r>
                        <a:rPr lang="es-MX" sz="1100" b="1">
                          <a:effectLst/>
                        </a:rPr>
                        <a:t>Dual Core, bajo voltaje</a:t>
                      </a:r>
                      <a:endParaRPr lang="es-MX" sz="1100">
                        <a:effectLst/>
                      </a:endParaRPr>
                    </a:p>
                  </a:txBody>
                  <a:tcPr marL="25596" marR="25596" marT="12798" marB="12798"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endParaRPr lang="es-MX" sz="1100"/>
                    </a:p>
                  </a:txBody>
                  <a:tcPr marL="25596" marR="25596" marT="12798" marB="12798"/>
                </a:tc>
                <a:extLst>
                  <a:ext uri="{0D108BD9-81ED-4DB2-BD59-A6C34878D82A}">
                    <a16:rowId xmlns:a16="http://schemas.microsoft.com/office/drawing/2014/main" val="1788469158"/>
                  </a:ext>
                </a:extLst>
              </a:tr>
              <a:tr h="482379">
                <a:tc>
                  <a:txBody>
                    <a:bodyPr/>
                    <a:lstStyle/>
                    <a:p>
                      <a:r>
                        <a:rPr lang="es-MX" sz="1100">
                          <a:effectLst/>
                        </a:rPr>
                        <a:t>Xeon LV 5113</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1.6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800 MT/s</a:t>
                      </a:r>
                    </a:p>
                  </a:txBody>
                  <a:tcPr marL="25596" marR="25596" marT="12798" marB="12798" anchor="ctr"/>
                </a:tc>
                <a:tc>
                  <a:txBody>
                    <a:bodyPr/>
                    <a:lstStyle/>
                    <a:p>
                      <a:r>
                        <a:rPr lang="es-MX" sz="1100">
                          <a:effectLst/>
                        </a:rPr>
                        <a:t>8×</a:t>
                      </a:r>
                    </a:p>
                  </a:txBody>
                  <a:tcPr marL="25596" marR="25596" marT="12798" marB="12798" anchor="ctr"/>
                </a:tc>
                <a:tc>
                  <a:txBody>
                    <a:bodyPr/>
                    <a:lstStyle/>
                    <a:p>
                      <a:r>
                        <a:rPr lang="es-MX" sz="1100">
                          <a:effectLst/>
                        </a:rPr>
                        <a:t>1.15–1.25 V</a:t>
                      </a:r>
                    </a:p>
                  </a:txBody>
                  <a:tcPr marL="25596" marR="25596" marT="12798" marB="12798" anchor="ctr"/>
                </a:tc>
                <a:tc>
                  <a:txBody>
                    <a:bodyPr/>
                    <a:lstStyle/>
                    <a:p>
                      <a:r>
                        <a:rPr lang="es-MX" sz="1100">
                          <a:effectLst/>
                        </a:rPr>
                        <a:t>40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MX" sz="1100">
                          <a:effectLst/>
                        </a:rPr>
                        <a:t>4 de diciembre de 2006</a:t>
                      </a:r>
                    </a:p>
                  </a:txBody>
                  <a:tcPr marL="25596" marR="25596" marT="12798" marB="12798" anchor="ctr"/>
                </a:tc>
                <a:tc>
                  <a:txBody>
                    <a:bodyPr/>
                    <a:lstStyle/>
                    <a:p>
                      <a:r>
                        <a:rPr lang="es-MX" sz="1100">
                          <a:effectLst/>
                        </a:rPr>
                        <a:t>OEM</a:t>
                      </a:r>
                    </a:p>
                  </a:txBody>
                  <a:tcPr marL="25596" marR="25596" marT="12798" marB="12798" anchor="ctr"/>
                </a:tc>
                <a:extLst>
                  <a:ext uri="{0D108BD9-81ED-4DB2-BD59-A6C34878D82A}">
                    <a16:rowId xmlns:a16="http://schemas.microsoft.com/office/drawing/2014/main" val="1999937357"/>
                  </a:ext>
                </a:extLst>
              </a:tr>
              <a:tr h="482379">
                <a:tc>
                  <a:txBody>
                    <a:bodyPr/>
                    <a:lstStyle/>
                    <a:p>
                      <a:r>
                        <a:rPr lang="es-MX" sz="1100">
                          <a:effectLst/>
                        </a:rPr>
                        <a:t>Xeon LV 5128</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1.87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1066 MT/s</a:t>
                      </a:r>
                    </a:p>
                  </a:txBody>
                  <a:tcPr marL="25596" marR="25596" marT="12798" marB="12798" anchor="ctr"/>
                </a:tc>
                <a:tc>
                  <a:txBody>
                    <a:bodyPr/>
                    <a:lstStyle/>
                    <a:p>
                      <a:r>
                        <a:rPr lang="es-MX" sz="1100">
                          <a:effectLst/>
                        </a:rPr>
                        <a:t>7×</a:t>
                      </a:r>
                    </a:p>
                  </a:txBody>
                  <a:tcPr marL="25596" marR="25596" marT="12798" marB="12798" anchor="ctr"/>
                </a:tc>
                <a:tc>
                  <a:txBody>
                    <a:bodyPr/>
                    <a:lstStyle/>
                    <a:p>
                      <a:r>
                        <a:rPr lang="es-MX" sz="1100">
                          <a:effectLst/>
                        </a:rPr>
                        <a:t>1.0V–1.5V V</a:t>
                      </a:r>
                    </a:p>
                  </a:txBody>
                  <a:tcPr marL="25596" marR="25596" marT="12798" marB="12798" anchor="ctr"/>
                </a:tc>
                <a:tc>
                  <a:txBody>
                    <a:bodyPr/>
                    <a:lstStyle/>
                    <a:p>
                      <a:r>
                        <a:rPr lang="es-MX" sz="1100">
                          <a:effectLst/>
                        </a:rPr>
                        <a:t>40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MX" sz="1100">
                          <a:effectLst/>
                        </a:rPr>
                        <a:t>4 de diciembre de 2006</a:t>
                      </a:r>
                    </a:p>
                  </a:txBody>
                  <a:tcPr marL="25596" marR="25596" marT="12798" marB="12798" anchor="ctr"/>
                </a:tc>
                <a:tc>
                  <a:txBody>
                    <a:bodyPr/>
                    <a:lstStyle/>
                    <a:p>
                      <a:r>
                        <a:rPr lang="es-MX" sz="1100">
                          <a:effectLst/>
                        </a:rPr>
                        <a:t>$412</a:t>
                      </a:r>
                    </a:p>
                  </a:txBody>
                  <a:tcPr marL="25596" marR="25596" marT="12798" marB="12798" anchor="ctr"/>
                </a:tc>
                <a:extLst>
                  <a:ext uri="{0D108BD9-81ED-4DB2-BD59-A6C34878D82A}">
                    <a16:rowId xmlns:a16="http://schemas.microsoft.com/office/drawing/2014/main" val="64388574"/>
                  </a:ext>
                </a:extLst>
              </a:tr>
              <a:tr h="482379">
                <a:tc>
                  <a:txBody>
                    <a:bodyPr/>
                    <a:lstStyle/>
                    <a:p>
                      <a:r>
                        <a:rPr lang="es-MX" sz="1100">
                          <a:effectLst/>
                        </a:rPr>
                        <a:t>Xeon LV 5133</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2.2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800 MT/s</a:t>
                      </a:r>
                    </a:p>
                  </a:txBody>
                  <a:tcPr marL="25596" marR="25596" marT="12798" marB="12798" anchor="ctr"/>
                </a:tc>
                <a:tc>
                  <a:txBody>
                    <a:bodyPr/>
                    <a:lstStyle/>
                    <a:p>
                      <a:r>
                        <a:rPr lang="es-MX" sz="1100">
                          <a:effectLst/>
                        </a:rPr>
                        <a:t>11×</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40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26 de junio de 2006</a:t>
                      </a:r>
                    </a:p>
                  </a:txBody>
                  <a:tcPr marL="25596" marR="25596" marT="12798" marB="12798" anchor="ctr"/>
                </a:tc>
                <a:tc>
                  <a:txBody>
                    <a:bodyPr/>
                    <a:lstStyle/>
                    <a:p>
                      <a:r>
                        <a:rPr lang="es-MX" sz="1100">
                          <a:effectLst/>
                        </a:rPr>
                        <a:t>OEM</a:t>
                      </a:r>
                    </a:p>
                  </a:txBody>
                  <a:tcPr marL="25596" marR="25596" marT="12798" marB="12798" anchor="ctr"/>
                </a:tc>
                <a:extLst>
                  <a:ext uri="{0D108BD9-81ED-4DB2-BD59-A6C34878D82A}">
                    <a16:rowId xmlns:a16="http://schemas.microsoft.com/office/drawing/2014/main" val="2043271951"/>
                  </a:ext>
                </a:extLst>
              </a:tr>
              <a:tr h="482379">
                <a:tc>
                  <a:txBody>
                    <a:bodyPr/>
                    <a:lstStyle/>
                    <a:p>
                      <a:r>
                        <a:rPr lang="es-MX" sz="1100">
                          <a:effectLst/>
                        </a:rPr>
                        <a:t>Xeon LV 5138</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2.13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1066 MT/s</a:t>
                      </a:r>
                    </a:p>
                  </a:txBody>
                  <a:tcPr marL="25596" marR="25596" marT="12798" marB="12798" anchor="ctr"/>
                </a:tc>
                <a:tc>
                  <a:txBody>
                    <a:bodyPr/>
                    <a:lstStyle/>
                    <a:p>
                      <a:r>
                        <a:rPr lang="es-MX" sz="1100">
                          <a:effectLst/>
                        </a:rPr>
                        <a:t>8×</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35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MX" sz="1100">
                          <a:effectLst/>
                        </a:rPr>
                        <a:t>4 de diciembre de 2006</a:t>
                      </a:r>
                    </a:p>
                  </a:txBody>
                  <a:tcPr marL="25596" marR="25596" marT="12798" marB="12798" anchor="ctr"/>
                </a:tc>
                <a:tc>
                  <a:txBody>
                    <a:bodyPr/>
                    <a:lstStyle/>
                    <a:p>
                      <a:r>
                        <a:rPr lang="es-MX" sz="1100">
                          <a:effectLst/>
                        </a:rPr>
                        <a:t>$617</a:t>
                      </a:r>
                    </a:p>
                  </a:txBody>
                  <a:tcPr marL="25596" marR="25596" marT="12798" marB="12798" anchor="ctr"/>
                </a:tc>
                <a:extLst>
                  <a:ext uri="{0D108BD9-81ED-4DB2-BD59-A6C34878D82A}">
                    <a16:rowId xmlns:a16="http://schemas.microsoft.com/office/drawing/2014/main" val="194370539"/>
                  </a:ext>
                </a:extLst>
              </a:tr>
              <a:tr h="593698">
                <a:tc>
                  <a:txBody>
                    <a:bodyPr/>
                    <a:lstStyle/>
                    <a:p>
                      <a:r>
                        <a:rPr lang="es-MX" sz="1100">
                          <a:effectLst/>
                        </a:rPr>
                        <a:t>Xeon LV 5148</a:t>
                      </a:r>
                    </a:p>
                  </a:txBody>
                  <a:tcPr marL="25596" marR="25596" marT="12798" marB="12798" anchor="ctr"/>
                </a:tc>
                <a:tc>
                  <a:txBody>
                    <a:bodyPr/>
                    <a:lstStyle/>
                    <a:p>
                      <a:r>
                        <a:rPr lang="es-MX" sz="1100">
                          <a:effectLst/>
                        </a:rPr>
                        <a:t>2</a:t>
                      </a:r>
                    </a:p>
                  </a:txBody>
                  <a:tcPr marL="25596" marR="25596" marT="12798" marB="12798" anchor="ctr"/>
                </a:tc>
                <a:tc>
                  <a:txBody>
                    <a:bodyPr/>
                    <a:lstStyle/>
                    <a:p>
                      <a:r>
                        <a:rPr lang="es-MX" sz="1100">
                          <a:effectLst/>
                        </a:rPr>
                        <a:t>2.33 GHz</a:t>
                      </a:r>
                    </a:p>
                  </a:txBody>
                  <a:tcPr marL="25596" marR="25596" marT="12798" marB="12798" anchor="ctr"/>
                </a:tc>
                <a:tc>
                  <a:txBody>
                    <a:bodyPr/>
                    <a:lstStyle/>
                    <a:p>
                      <a:r>
                        <a:rPr lang="es-MX" sz="1100">
                          <a:effectLst/>
                        </a:rPr>
                        <a:t>4 MiB</a:t>
                      </a:r>
                    </a:p>
                  </a:txBody>
                  <a:tcPr marL="25596" marR="25596" marT="12798" marB="12798" anchor="ctr"/>
                </a:tc>
                <a:tc>
                  <a:txBody>
                    <a:bodyPr/>
                    <a:lstStyle/>
                    <a:p>
                      <a:r>
                        <a:rPr lang="es-MX" sz="1100">
                          <a:effectLst/>
                        </a:rPr>
                        <a:t>1333 MT/s</a:t>
                      </a:r>
                    </a:p>
                  </a:txBody>
                  <a:tcPr marL="25596" marR="25596" marT="12798" marB="12798" anchor="ctr"/>
                </a:tc>
                <a:tc>
                  <a:txBody>
                    <a:bodyPr/>
                    <a:lstStyle/>
                    <a:p>
                      <a:r>
                        <a:rPr lang="es-MX" sz="1100">
                          <a:effectLst/>
                        </a:rPr>
                        <a:t>7×</a:t>
                      </a:r>
                    </a:p>
                  </a:txBody>
                  <a:tcPr marL="25596" marR="25596" marT="12798" marB="12798" anchor="ctr"/>
                </a:tc>
                <a:tc>
                  <a:txBody>
                    <a:bodyPr/>
                    <a:lstStyle/>
                    <a:p>
                      <a:r>
                        <a:rPr lang="es-MX" sz="1100">
                          <a:effectLst/>
                        </a:rPr>
                        <a:t>1.0–1.5 V</a:t>
                      </a:r>
                    </a:p>
                  </a:txBody>
                  <a:tcPr marL="25596" marR="25596" marT="12798" marB="12798" anchor="ctr"/>
                </a:tc>
                <a:tc>
                  <a:txBody>
                    <a:bodyPr/>
                    <a:lstStyle/>
                    <a:p>
                      <a:r>
                        <a:rPr lang="es-MX" sz="1100">
                          <a:effectLst/>
                        </a:rPr>
                        <a:t>40 W</a:t>
                      </a:r>
                    </a:p>
                  </a:txBody>
                  <a:tcPr marL="25596" marR="25596" marT="12798" marB="12798" anchor="ctr"/>
                </a:tc>
                <a:tc>
                  <a:txBody>
                    <a:bodyPr/>
                    <a:lstStyle/>
                    <a:p>
                      <a:r>
                        <a:rPr lang="es-MX" sz="1100">
                          <a:effectLst/>
                        </a:rPr>
                        <a:t>LGA 771</a:t>
                      </a:r>
                    </a:p>
                  </a:txBody>
                  <a:tcPr marL="25596" marR="25596" marT="12798" marB="12798" anchor="ctr"/>
                </a:tc>
                <a:tc>
                  <a:txBody>
                    <a:bodyPr/>
                    <a:lstStyle/>
                    <a:p>
                      <a:r>
                        <a:rPr lang="es-ES" sz="1100">
                          <a:effectLst/>
                        </a:rPr>
                        <a:t>27 de septiembre de 2006</a:t>
                      </a:r>
                    </a:p>
                  </a:txBody>
                  <a:tcPr marL="25596" marR="25596" marT="12798" marB="12798" anchor="ctr"/>
                </a:tc>
                <a:tc>
                  <a:txBody>
                    <a:bodyPr/>
                    <a:lstStyle/>
                    <a:p>
                      <a:r>
                        <a:rPr lang="es-MX" sz="1100" dirty="0">
                          <a:effectLst/>
                        </a:rPr>
                        <a:t>$519</a:t>
                      </a:r>
                    </a:p>
                  </a:txBody>
                  <a:tcPr marL="25596" marR="25596" marT="12798" marB="12798" anchor="ctr"/>
                </a:tc>
                <a:extLst>
                  <a:ext uri="{0D108BD9-81ED-4DB2-BD59-A6C34878D82A}">
                    <a16:rowId xmlns:a16="http://schemas.microsoft.com/office/drawing/2014/main" val="3959033629"/>
                  </a:ext>
                </a:extLst>
              </a:tr>
            </a:tbl>
          </a:graphicData>
        </a:graphic>
      </p:graphicFrame>
    </p:spTree>
    <p:extLst>
      <p:ext uri="{BB962C8B-B14F-4D97-AF65-F5344CB8AC3E}">
        <p14:creationId xmlns:p14="http://schemas.microsoft.com/office/powerpoint/2010/main" val="3911341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917C51-90C2-49FA-8090-DC9545D66FE6}"/>
              </a:ext>
            </a:extLst>
          </p:cNvPr>
          <p:cNvSpPr>
            <a:spLocks noGrp="1"/>
          </p:cNvSpPr>
          <p:nvPr>
            <p:ph type="dt" sz="half" idx="10"/>
          </p:nvPr>
        </p:nvSpPr>
        <p:spPr/>
        <p:txBody>
          <a:bodyPr/>
          <a:lstStyle/>
          <a:p>
            <a:pPr rtl="0"/>
            <a:r>
              <a:rPr lang="es-ES" noProof="0"/>
              <a:t>3/9/20XX</a:t>
            </a:r>
          </a:p>
        </p:txBody>
      </p:sp>
      <p:sp>
        <p:nvSpPr>
          <p:cNvPr id="3" name="Marcador de pie de página 2">
            <a:extLst>
              <a:ext uri="{FF2B5EF4-FFF2-40B4-BE49-F238E27FC236}">
                <a16:creationId xmlns:a16="http://schemas.microsoft.com/office/drawing/2014/main" id="{1122A803-1B35-4806-AF80-CE37CEAE7114}"/>
              </a:ext>
            </a:extLst>
          </p:cNvPr>
          <p:cNvSpPr>
            <a:spLocks noGrp="1"/>
          </p:cNvSpPr>
          <p:nvPr>
            <p:ph type="ftr" sz="quarter" idx="11"/>
          </p:nvPr>
        </p:nvSpPr>
        <p:spPr/>
        <p:txBody>
          <a:bodyPr/>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CE7A4EC7-6E18-484B-B758-B610D56CA6BA}"/>
              </a:ext>
            </a:extLst>
          </p:cNvPr>
          <p:cNvSpPr>
            <a:spLocks noGrp="1"/>
          </p:cNvSpPr>
          <p:nvPr>
            <p:ph type="sldNum" sz="quarter" idx="12"/>
          </p:nvPr>
        </p:nvSpPr>
        <p:spPr/>
        <p:txBody>
          <a:bodyPr/>
          <a:lstStyle/>
          <a:p>
            <a:pPr rtl="0"/>
            <a:fld id="{D8DA9DAA-006C-4F4B-980E-E3DF019B24E2}" type="slidenum">
              <a:rPr lang="es-ES" noProof="0" smtClean="0"/>
              <a:t>53</a:t>
            </a:fld>
            <a:endParaRPr lang="es-ES" noProof="0"/>
          </a:p>
        </p:txBody>
      </p:sp>
      <p:sp>
        <p:nvSpPr>
          <p:cNvPr id="6" name="CuadroTexto 5">
            <a:extLst>
              <a:ext uri="{FF2B5EF4-FFF2-40B4-BE49-F238E27FC236}">
                <a16:creationId xmlns:a16="http://schemas.microsoft.com/office/drawing/2014/main" id="{54816877-883D-491E-8580-81EF8A2A136F}"/>
              </a:ext>
            </a:extLst>
          </p:cNvPr>
          <p:cNvSpPr txBox="1"/>
          <p:nvPr/>
        </p:nvSpPr>
        <p:spPr>
          <a:xfrm>
            <a:off x="1086678" y="1461366"/>
            <a:ext cx="6096000" cy="2677656"/>
          </a:xfrm>
          <a:prstGeom prst="rect">
            <a:avLst/>
          </a:prstGeom>
          <a:noFill/>
        </p:spPr>
        <p:txBody>
          <a:bodyPr wrap="square">
            <a:spAutoFit/>
          </a:bodyPr>
          <a:lstStyle/>
          <a:p>
            <a:pPr marL="285750" indent="-285750">
              <a:buFont typeface="Arial" panose="020B0604020202020204" pitchFamily="34" charset="0"/>
              <a:buChar char="•"/>
            </a:pPr>
            <a:r>
              <a:rPr lang="es-ES" sz="1400" b="1" dirty="0" err="1">
                <a:solidFill>
                  <a:schemeClr val="accent1"/>
                </a:solidFill>
              </a:rPr>
              <a:t>Clovertown</a:t>
            </a:r>
            <a:r>
              <a:rPr lang="es-ES" sz="1400" b="1" dirty="0">
                <a:solidFill>
                  <a:schemeClr val="accent1"/>
                </a:solidFill>
              </a:rPr>
              <a:t> - tecnología de proceso de 65 nm</a:t>
            </a:r>
          </a:p>
          <a:p>
            <a:pPr marL="285750" indent="-285750">
              <a:buFont typeface="Arial" panose="020B0604020202020204" pitchFamily="34" charset="0"/>
              <a:buChar char="•"/>
            </a:pPr>
            <a:r>
              <a:rPr lang="es-ES" sz="1400" dirty="0"/>
              <a:t>CPU de servidor y estación de trabajo (soporte SMP para sistema de CPU dual)</a:t>
            </a:r>
          </a:p>
          <a:p>
            <a:pPr marL="285750" indent="-285750">
              <a:buFont typeface="Arial" panose="020B0604020202020204" pitchFamily="34" charset="0"/>
              <a:buChar char="•"/>
            </a:pPr>
            <a:r>
              <a:rPr lang="es-ES" sz="1400" dirty="0"/>
              <a:t>Introducido el 13 de diciembre de 2006</a:t>
            </a:r>
          </a:p>
          <a:p>
            <a:pPr marL="285750" indent="-285750">
              <a:buFont typeface="Arial" panose="020B0604020202020204" pitchFamily="34" charset="0"/>
              <a:buChar char="•"/>
            </a:pPr>
            <a:r>
              <a:rPr lang="es-ES" sz="1400" dirty="0"/>
              <a:t>Cuatro núcleos</a:t>
            </a:r>
          </a:p>
          <a:p>
            <a:pPr marL="285750" indent="-285750">
              <a:buFont typeface="Arial" panose="020B0604020202020204" pitchFamily="34" charset="0"/>
              <a:buChar char="•"/>
            </a:pPr>
            <a:r>
              <a:rPr lang="es-ES" sz="1400" dirty="0"/>
              <a:t>Intel VT-x, soporte para múltiples sistemas operativos</a:t>
            </a:r>
          </a:p>
          <a:p>
            <a:pPr marL="285750" indent="-285750">
              <a:buFont typeface="Arial" panose="020B0604020202020204" pitchFamily="34" charset="0"/>
              <a:buChar char="•"/>
            </a:pPr>
            <a:r>
              <a:rPr lang="es-ES" sz="1400" dirty="0"/>
              <a:t>EIST (Tecnología Intel SpeedStep mejorada) en E5365, L5335</a:t>
            </a:r>
          </a:p>
          <a:p>
            <a:pPr marL="285750" indent="-285750">
              <a:buFont typeface="Arial" panose="020B0604020202020204" pitchFamily="34" charset="0"/>
              <a:buChar char="•"/>
            </a:pPr>
            <a:r>
              <a:rPr lang="es-ES" sz="1400" dirty="0"/>
              <a:t>Ejecutar bit de desactivación</a:t>
            </a:r>
          </a:p>
          <a:p>
            <a:pPr marL="285750" indent="-285750">
              <a:buFont typeface="Arial" panose="020B0604020202020204" pitchFamily="34" charset="0"/>
              <a:buChar char="•"/>
            </a:pPr>
            <a:r>
              <a:rPr lang="es-ES" sz="1400" dirty="0"/>
              <a:t>TXT, extensiones de hardware de seguridad mejoradas</a:t>
            </a:r>
          </a:p>
          <a:p>
            <a:pPr marL="285750" indent="-285750">
              <a:buFont typeface="Arial" panose="020B0604020202020204" pitchFamily="34" charset="0"/>
              <a:buChar char="•"/>
            </a:pPr>
            <a:r>
              <a:rPr lang="es-ES" sz="1400" dirty="0"/>
              <a:t>Instrucciones de SSSE3 SIMD</a:t>
            </a:r>
          </a:p>
          <a:p>
            <a:pPr marL="285750" indent="-285750">
              <a:buFont typeface="Arial" panose="020B0604020202020204" pitchFamily="34" charset="0"/>
              <a:buChar char="•"/>
            </a:pPr>
            <a:r>
              <a:rPr lang="es-ES" sz="1400" dirty="0"/>
              <a:t>iAMT2 (Tecnología Intel Active Management), gestione computadoras de forma remota</a:t>
            </a:r>
            <a:endParaRPr lang="es-MX" sz="1400" dirty="0"/>
          </a:p>
        </p:txBody>
      </p:sp>
    </p:spTree>
    <p:extLst>
      <p:ext uri="{BB962C8B-B14F-4D97-AF65-F5344CB8AC3E}">
        <p14:creationId xmlns:p14="http://schemas.microsoft.com/office/powerpoint/2010/main" val="2404565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5C4A12F-CA9B-4CBF-B9C9-E4DD3323BFC9}"/>
              </a:ext>
            </a:extLst>
          </p:cNvPr>
          <p:cNvSpPr>
            <a:spLocks noGrp="1"/>
          </p:cNvSpPr>
          <p:nvPr>
            <p:ph type="sldNum" sz="quarter" idx="12"/>
          </p:nvPr>
        </p:nvSpPr>
        <p:spPr/>
        <p:txBody>
          <a:bodyPr/>
          <a:lstStyle/>
          <a:p>
            <a:pPr rtl="0"/>
            <a:fld id="{D8DA9DAA-006C-4F4B-980E-E3DF019B24E2}" type="slidenum">
              <a:rPr lang="es-ES" noProof="0" smtClean="0"/>
              <a:t>54</a:t>
            </a:fld>
            <a:endParaRPr lang="es-ES" noProof="0"/>
          </a:p>
        </p:txBody>
      </p:sp>
      <p:graphicFrame>
        <p:nvGraphicFramePr>
          <p:cNvPr id="7" name="Tabla 6">
            <a:extLst>
              <a:ext uri="{FF2B5EF4-FFF2-40B4-BE49-F238E27FC236}">
                <a16:creationId xmlns:a16="http://schemas.microsoft.com/office/drawing/2014/main" id="{24553EEF-B9B5-41EC-BC15-7C83501BD58D}"/>
              </a:ext>
            </a:extLst>
          </p:cNvPr>
          <p:cNvGraphicFramePr>
            <a:graphicFrameLocks noGrp="1"/>
          </p:cNvGraphicFramePr>
          <p:nvPr>
            <p:extLst>
              <p:ext uri="{D42A27DB-BD31-4B8C-83A1-F6EECF244321}">
                <p14:modId xmlns:p14="http://schemas.microsoft.com/office/powerpoint/2010/main" val="2379309944"/>
              </p:ext>
            </p:extLst>
          </p:nvPr>
        </p:nvGraphicFramePr>
        <p:xfrm>
          <a:off x="1060174" y="437322"/>
          <a:ext cx="10293624" cy="5919030"/>
        </p:xfrm>
        <a:graphic>
          <a:graphicData uri="http://schemas.openxmlformats.org/drawingml/2006/table">
            <a:tbl>
              <a:tblPr>
                <a:tableStyleId>{5DA37D80-6434-44D0-A028-1B22A696006F}</a:tableStyleId>
              </a:tblPr>
              <a:tblGrid>
                <a:gridCol w="935784">
                  <a:extLst>
                    <a:ext uri="{9D8B030D-6E8A-4147-A177-3AD203B41FA5}">
                      <a16:colId xmlns:a16="http://schemas.microsoft.com/office/drawing/2014/main" val="994259506"/>
                    </a:ext>
                  </a:extLst>
                </a:gridCol>
                <a:gridCol w="935784">
                  <a:extLst>
                    <a:ext uri="{9D8B030D-6E8A-4147-A177-3AD203B41FA5}">
                      <a16:colId xmlns:a16="http://schemas.microsoft.com/office/drawing/2014/main" val="884306815"/>
                    </a:ext>
                  </a:extLst>
                </a:gridCol>
                <a:gridCol w="935784">
                  <a:extLst>
                    <a:ext uri="{9D8B030D-6E8A-4147-A177-3AD203B41FA5}">
                      <a16:colId xmlns:a16="http://schemas.microsoft.com/office/drawing/2014/main" val="3250600095"/>
                    </a:ext>
                  </a:extLst>
                </a:gridCol>
                <a:gridCol w="935784">
                  <a:extLst>
                    <a:ext uri="{9D8B030D-6E8A-4147-A177-3AD203B41FA5}">
                      <a16:colId xmlns:a16="http://schemas.microsoft.com/office/drawing/2014/main" val="2789159664"/>
                    </a:ext>
                  </a:extLst>
                </a:gridCol>
                <a:gridCol w="935784">
                  <a:extLst>
                    <a:ext uri="{9D8B030D-6E8A-4147-A177-3AD203B41FA5}">
                      <a16:colId xmlns:a16="http://schemas.microsoft.com/office/drawing/2014/main" val="2879517870"/>
                    </a:ext>
                  </a:extLst>
                </a:gridCol>
                <a:gridCol w="935784">
                  <a:extLst>
                    <a:ext uri="{9D8B030D-6E8A-4147-A177-3AD203B41FA5}">
                      <a16:colId xmlns:a16="http://schemas.microsoft.com/office/drawing/2014/main" val="2579333812"/>
                    </a:ext>
                  </a:extLst>
                </a:gridCol>
                <a:gridCol w="935784">
                  <a:extLst>
                    <a:ext uri="{9D8B030D-6E8A-4147-A177-3AD203B41FA5}">
                      <a16:colId xmlns:a16="http://schemas.microsoft.com/office/drawing/2014/main" val="3855942110"/>
                    </a:ext>
                  </a:extLst>
                </a:gridCol>
                <a:gridCol w="935784">
                  <a:extLst>
                    <a:ext uri="{9D8B030D-6E8A-4147-A177-3AD203B41FA5}">
                      <a16:colId xmlns:a16="http://schemas.microsoft.com/office/drawing/2014/main" val="1672208719"/>
                    </a:ext>
                  </a:extLst>
                </a:gridCol>
                <a:gridCol w="935784">
                  <a:extLst>
                    <a:ext uri="{9D8B030D-6E8A-4147-A177-3AD203B41FA5}">
                      <a16:colId xmlns:a16="http://schemas.microsoft.com/office/drawing/2014/main" val="410100993"/>
                    </a:ext>
                  </a:extLst>
                </a:gridCol>
                <a:gridCol w="935784">
                  <a:extLst>
                    <a:ext uri="{9D8B030D-6E8A-4147-A177-3AD203B41FA5}">
                      <a16:colId xmlns:a16="http://schemas.microsoft.com/office/drawing/2014/main" val="2403413362"/>
                    </a:ext>
                  </a:extLst>
                </a:gridCol>
                <a:gridCol w="935784">
                  <a:extLst>
                    <a:ext uri="{9D8B030D-6E8A-4147-A177-3AD203B41FA5}">
                      <a16:colId xmlns:a16="http://schemas.microsoft.com/office/drawing/2014/main" val="131475388"/>
                    </a:ext>
                  </a:extLst>
                </a:gridCol>
              </a:tblGrid>
              <a:tr h="511330">
                <a:tc>
                  <a:txBody>
                    <a:bodyPr/>
                    <a:lstStyle/>
                    <a:p>
                      <a:pPr algn="ctr"/>
                      <a:r>
                        <a:rPr lang="es-MX" sz="900">
                          <a:effectLst/>
                        </a:rPr>
                        <a:t>Modelo</a:t>
                      </a:r>
                    </a:p>
                  </a:txBody>
                  <a:tcPr marL="22546" marR="22546" marT="11273" marB="11273" anchor="ctr"/>
                </a:tc>
                <a:tc>
                  <a:txBody>
                    <a:bodyPr/>
                    <a:lstStyle/>
                    <a:p>
                      <a:pPr algn="ctr"/>
                      <a:r>
                        <a:rPr lang="es-MX" sz="900">
                          <a:effectLst/>
                        </a:rPr>
                        <a:t>Núcleos</a:t>
                      </a:r>
                    </a:p>
                  </a:txBody>
                  <a:tcPr marL="22546" marR="22546" marT="11273" marB="11273" anchor="ctr"/>
                </a:tc>
                <a:tc>
                  <a:txBody>
                    <a:bodyPr/>
                    <a:lstStyle/>
                    <a:p>
                      <a:pPr algn="ctr"/>
                      <a:r>
                        <a:rPr lang="es-MX" sz="900">
                          <a:effectLst/>
                        </a:rPr>
                        <a:t>Frecuencia</a:t>
                      </a:r>
                    </a:p>
                  </a:txBody>
                  <a:tcPr marL="22546" marR="22546" marT="11273" marB="11273" anchor="ctr"/>
                </a:tc>
                <a:tc>
                  <a:txBody>
                    <a:bodyPr/>
                    <a:lstStyle/>
                    <a:p>
                      <a:pPr algn="ctr"/>
                      <a:r>
                        <a:rPr lang="es-MX" sz="900">
                          <a:effectLst/>
                        </a:rPr>
                        <a:t>cachéL2</a:t>
                      </a:r>
                    </a:p>
                  </a:txBody>
                  <a:tcPr marL="22546" marR="22546" marT="11273" marB="11273" anchor="ctr"/>
                </a:tc>
                <a:tc>
                  <a:txBody>
                    <a:bodyPr/>
                    <a:lstStyle/>
                    <a:p>
                      <a:pPr algn="ctr"/>
                      <a:r>
                        <a:rPr lang="es-MX" sz="900">
                          <a:effectLst/>
                        </a:rPr>
                        <a:t>FSB</a:t>
                      </a:r>
                    </a:p>
                  </a:txBody>
                  <a:tcPr marL="22546" marR="22546" marT="11273" marB="11273" anchor="ctr"/>
                </a:tc>
                <a:tc>
                  <a:txBody>
                    <a:bodyPr/>
                    <a:lstStyle/>
                    <a:p>
                      <a:pPr algn="ctr"/>
                      <a:r>
                        <a:rPr lang="es-MX" sz="900">
                          <a:effectLst/>
                        </a:rPr>
                        <a:t>Mult.</a:t>
                      </a:r>
                    </a:p>
                  </a:txBody>
                  <a:tcPr marL="22546" marR="22546" marT="11273" marB="11273" anchor="ctr"/>
                </a:tc>
                <a:tc>
                  <a:txBody>
                    <a:bodyPr/>
                    <a:lstStyle/>
                    <a:p>
                      <a:pPr algn="ctr"/>
                      <a:r>
                        <a:rPr lang="es-MX" sz="900">
                          <a:effectLst/>
                        </a:rPr>
                        <a:t>Voltaje</a:t>
                      </a:r>
                    </a:p>
                  </a:txBody>
                  <a:tcPr marL="22546" marR="22546" marT="11273" marB="11273" anchor="ctr"/>
                </a:tc>
                <a:tc>
                  <a:txBody>
                    <a:bodyPr/>
                    <a:lstStyle/>
                    <a:p>
                      <a:pPr algn="ctr"/>
                      <a:r>
                        <a:rPr lang="es-MX" sz="900">
                          <a:effectLst/>
                        </a:rPr>
                        <a:t>TDP</a:t>
                      </a:r>
                    </a:p>
                  </a:txBody>
                  <a:tcPr marL="22546" marR="22546" marT="11273" marB="11273" anchor="ctr"/>
                </a:tc>
                <a:tc>
                  <a:txBody>
                    <a:bodyPr/>
                    <a:lstStyle/>
                    <a:p>
                      <a:pPr algn="ctr"/>
                      <a:r>
                        <a:rPr lang="es-MX" sz="900" dirty="0">
                          <a:effectLst/>
                        </a:rPr>
                        <a:t>Socket</a:t>
                      </a:r>
                    </a:p>
                  </a:txBody>
                  <a:tcPr marL="22546" marR="22546" marT="11273" marB="11273" anchor="ctr"/>
                </a:tc>
                <a:tc>
                  <a:txBody>
                    <a:bodyPr/>
                    <a:lstStyle/>
                    <a:p>
                      <a:pPr algn="ctr"/>
                      <a:r>
                        <a:rPr lang="es-MX" sz="900">
                          <a:effectLst/>
                        </a:rPr>
                        <a:t>Fecha delanzamiento</a:t>
                      </a:r>
                    </a:p>
                  </a:txBody>
                  <a:tcPr marL="22546" marR="22546" marT="11273" marB="11273" anchor="ctr"/>
                </a:tc>
                <a:tc>
                  <a:txBody>
                    <a:bodyPr/>
                    <a:lstStyle/>
                    <a:p>
                      <a:pPr algn="ctr"/>
                      <a:r>
                        <a:rPr lang="es-MX" sz="900">
                          <a:effectLst/>
                        </a:rPr>
                        <a:t>Precio delanzamiento (USD)</a:t>
                      </a:r>
                    </a:p>
                  </a:txBody>
                  <a:tcPr marL="22546" marR="22546" marT="11273" marB="11273" anchor="ctr"/>
                </a:tc>
                <a:extLst>
                  <a:ext uri="{0D108BD9-81ED-4DB2-BD59-A6C34878D82A}">
                    <a16:rowId xmlns:a16="http://schemas.microsoft.com/office/drawing/2014/main" val="3767664682"/>
                  </a:ext>
                </a:extLst>
              </a:tr>
              <a:tr h="188151">
                <a:tc gridSpan="10">
                  <a:txBody>
                    <a:bodyPr/>
                    <a:lstStyle/>
                    <a:p>
                      <a:r>
                        <a:rPr lang="es-MX" sz="900" b="1">
                          <a:effectLst/>
                        </a:rPr>
                        <a:t>Quad Core</a:t>
                      </a:r>
                      <a:endParaRPr lang="es-MX" sz="900">
                        <a:effectLst/>
                      </a:endParaRPr>
                    </a:p>
                  </a:txBody>
                  <a:tcPr marL="22546" marR="22546" marT="11273" marB="1127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endParaRPr lang="es-MX" sz="900"/>
                    </a:p>
                  </a:txBody>
                  <a:tcPr marL="22546" marR="22546" marT="11273" marB="11273"/>
                </a:tc>
                <a:extLst>
                  <a:ext uri="{0D108BD9-81ED-4DB2-BD59-A6C34878D82A}">
                    <a16:rowId xmlns:a16="http://schemas.microsoft.com/office/drawing/2014/main" val="2905632070"/>
                  </a:ext>
                </a:extLst>
              </a:tr>
              <a:tr h="511330">
                <a:tc>
                  <a:txBody>
                    <a:bodyPr/>
                    <a:lstStyle/>
                    <a:p>
                      <a:r>
                        <a:rPr lang="es-MX" sz="900">
                          <a:effectLst/>
                        </a:rPr>
                        <a:t>Xeon E5310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1.6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6×</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MX" sz="900">
                          <a:effectLst/>
                        </a:rPr>
                        <a:t>14 de noviembre de 2006</a:t>
                      </a:r>
                    </a:p>
                  </a:txBody>
                  <a:tcPr marL="22546" marR="22546" marT="11273" marB="11273" anchor="ctr"/>
                </a:tc>
                <a:tc>
                  <a:txBody>
                    <a:bodyPr/>
                    <a:lstStyle/>
                    <a:p>
                      <a:r>
                        <a:rPr lang="es-MX" sz="900">
                          <a:effectLst/>
                        </a:rPr>
                        <a:t>$455</a:t>
                      </a:r>
                    </a:p>
                  </a:txBody>
                  <a:tcPr marL="22546" marR="22546" marT="11273" marB="11273" anchor="ctr"/>
                </a:tc>
                <a:extLst>
                  <a:ext uri="{0D108BD9-81ED-4DB2-BD59-A6C34878D82A}">
                    <a16:rowId xmlns:a16="http://schemas.microsoft.com/office/drawing/2014/main" val="1262762004"/>
                  </a:ext>
                </a:extLst>
              </a:tr>
              <a:tr h="511330">
                <a:tc>
                  <a:txBody>
                    <a:bodyPr/>
                    <a:lstStyle/>
                    <a:p>
                      <a:r>
                        <a:rPr lang="es-MX" sz="900">
                          <a:effectLst/>
                        </a:rPr>
                        <a:t>Xeon E5320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1.87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7×</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MX" sz="900">
                          <a:effectLst/>
                        </a:rPr>
                        <a:t>14 de noviembre de 2006</a:t>
                      </a:r>
                    </a:p>
                  </a:txBody>
                  <a:tcPr marL="22546" marR="22546" marT="11273" marB="11273" anchor="ctr"/>
                </a:tc>
                <a:tc>
                  <a:txBody>
                    <a:bodyPr/>
                    <a:lstStyle/>
                    <a:p>
                      <a:r>
                        <a:rPr lang="es-MX" sz="900">
                          <a:effectLst/>
                        </a:rPr>
                        <a:t>$690</a:t>
                      </a:r>
                    </a:p>
                  </a:txBody>
                  <a:tcPr marL="22546" marR="22546" marT="11273" marB="11273" anchor="ctr"/>
                </a:tc>
                <a:extLst>
                  <a:ext uri="{0D108BD9-81ED-4DB2-BD59-A6C34878D82A}">
                    <a16:rowId xmlns:a16="http://schemas.microsoft.com/office/drawing/2014/main" val="2081330497"/>
                  </a:ext>
                </a:extLst>
              </a:tr>
              <a:tr h="188151">
                <a:tc>
                  <a:txBody>
                    <a:bodyPr/>
                    <a:lstStyle/>
                    <a:p>
                      <a:r>
                        <a:rPr lang="es-MX" sz="900">
                          <a:effectLst/>
                        </a:rPr>
                        <a:t>Xeon E5330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2.13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8×</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endParaRPr lang="es-MX" sz="900">
                        <a:effectLst/>
                      </a:endParaRPr>
                    </a:p>
                  </a:txBody>
                  <a:tcPr marL="22546" marR="22546" marT="11273" marB="11273" anchor="ctr"/>
                </a:tc>
                <a:tc>
                  <a:txBody>
                    <a:bodyPr/>
                    <a:lstStyle/>
                    <a:p>
                      <a:r>
                        <a:rPr lang="es-MX" sz="900">
                          <a:effectLst/>
                        </a:rPr>
                        <a:t>OEM</a:t>
                      </a:r>
                    </a:p>
                  </a:txBody>
                  <a:tcPr marL="22546" marR="22546" marT="11273" marB="11273" anchor="ctr"/>
                </a:tc>
                <a:extLst>
                  <a:ext uri="{0D108BD9-81ED-4DB2-BD59-A6C34878D82A}">
                    <a16:rowId xmlns:a16="http://schemas.microsoft.com/office/drawing/2014/main" val="3149224568"/>
                  </a:ext>
                </a:extLst>
              </a:tr>
              <a:tr h="511330">
                <a:tc>
                  <a:txBody>
                    <a:bodyPr/>
                    <a:lstStyle/>
                    <a:p>
                      <a:r>
                        <a:rPr lang="es-MX" sz="900">
                          <a:effectLst/>
                        </a:rPr>
                        <a:t>Xeon E5335</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1333 MT/s</a:t>
                      </a:r>
                    </a:p>
                  </a:txBody>
                  <a:tcPr marL="22546" marR="22546" marT="11273" marB="11273" anchor="ctr"/>
                </a:tc>
                <a:tc>
                  <a:txBody>
                    <a:bodyPr/>
                    <a:lstStyle/>
                    <a:p>
                      <a:r>
                        <a:rPr lang="es-MX" sz="900">
                          <a:effectLst/>
                        </a:rPr>
                        <a:t>6×</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MX" sz="900">
                          <a:effectLst/>
                        </a:rPr>
                        <a:t>14 de noviembre de 2006</a:t>
                      </a:r>
                    </a:p>
                  </a:txBody>
                  <a:tcPr marL="22546" marR="22546" marT="11273" marB="11273" anchor="ctr"/>
                </a:tc>
                <a:tc>
                  <a:txBody>
                    <a:bodyPr/>
                    <a:lstStyle/>
                    <a:p>
                      <a:r>
                        <a:rPr lang="es-MX" sz="900">
                          <a:effectLst/>
                        </a:rPr>
                        <a:t>$690</a:t>
                      </a:r>
                    </a:p>
                  </a:txBody>
                  <a:tcPr marL="22546" marR="22546" marT="11273" marB="11273" anchor="ctr"/>
                </a:tc>
                <a:extLst>
                  <a:ext uri="{0D108BD9-81ED-4DB2-BD59-A6C34878D82A}">
                    <a16:rowId xmlns:a16="http://schemas.microsoft.com/office/drawing/2014/main" val="1214823530"/>
                  </a:ext>
                </a:extLst>
              </a:tr>
              <a:tr h="188151">
                <a:tc>
                  <a:txBody>
                    <a:bodyPr/>
                    <a:lstStyle/>
                    <a:p>
                      <a:r>
                        <a:rPr lang="es-MX" sz="900">
                          <a:effectLst/>
                        </a:rPr>
                        <a:t>Xeon E5340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2.4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9×</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endParaRPr lang="es-MX" sz="900">
                        <a:effectLst/>
                      </a:endParaRPr>
                    </a:p>
                  </a:txBody>
                  <a:tcPr marL="22546" marR="22546" marT="11273" marB="11273" anchor="ctr"/>
                </a:tc>
                <a:tc>
                  <a:txBody>
                    <a:bodyPr/>
                    <a:lstStyle/>
                    <a:p>
                      <a:r>
                        <a:rPr lang="es-MX" sz="900">
                          <a:effectLst/>
                        </a:rPr>
                        <a:t>OEM</a:t>
                      </a:r>
                    </a:p>
                  </a:txBody>
                  <a:tcPr marL="22546" marR="22546" marT="11273" marB="11273" anchor="ctr"/>
                </a:tc>
                <a:extLst>
                  <a:ext uri="{0D108BD9-81ED-4DB2-BD59-A6C34878D82A}">
                    <a16:rowId xmlns:a16="http://schemas.microsoft.com/office/drawing/2014/main" val="4087601607"/>
                  </a:ext>
                </a:extLst>
              </a:tr>
              <a:tr h="511330">
                <a:tc>
                  <a:txBody>
                    <a:bodyPr/>
                    <a:lstStyle/>
                    <a:p>
                      <a:r>
                        <a:rPr lang="es-MX" sz="900">
                          <a:effectLst/>
                        </a:rPr>
                        <a:t>Xeon E5345</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2.33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1333 MT/s</a:t>
                      </a:r>
                    </a:p>
                  </a:txBody>
                  <a:tcPr marL="22546" marR="22546" marT="11273" marB="11273" anchor="ctr"/>
                </a:tc>
                <a:tc>
                  <a:txBody>
                    <a:bodyPr/>
                    <a:lstStyle/>
                    <a:p>
                      <a:r>
                        <a:rPr lang="es-MX" sz="900">
                          <a:effectLst/>
                        </a:rPr>
                        <a:t>7×</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MX" sz="900">
                          <a:effectLst/>
                        </a:rPr>
                        <a:t>14 de noviembre de 2006</a:t>
                      </a:r>
                    </a:p>
                  </a:txBody>
                  <a:tcPr marL="22546" marR="22546" marT="11273" marB="11273" anchor="ctr"/>
                </a:tc>
                <a:tc>
                  <a:txBody>
                    <a:bodyPr/>
                    <a:lstStyle/>
                    <a:p>
                      <a:r>
                        <a:rPr lang="es-MX" sz="900">
                          <a:effectLst/>
                        </a:rPr>
                        <a:t>$851</a:t>
                      </a:r>
                    </a:p>
                  </a:txBody>
                  <a:tcPr marL="22546" marR="22546" marT="11273" marB="11273" anchor="ctr"/>
                </a:tc>
                <a:extLst>
                  <a:ext uri="{0D108BD9-81ED-4DB2-BD59-A6C34878D82A}">
                    <a16:rowId xmlns:a16="http://schemas.microsoft.com/office/drawing/2014/main" val="3965654775"/>
                  </a:ext>
                </a:extLst>
              </a:tr>
              <a:tr h="349741">
                <a:tc>
                  <a:txBody>
                    <a:bodyPr/>
                    <a:lstStyle/>
                    <a:p>
                      <a:r>
                        <a:rPr lang="es-MX" sz="900">
                          <a:effectLst/>
                        </a:rPr>
                        <a:t>Xeon E5350, X5350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2.67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10×</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80,120 W</a:t>
                      </a:r>
                    </a:p>
                  </a:txBody>
                  <a:tcPr marL="22546" marR="22546" marT="11273" marB="11273" anchor="ctr"/>
                </a:tc>
                <a:tc>
                  <a:txBody>
                    <a:bodyPr/>
                    <a:lstStyle/>
                    <a:p>
                      <a:r>
                        <a:rPr lang="es-MX" sz="900">
                          <a:effectLst/>
                        </a:rPr>
                        <a:t>LGA 771</a:t>
                      </a:r>
                    </a:p>
                  </a:txBody>
                  <a:tcPr marL="22546" marR="22546" marT="11273" marB="11273" anchor="ctr"/>
                </a:tc>
                <a:tc>
                  <a:txBody>
                    <a:bodyPr/>
                    <a:lstStyle/>
                    <a:p>
                      <a:endParaRPr lang="es-MX" sz="900">
                        <a:effectLst/>
                      </a:endParaRPr>
                    </a:p>
                  </a:txBody>
                  <a:tcPr marL="22546" marR="22546" marT="11273" marB="11273" anchor="ctr"/>
                </a:tc>
                <a:tc>
                  <a:txBody>
                    <a:bodyPr/>
                    <a:lstStyle/>
                    <a:p>
                      <a:r>
                        <a:rPr lang="es-MX" sz="900">
                          <a:effectLst/>
                        </a:rPr>
                        <a:t>OEM</a:t>
                      </a:r>
                    </a:p>
                  </a:txBody>
                  <a:tcPr marL="22546" marR="22546" marT="11273" marB="11273" anchor="ctr"/>
                </a:tc>
                <a:extLst>
                  <a:ext uri="{0D108BD9-81ED-4DB2-BD59-A6C34878D82A}">
                    <a16:rowId xmlns:a16="http://schemas.microsoft.com/office/drawing/2014/main" val="593452790"/>
                  </a:ext>
                </a:extLst>
              </a:tr>
              <a:tr h="511330">
                <a:tc>
                  <a:txBody>
                    <a:bodyPr/>
                    <a:lstStyle/>
                    <a:p>
                      <a:r>
                        <a:rPr lang="es-MX" sz="900">
                          <a:effectLst/>
                        </a:rPr>
                        <a:t>Xeon X5355</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2.67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1333 MT/s</a:t>
                      </a:r>
                    </a:p>
                  </a:txBody>
                  <a:tcPr marL="22546" marR="22546" marT="11273" marB="11273" anchor="ctr"/>
                </a:tc>
                <a:tc>
                  <a:txBody>
                    <a:bodyPr/>
                    <a:lstStyle/>
                    <a:p>
                      <a:r>
                        <a:rPr lang="es-MX" sz="900">
                          <a:effectLst/>
                        </a:rPr>
                        <a:t>8×</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120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MX" sz="900">
                          <a:effectLst/>
                        </a:rPr>
                        <a:t>14 de noviembre de 2006</a:t>
                      </a:r>
                    </a:p>
                  </a:txBody>
                  <a:tcPr marL="22546" marR="22546" marT="11273" marB="11273" anchor="ctr"/>
                </a:tc>
                <a:tc>
                  <a:txBody>
                    <a:bodyPr/>
                    <a:lstStyle/>
                    <a:p>
                      <a:r>
                        <a:rPr lang="es-MX" sz="900">
                          <a:effectLst/>
                        </a:rPr>
                        <a:t>$1172</a:t>
                      </a:r>
                    </a:p>
                  </a:txBody>
                  <a:tcPr marL="22546" marR="22546" marT="11273" marB="11273" anchor="ctr"/>
                </a:tc>
                <a:extLst>
                  <a:ext uri="{0D108BD9-81ED-4DB2-BD59-A6C34878D82A}">
                    <a16:rowId xmlns:a16="http://schemas.microsoft.com/office/drawing/2014/main" val="16882595"/>
                  </a:ext>
                </a:extLst>
              </a:tr>
              <a:tr h="349741">
                <a:tc>
                  <a:txBody>
                    <a:bodyPr/>
                    <a:lstStyle/>
                    <a:p>
                      <a:r>
                        <a:rPr lang="es-MX" sz="900">
                          <a:effectLst/>
                        </a:rPr>
                        <a:t>Xeon X5365</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3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1333 MT/s</a:t>
                      </a:r>
                    </a:p>
                  </a:txBody>
                  <a:tcPr marL="22546" marR="22546" marT="11273" marB="11273" anchor="ctr"/>
                </a:tc>
                <a:tc>
                  <a:txBody>
                    <a:bodyPr/>
                    <a:lstStyle/>
                    <a:p>
                      <a:r>
                        <a:rPr lang="es-MX" sz="900">
                          <a:effectLst/>
                        </a:rPr>
                        <a:t>9×</a:t>
                      </a:r>
                    </a:p>
                  </a:txBody>
                  <a:tcPr marL="22546" marR="22546" marT="11273" marB="11273" anchor="ctr"/>
                </a:tc>
                <a:tc>
                  <a:txBody>
                    <a:bodyPr/>
                    <a:lstStyle/>
                    <a:p>
                      <a:r>
                        <a:rPr lang="es-MX" sz="900">
                          <a:effectLst/>
                        </a:rPr>
                        <a:t>1.0–1.5 V</a:t>
                      </a:r>
                    </a:p>
                  </a:txBody>
                  <a:tcPr marL="22546" marR="22546" marT="11273" marB="11273" anchor="ctr"/>
                </a:tc>
                <a:tc>
                  <a:txBody>
                    <a:bodyPr/>
                    <a:lstStyle/>
                    <a:p>
                      <a:r>
                        <a:rPr lang="es-MX" sz="900">
                          <a:effectLst/>
                        </a:rPr>
                        <a:t>150,120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ES" sz="900">
                          <a:effectLst/>
                        </a:rPr>
                        <a:t>12 de marzo de 2007</a:t>
                      </a:r>
                    </a:p>
                  </a:txBody>
                  <a:tcPr marL="22546" marR="22546" marT="11273" marB="11273" anchor="ctr"/>
                </a:tc>
                <a:tc>
                  <a:txBody>
                    <a:bodyPr/>
                    <a:lstStyle/>
                    <a:p>
                      <a:r>
                        <a:rPr lang="es-MX" sz="900">
                          <a:effectLst/>
                        </a:rPr>
                        <a:t>$1350</a:t>
                      </a:r>
                    </a:p>
                  </a:txBody>
                  <a:tcPr marL="22546" marR="22546" marT="11273" marB="11273" anchor="ctr"/>
                </a:tc>
                <a:extLst>
                  <a:ext uri="{0D108BD9-81ED-4DB2-BD59-A6C34878D82A}">
                    <a16:rowId xmlns:a16="http://schemas.microsoft.com/office/drawing/2014/main" val="1501893101"/>
                  </a:ext>
                </a:extLst>
              </a:tr>
              <a:tr h="188151">
                <a:tc gridSpan="10">
                  <a:txBody>
                    <a:bodyPr/>
                    <a:lstStyle/>
                    <a:p>
                      <a:r>
                        <a:rPr lang="es-MX" sz="900" b="1">
                          <a:effectLst/>
                        </a:rPr>
                        <a:t>Quad Core, bajo voltaje</a:t>
                      </a:r>
                      <a:endParaRPr lang="es-MX" sz="900">
                        <a:effectLst/>
                      </a:endParaRPr>
                    </a:p>
                  </a:txBody>
                  <a:tcPr marL="22546" marR="22546" marT="11273" marB="1127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a:txBody>
                    <a:bodyPr/>
                    <a:lstStyle/>
                    <a:p>
                      <a:endParaRPr lang="es-MX" sz="900"/>
                    </a:p>
                  </a:txBody>
                  <a:tcPr marL="22546" marR="22546" marT="11273" marB="11273"/>
                </a:tc>
                <a:extLst>
                  <a:ext uri="{0D108BD9-81ED-4DB2-BD59-A6C34878D82A}">
                    <a16:rowId xmlns:a16="http://schemas.microsoft.com/office/drawing/2014/main" val="3623826207"/>
                  </a:ext>
                </a:extLst>
              </a:tr>
              <a:tr h="349741">
                <a:tc>
                  <a:txBody>
                    <a:bodyPr/>
                    <a:lstStyle/>
                    <a:p>
                      <a:r>
                        <a:rPr lang="es-MX" sz="900">
                          <a:effectLst/>
                        </a:rPr>
                        <a:t>Xeon L5310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1.6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6×</a:t>
                      </a:r>
                    </a:p>
                  </a:txBody>
                  <a:tcPr marL="22546" marR="22546" marT="11273" marB="11273" anchor="ctr"/>
                </a:tc>
                <a:tc>
                  <a:txBody>
                    <a:bodyPr/>
                    <a:lstStyle/>
                    <a:p>
                      <a:r>
                        <a:rPr lang="es-MX" sz="900">
                          <a:effectLst/>
                        </a:rPr>
                        <a:t>1.1–1.25 V</a:t>
                      </a:r>
                    </a:p>
                  </a:txBody>
                  <a:tcPr marL="22546" marR="22546" marT="11273" marB="11273" anchor="ctr"/>
                </a:tc>
                <a:tc>
                  <a:txBody>
                    <a:bodyPr/>
                    <a:lstStyle/>
                    <a:p>
                      <a:r>
                        <a:rPr lang="es-MX" sz="900">
                          <a:effectLst/>
                        </a:rPr>
                        <a:t>50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ES" sz="900">
                          <a:effectLst/>
                        </a:rPr>
                        <a:t>12 de marzo de 2007</a:t>
                      </a:r>
                    </a:p>
                  </a:txBody>
                  <a:tcPr marL="22546" marR="22546" marT="11273" marB="11273" anchor="ctr"/>
                </a:tc>
                <a:tc>
                  <a:txBody>
                    <a:bodyPr/>
                    <a:lstStyle/>
                    <a:p>
                      <a:r>
                        <a:rPr lang="es-MX" sz="900">
                          <a:effectLst/>
                        </a:rPr>
                        <a:t>$455</a:t>
                      </a:r>
                    </a:p>
                  </a:txBody>
                  <a:tcPr marL="22546" marR="22546" marT="11273" marB="11273" anchor="ctr"/>
                </a:tc>
                <a:extLst>
                  <a:ext uri="{0D108BD9-81ED-4DB2-BD59-A6C34878D82A}">
                    <a16:rowId xmlns:a16="http://schemas.microsoft.com/office/drawing/2014/main" val="1805964229"/>
                  </a:ext>
                </a:extLst>
              </a:tr>
              <a:tr h="349741">
                <a:tc>
                  <a:txBody>
                    <a:bodyPr/>
                    <a:lstStyle/>
                    <a:p>
                      <a:r>
                        <a:rPr lang="es-MX" sz="900">
                          <a:effectLst/>
                        </a:rPr>
                        <a:t>Xeon L5318</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1.6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6×</a:t>
                      </a:r>
                    </a:p>
                  </a:txBody>
                  <a:tcPr marL="22546" marR="22546" marT="11273" marB="11273" anchor="ctr"/>
                </a:tc>
                <a:tc>
                  <a:txBody>
                    <a:bodyPr/>
                    <a:lstStyle/>
                    <a:p>
                      <a:r>
                        <a:rPr lang="es-MX" sz="900">
                          <a:effectLst/>
                        </a:rPr>
                        <a:t>0.9–1.25 V</a:t>
                      </a:r>
                    </a:p>
                  </a:txBody>
                  <a:tcPr marL="22546" marR="22546" marT="11273" marB="11273" anchor="ctr"/>
                </a:tc>
                <a:tc>
                  <a:txBody>
                    <a:bodyPr/>
                    <a:lstStyle/>
                    <a:p>
                      <a:r>
                        <a:rPr lang="es-MX" sz="900">
                          <a:effectLst/>
                        </a:rPr>
                        <a:t>40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pt-BR" sz="900">
                          <a:effectLst/>
                        </a:rPr>
                        <a:t>13 de agosto de 2007</a:t>
                      </a:r>
                    </a:p>
                  </a:txBody>
                  <a:tcPr marL="22546" marR="22546" marT="11273" marB="11273" anchor="ctr"/>
                </a:tc>
                <a:tc>
                  <a:txBody>
                    <a:bodyPr/>
                    <a:lstStyle/>
                    <a:p>
                      <a:r>
                        <a:rPr lang="es-MX" sz="900">
                          <a:effectLst/>
                        </a:rPr>
                        <a:t>OEM</a:t>
                      </a:r>
                    </a:p>
                  </a:txBody>
                  <a:tcPr marL="22546" marR="22546" marT="11273" marB="11273" anchor="ctr"/>
                </a:tc>
                <a:extLst>
                  <a:ext uri="{0D108BD9-81ED-4DB2-BD59-A6C34878D82A}">
                    <a16:rowId xmlns:a16="http://schemas.microsoft.com/office/drawing/2014/main" val="1415577034"/>
                  </a:ext>
                </a:extLst>
              </a:tr>
              <a:tr h="349741">
                <a:tc>
                  <a:txBody>
                    <a:bodyPr/>
                    <a:lstStyle/>
                    <a:p>
                      <a:r>
                        <a:rPr lang="es-MX" sz="900">
                          <a:effectLst/>
                        </a:rPr>
                        <a:t>Xeon L5320</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1.87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a:effectLst/>
                        </a:rPr>
                        <a:t>1066 MT/s</a:t>
                      </a:r>
                    </a:p>
                  </a:txBody>
                  <a:tcPr marL="22546" marR="22546" marT="11273" marB="11273" anchor="ctr"/>
                </a:tc>
                <a:tc>
                  <a:txBody>
                    <a:bodyPr/>
                    <a:lstStyle/>
                    <a:p>
                      <a:r>
                        <a:rPr lang="es-MX" sz="900">
                          <a:effectLst/>
                        </a:rPr>
                        <a:t>7×</a:t>
                      </a:r>
                    </a:p>
                  </a:txBody>
                  <a:tcPr marL="22546" marR="22546" marT="11273" marB="11273" anchor="ctr"/>
                </a:tc>
                <a:tc>
                  <a:txBody>
                    <a:bodyPr/>
                    <a:lstStyle/>
                    <a:p>
                      <a:r>
                        <a:rPr lang="es-MX" sz="900">
                          <a:effectLst/>
                        </a:rPr>
                        <a:t>1.1–1.25 V</a:t>
                      </a:r>
                    </a:p>
                  </a:txBody>
                  <a:tcPr marL="22546" marR="22546" marT="11273" marB="11273" anchor="ctr"/>
                </a:tc>
                <a:tc>
                  <a:txBody>
                    <a:bodyPr/>
                    <a:lstStyle/>
                    <a:p>
                      <a:r>
                        <a:rPr lang="es-MX" sz="900">
                          <a:effectLst/>
                        </a:rPr>
                        <a:t>50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es-ES" sz="900">
                          <a:effectLst/>
                        </a:rPr>
                        <a:t>12 de marzo de 2007</a:t>
                      </a:r>
                    </a:p>
                  </a:txBody>
                  <a:tcPr marL="22546" marR="22546" marT="11273" marB="11273" anchor="ctr"/>
                </a:tc>
                <a:tc>
                  <a:txBody>
                    <a:bodyPr/>
                    <a:lstStyle/>
                    <a:p>
                      <a:r>
                        <a:rPr lang="es-MX" sz="900">
                          <a:effectLst/>
                        </a:rPr>
                        <a:t>$519</a:t>
                      </a:r>
                    </a:p>
                  </a:txBody>
                  <a:tcPr marL="22546" marR="22546" marT="11273" marB="11273" anchor="ctr"/>
                </a:tc>
                <a:extLst>
                  <a:ext uri="{0D108BD9-81ED-4DB2-BD59-A6C34878D82A}">
                    <a16:rowId xmlns:a16="http://schemas.microsoft.com/office/drawing/2014/main" val="752373752"/>
                  </a:ext>
                </a:extLst>
              </a:tr>
              <a:tr h="349741">
                <a:tc>
                  <a:txBody>
                    <a:bodyPr/>
                    <a:lstStyle/>
                    <a:p>
                      <a:r>
                        <a:rPr lang="es-MX" sz="900">
                          <a:effectLst/>
                        </a:rPr>
                        <a:t>Xeon L5335</a:t>
                      </a:r>
                    </a:p>
                  </a:txBody>
                  <a:tcPr marL="22546" marR="22546" marT="11273" marB="11273" anchor="ctr"/>
                </a:tc>
                <a:tc>
                  <a:txBody>
                    <a:bodyPr/>
                    <a:lstStyle/>
                    <a:p>
                      <a:r>
                        <a:rPr lang="es-MX" sz="900">
                          <a:effectLst/>
                        </a:rPr>
                        <a:t>4</a:t>
                      </a:r>
                    </a:p>
                  </a:txBody>
                  <a:tcPr marL="22546" marR="22546" marT="11273" marB="11273" anchor="ctr"/>
                </a:tc>
                <a:tc>
                  <a:txBody>
                    <a:bodyPr/>
                    <a:lstStyle/>
                    <a:p>
                      <a:r>
                        <a:rPr lang="es-MX" sz="900">
                          <a:effectLst/>
                        </a:rPr>
                        <a:t>2 GHz</a:t>
                      </a:r>
                    </a:p>
                  </a:txBody>
                  <a:tcPr marL="22546" marR="22546" marT="11273" marB="11273" anchor="ctr"/>
                </a:tc>
                <a:tc>
                  <a:txBody>
                    <a:bodyPr/>
                    <a:lstStyle/>
                    <a:p>
                      <a:r>
                        <a:rPr lang="es-MX" sz="900">
                          <a:effectLst/>
                        </a:rPr>
                        <a:t>2 × 4 MiB</a:t>
                      </a:r>
                    </a:p>
                  </a:txBody>
                  <a:tcPr marL="22546" marR="22546" marT="11273" marB="11273" anchor="ctr"/>
                </a:tc>
                <a:tc>
                  <a:txBody>
                    <a:bodyPr/>
                    <a:lstStyle/>
                    <a:p>
                      <a:r>
                        <a:rPr lang="es-MX" sz="900" dirty="0">
                          <a:effectLst/>
                        </a:rPr>
                        <a:t>1333 MT/s</a:t>
                      </a:r>
                    </a:p>
                  </a:txBody>
                  <a:tcPr marL="22546" marR="22546" marT="11273" marB="11273" anchor="ctr"/>
                </a:tc>
                <a:tc>
                  <a:txBody>
                    <a:bodyPr/>
                    <a:lstStyle/>
                    <a:p>
                      <a:r>
                        <a:rPr lang="es-MX" sz="900">
                          <a:effectLst/>
                        </a:rPr>
                        <a:t>6×</a:t>
                      </a:r>
                    </a:p>
                  </a:txBody>
                  <a:tcPr marL="22546" marR="22546" marT="11273" marB="11273" anchor="ctr"/>
                </a:tc>
                <a:tc>
                  <a:txBody>
                    <a:bodyPr/>
                    <a:lstStyle/>
                    <a:p>
                      <a:r>
                        <a:rPr lang="es-MX" sz="900">
                          <a:effectLst/>
                        </a:rPr>
                        <a:t>1.1–1.25 V</a:t>
                      </a:r>
                    </a:p>
                  </a:txBody>
                  <a:tcPr marL="22546" marR="22546" marT="11273" marB="11273" anchor="ctr"/>
                </a:tc>
                <a:tc>
                  <a:txBody>
                    <a:bodyPr/>
                    <a:lstStyle/>
                    <a:p>
                      <a:r>
                        <a:rPr lang="es-MX" sz="900">
                          <a:effectLst/>
                        </a:rPr>
                        <a:t>50 W</a:t>
                      </a:r>
                    </a:p>
                  </a:txBody>
                  <a:tcPr marL="22546" marR="22546" marT="11273" marB="11273" anchor="ctr"/>
                </a:tc>
                <a:tc>
                  <a:txBody>
                    <a:bodyPr/>
                    <a:lstStyle/>
                    <a:p>
                      <a:r>
                        <a:rPr lang="es-MX" sz="900">
                          <a:effectLst/>
                        </a:rPr>
                        <a:t>LGA 771</a:t>
                      </a:r>
                    </a:p>
                  </a:txBody>
                  <a:tcPr marL="22546" marR="22546" marT="11273" marB="11273" anchor="ctr"/>
                </a:tc>
                <a:tc>
                  <a:txBody>
                    <a:bodyPr/>
                    <a:lstStyle/>
                    <a:p>
                      <a:r>
                        <a:rPr lang="pt-BR" sz="900">
                          <a:effectLst/>
                        </a:rPr>
                        <a:t>13 de agosto de 2007</a:t>
                      </a:r>
                    </a:p>
                  </a:txBody>
                  <a:tcPr marL="22546" marR="22546" marT="11273" marB="11273" anchor="ctr"/>
                </a:tc>
                <a:tc>
                  <a:txBody>
                    <a:bodyPr/>
                    <a:lstStyle/>
                    <a:p>
                      <a:r>
                        <a:rPr lang="es-MX" sz="900" dirty="0">
                          <a:effectLst/>
                        </a:rPr>
                        <a:t>$380</a:t>
                      </a:r>
                    </a:p>
                  </a:txBody>
                  <a:tcPr marL="22546" marR="22546" marT="11273" marB="11273" anchor="ctr"/>
                </a:tc>
                <a:extLst>
                  <a:ext uri="{0D108BD9-81ED-4DB2-BD59-A6C34878D82A}">
                    <a16:rowId xmlns:a16="http://schemas.microsoft.com/office/drawing/2014/main" val="3951620506"/>
                  </a:ext>
                </a:extLst>
              </a:tr>
            </a:tbl>
          </a:graphicData>
        </a:graphic>
      </p:graphicFrame>
    </p:spTree>
    <p:extLst>
      <p:ext uri="{BB962C8B-B14F-4D97-AF65-F5344CB8AC3E}">
        <p14:creationId xmlns:p14="http://schemas.microsoft.com/office/powerpoint/2010/main" val="230608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720F8-A77F-41FF-B914-159E6EF5630D}"/>
              </a:ext>
            </a:extLst>
          </p:cNvPr>
          <p:cNvSpPr>
            <a:spLocks noGrp="1"/>
          </p:cNvSpPr>
          <p:nvPr>
            <p:ph type="ctrTitle"/>
          </p:nvPr>
        </p:nvSpPr>
        <p:spPr>
          <a:xfrm>
            <a:off x="1524000" y="1277510"/>
            <a:ext cx="9144000" cy="2340864"/>
          </a:xfrm>
        </p:spPr>
        <p:txBody>
          <a:bodyPr/>
          <a:lstStyle/>
          <a:p>
            <a:r>
              <a:rPr lang="es-MX" dirty="0"/>
              <a:t>INTEL CORE 2</a:t>
            </a:r>
          </a:p>
        </p:txBody>
      </p:sp>
    </p:spTree>
    <p:extLst>
      <p:ext uri="{BB962C8B-B14F-4D97-AF65-F5344CB8AC3E}">
        <p14:creationId xmlns:p14="http://schemas.microsoft.com/office/powerpoint/2010/main" val="2894905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1FDBE4A-A188-4D0A-A879-4021B60DECF2}"/>
              </a:ext>
            </a:extLst>
          </p:cNvPr>
          <p:cNvSpPr>
            <a:spLocks noGrp="1"/>
          </p:cNvSpPr>
          <p:nvPr>
            <p:ph type="sldNum" sz="quarter" idx="12"/>
          </p:nvPr>
        </p:nvSpPr>
        <p:spPr/>
        <p:txBody>
          <a:bodyPr/>
          <a:lstStyle/>
          <a:p>
            <a:pPr rtl="0"/>
            <a:fld id="{D8DA9DAA-006C-4F4B-980E-E3DF019B24E2}" type="slidenum">
              <a:rPr lang="es-ES" noProof="0" smtClean="0"/>
              <a:t>56</a:t>
            </a:fld>
            <a:endParaRPr lang="es-ES" noProof="0"/>
          </a:p>
        </p:txBody>
      </p:sp>
      <p:sp>
        <p:nvSpPr>
          <p:cNvPr id="6" name="CuadroTexto 5">
            <a:extLst>
              <a:ext uri="{FF2B5EF4-FFF2-40B4-BE49-F238E27FC236}">
                <a16:creationId xmlns:a16="http://schemas.microsoft.com/office/drawing/2014/main" id="{50800EF6-B28D-4F50-B929-E45A0CA4B729}"/>
              </a:ext>
            </a:extLst>
          </p:cNvPr>
          <p:cNvSpPr txBox="1"/>
          <p:nvPr/>
        </p:nvSpPr>
        <p:spPr>
          <a:xfrm>
            <a:off x="3140766" y="1305341"/>
            <a:ext cx="6096000" cy="4801314"/>
          </a:xfrm>
          <a:prstGeom prst="rect">
            <a:avLst/>
          </a:prstGeom>
          <a:noFill/>
        </p:spPr>
        <p:txBody>
          <a:bodyPr wrap="square">
            <a:spAutoFit/>
          </a:bodyPr>
          <a:lstStyle/>
          <a:p>
            <a:pPr marL="285750" indent="-285750">
              <a:buFont typeface="Arial" panose="020B0604020202020204" pitchFamily="34" charset="0"/>
              <a:buChar char="•"/>
            </a:pPr>
            <a:r>
              <a:rPr lang="es-ES" b="1" dirty="0">
                <a:solidFill>
                  <a:schemeClr val="accent1"/>
                </a:solidFill>
              </a:rPr>
              <a:t>Conroe - tecnología de proceso de 65 nm</a:t>
            </a:r>
          </a:p>
          <a:p>
            <a:pPr marL="285750" indent="-285750">
              <a:buFont typeface="Arial" panose="020B0604020202020204" pitchFamily="34" charset="0"/>
              <a:buChar char="•"/>
            </a:pPr>
            <a:r>
              <a:rPr lang="es-ES" dirty="0"/>
              <a:t>CPU de escritorio (soporte SMP restringido a 2 CPU)</a:t>
            </a:r>
          </a:p>
          <a:p>
            <a:pPr marL="285750" indent="-285750">
              <a:buFont typeface="Arial" panose="020B0604020202020204" pitchFamily="34" charset="0"/>
              <a:buChar char="•"/>
            </a:pPr>
            <a:r>
              <a:rPr lang="es-ES" dirty="0"/>
              <a:t>Dos núcleos en un dado</a:t>
            </a:r>
          </a:p>
          <a:p>
            <a:pPr marL="285750" indent="-285750">
              <a:buFont typeface="Arial" panose="020B0604020202020204" pitchFamily="34" charset="0"/>
              <a:buChar char="•"/>
            </a:pPr>
            <a:r>
              <a:rPr lang="es-ES" dirty="0"/>
              <a:t>Introducido el 27 de julio de 2006</a:t>
            </a:r>
          </a:p>
          <a:p>
            <a:pPr marL="285750" indent="-285750">
              <a:buFont typeface="Arial" panose="020B0604020202020204" pitchFamily="34" charset="0"/>
              <a:buChar char="•"/>
            </a:pPr>
            <a:r>
              <a:rPr lang="es-ES" dirty="0"/>
              <a:t>Instrucciones de SSSE3 SIMD</a:t>
            </a:r>
          </a:p>
          <a:p>
            <a:pPr marL="285750" indent="-285750">
              <a:buFont typeface="Arial" panose="020B0604020202020204" pitchFamily="34" charset="0"/>
              <a:buChar char="•"/>
            </a:pPr>
            <a:r>
              <a:rPr lang="es-ES" dirty="0"/>
              <a:t>291 millones de transistores</a:t>
            </a:r>
          </a:p>
          <a:p>
            <a:pPr marL="285750" indent="-285750">
              <a:buFont typeface="Arial" panose="020B0604020202020204" pitchFamily="34" charset="0"/>
              <a:buChar char="•"/>
            </a:pPr>
            <a:r>
              <a:rPr lang="es-ES" dirty="0"/>
              <a:t>64 KB de caché L1 por núcleo (32 + 32 KB de 8 vías)</a:t>
            </a:r>
          </a:p>
          <a:p>
            <a:pPr marL="285750" indent="-285750">
              <a:buFont typeface="Arial" panose="020B0604020202020204" pitchFamily="34" charset="0"/>
              <a:buChar char="•"/>
            </a:pPr>
            <a:r>
              <a:rPr lang="es-ES" dirty="0"/>
              <a:t>Intel VT-x, soporte para múltiples sistemas operativos</a:t>
            </a:r>
          </a:p>
          <a:p>
            <a:pPr marL="285750" indent="-285750">
              <a:buFont typeface="Arial" panose="020B0604020202020204" pitchFamily="34" charset="0"/>
              <a:buChar char="•"/>
            </a:pPr>
            <a:r>
              <a:rPr lang="es-ES" dirty="0"/>
              <a:t>TXT, extensiones de hardware de seguridad mejoradas</a:t>
            </a:r>
          </a:p>
          <a:p>
            <a:pPr marL="285750" indent="-285750">
              <a:buFont typeface="Arial" panose="020B0604020202020204" pitchFamily="34" charset="0"/>
              <a:buChar char="•"/>
            </a:pPr>
            <a:r>
              <a:rPr lang="es-ES" dirty="0"/>
              <a:t>Ejecutar bit de desactivación</a:t>
            </a:r>
          </a:p>
          <a:p>
            <a:pPr marL="285750" indent="-285750">
              <a:buFont typeface="Arial" panose="020B0604020202020204" pitchFamily="34" charset="0"/>
              <a:buChar char="•"/>
            </a:pPr>
            <a:r>
              <a:rPr lang="es-ES" dirty="0"/>
              <a:t>EIST (Tecnología Intel SpeedStep mejorada)</a:t>
            </a:r>
          </a:p>
          <a:p>
            <a:pPr marL="285750" indent="-285750">
              <a:buFont typeface="Arial" panose="020B0604020202020204" pitchFamily="34" charset="0"/>
              <a:buChar char="•"/>
            </a:pPr>
            <a:r>
              <a:rPr lang="es-ES" dirty="0"/>
              <a:t>iAMT2 (Tecnología Intel Active Management), gestione computadoras de forma remota</a:t>
            </a:r>
          </a:p>
          <a:p>
            <a:pPr marL="285750" indent="-285750">
              <a:buFont typeface="Arial" panose="020B0604020202020204" pitchFamily="34" charset="0"/>
              <a:buChar char="•"/>
            </a:pPr>
            <a:r>
              <a:rPr lang="es-ES" dirty="0"/>
              <a:t>LGA 775</a:t>
            </a:r>
            <a:endParaRPr lang="es-MX" dirty="0"/>
          </a:p>
        </p:txBody>
      </p:sp>
    </p:spTree>
    <p:extLst>
      <p:ext uri="{BB962C8B-B14F-4D97-AF65-F5344CB8AC3E}">
        <p14:creationId xmlns:p14="http://schemas.microsoft.com/office/powerpoint/2010/main" val="4230777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6A72714-6EC6-423E-863A-5B65E23DFEEE}"/>
              </a:ext>
            </a:extLst>
          </p:cNvPr>
          <p:cNvSpPr>
            <a:spLocks noGrp="1"/>
          </p:cNvSpPr>
          <p:nvPr>
            <p:ph type="sldNum" sz="quarter" idx="12"/>
          </p:nvPr>
        </p:nvSpPr>
        <p:spPr/>
        <p:txBody>
          <a:bodyPr/>
          <a:lstStyle/>
          <a:p>
            <a:pPr rtl="0"/>
            <a:fld id="{D8DA9DAA-006C-4F4B-980E-E3DF019B24E2}" type="slidenum">
              <a:rPr lang="es-ES" noProof="0" smtClean="0"/>
              <a:t>57</a:t>
            </a:fld>
            <a:endParaRPr lang="es-ES" noProof="0"/>
          </a:p>
        </p:txBody>
      </p:sp>
      <p:graphicFrame>
        <p:nvGraphicFramePr>
          <p:cNvPr id="8" name="Tabla 7">
            <a:extLst>
              <a:ext uri="{FF2B5EF4-FFF2-40B4-BE49-F238E27FC236}">
                <a16:creationId xmlns:a16="http://schemas.microsoft.com/office/drawing/2014/main" id="{8F392850-E878-4A04-A0B9-8AFDB9916A57}"/>
              </a:ext>
            </a:extLst>
          </p:cNvPr>
          <p:cNvGraphicFramePr>
            <a:graphicFrameLocks noGrp="1"/>
          </p:cNvGraphicFramePr>
          <p:nvPr>
            <p:extLst>
              <p:ext uri="{D42A27DB-BD31-4B8C-83A1-F6EECF244321}">
                <p14:modId xmlns:p14="http://schemas.microsoft.com/office/powerpoint/2010/main" val="1586672043"/>
              </p:ext>
            </p:extLst>
          </p:nvPr>
        </p:nvGraphicFramePr>
        <p:xfrm>
          <a:off x="1091821" y="832513"/>
          <a:ext cx="10713494" cy="5622875"/>
        </p:xfrm>
        <a:graphic>
          <a:graphicData uri="http://schemas.openxmlformats.org/drawingml/2006/table">
            <a:tbl>
              <a:tblPr>
                <a:tableStyleId>{ED083AE6-46FA-4A59-8FB0-9F97EB10719F}</a:tableStyleId>
              </a:tblPr>
              <a:tblGrid>
                <a:gridCol w="973954">
                  <a:extLst>
                    <a:ext uri="{9D8B030D-6E8A-4147-A177-3AD203B41FA5}">
                      <a16:colId xmlns:a16="http://schemas.microsoft.com/office/drawing/2014/main" val="2577367431"/>
                    </a:ext>
                  </a:extLst>
                </a:gridCol>
                <a:gridCol w="973954">
                  <a:extLst>
                    <a:ext uri="{9D8B030D-6E8A-4147-A177-3AD203B41FA5}">
                      <a16:colId xmlns:a16="http://schemas.microsoft.com/office/drawing/2014/main" val="3251090630"/>
                    </a:ext>
                  </a:extLst>
                </a:gridCol>
                <a:gridCol w="973954">
                  <a:extLst>
                    <a:ext uri="{9D8B030D-6E8A-4147-A177-3AD203B41FA5}">
                      <a16:colId xmlns:a16="http://schemas.microsoft.com/office/drawing/2014/main" val="687685911"/>
                    </a:ext>
                  </a:extLst>
                </a:gridCol>
                <a:gridCol w="973954">
                  <a:extLst>
                    <a:ext uri="{9D8B030D-6E8A-4147-A177-3AD203B41FA5}">
                      <a16:colId xmlns:a16="http://schemas.microsoft.com/office/drawing/2014/main" val="2278323366"/>
                    </a:ext>
                  </a:extLst>
                </a:gridCol>
                <a:gridCol w="973954">
                  <a:extLst>
                    <a:ext uri="{9D8B030D-6E8A-4147-A177-3AD203B41FA5}">
                      <a16:colId xmlns:a16="http://schemas.microsoft.com/office/drawing/2014/main" val="761815485"/>
                    </a:ext>
                  </a:extLst>
                </a:gridCol>
                <a:gridCol w="973954">
                  <a:extLst>
                    <a:ext uri="{9D8B030D-6E8A-4147-A177-3AD203B41FA5}">
                      <a16:colId xmlns:a16="http://schemas.microsoft.com/office/drawing/2014/main" val="3466659419"/>
                    </a:ext>
                  </a:extLst>
                </a:gridCol>
                <a:gridCol w="973954">
                  <a:extLst>
                    <a:ext uri="{9D8B030D-6E8A-4147-A177-3AD203B41FA5}">
                      <a16:colId xmlns:a16="http://schemas.microsoft.com/office/drawing/2014/main" val="1868959449"/>
                    </a:ext>
                  </a:extLst>
                </a:gridCol>
                <a:gridCol w="973954">
                  <a:extLst>
                    <a:ext uri="{9D8B030D-6E8A-4147-A177-3AD203B41FA5}">
                      <a16:colId xmlns:a16="http://schemas.microsoft.com/office/drawing/2014/main" val="4275839752"/>
                    </a:ext>
                  </a:extLst>
                </a:gridCol>
                <a:gridCol w="973954">
                  <a:extLst>
                    <a:ext uri="{9D8B030D-6E8A-4147-A177-3AD203B41FA5}">
                      <a16:colId xmlns:a16="http://schemas.microsoft.com/office/drawing/2014/main" val="240364266"/>
                    </a:ext>
                  </a:extLst>
                </a:gridCol>
                <a:gridCol w="973954">
                  <a:extLst>
                    <a:ext uri="{9D8B030D-6E8A-4147-A177-3AD203B41FA5}">
                      <a16:colId xmlns:a16="http://schemas.microsoft.com/office/drawing/2014/main" val="2237866079"/>
                    </a:ext>
                  </a:extLst>
                </a:gridCol>
                <a:gridCol w="973954">
                  <a:extLst>
                    <a:ext uri="{9D8B030D-6E8A-4147-A177-3AD203B41FA5}">
                      <a16:colId xmlns:a16="http://schemas.microsoft.com/office/drawing/2014/main" val="101583637"/>
                    </a:ext>
                  </a:extLst>
                </a:gridCol>
              </a:tblGrid>
              <a:tr h="1183763">
                <a:tc>
                  <a:txBody>
                    <a:bodyPr/>
                    <a:lstStyle/>
                    <a:p>
                      <a:pPr algn="ctr"/>
                      <a:r>
                        <a:rPr lang="es-MX" sz="1100">
                          <a:effectLst/>
                        </a:rPr>
                        <a:t>Modelo</a:t>
                      </a:r>
                    </a:p>
                  </a:txBody>
                  <a:tcPr marL="57254" marR="57254" marT="28627" marB="28627" anchor="ctr"/>
                </a:tc>
                <a:tc>
                  <a:txBody>
                    <a:bodyPr/>
                    <a:lstStyle/>
                    <a:p>
                      <a:pPr algn="ctr"/>
                      <a:r>
                        <a:rPr lang="es-MX" sz="1100">
                          <a:effectLst/>
                        </a:rPr>
                        <a:t>Núcleos</a:t>
                      </a:r>
                    </a:p>
                  </a:txBody>
                  <a:tcPr marL="57254" marR="57254" marT="28627" marB="28627" anchor="ctr"/>
                </a:tc>
                <a:tc>
                  <a:txBody>
                    <a:bodyPr/>
                    <a:lstStyle/>
                    <a:p>
                      <a:pPr algn="ctr"/>
                      <a:r>
                        <a:rPr lang="es-MX" sz="1100">
                          <a:effectLst/>
                        </a:rPr>
                        <a:t>Frecuencia</a:t>
                      </a:r>
                    </a:p>
                  </a:txBody>
                  <a:tcPr marL="57254" marR="57254" marT="28627" marB="28627" anchor="ctr"/>
                </a:tc>
                <a:tc>
                  <a:txBody>
                    <a:bodyPr/>
                    <a:lstStyle/>
                    <a:p>
                      <a:pPr algn="ctr"/>
                      <a:r>
                        <a:rPr lang="es-MX" sz="1100">
                          <a:effectLst/>
                        </a:rPr>
                        <a:t>cachéL2</a:t>
                      </a:r>
                    </a:p>
                  </a:txBody>
                  <a:tcPr marL="57254" marR="57254" marT="28627" marB="28627" anchor="ctr"/>
                </a:tc>
                <a:tc>
                  <a:txBody>
                    <a:bodyPr/>
                    <a:lstStyle/>
                    <a:p>
                      <a:pPr algn="ctr"/>
                      <a:r>
                        <a:rPr lang="es-MX" sz="1100">
                          <a:effectLst/>
                        </a:rPr>
                        <a:t>FSB</a:t>
                      </a:r>
                    </a:p>
                  </a:txBody>
                  <a:tcPr marL="57254" marR="57254" marT="28627" marB="28627" anchor="ctr"/>
                </a:tc>
                <a:tc>
                  <a:txBody>
                    <a:bodyPr/>
                    <a:lstStyle/>
                    <a:p>
                      <a:pPr algn="ctr"/>
                      <a:r>
                        <a:rPr lang="es-MX" sz="1100">
                          <a:effectLst/>
                        </a:rPr>
                        <a:t>Mult.</a:t>
                      </a:r>
                    </a:p>
                  </a:txBody>
                  <a:tcPr marL="57254" marR="57254" marT="28627" marB="28627" anchor="ctr"/>
                </a:tc>
                <a:tc>
                  <a:txBody>
                    <a:bodyPr/>
                    <a:lstStyle/>
                    <a:p>
                      <a:pPr algn="ctr"/>
                      <a:r>
                        <a:rPr lang="es-MX" sz="1100">
                          <a:effectLst/>
                        </a:rPr>
                        <a:t>Voltaje</a:t>
                      </a:r>
                    </a:p>
                  </a:txBody>
                  <a:tcPr marL="57254" marR="57254" marT="28627" marB="28627" anchor="ctr"/>
                </a:tc>
                <a:tc>
                  <a:txBody>
                    <a:bodyPr/>
                    <a:lstStyle/>
                    <a:p>
                      <a:pPr algn="ctr"/>
                      <a:r>
                        <a:rPr lang="es-MX" sz="1100">
                          <a:effectLst/>
                        </a:rPr>
                        <a:t>TDP</a:t>
                      </a:r>
                    </a:p>
                  </a:txBody>
                  <a:tcPr marL="57254" marR="57254" marT="28627" marB="28627" anchor="ctr"/>
                </a:tc>
                <a:tc>
                  <a:txBody>
                    <a:bodyPr/>
                    <a:lstStyle/>
                    <a:p>
                      <a:pPr algn="ctr"/>
                      <a:r>
                        <a:rPr lang="es-MX" sz="1100">
                          <a:effectLst/>
                        </a:rPr>
                        <a:t>Socket</a:t>
                      </a:r>
                    </a:p>
                  </a:txBody>
                  <a:tcPr marL="57254" marR="57254" marT="28627" marB="28627" anchor="ctr"/>
                </a:tc>
                <a:tc>
                  <a:txBody>
                    <a:bodyPr/>
                    <a:lstStyle/>
                    <a:p>
                      <a:pPr algn="ctr"/>
                      <a:r>
                        <a:rPr lang="es-MX" sz="1100">
                          <a:effectLst/>
                        </a:rPr>
                        <a:t>Fecha delanzamiento</a:t>
                      </a:r>
                    </a:p>
                  </a:txBody>
                  <a:tcPr marL="57254" marR="57254" marT="28627" marB="28627" anchor="ctr"/>
                </a:tc>
                <a:tc>
                  <a:txBody>
                    <a:bodyPr/>
                    <a:lstStyle/>
                    <a:p>
                      <a:pPr algn="ctr"/>
                      <a:r>
                        <a:rPr lang="es-MX" sz="1100">
                          <a:effectLst/>
                        </a:rPr>
                        <a:t>Precio delanzamiento (USD)</a:t>
                      </a:r>
                    </a:p>
                  </a:txBody>
                  <a:tcPr marL="57254" marR="57254" marT="28627" marB="28627" anchor="ctr"/>
                </a:tc>
                <a:extLst>
                  <a:ext uri="{0D108BD9-81ED-4DB2-BD59-A6C34878D82A}">
                    <a16:rowId xmlns:a16="http://schemas.microsoft.com/office/drawing/2014/main" val="3643010506"/>
                  </a:ext>
                </a:extLst>
              </a:tr>
              <a:tr h="739852">
                <a:tc>
                  <a:txBody>
                    <a:bodyPr/>
                    <a:lstStyle/>
                    <a:p>
                      <a:r>
                        <a:rPr lang="es-MX" sz="1100">
                          <a:effectLst/>
                        </a:rPr>
                        <a:t>Core 2 Duo E6300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1.87 GHz</a:t>
                      </a:r>
                    </a:p>
                  </a:txBody>
                  <a:tcPr marL="57254" marR="57254" marT="28627" marB="28627" anchor="ctr"/>
                </a:tc>
                <a:tc>
                  <a:txBody>
                    <a:bodyPr/>
                    <a:lstStyle/>
                    <a:p>
                      <a:r>
                        <a:rPr lang="es-MX" sz="1100">
                          <a:effectLst/>
                        </a:rPr>
                        <a:t>2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7×</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Julio de 2006</a:t>
                      </a:r>
                    </a:p>
                  </a:txBody>
                  <a:tcPr marL="57254" marR="57254" marT="28627" marB="28627" anchor="ctr"/>
                </a:tc>
                <a:tc>
                  <a:txBody>
                    <a:bodyPr/>
                    <a:lstStyle/>
                    <a:p>
                      <a:r>
                        <a:rPr lang="es-MX" sz="1100">
                          <a:effectLst/>
                        </a:rPr>
                        <a:t>$183</a:t>
                      </a:r>
                    </a:p>
                  </a:txBody>
                  <a:tcPr marL="57254" marR="57254" marT="28627" marB="28627" anchor="ctr"/>
                </a:tc>
                <a:extLst>
                  <a:ext uri="{0D108BD9-81ED-4DB2-BD59-A6C34878D82A}">
                    <a16:rowId xmlns:a16="http://schemas.microsoft.com/office/drawing/2014/main" val="590277653"/>
                  </a:ext>
                </a:extLst>
              </a:tr>
              <a:tr h="739852">
                <a:tc>
                  <a:txBody>
                    <a:bodyPr/>
                    <a:lstStyle/>
                    <a:p>
                      <a:r>
                        <a:rPr lang="es-MX" sz="1100">
                          <a:effectLst/>
                        </a:rPr>
                        <a:t>Core 2 Duo E6320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1.87 GHz</a:t>
                      </a:r>
                    </a:p>
                  </a:txBody>
                  <a:tcPr marL="57254" marR="57254" marT="28627" marB="28627" anchor="ctr"/>
                </a:tc>
                <a:tc>
                  <a:txBody>
                    <a:bodyPr/>
                    <a:lstStyle/>
                    <a:p>
                      <a:r>
                        <a:rPr lang="es-MX" sz="1100">
                          <a:effectLst/>
                        </a:rPr>
                        <a:t>4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7×</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Abril de 2007</a:t>
                      </a:r>
                    </a:p>
                  </a:txBody>
                  <a:tcPr marL="57254" marR="57254" marT="28627" marB="28627" anchor="ctr"/>
                </a:tc>
                <a:tc>
                  <a:txBody>
                    <a:bodyPr/>
                    <a:lstStyle/>
                    <a:p>
                      <a:r>
                        <a:rPr lang="es-MX" sz="1100">
                          <a:effectLst/>
                        </a:rPr>
                        <a:t>$163</a:t>
                      </a:r>
                    </a:p>
                  </a:txBody>
                  <a:tcPr marL="57254" marR="57254" marT="28627" marB="28627" anchor="ctr"/>
                </a:tc>
                <a:extLst>
                  <a:ext uri="{0D108BD9-81ED-4DB2-BD59-A6C34878D82A}">
                    <a16:rowId xmlns:a16="http://schemas.microsoft.com/office/drawing/2014/main" val="3854776659"/>
                  </a:ext>
                </a:extLst>
              </a:tr>
              <a:tr h="739852">
                <a:tc>
                  <a:txBody>
                    <a:bodyPr/>
                    <a:lstStyle/>
                    <a:p>
                      <a:r>
                        <a:rPr lang="es-MX" sz="1100">
                          <a:effectLst/>
                        </a:rPr>
                        <a:t>Core 2 Duo E6400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2.13 GHz</a:t>
                      </a:r>
                    </a:p>
                  </a:txBody>
                  <a:tcPr marL="57254" marR="57254" marT="28627" marB="28627" anchor="ctr"/>
                </a:tc>
                <a:tc>
                  <a:txBody>
                    <a:bodyPr/>
                    <a:lstStyle/>
                    <a:p>
                      <a:r>
                        <a:rPr lang="es-MX" sz="1100">
                          <a:effectLst/>
                        </a:rPr>
                        <a:t>2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8×</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Julio de 2006</a:t>
                      </a:r>
                    </a:p>
                  </a:txBody>
                  <a:tcPr marL="57254" marR="57254" marT="28627" marB="28627" anchor="ctr"/>
                </a:tc>
                <a:tc>
                  <a:txBody>
                    <a:bodyPr/>
                    <a:lstStyle/>
                    <a:p>
                      <a:r>
                        <a:rPr lang="es-MX" sz="1100">
                          <a:effectLst/>
                        </a:rPr>
                        <a:t>$224</a:t>
                      </a:r>
                    </a:p>
                  </a:txBody>
                  <a:tcPr marL="57254" marR="57254" marT="28627" marB="28627" anchor="ctr"/>
                </a:tc>
                <a:extLst>
                  <a:ext uri="{0D108BD9-81ED-4DB2-BD59-A6C34878D82A}">
                    <a16:rowId xmlns:a16="http://schemas.microsoft.com/office/drawing/2014/main" val="682793019"/>
                  </a:ext>
                </a:extLst>
              </a:tr>
              <a:tr h="739852">
                <a:tc>
                  <a:txBody>
                    <a:bodyPr/>
                    <a:lstStyle/>
                    <a:p>
                      <a:r>
                        <a:rPr lang="es-MX" sz="1100">
                          <a:effectLst/>
                        </a:rPr>
                        <a:t>Core 2 Duo E6420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2.13 GHz</a:t>
                      </a:r>
                    </a:p>
                  </a:txBody>
                  <a:tcPr marL="57254" marR="57254" marT="28627" marB="28627" anchor="ctr"/>
                </a:tc>
                <a:tc>
                  <a:txBody>
                    <a:bodyPr/>
                    <a:lstStyle/>
                    <a:p>
                      <a:r>
                        <a:rPr lang="es-MX" sz="1100">
                          <a:effectLst/>
                        </a:rPr>
                        <a:t>4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8×</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Abril de 2007</a:t>
                      </a:r>
                    </a:p>
                  </a:txBody>
                  <a:tcPr marL="57254" marR="57254" marT="28627" marB="28627" anchor="ctr"/>
                </a:tc>
                <a:tc>
                  <a:txBody>
                    <a:bodyPr/>
                    <a:lstStyle/>
                    <a:p>
                      <a:r>
                        <a:rPr lang="es-MX" sz="1100">
                          <a:effectLst/>
                        </a:rPr>
                        <a:t>$183</a:t>
                      </a:r>
                    </a:p>
                  </a:txBody>
                  <a:tcPr marL="57254" marR="57254" marT="28627" marB="28627" anchor="ctr"/>
                </a:tc>
                <a:extLst>
                  <a:ext uri="{0D108BD9-81ED-4DB2-BD59-A6C34878D82A}">
                    <a16:rowId xmlns:a16="http://schemas.microsoft.com/office/drawing/2014/main" val="165501356"/>
                  </a:ext>
                </a:extLst>
              </a:tr>
              <a:tr h="739852">
                <a:tc>
                  <a:txBody>
                    <a:bodyPr/>
                    <a:lstStyle/>
                    <a:p>
                      <a:r>
                        <a:rPr lang="es-MX" sz="1100">
                          <a:effectLst/>
                        </a:rPr>
                        <a:t>Core 2 Duo E6600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2.4 GHz</a:t>
                      </a:r>
                    </a:p>
                  </a:txBody>
                  <a:tcPr marL="57254" marR="57254" marT="28627" marB="28627" anchor="ctr"/>
                </a:tc>
                <a:tc>
                  <a:txBody>
                    <a:bodyPr/>
                    <a:lstStyle/>
                    <a:p>
                      <a:r>
                        <a:rPr lang="es-MX" sz="1100">
                          <a:effectLst/>
                        </a:rPr>
                        <a:t>4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9×</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Julio de 2006</a:t>
                      </a:r>
                    </a:p>
                  </a:txBody>
                  <a:tcPr marL="57254" marR="57254" marT="28627" marB="28627" anchor="ctr"/>
                </a:tc>
                <a:tc>
                  <a:txBody>
                    <a:bodyPr/>
                    <a:lstStyle/>
                    <a:p>
                      <a:r>
                        <a:rPr lang="es-MX" sz="1100">
                          <a:effectLst/>
                        </a:rPr>
                        <a:t>$316</a:t>
                      </a:r>
                    </a:p>
                  </a:txBody>
                  <a:tcPr marL="57254" marR="57254" marT="28627" marB="28627" anchor="ctr"/>
                </a:tc>
                <a:extLst>
                  <a:ext uri="{0D108BD9-81ED-4DB2-BD59-A6C34878D82A}">
                    <a16:rowId xmlns:a16="http://schemas.microsoft.com/office/drawing/2014/main" val="2662394832"/>
                  </a:ext>
                </a:extLst>
              </a:tr>
              <a:tr h="739852">
                <a:tc>
                  <a:txBody>
                    <a:bodyPr/>
                    <a:lstStyle/>
                    <a:p>
                      <a:r>
                        <a:rPr lang="es-MX" sz="1100">
                          <a:effectLst/>
                        </a:rPr>
                        <a:t>Core 2 Duo E6700</a:t>
                      </a:r>
                    </a:p>
                  </a:txBody>
                  <a:tcPr marL="57254" marR="57254" marT="28627" marB="28627" anchor="ctr"/>
                </a:tc>
                <a:tc>
                  <a:txBody>
                    <a:bodyPr/>
                    <a:lstStyle/>
                    <a:p>
                      <a:r>
                        <a:rPr lang="es-MX" sz="1100">
                          <a:effectLst/>
                        </a:rPr>
                        <a:t>2</a:t>
                      </a:r>
                    </a:p>
                  </a:txBody>
                  <a:tcPr marL="57254" marR="57254" marT="28627" marB="28627" anchor="ctr"/>
                </a:tc>
                <a:tc>
                  <a:txBody>
                    <a:bodyPr/>
                    <a:lstStyle/>
                    <a:p>
                      <a:r>
                        <a:rPr lang="es-MX" sz="1100">
                          <a:effectLst/>
                        </a:rPr>
                        <a:t>2.67 GHz</a:t>
                      </a:r>
                    </a:p>
                  </a:txBody>
                  <a:tcPr marL="57254" marR="57254" marT="28627" marB="28627" anchor="ctr"/>
                </a:tc>
                <a:tc>
                  <a:txBody>
                    <a:bodyPr/>
                    <a:lstStyle/>
                    <a:p>
                      <a:r>
                        <a:rPr lang="es-MX" sz="1100">
                          <a:effectLst/>
                        </a:rPr>
                        <a:t>4 MiB</a:t>
                      </a:r>
                    </a:p>
                  </a:txBody>
                  <a:tcPr marL="57254" marR="57254" marT="28627" marB="28627" anchor="ctr"/>
                </a:tc>
                <a:tc>
                  <a:txBody>
                    <a:bodyPr/>
                    <a:lstStyle/>
                    <a:p>
                      <a:r>
                        <a:rPr lang="es-MX" sz="1100">
                          <a:effectLst/>
                        </a:rPr>
                        <a:t>1066 MT/s</a:t>
                      </a:r>
                    </a:p>
                  </a:txBody>
                  <a:tcPr marL="57254" marR="57254" marT="28627" marB="28627" anchor="ctr"/>
                </a:tc>
                <a:tc>
                  <a:txBody>
                    <a:bodyPr/>
                    <a:lstStyle/>
                    <a:p>
                      <a:r>
                        <a:rPr lang="es-MX" sz="1100">
                          <a:effectLst/>
                        </a:rPr>
                        <a:t>10×</a:t>
                      </a:r>
                    </a:p>
                  </a:txBody>
                  <a:tcPr marL="57254" marR="57254" marT="28627" marB="28627" anchor="ctr"/>
                </a:tc>
                <a:tc>
                  <a:txBody>
                    <a:bodyPr/>
                    <a:lstStyle/>
                    <a:p>
                      <a:r>
                        <a:rPr lang="es-MX" sz="1100">
                          <a:effectLst/>
                        </a:rPr>
                        <a:t>0.85–1.5 V</a:t>
                      </a:r>
                    </a:p>
                  </a:txBody>
                  <a:tcPr marL="57254" marR="57254" marT="28627" marB="28627" anchor="ctr"/>
                </a:tc>
                <a:tc>
                  <a:txBody>
                    <a:bodyPr/>
                    <a:lstStyle/>
                    <a:p>
                      <a:r>
                        <a:rPr lang="es-MX" sz="1100">
                          <a:effectLst/>
                        </a:rPr>
                        <a:t>65 W</a:t>
                      </a:r>
                    </a:p>
                  </a:txBody>
                  <a:tcPr marL="57254" marR="57254" marT="28627" marB="28627" anchor="ctr"/>
                </a:tc>
                <a:tc>
                  <a:txBody>
                    <a:bodyPr/>
                    <a:lstStyle/>
                    <a:p>
                      <a:r>
                        <a:rPr lang="es-MX" sz="1100">
                          <a:effectLst/>
                        </a:rPr>
                        <a:t>LGA 775</a:t>
                      </a:r>
                    </a:p>
                  </a:txBody>
                  <a:tcPr marL="57254" marR="57254" marT="28627" marB="28627" anchor="ctr"/>
                </a:tc>
                <a:tc>
                  <a:txBody>
                    <a:bodyPr/>
                    <a:lstStyle/>
                    <a:p>
                      <a:r>
                        <a:rPr lang="es-MX" sz="1100">
                          <a:effectLst/>
                        </a:rPr>
                        <a:t>Julio de 2006</a:t>
                      </a:r>
                    </a:p>
                  </a:txBody>
                  <a:tcPr marL="57254" marR="57254" marT="28627" marB="28627" anchor="ctr"/>
                </a:tc>
                <a:tc>
                  <a:txBody>
                    <a:bodyPr/>
                    <a:lstStyle/>
                    <a:p>
                      <a:r>
                        <a:rPr lang="es-MX" sz="1100" dirty="0">
                          <a:effectLst/>
                        </a:rPr>
                        <a:t>$530</a:t>
                      </a:r>
                    </a:p>
                  </a:txBody>
                  <a:tcPr marL="57254" marR="57254" marT="28627" marB="28627" anchor="ctr"/>
                </a:tc>
                <a:extLst>
                  <a:ext uri="{0D108BD9-81ED-4DB2-BD59-A6C34878D82A}">
                    <a16:rowId xmlns:a16="http://schemas.microsoft.com/office/drawing/2014/main" val="3148927614"/>
                  </a:ext>
                </a:extLst>
              </a:tr>
            </a:tbl>
          </a:graphicData>
        </a:graphic>
      </p:graphicFrame>
      <p:sp>
        <p:nvSpPr>
          <p:cNvPr id="9" name="Rectangle 2">
            <a:extLst>
              <a:ext uri="{FF2B5EF4-FFF2-40B4-BE49-F238E27FC236}">
                <a16:creationId xmlns:a16="http://schemas.microsoft.com/office/drawing/2014/main" id="{4FB79799-E076-43DC-9D92-FD2F183778A3}"/>
              </a:ext>
            </a:extLst>
          </p:cNvPr>
          <p:cNvSpPr>
            <a:spLocks noChangeArrowheads="1"/>
          </p:cNvSpPr>
          <p:nvPr/>
        </p:nvSpPr>
        <p:spPr bwMode="auto">
          <a:xfrm>
            <a:off x="824993" y="258394"/>
            <a:ext cx="153607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(65 nm, 1066 MT/s)</a:t>
            </a:r>
            <a:endParaRPr kumimoji="0" lang="es-MX" altLang="es-MX" sz="24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963603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7AED857-4D31-44F4-978F-9DD817AA5885}"/>
              </a:ext>
            </a:extLst>
          </p:cNvPr>
          <p:cNvSpPr>
            <a:spLocks noGrp="1"/>
          </p:cNvSpPr>
          <p:nvPr>
            <p:ph type="sldNum" sz="quarter" idx="12"/>
          </p:nvPr>
        </p:nvSpPr>
        <p:spPr/>
        <p:txBody>
          <a:bodyPr/>
          <a:lstStyle/>
          <a:p>
            <a:pPr rtl="0"/>
            <a:fld id="{D8DA9DAA-006C-4F4B-980E-E3DF019B24E2}" type="slidenum">
              <a:rPr lang="es-ES" noProof="0" smtClean="0"/>
              <a:t>58</a:t>
            </a:fld>
            <a:endParaRPr lang="es-ES" noProof="0"/>
          </a:p>
        </p:txBody>
      </p:sp>
      <p:graphicFrame>
        <p:nvGraphicFramePr>
          <p:cNvPr id="5" name="Tabla 4">
            <a:extLst>
              <a:ext uri="{FF2B5EF4-FFF2-40B4-BE49-F238E27FC236}">
                <a16:creationId xmlns:a16="http://schemas.microsoft.com/office/drawing/2014/main" id="{B2BBEBB9-8C0D-4880-9963-61FE294EC0BA}"/>
              </a:ext>
            </a:extLst>
          </p:cNvPr>
          <p:cNvGraphicFramePr>
            <a:graphicFrameLocks noGrp="1"/>
          </p:cNvGraphicFramePr>
          <p:nvPr>
            <p:extLst>
              <p:ext uri="{D42A27DB-BD31-4B8C-83A1-F6EECF244321}">
                <p14:modId xmlns:p14="http://schemas.microsoft.com/office/powerpoint/2010/main" val="2052149610"/>
              </p:ext>
            </p:extLst>
          </p:nvPr>
        </p:nvGraphicFramePr>
        <p:xfrm>
          <a:off x="1429325" y="1253330"/>
          <a:ext cx="8935784" cy="4351339"/>
        </p:xfrm>
        <a:graphic>
          <a:graphicData uri="http://schemas.openxmlformats.org/drawingml/2006/table">
            <a:tbl>
              <a:tblPr>
                <a:tableStyleId>{E8B1032C-EA38-4F05-BA0D-38AFFFC7BED3}</a:tableStyleId>
              </a:tblPr>
              <a:tblGrid>
                <a:gridCol w="812344">
                  <a:extLst>
                    <a:ext uri="{9D8B030D-6E8A-4147-A177-3AD203B41FA5}">
                      <a16:colId xmlns:a16="http://schemas.microsoft.com/office/drawing/2014/main" val="2767778771"/>
                    </a:ext>
                  </a:extLst>
                </a:gridCol>
                <a:gridCol w="812344">
                  <a:extLst>
                    <a:ext uri="{9D8B030D-6E8A-4147-A177-3AD203B41FA5}">
                      <a16:colId xmlns:a16="http://schemas.microsoft.com/office/drawing/2014/main" val="728316808"/>
                    </a:ext>
                  </a:extLst>
                </a:gridCol>
                <a:gridCol w="812344">
                  <a:extLst>
                    <a:ext uri="{9D8B030D-6E8A-4147-A177-3AD203B41FA5}">
                      <a16:colId xmlns:a16="http://schemas.microsoft.com/office/drawing/2014/main" val="451130650"/>
                    </a:ext>
                  </a:extLst>
                </a:gridCol>
                <a:gridCol w="812344">
                  <a:extLst>
                    <a:ext uri="{9D8B030D-6E8A-4147-A177-3AD203B41FA5}">
                      <a16:colId xmlns:a16="http://schemas.microsoft.com/office/drawing/2014/main" val="1310296871"/>
                    </a:ext>
                  </a:extLst>
                </a:gridCol>
                <a:gridCol w="812344">
                  <a:extLst>
                    <a:ext uri="{9D8B030D-6E8A-4147-A177-3AD203B41FA5}">
                      <a16:colId xmlns:a16="http://schemas.microsoft.com/office/drawing/2014/main" val="2617348340"/>
                    </a:ext>
                  </a:extLst>
                </a:gridCol>
                <a:gridCol w="812344">
                  <a:extLst>
                    <a:ext uri="{9D8B030D-6E8A-4147-A177-3AD203B41FA5}">
                      <a16:colId xmlns:a16="http://schemas.microsoft.com/office/drawing/2014/main" val="223216569"/>
                    </a:ext>
                  </a:extLst>
                </a:gridCol>
                <a:gridCol w="812344">
                  <a:extLst>
                    <a:ext uri="{9D8B030D-6E8A-4147-A177-3AD203B41FA5}">
                      <a16:colId xmlns:a16="http://schemas.microsoft.com/office/drawing/2014/main" val="3595502000"/>
                    </a:ext>
                  </a:extLst>
                </a:gridCol>
                <a:gridCol w="812344">
                  <a:extLst>
                    <a:ext uri="{9D8B030D-6E8A-4147-A177-3AD203B41FA5}">
                      <a16:colId xmlns:a16="http://schemas.microsoft.com/office/drawing/2014/main" val="3567970977"/>
                    </a:ext>
                  </a:extLst>
                </a:gridCol>
                <a:gridCol w="812344">
                  <a:extLst>
                    <a:ext uri="{9D8B030D-6E8A-4147-A177-3AD203B41FA5}">
                      <a16:colId xmlns:a16="http://schemas.microsoft.com/office/drawing/2014/main" val="3480520962"/>
                    </a:ext>
                  </a:extLst>
                </a:gridCol>
                <a:gridCol w="812344">
                  <a:extLst>
                    <a:ext uri="{9D8B030D-6E8A-4147-A177-3AD203B41FA5}">
                      <a16:colId xmlns:a16="http://schemas.microsoft.com/office/drawing/2014/main" val="2527805814"/>
                    </a:ext>
                  </a:extLst>
                </a:gridCol>
                <a:gridCol w="812344">
                  <a:extLst>
                    <a:ext uri="{9D8B030D-6E8A-4147-A177-3AD203B41FA5}">
                      <a16:colId xmlns:a16="http://schemas.microsoft.com/office/drawing/2014/main" val="3965685890"/>
                    </a:ext>
                  </a:extLst>
                </a:gridCol>
              </a:tblGrid>
              <a:tr h="1243239">
                <a:tc>
                  <a:txBody>
                    <a:bodyPr/>
                    <a:lstStyle/>
                    <a:p>
                      <a:pPr algn="ctr"/>
                      <a:r>
                        <a:rPr lang="es-MX" sz="1500">
                          <a:effectLst/>
                        </a:rPr>
                        <a:t>Modelo</a:t>
                      </a:r>
                    </a:p>
                  </a:txBody>
                  <a:tcPr marL="77702" marR="77702" marT="38851" marB="38851" anchor="ctr"/>
                </a:tc>
                <a:tc>
                  <a:txBody>
                    <a:bodyPr/>
                    <a:lstStyle/>
                    <a:p>
                      <a:pPr algn="ctr"/>
                      <a:r>
                        <a:rPr lang="es-MX" sz="1500">
                          <a:effectLst/>
                        </a:rPr>
                        <a:t>Núcleos</a:t>
                      </a:r>
                    </a:p>
                  </a:txBody>
                  <a:tcPr marL="77702" marR="77702" marT="38851" marB="38851" anchor="ctr"/>
                </a:tc>
                <a:tc>
                  <a:txBody>
                    <a:bodyPr/>
                    <a:lstStyle/>
                    <a:p>
                      <a:pPr algn="ctr"/>
                      <a:r>
                        <a:rPr lang="es-MX" sz="1500">
                          <a:effectLst/>
                        </a:rPr>
                        <a:t>Frecuencia</a:t>
                      </a:r>
                    </a:p>
                  </a:txBody>
                  <a:tcPr marL="77702" marR="77702" marT="38851" marB="38851" anchor="ctr"/>
                </a:tc>
                <a:tc>
                  <a:txBody>
                    <a:bodyPr/>
                    <a:lstStyle/>
                    <a:p>
                      <a:pPr algn="ctr"/>
                      <a:r>
                        <a:rPr lang="es-MX" sz="1500">
                          <a:effectLst/>
                        </a:rPr>
                        <a:t>cachéL2</a:t>
                      </a:r>
                    </a:p>
                  </a:txBody>
                  <a:tcPr marL="77702" marR="77702" marT="38851" marB="38851" anchor="ctr"/>
                </a:tc>
                <a:tc>
                  <a:txBody>
                    <a:bodyPr/>
                    <a:lstStyle/>
                    <a:p>
                      <a:pPr algn="ctr"/>
                      <a:r>
                        <a:rPr lang="es-MX" sz="1500" dirty="0">
                          <a:effectLst/>
                        </a:rPr>
                        <a:t>FSB</a:t>
                      </a:r>
                    </a:p>
                  </a:txBody>
                  <a:tcPr marL="77702" marR="77702" marT="38851" marB="38851" anchor="ctr"/>
                </a:tc>
                <a:tc>
                  <a:txBody>
                    <a:bodyPr/>
                    <a:lstStyle/>
                    <a:p>
                      <a:pPr algn="ctr"/>
                      <a:r>
                        <a:rPr lang="es-MX" sz="1500">
                          <a:effectLst/>
                        </a:rPr>
                        <a:t>Mult.</a:t>
                      </a:r>
                    </a:p>
                  </a:txBody>
                  <a:tcPr marL="77702" marR="77702" marT="38851" marB="38851" anchor="ctr"/>
                </a:tc>
                <a:tc>
                  <a:txBody>
                    <a:bodyPr/>
                    <a:lstStyle/>
                    <a:p>
                      <a:pPr algn="ctr"/>
                      <a:r>
                        <a:rPr lang="es-MX" sz="1500">
                          <a:effectLst/>
                        </a:rPr>
                        <a:t>Voltaje</a:t>
                      </a:r>
                    </a:p>
                  </a:txBody>
                  <a:tcPr marL="77702" marR="77702" marT="38851" marB="38851" anchor="ctr"/>
                </a:tc>
                <a:tc>
                  <a:txBody>
                    <a:bodyPr/>
                    <a:lstStyle/>
                    <a:p>
                      <a:pPr algn="ctr"/>
                      <a:r>
                        <a:rPr lang="es-MX" sz="1500" dirty="0">
                          <a:effectLst/>
                        </a:rPr>
                        <a:t>TDP</a:t>
                      </a:r>
                    </a:p>
                  </a:txBody>
                  <a:tcPr marL="77702" marR="77702" marT="38851" marB="38851" anchor="ctr"/>
                </a:tc>
                <a:tc>
                  <a:txBody>
                    <a:bodyPr/>
                    <a:lstStyle/>
                    <a:p>
                      <a:pPr algn="ctr"/>
                      <a:r>
                        <a:rPr lang="es-MX" sz="1500">
                          <a:effectLst/>
                        </a:rPr>
                        <a:t>Socket</a:t>
                      </a:r>
                    </a:p>
                  </a:txBody>
                  <a:tcPr marL="77702" marR="77702" marT="38851" marB="38851" anchor="ctr"/>
                </a:tc>
                <a:tc>
                  <a:txBody>
                    <a:bodyPr/>
                    <a:lstStyle/>
                    <a:p>
                      <a:pPr algn="ctr"/>
                      <a:r>
                        <a:rPr lang="es-MX" sz="1500">
                          <a:effectLst/>
                        </a:rPr>
                        <a:t>Fecha delanzamiento</a:t>
                      </a:r>
                    </a:p>
                  </a:txBody>
                  <a:tcPr marL="77702" marR="77702" marT="38851" marB="38851" anchor="ctr"/>
                </a:tc>
                <a:tc>
                  <a:txBody>
                    <a:bodyPr/>
                    <a:lstStyle/>
                    <a:p>
                      <a:pPr algn="ctr"/>
                      <a:r>
                        <a:rPr lang="es-MX" sz="1500">
                          <a:effectLst/>
                        </a:rPr>
                        <a:t>Precio delanzamiento (USD)</a:t>
                      </a:r>
                    </a:p>
                  </a:txBody>
                  <a:tcPr marL="77702" marR="77702" marT="38851" marB="38851" anchor="ctr"/>
                </a:tc>
                <a:extLst>
                  <a:ext uri="{0D108BD9-81ED-4DB2-BD59-A6C34878D82A}">
                    <a16:rowId xmlns:a16="http://schemas.microsoft.com/office/drawing/2014/main" val="2283786764"/>
                  </a:ext>
                </a:extLst>
              </a:tr>
              <a:tr h="777025">
                <a:tc>
                  <a:txBody>
                    <a:bodyPr/>
                    <a:lstStyle/>
                    <a:p>
                      <a:r>
                        <a:rPr lang="es-MX" sz="1500">
                          <a:effectLst/>
                        </a:rPr>
                        <a:t>Core 2 Duo E6540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2.33 GHz</a:t>
                      </a:r>
                    </a:p>
                  </a:txBody>
                  <a:tcPr marL="77702" marR="77702" marT="38851" marB="38851" anchor="ctr"/>
                </a:tc>
                <a:tc>
                  <a:txBody>
                    <a:bodyPr/>
                    <a:lstStyle/>
                    <a:p>
                      <a:r>
                        <a:rPr lang="es-MX" sz="1500">
                          <a:effectLst/>
                        </a:rPr>
                        <a:t>4 MiB</a:t>
                      </a:r>
                    </a:p>
                  </a:txBody>
                  <a:tcPr marL="77702" marR="77702" marT="38851" marB="38851" anchor="ctr"/>
                </a:tc>
                <a:tc>
                  <a:txBody>
                    <a:bodyPr/>
                    <a:lstStyle/>
                    <a:p>
                      <a:r>
                        <a:rPr lang="es-MX" sz="1500">
                          <a:effectLst/>
                        </a:rPr>
                        <a:t>1333 MT/s</a:t>
                      </a:r>
                    </a:p>
                  </a:txBody>
                  <a:tcPr marL="77702" marR="77702" marT="38851" marB="38851" anchor="ctr"/>
                </a:tc>
                <a:tc>
                  <a:txBody>
                    <a:bodyPr/>
                    <a:lstStyle/>
                    <a:p>
                      <a:r>
                        <a:rPr lang="es-MX" sz="1500">
                          <a:effectLst/>
                        </a:rPr>
                        <a:t>7×</a:t>
                      </a:r>
                    </a:p>
                  </a:txBody>
                  <a:tcPr marL="77702" marR="77702" marT="38851" marB="38851" anchor="ctr"/>
                </a:tc>
                <a:tc>
                  <a:txBody>
                    <a:bodyPr/>
                    <a:lstStyle/>
                    <a:p>
                      <a:r>
                        <a:rPr lang="es-MX" sz="1500">
                          <a:effectLst/>
                        </a:rPr>
                        <a:t>0.85–1.5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Julio de 2007</a:t>
                      </a:r>
                    </a:p>
                  </a:txBody>
                  <a:tcPr marL="77702" marR="77702" marT="38851" marB="38851" anchor="ctr"/>
                </a:tc>
                <a:tc>
                  <a:txBody>
                    <a:bodyPr/>
                    <a:lstStyle/>
                    <a:p>
                      <a:r>
                        <a:rPr lang="es-MX" sz="1500">
                          <a:effectLst/>
                        </a:rPr>
                        <a:t>$163</a:t>
                      </a:r>
                    </a:p>
                  </a:txBody>
                  <a:tcPr marL="77702" marR="77702" marT="38851" marB="38851" anchor="ctr"/>
                </a:tc>
                <a:extLst>
                  <a:ext uri="{0D108BD9-81ED-4DB2-BD59-A6C34878D82A}">
                    <a16:rowId xmlns:a16="http://schemas.microsoft.com/office/drawing/2014/main" val="1948890324"/>
                  </a:ext>
                </a:extLst>
              </a:tr>
              <a:tr h="777025">
                <a:tc>
                  <a:txBody>
                    <a:bodyPr/>
                    <a:lstStyle/>
                    <a:p>
                      <a:r>
                        <a:rPr lang="es-MX" sz="1500">
                          <a:effectLst/>
                        </a:rPr>
                        <a:t>Core 2 Duo E6550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2.33 GHz</a:t>
                      </a:r>
                    </a:p>
                  </a:txBody>
                  <a:tcPr marL="77702" marR="77702" marT="38851" marB="38851" anchor="ctr"/>
                </a:tc>
                <a:tc>
                  <a:txBody>
                    <a:bodyPr/>
                    <a:lstStyle/>
                    <a:p>
                      <a:r>
                        <a:rPr lang="es-MX" sz="1500">
                          <a:effectLst/>
                        </a:rPr>
                        <a:t>4 MiB</a:t>
                      </a:r>
                    </a:p>
                  </a:txBody>
                  <a:tcPr marL="77702" marR="77702" marT="38851" marB="38851" anchor="ctr"/>
                </a:tc>
                <a:tc>
                  <a:txBody>
                    <a:bodyPr/>
                    <a:lstStyle/>
                    <a:p>
                      <a:r>
                        <a:rPr lang="es-MX" sz="1500">
                          <a:effectLst/>
                        </a:rPr>
                        <a:t>1333 MT/s</a:t>
                      </a:r>
                    </a:p>
                  </a:txBody>
                  <a:tcPr marL="77702" marR="77702" marT="38851" marB="38851" anchor="ctr"/>
                </a:tc>
                <a:tc>
                  <a:txBody>
                    <a:bodyPr/>
                    <a:lstStyle/>
                    <a:p>
                      <a:r>
                        <a:rPr lang="es-MX" sz="1500">
                          <a:effectLst/>
                        </a:rPr>
                        <a:t>7×</a:t>
                      </a:r>
                    </a:p>
                  </a:txBody>
                  <a:tcPr marL="77702" marR="77702" marT="38851" marB="38851" anchor="ctr"/>
                </a:tc>
                <a:tc>
                  <a:txBody>
                    <a:bodyPr/>
                    <a:lstStyle/>
                    <a:p>
                      <a:r>
                        <a:rPr lang="es-MX" sz="1500">
                          <a:effectLst/>
                        </a:rPr>
                        <a:t>0.85–1.5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Julio de 2007</a:t>
                      </a:r>
                    </a:p>
                  </a:txBody>
                  <a:tcPr marL="77702" marR="77702" marT="38851" marB="38851" anchor="ctr"/>
                </a:tc>
                <a:tc>
                  <a:txBody>
                    <a:bodyPr/>
                    <a:lstStyle/>
                    <a:p>
                      <a:r>
                        <a:rPr lang="es-MX" sz="1500">
                          <a:effectLst/>
                        </a:rPr>
                        <a:t>$163</a:t>
                      </a:r>
                    </a:p>
                  </a:txBody>
                  <a:tcPr marL="77702" marR="77702" marT="38851" marB="38851" anchor="ctr"/>
                </a:tc>
                <a:extLst>
                  <a:ext uri="{0D108BD9-81ED-4DB2-BD59-A6C34878D82A}">
                    <a16:rowId xmlns:a16="http://schemas.microsoft.com/office/drawing/2014/main" val="252246748"/>
                  </a:ext>
                </a:extLst>
              </a:tr>
              <a:tr h="777025">
                <a:tc>
                  <a:txBody>
                    <a:bodyPr/>
                    <a:lstStyle/>
                    <a:p>
                      <a:r>
                        <a:rPr lang="es-MX" sz="1500">
                          <a:effectLst/>
                        </a:rPr>
                        <a:t>Core 2 Duo E6750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2.67 GHz</a:t>
                      </a:r>
                    </a:p>
                  </a:txBody>
                  <a:tcPr marL="77702" marR="77702" marT="38851" marB="38851" anchor="ctr"/>
                </a:tc>
                <a:tc>
                  <a:txBody>
                    <a:bodyPr/>
                    <a:lstStyle/>
                    <a:p>
                      <a:r>
                        <a:rPr lang="es-MX" sz="1500">
                          <a:effectLst/>
                        </a:rPr>
                        <a:t>4 MiB</a:t>
                      </a:r>
                    </a:p>
                  </a:txBody>
                  <a:tcPr marL="77702" marR="77702" marT="38851" marB="38851" anchor="ctr"/>
                </a:tc>
                <a:tc>
                  <a:txBody>
                    <a:bodyPr/>
                    <a:lstStyle/>
                    <a:p>
                      <a:r>
                        <a:rPr lang="es-MX" sz="1500">
                          <a:effectLst/>
                        </a:rPr>
                        <a:t>1333 MT/s</a:t>
                      </a:r>
                    </a:p>
                  </a:txBody>
                  <a:tcPr marL="77702" marR="77702" marT="38851" marB="38851" anchor="ctr"/>
                </a:tc>
                <a:tc>
                  <a:txBody>
                    <a:bodyPr/>
                    <a:lstStyle/>
                    <a:p>
                      <a:r>
                        <a:rPr lang="es-MX" sz="1500">
                          <a:effectLst/>
                        </a:rPr>
                        <a:t>8×</a:t>
                      </a:r>
                    </a:p>
                  </a:txBody>
                  <a:tcPr marL="77702" marR="77702" marT="38851" marB="38851" anchor="ctr"/>
                </a:tc>
                <a:tc>
                  <a:txBody>
                    <a:bodyPr/>
                    <a:lstStyle/>
                    <a:p>
                      <a:r>
                        <a:rPr lang="es-MX" sz="1500">
                          <a:effectLst/>
                        </a:rPr>
                        <a:t>0.85–1.5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Julio de 2007</a:t>
                      </a:r>
                    </a:p>
                  </a:txBody>
                  <a:tcPr marL="77702" marR="77702" marT="38851" marB="38851" anchor="ctr"/>
                </a:tc>
                <a:tc>
                  <a:txBody>
                    <a:bodyPr/>
                    <a:lstStyle/>
                    <a:p>
                      <a:r>
                        <a:rPr lang="es-MX" sz="1500">
                          <a:effectLst/>
                        </a:rPr>
                        <a:t>$183</a:t>
                      </a:r>
                    </a:p>
                  </a:txBody>
                  <a:tcPr marL="77702" marR="77702" marT="38851" marB="38851" anchor="ctr"/>
                </a:tc>
                <a:extLst>
                  <a:ext uri="{0D108BD9-81ED-4DB2-BD59-A6C34878D82A}">
                    <a16:rowId xmlns:a16="http://schemas.microsoft.com/office/drawing/2014/main" val="686866399"/>
                  </a:ext>
                </a:extLst>
              </a:tr>
              <a:tr h="777025">
                <a:tc>
                  <a:txBody>
                    <a:bodyPr/>
                    <a:lstStyle/>
                    <a:p>
                      <a:r>
                        <a:rPr lang="es-MX" sz="1500">
                          <a:effectLst/>
                        </a:rPr>
                        <a:t>Core 2 Duo E6850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3 GHz</a:t>
                      </a:r>
                    </a:p>
                  </a:txBody>
                  <a:tcPr marL="77702" marR="77702" marT="38851" marB="38851" anchor="ctr"/>
                </a:tc>
                <a:tc>
                  <a:txBody>
                    <a:bodyPr/>
                    <a:lstStyle/>
                    <a:p>
                      <a:r>
                        <a:rPr lang="es-MX" sz="1500">
                          <a:effectLst/>
                        </a:rPr>
                        <a:t>4 MiB</a:t>
                      </a:r>
                    </a:p>
                  </a:txBody>
                  <a:tcPr marL="77702" marR="77702" marT="38851" marB="38851" anchor="ctr"/>
                </a:tc>
                <a:tc>
                  <a:txBody>
                    <a:bodyPr/>
                    <a:lstStyle/>
                    <a:p>
                      <a:r>
                        <a:rPr lang="es-MX" sz="1500">
                          <a:effectLst/>
                        </a:rPr>
                        <a:t>1333 MT/s</a:t>
                      </a:r>
                    </a:p>
                  </a:txBody>
                  <a:tcPr marL="77702" marR="77702" marT="38851" marB="38851" anchor="ctr"/>
                </a:tc>
                <a:tc>
                  <a:txBody>
                    <a:bodyPr/>
                    <a:lstStyle/>
                    <a:p>
                      <a:r>
                        <a:rPr lang="es-MX" sz="1500">
                          <a:effectLst/>
                        </a:rPr>
                        <a:t>9×</a:t>
                      </a:r>
                    </a:p>
                  </a:txBody>
                  <a:tcPr marL="77702" marR="77702" marT="38851" marB="38851" anchor="ctr"/>
                </a:tc>
                <a:tc>
                  <a:txBody>
                    <a:bodyPr/>
                    <a:lstStyle/>
                    <a:p>
                      <a:r>
                        <a:rPr lang="es-MX" sz="1500">
                          <a:effectLst/>
                        </a:rPr>
                        <a:t>0.85–1.5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dirty="0">
                          <a:effectLst/>
                        </a:rPr>
                        <a:t>Julio de 2007</a:t>
                      </a:r>
                    </a:p>
                  </a:txBody>
                  <a:tcPr marL="77702" marR="77702" marT="38851" marB="38851" anchor="ctr"/>
                </a:tc>
                <a:tc>
                  <a:txBody>
                    <a:bodyPr/>
                    <a:lstStyle/>
                    <a:p>
                      <a:r>
                        <a:rPr lang="es-MX" sz="1500" dirty="0">
                          <a:effectLst/>
                        </a:rPr>
                        <a:t>$266</a:t>
                      </a:r>
                    </a:p>
                  </a:txBody>
                  <a:tcPr marL="77702" marR="77702" marT="38851" marB="38851" anchor="ctr"/>
                </a:tc>
                <a:extLst>
                  <a:ext uri="{0D108BD9-81ED-4DB2-BD59-A6C34878D82A}">
                    <a16:rowId xmlns:a16="http://schemas.microsoft.com/office/drawing/2014/main" val="1452471416"/>
                  </a:ext>
                </a:extLst>
              </a:tr>
            </a:tbl>
          </a:graphicData>
        </a:graphic>
      </p:graphicFrame>
      <p:sp>
        <p:nvSpPr>
          <p:cNvPr id="6" name="Rectangle 1">
            <a:extLst>
              <a:ext uri="{FF2B5EF4-FFF2-40B4-BE49-F238E27FC236}">
                <a16:creationId xmlns:a16="http://schemas.microsoft.com/office/drawing/2014/main" id="{4D03961E-D0AB-4E1C-A4EA-70AF0783DB5F}"/>
              </a:ext>
            </a:extLst>
          </p:cNvPr>
          <p:cNvSpPr>
            <a:spLocks noChangeArrowheads="1"/>
          </p:cNvSpPr>
          <p:nvPr/>
        </p:nvSpPr>
        <p:spPr bwMode="auto">
          <a:xfrm>
            <a:off x="838200" y="465994"/>
            <a:ext cx="17194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(65 nm, 1333 MT/s)</a:t>
            </a:r>
            <a:endParaRPr kumimoji="0" lang="es-MX" altLang="es-MX" sz="2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6448353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4680AD1-5C9F-4B63-BA36-5DCB749DE356}"/>
              </a:ext>
            </a:extLst>
          </p:cNvPr>
          <p:cNvSpPr>
            <a:spLocks noGrp="1"/>
          </p:cNvSpPr>
          <p:nvPr>
            <p:ph type="sldNum" sz="quarter" idx="12"/>
          </p:nvPr>
        </p:nvSpPr>
        <p:spPr/>
        <p:txBody>
          <a:bodyPr/>
          <a:lstStyle/>
          <a:p>
            <a:pPr rtl="0"/>
            <a:fld id="{D8DA9DAA-006C-4F4B-980E-E3DF019B24E2}" type="slidenum">
              <a:rPr lang="es-ES" noProof="0" smtClean="0"/>
              <a:t>59</a:t>
            </a:fld>
            <a:endParaRPr lang="es-ES" noProof="0"/>
          </a:p>
        </p:txBody>
      </p:sp>
      <p:graphicFrame>
        <p:nvGraphicFramePr>
          <p:cNvPr id="5" name="Tabla 4">
            <a:extLst>
              <a:ext uri="{FF2B5EF4-FFF2-40B4-BE49-F238E27FC236}">
                <a16:creationId xmlns:a16="http://schemas.microsoft.com/office/drawing/2014/main" id="{94F965A1-DE10-4C32-99CE-BE988F367D7F}"/>
              </a:ext>
            </a:extLst>
          </p:cNvPr>
          <p:cNvGraphicFramePr>
            <a:graphicFrameLocks noGrp="1"/>
          </p:cNvGraphicFramePr>
          <p:nvPr>
            <p:extLst>
              <p:ext uri="{D42A27DB-BD31-4B8C-83A1-F6EECF244321}">
                <p14:modId xmlns:p14="http://schemas.microsoft.com/office/powerpoint/2010/main" val="826809751"/>
              </p:ext>
            </p:extLst>
          </p:nvPr>
        </p:nvGraphicFramePr>
        <p:xfrm>
          <a:off x="1023731" y="1897539"/>
          <a:ext cx="10515600" cy="2468880"/>
        </p:xfrm>
        <a:graphic>
          <a:graphicData uri="http://schemas.openxmlformats.org/drawingml/2006/table">
            <a:tbl>
              <a:tblPr>
                <a:tableStyleId>{BDBED569-4797-4DF1-A0F4-6AAB3CD982D8}</a:tableStyleId>
              </a:tblPr>
              <a:tblGrid>
                <a:gridCol w="1314450">
                  <a:extLst>
                    <a:ext uri="{9D8B030D-6E8A-4147-A177-3AD203B41FA5}">
                      <a16:colId xmlns:a16="http://schemas.microsoft.com/office/drawing/2014/main" val="4048825216"/>
                    </a:ext>
                  </a:extLst>
                </a:gridCol>
                <a:gridCol w="1314450">
                  <a:extLst>
                    <a:ext uri="{9D8B030D-6E8A-4147-A177-3AD203B41FA5}">
                      <a16:colId xmlns:a16="http://schemas.microsoft.com/office/drawing/2014/main" val="517534039"/>
                    </a:ext>
                  </a:extLst>
                </a:gridCol>
                <a:gridCol w="1314450">
                  <a:extLst>
                    <a:ext uri="{9D8B030D-6E8A-4147-A177-3AD203B41FA5}">
                      <a16:colId xmlns:a16="http://schemas.microsoft.com/office/drawing/2014/main" val="2133167367"/>
                    </a:ext>
                  </a:extLst>
                </a:gridCol>
                <a:gridCol w="1314450">
                  <a:extLst>
                    <a:ext uri="{9D8B030D-6E8A-4147-A177-3AD203B41FA5}">
                      <a16:colId xmlns:a16="http://schemas.microsoft.com/office/drawing/2014/main" val="908942988"/>
                    </a:ext>
                  </a:extLst>
                </a:gridCol>
                <a:gridCol w="1314450">
                  <a:extLst>
                    <a:ext uri="{9D8B030D-6E8A-4147-A177-3AD203B41FA5}">
                      <a16:colId xmlns:a16="http://schemas.microsoft.com/office/drawing/2014/main" val="3983320424"/>
                    </a:ext>
                  </a:extLst>
                </a:gridCol>
                <a:gridCol w="1314450">
                  <a:extLst>
                    <a:ext uri="{9D8B030D-6E8A-4147-A177-3AD203B41FA5}">
                      <a16:colId xmlns:a16="http://schemas.microsoft.com/office/drawing/2014/main" val="3524171086"/>
                    </a:ext>
                  </a:extLst>
                </a:gridCol>
                <a:gridCol w="1314450">
                  <a:extLst>
                    <a:ext uri="{9D8B030D-6E8A-4147-A177-3AD203B41FA5}">
                      <a16:colId xmlns:a16="http://schemas.microsoft.com/office/drawing/2014/main" val="4104386638"/>
                    </a:ext>
                  </a:extLst>
                </a:gridCol>
                <a:gridCol w="1314450">
                  <a:extLst>
                    <a:ext uri="{9D8B030D-6E8A-4147-A177-3AD203B41FA5}">
                      <a16:colId xmlns:a16="http://schemas.microsoft.com/office/drawing/2014/main" val="1283240142"/>
                    </a:ext>
                  </a:extLst>
                </a:gridCol>
              </a:tblGrid>
              <a:tr h="0">
                <a:tc>
                  <a:txBody>
                    <a:bodyPr/>
                    <a:lstStyle/>
                    <a:p>
                      <a:pPr algn="ctr"/>
                      <a:r>
                        <a:rPr lang="es-MX">
                          <a:effectLst/>
                        </a:rPr>
                        <a:t>Modelo</a:t>
                      </a:r>
                    </a:p>
                  </a:txBody>
                  <a:tcPr anchor="ctr"/>
                </a:tc>
                <a:tc>
                  <a:txBody>
                    <a:bodyPr/>
                    <a:lstStyle/>
                    <a:p>
                      <a:pPr algn="ctr"/>
                      <a:r>
                        <a:rPr lang="es-MX">
                          <a:effectLst/>
                        </a:rPr>
                        <a:t>Núcleos</a:t>
                      </a:r>
                    </a:p>
                  </a:txBody>
                  <a:tcPr anchor="ctr"/>
                </a:tc>
                <a:tc>
                  <a:txBody>
                    <a:bodyPr/>
                    <a:lstStyle/>
                    <a:p>
                      <a:pPr algn="ctr"/>
                      <a:r>
                        <a:rPr lang="es-MX">
                          <a:effectLst/>
                        </a:rPr>
                        <a:t>Frecuencia</a:t>
                      </a:r>
                    </a:p>
                  </a:txBody>
                  <a:tcPr anchor="ctr"/>
                </a:tc>
                <a:tc>
                  <a:txBody>
                    <a:bodyPr/>
                    <a:lstStyle/>
                    <a:p>
                      <a:pPr algn="ctr"/>
                      <a:r>
                        <a:rPr lang="es-MX">
                          <a:effectLst/>
                        </a:rPr>
                        <a:t>cachéL2</a:t>
                      </a:r>
                    </a:p>
                  </a:txBody>
                  <a:tcPr anchor="ctr"/>
                </a:tc>
                <a:tc>
                  <a:txBody>
                    <a:bodyPr/>
                    <a:lstStyle/>
                    <a:p>
                      <a:pPr algn="ctr"/>
                      <a:r>
                        <a:rPr lang="es-MX">
                          <a:effectLst/>
                        </a:rPr>
                        <a:t>FSB</a:t>
                      </a:r>
                    </a:p>
                  </a:txBody>
                  <a:tcPr anchor="ctr"/>
                </a:tc>
                <a:tc>
                  <a:txBody>
                    <a:bodyPr/>
                    <a:lstStyle/>
                    <a:p>
                      <a:pPr algn="ctr"/>
                      <a:r>
                        <a:rPr lang="es-MX">
                          <a:effectLst/>
                        </a:rPr>
                        <a:t>Mult.</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extLst>
                  <a:ext uri="{0D108BD9-81ED-4DB2-BD59-A6C34878D82A}">
                    <a16:rowId xmlns:a16="http://schemas.microsoft.com/office/drawing/2014/main" val="711775598"/>
                  </a:ext>
                </a:extLst>
              </a:tr>
              <a:tr h="0">
                <a:tc>
                  <a:txBody>
                    <a:bodyPr/>
                    <a:lstStyle/>
                    <a:p>
                      <a:r>
                        <a:rPr lang="es-MX">
                          <a:effectLst/>
                        </a:rPr>
                        <a:t>Core 2 Duo E6305</a:t>
                      </a:r>
                    </a:p>
                  </a:txBody>
                  <a:tcPr anchor="ctr"/>
                </a:tc>
                <a:tc>
                  <a:txBody>
                    <a:bodyPr/>
                    <a:lstStyle/>
                    <a:p>
                      <a:r>
                        <a:rPr lang="es-MX">
                          <a:effectLst/>
                        </a:rPr>
                        <a:t>2</a:t>
                      </a:r>
                    </a:p>
                  </a:txBody>
                  <a:tcPr anchor="ctr"/>
                </a:tc>
                <a:tc>
                  <a:txBody>
                    <a:bodyPr/>
                    <a:lstStyle/>
                    <a:p>
                      <a:r>
                        <a:rPr lang="es-MX">
                          <a:effectLst/>
                        </a:rPr>
                        <a:t>1.87 GHz</a:t>
                      </a:r>
                    </a:p>
                  </a:txBody>
                  <a:tcPr anchor="ctr"/>
                </a:tc>
                <a:tc>
                  <a:txBody>
                    <a:bodyPr/>
                    <a:lstStyle/>
                    <a:p>
                      <a:r>
                        <a:rPr lang="es-MX">
                          <a:effectLst/>
                        </a:rPr>
                        <a:t>2 MiB</a:t>
                      </a:r>
                    </a:p>
                  </a:txBody>
                  <a:tcPr anchor="ctr"/>
                </a:tc>
                <a:tc>
                  <a:txBody>
                    <a:bodyPr/>
                    <a:lstStyle/>
                    <a:p>
                      <a:r>
                        <a:rPr lang="es-MX">
                          <a:effectLst/>
                        </a:rPr>
                        <a:t>1066 MT/s</a:t>
                      </a:r>
                    </a:p>
                  </a:txBody>
                  <a:tcPr anchor="ctr"/>
                </a:tc>
                <a:tc>
                  <a:txBody>
                    <a:bodyPr/>
                    <a:lstStyle/>
                    <a:p>
                      <a:r>
                        <a:rPr lang="es-MX">
                          <a:effectLst/>
                        </a:rPr>
                        <a:t>7×</a:t>
                      </a:r>
                    </a:p>
                  </a:txBody>
                  <a:tcPr anchor="ctr"/>
                </a:tc>
                <a:tc>
                  <a:txBody>
                    <a:bodyPr/>
                    <a:lstStyle/>
                    <a:p>
                      <a:r>
                        <a:rPr lang="es-MX">
                          <a:effectLst/>
                        </a:rPr>
                        <a:t>65 W</a:t>
                      </a:r>
                    </a:p>
                  </a:txBody>
                  <a:tcPr anchor="ctr"/>
                </a:tc>
                <a:tc>
                  <a:txBody>
                    <a:bodyPr/>
                    <a:lstStyle/>
                    <a:p>
                      <a:r>
                        <a:rPr lang="es-MX">
                          <a:effectLst/>
                        </a:rPr>
                        <a:t>LGA 771</a:t>
                      </a:r>
                    </a:p>
                  </a:txBody>
                  <a:tcPr anchor="ctr"/>
                </a:tc>
                <a:extLst>
                  <a:ext uri="{0D108BD9-81ED-4DB2-BD59-A6C34878D82A}">
                    <a16:rowId xmlns:a16="http://schemas.microsoft.com/office/drawing/2014/main" val="1266814585"/>
                  </a:ext>
                </a:extLst>
              </a:tr>
              <a:tr h="0">
                <a:tc>
                  <a:txBody>
                    <a:bodyPr/>
                    <a:lstStyle/>
                    <a:p>
                      <a:r>
                        <a:rPr lang="es-MX">
                          <a:effectLst/>
                        </a:rPr>
                        <a:t>Core 2 Duo E6405</a:t>
                      </a:r>
                    </a:p>
                  </a:txBody>
                  <a:tcPr anchor="ctr"/>
                </a:tc>
                <a:tc>
                  <a:txBody>
                    <a:bodyPr/>
                    <a:lstStyle/>
                    <a:p>
                      <a:r>
                        <a:rPr lang="es-MX">
                          <a:effectLst/>
                        </a:rPr>
                        <a:t>2</a:t>
                      </a:r>
                    </a:p>
                  </a:txBody>
                  <a:tcPr anchor="ctr"/>
                </a:tc>
                <a:tc>
                  <a:txBody>
                    <a:bodyPr/>
                    <a:lstStyle/>
                    <a:p>
                      <a:r>
                        <a:rPr lang="es-MX">
                          <a:effectLst/>
                        </a:rPr>
                        <a:t>2.13 GHz</a:t>
                      </a:r>
                    </a:p>
                  </a:txBody>
                  <a:tcPr anchor="ctr"/>
                </a:tc>
                <a:tc>
                  <a:txBody>
                    <a:bodyPr/>
                    <a:lstStyle/>
                    <a:p>
                      <a:r>
                        <a:rPr lang="es-MX" dirty="0">
                          <a:effectLst/>
                        </a:rPr>
                        <a:t>2 MiB</a:t>
                      </a:r>
                    </a:p>
                  </a:txBody>
                  <a:tcPr anchor="ctr"/>
                </a:tc>
                <a:tc>
                  <a:txBody>
                    <a:bodyPr/>
                    <a:lstStyle/>
                    <a:p>
                      <a:r>
                        <a:rPr lang="es-MX">
                          <a:effectLst/>
                        </a:rPr>
                        <a:t>1066 MT/s</a:t>
                      </a:r>
                    </a:p>
                  </a:txBody>
                  <a:tcPr anchor="ctr"/>
                </a:tc>
                <a:tc>
                  <a:txBody>
                    <a:bodyPr/>
                    <a:lstStyle/>
                    <a:p>
                      <a:r>
                        <a:rPr lang="es-MX">
                          <a:effectLst/>
                        </a:rPr>
                        <a:t>8×</a:t>
                      </a:r>
                    </a:p>
                  </a:txBody>
                  <a:tcPr anchor="ctr"/>
                </a:tc>
                <a:tc>
                  <a:txBody>
                    <a:bodyPr/>
                    <a:lstStyle/>
                    <a:p>
                      <a:r>
                        <a:rPr lang="es-MX">
                          <a:effectLst/>
                        </a:rPr>
                        <a:t>65 W</a:t>
                      </a:r>
                    </a:p>
                  </a:txBody>
                  <a:tcPr anchor="ctr"/>
                </a:tc>
                <a:tc>
                  <a:txBody>
                    <a:bodyPr/>
                    <a:lstStyle/>
                    <a:p>
                      <a:r>
                        <a:rPr lang="es-MX" dirty="0">
                          <a:effectLst/>
                        </a:rPr>
                        <a:t>LGA 771</a:t>
                      </a:r>
                    </a:p>
                  </a:txBody>
                  <a:tcPr anchor="ctr"/>
                </a:tc>
                <a:extLst>
                  <a:ext uri="{0D108BD9-81ED-4DB2-BD59-A6C34878D82A}">
                    <a16:rowId xmlns:a16="http://schemas.microsoft.com/office/drawing/2014/main" val="826697608"/>
                  </a:ext>
                </a:extLst>
              </a:tr>
            </a:tbl>
          </a:graphicData>
        </a:graphic>
      </p:graphicFrame>
      <p:sp>
        <p:nvSpPr>
          <p:cNvPr id="6" name="Rectangle 1">
            <a:extLst>
              <a:ext uri="{FF2B5EF4-FFF2-40B4-BE49-F238E27FC236}">
                <a16:creationId xmlns:a16="http://schemas.microsoft.com/office/drawing/2014/main" id="{411D2A39-4852-4021-8692-68946DB0334E}"/>
              </a:ext>
            </a:extLst>
          </p:cNvPr>
          <p:cNvSpPr>
            <a:spLocks noChangeArrowheads="1"/>
          </p:cNvSpPr>
          <p:nvPr/>
        </p:nvSpPr>
        <p:spPr bwMode="auto">
          <a:xfrm>
            <a:off x="838200" y="189181"/>
            <a:ext cx="321696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Conroe CL(65 nm, 1066 MT/s)</a:t>
            </a:r>
            <a:endParaRPr kumimoji="0" lang="es-MX" altLang="es-MX" b="1"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3200" b="1" i="0" u="none" strike="noStrike" cap="none" normalizeH="0" baseline="0" dirty="0">
                <a:ln>
                  <a:noFill/>
                </a:ln>
                <a:solidFill>
                  <a:schemeClr val="accent1"/>
                </a:solidFill>
                <a:effectLst/>
                <a:latin typeface="Arial" panose="020B0604020202020204" pitchFamily="34" charset="0"/>
              </a:rPr>
            </a:br>
            <a:endParaRPr kumimoji="0" lang="es-MX" altLang="es-MX" sz="3200" b="1"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267287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E51C3-C59F-4A8E-8E0B-235E8F9709AB}"/>
              </a:ext>
            </a:extLst>
          </p:cNvPr>
          <p:cNvSpPr>
            <a:spLocks noGrp="1"/>
          </p:cNvSpPr>
          <p:nvPr>
            <p:ph type="title"/>
          </p:nvPr>
        </p:nvSpPr>
        <p:spPr>
          <a:xfrm>
            <a:off x="838200" y="410368"/>
            <a:ext cx="10515600" cy="1325563"/>
          </a:xfrm>
        </p:spPr>
        <p:txBody>
          <a:bodyPr>
            <a:normAutofit/>
          </a:bodyPr>
          <a:lstStyle/>
          <a:p>
            <a:pPr marL="171450" indent="-171450">
              <a:buFont typeface="Arial" panose="020B0604020202020204" pitchFamily="34" charset="0"/>
              <a:buChar char="•"/>
            </a:pPr>
            <a:r>
              <a:rPr lang="es-ES" sz="1800" b="1" i="0" dirty="0">
                <a:solidFill>
                  <a:srgbClr val="202122"/>
                </a:solidFill>
                <a:effectLst/>
                <a:latin typeface="+mn-lt"/>
              </a:rPr>
              <a:t>P54</a:t>
            </a:r>
            <a:r>
              <a:rPr lang="es-ES" sz="1400" b="0" i="0" dirty="0">
                <a:solidFill>
                  <a:srgbClr val="202122"/>
                </a:solidFill>
                <a:effectLst/>
                <a:latin typeface="+mn-lt"/>
              </a:rPr>
              <a:t> - </a:t>
            </a:r>
            <a:r>
              <a:rPr lang="es-ES" sz="1400" b="0" i="0" u="none" strike="noStrike" dirty="0">
                <a:solidFill>
                  <a:schemeClr val="accent4">
                    <a:lumMod val="75000"/>
                  </a:schemeClr>
                </a:solidFill>
                <a:effectLst/>
                <a:latin typeface="+mn-lt"/>
                <a:hlinkClick r:id="rId2" tooltip="600 nanómetros">
                  <a:extLst>
                    <a:ext uri="{A12FA001-AC4F-418D-AE19-62706E023703}">
                      <ahyp:hlinkClr xmlns:ahyp="http://schemas.microsoft.com/office/drawing/2018/hyperlinkcolor" val="tx"/>
                    </a:ext>
                  </a:extLst>
                </a:hlinkClick>
              </a:rPr>
              <a:t>Tecnología de proceso de 0.6 μm</a:t>
            </a:r>
            <a:br>
              <a:rPr lang="es-ES" sz="1400" b="0" i="0" u="none" strike="noStrike" dirty="0">
                <a:solidFill>
                  <a:srgbClr val="0B0080"/>
                </a:solidFill>
                <a:effectLst/>
                <a:latin typeface="+mn-lt"/>
              </a:rPr>
            </a:br>
            <a:r>
              <a:rPr lang="es-ES" sz="1400" b="0" i="0" dirty="0">
                <a:solidFill>
                  <a:srgbClr val="202122"/>
                </a:solidFill>
                <a:effectLst/>
                <a:latin typeface="+mn-lt"/>
              </a:rPr>
              <a:t>Socket 5 296/320 pin PGA package</a:t>
            </a:r>
            <a:br>
              <a:rPr lang="es-ES" sz="1400" b="0" i="0" dirty="0">
                <a:solidFill>
                  <a:srgbClr val="202122"/>
                </a:solidFill>
                <a:effectLst/>
                <a:latin typeface="+mn-lt"/>
              </a:rPr>
            </a:br>
            <a:r>
              <a:rPr lang="es-ES" sz="1400" b="0" i="0" dirty="0">
                <a:solidFill>
                  <a:srgbClr val="202122"/>
                </a:solidFill>
                <a:effectLst/>
                <a:latin typeface="+mn-lt"/>
              </a:rPr>
              <a:t>3,2 millones de transistores</a:t>
            </a:r>
            <a:br>
              <a:rPr lang="es-ES" sz="1400" b="0" i="0" dirty="0">
                <a:solidFill>
                  <a:srgbClr val="202122"/>
                </a:solidFill>
                <a:effectLst/>
                <a:latin typeface="+mn-lt"/>
              </a:rPr>
            </a:br>
            <a:endParaRPr lang="es-MX" sz="3200" dirty="0">
              <a:latin typeface="+mn-lt"/>
            </a:endParaRPr>
          </a:p>
        </p:txBody>
      </p:sp>
      <p:sp>
        <p:nvSpPr>
          <p:cNvPr id="4" name="Marcador de número de diapositiva 3">
            <a:extLst>
              <a:ext uri="{FF2B5EF4-FFF2-40B4-BE49-F238E27FC236}">
                <a16:creationId xmlns:a16="http://schemas.microsoft.com/office/drawing/2014/main" id="{FA566C1C-BAE6-4F82-B176-5DCED156B0F2}"/>
              </a:ext>
            </a:extLst>
          </p:cNvPr>
          <p:cNvSpPr>
            <a:spLocks noGrp="1"/>
          </p:cNvSpPr>
          <p:nvPr>
            <p:ph type="sldNum" sz="quarter" idx="12"/>
          </p:nvPr>
        </p:nvSpPr>
        <p:spPr/>
        <p:txBody>
          <a:bodyPr/>
          <a:lstStyle/>
          <a:p>
            <a:pPr rtl="0"/>
            <a:fld id="{D8DA9DAA-006C-4F4B-980E-E3DF019B24E2}" type="slidenum">
              <a:rPr lang="es-ES" noProof="0" smtClean="0"/>
              <a:t>6</a:t>
            </a:fld>
            <a:endParaRPr lang="es-ES" noProof="0"/>
          </a:p>
        </p:txBody>
      </p:sp>
      <p:graphicFrame>
        <p:nvGraphicFramePr>
          <p:cNvPr id="8" name="Tabla 7">
            <a:extLst>
              <a:ext uri="{FF2B5EF4-FFF2-40B4-BE49-F238E27FC236}">
                <a16:creationId xmlns:a16="http://schemas.microsoft.com/office/drawing/2014/main" id="{B1CF9908-02D4-4509-AE8E-3932C2933E95}"/>
              </a:ext>
            </a:extLst>
          </p:cNvPr>
          <p:cNvGraphicFramePr>
            <a:graphicFrameLocks noGrp="1"/>
          </p:cNvGraphicFramePr>
          <p:nvPr>
            <p:extLst>
              <p:ext uri="{D42A27DB-BD31-4B8C-83A1-F6EECF244321}">
                <p14:modId xmlns:p14="http://schemas.microsoft.com/office/powerpoint/2010/main" val="3171383105"/>
              </p:ext>
            </p:extLst>
          </p:nvPr>
        </p:nvGraphicFramePr>
        <p:xfrm>
          <a:off x="1205948" y="1825625"/>
          <a:ext cx="10005399" cy="4351337"/>
        </p:xfrm>
        <a:graphic>
          <a:graphicData uri="http://schemas.openxmlformats.org/drawingml/2006/table">
            <a:tbl>
              <a:tblPr>
                <a:tableStyleId>{BC89EF96-8CEA-46FF-86C4-4CE0E7609802}</a:tableStyleId>
              </a:tblPr>
              <a:tblGrid>
                <a:gridCol w="1111711">
                  <a:extLst>
                    <a:ext uri="{9D8B030D-6E8A-4147-A177-3AD203B41FA5}">
                      <a16:colId xmlns:a16="http://schemas.microsoft.com/office/drawing/2014/main" val="1195597715"/>
                    </a:ext>
                  </a:extLst>
                </a:gridCol>
                <a:gridCol w="1111711">
                  <a:extLst>
                    <a:ext uri="{9D8B030D-6E8A-4147-A177-3AD203B41FA5}">
                      <a16:colId xmlns:a16="http://schemas.microsoft.com/office/drawing/2014/main" val="3628726682"/>
                    </a:ext>
                  </a:extLst>
                </a:gridCol>
                <a:gridCol w="1111711">
                  <a:extLst>
                    <a:ext uri="{9D8B030D-6E8A-4147-A177-3AD203B41FA5}">
                      <a16:colId xmlns:a16="http://schemas.microsoft.com/office/drawing/2014/main" val="2675598633"/>
                    </a:ext>
                  </a:extLst>
                </a:gridCol>
                <a:gridCol w="1111711">
                  <a:extLst>
                    <a:ext uri="{9D8B030D-6E8A-4147-A177-3AD203B41FA5}">
                      <a16:colId xmlns:a16="http://schemas.microsoft.com/office/drawing/2014/main" val="1182435400"/>
                    </a:ext>
                  </a:extLst>
                </a:gridCol>
                <a:gridCol w="1111711">
                  <a:extLst>
                    <a:ext uri="{9D8B030D-6E8A-4147-A177-3AD203B41FA5}">
                      <a16:colId xmlns:a16="http://schemas.microsoft.com/office/drawing/2014/main" val="1159679159"/>
                    </a:ext>
                  </a:extLst>
                </a:gridCol>
                <a:gridCol w="1111711">
                  <a:extLst>
                    <a:ext uri="{9D8B030D-6E8A-4147-A177-3AD203B41FA5}">
                      <a16:colId xmlns:a16="http://schemas.microsoft.com/office/drawing/2014/main" val="3247590020"/>
                    </a:ext>
                  </a:extLst>
                </a:gridCol>
                <a:gridCol w="1111711">
                  <a:extLst>
                    <a:ext uri="{9D8B030D-6E8A-4147-A177-3AD203B41FA5}">
                      <a16:colId xmlns:a16="http://schemas.microsoft.com/office/drawing/2014/main" val="1314801664"/>
                    </a:ext>
                  </a:extLst>
                </a:gridCol>
                <a:gridCol w="1111711">
                  <a:extLst>
                    <a:ext uri="{9D8B030D-6E8A-4147-A177-3AD203B41FA5}">
                      <a16:colId xmlns:a16="http://schemas.microsoft.com/office/drawing/2014/main" val="2135997862"/>
                    </a:ext>
                  </a:extLst>
                </a:gridCol>
                <a:gridCol w="1111711">
                  <a:extLst>
                    <a:ext uri="{9D8B030D-6E8A-4147-A177-3AD203B41FA5}">
                      <a16:colId xmlns:a16="http://schemas.microsoft.com/office/drawing/2014/main" val="1982723608"/>
                    </a:ext>
                  </a:extLst>
                </a:gridCol>
              </a:tblGrid>
              <a:tr h="821007">
                <a:tc>
                  <a:txBody>
                    <a:bodyPr/>
                    <a:lstStyle/>
                    <a:p>
                      <a:pPr algn="ctr"/>
                      <a:r>
                        <a:rPr lang="es-MX" sz="1600">
                          <a:effectLst/>
                        </a:rPr>
                        <a:t>Modelo</a:t>
                      </a:r>
                    </a:p>
                  </a:txBody>
                  <a:tcPr marL="82101" marR="82101" marT="41050" marB="41050" anchor="ctr"/>
                </a:tc>
                <a:tc>
                  <a:txBody>
                    <a:bodyPr/>
                    <a:lstStyle/>
                    <a:p>
                      <a:pPr algn="ctr"/>
                      <a:r>
                        <a:rPr lang="es-MX" sz="1400" dirty="0">
                          <a:effectLst/>
                        </a:rPr>
                        <a:t>Frecuencia</a:t>
                      </a:r>
                    </a:p>
                  </a:txBody>
                  <a:tcPr marL="82101" marR="82101" marT="41050" marB="41050" anchor="ctr"/>
                </a:tc>
                <a:tc>
                  <a:txBody>
                    <a:bodyPr/>
                    <a:lstStyle/>
                    <a:p>
                      <a:pPr algn="ctr"/>
                      <a:r>
                        <a:rPr lang="es-MX" sz="1600">
                          <a:effectLst/>
                        </a:rPr>
                        <a:t>cachéL1</a:t>
                      </a:r>
                    </a:p>
                  </a:txBody>
                  <a:tcPr marL="82101" marR="82101" marT="41050" marB="41050" anchor="ctr"/>
                </a:tc>
                <a:tc>
                  <a:txBody>
                    <a:bodyPr/>
                    <a:lstStyle/>
                    <a:p>
                      <a:pPr algn="ctr"/>
                      <a:r>
                        <a:rPr lang="es-MX" sz="1600">
                          <a:effectLst/>
                        </a:rPr>
                        <a:t>FSB</a:t>
                      </a:r>
                    </a:p>
                  </a:txBody>
                  <a:tcPr marL="82101" marR="82101" marT="41050" marB="41050" anchor="ctr"/>
                </a:tc>
                <a:tc>
                  <a:txBody>
                    <a:bodyPr/>
                    <a:lstStyle/>
                    <a:p>
                      <a:pPr algn="ctr"/>
                      <a:r>
                        <a:rPr lang="es-MX" sz="1600">
                          <a:effectLst/>
                        </a:rPr>
                        <a:t>Mult.</a:t>
                      </a:r>
                    </a:p>
                  </a:txBody>
                  <a:tcPr marL="82101" marR="82101" marT="41050" marB="41050" anchor="ctr"/>
                </a:tc>
                <a:tc>
                  <a:txBody>
                    <a:bodyPr/>
                    <a:lstStyle/>
                    <a:p>
                      <a:pPr algn="ctr"/>
                      <a:r>
                        <a:rPr lang="es-MX" sz="1600">
                          <a:effectLst/>
                        </a:rPr>
                        <a:t>Voltaje</a:t>
                      </a:r>
                    </a:p>
                  </a:txBody>
                  <a:tcPr marL="82101" marR="82101" marT="41050" marB="41050" anchor="ctr"/>
                </a:tc>
                <a:tc>
                  <a:txBody>
                    <a:bodyPr/>
                    <a:lstStyle/>
                    <a:p>
                      <a:pPr algn="ctr"/>
                      <a:r>
                        <a:rPr lang="es-MX" sz="1600">
                          <a:effectLst/>
                        </a:rPr>
                        <a:t>TDP</a:t>
                      </a:r>
                    </a:p>
                  </a:txBody>
                  <a:tcPr marL="82101" marR="82101" marT="41050" marB="41050" anchor="ctr"/>
                </a:tc>
                <a:tc>
                  <a:txBody>
                    <a:bodyPr/>
                    <a:lstStyle/>
                    <a:p>
                      <a:pPr algn="ctr"/>
                      <a:r>
                        <a:rPr lang="es-MX" sz="1600">
                          <a:effectLst/>
                        </a:rPr>
                        <a:t>Socket</a:t>
                      </a:r>
                    </a:p>
                  </a:txBody>
                  <a:tcPr marL="82101" marR="82101" marT="41050" marB="41050" anchor="ctr"/>
                </a:tc>
                <a:tc>
                  <a:txBody>
                    <a:bodyPr/>
                    <a:lstStyle/>
                    <a:p>
                      <a:pPr algn="ctr"/>
                      <a:r>
                        <a:rPr lang="es-MX" sz="1600" dirty="0">
                          <a:effectLst/>
                        </a:rPr>
                        <a:t>Fecha de lanzamiento</a:t>
                      </a:r>
                    </a:p>
                  </a:txBody>
                  <a:tcPr marL="82101" marR="82101" marT="41050" marB="41050" anchor="ctr"/>
                </a:tc>
                <a:extLst>
                  <a:ext uri="{0D108BD9-81ED-4DB2-BD59-A6C34878D82A}">
                    <a16:rowId xmlns:a16="http://schemas.microsoft.com/office/drawing/2014/main" val="3213374429"/>
                  </a:ext>
                </a:extLst>
              </a:tr>
              <a:tr h="821007">
                <a:tc>
                  <a:txBody>
                    <a:bodyPr/>
                    <a:lstStyle/>
                    <a:p>
                      <a:r>
                        <a:rPr lang="es-MX" sz="1600">
                          <a:effectLst/>
                        </a:rPr>
                        <a:t>Pentium 75</a:t>
                      </a:r>
                    </a:p>
                  </a:txBody>
                  <a:tcPr marL="82101" marR="82101" marT="41050" marB="41050" anchor="ctr"/>
                </a:tc>
                <a:tc>
                  <a:txBody>
                    <a:bodyPr/>
                    <a:lstStyle/>
                    <a:p>
                      <a:r>
                        <a:rPr lang="es-MX" sz="1600">
                          <a:effectLst/>
                        </a:rPr>
                        <a:t>75 MHz</a:t>
                      </a:r>
                    </a:p>
                  </a:txBody>
                  <a:tcPr marL="82101" marR="82101" marT="41050" marB="41050" anchor="ctr"/>
                </a:tc>
                <a:tc>
                  <a:txBody>
                    <a:bodyPr/>
                    <a:lstStyle/>
                    <a:p>
                      <a:r>
                        <a:rPr lang="es-MX" sz="1600">
                          <a:effectLst/>
                        </a:rPr>
                        <a:t>8 + 8 KiB</a:t>
                      </a:r>
                    </a:p>
                  </a:txBody>
                  <a:tcPr marL="82101" marR="82101" marT="41050" marB="41050" anchor="ctr"/>
                </a:tc>
                <a:tc>
                  <a:txBody>
                    <a:bodyPr/>
                    <a:lstStyle/>
                    <a:p>
                      <a:r>
                        <a:rPr lang="es-MX" sz="1600">
                          <a:effectLst/>
                        </a:rPr>
                        <a:t>50 MT/s</a:t>
                      </a:r>
                    </a:p>
                  </a:txBody>
                  <a:tcPr marL="82101" marR="82101" marT="41050" marB="41050" anchor="ctr"/>
                </a:tc>
                <a:tc>
                  <a:txBody>
                    <a:bodyPr/>
                    <a:lstStyle/>
                    <a:p>
                      <a:r>
                        <a:rPr lang="es-MX" sz="1600">
                          <a:effectLst/>
                        </a:rPr>
                        <a:t>1.5×</a:t>
                      </a:r>
                    </a:p>
                  </a:txBody>
                  <a:tcPr marL="82101" marR="82101" marT="41050" marB="41050" anchor="ctr"/>
                </a:tc>
                <a:tc>
                  <a:txBody>
                    <a:bodyPr/>
                    <a:lstStyle/>
                    <a:p>
                      <a:r>
                        <a:rPr lang="es-MX" sz="1600">
                          <a:effectLst/>
                        </a:rPr>
                        <a:t>3.135–3.6 V</a:t>
                      </a:r>
                    </a:p>
                  </a:txBody>
                  <a:tcPr marL="82101" marR="82101" marT="41050" marB="41050" anchor="ctr"/>
                </a:tc>
                <a:tc>
                  <a:txBody>
                    <a:bodyPr/>
                    <a:lstStyle/>
                    <a:p>
                      <a:r>
                        <a:rPr lang="es-MX" sz="1600">
                          <a:effectLst/>
                        </a:rPr>
                        <a:t>8 W</a:t>
                      </a:r>
                    </a:p>
                  </a:txBody>
                  <a:tcPr marL="82101" marR="82101" marT="41050" marB="41050" anchor="ctr"/>
                </a:tc>
                <a:tc>
                  <a:txBody>
                    <a:bodyPr/>
                    <a:lstStyle/>
                    <a:p>
                      <a:r>
                        <a:rPr lang="es-MX" sz="1600">
                          <a:effectLst/>
                        </a:rPr>
                        <a:t>- Socket 5- Socket 7</a:t>
                      </a:r>
                    </a:p>
                  </a:txBody>
                  <a:tcPr marL="82101" marR="82101" marT="41050" marB="41050" anchor="ctr"/>
                </a:tc>
                <a:tc>
                  <a:txBody>
                    <a:bodyPr/>
                    <a:lstStyle/>
                    <a:p>
                      <a:r>
                        <a:rPr lang="es-ES" sz="1600">
                          <a:effectLst/>
                        </a:rPr>
                        <a:t>10 de octubre de 1994</a:t>
                      </a:r>
                    </a:p>
                  </a:txBody>
                  <a:tcPr marL="82101" marR="82101" marT="41050" marB="41050" anchor="ctr"/>
                </a:tc>
                <a:extLst>
                  <a:ext uri="{0D108BD9-81ED-4DB2-BD59-A6C34878D82A}">
                    <a16:rowId xmlns:a16="http://schemas.microsoft.com/office/drawing/2014/main" val="4003829475"/>
                  </a:ext>
                </a:extLst>
              </a:tr>
              <a:tr h="821007">
                <a:tc>
                  <a:txBody>
                    <a:bodyPr/>
                    <a:lstStyle/>
                    <a:p>
                      <a:r>
                        <a:rPr lang="es-MX" sz="1600">
                          <a:effectLst/>
                        </a:rPr>
                        <a:t>Pentium 90</a:t>
                      </a:r>
                    </a:p>
                  </a:txBody>
                  <a:tcPr marL="82101" marR="82101" marT="41050" marB="41050" anchor="ctr"/>
                </a:tc>
                <a:tc>
                  <a:txBody>
                    <a:bodyPr/>
                    <a:lstStyle/>
                    <a:p>
                      <a:r>
                        <a:rPr lang="es-MX" sz="1600">
                          <a:effectLst/>
                        </a:rPr>
                        <a:t>90 MHz</a:t>
                      </a:r>
                    </a:p>
                  </a:txBody>
                  <a:tcPr marL="82101" marR="82101" marT="41050" marB="41050" anchor="ctr"/>
                </a:tc>
                <a:tc>
                  <a:txBody>
                    <a:bodyPr/>
                    <a:lstStyle/>
                    <a:p>
                      <a:r>
                        <a:rPr lang="es-MX" sz="1600">
                          <a:effectLst/>
                        </a:rPr>
                        <a:t>8 + 8 KiB</a:t>
                      </a:r>
                    </a:p>
                  </a:txBody>
                  <a:tcPr marL="82101" marR="82101" marT="41050" marB="41050" anchor="ctr"/>
                </a:tc>
                <a:tc>
                  <a:txBody>
                    <a:bodyPr/>
                    <a:lstStyle/>
                    <a:p>
                      <a:r>
                        <a:rPr lang="es-MX" sz="1600">
                          <a:effectLst/>
                        </a:rPr>
                        <a:t>60 MT/s</a:t>
                      </a:r>
                    </a:p>
                  </a:txBody>
                  <a:tcPr marL="82101" marR="82101" marT="41050" marB="41050" anchor="ctr"/>
                </a:tc>
                <a:tc>
                  <a:txBody>
                    <a:bodyPr/>
                    <a:lstStyle/>
                    <a:p>
                      <a:r>
                        <a:rPr lang="es-MX" sz="1600">
                          <a:effectLst/>
                        </a:rPr>
                        <a:t>1.5×</a:t>
                      </a:r>
                    </a:p>
                  </a:txBody>
                  <a:tcPr marL="82101" marR="82101" marT="41050" marB="41050" anchor="ctr"/>
                </a:tc>
                <a:tc>
                  <a:txBody>
                    <a:bodyPr/>
                    <a:lstStyle/>
                    <a:p>
                      <a:r>
                        <a:rPr lang="es-MX" sz="1600">
                          <a:effectLst/>
                        </a:rPr>
                        <a:t>3.135–3.6 V</a:t>
                      </a:r>
                    </a:p>
                  </a:txBody>
                  <a:tcPr marL="82101" marR="82101" marT="41050" marB="41050" anchor="ctr"/>
                </a:tc>
                <a:tc>
                  <a:txBody>
                    <a:bodyPr/>
                    <a:lstStyle/>
                    <a:p>
                      <a:r>
                        <a:rPr lang="es-MX" sz="1600">
                          <a:effectLst/>
                        </a:rPr>
                        <a:t>9 W</a:t>
                      </a:r>
                    </a:p>
                  </a:txBody>
                  <a:tcPr marL="82101" marR="82101" marT="41050" marB="41050" anchor="ctr"/>
                </a:tc>
                <a:tc>
                  <a:txBody>
                    <a:bodyPr/>
                    <a:lstStyle/>
                    <a:p>
                      <a:r>
                        <a:rPr lang="es-MX" sz="1600">
                          <a:effectLst/>
                        </a:rPr>
                        <a:t>- Socket 5- Socket 7</a:t>
                      </a:r>
                    </a:p>
                  </a:txBody>
                  <a:tcPr marL="82101" marR="82101" marT="41050" marB="41050" anchor="ctr"/>
                </a:tc>
                <a:tc>
                  <a:txBody>
                    <a:bodyPr/>
                    <a:lstStyle/>
                    <a:p>
                      <a:r>
                        <a:rPr lang="es-ES" sz="1600">
                          <a:effectLst/>
                        </a:rPr>
                        <a:t>7 de marzo de 1994</a:t>
                      </a:r>
                    </a:p>
                  </a:txBody>
                  <a:tcPr marL="82101" marR="82101" marT="41050" marB="41050" anchor="ctr"/>
                </a:tc>
                <a:extLst>
                  <a:ext uri="{0D108BD9-81ED-4DB2-BD59-A6C34878D82A}">
                    <a16:rowId xmlns:a16="http://schemas.microsoft.com/office/drawing/2014/main" val="936540153"/>
                  </a:ext>
                </a:extLst>
              </a:tr>
              <a:tr h="821007">
                <a:tc>
                  <a:txBody>
                    <a:bodyPr/>
                    <a:lstStyle/>
                    <a:p>
                      <a:r>
                        <a:rPr lang="es-MX" sz="1600">
                          <a:effectLst/>
                        </a:rPr>
                        <a:t>Pentium 100</a:t>
                      </a:r>
                    </a:p>
                  </a:txBody>
                  <a:tcPr marL="82101" marR="82101" marT="41050" marB="41050" anchor="ctr"/>
                </a:tc>
                <a:tc>
                  <a:txBody>
                    <a:bodyPr/>
                    <a:lstStyle/>
                    <a:p>
                      <a:r>
                        <a:rPr lang="es-MX" sz="1600">
                          <a:effectLst/>
                        </a:rPr>
                        <a:t>100 MHz</a:t>
                      </a:r>
                    </a:p>
                  </a:txBody>
                  <a:tcPr marL="82101" marR="82101" marT="41050" marB="41050" anchor="ctr"/>
                </a:tc>
                <a:tc>
                  <a:txBody>
                    <a:bodyPr/>
                    <a:lstStyle/>
                    <a:p>
                      <a:r>
                        <a:rPr lang="es-MX" sz="1600">
                          <a:effectLst/>
                        </a:rPr>
                        <a:t>8 + 8 KiB</a:t>
                      </a:r>
                    </a:p>
                  </a:txBody>
                  <a:tcPr marL="82101" marR="82101" marT="41050" marB="41050" anchor="ctr"/>
                </a:tc>
                <a:tc>
                  <a:txBody>
                    <a:bodyPr/>
                    <a:lstStyle/>
                    <a:p>
                      <a:r>
                        <a:rPr lang="es-MX" sz="1600">
                          <a:effectLst/>
                        </a:rPr>
                        <a:t>66 MT/s</a:t>
                      </a:r>
                    </a:p>
                  </a:txBody>
                  <a:tcPr marL="82101" marR="82101" marT="41050" marB="41050" anchor="ctr"/>
                </a:tc>
                <a:tc>
                  <a:txBody>
                    <a:bodyPr/>
                    <a:lstStyle/>
                    <a:p>
                      <a:r>
                        <a:rPr lang="es-MX" sz="1600">
                          <a:effectLst/>
                        </a:rPr>
                        <a:t>1.5×</a:t>
                      </a:r>
                    </a:p>
                  </a:txBody>
                  <a:tcPr marL="82101" marR="82101" marT="41050" marB="41050" anchor="ctr"/>
                </a:tc>
                <a:tc>
                  <a:txBody>
                    <a:bodyPr/>
                    <a:lstStyle/>
                    <a:p>
                      <a:r>
                        <a:rPr lang="es-MX" sz="1600">
                          <a:effectLst/>
                        </a:rPr>
                        <a:t>3.135–3.6 V</a:t>
                      </a:r>
                    </a:p>
                  </a:txBody>
                  <a:tcPr marL="82101" marR="82101" marT="41050" marB="41050" anchor="ctr"/>
                </a:tc>
                <a:tc>
                  <a:txBody>
                    <a:bodyPr/>
                    <a:lstStyle/>
                    <a:p>
                      <a:r>
                        <a:rPr lang="es-MX" sz="1600">
                          <a:effectLst/>
                        </a:rPr>
                        <a:t>10.1 W</a:t>
                      </a:r>
                    </a:p>
                  </a:txBody>
                  <a:tcPr marL="82101" marR="82101" marT="41050" marB="41050" anchor="ctr"/>
                </a:tc>
                <a:tc>
                  <a:txBody>
                    <a:bodyPr/>
                    <a:lstStyle/>
                    <a:p>
                      <a:r>
                        <a:rPr lang="es-MX" sz="1600">
                          <a:effectLst/>
                        </a:rPr>
                        <a:t>- Socket 5- Socket 7</a:t>
                      </a:r>
                    </a:p>
                  </a:txBody>
                  <a:tcPr marL="82101" marR="82101" marT="41050" marB="41050" anchor="ctr"/>
                </a:tc>
                <a:tc>
                  <a:txBody>
                    <a:bodyPr/>
                    <a:lstStyle/>
                    <a:p>
                      <a:r>
                        <a:rPr lang="es-ES" sz="1600">
                          <a:effectLst/>
                        </a:rPr>
                        <a:t>7 de marzo de 1994</a:t>
                      </a:r>
                    </a:p>
                  </a:txBody>
                  <a:tcPr marL="82101" marR="82101" marT="41050" marB="41050" anchor="ctr"/>
                </a:tc>
                <a:extLst>
                  <a:ext uri="{0D108BD9-81ED-4DB2-BD59-A6C34878D82A}">
                    <a16:rowId xmlns:a16="http://schemas.microsoft.com/office/drawing/2014/main" val="346311673"/>
                  </a:ext>
                </a:extLst>
              </a:tr>
              <a:tr h="1067309">
                <a:tc>
                  <a:txBody>
                    <a:bodyPr/>
                    <a:lstStyle/>
                    <a:p>
                      <a:pPr algn="l"/>
                      <a:r>
                        <a:rPr lang="es-MX" sz="1600" b="0">
                          <a:solidFill>
                            <a:srgbClr val="202122"/>
                          </a:solidFill>
                          <a:effectLst/>
                        </a:rPr>
                        <a:t>Embedded Pentium 100</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100 MHz</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8 + 8 KiB</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66 MT/s</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1.5×</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3.135–3.6 V</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r>
                        <a:rPr lang="es-MX" sz="1600" b="0">
                          <a:solidFill>
                            <a:srgbClr val="202122"/>
                          </a:solidFill>
                          <a:effectLst/>
                        </a:rPr>
                        <a:t>10.1 W</a:t>
                      </a:r>
                      <a:endParaRPr lang="es-MX" sz="1600" b="0" i="0">
                        <a:solidFill>
                          <a:srgbClr val="202122"/>
                        </a:solidFill>
                        <a:effectLst/>
                        <a:latin typeface="Arial" panose="020B0604020202020204" pitchFamily="34" charset="0"/>
                      </a:endParaRPr>
                    </a:p>
                  </a:txBody>
                  <a:tcPr marL="82101" marR="82101" marT="41050" marB="41050" anchor="ctr"/>
                </a:tc>
                <a:tc>
                  <a:txBody>
                    <a:bodyPr/>
                    <a:lstStyle/>
                    <a:p>
                      <a:pPr algn="l"/>
                      <a:endParaRPr lang="es-MX" sz="1600" b="0" i="0">
                        <a:solidFill>
                          <a:srgbClr val="202122"/>
                        </a:solidFill>
                        <a:effectLst/>
                        <a:latin typeface="Arial" panose="020B0604020202020204" pitchFamily="34" charset="0"/>
                      </a:endParaRPr>
                    </a:p>
                  </a:txBody>
                  <a:tcPr marL="82101" marR="82101" marT="41050" marB="41050" anchor="ctr"/>
                </a:tc>
                <a:tc>
                  <a:txBody>
                    <a:bodyPr/>
                    <a:lstStyle/>
                    <a:p>
                      <a:endParaRPr lang="es-MX" sz="1600" dirty="0"/>
                    </a:p>
                  </a:txBody>
                  <a:tcPr marL="82101" marR="82101" marT="41050" marB="41050"/>
                </a:tc>
                <a:extLst>
                  <a:ext uri="{0D108BD9-81ED-4DB2-BD59-A6C34878D82A}">
                    <a16:rowId xmlns:a16="http://schemas.microsoft.com/office/drawing/2014/main" val="3296982283"/>
                  </a:ext>
                </a:extLst>
              </a:tr>
            </a:tbl>
          </a:graphicData>
        </a:graphic>
      </p:graphicFrame>
    </p:spTree>
    <p:extLst>
      <p:ext uri="{BB962C8B-B14F-4D97-AF65-F5344CB8AC3E}">
        <p14:creationId xmlns:p14="http://schemas.microsoft.com/office/powerpoint/2010/main" val="42721574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EF56F54-F9B1-4B2C-BDC0-7C0FA14A86EB}"/>
              </a:ext>
            </a:extLst>
          </p:cNvPr>
          <p:cNvSpPr>
            <a:spLocks noGrp="1"/>
          </p:cNvSpPr>
          <p:nvPr>
            <p:ph type="sldNum" sz="quarter" idx="12"/>
          </p:nvPr>
        </p:nvSpPr>
        <p:spPr/>
        <p:txBody>
          <a:bodyPr/>
          <a:lstStyle/>
          <a:p>
            <a:pPr rtl="0"/>
            <a:fld id="{D8DA9DAA-006C-4F4B-980E-E3DF019B24E2}" type="slidenum">
              <a:rPr lang="es-ES" noProof="0" smtClean="0"/>
              <a:t>60</a:t>
            </a:fld>
            <a:endParaRPr lang="es-ES" noProof="0"/>
          </a:p>
        </p:txBody>
      </p:sp>
      <p:graphicFrame>
        <p:nvGraphicFramePr>
          <p:cNvPr id="5" name="Tabla 4">
            <a:extLst>
              <a:ext uri="{FF2B5EF4-FFF2-40B4-BE49-F238E27FC236}">
                <a16:creationId xmlns:a16="http://schemas.microsoft.com/office/drawing/2014/main" id="{5884E4AE-C411-470A-9D1F-B9AB7E62B692}"/>
              </a:ext>
            </a:extLst>
          </p:cNvPr>
          <p:cNvGraphicFramePr>
            <a:graphicFrameLocks noGrp="1"/>
          </p:cNvGraphicFramePr>
          <p:nvPr>
            <p:extLst>
              <p:ext uri="{D42A27DB-BD31-4B8C-83A1-F6EECF244321}">
                <p14:modId xmlns:p14="http://schemas.microsoft.com/office/powerpoint/2010/main" val="1127716278"/>
              </p:ext>
            </p:extLst>
          </p:nvPr>
        </p:nvGraphicFramePr>
        <p:xfrm>
          <a:off x="838198" y="2081054"/>
          <a:ext cx="10515604" cy="3840480"/>
        </p:xfrm>
        <a:graphic>
          <a:graphicData uri="http://schemas.openxmlformats.org/drawingml/2006/table">
            <a:tbl>
              <a:tblPr>
                <a:tableStyleId>{BC89EF96-8CEA-46FF-86C4-4CE0E7609802}</a:tableStyleId>
              </a:tblPr>
              <a:tblGrid>
                <a:gridCol w="955964">
                  <a:extLst>
                    <a:ext uri="{9D8B030D-6E8A-4147-A177-3AD203B41FA5}">
                      <a16:colId xmlns:a16="http://schemas.microsoft.com/office/drawing/2014/main" val="92184522"/>
                    </a:ext>
                  </a:extLst>
                </a:gridCol>
                <a:gridCol w="955964">
                  <a:extLst>
                    <a:ext uri="{9D8B030D-6E8A-4147-A177-3AD203B41FA5}">
                      <a16:colId xmlns:a16="http://schemas.microsoft.com/office/drawing/2014/main" val="1647735136"/>
                    </a:ext>
                  </a:extLst>
                </a:gridCol>
                <a:gridCol w="955964">
                  <a:extLst>
                    <a:ext uri="{9D8B030D-6E8A-4147-A177-3AD203B41FA5}">
                      <a16:colId xmlns:a16="http://schemas.microsoft.com/office/drawing/2014/main" val="4130848008"/>
                    </a:ext>
                  </a:extLst>
                </a:gridCol>
                <a:gridCol w="955964">
                  <a:extLst>
                    <a:ext uri="{9D8B030D-6E8A-4147-A177-3AD203B41FA5}">
                      <a16:colId xmlns:a16="http://schemas.microsoft.com/office/drawing/2014/main" val="1974674631"/>
                    </a:ext>
                  </a:extLst>
                </a:gridCol>
                <a:gridCol w="955964">
                  <a:extLst>
                    <a:ext uri="{9D8B030D-6E8A-4147-A177-3AD203B41FA5}">
                      <a16:colId xmlns:a16="http://schemas.microsoft.com/office/drawing/2014/main" val="3734627080"/>
                    </a:ext>
                  </a:extLst>
                </a:gridCol>
                <a:gridCol w="955964">
                  <a:extLst>
                    <a:ext uri="{9D8B030D-6E8A-4147-A177-3AD203B41FA5}">
                      <a16:colId xmlns:a16="http://schemas.microsoft.com/office/drawing/2014/main" val="2211898666"/>
                    </a:ext>
                  </a:extLst>
                </a:gridCol>
                <a:gridCol w="955964">
                  <a:extLst>
                    <a:ext uri="{9D8B030D-6E8A-4147-A177-3AD203B41FA5}">
                      <a16:colId xmlns:a16="http://schemas.microsoft.com/office/drawing/2014/main" val="3638238446"/>
                    </a:ext>
                  </a:extLst>
                </a:gridCol>
                <a:gridCol w="955964">
                  <a:extLst>
                    <a:ext uri="{9D8B030D-6E8A-4147-A177-3AD203B41FA5}">
                      <a16:colId xmlns:a16="http://schemas.microsoft.com/office/drawing/2014/main" val="2539049847"/>
                    </a:ext>
                  </a:extLst>
                </a:gridCol>
                <a:gridCol w="955964">
                  <a:extLst>
                    <a:ext uri="{9D8B030D-6E8A-4147-A177-3AD203B41FA5}">
                      <a16:colId xmlns:a16="http://schemas.microsoft.com/office/drawing/2014/main" val="2254996583"/>
                    </a:ext>
                  </a:extLst>
                </a:gridCol>
                <a:gridCol w="955964">
                  <a:extLst>
                    <a:ext uri="{9D8B030D-6E8A-4147-A177-3AD203B41FA5}">
                      <a16:colId xmlns:a16="http://schemas.microsoft.com/office/drawing/2014/main" val="880024826"/>
                    </a:ext>
                  </a:extLst>
                </a:gridCol>
                <a:gridCol w="955964">
                  <a:extLst>
                    <a:ext uri="{9D8B030D-6E8A-4147-A177-3AD203B41FA5}">
                      <a16:colId xmlns:a16="http://schemas.microsoft.com/office/drawing/2014/main" val="3319217360"/>
                    </a:ext>
                  </a:extLst>
                </a:gridCol>
              </a:tblGrid>
              <a:tr h="1463039">
                <a:tc>
                  <a:txBody>
                    <a:bodyPr/>
                    <a:lstStyle/>
                    <a:p>
                      <a:pPr algn="ctr"/>
                      <a:r>
                        <a:rPr lang="es-MX" sz="1800">
                          <a:effectLst/>
                        </a:rPr>
                        <a:t>Modelo</a:t>
                      </a:r>
                    </a:p>
                  </a:txBody>
                  <a:tcPr anchor="ctr"/>
                </a:tc>
                <a:tc>
                  <a:txBody>
                    <a:bodyPr/>
                    <a:lstStyle/>
                    <a:p>
                      <a:pPr algn="ctr"/>
                      <a:r>
                        <a:rPr lang="es-MX" sz="1800">
                          <a:effectLst/>
                        </a:rPr>
                        <a:t>Núcleos</a:t>
                      </a:r>
                    </a:p>
                  </a:txBody>
                  <a:tcPr anchor="ctr"/>
                </a:tc>
                <a:tc>
                  <a:txBody>
                    <a:bodyPr/>
                    <a:lstStyle/>
                    <a:p>
                      <a:pPr algn="ctr"/>
                      <a:r>
                        <a:rPr lang="es-MX" sz="1800">
                          <a:effectLst/>
                        </a:rPr>
                        <a:t>Frecuencia</a:t>
                      </a:r>
                    </a:p>
                  </a:txBody>
                  <a:tcPr anchor="ctr"/>
                </a:tc>
                <a:tc>
                  <a:txBody>
                    <a:bodyPr/>
                    <a:lstStyle/>
                    <a:p>
                      <a:pPr algn="ctr"/>
                      <a:r>
                        <a:rPr lang="es-MX" sz="1800">
                          <a:effectLst/>
                        </a:rPr>
                        <a:t>cachéL2</a:t>
                      </a:r>
                    </a:p>
                  </a:txBody>
                  <a:tcPr anchor="ctr"/>
                </a:tc>
                <a:tc>
                  <a:txBody>
                    <a:bodyPr/>
                    <a:lstStyle/>
                    <a:p>
                      <a:pPr algn="ctr"/>
                      <a:r>
                        <a:rPr lang="es-MX" sz="1800">
                          <a:effectLst/>
                        </a:rPr>
                        <a:t>FSB</a:t>
                      </a:r>
                    </a:p>
                  </a:txBody>
                  <a:tcPr anchor="ctr"/>
                </a:tc>
                <a:tc>
                  <a:txBody>
                    <a:bodyPr/>
                    <a:lstStyle/>
                    <a:p>
                      <a:pPr algn="ctr"/>
                      <a:r>
                        <a:rPr lang="es-MX" sz="1800">
                          <a:effectLst/>
                        </a:rPr>
                        <a:t>Mult.</a:t>
                      </a:r>
                    </a:p>
                  </a:txBody>
                  <a:tcPr anchor="ctr"/>
                </a:tc>
                <a:tc>
                  <a:txBody>
                    <a:bodyPr/>
                    <a:lstStyle/>
                    <a:p>
                      <a:pPr algn="ctr"/>
                      <a:r>
                        <a:rPr lang="es-MX" sz="1800">
                          <a:effectLst/>
                        </a:rPr>
                        <a:t>Voltaje</a:t>
                      </a:r>
                    </a:p>
                  </a:txBody>
                  <a:tcPr anchor="ctr"/>
                </a:tc>
                <a:tc>
                  <a:txBody>
                    <a:bodyPr/>
                    <a:lstStyle/>
                    <a:p>
                      <a:pPr algn="ctr"/>
                      <a:r>
                        <a:rPr lang="es-MX" sz="1800">
                          <a:effectLst/>
                        </a:rPr>
                        <a:t>TDP</a:t>
                      </a:r>
                    </a:p>
                  </a:txBody>
                  <a:tcPr anchor="ctr"/>
                </a:tc>
                <a:tc>
                  <a:txBody>
                    <a:bodyPr/>
                    <a:lstStyle/>
                    <a:p>
                      <a:pPr algn="ctr"/>
                      <a:r>
                        <a:rPr lang="es-MX" sz="1800">
                          <a:effectLst/>
                        </a:rPr>
                        <a:t>Socket</a:t>
                      </a:r>
                    </a:p>
                  </a:txBody>
                  <a:tcPr anchor="ctr"/>
                </a:tc>
                <a:tc>
                  <a:txBody>
                    <a:bodyPr/>
                    <a:lstStyle/>
                    <a:p>
                      <a:pPr algn="ctr"/>
                      <a:r>
                        <a:rPr lang="es-MX" sz="1800">
                          <a:effectLst/>
                        </a:rPr>
                        <a:t>Fecha delanzamiento</a:t>
                      </a:r>
                    </a:p>
                  </a:txBody>
                  <a:tcPr anchor="ctr"/>
                </a:tc>
                <a:tc>
                  <a:txBody>
                    <a:bodyPr/>
                    <a:lstStyle/>
                    <a:p>
                      <a:pPr algn="ctr"/>
                      <a:r>
                        <a:rPr lang="es-MX" sz="1800">
                          <a:effectLst/>
                        </a:rPr>
                        <a:t>Precio delanzamiento (USD)</a:t>
                      </a:r>
                    </a:p>
                  </a:txBody>
                  <a:tcPr anchor="ctr"/>
                </a:tc>
                <a:extLst>
                  <a:ext uri="{0D108BD9-81ED-4DB2-BD59-A6C34878D82A}">
                    <a16:rowId xmlns:a16="http://schemas.microsoft.com/office/drawing/2014/main" val="2486994092"/>
                  </a:ext>
                </a:extLst>
              </a:tr>
              <a:tr h="1188720">
                <a:tc>
                  <a:txBody>
                    <a:bodyPr/>
                    <a:lstStyle/>
                    <a:p>
                      <a:r>
                        <a:rPr lang="es-MX" sz="1800">
                          <a:effectLst/>
                        </a:rPr>
                        <a:t>Core 2 Extreme X6800</a:t>
                      </a:r>
                    </a:p>
                  </a:txBody>
                  <a:tcPr anchor="ctr"/>
                </a:tc>
                <a:tc>
                  <a:txBody>
                    <a:bodyPr/>
                    <a:lstStyle/>
                    <a:p>
                      <a:r>
                        <a:rPr lang="es-MX" sz="1800">
                          <a:effectLst/>
                        </a:rPr>
                        <a:t>2</a:t>
                      </a:r>
                    </a:p>
                  </a:txBody>
                  <a:tcPr anchor="ctr"/>
                </a:tc>
                <a:tc>
                  <a:txBody>
                    <a:bodyPr/>
                    <a:lstStyle/>
                    <a:p>
                      <a:r>
                        <a:rPr lang="es-MX" sz="1800">
                          <a:effectLst/>
                        </a:rPr>
                        <a:t>2.93 GHz</a:t>
                      </a:r>
                    </a:p>
                  </a:txBody>
                  <a:tcPr anchor="ctr"/>
                </a:tc>
                <a:tc>
                  <a:txBody>
                    <a:bodyPr/>
                    <a:lstStyle/>
                    <a:p>
                      <a:r>
                        <a:rPr lang="es-MX" sz="1800">
                          <a:effectLst/>
                        </a:rPr>
                        <a:t>4 MiB</a:t>
                      </a:r>
                    </a:p>
                  </a:txBody>
                  <a:tcPr anchor="ctr"/>
                </a:tc>
                <a:tc>
                  <a:txBody>
                    <a:bodyPr/>
                    <a:lstStyle/>
                    <a:p>
                      <a:r>
                        <a:rPr lang="es-MX" sz="1800">
                          <a:effectLst/>
                        </a:rPr>
                        <a:t>1066 MT/s</a:t>
                      </a:r>
                    </a:p>
                  </a:txBody>
                  <a:tcPr anchor="ctr"/>
                </a:tc>
                <a:tc>
                  <a:txBody>
                    <a:bodyPr/>
                    <a:lstStyle/>
                    <a:p>
                      <a:r>
                        <a:rPr lang="es-MX" sz="1800">
                          <a:effectLst/>
                        </a:rPr>
                        <a:t>11×</a:t>
                      </a:r>
                    </a:p>
                  </a:txBody>
                  <a:tcPr anchor="ctr"/>
                </a:tc>
                <a:tc>
                  <a:txBody>
                    <a:bodyPr/>
                    <a:lstStyle/>
                    <a:p>
                      <a:r>
                        <a:rPr lang="es-MX" sz="1800">
                          <a:effectLst/>
                        </a:rPr>
                        <a:t>0.85–1.5 V</a:t>
                      </a:r>
                    </a:p>
                  </a:txBody>
                  <a:tcPr anchor="ctr"/>
                </a:tc>
                <a:tc>
                  <a:txBody>
                    <a:bodyPr/>
                    <a:lstStyle/>
                    <a:p>
                      <a:r>
                        <a:rPr lang="es-MX" sz="1800">
                          <a:effectLst/>
                        </a:rPr>
                        <a:t>75 W</a:t>
                      </a:r>
                    </a:p>
                  </a:txBody>
                  <a:tcPr anchor="ctr"/>
                </a:tc>
                <a:tc>
                  <a:txBody>
                    <a:bodyPr/>
                    <a:lstStyle/>
                    <a:p>
                      <a:r>
                        <a:rPr lang="es-MX" sz="1800">
                          <a:effectLst/>
                        </a:rPr>
                        <a:t>LGA 775</a:t>
                      </a:r>
                    </a:p>
                  </a:txBody>
                  <a:tcPr anchor="ctr"/>
                </a:tc>
                <a:tc>
                  <a:txBody>
                    <a:bodyPr/>
                    <a:lstStyle/>
                    <a:p>
                      <a:r>
                        <a:rPr lang="es-MX" sz="1800">
                          <a:effectLst/>
                        </a:rPr>
                        <a:t>Julio de 2006</a:t>
                      </a:r>
                    </a:p>
                  </a:txBody>
                  <a:tcPr anchor="ctr"/>
                </a:tc>
                <a:tc>
                  <a:txBody>
                    <a:bodyPr/>
                    <a:lstStyle/>
                    <a:p>
                      <a:r>
                        <a:rPr lang="es-MX" sz="1800">
                          <a:effectLst/>
                        </a:rPr>
                        <a:t>$999</a:t>
                      </a:r>
                    </a:p>
                  </a:txBody>
                  <a:tcPr anchor="ctr"/>
                </a:tc>
                <a:extLst>
                  <a:ext uri="{0D108BD9-81ED-4DB2-BD59-A6C34878D82A}">
                    <a16:rowId xmlns:a16="http://schemas.microsoft.com/office/drawing/2014/main" val="519774616"/>
                  </a:ext>
                </a:extLst>
              </a:tr>
              <a:tr h="1188720">
                <a:tc>
                  <a:txBody>
                    <a:bodyPr/>
                    <a:lstStyle/>
                    <a:p>
                      <a:r>
                        <a:rPr lang="es-MX" sz="1800">
                          <a:effectLst/>
                        </a:rPr>
                        <a:t>Core 2 Extreme X6900</a:t>
                      </a:r>
                    </a:p>
                  </a:txBody>
                  <a:tcPr anchor="ctr"/>
                </a:tc>
                <a:tc>
                  <a:txBody>
                    <a:bodyPr/>
                    <a:lstStyle/>
                    <a:p>
                      <a:r>
                        <a:rPr lang="es-MX" sz="1800">
                          <a:effectLst/>
                        </a:rPr>
                        <a:t>2</a:t>
                      </a:r>
                    </a:p>
                  </a:txBody>
                  <a:tcPr anchor="ctr"/>
                </a:tc>
                <a:tc>
                  <a:txBody>
                    <a:bodyPr/>
                    <a:lstStyle/>
                    <a:p>
                      <a:r>
                        <a:rPr lang="es-MX" sz="1800">
                          <a:effectLst/>
                        </a:rPr>
                        <a:t>3.2 GHz</a:t>
                      </a:r>
                    </a:p>
                  </a:txBody>
                  <a:tcPr anchor="ctr"/>
                </a:tc>
                <a:tc>
                  <a:txBody>
                    <a:bodyPr/>
                    <a:lstStyle/>
                    <a:p>
                      <a:r>
                        <a:rPr lang="es-MX" sz="1800">
                          <a:effectLst/>
                        </a:rPr>
                        <a:t>4 MiB</a:t>
                      </a:r>
                    </a:p>
                  </a:txBody>
                  <a:tcPr anchor="ctr"/>
                </a:tc>
                <a:tc>
                  <a:txBody>
                    <a:bodyPr/>
                    <a:lstStyle/>
                    <a:p>
                      <a:r>
                        <a:rPr lang="es-MX" sz="1800">
                          <a:effectLst/>
                        </a:rPr>
                        <a:t>1066 MT/s</a:t>
                      </a:r>
                    </a:p>
                  </a:txBody>
                  <a:tcPr anchor="ctr"/>
                </a:tc>
                <a:tc>
                  <a:txBody>
                    <a:bodyPr/>
                    <a:lstStyle/>
                    <a:p>
                      <a:r>
                        <a:rPr lang="es-MX" sz="1800">
                          <a:effectLst/>
                        </a:rPr>
                        <a:t>12×</a:t>
                      </a:r>
                    </a:p>
                  </a:txBody>
                  <a:tcPr anchor="ctr"/>
                </a:tc>
                <a:tc>
                  <a:txBody>
                    <a:bodyPr/>
                    <a:lstStyle/>
                    <a:p>
                      <a:r>
                        <a:rPr lang="es-MX" sz="1800">
                          <a:effectLst/>
                        </a:rPr>
                        <a:t>0.85–1.5 V</a:t>
                      </a:r>
                    </a:p>
                  </a:txBody>
                  <a:tcPr anchor="ctr"/>
                </a:tc>
                <a:tc>
                  <a:txBody>
                    <a:bodyPr/>
                    <a:lstStyle/>
                    <a:p>
                      <a:r>
                        <a:rPr lang="es-MX" sz="1800">
                          <a:effectLst/>
                        </a:rPr>
                        <a:t>75 W</a:t>
                      </a:r>
                    </a:p>
                  </a:txBody>
                  <a:tcPr anchor="ctr"/>
                </a:tc>
                <a:tc>
                  <a:txBody>
                    <a:bodyPr/>
                    <a:lstStyle/>
                    <a:p>
                      <a:r>
                        <a:rPr lang="es-MX" sz="1800">
                          <a:effectLst/>
                        </a:rPr>
                        <a:t>LGA 775</a:t>
                      </a:r>
                    </a:p>
                  </a:txBody>
                  <a:tcPr anchor="ctr"/>
                </a:tc>
                <a:tc>
                  <a:txBody>
                    <a:bodyPr/>
                    <a:lstStyle/>
                    <a:p>
                      <a:r>
                        <a:rPr lang="es-MX" sz="1800">
                          <a:effectLst/>
                        </a:rPr>
                        <a:t>N/A</a:t>
                      </a:r>
                    </a:p>
                  </a:txBody>
                  <a:tcPr anchor="ctr"/>
                </a:tc>
                <a:tc>
                  <a:txBody>
                    <a:bodyPr/>
                    <a:lstStyle/>
                    <a:p>
                      <a:r>
                        <a:rPr lang="es-MX" sz="1800" dirty="0">
                          <a:effectLst/>
                        </a:rPr>
                        <a:t>N/A</a:t>
                      </a:r>
                    </a:p>
                  </a:txBody>
                  <a:tcPr anchor="ctr"/>
                </a:tc>
                <a:extLst>
                  <a:ext uri="{0D108BD9-81ED-4DB2-BD59-A6C34878D82A}">
                    <a16:rowId xmlns:a16="http://schemas.microsoft.com/office/drawing/2014/main" val="3866115936"/>
                  </a:ext>
                </a:extLst>
              </a:tr>
            </a:tbl>
          </a:graphicData>
        </a:graphic>
      </p:graphicFrame>
      <p:sp>
        <p:nvSpPr>
          <p:cNvPr id="6" name="Rectangle 1">
            <a:extLst>
              <a:ext uri="{FF2B5EF4-FFF2-40B4-BE49-F238E27FC236}">
                <a16:creationId xmlns:a16="http://schemas.microsoft.com/office/drawing/2014/main" id="{DF4477D9-A3E3-49B3-B152-59E4181E344B}"/>
              </a:ext>
            </a:extLst>
          </p:cNvPr>
          <p:cNvSpPr>
            <a:spLocks noChangeArrowheads="1"/>
          </p:cNvSpPr>
          <p:nvPr/>
        </p:nvSpPr>
        <p:spPr bwMode="auto">
          <a:xfrm>
            <a:off x="952499" y="-5819"/>
            <a:ext cx="5257802" cy="19793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050" b="1" i="0" u="none" strike="noStrike" cap="none" normalizeH="0" baseline="0" dirty="0">
                <a:ln>
                  <a:noFill/>
                </a:ln>
                <a:solidFill>
                  <a:schemeClr val="accent1"/>
                </a:solidFill>
                <a:effectLst/>
                <a:cs typeface="Arial" panose="020B0604020202020204" pitchFamily="34" charset="0"/>
              </a:rPr>
              <a:t>Conroe XE: </a:t>
            </a:r>
            <a:r>
              <a:rPr kumimoji="0" lang="es-MX" altLang="es-MX" sz="1050" b="0" i="0" u="none" strike="noStrike" cap="none" normalizeH="0" baseline="0" dirty="0">
                <a:ln>
                  <a:noFill/>
                </a:ln>
                <a:solidFill>
                  <a:srgbClr val="202122"/>
                </a:solidFill>
                <a:effectLst/>
                <a:cs typeface="Arial" panose="020B0604020202020204" pitchFamily="34" charset="0"/>
              </a:rPr>
              <a:t>tecnología de proceso de 65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50" b="0" i="0" u="none" strike="noStrike" cap="none" normalizeH="0" baseline="0" dirty="0">
                <a:ln>
                  <a:noFill/>
                </a:ln>
                <a:solidFill>
                  <a:srgbClr val="202122"/>
                </a:solidFill>
                <a:effectLst/>
                <a:cs typeface="Arial" panose="020B0604020202020204" pitchFamily="34" charset="0"/>
              </a:rPr>
              <a:t>Desktop Extreme Edition CPU (compatibilidad SMP restringida a 2 CPU)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50" b="0" i="0" u="none" strike="noStrike" cap="none" normalizeH="0" baseline="0" dirty="0">
                <a:ln>
                  <a:noFill/>
                </a:ln>
                <a:solidFill>
                  <a:srgbClr val="202122"/>
                </a:solidFill>
                <a:effectLst/>
                <a:cs typeface="Arial" panose="020B0604020202020204" pitchFamily="34" charset="0"/>
              </a:rPr>
              <a:t>Introducido el 27 de julio de 2006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50" b="0" i="0" u="none" strike="noStrike" cap="none" normalizeH="0" baseline="0" dirty="0">
                <a:ln>
                  <a:noFill/>
                </a:ln>
                <a:solidFill>
                  <a:srgbClr val="202122"/>
                </a:solidFill>
                <a:effectLst/>
                <a:cs typeface="Arial" panose="020B0604020202020204" pitchFamily="34" charset="0"/>
              </a:rPr>
              <a:t>mismas características que Conroe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50" b="0" i="0" u="none" strike="noStrike" cap="none" normalizeH="0" baseline="0" dirty="0">
                <a:ln>
                  <a:noFill/>
                </a:ln>
                <a:solidFill>
                  <a:srgbClr val="202122"/>
                </a:solidFill>
                <a:effectLst/>
                <a:cs typeface="Arial" panose="020B0604020202020204" pitchFamily="34" charset="0"/>
              </a:rPr>
              <a:t>LGA 775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50" b="0" i="0" u="none" strike="noStrike" cap="none" normalizeH="0" baseline="0" dirty="0">
                <a:ln>
                  <a:noFill/>
                </a:ln>
                <a:solidFill>
                  <a:srgbClr val="202122"/>
                </a:solidFill>
                <a:effectLst/>
                <a:cs typeface="Arial" panose="020B0604020202020204" pitchFamily="34" charset="0"/>
              </a:rPr>
              <a:t>Variantes: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200" b="0" i="0" u="none" strike="noStrike" cap="none" normalizeH="0" baseline="0" dirty="0">
                <a:ln>
                  <a:noFill/>
                </a:ln>
                <a:solidFill>
                  <a:schemeClr val="tx1"/>
                </a:solidFill>
                <a:effectLst/>
              </a:rPr>
            </a:br>
            <a:endParaRPr kumimoji="0" lang="es-MX" altLang="es-MX"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67716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102827A-226A-4837-AF1D-73D14FD451CE}"/>
              </a:ext>
            </a:extLst>
          </p:cNvPr>
          <p:cNvSpPr>
            <a:spLocks noGrp="1"/>
          </p:cNvSpPr>
          <p:nvPr>
            <p:ph type="sldNum" sz="quarter" idx="12"/>
          </p:nvPr>
        </p:nvSpPr>
        <p:spPr/>
        <p:txBody>
          <a:bodyPr/>
          <a:lstStyle/>
          <a:p>
            <a:pPr rtl="0"/>
            <a:fld id="{D8DA9DAA-006C-4F4B-980E-E3DF019B24E2}" type="slidenum">
              <a:rPr lang="es-ES" noProof="0" smtClean="0"/>
              <a:t>61</a:t>
            </a:fld>
            <a:endParaRPr lang="es-ES" noProof="0"/>
          </a:p>
        </p:txBody>
      </p:sp>
      <p:sp>
        <p:nvSpPr>
          <p:cNvPr id="6" name="CuadroTexto 5">
            <a:extLst>
              <a:ext uri="{FF2B5EF4-FFF2-40B4-BE49-F238E27FC236}">
                <a16:creationId xmlns:a16="http://schemas.microsoft.com/office/drawing/2014/main" id="{C4B39CBC-A6C4-4FFD-B256-A11B6B072782}"/>
              </a:ext>
            </a:extLst>
          </p:cNvPr>
          <p:cNvSpPr txBox="1"/>
          <p:nvPr/>
        </p:nvSpPr>
        <p:spPr>
          <a:xfrm>
            <a:off x="838200" y="136525"/>
            <a:ext cx="6096000" cy="2308324"/>
          </a:xfrm>
          <a:prstGeom prst="rect">
            <a:avLst/>
          </a:prstGeom>
          <a:noFill/>
        </p:spPr>
        <p:txBody>
          <a:bodyPr wrap="square">
            <a:spAutoFit/>
          </a:bodyPr>
          <a:lstStyle/>
          <a:p>
            <a:pPr marL="171450" indent="-171450">
              <a:buFont typeface="Arial" panose="020B0604020202020204" pitchFamily="34" charset="0"/>
              <a:buChar char="•"/>
            </a:pPr>
            <a:r>
              <a:rPr lang="es-ES" sz="1200" b="1" dirty="0">
                <a:solidFill>
                  <a:schemeClr val="accent1"/>
                </a:solidFill>
              </a:rPr>
              <a:t>Allendale (Intel Core 2): </a:t>
            </a:r>
            <a:r>
              <a:rPr lang="es-ES" sz="1200" dirty="0"/>
              <a:t>tecnología de proceso de 65 nm</a:t>
            </a:r>
          </a:p>
          <a:p>
            <a:pPr marL="171450" indent="-171450">
              <a:buFont typeface="Arial" panose="020B0604020202020204" pitchFamily="34" charset="0"/>
              <a:buChar char="•"/>
            </a:pPr>
            <a:r>
              <a:rPr lang="es-ES" sz="1200" dirty="0"/>
              <a:t>CPU de escritorio (soporte SMP restringido a 2 CPU)</a:t>
            </a:r>
          </a:p>
          <a:p>
            <a:pPr marL="171450" indent="-171450">
              <a:buFont typeface="Arial" panose="020B0604020202020204" pitchFamily="34" charset="0"/>
              <a:buChar char="•"/>
            </a:pPr>
            <a:r>
              <a:rPr lang="es-ES" sz="1200" dirty="0"/>
              <a:t>Dos CPU en un dado</a:t>
            </a:r>
          </a:p>
          <a:p>
            <a:pPr marL="171450" indent="-171450">
              <a:buFont typeface="Arial" panose="020B0604020202020204" pitchFamily="34" charset="0"/>
              <a:buChar char="•"/>
            </a:pPr>
            <a:r>
              <a:rPr lang="es-ES" sz="1200" dirty="0"/>
              <a:t>Introducido el 21 de enero de 2007</a:t>
            </a:r>
          </a:p>
          <a:p>
            <a:pPr marL="171450" indent="-171450">
              <a:buFont typeface="Arial" panose="020B0604020202020204" pitchFamily="34" charset="0"/>
              <a:buChar char="•"/>
            </a:pPr>
            <a:r>
              <a:rPr lang="es-ES" sz="1200" dirty="0"/>
              <a:t>Instrucciones de SSSE3 SIMD</a:t>
            </a:r>
          </a:p>
          <a:p>
            <a:pPr marL="171450" indent="-171450">
              <a:buFont typeface="Arial" panose="020B0604020202020204" pitchFamily="34" charset="0"/>
              <a:buChar char="•"/>
            </a:pPr>
            <a:r>
              <a:rPr lang="es-ES" sz="1200" dirty="0"/>
              <a:t>167 millones de transistores</a:t>
            </a:r>
          </a:p>
          <a:p>
            <a:pPr marL="171450" indent="-171450">
              <a:buFont typeface="Arial" panose="020B0604020202020204" pitchFamily="34" charset="0"/>
              <a:buChar char="•"/>
            </a:pPr>
            <a:r>
              <a:rPr lang="es-ES" sz="1200" dirty="0"/>
              <a:t>TXT, extensiones de hardware de seguridad mejoradas</a:t>
            </a:r>
          </a:p>
          <a:p>
            <a:pPr marL="171450" indent="-171450">
              <a:buFont typeface="Arial" panose="020B0604020202020204" pitchFamily="34" charset="0"/>
              <a:buChar char="•"/>
            </a:pPr>
            <a:r>
              <a:rPr lang="es-ES" sz="1200" dirty="0"/>
              <a:t>Ejecutar bit de desactivación</a:t>
            </a:r>
          </a:p>
          <a:p>
            <a:pPr marL="171450" indent="-171450">
              <a:buFont typeface="Arial" panose="020B0604020202020204" pitchFamily="34" charset="0"/>
              <a:buChar char="•"/>
            </a:pPr>
            <a:r>
              <a:rPr lang="es-ES" sz="1200" dirty="0"/>
              <a:t>EIST (Tecnología Intel SpeedStep mejorada)</a:t>
            </a:r>
          </a:p>
          <a:p>
            <a:pPr marL="171450" indent="-171450">
              <a:buFont typeface="Arial" panose="020B0604020202020204" pitchFamily="34" charset="0"/>
              <a:buChar char="•"/>
            </a:pPr>
            <a:r>
              <a:rPr lang="es-ES" sz="1200" dirty="0"/>
              <a:t>iAMT2 (Tecnología Intel Active Management), gestione computadoras de forma remota</a:t>
            </a:r>
          </a:p>
          <a:p>
            <a:pPr marL="171450" indent="-171450">
              <a:buFont typeface="Arial" panose="020B0604020202020204" pitchFamily="34" charset="0"/>
              <a:buChar char="•"/>
            </a:pPr>
            <a:r>
              <a:rPr lang="es-ES" sz="1200" dirty="0"/>
              <a:t>LGA 775</a:t>
            </a:r>
            <a:endParaRPr lang="es-MX" sz="1200" dirty="0"/>
          </a:p>
        </p:txBody>
      </p:sp>
      <p:graphicFrame>
        <p:nvGraphicFramePr>
          <p:cNvPr id="7" name="Tabla 6">
            <a:extLst>
              <a:ext uri="{FF2B5EF4-FFF2-40B4-BE49-F238E27FC236}">
                <a16:creationId xmlns:a16="http://schemas.microsoft.com/office/drawing/2014/main" id="{BE50F894-0700-468A-A48C-A43A25A14E56}"/>
              </a:ext>
            </a:extLst>
          </p:cNvPr>
          <p:cNvGraphicFramePr>
            <a:graphicFrameLocks noGrp="1"/>
          </p:cNvGraphicFramePr>
          <p:nvPr>
            <p:extLst>
              <p:ext uri="{D42A27DB-BD31-4B8C-83A1-F6EECF244321}">
                <p14:modId xmlns:p14="http://schemas.microsoft.com/office/powerpoint/2010/main" val="3035788935"/>
              </p:ext>
            </p:extLst>
          </p:nvPr>
        </p:nvGraphicFramePr>
        <p:xfrm>
          <a:off x="2196548" y="2309625"/>
          <a:ext cx="8561729" cy="4207053"/>
        </p:xfrm>
        <a:graphic>
          <a:graphicData uri="http://schemas.openxmlformats.org/drawingml/2006/table">
            <a:tbl>
              <a:tblPr>
                <a:tableStyleId>{E8B1032C-EA38-4F05-BA0D-38AFFFC7BED3}</a:tableStyleId>
              </a:tblPr>
              <a:tblGrid>
                <a:gridCol w="778339">
                  <a:extLst>
                    <a:ext uri="{9D8B030D-6E8A-4147-A177-3AD203B41FA5}">
                      <a16:colId xmlns:a16="http://schemas.microsoft.com/office/drawing/2014/main" val="1956853319"/>
                    </a:ext>
                  </a:extLst>
                </a:gridCol>
                <a:gridCol w="778339">
                  <a:extLst>
                    <a:ext uri="{9D8B030D-6E8A-4147-A177-3AD203B41FA5}">
                      <a16:colId xmlns:a16="http://schemas.microsoft.com/office/drawing/2014/main" val="2406210729"/>
                    </a:ext>
                  </a:extLst>
                </a:gridCol>
                <a:gridCol w="778339">
                  <a:extLst>
                    <a:ext uri="{9D8B030D-6E8A-4147-A177-3AD203B41FA5}">
                      <a16:colId xmlns:a16="http://schemas.microsoft.com/office/drawing/2014/main" val="379385653"/>
                    </a:ext>
                  </a:extLst>
                </a:gridCol>
                <a:gridCol w="778339">
                  <a:extLst>
                    <a:ext uri="{9D8B030D-6E8A-4147-A177-3AD203B41FA5}">
                      <a16:colId xmlns:a16="http://schemas.microsoft.com/office/drawing/2014/main" val="2935109940"/>
                    </a:ext>
                  </a:extLst>
                </a:gridCol>
                <a:gridCol w="778339">
                  <a:extLst>
                    <a:ext uri="{9D8B030D-6E8A-4147-A177-3AD203B41FA5}">
                      <a16:colId xmlns:a16="http://schemas.microsoft.com/office/drawing/2014/main" val="2719672468"/>
                    </a:ext>
                  </a:extLst>
                </a:gridCol>
                <a:gridCol w="778339">
                  <a:extLst>
                    <a:ext uri="{9D8B030D-6E8A-4147-A177-3AD203B41FA5}">
                      <a16:colId xmlns:a16="http://schemas.microsoft.com/office/drawing/2014/main" val="4032761585"/>
                    </a:ext>
                  </a:extLst>
                </a:gridCol>
                <a:gridCol w="778339">
                  <a:extLst>
                    <a:ext uri="{9D8B030D-6E8A-4147-A177-3AD203B41FA5}">
                      <a16:colId xmlns:a16="http://schemas.microsoft.com/office/drawing/2014/main" val="459536794"/>
                    </a:ext>
                  </a:extLst>
                </a:gridCol>
                <a:gridCol w="778339">
                  <a:extLst>
                    <a:ext uri="{9D8B030D-6E8A-4147-A177-3AD203B41FA5}">
                      <a16:colId xmlns:a16="http://schemas.microsoft.com/office/drawing/2014/main" val="3843836849"/>
                    </a:ext>
                  </a:extLst>
                </a:gridCol>
                <a:gridCol w="778339">
                  <a:extLst>
                    <a:ext uri="{9D8B030D-6E8A-4147-A177-3AD203B41FA5}">
                      <a16:colId xmlns:a16="http://schemas.microsoft.com/office/drawing/2014/main" val="1463571789"/>
                    </a:ext>
                  </a:extLst>
                </a:gridCol>
                <a:gridCol w="778339">
                  <a:extLst>
                    <a:ext uri="{9D8B030D-6E8A-4147-A177-3AD203B41FA5}">
                      <a16:colId xmlns:a16="http://schemas.microsoft.com/office/drawing/2014/main" val="2829361601"/>
                    </a:ext>
                  </a:extLst>
                </a:gridCol>
                <a:gridCol w="778339">
                  <a:extLst>
                    <a:ext uri="{9D8B030D-6E8A-4147-A177-3AD203B41FA5}">
                      <a16:colId xmlns:a16="http://schemas.microsoft.com/office/drawing/2014/main" val="3394675558"/>
                    </a:ext>
                  </a:extLst>
                </a:gridCol>
              </a:tblGrid>
              <a:tr h="905603">
                <a:tc>
                  <a:txBody>
                    <a:bodyPr/>
                    <a:lstStyle/>
                    <a:p>
                      <a:pPr algn="ctr"/>
                      <a:r>
                        <a:rPr lang="es-MX" sz="1300">
                          <a:effectLst/>
                        </a:rPr>
                        <a:t>Modelo</a:t>
                      </a:r>
                    </a:p>
                  </a:txBody>
                  <a:tcPr marL="65929" marR="65929" marT="32965" marB="32965" anchor="ctr"/>
                </a:tc>
                <a:tc>
                  <a:txBody>
                    <a:bodyPr/>
                    <a:lstStyle/>
                    <a:p>
                      <a:pPr algn="ctr"/>
                      <a:r>
                        <a:rPr lang="es-MX" sz="1300">
                          <a:effectLst/>
                        </a:rPr>
                        <a:t>Núcleos</a:t>
                      </a:r>
                    </a:p>
                  </a:txBody>
                  <a:tcPr marL="65929" marR="65929" marT="32965" marB="32965" anchor="ctr"/>
                </a:tc>
                <a:tc>
                  <a:txBody>
                    <a:bodyPr/>
                    <a:lstStyle/>
                    <a:p>
                      <a:pPr algn="ctr"/>
                      <a:r>
                        <a:rPr lang="es-MX" sz="1300">
                          <a:effectLst/>
                        </a:rPr>
                        <a:t>Frecuencia</a:t>
                      </a:r>
                    </a:p>
                  </a:txBody>
                  <a:tcPr marL="65929" marR="65929" marT="32965" marB="32965" anchor="ctr"/>
                </a:tc>
                <a:tc>
                  <a:txBody>
                    <a:bodyPr/>
                    <a:lstStyle/>
                    <a:p>
                      <a:pPr algn="ctr"/>
                      <a:r>
                        <a:rPr lang="es-MX" sz="1300">
                          <a:effectLst/>
                        </a:rPr>
                        <a:t>cachéL2</a:t>
                      </a:r>
                    </a:p>
                  </a:txBody>
                  <a:tcPr marL="65929" marR="65929" marT="32965" marB="32965" anchor="ctr"/>
                </a:tc>
                <a:tc>
                  <a:txBody>
                    <a:bodyPr/>
                    <a:lstStyle/>
                    <a:p>
                      <a:pPr algn="ctr"/>
                      <a:r>
                        <a:rPr lang="es-MX" sz="1300">
                          <a:effectLst/>
                        </a:rPr>
                        <a:t>FSB</a:t>
                      </a:r>
                    </a:p>
                  </a:txBody>
                  <a:tcPr marL="65929" marR="65929" marT="32965" marB="32965" anchor="ctr"/>
                </a:tc>
                <a:tc>
                  <a:txBody>
                    <a:bodyPr/>
                    <a:lstStyle/>
                    <a:p>
                      <a:pPr algn="ctr"/>
                      <a:r>
                        <a:rPr lang="es-MX" sz="1300">
                          <a:effectLst/>
                        </a:rPr>
                        <a:t>Mult.</a:t>
                      </a:r>
                    </a:p>
                  </a:txBody>
                  <a:tcPr marL="65929" marR="65929" marT="32965" marB="32965" anchor="ctr"/>
                </a:tc>
                <a:tc>
                  <a:txBody>
                    <a:bodyPr/>
                    <a:lstStyle/>
                    <a:p>
                      <a:pPr algn="ctr"/>
                      <a:r>
                        <a:rPr lang="es-MX" sz="1300" dirty="0">
                          <a:effectLst/>
                        </a:rPr>
                        <a:t>Voltaje</a:t>
                      </a:r>
                    </a:p>
                  </a:txBody>
                  <a:tcPr marL="65929" marR="65929" marT="32965" marB="32965" anchor="ctr"/>
                </a:tc>
                <a:tc>
                  <a:txBody>
                    <a:bodyPr/>
                    <a:lstStyle/>
                    <a:p>
                      <a:pPr algn="ctr"/>
                      <a:r>
                        <a:rPr lang="es-MX" sz="1300">
                          <a:effectLst/>
                        </a:rPr>
                        <a:t>TDP</a:t>
                      </a:r>
                    </a:p>
                  </a:txBody>
                  <a:tcPr marL="65929" marR="65929" marT="32965" marB="32965" anchor="ctr"/>
                </a:tc>
                <a:tc>
                  <a:txBody>
                    <a:bodyPr/>
                    <a:lstStyle/>
                    <a:p>
                      <a:pPr algn="ctr"/>
                      <a:r>
                        <a:rPr lang="es-MX" sz="1300">
                          <a:effectLst/>
                        </a:rPr>
                        <a:t>Socket</a:t>
                      </a:r>
                    </a:p>
                  </a:txBody>
                  <a:tcPr marL="65929" marR="65929" marT="32965" marB="32965" anchor="ctr"/>
                </a:tc>
                <a:tc>
                  <a:txBody>
                    <a:bodyPr/>
                    <a:lstStyle/>
                    <a:p>
                      <a:pPr algn="ctr"/>
                      <a:r>
                        <a:rPr lang="es-MX" sz="1300">
                          <a:effectLst/>
                        </a:rPr>
                        <a:t>Fecha delanzamiento</a:t>
                      </a:r>
                    </a:p>
                  </a:txBody>
                  <a:tcPr marL="65929" marR="65929" marT="32965" marB="32965" anchor="ctr"/>
                </a:tc>
                <a:tc>
                  <a:txBody>
                    <a:bodyPr/>
                    <a:lstStyle/>
                    <a:p>
                      <a:pPr algn="ctr"/>
                      <a:r>
                        <a:rPr lang="es-MX" sz="1300">
                          <a:effectLst/>
                        </a:rPr>
                        <a:t>Precio delanzamiento (USD)</a:t>
                      </a:r>
                    </a:p>
                  </a:txBody>
                  <a:tcPr marL="65929" marR="65929" marT="32965" marB="32965" anchor="ctr"/>
                </a:tc>
                <a:extLst>
                  <a:ext uri="{0D108BD9-81ED-4DB2-BD59-A6C34878D82A}">
                    <a16:rowId xmlns:a16="http://schemas.microsoft.com/office/drawing/2014/main" val="2590651637"/>
                  </a:ext>
                </a:extLst>
              </a:tr>
              <a:tr h="565966">
                <a:tc>
                  <a:txBody>
                    <a:bodyPr/>
                    <a:lstStyle/>
                    <a:p>
                      <a:r>
                        <a:rPr lang="es-MX" sz="1300">
                          <a:effectLst/>
                        </a:rPr>
                        <a:t>Core 2 Duo E4300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1.8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9×</a:t>
                      </a:r>
                    </a:p>
                  </a:txBody>
                  <a:tcPr marL="65929" marR="65929" marT="32965" marB="32965" anchor="ctr"/>
                </a:tc>
                <a:tc>
                  <a:txBody>
                    <a:bodyPr/>
                    <a:lstStyle/>
                    <a:p>
                      <a:r>
                        <a:rPr lang="es-MX" sz="1300">
                          <a:effectLst/>
                        </a:rPr>
                        <a:t>0.85–1.5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January 2007</a:t>
                      </a:r>
                    </a:p>
                  </a:txBody>
                  <a:tcPr marL="65929" marR="65929" marT="32965" marB="32965" anchor="ctr"/>
                </a:tc>
                <a:tc>
                  <a:txBody>
                    <a:bodyPr/>
                    <a:lstStyle/>
                    <a:p>
                      <a:r>
                        <a:rPr lang="es-MX" sz="1300">
                          <a:effectLst/>
                        </a:rPr>
                        <a:t>$163</a:t>
                      </a:r>
                    </a:p>
                  </a:txBody>
                  <a:tcPr marL="65929" marR="65929" marT="32965" marB="32965" anchor="ctr"/>
                </a:tc>
                <a:extLst>
                  <a:ext uri="{0D108BD9-81ED-4DB2-BD59-A6C34878D82A}">
                    <a16:rowId xmlns:a16="http://schemas.microsoft.com/office/drawing/2014/main" val="4816198"/>
                  </a:ext>
                </a:extLst>
              </a:tr>
              <a:tr h="565966">
                <a:tc>
                  <a:txBody>
                    <a:bodyPr/>
                    <a:lstStyle/>
                    <a:p>
                      <a:r>
                        <a:rPr lang="es-MX" sz="1300">
                          <a:effectLst/>
                        </a:rPr>
                        <a:t>Core 2 Duo E4400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10×</a:t>
                      </a:r>
                    </a:p>
                  </a:txBody>
                  <a:tcPr marL="65929" marR="65929" marT="32965" marB="32965" anchor="ctr"/>
                </a:tc>
                <a:tc>
                  <a:txBody>
                    <a:bodyPr/>
                    <a:lstStyle/>
                    <a:p>
                      <a:r>
                        <a:rPr lang="es-MX" sz="1300">
                          <a:effectLst/>
                        </a:rPr>
                        <a:t>0.85–1.5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April 2007</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1434973585"/>
                  </a:ext>
                </a:extLst>
              </a:tr>
              <a:tr h="565966">
                <a:tc>
                  <a:txBody>
                    <a:bodyPr/>
                    <a:lstStyle/>
                    <a:p>
                      <a:r>
                        <a:rPr lang="es-MX" sz="1300">
                          <a:effectLst/>
                        </a:rPr>
                        <a:t>Core 2 Duo E4500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2.2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11×</a:t>
                      </a:r>
                    </a:p>
                  </a:txBody>
                  <a:tcPr marL="65929" marR="65929" marT="32965" marB="32965" anchor="ctr"/>
                </a:tc>
                <a:tc>
                  <a:txBody>
                    <a:bodyPr/>
                    <a:lstStyle/>
                    <a:p>
                      <a:r>
                        <a:rPr lang="es-MX" sz="1300">
                          <a:effectLst/>
                        </a:rPr>
                        <a:t>0.85–1.5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July 2007</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3510389335"/>
                  </a:ext>
                </a:extLst>
              </a:tr>
              <a:tr h="565966">
                <a:tc>
                  <a:txBody>
                    <a:bodyPr/>
                    <a:lstStyle/>
                    <a:p>
                      <a:r>
                        <a:rPr lang="es-MX" sz="1300">
                          <a:effectLst/>
                        </a:rPr>
                        <a:t>Core 2 Duo E4600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2.4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12×</a:t>
                      </a:r>
                    </a:p>
                  </a:txBody>
                  <a:tcPr marL="65929" marR="65929" marT="32965" marB="32965" anchor="ctr"/>
                </a:tc>
                <a:tc>
                  <a:txBody>
                    <a:bodyPr/>
                    <a:lstStyle/>
                    <a:p>
                      <a:r>
                        <a:rPr lang="es-MX" sz="1300">
                          <a:effectLst/>
                        </a:rPr>
                        <a:t>1.162–1.312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October 2007</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3816005570"/>
                  </a:ext>
                </a:extLst>
              </a:tr>
              <a:tr h="565966">
                <a:tc>
                  <a:txBody>
                    <a:bodyPr/>
                    <a:lstStyle/>
                    <a:p>
                      <a:r>
                        <a:rPr lang="es-MX" sz="1300">
                          <a:effectLst/>
                        </a:rPr>
                        <a:t>Core 2 Duo E4700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2.6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dirty="0">
                          <a:effectLst/>
                        </a:rPr>
                        <a:t>13×</a:t>
                      </a:r>
                    </a:p>
                  </a:txBody>
                  <a:tcPr marL="65929" marR="65929" marT="32965" marB="32965" anchor="ctr"/>
                </a:tc>
                <a:tc>
                  <a:txBody>
                    <a:bodyPr/>
                    <a:lstStyle/>
                    <a:p>
                      <a:r>
                        <a:rPr lang="es-MX" sz="1300" dirty="0">
                          <a:effectLst/>
                        </a:rPr>
                        <a:t>1.162–1.312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March 2008</a:t>
                      </a:r>
                    </a:p>
                  </a:txBody>
                  <a:tcPr marL="65929" marR="65929" marT="32965" marB="32965" anchor="ctr"/>
                </a:tc>
                <a:tc>
                  <a:txBody>
                    <a:bodyPr/>
                    <a:lstStyle/>
                    <a:p>
                      <a:r>
                        <a:rPr lang="es-MX" sz="1300" dirty="0">
                          <a:effectLst/>
                        </a:rPr>
                        <a:t>$133</a:t>
                      </a:r>
                    </a:p>
                  </a:txBody>
                  <a:tcPr marL="65929" marR="65929" marT="32965" marB="32965" anchor="ctr"/>
                </a:tc>
                <a:extLst>
                  <a:ext uri="{0D108BD9-81ED-4DB2-BD59-A6C34878D82A}">
                    <a16:rowId xmlns:a16="http://schemas.microsoft.com/office/drawing/2014/main" val="3367217209"/>
                  </a:ext>
                </a:extLst>
              </a:tr>
            </a:tbl>
          </a:graphicData>
        </a:graphic>
      </p:graphicFrame>
    </p:spTree>
    <p:extLst>
      <p:ext uri="{BB962C8B-B14F-4D97-AF65-F5344CB8AC3E}">
        <p14:creationId xmlns:p14="http://schemas.microsoft.com/office/powerpoint/2010/main" val="4180899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4F5262E-C41A-484F-B76A-F6ABC51357FE}"/>
              </a:ext>
            </a:extLst>
          </p:cNvPr>
          <p:cNvSpPr>
            <a:spLocks noGrp="1"/>
          </p:cNvSpPr>
          <p:nvPr>
            <p:ph type="sldNum" sz="quarter" idx="12"/>
          </p:nvPr>
        </p:nvSpPr>
        <p:spPr/>
        <p:txBody>
          <a:bodyPr/>
          <a:lstStyle/>
          <a:p>
            <a:pPr rtl="0"/>
            <a:fld id="{D8DA9DAA-006C-4F4B-980E-E3DF019B24E2}" type="slidenum">
              <a:rPr lang="es-ES" noProof="0" smtClean="0"/>
              <a:t>62</a:t>
            </a:fld>
            <a:endParaRPr lang="es-ES" noProof="0"/>
          </a:p>
        </p:txBody>
      </p:sp>
      <p:sp>
        <p:nvSpPr>
          <p:cNvPr id="6" name="CuadroTexto 5">
            <a:extLst>
              <a:ext uri="{FF2B5EF4-FFF2-40B4-BE49-F238E27FC236}">
                <a16:creationId xmlns:a16="http://schemas.microsoft.com/office/drawing/2014/main" id="{46132FB7-B069-4006-8974-BDA9E80F236D}"/>
              </a:ext>
            </a:extLst>
          </p:cNvPr>
          <p:cNvSpPr txBox="1"/>
          <p:nvPr/>
        </p:nvSpPr>
        <p:spPr>
          <a:xfrm>
            <a:off x="927653" y="242646"/>
            <a:ext cx="6096000" cy="1754326"/>
          </a:xfrm>
          <a:prstGeom prst="rect">
            <a:avLst/>
          </a:prstGeom>
          <a:noFill/>
        </p:spPr>
        <p:txBody>
          <a:bodyPr wrap="square">
            <a:spAutoFit/>
          </a:bodyPr>
          <a:lstStyle/>
          <a:p>
            <a:pPr marL="285750" indent="-285750">
              <a:buFont typeface="Arial" panose="020B0604020202020204" pitchFamily="34" charset="0"/>
              <a:buChar char="•"/>
            </a:pPr>
            <a:r>
              <a:rPr lang="es-MX" b="1" dirty="0">
                <a:solidFill>
                  <a:schemeClr val="accent1"/>
                </a:solidFill>
              </a:rPr>
              <a:t>Merom - tecnología de proceso de 65 nm</a:t>
            </a:r>
          </a:p>
          <a:p>
            <a:pPr marL="285750" indent="-285750">
              <a:buFont typeface="Arial" panose="020B0604020202020204" pitchFamily="34" charset="0"/>
              <a:buChar char="•"/>
            </a:pPr>
            <a:r>
              <a:rPr lang="es-MX" dirty="0"/>
              <a:t>CPU móvil (soporte SMP restringido a 2 CPU)</a:t>
            </a:r>
          </a:p>
          <a:p>
            <a:pPr marL="285750" indent="-285750">
              <a:buFont typeface="Arial" panose="020B0604020202020204" pitchFamily="34" charset="0"/>
              <a:buChar char="•"/>
            </a:pPr>
            <a:r>
              <a:rPr lang="es-MX" dirty="0"/>
              <a:t>Introducido el 27 de julio de 2006</a:t>
            </a:r>
          </a:p>
          <a:p>
            <a:pPr marL="285750" indent="-285750">
              <a:buFont typeface="Arial" panose="020B0604020202020204" pitchFamily="34" charset="0"/>
              <a:buChar char="•"/>
            </a:pPr>
            <a:r>
              <a:rPr lang="es-MX" dirty="0"/>
              <a:t>Familia 6, Modelo 15</a:t>
            </a:r>
          </a:p>
          <a:p>
            <a:pPr marL="285750" indent="-285750">
              <a:buFont typeface="Arial" panose="020B0604020202020204" pitchFamily="34" charset="0"/>
              <a:buChar char="•"/>
            </a:pPr>
            <a:r>
              <a:rPr lang="es-MX" dirty="0"/>
              <a:t>mismas características que Conroe</a:t>
            </a:r>
          </a:p>
          <a:p>
            <a:pPr marL="285750" indent="-285750">
              <a:buFont typeface="Arial" panose="020B0604020202020204" pitchFamily="34" charset="0"/>
              <a:buChar char="•"/>
            </a:pPr>
            <a:r>
              <a:rPr lang="es-MX" dirty="0"/>
              <a:t>Zócalo M / Zócalo P</a:t>
            </a:r>
          </a:p>
        </p:txBody>
      </p:sp>
      <p:graphicFrame>
        <p:nvGraphicFramePr>
          <p:cNvPr id="7" name="Tabla 6">
            <a:extLst>
              <a:ext uri="{FF2B5EF4-FFF2-40B4-BE49-F238E27FC236}">
                <a16:creationId xmlns:a16="http://schemas.microsoft.com/office/drawing/2014/main" id="{21E41B23-F8A0-4A33-80E1-48E00849145F}"/>
              </a:ext>
            </a:extLst>
          </p:cNvPr>
          <p:cNvGraphicFramePr>
            <a:graphicFrameLocks noGrp="1"/>
          </p:cNvGraphicFramePr>
          <p:nvPr>
            <p:extLst>
              <p:ext uri="{D42A27DB-BD31-4B8C-83A1-F6EECF244321}">
                <p14:modId xmlns:p14="http://schemas.microsoft.com/office/powerpoint/2010/main" val="1646765920"/>
              </p:ext>
            </p:extLst>
          </p:nvPr>
        </p:nvGraphicFramePr>
        <p:xfrm>
          <a:off x="2212294" y="2257374"/>
          <a:ext cx="7581882" cy="4357980"/>
        </p:xfrm>
        <a:graphic>
          <a:graphicData uri="http://schemas.openxmlformats.org/drawingml/2006/table">
            <a:tbl>
              <a:tblPr>
                <a:tableStyleId>{E8B1032C-EA38-4F05-BA0D-38AFFFC7BED3}</a:tableStyleId>
              </a:tblPr>
              <a:tblGrid>
                <a:gridCol w="689262">
                  <a:extLst>
                    <a:ext uri="{9D8B030D-6E8A-4147-A177-3AD203B41FA5}">
                      <a16:colId xmlns:a16="http://schemas.microsoft.com/office/drawing/2014/main" val="575944564"/>
                    </a:ext>
                  </a:extLst>
                </a:gridCol>
                <a:gridCol w="689262">
                  <a:extLst>
                    <a:ext uri="{9D8B030D-6E8A-4147-A177-3AD203B41FA5}">
                      <a16:colId xmlns:a16="http://schemas.microsoft.com/office/drawing/2014/main" val="3446623427"/>
                    </a:ext>
                  </a:extLst>
                </a:gridCol>
                <a:gridCol w="689262">
                  <a:extLst>
                    <a:ext uri="{9D8B030D-6E8A-4147-A177-3AD203B41FA5}">
                      <a16:colId xmlns:a16="http://schemas.microsoft.com/office/drawing/2014/main" val="508933357"/>
                    </a:ext>
                  </a:extLst>
                </a:gridCol>
                <a:gridCol w="689262">
                  <a:extLst>
                    <a:ext uri="{9D8B030D-6E8A-4147-A177-3AD203B41FA5}">
                      <a16:colId xmlns:a16="http://schemas.microsoft.com/office/drawing/2014/main" val="2604074928"/>
                    </a:ext>
                  </a:extLst>
                </a:gridCol>
                <a:gridCol w="689262">
                  <a:extLst>
                    <a:ext uri="{9D8B030D-6E8A-4147-A177-3AD203B41FA5}">
                      <a16:colId xmlns:a16="http://schemas.microsoft.com/office/drawing/2014/main" val="947702944"/>
                    </a:ext>
                  </a:extLst>
                </a:gridCol>
                <a:gridCol w="689262">
                  <a:extLst>
                    <a:ext uri="{9D8B030D-6E8A-4147-A177-3AD203B41FA5}">
                      <a16:colId xmlns:a16="http://schemas.microsoft.com/office/drawing/2014/main" val="3986242091"/>
                    </a:ext>
                  </a:extLst>
                </a:gridCol>
                <a:gridCol w="689262">
                  <a:extLst>
                    <a:ext uri="{9D8B030D-6E8A-4147-A177-3AD203B41FA5}">
                      <a16:colId xmlns:a16="http://schemas.microsoft.com/office/drawing/2014/main" val="1752405999"/>
                    </a:ext>
                  </a:extLst>
                </a:gridCol>
                <a:gridCol w="689262">
                  <a:extLst>
                    <a:ext uri="{9D8B030D-6E8A-4147-A177-3AD203B41FA5}">
                      <a16:colId xmlns:a16="http://schemas.microsoft.com/office/drawing/2014/main" val="1666014933"/>
                    </a:ext>
                  </a:extLst>
                </a:gridCol>
                <a:gridCol w="689262">
                  <a:extLst>
                    <a:ext uri="{9D8B030D-6E8A-4147-A177-3AD203B41FA5}">
                      <a16:colId xmlns:a16="http://schemas.microsoft.com/office/drawing/2014/main" val="732882062"/>
                    </a:ext>
                  </a:extLst>
                </a:gridCol>
                <a:gridCol w="689262">
                  <a:extLst>
                    <a:ext uri="{9D8B030D-6E8A-4147-A177-3AD203B41FA5}">
                      <a16:colId xmlns:a16="http://schemas.microsoft.com/office/drawing/2014/main" val="3504200506"/>
                    </a:ext>
                  </a:extLst>
                </a:gridCol>
                <a:gridCol w="689262">
                  <a:extLst>
                    <a:ext uri="{9D8B030D-6E8A-4147-A177-3AD203B41FA5}">
                      <a16:colId xmlns:a16="http://schemas.microsoft.com/office/drawing/2014/main" val="3692057175"/>
                    </a:ext>
                  </a:extLst>
                </a:gridCol>
              </a:tblGrid>
              <a:tr h="1054870">
                <a:tc>
                  <a:txBody>
                    <a:bodyPr/>
                    <a:lstStyle/>
                    <a:p>
                      <a:pPr algn="ctr"/>
                      <a:r>
                        <a:rPr lang="es-MX" sz="1300">
                          <a:effectLst/>
                        </a:rPr>
                        <a:t>Modelo</a:t>
                      </a:r>
                    </a:p>
                  </a:txBody>
                  <a:tcPr marL="65929" marR="65929" marT="32965" marB="32965" anchor="ctr"/>
                </a:tc>
                <a:tc>
                  <a:txBody>
                    <a:bodyPr/>
                    <a:lstStyle/>
                    <a:p>
                      <a:pPr algn="ctr"/>
                      <a:r>
                        <a:rPr lang="es-MX" sz="1300">
                          <a:effectLst/>
                        </a:rPr>
                        <a:t>Núcleos</a:t>
                      </a:r>
                    </a:p>
                  </a:txBody>
                  <a:tcPr marL="65929" marR="65929" marT="32965" marB="32965" anchor="ctr"/>
                </a:tc>
                <a:tc>
                  <a:txBody>
                    <a:bodyPr/>
                    <a:lstStyle/>
                    <a:p>
                      <a:pPr algn="ctr"/>
                      <a:r>
                        <a:rPr lang="es-MX" sz="1300">
                          <a:effectLst/>
                        </a:rPr>
                        <a:t>Frecuencia</a:t>
                      </a:r>
                    </a:p>
                  </a:txBody>
                  <a:tcPr marL="65929" marR="65929" marT="32965" marB="32965" anchor="ctr"/>
                </a:tc>
                <a:tc>
                  <a:txBody>
                    <a:bodyPr/>
                    <a:lstStyle/>
                    <a:p>
                      <a:pPr algn="ctr"/>
                      <a:r>
                        <a:rPr lang="es-MX" sz="1300">
                          <a:effectLst/>
                        </a:rPr>
                        <a:t>cachéL2</a:t>
                      </a:r>
                    </a:p>
                  </a:txBody>
                  <a:tcPr marL="65929" marR="65929" marT="32965" marB="32965" anchor="ctr"/>
                </a:tc>
                <a:tc>
                  <a:txBody>
                    <a:bodyPr/>
                    <a:lstStyle/>
                    <a:p>
                      <a:pPr algn="ctr"/>
                      <a:r>
                        <a:rPr lang="es-MX" sz="1300">
                          <a:effectLst/>
                        </a:rPr>
                        <a:t>FSB</a:t>
                      </a:r>
                    </a:p>
                  </a:txBody>
                  <a:tcPr marL="65929" marR="65929" marT="32965" marB="32965" anchor="ctr"/>
                </a:tc>
                <a:tc>
                  <a:txBody>
                    <a:bodyPr/>
                    <a:lstStyle/>
                    <a:p>
                      <a:pPr algn="ctr"/>
                      <a:r>
                        <a:rPr lang="es-MX" sz="1300">
                          <a:effectLst/>
                        </a:rPr>
                        <a:t>Mult.</a:t>
                      </a:r>
                    </a:p>
                  </a:txBody>
                  <a:tcPr marL="65929" marR="65929" marT="32965" marB="32965" anchor="ctr"/>
                </a:tc>
                <a:tc>
                  <a:txBody>
                    <a:bodyPr/>
                    <a:lstStyle/>
                    <a:p>
                      <a:pPr algn="ctr"/>
                      <a:r>
                        <a:rPr lang="es-MX" sz="1300">
                          <a:effectLst/>
                        </a:rPr>
                        <a:t>Voltaje</a:t>
                      </a:r>
                    </a:p>
                  </a:txBody>
                  <a:tcPr marL="65929" marR="65929" marT="32965" marB="32965" anchor="ctr"/>
                </a:tc>
                <a:tc>
                  <a:txBody>
                    <a:bodyPr/>
                    <a:lstStyle/>
                    <a:p>
                      <a:pPr algn="ctr"/>
                      <a:r>
                        <a:rPr lang="es-MX" sz="1300">
                          <a:effectLst/>
                        </a:rPr>
                        <a:t>TDP</a:t>
                      </a:r>
                    </a:p>
                  </a:txBody>
                  <a:tcPr marL="65929" marR="65929" marT="32965" marB="32965" anchor="ctr"/>
                </a:tc>
                <a:tc>
                  <a:txBody>
                    <a:bodyPr/>
                    <a:lstStyle/>
                    <a:p>
                      <a:pPr algn="ctr"/>
                      <a:r>
                        <a:rPr lang="es-MX" sz="1300">
                          <a:effectLst/>
                        </a:rPr>
                        <a:t>Socket</a:t>
                      </a:r>
                    </a:p>
                  </a:txBody>
                  <a:tcPr marL="65929" marR="65929" marT="32965" marB="32965" anchor="ctr"/>
                </a:tc>
                <a:tc>
                  <a:txBody>
                    <a:bodyPr/>
                    <a:lstStyle/>
                    <a:p>
                      <a:pPr algn="ctr"/>
                      <a:r>
                        <a:rPr lang="es-MX" sz="1300">
                          <a:effectLst/>
                        </a:rPr>
                        <a:t>Fecha delanzamiento</a:t>
                      </a:r>
                    </a:p>
                  </a:txBody>
                  <a:tcPr marL="65929" marR="65929" marT="32965" marB="32965" anchor="ctr"/>
                </a:tc>
                <a:tc>
                  <a:txBody>
                    <a:bodyPr/>
                    <a:lstStyle/>
                    <a:p>
                      <a:pPr algn="ctr"/>
                      <a:r>
                        <a:rPr lang="es-MX" sz="1300">
                          <a:effectLst/>
                        </a:rPr>
                        <a:t>Precio delanzamiento (USD)</a:t>
                      </a:r>
                    </a:p>
                  </a:txBody>
                  <a:tcPr marL="65929" marR="65929" marT="32965" marB="32965" anchor="ctr"/>
                </a:tc>
                <a:extLst>
                  <a:ext uri="{0D108BD9-81ED-4DB2-BD59-A6C34878D82A}">
                    <a16:rowId xmlns:a16="http://schemas.microsoft.com/office/drawing/2014/main" val="989371600"/>
                  </a:ext>
                </a:extLst>
              </a:tr>
              <a:tr h="659294">
                <a:tc>
                  <a:txBody>
                    <a:bodyPr/>
                    <a:lstStyle/>
                    <a:p>
                      <a:r>
                        <a:rPr lang="es-MX" sz="1300">
                          <a:effectLst/>
                        </a:rPr>
                        <a:t>Core 2 Duo T5200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1.6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533 MT/s</a:t>
                      </a:r>
                    </a:p>
                  </a:txBody>
                  <a:tcPr marL="65929" marR="65929" marT="32965" marB="32965" anchor="ctr"/>
                </a:tc>
                <a:tc>
                  <a:txBody>
                    <a:bodyPr/>
                    <a:lstStyle/>
                    <a:p>
                      <a:r>
                        <a:rPr lang="es-MX" sz="1300">
                          <a:effectLst/>
                        </a:rPr>
                        <a:t>12×</a:t>
                      </a:r>
                    </a:p>
                  </a:txBody>
                  <a:tcPr marL="65929" marR="65929" marT="32965" marB="32965" anchor="ctr"/>
                </a:tc>
                <a:tc>
                  <a:txBody>
                    <a:bodyPr/>
                    <a:lstStyle/>
                    <a:p>
                      <a:r>
                        <a:rPr lang="es-MX" sz="1300">
                          <a:effectLst/>
                        </a:rPr>
                        <a:t>0.95–1.175 V</a:t>
                      </a:r>
                    </a:p>
                  </a:txBody>
                  <a:tcPr marL="65929" marR="65929" marT="32965" marB="32965" anchor="ctr"/>
                </a:tc>
                <a:tc>
                  <a:txBody>
                    <a:bodyPr/>
                    <a:lstStyle/>
                    <a:p>
                      <a:r>
                        <a:rPr lang="es-MX" sz="1300">
                          <a:effectLst/>
                        </a:rPr>
                        <a:t>34 W</a:t>
                      </a:r>
                    </a:p>
                  </a:txBody>
                  <a:tcPr marL="65929" marR="65929" marT="32965" marB="32965" anchor="ctr"/>
                </a:tc>
                <a:tc>
                  <a:txBody>
                    <a:bodyPr/>
                    <a:lstStyle/>
                    <a:p>
                      <a:r>
                        <a:rPr lang="es-MX" sz="1300">
                          <a:effectLst/>
                        </a:rPr>
                        <a:t>Socket M</a:t>
                      </a:r>
                    </a:p>
                  </a:txBody>
                  <a:tcPr marL="65929" marR="65929" marT="32965" marB="32965" anchor="ctr"/>
                </a:tc>
                <a:tc>
                  <a:txBody>
                    <a:bodyPr/>
                    <a:lstStyle/>
                    <a:p>
                      <a:r>
                        <a:rPr lang="es-MX" sz="1300">
                          <a:effectLst/>
                        </a:rPr>
                        <a:t>Octubre de 2006</a:t>
                      </a:r>
                    </a:p>
                  </a:txBody>
                  <a:tcPr marL="65929" marR="65929" marT="32965" marB="32965" anchor="ctr"/>
                </a:tc>
                <a:tc>
                  <a:txBody>
                    <a:bodyPr/>
                    <a:lstStyle/>
                    <a:p>
                      <a:r>
                        <a:rPr lang="es-MX" sz="1300">
                          <a:effectLst/>
                        </a:rPr>
                        <a:t>OEM</a:t>
                      </a:r>
                    </a:p>
                  </a:txBody>
                  <a:tcPr marL="65929" marR="65929" marT="32965" marB="32965" anchor="ctr"/>
                </a:tc>
                <a:extLst>
                  <a:ext uri="{0D108BD9-81ED-4DB2-BD59-A6C34878D82A}">
                    <a16:rowId xmlns:a16="http://schemas.microsoft.com/office/drawing/2014/main" val="3810147804"/>
                  </a:ext>
                </a:extLst>
              </a:tr>
              <a:tr h="659294">
                <a:tc>
                  <a:txBody>
                    <a:bodyPr/>
                    <a:lstStyle/>
                    <a:p>
                      <a:r>
                        <a:rPr lang="es-MX" sz="1300">
                          <a:effectLst/>
                        </a:rPr>
                        <a:t>Core 2 Duo T5250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1.5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667 MT/s</a:t>
                      </a:r>
                    </a:p>
                  </a:txBody>
                  <a:tcPr marL="65929" marR="65929" marT="32965" marB="32965" anchor="ctr"/>
                </a:tc>
                <a:tc>
                  <a:txBody>
                    <a:bodyPr/>
                    <a:lstStyle/>
                    <a:p>
                      <a:r>
                        <a:rPr lang="es-MX" sz="1300">
                          <a:effectLst/>
                        </a:rPr>
                        <a:t>9×</a:t>
                      </a:r>
                    </a:p>
                  </a:txBody>
                  <a:tcPr marL="65929" marR="65929" marT="32965" marB="32965" anchor="ctr"/>
                </a:tc>
                <a:tc>
                  <a:txBody>
                    <a:bodyPr/>
                    <a:lstStyle/>
                    <a:p>
                      <a:r>
                        <a:rPr lang="es-MX" sz="1300">
                          <a:effectLst/>
                        </a:rPr>
                        <a:t>0.95–1.175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Socket P</a:t>
                      </a:r>
                    </a:p>
                  </a:txBody>
                  <a:tcPr marL="65929" marR="65929" marT="32965" marB="32965" anchor="ctr"/>
                </a:tc>
                <a:tc>
                  <a:txBody>
                    <a:bodyPr/>
                    <a:lstStyle/>
                    <a:p>
                      <a:r>
                        <a:rPr lang="es-MX" sz="1300">
                          <a:effectLst/>
                        </a:rPr>
                        <a:t>Q2 2007</a:t>
                      </a:r>
                    </a:p>
                  </a:txBody>
                  <a:tcPr marL="65929" marR="65929" marT="32965" marB="32965" anchor="ctr"/>
                </a:tc>
                <a:tc>
                  <a:txBody>
                    <a:bodyPr/>
                    <a:lstStyle/>
                    <a:p>
                      <a:r>
                        <a:rPr lang="es-MX" sz="1300">
                          <a:effectLst/>
                        </a:rPr>
                        <a:t>OEM</a:t>
                      </a:r>
                    </a:p>
                  </a:txBody>
                  <a:tcPr marL="65929" marR="65929" marT="32965" marB="32965" anchor="ctr"/>
                </a:tc>
                <a:extLst>
                  <a:ext uri="{0D108BD9-81ED-4DB2-BD59-A6C34878D82A}">
                    <a16:rowId xmlns:a16="http://schemas.microsoft.com/office/drawing/2014/main" val="4199579915"/>
                  </a:ext>
                </a:extLst>
              </a:tr>
              <a:tr h="659294">
                <a:tc>
                  <a:txBody>
                    <a:bodyPr/>
                    <a:lstStyle/>
                    <a:p>
                      <a:r>
                        <a:rPr lang="es-MX" sz="1300">
                          <a:effectLst/>
                        </a:rPr>
                        <a:t>Core 2 Duo T5270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1.4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7×</a:t>
                      </a:r>
                    </a:p>
                  </a:txBody>
                  <a:tcPr marL="65929" marR="65929" marT="32965" marB="32965" anchor="ctr"/>
                </a:tc>
                <a:tc>
                  <a:txBody>
                    <a:bodyPr/>
                    <a:lstStyle/>
                    <a:p>
                      <a:r>
                        <a:rPr lang="es-MX" sz="1300">
                          <a:effectLst/>
                        </a:rPr>
                        <a:t>0.95–1.175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Socket P</a:t>
                      </a:r>
                    </a:p>
                  </a:txBody>
                  <a:tcPr marL="65929" marR="65929" marT="32965" marB="32965" anchor="ctr"/>
                </a:tc>
                <a:tc>
                  <a:txBody>
                    <a:bodyPr/>
                    <a:lstStyle/>
                    <a:p>
                      <a:r>
                        <a:rPr lang="es-MX" sz="1300">
                          <a:effectLst/>
                        </a:rPr>
                        <a:t>Octubre de 2007</a:t>
                      </a:r>
                    </a:p>
                  </a:txBody>
                  <a:tcPr marL="65929" marR="65929" marT="32965" marB="32965" anchor="ctr"/>
                </a:tc>
                <a:tc>
                  <a:txBody>
                    <a:bodyPr/>
                    <a:lstStyle/>
                    <a:p>
                      <a:r>
                        <a:rPr lang="es-MX" sz="1300">
                          <a:effectLst/>
                        </a:rPr>
                        <a:t>OEM</a:t>
                      </a:r>
                    </a:p>
                  </a:txBody>
                  <a:tcPr marL="65929" marR="65929" marT="32965" marB="32965" anchor="ctr"/>
                </a:tc>
                <a:extLst>
                  <a:ext uri="{0D108BD9-81ED-4DB2-BD59-A6C34878D82A}">
                    <a16:rowId xmlns:a16="http://schemas.microsoft.com/office/drawing/2014/main" val="1728208681"/>
                  </a:ext>
                </a:extLst>
              </a:tr>
              <a:tr h="659294">
                <a:tc>
                  <a:txBody>
                    <a:bodyPr/>
                    <a:lstStyle/>
                    <a:p>
                      <a:r>
                        <a:rPr lang="es-MX" sz="1300">
                          <a:effectLst/>
                        </a:rPr>
                        <a:t>Core 2 Duo T5300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1.73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533 MT/s</a:t>
                      </a:r>
                    </a:p>
                  </a:txBody>
                  <a:tcPr marL="65929" marR="65929" marT="32965" marB="32965" anchor="ctr"/>
                </a:tc>
                <a:tc>
                  <a:txBody>
                    <a:bodyPr/>
                    <a:lstStyle/>
                    <a:p>
                      <a:r>
                        <a:rPr lang="es-MX" sz="1300">
                          <a:effectLst/>
                        </a:rPr>
                        <a:t>13×</a:t>
                      </a:r>
                    </a:p>
                  </a:txBody>
                  <a:tcPr marL="65929" marR="65929" marT="32965" marB="32965" anchor="ctr"/>
                </a:tc>
                <a:tc>
                  <a:txBody>
                    <a:bodyPr/>
                    <a:lstStyle/>
                    <a:p>
                      <a:r>
                        <a:rPr lang="es-MX" sz="1300">
                          <a:effectLst/>
                        </a:rPr>
                        <a:t>0.95–1.175 V</a:t>
                      </a:r>
                    </a:p>
                  </a:txBody>
                  <a:tcPr marL="65929" marR="65929" marT="32965" marB="32965" anchor="ctr"/>
                </a:tc>
                <a:tc>
                  <a:txBody>
                    <a:bodyPr/>
                    <a:lstStyle/>
                    <a:p>
                      <a:r>
                        <a:rPr lang="es-MX" sz="1300">
                          <a:effectLst/>
                        </a:rPr>
                        <a:t>34 W</a:t>
                      </a:r>
                    </a:p>
                  </a:txBody>
                  <a:tcPr marL="65929" marR="65929" marT="32965" marB="32965" anchor="ctr"/>
                </a:tc>
                <a:tc>
                  <a:txBody>
                    <a:bodyPr/>
                    <a:lstStyle/>
                    <a:p>
                      <a:r>
                        <a:rPr lang="es-MX" sz="1300">
                          <a:effectLst/>
                        </a:rPr>
                        <a:t>Socket M</a:t>
                      </a:r>
                    </a:p>
                  </a:txBody>
                  <a:tcPr marL="65929" marR="65929" marT="32965" marB="32965" anchor="ctr"/>
                </a:tc>
                <a:tc>
                  <a:txBody>
                    <a:bodyPr/>
                    <a:lstStyle/>
                    <a:p>
                      <a:r>
                        <a:rPr lang="es-MX" sz="1300">
                          <a:effectLst/>
                        </a:rPr>
                        <a:t>Q1 2007</a:t>
                      </a:r>
                    </a:p>
                  </a:txBody>
                  <a:tcPr marL="65929" marR="65929" marT="32965" marB="32965" anchor="ctr"/>
                </a:tc>
                <a:tc>
                  <a:txBody>
                    <a:bodyPr/>
                    <a:lstStyle/>
                    <a:p>
                      <a:r>
                        <a:rPr lang="es-MX" sz="1300">
                          <a:effectLst/>
                        </a:rPr>
                        <a:t>OEM</a:t>
                      </a:r>
                    </a:p>
                  </a:txBody>
                  <a:tcPr marL="65929" marR="65929" marT="32965" marB="32965" anchor="ctr"/>
                </a:tc>
                <a:extLst>
                  <a:ext uri="{0D108BD9-81ED-4DB2-BD59-A6C34878D82A}">
                    <a16:rowId xmlns:a16="http://schemas.microsoft.com/office/drawing/2014/main" val="3579544097"/>
                  </a:ext>
                </a:extLst>
              </a:tr>
              <a:tr h="659294">
                <a:tc>
                  <a:txBody>
                    <a:bodyPr/>
                    <a:lstStyle/>
                    <a:p>
                      <a:r>
                        <a:rPr lang="es-MX" sz="1300">
                          <a:effectLst/>
                        </a:rPr>
                        <a:t>Core 2 Duo T5450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1.67 GHz</a:t>
                      </a:r>
                    </a:p>
                  </a:txBody>
                  <a:tcPr marL="65929" marR="65929" marT="32965" marB="32965" anchor="ctr"/>
                </a:tc>
                <a:tc>
                  <a:txBody>
                    <a:bodyPr/>
                    <a:lstStyle/>
                    <a:p>
                      <a:r>
                        <a:rPr lang="es-MX" sz="1300">
                          <a:effectLst/>
                        </a:rPr>
                        <a:t>2 MiB</a:t>
                      </a:r>
                    </a:p>
                  </a:txBody>
                  <a:tcPr marL="65929" marR="65929" marT="32965" marB="32965" anchor="ctr"/>
                </a:tc>
                <a:tc>
                  <a:txBody>
                    <a:bodyPr/>
                    <a:lstStyle/>
                    <a:p>
                      <a:r>
                        <a:rPr lang="es-MX" sz="1300">
                          <a:effectLst/>
                        </a:rPr>
                        <a:t>667 MT/s</a:t>
                      </a:r>
                    </a:p>
                  </a:txBody>
                  <a:tcPr marL="65929" marR="65929" marT="32965" marB="32965" anchor="ctr"/>
                </a:tc>
                <a:tc>
                  <a:txBody>
                    <a:bodyPr/>
                    <a:lstStyle/>
                    <a:p>
                      <a:r>
                        <a:rPr lang="es-MX" sz="1300">
                          <a:effectLst/>
                        </a:rPr>
                        <a:t>10×</a:t>
                      </a:r>
                    </a:p>
                  </a:txBody>
                  <a:tcPr marL="65929" marR="65929" marT="32965" marB="32965" anchor="ctr"/>
                </a:tc>
                <a:tc>
                  <a:txBody>
                    <a:bodyPr/>
                    <a:lstStyle/>
                    <a:p>
                      <a:r>
                        <a:rPr lang="es-MX" sz="1300">
                          <a:effectLst/>
                        </a:rPr>
                        <a:t>0.95–1.175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Socket P</a:t>
                      </a:r>
                    </a:p>
                  </a:txBody>
                  <a:tcPr marL="65929" marR="65929" marT="32965" marB="32965" anchor="ctr"/>
                </a:tc>
                <a:tc>
                  <a:txBody>
                    <a:bodyPr/>
                    <a:lstStyle/>
                    <a:p>
                      <a:r>
                        <a:rPr lang="es-MX" sz="1300">
                          <a:effectLst/>
                        </a:rPr>
                        <a:t>Q2 2007</a:t>
                      </a:r>
                    </a:p>
                  </a:txBody>
                  <a:tcPr marL="65929" marR="65929" marT="32965" marB="32965" anchor="ctr"/>
                </a:tc>
                <a:tc>
                  <a:txBody>
                    <a:bodyPr/>
                    <a:lstStyle/>
                    <a:p>
                      <a:r>
                        <a:rPr lang="es-MX" sz="1300" dirty="0">
                          <a:effectLst/>
                        </a:rPr>
                        <a:t>OEM</a:t>
                      </a:r>
                    </a:p>
                  </a:txBody>
                  <a:tcPr marL="65929" marR="65929" marT="32965" marB="32965" anchor="ctr"/>
                </a:tc>
                <a:extLst>
                  <a:ext uri="{0D108BD9-81ED-4DB2-BD59-A6C34878D82A}">
                    <a16:rowId xmlns:a16="http://schemas.microsoft.com/office/drawing/2014/main" val="3411691693"/>
                  </a:ext>
                </a:extLst>
              </a:tr>
            </a:tbl>
          </a:graphicData>
        </a:graphic>
      </p:graphicFrame>
      <p:sp>
        <p:nvSpPr>
          <p:cNvPr id="8" name="Rectangle 1">
            <a:extLst>
              <a:ext uri="{FF2B5EF4-FFF2-40B4-BE49-F238E27FC236}">
                <a16:creationId xmlns:a16="http://schemas.microsoft.com/office/drawing/2014/main" id="{9F78CE90-397C-42C7-9E52-D24C79EB155F}"/>
              </a:ext>
            </a:extLst>
          </p:cNvPr>
          <p:cNvSpPr>
            <a:spLocks noChangeArrowheads="1"/>
          </p:cNvSpPr>
          <p:nvPr/>
        </p:nvSpPr>
        <p:spPr bwMode="auto">
          <a:xfrm>
            <a:off x="2212294" y="2011153"/>
            <a:ext cx="1750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"Merom" y "Meron 2"</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330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AC45042-D6DF-4161-BEB3-C108A76F133C}"/>
              </a:ext>
            </a:extLst>
          </p:cNvPr>
          <p:cNvSpPr>
            <a:spLocks noGrp="1"/>
          </p:cNvSpPr>
          <p:nvPr>
            <p:ph type="sldNum" sz="quarter" idx="12"/>
          </p:nvPr>
        </p:nvSpPr>
        <p:spPr/>
        <p:txBody>
          <a:bodyPr/>
          <a:lstStyle/>
          <a:p>
            <a:pPr rtl="0"/>
            <a:fld id="{D8DA9DAA-006C-4F4B-980E-E3DF019B24E2}" type="slidenum">
              <a:rPr lang="es-ES" noProof="0" smtClean="0"/>
              <a:t>63</a:t>
            </a:fld>
            <a:endParaRPr lang="es-ES" noProof="0"/>
          </a:p>
        </p:txBody>
      </p:sp>
      <p:graphicFrame>
        <p:nvGraphicFramePr>
          <p:cNvPr id="5" name="Tabla 4">
            <a:extLst>
              <a:ext uri="{FF2B5EF4-FFF2-40B4-BE49-F238E27FC236}">
                <a16:creationId xmlns:a16="http://schemas.microsoft.com/office/drawing/2014/main" id="{9F70E849-3179-4297-9DE1-4610083F56E0}"/>
              </a:ext>
            </a:extLst>
          </p:cNvPr>
          <p:cNvGraphicFramePr>
            <a:graphicFrameLocks noGrp="1"/>
          </p:cNvGraphicFramePr>
          <p:nvPr>
            <p:extLst>
              <p:ext uri="{D42A27DB-BD31-4B8C-83A1-F6EECF244321}">
                <p14:modId xmlns:p14="http://schemas.microsoft.com/office/powerpoint/2010/main" val="2200295600"/>
              </p:ext>
            </p:extLst>
          </p:nvPr>
        </p:nvGraphicFramePr>
        <p:xfrm>
          <a:off x="344558" y="136525"/>
          <a:ext cx="11542652" cy="6619345"/>
        </p:xfrm>
        <a:graphic>
          <a:graphicData uri="http://schemas.openxmlformats.org/drawingml/2006/table">
            <a:tbl>
              <a:tblPr>
                <a:tableStyleId>{E8B1032C-EA38-4F05-BA0D-38AFFFC7BED3}</a:tableStyleId>
              </a:tblPr>
              <a:tblGrid>
                <a:gridCol w="1049332">
                  <a:extLst>
                    <a:ext uri="{9D8B030D-6E8A-4147-A177-3AD203B41FA5}">
                      <a16:colId xmlns:a16="http://schemas.microsoft.com/office/drawing/2014/main" val="837916385"/>
                    </a:ext>
                  </a:extLst>
                </a:gridCol>
                <a:gridCol w="1049332">
                  <a:extLst>
                    <a:ext uri="{9D8B030D-6E8A-4147-A177-3AD203B41FA5}">
                      <a16:colId xmlns:a16="http://schemas.microsoft.com/office/drawing/2014/main" val="1441541588"/>
                    </a:ext>
                  </a:extLst>
                </a:gridCol>
                <a:gridCol w="1049332">
                  <a:extLst>
                    <a:ext uri="{9D8B030D-6E8A-4147-A177-3AD203B41FA5}">
                      <a16:colId xmlns:a16="http://schemas.microsoft.com/office/drawing/2014/main" val="3818420105"/>
                    </a:ext>
                  </a:extLst>
                </a:gridCol>
                <a:gridCol w="1049332">
                  <a:extLst>
                    <a:ext uri="{9D8B030D-6E8A-4147-A177-3AD203B41FA5}">
                      <a16:colId xmlns:a16="http://schemas.microsoft.com/office/drawing/2014/main" val="64015563"/>
                    </a:ext>
                  </a:extLst>
                </a:gridCol>
                <a:gridCol w="1049332">
                  <a:extLst>
                    <a:ext uri="{9D8B030D-6E8A-4147-A177-3AD203B41FA5}">
                      <a16:colId xmlns:a16="http://schemas.microsoft.com/office/drawing/2014/main" val="2154157679"/>
                    </a:ext>
                  </a:extLst>
                </a:gridCol>
                <a:gridCol w="1049332">
                  <a:extLst>
                    <a:ext uri="{9D8B030D-6E8A-4147-A177-3AD203B41FA5}">
                      <a16:colId xmlns:a16="http://schemas.microsoft.com/office/drawing/2014/main" val="2898386061"/>
                    </a:ext>
                  </a:extLst>
                </a:gridCol>
                <a:gridCol w="1049332">
                  <a:extLst>
                    <a:ext uri="{9D8B030D-6E8A-4147-A177-3AD203B41FA5}">
                      <a16:colId xmlns:a16="http://schemas.microsoft.com/office/drawing/2014/main" val="1158351707"/>
                    </a:ext>
                  </a:extLst>
                </a:gridCol>
                <a:gridCol w="1049332">
                  <a:extLst>
                    <a:ext uri="{9D8B030D-6E8A-4147-A177-3AD203B41FA5}">
                      <a16:colId xmlns:a16="http://schemas.microsoft.com/office/drawing/2014/main" val="527606284"/>
                    </a:ext>
                  </a:extLst>
                </a:gridCol>
                <a:gridCol w="1049332">
                  <a:extLst>
                    <a:ext uri="{9D8B030D-6E8A-4147-A177-3AD203B41FA5}">
                      <a16:colId xmlns:a16="http://schemas.microsoft.com/office/drawing/2014/main" val="3314527042"/>
                    </a:ext>
                  </a:extLst>
                </a:gridCol>
                <a:gridCol w="1049332">
                  <a:extLst>
                    <a:ext uri="{9D8B030D-6E8A-4147-A177-3AD203B41FA5}">
                      <a16:colId xmlns:a16="http://schemas.microsoft.com/office/drawing/2014/main" val="4249582955"/>
                    </a:ext>
                  </a:extLst>
                </a:gridCol>
                <a:gridCol w="1049332">
                  <a:extLst>
                    <a:ext uri="{9D8B030D-6E8A-4147-A177-3AD203B41FA5}">
                      <a16:colId xmlns:a16="http://schemas.microsoft.com/office/drawing/2014/main" val="4220034875"/>
                    </a:ext>
                  </a:extLst>
                </a:gridCol>
              </a:tblGrid>
              <a:tr h="208385">
                <a:tc>
                  <a:txBody>
                    <a:bodyPr/>
                    <a:lstStyle/>
                    <a:p>
                      <a:r>
                        <a:rPr lang="es-MX" sz="900">
                          <a:effectLst/>
                        </a:rPr>
                        <a:t>Core 2 Duo T5470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1.6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8×</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Julio de 2007</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2108780703"/>
                  </a:ext>
                </a:extLst>
              </a:tr>
              <a:tr h="270900">
                <a:tc>
                  <a:txBody>
                    <a:bodyPr/>
                    <a:lstStyle/>
                    <a:p>
                      <a:r>
                        <a:rPr lang="es-MX" sz="900">
                          <a:effectLst/>
                        </a:rPr>
                        <a:t>Core 2 Duo T5500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1.67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pt-BR" sz="900">
                          <a:effectLst/>
                        </a:rPr>
                        <a:t>28 de agosto de 2006</a:t>
                      </a:r>
                    </a:p>
                  </a:txBody>
                  <a:tcPr marL="13770" marR="13770" marT="6885" marB="6885" anchor="ctr"/>
                </a:tc>
                <a:tc>
                  <a:txBody>
                    <a:bodyPr/>
                    <a:lstStyle/>
                    <a:p>
                      <a:r>
                        <a:rPr lang="es-MX" sz="900">
                          <a:effectLst/>
                        </a:rPr>
                        <a:t>$209</a:t>
                      </a:r>
                    </a:p>
                  </a:txBody>
                  <a:tcPr marL="13770" marR="13770" marT="6885" marB="6885" anchor="ctr"/>
                </a:tc>
                <a:extLst>
                  <a:ext uri="{0D108BD9-81ED-4DB2-BD59-A6C34878D82A}">
                    <a16:rowId xmlns:a16="http://schemas.microsoft.com/office/drawing/2014/main" val="1889176863"/>
                  </a:ext>
                </a:extLst>
              </a:tr>
              <a:tr h="208385">
                <a:tc>
                  <a:txBody>
                    <a:bodyPr/>
                    <a:lstStyle/>
                    <a:p>
                      <a:r>
                        <a:rPr lang="es-MX" sz="900">
                          <a:effectLst/>
                        </a:rPr>
                        <a:t>Core 2 Duo T5500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1.67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BGA479</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$209</a:t>
                      </a:r>
                    </a:p>
                  </a:txBody>
                  <a:tcPr marL="13770" marR="13770" marT="6885" marB="6885" anchor="ctr"/>
                </a:tc>
                <a:extLst>
                  <a:ext uri="{0D108BD9-81ED-4DB2-BD59-A6C34878D82A}">
                    <a16:rowId xmlns:a16="http://schemas.microsoft.com/office/drawing/2014/main" val="612231605"/>
                  </a:ext>
                </a:extLst>
              </a:tr>
              <a:tr h="208385">
                <a:tc>
                  <a:txBody>
                    <a:bodyPr/>
                    <a:lstStyle/>
                    <a:p>
                      <a:r>
                        <a:rPr lang="es-MX" sz="900">
                          <a:effectLst/>
                        </a:rPr>
                        <a:t>Core 2 Duo T5550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1.83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Enero de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1848624966"/>
                  </a:ext>
                </a:extLst>
              </a:tr>
              <a:tr h="208385">
                <a:tc>
                  <a:txBody>
                    <a:bodyPr/>
                    <a:lstStyle/>
                    <a:p>
                      <a:r>
                        <a:rPr lang="es-MX" sz="900">
                          <a:effectLst/>
                        </a:rPr>
                        <a:t>Core 2 Duo T5600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1.83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$241</a:t>
                      </a:r>
                    </a:p>
                  </a:txBody>
                  <a:tcPr marL="13770" marR="13770" marT="6885" marB="6885" anchor="ctr"/>
                </a:tc>
                <a:extLst>
                  <a:ext uri="{0D108BD9-81ED-4DB2-BD59-A6C34878D82A}">
                    <a16:rowId xmlns:a16="http://schemas.microsoft.com/office/drawing/2014/main" val="1818661140"/>
                  </a:ext>
                </a:extLst>
              </a:tr>
              <a:tr h="208385">
                <a:tc>
                  <a:txBody>
                    <a:bodyPr/>
                    <a:lstStyle/>
                    <a:p>
                      <a:r>
                        <a:rPr lang="es-MX" sz="900">
                          <a:effectLst/>
                        </a:rPr>
                        <a:t>Core 2 Duo T5600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1.83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BGA479</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$241</a:t>
                      </a:r>
                    </a:p>
                  </a:txBody>
                  <a:tcPr marL="13770" marR="13770" marT="6885" marB="6885" anchor="ctr"/>
                </a:tc>
                <a:extLst>
                  <a:ext uri="{0D108BD9-81ED-4DB2-BD59-A6C34878D82A}">
                    <a16:rowId xmlns:a16="http://schemas.microsoft.com/office/drawing/2014/main" val="1490514673"/>
                  </a:ext>
                </a:extLst>
              </a:tr>
              <a:tr h="208385">
                <a:tc>
                  <a:txBody>
                    <a:bodyPr/>
                    <a:lstStyle/>
                    <a:p>
                      <a:r>
                        <a:rPr lang="es-MX" sz="900">
                          <a:effectLst/>
                        </a:rPr>
                        <a:t>Core 2 Duo T5670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9×</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Q2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2787885123"/>
                  </a:ext>
                </a:extLst>
              </a:tr>
              <a:tr h="208385">
                <a:tc>
                  <a:txBody>
                    <a:bodyPr/>
                    <a:lstStyle/>
                    <a:p>
                      <a:r>
                        <a:rPr lang="es-MX" sz="900">
                          <a:effectLst/>
                        </a:rPr>
                        <a:t>Core 2 Duo T5750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12×</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Enero de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3358061473"/>
                  </a:ext>
                </a:extLst>
              </a:tr>
              <a:tr h="208385">
                <a:tc>
                  <a:txBody>
                    <a:bodyPr/>
                    <a:lstStyle/>
                    <a:p>
                      <a:r>
                        <a:rPr lang="es-MX" sz="900">
                          <a:effectLst/>
                        </a:rPr>
                        <a:t>Core 2 Duo T5800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dirty="0">
                          <a:effectLst/>
                        </a:rPr>
                        <a:t>Socket P</a:t>
                      </a:r>
                    </a:p>
                  </a:txBody>
                  <a:tcPr marL="13770" marR="13770" marT="6885" marB="6885" anchor="ctr"/>
                </a:tc>
                <a:tc>
                  <a:txBody>
                    <a:bodyPr/>
                    <a:lstStyle/>
                    <a:p>
                      <a:r>
                        <a:rPr lang="es-MX" sz="900">
                          <a:effectLst/>
                        </a:rPr>
                        <a:t>Q4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3170936593"/>
                  </a:ext>
                </a:extLst>
              </a:tr>
              <a:tr h="208385">
                <a:tc>
                  <a:txBody>
                    <a:bodyPr/>
                    <a:lstStyle/>
                    <a:p>
                      <a:r>
                        <a:rPr lang="es-MX" sz="900">
                          <a:effectLst/>
                        </a:rPr>
                        <a:t>Core 2 Duo T5850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2.17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13×</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Q4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2449066752"/>
                  </a:ext>
                </a:extLst>
              </a:tr>
              <a:tr h="208385">
                <a:tc>
                  <a:txBody>
                    <a:bodyPr/>
                    <a:lstStyle/>
                    <a:p>
                      <a:r>
                        <a:rPr lang="es-MX" sz="900">
                          <a:effectLst/>
                        </a:rPr>
                        <a:t>Core 2 Duo T5870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2966835627"/>
                  </a:ext>
                </a:extLst>
              </a:tr>
              <a:tr h="208385">
                <a:tc>
                  <a:txBody>
                    <a:bodyPr/>
                    <a:lstStyle/>
                    <a:p>
                      <a:r>
                        <a:rPr lang="es-MX" sz="900">
                          <a:effectLst/>
                        </a:rPr>
                        <a:t>Core 2 Duo T5900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Julio de 2008</a:t>
                      </a:r>
                    </a:p>
                  </a:txBody>
                  <a:tcPr marL="13770" marR="13770" marT="6885" marB="6885" anchor="ctr"/>
                </a:tc>
                <a:tc>
                  <a:txBody>
                    <a:bodyPr/>
                    <a:lstStyle/>
                    <a:p>
                      <a:r>
                        <a:rPr lang="es-MX" sz="900">
                          <a:effectLst/>
                        </a:rPr>
                        <a:t>OEM</a:t>
                      </a:r>
                    </a:p>
                  </a:txBody>
                  <a:tcPr marL="13770" marR="13770" marT="6885" marB="6885" anchor="ctr"/>
                </a:tc>
                <a:extLst>
                  <a:ext uri="{0D108BD9-81ED-4DB2-BD59-A6C34878D82A}">
                    <a16:rowId xmlns:a16="http://schemas.microsoft.com/office/drawing/2014/main" val="4040923732"/>
                  </a:ext>
                </a:extLst>
              </a:tr>
              <a:tr h="208385">
                <a:tc>
                  <a:txBody>
                    <a:bodyPr/>
                    <a:lstStyle/>
                    <a:p>
                      <a:r>
                        <a:rPr lang="es-MX" sz="900">
                          <a:effectLst/>
                        </a:rPr>
                        <a:t>Core 2 Duo T7100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9×</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$209</a:t>
                      </a:r>
                    </a:p>
                  </a:txBody>
                  <a:tcPr marL="13770" marR="13770" marT="6885" marB="6885" anchor="ctr"/>
                </a:tc>
                <a:extLst>
                  <a:ext uri="{0D108BD9-81ED-4DB2-BD59-A6C34878D82A}">
                    <a16:rowId xmlns:a16="http://schemas.microsoft.com/office/drawing/2014/main" val="2627956771"/>
                  </a:ext>
                </a:extLst>
              </a:tr>
              <a:tr h="208385">
                <a:tc>
                  <a:txBody>
                    <a:bodyPr/>
                    <a:lstStyle/>
                    <a:p>
                      <a:r>
                        <a:rPr lang="es-MX" sz="900">
                          <a:effectLst/>
                        </a:rPr>
                        <a:t>Core 2 Duo T7100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1.8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9×</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$209</a:t>
                      </a:r>
                    </a:p>
                  </a:txBody>
                  <a:tcPr marL="13770" marR="13770" marT="6885" marB="6885" anchor="ctr"/>
                </a:tc>
                <a:extLst>
                  <a:ext uri="{0D108BD9-81ED-4DB2-BD59-A6C34878D82A}">
                    <a16:rowId xmlns:a16="http://schemas.microsoft.com/office/drawing/2014/main" val="1311334916"/>
                  </a:ext>
                </a:extLst>
              </a:tr>
              <a:tr h="208385">
                <a:tc>
                  <a:txBody>
                    <a:bodyPr/>
                    <a:lstStyle/>
                    <a:p>
                      <a:r>
                        <a:rPr lang="es-MX" sz="900">
                          <a:effectLst/>
                        </a:rPr>
                        <a:t>Core 2 Duo T7200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12×</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$294</a:t>
                      </a:r>
                    </a:p>
                  </a:txBody>
                  <a:tcPr marL="13770" marR="13770" marT="6885" marB="6885" anchor="ctr"/>
                </a:tc>
                <a:extLst>
                  <a:ext uri="{0D108BD9-81ED-4DB2-BD59-A6C34878D82A}">
                    <a16:rowId xmlns:a16="http://schemas.microsoft.com/office/drawing/2014/main" val="868155234"/>
                  </a:ext>
                </a:extLst>
              </a:tr>
              <a:tr h="208385">
                <a:tc>
                  <a:txBody>
                    <a:bodyPr/>
                    <a:lstStyle/>
                    <a:p>
                      <a:r>
                        <a:rPr lang="es-MX" sz="900">
                          <a:effectLst/>
                        </a:rPr>
                        <a:t>Core 2 Duo T7200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12×</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$294</a:t>
                      </a:r>
                    </a:p>
                  </a:txBody>
                  <a:tcPr marL="13770" marR="13770" marT="6885" marB="6885" anchor="ctr"/>
                </a:tc>
                <a:extLst>
                  <a:ext uri="{0D108BD9-81ED-4DB2-BD59-A6C34878D82A}">
                    <a16:rowId xmlns:a16="http://schemas.microsoft.com/office/drawing/2014/main" val="2531190397"/>
                  </a:ext>
                </a:extLst>
              </a:tr>
              <a:tr h="208385">
                <a:tc>
                  <a:txBody>
                    <a:bodyPr/>
                    <a:lstStyle/>
                    <a:p>
                      <a:r>
                        <a:rPr lang="es-MX" sz="900">
                          <a:effectLst/>
                        </a:rPr>
                        <a:t>Core 2 Duo T7250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Setiembre de 2007</a:t>
                      </a:r>
                    </a:p>
                  </a:txBody>
                  <a:tcPr marL="13770" marR="13770" marT="6885" marB="6885" anchor="ctr"/>
                </a:tc>
                <a:tc>
                  <a:txBody>
                    <a:bodyPr/>
                    <a:lstStyle/>
                    <a:p>
                      <a:r>
                        <a:rPr lang="es-MX" sz="900">
                          <a:effectLst/>
                        </a:rPr>
                        <a:t>$290</a:t>
                      </a:r>
                    </a:p>
                  </a:txBody>
                  <a:tcPr marL="13770" marR="13770" marT="6885" marB="6885" anchor="ctr"/>
                </a:tc>
                <a:extLst>
                  <a:ext uri="{0D108BD9-81ED-4DB2-BD59-A6C34878D82A}">
                    <a16:rowId xmlns:a16="http://schemas.microsoft.com/office/drawing/2014/main" val="92849254"/>
                  </a:ext>
                </a:extLst>
              </a:tr>
              <a:tr h="208385">
                <a:tc>
                  <a:txBody>
                    <a:bodyPr/>
                    <a:lstStyle/>
                    <a:p>
                      <a:r>
                        <a:rPr lang="es-MX" sz="900">
                          <a:effectLst/>
                        </a:rPr>
                        <a:t>Core 2 Duo T7250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2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Setiembre de 2007</a:t>
                      </a:r>
                    </a:p>
                  </a:txBody>
                  <a:tcPr marL="13770" marR="13770" marT="6885" marB="6885" anchor="ctr"/>
                </a:tc>
                <a:tc>
                  <a:txBody>
                    <a:bodyPr/>
                    <a:lstStyle/>
                    <a:p>
                      <a:r>
                        <a:rPr lang="es-MX" sz="900">
                          <a:effectLst/>
                        </a:rPr>
                        <a:t>$290</a:t>
                      </a:r>
                    </a:p>
                  </a:txBody>
                  <a:tcPr marL="13770" marR="13770" marT="6885" marB="6885" anchor="ctr"/>
                </a:tc>
                <a:extLst>
                  <a:ext uri="{0D108BD9-81ED-4DB2-BD59-A6C34878D82A}">
                    <a16:rowId xmlns:a16="http://schemas.microsoft.com/office/drawing/2014/main" val="420292412"/>
                  </a:ext>
                </a:extLst>
              </a:tr>
              <a:tr h="208385">
                <a:tc>
                  <a:txBody>
                    <a:bodyPr/>
                    <a:lstStyle/>
                    <a:p>
                      <a:r>
                        <a:rPr lang="es-MX" sz="900">
                          <a:effectLst/>
                        </a:rPr>
                        <a:t>Core 2 Duo T7300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$241</a:t>
                      </a:r>
                    </a:p>
                  </a:txBody>
                  <a:tcPr marL="13770" marR="13770" marT="6885" marB="6885" anchor="ctr"/>
                </a:tc>
                <a:extLst>
                  <a:ext uri="{0D108BD9-81ED-4DB2-BD59-A6C34878D82A}">
                    <a16:rowId xmlns:a16="http://schemas.microsoft.com/office/drawing/2014/main" val="1466550335"/>
                  </a:ext>
                </a:extLst>
              </a:tr>
              <a:tr h="208385">
                <a:tc>
                  <a:txBody>
                    <a:bodyPr/>
                    <a:lstStyle/>
                    <a:p>
                      <a:r>
                        <a:rPr lang="es-MX" sz="900">
                          <a:effectLst/>
                        </a:rPr>
                        <a:t>Core 2 Duo T7300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10×</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$241</a:t>
                      </a:r>
                    </a:p>
                  </a:txBody>
                  <a:tcPr marL="13770" marR="13770" marT="6885" marB="6885" anchor="ctr"/>
                </a:tc>
                <a:extLst>
                  <a:ext uri="{0D108BD9-81ED-4DB2-BD59-A6C34878D82A}">
                    <a16:rowId xmlns:a16="http://schemas.microsoft.com/office/drawing/2014/main" val="3224196774"/>
                  </a:ext>
                </a:extLst>
              </a:tr>
              <a:tr h="208385">
                <a:tc>
                  <a:txBody>
                    <a:bodyPr/>
                    <a:lstStyle/>
                    <a:p>
                      <a:r>
                        <a:rPr lang="es-MX" sz="900">
                          <a:effectLst/>
                        </a:rPr>
                        <a:t>Core 2 Duo T7400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2.17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13×</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$423</a:t>
                      </a:r>
                    </a:p>
                  </a:txBody>
                  <a:tcPr marL="13770" marR="13770" marT="6885" marB="6885" anchor="ctr"/>
                </a:tc>
                <a:extLst>
                  <a:ext uri="{0D108BD9-81ED-4DB2-BD59-A6C34878D82A}">
                    <a16:rowId xmlns:a16="http://schemas.microsoft.com/office/drawing/2014/main" val="3091478320"/>
                  </a:ext>
                </a:extLst>
              </a:tr>
              <a:tr h="208385">
                <a:tc>
                  <a:txBody>
                    <a:bodyPr/>
                    <a:lstStyle/>
                    <a:p>
                      <a:r>
                        <a:rPr lang="es-MX" sz="900">
                          <a:effectLst/>
                        </a:rPr>
                        <a:t>Core 2 Duo T7400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2.17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13×</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$423</a:t>
                      </a:r>
                    </a:p>
                  </a:txBody>
                  <a:tcPr marL="13770" marR="13770" marT="6885" marB="6885" anchor="ctr"/>
                </a:tc>
                <a:extLst>
                  <a:ext uri="{0D108BD9-81ED-4DB2-BD59-A6C34878D82A}">
                    <a16:rowId xmlns:a16="http://schemas.microsoft.com/office/drawing/2014/main" val="11617060"/>
                  </a:ext>
                </a:extLst>
              </a:tr>
              <a:tr h="208385">
                <a:tc>
                  <a:txBody>
                    <a:bodyPr/>
                    <a:lstStyle/>
                    <a:p>
                      <a:r>
                        <a:rPr lang="es-MX" sz="900">
                          <a:effectLst/>
                        </a:rPr>
                        <a:t>Core 2 Duo T7500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$316</a:t>
                      </a:r>
                    </a:p>
                  </a:txBody>
                  <a:tcPr marL="13770" marR="13770" marT="6885" marB="6885" anchor="ctr"/>
                </a:tc>
                <a:extLst>
                  <a:ext uri="{0D108BD9-81ED-4DB2-BD59-A6C34878D82A}">
                    <a16:rowId xmlns:a16="http://schemas.microsoft.com/office/drawing/2014/main" val="1708686968"/>
                  </a:ext>
                </a:extLst>
              </a:tr>
              <a:tr h="208385">
                <a:tc>
                  <a:txBody>
                    <a:bodyPr/>
                    <a:lstStyle/>
                    <a:p>
                      <a:r>
                        <a:rPr lang="es-MX" sz="900">
                          <a:effectLst/>
                        </a:rPr>
                        <a:t>Core 2 Duo T7500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2.2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11×</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$316</a:t>
                      </a:r>
                    </a:p>
                  </a:txBody>
                  <a:tcPr marL="13770" marR="13770" marT="6885" marB="6885" anchor="ctr"/>
                </a:tc>
                <a:extLst>
                  <a:ext uri="{0D108BD9-81ED-4DB2-BD59-A6C34878D82A}">
                    <a16:rowId xmlns:a16="http://schemas.microsoft.com/office/drawing/2014/main" val="2185310187"/>
                  </a:ext>
                </a:extLst>
              </a:tr>
              <a:tr h="208385">
                <a:tc>
                  <a:txBody>
                    <a:bodyPr/>
                    <a:lstStyle/>
                    <a:p>
                      <a:r>
                        <a:rPr lang="es-MX" sz="900">
                          <a:effectLst/>
                        </a:rPr>
                        <a:t>Core 2 Duo T7600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2.33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14×</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$637</a:t>
                      </a:r>
                    </a:p>
                  </a:txBody>
                  <a:tcPr marL="13770" marR="13770" marT="6885" marB="6885" anchor="ctr"/>
                </a:tc>
                <a:extLst>
                  <a:ext uri="{0D108BD9-81ED-4DB2-BD59-A6C34878D82A}">
                    <a16:rowId xmlns:a16="http://schemas.microsoft.com/office/drawing/2014/main" val="2326088507"/>
                  </a:ext>
                </a:extLst>
              </a:tr>
              <a:tr h="208385">
                <a:tc>
                  <a:txBody>
                    <a:bodyPr/>
                    <a:lstStyle/>
                    <a:p>
                      <a:r>
                        <a:rPr lang="es-MX" sz="900">
                          <a:effectLst/>
                        </a:rPr>
                        <a:t>Core 2 Duo T7600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2.33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14×</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Agosto de 2006</a:t>
                      </a:r>
                    </a:p>
                  </a:txBody>
                  <a:tcPr marL="13770" marR="13770" marT="6885" marB="6885" anchor="ctr"/>
                </a:tc>
                <a:tc>
                  <a:txBody>
                    <a:bodyPr/>
                    <a:lstStyle/>
                    <a:p>
                      <a:r>
                        <a:rPr lang="es-MX" sz="900">
                          <a:effectLst/>
                        </a:rPr>
                        <a:t>$637</a:t>
                      </a:r>
                    </a:p>
                  </a:txBody>
                  <a:tcPr marL="13770" marR="13770" marT="6885" marB="6885" anchor="ctr"/>
                </a:tc>
                <a:extLst>
                  <a:ext uri="{0D108BD9-81ED-4DB2-BD59-A6C34878D82A}">
                    <a16:rowId xmlns:a16="http://schemas.microsoft.com/office/drawing/2014/main" val="552733061"/>
                  </a:ext>
                </a:extLst>
              </a:tr>
              <a:tr h="270900">
                <a:tc>
                  <a:txBody>
                    <a:bodyPr/>
                    <a:lstStyle/>
                    <a:p>
                      <a:r>
                        <a:rPr lang="es-MX" sz="900">
                          <a:effectLst/>
                        </a:rPr>
                        <a:t>Core 2 Duo T7600G</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2.33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667 MT/s</a:t>
                      </a:r>
                    </a:p>
                  </a:txBody>
                  <a:tcPr marL="13770" marR="13770" marT="6885" marB="6885" anchor="ctr"/>
                </a:tc>
                <a:tc>
                  <a:txBody>
                    <a:bodyPr/>
                    <a:lstStyle/>
                    <a:p>
                      <a:r>
                        <a:rPr lang="es-MX" sz="900">
                          <a:effectLst/>
                        </a:rPr>
                        <a:t>14×</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34 W</a:t>
                      </a:r>
                    </a:p>
                  </a:txBody>
                  <a:tcPr marL="13770" marR="13770" marT="6885" marB="6885" anchor="ctr"/>
                </a:tc>
                <a:tc>
                  <a:txBody>
                    <a:bodyPr/>
                    <a:lstStyle/>
                    <a:p>
                      <a:r>
                        <a:rPr lang="es-MX" sz="900">
                          <a:effectLst/>
                        </a:rPr>
                        <a:t>Socket M</a:t>
                      </a:r>
                    </a:p>
                  </a:txBody>
                  <a:tcPr marL="13770" marR="13770" marT="6885" marB="6885" anchor="ctr"/>
                </a:tc>
                <a:tc>
                  <a:txBody>
                    <a:bodyPr/>
                    <a:lstStyle/>
                    <a:p>
                      <a:r>
                        <a:rPr lang="es-MX" sz="900">
                          <a:effectLst/>
                        </a:rPr>
                        <a:t>Diciembre de 2006</a:t>
                      </a:r>
                    </a:p>
                  </a:txBody>
                  <a:tcPr marL="13770" marR="13770" marT="6885" marB="6885" anchor="ctr"/>
                </a:tc>
                <a:tc>
                  <a:txBody>
                    <a:bodyPr/>
                    <a:lstStyle/>
                    <a:p>
                      <a:endParaRPr lang="es-MX" sz="900">
                        <a:effectLst/>
                      </a:endParaRPr>
                    </a:p>
                  </a:txBody>
                  <a:tcPr marL="13770" marR="13770" marT="6885" marB="6885" anchor="ctr"/>
                </a:tc>
                <a:extLst>
                  <a:ext uri="{0D108BD9-81ED-4DB2-BD59-A6C34878D82A}">
                    <a16:rowId xmlns:a16="http://schemas.microsoft.com/office/drawing/2014/main" val="1039909704"/>
                  </a:ext>
                </a:extLst>
              </a:tr>
              <a:tr h="208385">
                <a:tc>
                  <a:txBody>
                    <a:bodyPr/>
                    <a:lstStyle/>
                    <a:p>
                      <a:r>
                        <a:rPr lang="es-MX" sz="900">
                          <a:effectLst/>
                        </a:rPr>
                        <a:t>Core 2 Duo T7700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2.4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12×</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$530</a:t>
                      </a:r>
                    </a:p>
                  </a:txBody>
                  <a:tcPr marL="13770" marR="13770" marT="6885" marB="6885" anchor="ctr"/>
                </a:tc>
                <a:extLst>
                  <a:ext uri="{0D108BD9-81ED-4DB2-BD59-A6C34878D82A}">
                    <a16:rowId xmlns:a16="http://schemas.microsoft.com/office/drawing/2014/main" val="4233709575"/>
                  </a:ext>
                </a:extLst>
              </a:tr>
              <a:tr h="208385">
                <a:tc>
                  <a:txBody>
                    <a:bodyPr/>
                    <a:lstStyle/>
                    <a:p>
                      <a:r>
                        <a:rPr lang="es-MX" sz="900">
                          <a:effectLst/>
                        </a:rPr>
                        <a:t>Core 2 Duo T7700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2.4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12×</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Mayo de 2007</a:t>
                      </a:r>
                    </a:p>
                  </a:txBody>
                  <a:tcPr marL="13770" marR="13770" marT="6885" marB="6885" anchor="ctr"/>
                </a:tc>
                <a:tc>
                  <a:txBody>
                    <a:bodyPr/>
                    <a:lstStyle/>
                    <a:p>
                      <a:r>
                        <a:rPr lang="es-MX" sz="900">
                          <a:effectLst/>
                        </a:rPr>
                        <a:t>$530</a:t>
                      </a:r>
                    </a:p>
                  </a:txBody>
                  <a:tcPr marL="13770" marR="13770" marT="6885" marB="6885" anchor="ctr"/>
                </a:tc>
                <a:extLst>
                  <a:ext uri="{0D108BD9-81ED-4DB2-BD59-A6C34878D82A}">
                    <a16:rowId xmlns:a16="http://schemas.microsoft.com/office/drawing/2014/main" val="3178663075"/>
                  </a:ext>
                </a:extLst>
              </a:tr>
              <a:tr h="208385">
                <a:tc>
                  <a:txBody>
                    <a:bodyPr/>
                    <a:lstStyle/>
                    <a:p>
                      <a:r>
                        <a:rPr lang="es-MX" sz="900">
                          <a:effectLst/>
                        </a:rPr>
                        <a:t>Core 2 Duo T7800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2.6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13×</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Socket P</a:t>
                      </a:r>
                    </a:p>
                  </a:txBody>
                  <a:tcPr marL="13770" marR="13770" marT="6885" marB="6885" anchor="ctr"/>
                </a:tc>
                <a:tc>
                  <a:txBody>
                    <a:bodyPr/>
                    <a:lstStyle/>
                    <a:p>
                      <a:r>
                        <a:rPr lang="es-MX" sz="900">
                          <a:effectLst/>
                        </a:rPr>
                        <a:t>Setiembre de 2007</a:t>
                      </a:r>
                    </a:p>
                  </a:txBody>
                  <a:tcPr marL="13770" marR="13770" marT="6885" marB="6885" anchor="ctr"/>
                </a:tc>
                <a:tc>
                  <a:txBody>
                    <a:bodyPr/>
                    <a:lstStyle/>
                    <a:p>
                      <a:r>
                        <a:rPr lang="es-MX" sz="900">
                          <a:effectLst/>
                        </a:rPr>
                        <a:t>$530</a:t>
                      </a:r>
                    </a:p>
                  </a:txBody>
                  <a:tcPr marL="13770" marR="13770" marT="6885" marB="6885" anchor="ctr"/>
                </a:tc>
                <a:extLst>
                  <a:ext uri="{0D108BD9-81ED-4DB2-BD59-A6C34878D82A}">
                    <a16:rowId xmlns:a16="http://schemas.microsoft.com/office/drawing/2014/main" val="2519207030"/>
                  </a:ext>
                </a:extLst>
              </a:tr>
              <a:tr h="208385">
                <a:tc>
                  <a:txBody>
                    <a:bodyPr/>
                    <a:lstStyle/>
                    <a:p>
                      <a:r>
                        <a:rPr lang="es-MX" sz="900">
                          <a:effectLst/>
                        </a:rPr>
                        <a:t>Core 2 Duo T7800</a:t>
                      </a:r>
                    </a:p>
                  </a:txBody>
                  <a:tcPr marL="13770" marR="13770" marT="6885" marB="6885" anchor="ctr"/>
                </a:tc>
                <a:tc>
                  <a:txBody>
                    <a:bodyPr/>
                    <a:lstStyle/>
                    <a:p>
                      <a:r>
                        <a:rPr lang="es-MX" sz="900">
                          <a:effectLst/>
                        </a:rPr>
                        <a:t>2</a:t>
                      </a:r>
                    </a:p>
                  </a:txBody>
                  <a:tcPr marL="13770" marR="13770" marT="6885" marB="6885" anchor="ctr"/>
                </a:tc>
                <a:tc>
                  <a:txBody>
                    <a:bodyPr/>
                    <a:lstStyle/>
                    <a:p>
                      <a:r>
                        <a:rPr lang="es-MX" sz="900">
                          <a:effectLst/>
                        </a:rPr>
                        <a:t>2.6 GHz</a:t>
                      </a:r>
                    </a:p>
                  </a:txBody>
                  <a:tcPr marL="13770" marR="13770" marT="6885" marB="6885" anchor="ctr"/>
                </a:tc>
                <a:tc>
                  <a:txBody>
                    <a:bodyPr/>
                    <a:lstStyle/>
                    <a:p>
                      <a:r>
                        <a:rPr lang="es-MX" sz="900">
                          <a:effectLst/>
                        </a:rPr>
                        <a:t>4 MiB</a:t>
                      </a:r>
                    </a:p>
                  </a:txBody>
                  <a:tcPr marL="13770" marR="13770" marT="6885" marB="6885" anchor="ctr"/>
                </a:tc>
                <a:tc>
                  <a:txBody>
                    <a:bodyPr/>
                    <a:lstStyle/>
                    <a:p>
                      <a:r>
                        <a:rPr lang="es-MX" sz="900">
                          <a:effectLst/>
                        </a:rPr>
                        <a:t>800 MT/s</a:t>
                      </a:r>
                    </a:p>
                  </a:txBody>
                  <a:tcPr marL="13770" marR="13770" marT="6885" marB="6885" anchor="ctr"/>
                </a:tc>
                <a:tc>
                  <a:txBody>
                    <a:bodyPr/>
                    <a:lstStyle/>
                    <a:p>
                      <a:r>
                        <a:rPr lang="es-MX" sz="900">
                          <a:effectLst/>
                        </a:rPr>
                        <a:t>13×</a:t>
                      </a:r>
                    </a:p>
                  </a:txBody>
                  <a:tcPr marL="13770" marR="13770" marT="6885" marB="6885" anchor="ctr"/>
                </a:tc>
                <a:tc>
                  <a:txBody>
                    <a:bodyPr/>
                    <a:lstStyle/>
                    <a:p>
                      <a:r>
                        <a:rPr lang="es-MX" sz="900">
                          <a:effectLst/>
                        </a:rPr>
                        <a:t>0.95–1.175 V</a:t>
                      </a:r>
                    </a:p>
                  </a:txBody>
                  <a:tcPr marL="13770" marR="13770" marT="6885" marB="6885" anchor="ctr"/>
                </a:tc>
                <a:tc>
                  <a:txBody>
                    <a:bodyPr/>
                    <a:lstStyle/>
                    <a:p>
                      <a:r>
                        <a:rPr lang="es-MX" sz="900">
                          <a:effectLst/>
                        </a:rPr>
                        <a:t>35 W</a:t>
                      </a:r>
                    </a:p>
                  </a:txBody>
                  <a:tcPr marL="13770" marR="13770" marT="6885" marB="6885" anchor="ctr"/>
                </a:tc>
                <a:tc>
                  <a:txBody>
                    <a:bodyPr/>
                    <a:lstStyle/>
                    <a:p>
                      <a:r>
                        <a:rPr lang="es-MX" sz="900">
                          <a:effectLst/>
                        </a:rPr>
                        <a:t>FCBGA6</a:t>
                      </a:r>
                    </a:p>
                  </a:txBody>
                  <a:tcPr marL="13770" marR="13770" marT="6885" marB="6885" anchor="ctr"/>
                </a:tc>
                <a:tc>
                  <a:txBody>
                    <a:bodyPr/>
                    <a:lstStyle/>
                    <a:p>
                      <a:r>
                        <a:rPr lang="es-MX" sz="900">
                          <a:effectLst/>
                        </a:rPr>
                        <a:t>Setiembre de 2007</a:t>
                      </a:r>
                    </a:p>
                  </a:txBody>
                  <a:tcPr marL="13770" marR="13770" marT="6885" marB="6885" anchor="ctr"/>
                </a:tc>
                <a:tc>
                  <a:txBody>
                    <a:bodyPr/>
                    <a:lstStyle/>
                    <a:p>
                      <a:r>
                        <a:rPr lang="es-MX" sz="900" dirty="0">
                          <a:effectLst/>
                        </a:rPr>
                        <a:t>$530</a:t>
                      </a:r>
                    </a:p>
                  </a:txBody>
                  <a:tcPr marL="13770" marR="13770" marT="6885" marB="6885" anchor="ctr"/>
                </a:tc>
                <a:extLst>
                  <a:ext uri="{0D108BD9-81ED-4DB2-BD59-A6C34878D82A}">
                    <a16:rowId xmlns:a16="http://schemas.microsoft.com/office/drawing/2014/main" val="1373649323"/>
                  </a:ext>
                </a:extLst>
              </a:tr>
            </a:tbl>
          </a:graphicData>
        </a:graphic>
      </p:graphicFrame>
    </p:spTree>
    <p:extLst>
      <p:ext uri="{BB962C8B-B14F-4D97-AF65-F5344CB8AC3E}">
        <p14:creationId xmlns:p14="http://schemas.microsoft.com/office/powerpoint/2010/main" val="3311284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7440648-27FE-4008-9BF3-F07D08E2C1A6}"/>
              </a:ext>
            </a:extLst>
          </p:cNvPr>
          <p:cNvSpPr>
            <a:spLocks noGrp="1"/>
          </p:cNvSpPr>
          <p:nvPr>
            <p:ph type="sldNum" sz="quarter" idx="12"/>
          </p:nvPr>
        </p:nvSpPr>
        <p:spPr/>
        <p:txBody>
          <a:bodyPr/>
          <a:lstStyle/>
          <a:p>
            <a:pPr rtl="0"/>
            <a:fld id="{D8DA9DAA-006C-4F4B-980E-E3DF019B24E2}" type="slidenum">
              <a:rPr lang="es-ES" noProof="0" smtClean="0"/>
              <a:t>64</a:t>
            </a:fld>
            <a:endParaRPr lang="es-ES" noProof="0"/>
          </a:p>
        </p:txBody>
      </p:sp>
      <p:graphicFrame>
        <p:nvGraphicFramePr>
          <p:cNvPr id="5" name="Tabla 4">
            <a:extLst>
              <a:ext uri="{FF2B5EF4-FFF2-40B4-BE49-F238E27FC236}">
                <a16:creationId xmlns:a16="http://schemas.microsoft.com/office/drawing/2014/main" id="{1208E572-2E65-4AEE-9FF9-BE70DF05AEF9}"/>
              </a:ext>
            </a:extLst>
          </p:cNvPr>
          <p:cNvGraphicFramePr>
            <a:graphicFrameLocks noGrp="1"/>
          </p:cNvGraphicFramePr>
          <p:nvPr>
            <p:extLst>
              <p:ext uri="{D42A27DB-BD31-4B8C-83A1-F6EECF244321}">
                <p14:modId xmlns:p14="http://schemas.microsoft.com/office/powerpoint/2010/main" val="2012101072"/>
              </p:ext>
            </p:extLst>
          </p:nvPr>
        </p:nvGraphicFramePr>
        <p:xfrm>
          <a:off x="1152940" y="742122"/>
          <a:ext cx="10323445" cy="5614227"/>
        </p:xfrm>
        <a:graphic>
          <a:graphicData uri="http://schemas.openxmlformats.org/drawingml/2006/table">
            <a:tbl>
              <a:tblPr>
                <a:tableStyleId>{ED083AE6-46FA-4A59-8FB0-9F97EB10719F}</a:tableStyleId>
              </a:tblPr>
              <a:tblGrid>
                <a:gridCol w="938495">
                  <a:extLst>
                    <a:ext uri="{9D8B030D-6E8A-4147-A177-3AD203B41FA5}">
                      <a16:colId xmlns:a16="http://schemas.microsoft.com/office/drawing/2014/main" val="4040907414"/>
                    </a:ext>
                  </a:extLst>
                </a:gridCol>
                <a:gridCol w="938495">
                  <a:extLst>
                    <a:ext uri="{9D8B030D-6E8A-4147-A177-3AD203B41FA5}">
                      <a16:colId xmlns:a16="http://schemas.microsoft.com/office/drawing/2014/main" val="2107211901"/>
                    </a:ext>
                  </a:extLst>
                </a:gridCol>
                <a:gridCol w="938495">
                  <a:extLst>
                    <a:ext uri="{9D8B030D-6E8A-4147-A177-3AD203B41FA5}">
                      <a16:colId xmlns:a16="http://schemas.microsoft.com/office/drawing/2014/main" val="385371574"/>
                    </a:ext>
                  </a:extLst>
                </a:gridCol>
                <a:gridCol w="938495">
                  <a:extLst>
                    <a:ext uri="{9D8B030D-6E8A-4147-A177-3AD203B41FA5}">
                      <a16:colId xmlns:a16="http://schemas.microsoft.com/office/drawing/2014/main" val="2109788304"/>
                    </a:ext>
                  </a:extLst>
                </a:gridCol>
                <a:gridCol w="938495">
                  <a:extLst>
                    <a:ext uri="{9D8B030D-6E8A-4147-A177-3AD203B41FA5}">
                      <a16:colId xmlns:a16="http://schemas.microsoft.com/office/drawing/2014/main" val="3534848657"/>
                    </a:ext>
                  </a:extLst>
                </a:gridCol>
                <a:gridCol w="938495">
                  <a:extLst>
                    <a:ext uri="{9D8B030D-6E8A-4147-A177-3AD203B41FA5}">
                      <a16:colId xmlns:a16="http://schemas.microsoft.com/office/drawing/2014/main" val="3399256462"/>
                    </a:ext>
                  </a:extLst>
                </a:gridCol>
                <a:gridCol w="938495">
                  <a:extLst>
                    <a:ext uri="{9D8B030D-6E8A-4147-A177-3AD203B41FA5}">
                      <a16:colId xmlns:a16="http://schemas.microsoft.com/office/drawing/2014/main" val="3798061822"/>
                    </a:ext>
                  </a:extLst>
                </a:gridCol>
                <a:gridCol w="938495">
                  <a:extLst>
                    <a:ext uri="{9D8B030D-6E8A-4147-A177-3AD203B41FA5}">
                      <a16:colId xmlns:a16="http://schemas.microsoft.com/office/drawing/2014/main" val="3199720096"/>
                    </a:ext>
                  </a:extLst>
                </a:gridCol>
                <a:gridCol w="938495">
                  <a:extLst>
                    <a:ext uri="{9D8B030D-6E8A-4147-A177-3AD203B41FA5}">
                      <a16:colId xmlns:a16="http://schemas.microsoft.com/office/drawing/2014/main" val="3115561259"/>
                    </a:ext>
                  </a:extLst>
                </a:gridCol>
                <a:gridCol w="938495">
                  <a:extLst>
                    <a:ext uri="{9D8B030D-6E8A-4147-A177-3AD203B41FA5}">
                      <a16:colId xmlns:a16="http://schemas.microsoft.com/office/drawing/2014/main" val="2942500620"/>
                    </a:ext>
                  </a:extLst>
                </a:gridCol>
                <a:gridCol w="938495">
                  <a:extLst>
                    <a:ext uri="{9D8B030D-6E8A-4147-A177-3AD203B41FA5}">
                      <a16:colId xmlns:a16="http://schemas.microsoft.com/office/drawing/2014/main" val="1135776147"/>
                    </a:ext>
                  </a:extLst>
                </a:gridCol>
              </a:tblGrid>
              <a:tr h="855502">
                <a:tc>
                  <a:txBody>
                    <a:bodyPr/>
                    <a:lstStyle/>
                    <a:p>
                      <a:pPr algn="ctr"/>
                      <a:r>
                        <a:rPr lang="es-MX" sz="1050">
                          <a:effectLst/>
                        </a:rPr>
                        <a:t>Modelo</a:t>
                      </a:r>
                    </a:p>
                  </a:txBody>
                  <a:tcPr marL="41441" marR="41441" marT="20721" marB="20721" anchor="ctr"/>
                </a:tc>
                <a:tc>
                  <a:txBody>
                    <a:bodyPr/>
                    <a:lstStyle/>
                    <a:p>
                      <a:pPr algn="ctr"/>
                      <a:r>
                        <a:rPr lang="es-MX" sz="1050">
                          <a:effectLst/>
                        </a:rPr>
                        <a:t>Núcleos</a:t>
                      </a:r>
                    </a:p>
                  </a:txBody>
                  <a:tcPr marL="41441" marR="41441" marT="20721" marB="20721" anchor="ctr"/>
                </a:tc>
                <a:tc>
                  <a:txBody>
                    <a:bodyPr/>
                    <a:lstStyle/>
                    <a:p>
                      <a:pPr algn="ctr"/>
                      <a:r>
                        <a:rPr lang="es-MX" sz="1050">
                          <a:effectLst/>
                        </a:rPr>
                        <a:t>Frecuencia</a:t>
                      </a:r>
                    </a:p>
                  </a:txBody>
                  <a:tcPr marL="41441" marR="41441" marT="20721" marB="20721" anchor="ctr"/>
                </a:tc>
                <a:tc>
                  <a:txBody>
                    <a:bodyPr/>
                    <a:lstStyle/>
                    <a:p>
                      <a:pPr algn="ctr"/>
                      <a:r>
                        <a:rPr lang="es-MX" sz="1050">
                          <a:effectLst/>
                        </a:rPr>
                        <a:t>cachéL2</a:t>
                      </a:r>
                    </a:p>
                  </a:txBody>
                  <a:tcPr marL="41441" marR="41441" marT="20721" marB="20721" anchor="ctr"/>
                </a:tc>
                <a:tc>
                  <a:txBody>
                    <a:bodyPr/>
                    <a:lstStyle/>
                    <a:p>
                      <a:pPr algn="ctr"/>
                      <a:r>
                        <a:rPr lang="es-MX" sz="1050">
                          <a:effectLst/>
                        </a:rPr>
                        <a:t>FSB</a:t>
                      </a:r>
                    </a:p>
                  </a:txBody>
                  <a:tcPr marL="41441" marR="41441" marT="20721" marB="20721" anchor="ctr"/>
                </a:tc>
                <a:tc>
                  <a:txBody>
                    <a:bodyPr/>
                    <a:lstStyle/>
                    <a:p>
                      <a:pPr algn="ctr"/>
                      <a:r>
                        <a:rPr lang="es-MX" sz="1050">
                          <a:effectLst/>
                        </a:rPr>
                        <a:t>Mult.</a:t>
                      </a:r>
                    </a:p>
                  </a:txBody>
                  <a:tcPr marL="41441" marR="41441" marT="20721" marB="20721" anchor="ctr"/>
                </a:tc>
                <a:tc>
                  <a:txBody>
                    <a:bodyPr/>
                    <a:lstStyle/>
                    <a:p>
                      <a:pPr algn="ctr"/>
                      <a:r>
                        <a:rPr lang="es-MX" sz="1050">
                          <a:effectLst/>
                        </a:rPr>
                        <a:t>Voltaje</a:t>
                      </a:r>
                    </a:p>
                  </a:txBody>
                  <a:tcPr marL="41441" marR="41441" marT="20721" marB="20721" anchor="ctr"/>
                </a:tc>
                <a:tc>
                  <a:txBody>
                    <a:bodyPr/>
                    <a:lstStyle/>
                    <a:p>
                      <a:pPr algn="ctr"/>
                      <a:r>
                        <a:rPr lang="es-MX" sz="1050">
                          <a:effectLst/>
                        </a:rPr>
                        <a:t>TDP</a:t>
                      </a:r>
                    </a:p>
                  </a:txBody>
                  <a:tcPr marL="41441" marR="41441" marT="20721" marB="20721" anchor="ctr"/>
                </a:tc>
                <a:tc>
                  <a:txBody>
                    <a:bodyPr/>
                    <a:lstStyle/>
                    <a:p>
                      <a:pPr algn="ctr"/>
                      <a:r>
                        <a:rPr lang="es-MX" sz="1050">
                          <a:effectLst/>
                        </a:rPr>
                        <a:t>Socket</a:t>
                      </a:r>
                    </a:p>
                  </a:txBody>
                  <a:tcPr marL="41441" marR="41441" marT="20721" marB="20721" anchor="ctr"/>
                </a:tc>
                <a:tc>
                  <a:txBody>
                    <a:bodyPr/>
                    <a:lstStyle/>
                    <a:p>
                      <a:pPr algn="ctr"/>
                      <a:r>
                        <a:rPr lang="es-MX" sz="1050">
                          <a:effectLst/>
                        </a:rPr>
                        <a:t>Fecha delanzamiento</a:t>
                      </a:r>
                    </a:p>
                  </a:txBody>
                  <a:tcPr marL="41441" marR="41441" marT="20721" marB="20721" anchor="ctr"/>
                </a:tc>
                <a:tc>
                  <a:txBody>
                    <a:bodyPr/>
                    <a:lstStyle/>
                    <a:p>
                      <a:pPr algn="ctr"/>
                      <a:r>
                        <a:rPr lang="es-MX" sz="1050">
                          <a:effectLst/>
                        </a:rPr>
                        <a:t>Precio delanzamiento (USD)</a:t>
                      </a:r>
                    </a:p>
                  </a:txBody>
                  <a:tcPr marL="41441" marR="41441" marT="20721" marB="20721" anchor="ctr"/>
                </a:tc>
                <a:extLst>
                  <a:ext uri="{0D108BD9-81ED-4DB2-BD59-A6C34878D82A}">
                    <a16:rowId xmlns:a16="http://schemas.microsoft.com/office/drawing/2014/main" val="1432643604"/>
                  </a:ext>
                </a:extLst>
              </a:tr>
              <a:tr h="695095">
                <a:tc>
                  <a:txBody>
                    <a:bodyPr/>
                    <a:lstStyle/>
                    <a:p>
                      <a:r>
                        <a:rPr lang="es-MX" sz="1050">
                          <a:effectLst/>
                        </a:rPr>
                        <a:t>Core 2 Duo SL7100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1.2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dirty="0">
                          <a:effectLst/>
                        </a:rPr>
                        <a:t>6×</a:t>
                      </a:r>
                    </a:p>
                  </a:txBody>
                  <a:tcPr marL="41441" marR="41441" marT="20721" marB="20721" anchor="ctr"/>
                </a:tc>
                <a:tc>
                  <a:txBody>
                    <a:bodyPr/>
                    <a:lstStyle/>
                    <a:p>
                      <a:endParaRPr lang="es-MX" sz="1050">
                        <a:effectLst/>
                      </a:endParaRPr>
                    </a:p>
                  </a:txBody>
                  <a:tcPr marL="41441" marR="41441" marT="20721" marB="20721" anchor="ctr"/>
                </a:tc>
                <a:tc>
                  <a:txBody>
                    <a:bodyPr/>
                    <a:lstStyle/>
                    <a:p>
                      <a:r>
                        <a:rPr lang="es-MX" sz="1050">
                          <a:effectLst/>
                        </a:rPr>
                        <a:t>12 W</a:t>
                      </a:r>
                    </a:p>
                  </a:txBody>
                  <a:tcPr marL="41441" marR="41441" marT="20721" marB="20721" anchor="ctr"/>
                </a:tc>
                <a:tc>
                  <a:txBody>
                    <a:bodyPr/>
                    <a:lstStyle/>
                    <a:p>
                      <a:r>
                        <a:rPr lang="es-MX" sz="1050">
                          <a:effectLst/>
                        </a:rPr>
                        <a:t>µFC-BGA 956</a:t>
                      </a:r>
                    </a:p>
                  </a:txBody>
                  <a:tcPr marL="41441" marR="41441" marT="20721" marB="20721" anchor="ctr"/>
                </a:tc>
                <a:tc>
                  <a:txBody>
                    <a:bodyPr/>
                    <a:lstStyle/>
                    <a:p>
                      <a:endParaRPr lang="es-MX" sz="1050">
                        <a:effectLst/>
                      </a:endParaRPr>
                    </a:p>
                  </a:txBody>
                  <a:tcPr marL="41441" marR="41441" marT="20721" marB="20721" anchor="ctr"/>
                </a:tc>
                <a:tc>
                  <a:txBody>
                    <a:bodyPr/>
                    <a:lstStyle/>
                    <a:p>
                      <a:r>
                        <a:rPr lang="es-MX" sz="1050">
                          <a:effectLst/>
                        </a:rPr>
                        <a:t>OEM</a:t>
                      </a:r>
                    </a:p>
                  </a:txBody>
                  <a:tcPr marL="41441" marR="41441" marT="20721" marB="20721" anchor="ctr"/>
                </a:tc>
                <a:extLst>
                  <a:ext uri="{0D108BD9-81ED-4DB2-BD59-A6C34878D82A}">
                    <a16:rowId xmlns:a16="http://schemas.microsoft.com/office/drawing/2014/main" val="2305284683"/>
                  </a:ext>
                </a:extLst>
              </a:tr>
              <a:tr h="534688">
                <a:tc>
                  <a:txBody>
                    <a:bodyPr/>
                    <a:lstStyle/>
                    <a:p>
                      <a:r>
                        <a:rPr lang="es-MX" sz="1050">
                          <a:effectLst/>
                        </a:rPr>
                        <a:t>Core 2 Duo L7200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1.33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667 MT/s</a:t>
                      </a:r>
                    </a:p>
                  </a:txBody>
                  <a:tcPr marL="41441" marR="41441" marT="20721" marB="20721" anchor="ctr"/>
                </a:tc>
                <a:tc>
                  <a:txBody>
                    <a:bodyPr/>
                    <a:lstStyle/>
                    <a:p>
                      <a:r>
                        <a:rPr lang="es-MX" sz="1050">
                          <a:effectLst/>
                        </a:rPr>
                        <a:t>8×</a:t>
                      </a:r>
                    </a:p>
                  </a:txBody>
                  <a:tcPr marL="41441" marR="41441" marT="20721" marB="20721" anchor="ctr"/>
                </a:tc>
                <a:tc>
                  <a:txBody>
                    <a:bodyPr/>
                    <a:lstStyle/>
                    <a:p>
                      <a:r>
                        <a:rPr lang="es-MX" sz="1050">
                          <a:effectLst/>
                        </a:rPr>
                        <a:t>0.9–1.2 V</a:t>
                      </a:r>
                    </a:p>
                  </a:txBody>
                  <a:tcPr marL="41441" marR="41441" marT="20721" marB="20721" anchor="ctr"/>
                </a:tc>
                <a:tc>
                  <a:txBody>
                    <a:bodyPr/>
                    <a:lstStyle/>
                    <a:p>
                      <a:r>
                        <a:rPr lang="es-MX" sz="1050">
                          <a:effectLst/>
                        </a:rPr>
                        <a:t>17 W</a:t>
                      </a:r>
                    </a:p>
                  </a:txBody>
                  <a:tcPr marL="41441" marR="41441" marT="20721" marB="20721" anchor="ctr"/>
                </a:tc>
                <a:tc>
                  <a:txBody>
                    <a:bodyPr/>
                    <a:lstStyle/>
                    <a:p>
                      <a:r>
                        <a:rPr lang="es-MX" sz="1050">
                          <a:effectLst/>
                        </a:rPr>
                        <a:t>FCBGA6</a:t>
                      </a:r>
                    </a:p>
                  </a:txBody>
                  <a:tcPr marL="41441" marR="41441" marT="20721" marB="20721" anchor="ctr"/>
                </a:tc>
                <a:tc>
                  <a:txBody>
                    <a:bodyPr/>
                    <a:lstStyle/>
                    <a:p>
                      <a:r>
                        <a:rPr lang="es-MX" sz="1050">
                          <a:effectLst/>
                        </a:rPr>
                        <a:t>Q1 2007</a:t>
                      </a:r>
                    </a:p>
                  </a:txBody>
                  <a:tcPr marL="41441" marR="41441" marT="20721" marB="20721" anchor="ctr"/>
                </a:tc>
                <a:tc>
                  <a:txBody>
                    <a:bodyPr/>
                    <a:lstStyle/>
                    <a:p>
                      <a:r>
                        <a:rPr lang="es-MX" sz="1050">
                          <a:effectLst/>
                        </a:rPr>
                        <a:t>$284</a:t>
                      </a:r>
                    </a:p>
                  </a:txBody>
                  <a:tcPr marL="41441" marR="41441" marT="20721" marB="20721" anchor="ctr"/>
                </a:tc>
                <a:extLst>
                  <a:ext uri="{0D108BD9-81ED-4DB2-BD59-A6C34878D82A}">
                    <a16:rowId xmlns:a16="http://schemas.microsoft.com/office/drawing/2014/main" val="3736430193"/>
                  </a:ext>
                </a:extLst>
              </a:tr>
              <a:tr h="534688">
                <a:tc>
                  <a:txBody>
                    <a:bodyPr/>
                    <a:lstStyle/>
                    <a:p>
                      <a:r>
                        <a:rPr lang="es-MX" sz="1050">
                          <a:effectLst/>
                        </a:rPr>
                        <a:t>Core 2 Duo L7300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1.4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a:effectLst/>
                        </a:rPr>
                        <a:t>7×</a:t>
                      </a:r>
                    </a:p>
                  </a:txBody>
                  <a:tcPr marL="41441" marR="41441" marT="20721" marB="20721" anchor="ctr"/>
                </a:tc>
                <a:tc>
                  <a:txBody>
                    <a:bodyPr/>
                    <a:lstStyle/>
                    <a:p>
                      <a:r>
                        <a:rPr lang="es-MX" sz="1050">
                          <a:effectLst/>
                        </a:rPr>
                        <a:t>0.9–1.1 V</a:t>
                      </a:r>
                    </a:p>
                  </a:txBody>
                  <a:tcPr marL="41441" marR="41441" marT="20721" marB="20721" anchor="ctr"/>
                </a:tc>
                <a:tc>
                  <a:txBody>
                    <a:bodyPr/>
                    <a:lstStyle/>
                    <a:p>
                      <a:r>
                        <a:rPr lang="es-MX" sz="1050">
                          <a:effectLst/>
                        </a:rPr>
                        <a:t>17 W</a:t>
                      </a:r>
                    </a:p>
                  </a:txBody>
                  <a:tcPr marL="41441" marR="41441" marT="20721" marB="20721" anchor="ctr"/>
                </a:tc>
                <a:tc>
                  <a:txBody>
                    <a:bodyPr/>
                    <a:lstStyle/>
                    <a:p>
                      <a:r>
                        <a:rPr lang="es-MX" sz="1050">
                          <a:effectLst/>
                        </a:rPr>
                        <a:t>FCBGA6</a:t>
                      </a:r>
                    </a:p>
                  </a:txBody>
                  <a:tcPr marL="41441" marR="41441" marT="20721" marB="20721" anchor="ctr"/>
                </a:tc>
                <a:tc>
                  <a:txBody>
                    <a:bodyPr/>
                    <a:lstStyle/>
                    <a:p>
                      <a:r>
                        <a:rPr lang="es-MX" sz="1050">
                          <a:effectLst/>
                        </a:rPr>
                        <a:t>Mayo de 2007</a:t>
                      </a:r>
                    </a:p>
                  </a:txBody>
                  <a:tcPr marL="41441" marR="41441" marT="20721" marB="20721" anchor="ctr"/>
                </a:tc>
                <a:tc>
                  <a:txBody>
                    <a:bodyPr/>
                    <a:lstStyle/>
                    <a:p>
                      <a:r>
                        <a:rPr lang="es-MX" sz="1050">
                          <a:effectLst/>
                        </a:rPr>
                        <a:t>$284</a:t>
                      </a:r>
                    </a:p>
                  </a:txBody>
                  <a:tcPr marL="41441" marR="41441" marT="20721" marB="20721" anchor="ctr"/>
                </a:tc>
                <a:extLst>
                  <a:ext uri="{0D108BD9-81ED-4DB2-BD59-A6C34878D82A}">
                    <a16:rowId xmlns:a16="http://schemas.microsoft.com/office/drawing/2014/main" val="3533199613"/>
                  </a:ext>
                </a:extLst>
              </a:tr>
              <a:tr h="534688">
                <a:tc>
                  <a:txBody>
                    <a:bodyPr/>
                    <a:lstStyle/>
                    <a:p>
                      <a:r>
                        <a:rPr lang="es-MX" sz="1050">
                          <a:effectLst/>
                        </a:rPr>
                        <a:t>Core 2 Duo L7400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1.5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667 MT/s</a:t>
                      </a:r>
                    </a:p>
                  </a:txBody>
                  <a:tcPr marL="41441" marR="41441" marT="20721" marB="20721" anchor="ctr"/>
                </a:tc>
                <a:tc>
                  <a:txBody>
                    <a:bodyPr/>
                    <a:lstStyle/>
                    <a:p>
                      <a:r>
                        <a:rPr lang="es-MX" sz="1050">
                          <a:effectLst/>
                        </a:rPr>
                        <a:t>9×</a:t>
                      </a:r>
                    </a:p>
                  </a:txBody>
                  <a:tcPr marL="41441" marR="41441" marT="20721" marB="20721" anchor="ctr"/>
                </a:tc>
                <a:tc>
                  <a:txBody>
                    <a:bodyPr/>
                    <a:lstStyle/>
                    <a:p>
                      <a:r>
                        <a:rPr lang="es-MX" sz="1050">
                          <a:effectLst/>
                        </a:rPr>
                        <a:t>0.9–1.2 V</a:t>
                      </a:r>
                    </a:p>
                  </a:txBody>
                  <a:tcPr marL="41441" marR="41441" marT="20721" marB="20721" anchor="ctr"/>
                </a:tc>
                <a:tc>
                  <a:txBody>
                    <a:bodyPr/>
                    <a:lstStyle/>
                    <a:p>
                      <a:r>
                        <a:rPr lang="es-MX" sz="1050">
                          <a:effectLst/>
                        </a:rPr>
                        <a:t>17 W</a:t>
                      </a:r>
                    </a:p>
                  </a:txBody>
                  <a:tcPr marL="41441" marR="41441" marT="20721" marB="20721" anchor="ctr"/>
                </a:tc>
                <a:tc>
                  <a:txBody>
                    <a:bodyPr/>
                    <a:lstStyle/>
                    <a:p>
                      <a:r>
                        <a:rPr lang="es-MX" sz="1050">
                          <a:effectLst/>
                        </a:rPr>
                        <a:t>FCBGA6</a:t>
                      </a:r>
                    </a:p>
                  </a:txBody>
                  <a:tcPr marL="41441" marR="41441" marT="20721" marB="20721" anchor="ctr"/>
                </a:tc>
                <a:tc>
                  <a:txBody>
                    <a:bodyPr/>
                    <a:lstStyle/>
                    <a:p>
                      <a:r>
                        <a:rPr lang="es-MX" sz="1050">
                          <a:effectLst/>
                        </a:rPr>
                        <a:t>Q1 2007</a:t>
                      </a:r>
                    </a:p>
                  </a:txBody>
                  <a:tcPr marL="41441" marR="41441" marT="20721" marB="20721" anchor="ctr"/>
                </a:tc>
                <a:tc>
                  <a:txBody>
                    <a:bodyPr/>
                    <a:lstStyle/>
                    <a:p>
                      <a:r>
                        <a:rPr lang="es-MX" sz="1050">
                          <a:effectLst/>
                        </a:rPr>
                        <a:t>$316</a:t>
                      </a:r>
                    </a:p>
                  </a:txBody>
                  <a:tcPr marL="41441" marR="41441" marT="20721" marB="20721" anchor="ctr"/>
                </a:tc>
                <a:extLst>
                  <a:ext uri="{0D108BD9-81ED-4DB2-BD59-A6C34878D82A}">
                    <a16:rowId xmlns:a16="http://schemas.microsoft.com/office/drawing/2014/main" val="3197942026"/>
                  </a:ext>
                </a:extLst>
              </a:tr>
              <a:tr h="534688">
                <a:tc>
                  <a:txBody>
                    <a:bodyPr/>
                    <a:lstStyle/>
                    <a:p>
                      <a:r>
                        <a:rPr lang="es-MX" sz="1050">
                          <a:effectLst/>
                        </a:rPr>
                        <a:t>Core 2 Duo L7500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1.6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a:effectLst/>
                        </a:rPr>
                        <a:t>8×</a:t>
                      </a:r>
                    </a:p>
                  </a:txBody>
                  <a:tcPr marL="41441" marR="41441" marT="20721" marB="20721" anchor="ctr"/>
                </a:tc>
                <a:tc>
                  <a:txBody>
                    <a:bodyPr/>
                    <a:lstStyle/>
                    <a:p>
                      <a:r>
                        <a:rPr lang="es-MX" sz="1050">
                          <a:effectLst/>
                        </a:rPr>
                        <a:t>0.9–1.1 V</a:t>
                      </a:r>
                    </a:p>
                  </a:txBody>
                  <a:tcPr marL="41441" marR="41441" marT="20721" marB="20721" anchor="ctr"/>
                </a:tc>
                <a:tc>
                  <a:txBody>
                    <a:bodyPr/>
                    <a:lstStyle/>
                    <a:p>
                      <a:r>
                        <a:rPr lang="es-MX" sz="1050">
                          <a:effectLst/>
                        </a:rPr>
                        <a:t>17 W</a:t>
                      </a:r>
                    </a:p>
                  </a:txBody>
                  <a:tcPr marL="41441" marR="41441" marT="20721" marB="20721" anchor="ctr"/>
                </a:tc>
                <a:tc>
                  <a:txBody>
                    <a:bodyPr/>
                    <a:lstStyle/>
                    <a:p>
                      <a:r>
                        <a:rPr lang="es-MX" sz="1050">
                          <a:effectLst/>
                        </a:rPr>
                        <a:t>FCBGA6</a:t>
                      </a:r>
                    </a:p>
                  </a:txBody>
                  <a:tcPr marL="41441" marR="41441" marT="20721" marB="20721" anchor="ctr"/>
                </a:tc>
                <a:tc>
                  <a:txBody>
                    <a:bodyPr/>
                    <a:lstStyle/>
                    <a:p>
                      <a:r>
                        <a:rPr lang="es-MX" sz="1050">
                          <a:effectLst/>
                        </a:rPr>
                        <a:t>Mayo de 2007</a:t>
                      </a:r>
                    </a:p>
                  </a:txBody>
                  <a:tcPr marL="41441" marR="41441" marT="20721" marB="20721" anchor="ctr"/>
                </a:tc>
                <a:tc>
                  <a:txBody>
                    <a:bodyPr/>
                    <a:lstStyle/>
                    <a:p>
                      <a:r>
                        <a:rPr lang="es-MX" sz="1050">
                          <a:effectLst/>
                        </a:rPr>
                        <a:t>$316</a:t>
                      </a:r>
                    </a:p>
                  </a:txBody>
                  <a:tcPr marL="41441" marR="41441" marT="20721" marB="20721" anchor="ctr"/>
                </a:tc>
                <a:extLst>
                  <a:ext uri="{0D108BD9-81ED-4DB2-BD59-A6C34878D82A}">
                    <a16:rowId xmlns:a16="http://schemas.microsoft.com/office/drawing/2014/main" val="868072758"/>
                  </a:ext>
                </a:extLst>
              </a:tr>
              <a:tr h="695095">
                <a:tc>
                  <a:txBody>
                    <a:bodyPr/>
                    <a:lstStyle/>
                    <a:p>
                      <a:r>
                        <a:rPr lang="es-MX" sz="1050">
                          <a:effectLst/>
                        </a:rPr>
                        <a:t>Core 2 Duo SP7500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1.6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a:effectLst/>
                        </a:rPr>
                        <a:t>8×</a:t>
                      </a:r>
                    </a:p>
                  </a:txBody>
                  <a:tcPr marL="41441" marR="41441" marT="20721" marB="20721" anchor="ctr"/>
                </a:tc>
                <a:tc>
                  <a:txBody>
                    <a:bodyPr/>
                    <a:lstStyle/>
                    <a:p>
                      <a:r>
                        <a:rPr lang="es-MX" sz="1050">
                          <a:effectLst/>
                        </a:rPr>
                        <a:t>1.0–1.25 V</a:t>
                      </a:r>
                    </a:p>
                  </a:txBody>
                  <a:tcPr marL="41441" marR="41441" marT="20721" marB="20721" anchor="ctr"/>
                </a:tc>
                <a:tc>
                  <a:txBody>
                    <a:bodyPr/>
                    <a:lstStyle/>
                    <a:p>
                      <a:r>
                        <a:rPr lang="es-MX" sz="1050">
                          <a:effectLst/>
                        </a:rPr>
                        <a:t>20 W</a:t>
                      </a:r>
                    </a:p>
                  </a:txBody>
                  <a:tcPr marL="41441" marR="41441" marT="20721" marB="20721" anchor="ctr"/>
                </a:tc>
                <a:tc>
                  <a:txBody>
                    <a:bodyPr/>
                    <a:lstStyle/>
                    <a:p>
                      <a:r>
                        <a:rPr lang="es-MX" sz="1050">
                          <a:effectLst/>
                        </a:rPr>
                        <a:t>µFC-BGA 956</a:t>
                      </a:r>
                    </a:p>
                  </a:txBody>
                  <a:tcPr marL="41441" marR="41441" marT="20721" marB="20721" anchor="ctr"/>
                </a:tc>
                <a:tc>
                  <a:txBody>
                    <a:bodyPr/>
                    <a:lstStyle/>
                    <a:p>
                      <a:endParaRPr lang="es-MX" sz="1050">
                        <a:effectLst/>
                      </a:endParaRPr>
                    </a:p>
                  </a:txBody>
                  <a:tcPr marL="41441" marR="41441" marT="20721" marB="20721" anchor="ctr"/>
                </a:tc>
                <a:tc>
                  <a:txBody>
                    <a:bodyPr/>
                    <a:lstStyle/>
                    <a:p>
                      <a:r>
                        <a:rPr lang="es-MX" sz="1050">
                          <a:effectLst/>
                        </a:rPr>
                        <a:t>OEM</a:t>
                      </a:r>
                    </a:p>
                  </a:txBody>
                  <a:tcPr marL="41441" marR="41441" marT="20721" marB="20721" anchor="ctr"/>
                </a:tc>
                <a:extLst>
                  <a:ext uri="{0D108BD9-81ED-4DB2-BD59-A6C34878D82A}">
                    <a16:rowId xmlns:a16="http://schemas.microsoft.com/office/drawing/2014/main" val="613781685"/>
                  </a:ext>
                </a:extLst>
              </a:tr>
              <a:tr h="534688">
                <a:tc>
                  <a:txBody>
                    <a:bodyPr/>
                    <a:lstStyle/>
                    <a:p>
                      <a:r>
                        <a:rPr lang="es-MX" sz="1050">
                          <a:effectLst/>
                        </a:rPr>
                        <a:t>Core 2 Duo L7700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1.8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a:effectLst/>
                        </a:rPr>
                        <a:t>9×</a:t>
                      </a:r>
                    </a:p>
                  </a:txBody>
                  <a:tcPr marL="41441" marR="41441" marT="20721" marB="20721" anchor="ctr"/>
                </a:tc>
                <a:tc>
                  <a:txBody>
                    <a:bodyPr/>
                    <a:lstStyle/>
                    <a:p>
                      <a:r>
                        <a:rPr lang="es-MX" sz="1050">
                          <a:effectLst/>
                        </a:rPr>
                        <a:t>0.9–1.1 V</a:t>
                      </a:r>
                    </a:p>
                  </a:txBody>
                  <a:tcPr marL="41441" marR="41441" marT="20721" marB="20721" anchor="ctr"/>
                </a:tc>
                <a:tc>
                  <a:txBody>
                    <a:bodyPr/>
                    <a:lstStyle/>
                    <a:p>
                      <a:r>
                        <a:rPr lang="es-MX" sz="1050">
                          <a:effectLst/>
                        </a:rPr>
                        <a:t>17 W</a:t>
                      </a:r>
                    </a:p>
                  </a:txBody>
                  <a:tcPr marL="41441" marR="41441" marT="20721" marB="20721" anchor="ctr"/>
                </a:tc>
                <a:tc>
                  <a:txBody>
                    <a:bodyPr/>
                    <a:lstStyle/>
                    <a:p>
                      <a:r>
                        <a:rPr lang="es-MX" sz="1050">
                          <a:effectLst/>
                        </a:rPr>
                        <a:t>FCBGA6</a:t>
                      </a:r>
                    </a:p>
                  </a:txBody>
                  <a:tcPr marL="41441" marR="41441" marT="20721" marB="20721" anchor="ctr"/>
                </a:tc>
                <a:tc>
                  <a:txBody>
                    <a:bodyPr/>
                    <a:lstStyle/>
                    <a:p>
                      <a:r>
                        <a:rPr lang="es-MX" sz="1050">
                          <a:effectLst/>
                        </a:rPr>
                        <a:t>Setiembre de 2007</a:t>
                      </a:r>
                    </a:p>
                  </a:txBody>
                  <a:tcPr marL="41441" marR="41441" marT="20721" marB="20721" anchor="ctr"/>
                </a:tc>
                <a:tc>
                  <a:txBody>
                    <a:bodyPr/>
                    <a:lstStyle/>
                    <a:p>
                      <a:r>
                        <a:rPr lang="es-MX" sz="1050">
                          <a:effectLst/>
                        </a:rPr>
                        <a:t>$316</a:t>
                      </a:r>
                    </a:p>
                  </a:txBody>
                  <a:tcPr marL="41441" marR="41441" marT="20721" marB="20721" anchor="ctr"/>
                </a:tc>
                <a:extLst>
                  <a:ext uri="{0D108BD9-81ED-4DB2-BD59-A6C34878D82A}">
                    <a16:rowId xmlns:a16="http://schemas.microsoft.com/office/drawing/2014/main" val="2423739163"/>
                  </a:ext>
                </a:extLst>
              </a:tr>
              <a:tr h="695095">
                <a:tc>
                  <a:txBody>
                    <a:bodyPr/>
                    <a:lstStyle/>
                    <a:p>
                      <a:r>
                        <a:rPr lang="es-MX" sz="1050">
                          <a:effectLst/>
                        </a:rPr>
                        <a:t>Core 2 Duo SP7700</a:t>
                      </a:r>
                    </a:p>
                  </a:txBody>
                  <a:tcPr marL="41441" marR="41441" marT="20721" marB="20721" anchor="ctr"/>
                </a:tc>
                <a:tc>
                  <a:txBody>
                    <a:bodyPr/>
                    <a:lstStyle/>
                    <a:p>
                      <a:r>
                        <a:rPr lang="es-MX" sz="1050">
                          <a:effectLst/>
                        </a:rPr>
                        <a:t>2</a:t>
                      </a:r>
                    </a:p>
                  </a:txBody>
                  <a:tcPr marL="41441" marR="41441" marT="20721" marB="20721" anchor="ctr"/>
                </a:tc>
                <a:tc>
                  <a:txBody>
                    <a:bodyPr/>
                    <a:lstStyle/>
                    <a:p>
                      <a:r>
                        <a:rPr lang="es-MX" sz="1050">
                          <a:effectLst/>
                        </a:rPr>
                        <a:t>1.8 GHz</a:t>
                      </a:r>
                    </a:p>
                  </a:txBody>
                  <a:tcPr marL="41441" marR="41441" marT="20721" marB="20721" anchor="ctr"/>
                </a:tc>
                <a:tc>
                  <a:txBody>
                    <a:bodyPr/>
                    <a:lstStyle/>
                    <a:p>
                      <a:r>
                        <a:rPr lang="es-MX" sz="1050">
                          <a:effectLst/>
                        </a:rPr>
                        <a:t>4 MiB</a:t>
                      </a:r>
                    </a:p>
                  </a:txBody>
                  <a:tcPr marL="41441" marR="41441" marT="20721" marB="20721" anchor="ctr"/>
                </a:tc>
                <a:tc>
                  <a:txBody>
                    <a:bodyPr/>
                    <a:lstStyle/>
                    <a:p>
                      <a:r>
                        <a:rPr lang="es-MX" sz="1050">
                          <a:effectLst/>
                        </a:rPr>
                        <a:t>800 MT/s</a:t>
                      </a:r>
                    </a:p>
                  </a:txBody>
                  <a:tcPr marL="41441" marR="41441" marT="20721" marB="20721" anchor="ctr"/>
                </a:tc>
                <a:tc>
                  <a:txBody>
                    <a:bodyPr/>
                    <a:lstStyle/>
                    <a:p>
                      <a:r>
                        <a:rPr lang="es-MX" sz="1050">
                          <a:effectLst/>
                        </a:rPr>
                        <a:t>9×</a:t>
                      </a:r>
                    </a:p>
                  </a:txBody>
                  <a:tcPr marL="41441" marR="41441" marT="20721" marB="20721" anchor="ctr"/>
                </a:tc>
                <a:tc>
                  <a:txBody>
                    <a:bodyPr/>
                    <a:lstStyle/>
                    <a:p>
                      <a:r>
                        <a:rPr lang="es-MX" sz="1050">
                          <a:effectLst/>
                        </a:rPr>
                        <a:t>1.0–1.25 V</a:t>
                      </a:r>
                    </a:p>
                  </a:txBody>
                  <a:tcPr marL="41441" marR="41441" marT="20721" marB="20721" anchor="ctr"/>
                </a:tc>
                <a:tc>
                  <a:txBody>
                    <a:bodyPr/>
                    <a:lstStyle/>
                    <a:p>
                      <a:r>
                        <a:rPr lang="es-MX" sz="1050">
                          <a:effectLst/>
                        </a:rPr>
                        <a:t>20 W</a:t>
                      </a:r>
                    </a:p>
                  </a:txBody>
                  <a:tcPr marL="41441" marR="41441" marT="20721" marB="20721" anchor="ctr"/>
                </a:tc>
                <a:tc>
                  <a:txBody>
                    <a:bodyPr/>
                    <a:lstStyle/>
                    <a:p>
                      <a:r>
                        <a:rPr lang="es-MX" sz="1050">
                          <a:effectLst/>
                        </a:rPr>
                        <a:t>µFC-BGA 956</a:t>
                      </a:r>
                    </a:p>
                  </a:txBody>
                  <a:tcPr marL="41441" marR="41441" marT="20721" marB="20721" anchor="ctr"/>
                </a:tc>
                <a:tc>
                  <a:txBody>
                    <a:bodyPr/>
                    <a:lstStyle/>
                    <a:p>
                      <a:endParaRPr lang="es-MX" sz="1050">
                        <a:effectLst/>
                      </a:endParaRPr>
                    </a:p>
                  </a:txBody>
                  <a:tcPr marL="41441" marR="41441" marT="20721" marB="20721" anchor="ctr"/>
                </a:tc>
                <a:tc>
                  <a:txBody>
                    <a:bodyPr/>
                    <a:lstStyle/>
                    <a:p>
                      <a:r>
                        <a:rPr lang="es-MX" sz="1050" dirty="0">
                          <a:effectLst/>
                        </a:rPr>
                        <a:t>OEM</a:t>
                      </a:r>
                    </a:p>
                  </a:txBody>
                  <a:tcPr marL="41441" marR="41441" marT="20721" marB="20721" anchor="ctr"/>
                </a:tc>
                <a:extLst>
                  <a:ext uri="{0D108BD9-81ED-4DB2-BD59-A6C34878D82A}">
                    <a16:rowId xmlns:a16="http://schemas.microsoft.com/office/drawing/2014/main" val="3730114314"/>
                  </a:ext>
                </a:extLst>
              </a:tr>
            </a:tbl>
          </a:graphicData>
        </a:graphic>
      </p:graphicFrame>
      <p:sp>
        <p:nvSpPr>
          <p:cNvPr id="6" name="Rectangle 1">
            <a:extLst>
              <a:ext uri="{FF2B5EF4-FFF2-40B4-BE49-F238E27FC236}">
                <a16:creationId xmlns:a16="http://schemas.microsoft.com/office/drawing/2014/main" id="{0C59C9CF-9BFA-478A-86FF-AC2B7564D1E6}"/>
              </a:ext>
            </a:extLst>
          </p:cNvPr>
          <p:cNvSpPr>
            <a:spLocks noChangeArrowheads="1"/>
          </p:cNvSpPr>
          <p:nvPr/>
        </p:nvSpPr>
        <p:spPr bwMode="auto">
          <a:xfrm>
            <a:off x="778895" y="-3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"Merom"(bajo-voltaje, 65 nm)</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5985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674C26D-F84F-4CF6-BCEF-48B6AA665B85}"/>
              </a:ext>
            </a:extLst>
          </p:cNvPr>
          <p:cNvSpPr>
            <a:spLocks noGrp="1"/>
          </p:cNvSpPr>
          <p:nvPr>
            <p:ph type="sldNum" sz="quarter" idx="12"/>
          </p:nvPr>
        </p:nvSpPr>
        <p:spPr/>
        <p:txBody>
          <a:bodyPr/>
          <a:lstStyle/>
          <a:p>
            <a:pPr rtl="0"/>
            <a:fld id="{D8DA9DAA-006C-4F4B-980E-E3DF019B24E2}" type="slidenum">
              <a:rPr lang="es-ES" noProof="0" smtClean="0"/>
              <a:t>65</a:t>
            </a:fld>
            <a:endParaRPr lang="es-ES" noProof="0"/>
          </a:p>
        </p:txBody>
      </p:sp>
      <p:graphicFrame>
        <p:nvGraphicFramePr>
          <p:cNvPr id="5" name="Tabla 4">
            <a:extLst>
              <a:ext uri="{FF2B5EF4-FFF2-40B4-BE49-F238E27FC236}">
                <a16:creationId xmlns:a16="http://schemas.microsoft.com/office/drawing/2014/main" id="{B478A753-D629-45CB-9C44-867D2AA0663F}"/>
              </a:ext>
            </a:extLst>
          </p:cNvPr>
          <p:cNvGraphicFramePr>
            <a:graphicFrameLocks noGrp="1"/>
          </p:cNvGraphicFramePr>
          <p:nvPr>
            <p:extLst>
              <p:ext uri="{D42A27DB-BD31-4B8C-83A1-F6EECF244321}">
                <p14:modId xmlns:p14="http://schemas.microsoft.com/office/powerpoint/2010/main" val="3882741548"/>
              </p:ext>
            </p:extLst>
          </p:nvPr>
        </p:nvGraphicFramePr>
        <p:xfrm>
          <a:off x="1060174" y="791956"/>
          <a:ext cx="10721007" cy="5145017"/>
        </p:xfrm>
        <a:graphic>
          <a:graphicData uri="http://schemas.openxmlformats.org/drawingml/2006/table">
            <a:tbl>
              <a:tblPr>
                <a:tableStyleId>{BDBED569-4797-4DF1-A0F4-6AAB3CD982D8}</a:tableStyleId>
              </a:tblPr>
              <a:tblGrid>
                <a:gridCol w="974637">
                  <a:extLst>
                    <a:ext uri="{9D8B030D-6E8A-4147-A177-3AD203B41FA5}">
                      <a16:colId xmlns:a16="http://schemas.microsoft.com/office/drawing/2014/main" val="4087816691"/>
                    </a:ext>
                  </a:extLst>
                </a:gridCol>
                <a:gridCol w="974637">
                  <a:extLst>
                    <a:ext uri="{9D8B030D-6E8A-4147-A177-3AD203B41FA5}">
                      <a16:colId xmlns:a16="http://schemas.microsoft.com/office/drawing/2014/main" val="4015085817"/>
                    </a:ext>
                  </a:extLst>
                </a:gridCol>
                <a:gridCol w="974637">
                  <a:extLst>
                    <a:ext uri="{9D8B030D-6E8A-4147-A177-3AD203B41FA5}">
                      <a16:colId xmlns:a16="http://schemas.microsoft.com/office/drawing/2014/main" val="1398285065"/>
                    </a:ext>
                  </a:extLst>
                </a:gridCol>
                <a:gridCol w="974637">
                  <a:extLst>
                    <a:ext uri="{9D8B030D-6E8A-4147-A177-3AD203B41FA5}">
                      <a16:colId xmlns:a16="http://schemas.microsoft.com/office/drawing/2014/main" val="2983134454"/>
                    </a:ext>
                  </a:extLst>
                </a:gridCol>
                <a:gridCol w="974637">
                  <a:extLst>
                    <a:ext uri="{9D8B030D-6E8A-4147-A177-3AD203B41FA5}">
                      <a16:colId xmlns:a16="http://schemas.microsoft.com/office/drawing/2014/main" val="665936223"/>
                    </a:ext>
                  </a:extLst>
                </a:gridCol>
                <a:gridCol w="974637">
                  <a:extLst>
                    <a:ext uri="{9D8B030D-6E8A-4147-A177-3AD203B41FA5}">
                      <a16:colId xmlns:a16="http://schemas.microsoft.com/office/drawing/2014/main" val="1492268969"/>
                    </a:ext>
                  </a:extLst>
                </a:gridCol>
                <a:gridCol w="974637">
                  <a:extLst>
                    <a:ext uri="{9D8B030D-6E8A-4147-A177-3AD203B41FA5}">
                      <a16:colId xmlns:a16="http://schemas.microsoft.com/office/drawing/2014/main" val="1658262012"/>
                    </a:ext>
                  </a:extLst>
                </a:gridCol>
                <a:gridCol w="974637">
                  <a:extLst>
                    <a:ext uri="{9D8B030D-6E8A-4147-A177-3AD203B41FA5}">
                      <a16:colId xmlns:a16="http://schemas.microsoft.com/office/drawing/2014/main" val="1391721001"/>
                    </a:ext>
                  </a:extLst>
                </a:gridCol>
                <a:gridCol w="974637">
                  <a:extLst>
                    <a:ext uri="{9D8B030D-6E8A-4147-A177-3AD203B41FA5}">
                      <a16:colId xmlns:a16="http://schemas.microsoft.com/office/drawing/2014/main" val="2580192159"/>
                    </a:ext>
                  </a:extLst>
                </a:gridCol>
                <a:gridCol w="974637">
                  <a:extLst>
                    <a:ext uri="{9D8B030D-6E8A-4147-A177-3AD203B41FA5}">
                      <a16:colId xmlns:a16="http://schemas.microsoft.com/office/drawing/2014/main" val="1296595848"/>
                    </a:ext>
                  </a:extLst>
                </a:gridCol>
                <a:gridCol w="974637">
                  <a:extLst>
                    <a:ext uri="{9D8B030D-6E8A-4147-A177-3AD203B41FA5}">
                      <a16:colId xmlns:a16="http://schemas.microsoft.com/office/drawing/2014/main" val="3218409517"/>
                    </a:ext>
                  </a:extLst>
                </a:gridCol>
              </a:tblGrid>
              <a:tr h="875747">
                <a:tc>
                  <a:txBody>
                    <a:bodyPr/>
                    <a:lstStyle/>
                    <a:p>
                      <a:pPr algn="ctr"/>
                      <a:r>
                        <a:rPr lang="es-MX" sz="1100">
                          <a:effectLst/>
                        </a:rPr>
                        <a:t>Modelo</a:t>
                      </a:r>
                    </a:p>
                  </a:txBody>
                  <a:tcPr marL="46291" marR="46291" marT="23145" marB="23145" anchor="ctr"/>
                </a:tc>
                <a:tc>
                  <a:txBody>
                    <a:bodyPr/>
                    <a:lstStyle/>
                    <a:p>
                      <a:pPr algn="ctr"/>
                      <a:r>
                        <a:rPr lang="es-MX" sz="1100">
                          <a:effectLst/>
                        </a:rPr>
                        <a:t>Núcleos</a:t>
                      </a:r>
                    </a:p>
                  </a:txBody>
                  <a:tcPr marL="46291" marR="46291" marT="23145" marB="23145" anchor="ctr"/>
                </a:tc>
                <a:tc>
                  <a:txBody>
                    <a:bodyPr/>
                    <a:lstStyle/>
                    <a:p>
                      <a:pPr algn="ctr"/>
                      <a:r>
                        <a:rPr lang="es-MX" sz="1100">
                          <a:effectLst/>
                        </a:rPr>
                        <a:t>Frecuencia</a:t>
                      </a:r>
                    </a:p>
                  </a:txBody>
                  <a:tcPr marL="46291" marR="46291" marT="23145" marB="23145" anchor="ctr"/>
                </a:tc>
                <a:tc>
                  <a:txBody>
                    <a:bodyPr/>
                    <a:lstStyle/>
                    <a:p>
                      <a:pPr algn="ctr"/>
                      <a:r>
                        <a:rPr lang="es-MX" sz="1100">
                          <a:effectLst/>
                        </a:rPr>
                        <a:t>cachéL2</a:t>
                      </a:r>
                    </a:p>
                  </a:txBody>
                  <a:tcPr marL="46291" marR="46291" marT="23145" marB="23145" anchor="ctr"/>
                </a:tc>
                <a:tc>
                  <a:txBody>
                    <a:bodyPr/>
                    <a:lstStyle/>
                    <a:p>
                      <a:pPr algn="ctr"/>
                      <a:r>
                        <a:rPr lang="es-MX" sz="1100">
                          <a:effectLst/>
                        </a:rPr>
                        <a:t>FSB</a:t>
                      </a:r>
                    </a:p>
                  </a:txBody>
                  <a:tcPr marL="46291" marR="46291" marT="23145" marB="23145" anchor="ctr"/>
                </a:tc>
                <a:tc>
                  <a:txBody>
                    <a:bodyPr/>
                    <a:lstStyle/>
                    <a:p>
                      <a:pPr algn="ctr"/>
                      <a:r>
                        <a:rPr lang="es-MX" sz="1100">
                          <a:effectLst/>
                        </a:rPr>
                        <a:t>Mult.</a:t>
                      </a:r>
                    </a:p>
                  </a:txBody>
                  <a:tcPr marL="46291" marR="46291" marT="23145" marB="23145" anchor="ctr"/>
                </a:tc>
                <a:tc>
                  <a:txBody>
                    <a:bodyPr/>
                    <a:lstStyle/>
                    <a:p>
                      <a:pPr algn="ctr"/>
                      <a:r>
                        <a:rPr lang="es-MX" sz="1100">
                          <a:effectLst/>
                        </a:rPr>
                        <a:t>Voltaje</a:t>
                      </a:r>
                    </a:p>
                  </a:txBody>
                  <a:tcPr marL="46291" marR="46291" marT="23145" marB="23145" anchor="ctr"/>
                </a:tc>
                <a:tc>
                  <a:txBody>
                    <a:bodyPr/>
                    <a:lstStyle/>
                    <a:p>
                      <a:pPr algn="ctr"/>
                      <a:r>
                        <a:rPr lang="es-MX" sz="1100" dirty="0">
                          <a:effectLst/>
                        </a:rPr>
                        <a:t>TDP</a:t>
                      </a:r>
                    </a:p>
                  </a:txBody>
                  <a:tcPr marL="46291" marR="46291" marT="23145" marB="23145" anchor="ctr"/>
                </a:tc>
                <a:tc>
                  <a:txBody>
                    <a:bodyPr/>
                    <a:lstStyle/>
                    <a:p>
                      <a:pPr algn="ctr"/>
                      <a:r>
                        <a:rPr lang="es-MX" sz="1100">
                          <a:effectLst/>
                        </a:rPr>
                        <a:t>Socket</a:t>
                      </a:r>
                    </a:p>
                  </a:txBody>
                  <a:tcPr marL="46291" marR="46291" marT="23145" marB="23145" anchor="ctr"/>
                </a:tc>
                <a:tc>
                  <a:txBody>
                    <a:bodyPr/>
                    <a:lstStyle/>
                    <a:p>
                      <a:pPr algn="ctr"/>
                      <a:r>
                        <a:rPr lang="es-MX" sz="1100">
                          <a:effectLst/>
                        </a:rPr>
                        <a:t>Fecha delanzamiento</a:t>
                      </a:r>
                    </a:p>
                  </a:txBody>
                  <a:tcPr marL="46291" marR="46291" marT="23145" marB="23145" anchor="ctr"/>
                </a:tc>
                <a:tc>
                  <a:txBody>
                    <a:bodyPr/>
                    <a:lstStyle/>
                    <a:p>
                      <a:pPr algn="ctr"/>
                      <a:r>
                        <a:rPr lang="es-MX" sz="1100">
                          <a:effectLst/>
                        </a:rPr>
                        <a:t>Precio delanzamiento (USD)</a:t>
                      </a:r>
                    </a:p>
                  </a:txBody>
                  <a:tcPr marL="46291" marR="46291" marT="23145" marB="23145" anchor="ctr"/>
                </a:tc>
                <a:extLst>
                  <a:ext uri="{0D108BD9-81ED-4DB2-BD59-A6C34878D82A}">
                    <a16:rowId xmlns:a16="http://schemas.microsoft.com/office/drawing/2014/main" val="207186222"/>
                  </a:ext>
                </a:extLst>
              </a:tr>
              <a:tr h="711545">
                <a:tc>
                  <a:txBody>
                    <a:bodyPr/>
                    <a:lstStyle/>
                    <a:p>
                      <a:r>
                        <a:rPr lang="es-MX" sz="1100">
                          <a:effectLst/>
                        </a:rPr>
                        <a:t>Core 2 Duo U7500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1.07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8×</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a:effectLst/>
                        </a:rPr>
                        <a:t>10 W</a:t>
                      </a:r>
                    </a:p>
                  </a:txBody>
                  <a:tcPr marL="46291" marR="46291" marT="23145" marB="23145" anchor="ctr"/>
                </a:tc>
                <a:tc>
                  <a:txBody>
                    <a:bodyPr/>
                    <a:lstStyle/>
                    <a:p>
                      <a:r>
                        <a:rPr lang="es-MX" sz="1100">
                          <a:effectLst/>
                        </a:rPr>
                        <a:t>FCBGA6 (Socket M)</a:t>
                      </a:r>
                    </a:p>
                  </a:txBody>
                  <a:tcPr marL="46291" marR="46291" marT="23145" marB="23145" anchor="ctr"/>
                </a:tc>
                <a:tc>
                  <a:txBody>
                    <a:bodyPr/>
                    <a:lstStyle/>
                    <a:p>
                      <a:r>
                        <a:rPr lang="es-MX" sz="1100">
                          <a:effectLst/>
                        </a:rPr>
                        <a:t>Abril de 2007</a:t>
                      </a:r>
                    </a:p>
                  </a:txBody>
                  <a:tcPr marL="46291" marR="46291" marT="23145" marB="23145" anchor="ctr"/>
                </a:tc>
                <a:tc>
                  <a:txBody>
                    <a:bodyPr/>
                    <a:lstStyle/>
                    <a:p>
                      <a:r>
                        <a:rPr lang="es-MX" sz="1100">
                          <a:effectLst/>
                        </a:rPr>
                        <a:t>$262</a:t>
                      </a:r>
                    </a:p>
                  </a:txBody>
                  <a:tcPr marL="46291" marR="46291" marT="23145" marB="23145" anchor="ctr"/>
                </a:tc>
                <a:extLst>
                  <a:ext uri="{0D108BD9-81ED-4DB2-BD59-A6C34878D82A}">
                    <a16:rowId xmlns:a16="http://schemas.microsoft.com/office/drawing/2014/main" val="152025634"/>
                  </a:ext>
                </a:extLst>
              </a:tr>
              <a:tr h="711545">
                <a:tc>
                  <a:txBody>
                    <a:bodyPr/>
                    <a:lstStyle/>
                    <a:p>
                      <a:r>
                        <a:rPr lang="es-MX" sz="1100">
                          <a:effectLst/>
                        </a:rPr>
                        <a:t>Core 2 Duo U7500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1.07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8×</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a:effectLst/>
                        </a:rPr>
                        <a:t>10 W</a:t>
                      </a:r>
                    </a:p>
                  </a:txBody>
                  <a:tcPr marL="46291" marR="46291" marT="23145" marB="23145" anchor="ctr"/>
                </a:tc>
                <a:tc>
                  <a:txBody>
                    <a:bodyPr/>
                    <a:lstStyle/>
                    <a:p>
                      <a:r>
                        <a:rPr lang="es-MX" sz="1100">
                          <a:effectLst/>
                        </a:rPr>
                        <a:t>FCBGA6 (Socket P)</a:t>
                      </a:r>
                    </a:p>
                  </a:txBody>
                  <a:tcPr marL="46291" marR="46291" marT="23145" marB="23145" anchor="ctr"/>
                </a:tc>
                <a:tc>
                  <a:txBody>
                    <a:bodyPr/>
                    <a:lstStyle/>
                    <a:p>
                      <a:r>
                        <a:rPr lang="es-MX" sz="1100">
                          <a:effectLst/>
                        </a:rPr>
                        <a:t>Febrero de 2008</a:t>
                      </a:r>
                    </a:p>
                  </a:txBody>
                  <a:tcPr marL="46291" marR="46291" marT="23145" marB="23145" anchor="ctr"/>
                </a:tc>
                <a:tc>
                  <a:txBody>
                    <a:bodyPr/>
                    <a:lstStyle/>
                    <a:p>
                      <a:r>
                        <a:rPr lang="es-MX" sz="1100">
                          <a:effectLst/>
                        </a:rPr>
                        <a:t>$262</a:t>
                      </a:r>
                    </a:p>
                  </a:txBody>
                  <a:tcPr marL="46291" marR="46291" marT="23145" marB="23145" anchor="ctr"/>
                </a:tc>
                <a:extLst>
                  <a:ext uri="{0D108BD9-81ED-4DB2-BD59-A6C34878D82A}">
                    <a16:rowId xmlns:a16="http://schemas.microsoft.com/office/drawing/2014/main" val="1990529208"/>
                  </a:ext>
                </a:extLst>
              </a:tr>
              <a:tr h="711545">
                <a:tc>
                  <a:txBody>
                    <a:bodyPr/>
                    <a:lstStyle/>
                    <a:p>
                      <a:r>
                        <a:rPr lang="es-MX" sz="1100">
                          <a:effectLst/>
                        </a:rPr>
                        <a:t>Core 2 Duo U7600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1.2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9×</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a:effectLst/>
                        </a:rPr>
                        <a:t>10 W</a:t>
                      </a:r>
                    </a:p>
                  </a:txBody>
                  <a:tcPr marL="46291" marR="46291" marT="23145" marB="23145" anchor="ctr"/>
                </a:tc>
                <a:tc>
                  <a:txBody>
                    <a:bodyPr/>
                    <a:lstStyle/>
                    <a:p>
                      <a:r>
                        <a:rPr lang="es-MX" sz="1100">
                          <a:effectLst/>
                        </a:rPr>
                        <a:t>FCBGA6 (Socket M)</a:t>
                      </a:r>
                    </a:p>
                  </a:txBody>
                  <a:tcPr marL="46291" marR="46291" marT="23145" marB="23145" anchor="ctr"/>
                </a:tc>
                <a:tc>
                  <a:txBody>
                    <a:bodyPr/>
                    <a:lstStyle/>
                    <a:p>
                      <a:r>
                        <a:rPr lang="es-MX" sz="1100">
                          <a:effectLst/>
                        </a:rPr>
                        <a:t>Abril de 2007</a:t>
                      </a:r>
                    </a:p>
                  </a:txBody>
                  <a:tcPr marL="46291" marR="46291" marT="23145" marB="23145" anchor="ctr"/>
                </a:tc>
                <a:tc>
                  <a:txBody>
                    <a:bodyPr/>
                    <a:lstStyle/>
                    <a:p>
                      <a:r>
                        <a:rPr lang="es-MX" sz="1100">
                          <a:effectLst/>
                        </a:rPr>
                        <a:t>$289</a:t>
                      </a:r>
                    </a:p>
                  </a:txBody>
                  <a:tcPr marL="46291" marR="46291" marT="23145" marB="23145" anchor="ctr"/>
                </a:tc>
                <a:extLst>
                  <a:ext uri="{0D108BD9-81ED-4DB2-BD59-A6C34878D82A}">
                    <a16:rowId xmlns:a16="http://schemas.microsoft.com/office/drawing/2014/main" val="2369668178"/>
                  </a:ext>
                </a:extLst>
              </a:tr>
              <a:tr h="711545">
                <a:tc>
                  <a:txBody>
                    <a:bodyPr/>
                    <a:lstStyle/>
                    <a:p>
                      <a:r>
                        <a:rPr lang="es-MX" sz="1100">
                          <a:effectLst/>
                        </a:rPr>
                        <a:t>Core 2 Duo U7600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1.2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9×</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a:effectLst/>
                        </a:rPr>
                        <a:t>10 W</a:t>
                      </a:r>
                    </a:p>
                  </a:txBody>
                  <a:tcPr marL="46291" marR="46291" marT="23145" marB="23145" anchor="ctr"/>
                </a:tc>
                <a:tc>
                  <a:txBody>
                    <a:bodyPr/>
                    <a:lstStyle/>
                    <a:p>
                      <a:r>
                        <a:rPr lang="es-MX" sz="1100">
                          <a:effectLst/>
                        </a:rPr>
                        <a:t>FCBGA6 (Socket P)</a:t>
                      </a:r>
                    </a:p>
                  </a:txBody>
                  <a:tcPr marL="46291" marR="46291" marT="23145" marB="23145" anchor="ctr"/>
                </a:tc>
                <a:tc>
                  <a:txBody>
                    <a:bodyPr/>
                    <a:lstStyle/>
                    <a:p>
                      <a:r>
                        <a:rPr lang="es-MX" sz="1100">
                          <a:effectLst/>
                        </a:rPr>
                        <a:t>Abril de 2007</a:t>
                      </a:r>
                    </a:p>
                  </a:txBody>
                  <a:tcPr marL="46291" marR="46291" marT="23145" marB="23145" anchor="ctr"/>
                </a:tc>
                <a:tc>
                  <a:txBody>
                    <a:bodyPr/>
                    <a:lstStyle/>
                    <a:p>
                      <a:r>
                        <a:rPr lang="es-MX" sz="1100">
                          <a:effectLst/>
                        </a:rPr>
                        <a:t>$289</a:t>
                      </a:r>
                    </a:p>
                  </a:txBody>
                  <a:tcPr marL="46291" marR="46291" marT="23145" marB="23145" anchor="ctr"/>
                </a:tc>
                <a:extLst>
                  <a:ext uri="{0D108BD9-81ED-4DB2-BD59-A6C34878D82A}">
                    <a16:rowId xmlns:a16="http://schemas.microsoft.com/office/drawing/2014/main" val="1033244953"/>
                  </a:ext>
                </a:extLst>
              </a:tr>
              <a:tr h="711545">
                <a:tc>
                  <a:txBody>
                    <a:bodyPr/>
                    <a:lstStyle/>
                    <a:p>
                      <a:r>
                        <a:rPr lang="es-MX" sz="1100">
                          <a:effectLst/>
                        </a:rPr>
                        <a:t>Core 2 Duo U7700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1.33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10×</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a:effectLst/>
                        </a:rPr>
                        <a:t>10 W</a:t>
                      </a:r>
                    </a:p>
                  </a:txBody>
                  <a:tcPr marL="46291" marR="46291" marT="23145" marB="23145" anchor="ctr"/>
                </a:tc>
                <a:tc>
                  <a:txBody>
                    <a:bodyPr/>
                    <a:lstStyle/>
                    <a:p>
                      <a:r>
                        <a:rPr lang="es-MX" sz="1100">
                          <a:effectLst/>
                        </a:rPr>
                        <a:t>FCBGA6 (Socket M)</a:t>
                      </a:r>
                    </a:p>
                  </a:txBody>
                  <a:tcPr marL="46291" marR="46291" marT="23145" marB="23145" anchor="ctr"/>
                </a:tc>
                <a:tc>
                  <a:txBody>
                    <a:bodyPr/>
                    <a:lstStyle/>
                    <a:p>
                      <a:r>
                        <a:rPr lang="es-MX" sz="1100">
                          <a:effectLst/>
                        </a:rPr>
                        <a:t>Diciembre de 2007</a:t>
                      </a:r>
                    </a:p>
                  </a:txBody>
                  <a:tcPr marL="46291" marR="46291" marT="23145" marB="23145" anchor="ctr"/>
                </a:tc>
                <a:tc>
                  <a:txBody>
                    <a:bodyPr/>
                    <a:lstStyle/>
                    <a:p>
                      <a:r>
                        <a:rPr lang="es-MX" sz="1100">
                          <a:effectLst/>
                        </a:rPr>
                        <a:t>$289</a:t>
                      </a:r>
                    </a:p>
                  </a:txBody>
                  <a:tcPr marL="46291" marR="46291" marT="23145" marB="23145" anchor="ctr"/>
                </a:tc>
                <a:extLst>
                  <a:ext uri="{0D108BD9-81ED-4DB2-BD59-A6C34878D82A}">
                    <a16:rowId xmlns:a16="http://schemas.microsoft.com/office/drawing/2014/main" val="4250290564"/>
                  </a:ext>
                </a:extLst>
              </a:tr>
              <a:tr h="711545">
                <a:tc>
                  <a:txBody>
                    <a:bodyPr/>
                    <a:lstStyle/>
                    <a:p>
                      <a:r>
                        <a:rPr lang="es-MX" sz="1100">
                          <a:effectLst/>
                        </a:rPr>
                        <a:t>Core 2 Duo U7700</a:t>
                      </a:r>
                    </a:p>
                  </a:txBody>
                  <a:tcPr marL="46291" marR="46291" marT="23145" marB="23145" anchor="ctr"/>
                </a:tc>
                <a:tc>
                  <a:txBody>
                    <a:bodyPr/>
                    <a:lstStyle/>
                    <a:p>
                      <a:r>
                        <a:rPr lang="es-MX" sz="1100">
                          <a:effectLst/>
                        </a:rPr>
                        <a:t>2</a:t>
                      </a:r>
                    </a:p>
                  </a:txBody>
                  <a:tcPr marL="46291" marR="46291" marT="23145" marB="23145" anchor="ctr"/>
                </a:tc>
                <a:tc>
                  <a:txBody>
                    <a:bodyPr/>
                    <a:lstStyle/>
                    <a:p>
                      <a:r>
                        <a:rPr lang="es-MX" sz="1100">
                          <a:effectLst/>
                        </a:rPr>
                        <a:t>1.33 GHz</a:t>
                      </a:r>
                    </a:p>
                  </a:txBody>
                  <a:tcPr marL="46291" marR="46291" marT="23145" marB="23145" anchor="ctr"/>
                </a:tc>
                <a:tc>
                  <a:txBody>
                    <a:bodyPr/>
                    <a:lstStyle/>
                    <a:p>
                      <a:r>
                        <a:rPr lang="es-MX" sz="1100">
                          <a:effectLst/>
                        </a:rPr>
                        <a:t>2 MiB</a:t>
                      </a:r>
                    </a:p>
                  </a:txBody>
                  <a:tcPr marL="46291" marR="46291" marT="23145" marB="23145" anchor="ctr"/>
                </a:tc>
                <a:tc>
                  <a:txBody>
                    <a:bodyPr/>
                    <a:lstStyle/>
                    <a:p>
                      <a:r>
                        <a:rPr lang="es-MX" sz="1100">
                          <a:effectLst/>
                        </a:rPr>
                        <a:t>533 MT/s</a:t>
                      </a:r>
                    </a:p>
                  </a:txBody>
                  <a:tcPr marL="46291" marR="46291" marT="23145" marB="23145" anchor="ctr"/>
                </a:tc>
                <a:tc>
                  <a:txBody>
                    <a:bodyPr/>
                    <a:lstStyle/>
                    <a:p>
                      <a:r>
                        <a:rPr lang="es-MX" sz="1100">
                          <a:effectLst/>
                        </a:rPr>
                        <a:t>10×</a:t>
                      </a:r>
                    </a:p>
                  </a:txBody>
                  <a:tcPr marL="46291" marR="46291" marT="23145" marB="23145" anchor="ctr"/>
                </a:tc>
                <a:tc>
                  <a:txBody>
                    <a:bodyPr/>
                    <a:lstStyle/>
                    <a:p>
                      <a:r>
                        <a:rPr lang="es-MX" sz="1100">
                          <a:effectLst/>
                        </a:rPr>
                        <a:t>0.8–0.975 V</a:t>
                      </a:r>
                    </a:p>
                  </a:txBody>
                  <a:tcPr marL="46291" marR="46291" marT="23145" marB="23145" anchor="ctr"/>
                </a:tc>
                <a:tc>
                  <a:txBody>
                    <a:bodyPr/>
                    <a:lstStyle/>
                    <a:p>
                      <a:r>
                        <a:rPr lang="es-MX" sz="1100" dirty="0">
                          <a:effectLst/>
                        </a:rPr>
                        <a:t>10 W</a:t>
                      </a:r>
                    </a:p>
                  </a:txBody>
                  <a:tcPr marL="46291" marR="46291" marT="23145" marB="23145" anchor="ctr"/>
                </a:tc>
                <a:tc>
                  <a:txBody>
                    <a:bodyPr/>
                    <a:lstStyle/>
                    <a:p>
                      <a:r>
                        <a:rPr lang="es-MX" sz="1100">
                          <a:effectLst/>
                        </a:rPr>
                        <a:t>FCBGA6 (Socket P)</a:t>
                      </a:r>
                    </a:p>
                  </a:txBody>
                  <a:tcPr marL="46291" marR="46291" marT="23145" marB="23145" anchor="ctr"/>
                </a:tc>
                <a:tc>
                  <a:txBody>
                    <a:bodyPr/>
                    <a:lstStyle/>
                    <a:p>
                      <a:r>
                        <a:rPr lang="es-MX" sz="1100">
                          <a:effectLst/>
                        </a:rPr>
                        <a:t>Febrero de 2008</a:t>
                      </a:r>
                    </a:p>
                  </a:txBody>
                  <a:tcPr marL="46291" marR="46291" marT="23145" marB="23145" anchor="ctr"/>
                </a:tc>
                <a:tc>
                  <a:txBody>
                    <a:bodyPr/>
                    <a:lstStyle/>
                    <a:p>
                      <a:r>
                        <a:rPr lang="es-MX" sz="1100" dirty="0">
                          <a:effectLst/>
                        </a:rPr>
                        <a:t>$289</a:t>
                      </a:r>
                    </a:p>
                  </a:txBody>
                  <a:tcPr marL="46291" marR="46291" marT="23145" marB="23145" anchor="ctr"/>
                </a:tc>
                <a:extLst>
                  <a:ext uri="{0D108BD9-81ED-4DB2-BD59-A6C34878D82A}">
                    <a16:rowId xmlns:a16="http://schemas.microsoft.com/office/drawing/2014/main" val="2303798959"/>
                  </a:ext>
                </a:extLst>
              </a:tr>
            </a:tbl>
          </a:graphicData>
        </a:graphic>
      </p:graphicFrame>
      <p:sp>
        <p:nvSpPr>
          <p:cNvPr id="6" name="Rectangle 1">
            <a:extLst>
              <a:ext uri="{FF2B5EF4-FFF2-40B4-BE49-F238E27FC236}">
                <a16:creationId xmlns:a16="http://schemas.microsoft.com/office/drawing/2014/main" id="{E8DABA87-2FB5-4A09-B338-6BEC65BC6C20}"/>
              </a:ext>
            </a:extLst>
          </p:cNvPr>
          <p:cNvSpPr>
            <a:spLocks noChangeArrowheads="1"/>
          </p:cNvSpPr>
          <p:nvPr/>
        </p:nvSpPr>
        <p:spPr bwMode="auto">
          <a:xfrm>
            <a:off x="540437"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"Merom-2M" (</a:t>
            </a:r>
            <a:r>
              <a:rPr kumimoji="0" lang="es-MX" altLang="es-MX" sz="1000" b="1"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ultra-low-voltage</a:t>
            </a:r>
            <a:r>
              <a:rPr kumimoji="0" lang="es-MX" altLang="es-MX" sz="10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 65 nm)</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094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5E6C0E3-0C2E-45B2-A728-2DF490234177}"/>
              </a:ext>
            </a:extLst>
          </p:cNvPr>
          <p:cNvSpPr>
            <a:spLocks noGrp="1"/>
          </p:cNvSpPr>
          <p:nvPr>
            <p:ph type="sldNum" sz="quarter" idx="12"/>
          </p:nvPr>
        </p:nvSpPr>
        <p:spPr/>
        <p:txBody>
          <a:bodyPr/>
          <a:lstStyle/>
          <a:p>
            <a:pPr rtl="0"/>
            <a:fld id="{D8DA9DAA-006C-4F4B-980E-E3DF019B24E2}" type="slidenum">
              <a:rPr lang="es-ES" noProof="0" smtClean="0"/>
              <a:t>66</a:t>
            </a:fld>
            <a:endParaRPr lang="es-ES" noProof="0"/>
          </a:p>
        </p:txBody>
      </p:sp>
      <p:graphicFrame>
        <p:nvGraphicFramePr>
          <p:cNvPr id="5" name="Tabla 4">
            <a:extLst>
              <a:ext uri="{FF2B5EF4-FFF2-40B4-BE49-F238E27FC236}">
                <a16:creationId xmlns:a16="http://schemas.microsoft.com/office/drawing/2014/main" id="{541F235B-5521-412B-B2BB-F3A94B2B6174}"/>
              </a:ext>
            </a:extLst>
          </p:cNvPr>
          <p:cNvGraphicFramePr>
            <a:graphicFrameLocks noGrp="1"/>
          </p:cNvGraphicFramePr>
          <p:nvPr>
            <p:extLst>
              <p:ext uri="{D42A27DB-BD31-4B8C-83A1-F6EECF244321}">
                <p14:modId xmlns:p14="http://schemas.microsoft.com/office/powerpoint/2010/main" val="3804336560"/>
              </p:ext>
            </p:extLst>
          </p:nvPr>
        </p:nvGraphicFramePr>
        <p:xfrm>
          <a:off x="838196" y="2150110"/>
          <a:ext cx="10515604" cy="4206240"/>
        </p:xfrm>
        <a:graphic>
          <a:graphicData uri="http://schemas.openxmlformats.org/drawingml/2006/table">
            <a:tbl>
              <a:tblPr>
                <a:tableStyleId>{BDBED569-4797-4DF1-A0F4-6AAB3CD982D8}</a:tableStyleId>
              </a:tblPr>
              <a:tblGrid>
                <a:gridCol w="955964">
                  <a:extLst>
                    <a:ext uri="{9D8B030D-6E8A-4147-A177-3AD203B41FA5}">
                      <a16:colId xmlns:a16="http://schemas.microsoft.com/office/drawing/2014/main" val="3702441540"/>
                    </a:ext>
                  </a:extLst>
                </a:gridCol>
                <a:gridCol w="955964">
                  <a:extLst>
                    <a:ext uri="{9D8B030D-6E8A-4147-A177-3AD203B41FA5}">
                      <a16:colId xmlns:a16="http://schemas.microsoft.com/office/drawing/2014/main" val="152400986"/>
                    </a:ext>
                  </a:extLst>
                </a:gridCol>
                <a:gridCol w="955964">
                  <a:extLst>
                    <a:ext uri="{9D8B030D-6E8A-4147-A177-3AD203B41FA5}">
                      <a16:colId xmlns:a16="http://schemas.microsoft.com/office/drawing/2014/main" val="615156599"/>
                    </a:ext>
                  </a:extLst>
                </a:gridCol>
                <a:gridCol w="955964">
                  <a:extLst>
                    <a:ext uri="{9D8B030D-6E8A-4147-A177-3AD203B41FA5}">
                      <a16:colId xmlns:a16="http://schemas.microsoft.com/office/drawing/2014/main" val="3364038590"/>
                    </a:ext>
                  </a:extLst>
                </a:gridCol>
                <a:gridCol w="955964">
                  <a:extLst>
                    <a:ext uri="{9D8B030D-6E8A-4147-A177-3AD203B41FA5}">
                      <a16:colId xmlns:a16="http://schemas.microsoft.com/office/drawing/2014/main" val="3708957902"/>
                    </a:ext>
                  </a:extLst>
                </a:gridCol>
                <a:gridCol w="955964">
                  <a:extLst>
                    <a:ext uri="{9D8B030D-6E8A-4147-A177-3AD203B41FA5}">
                      <a16:colId xmlns:a16="http://schemas.microsoft.com/office/drawing/2014/main" val="1653538826"/>
                    </a:ext>
                  </a:extLst>
                </a:gridCol>
                <a:gridCol w="955964">
                  <a:extLst>
                    <a:ext uri="{9D8B030D-6E8A-4147-A177-3AD203B41FA5}">
                      <a16:colId xmlns:a16="http://schemas.microsoft.com/office/drawing/2014/main" val="3988800128"/>
                    </a:ext>
                  </a:extLst>
                </a:gridCol>
                <a:gridCol w="955964">
                  <a:extLst>
                    <a:ext uri="{9D8B030D-6E8A-4147-A177-3AD203B41FA5}">
                      <a16:colId xmlns:a16="http://schemas.microsoft.com/office/drawing/2014/main" val="3763440514"/>
                    </a:ext>
                  </a:extLst>
                </a:gridCol>
                <a:gridCol w="955964">
                  <a:extLst>
                    <a:ext uri="{9D8B030D-6E8A-4147-A177-3AD203B41FA5}">
                      <a16:colId xmlns:a16="http://schemas.microsoft.com/office/drawing/2014/main" val="2560901899"/>
                    </a:ext>
                  </a:extLst>
                </a:gridCol>
                <a:gridCol w="955964">
                  <a:extLst>
                    <a:ext uri="{9D8B030D-6E8A-4147-A177-3AD203B41FA5}">
                      <a16:colId xmlns:a16="http://schemas.microsoft.com/office/drawing/2014/main" val="1666930075"/>
                    </a:ext>
                  </a:extLst>
                </a:gridCol>
                <a:gridCol w="955964">
                  <a:extLst>
                    <a:ext uri="{9D8B030D-6E8A-4147-A177-3AD203B41FA5}">
                      <a16:colId xmlns:a16="http://schemas.microsoft.com/office/drawing/2014/main" val="178253552"/>
                    </a:ext>
                  </a:extLst>
                </a:gridCol>
              </a:tblGrid>
              <a:tr h="1463039">
                <a:tc>
                  <a:txBody>
                    <a:bodyPr/>
                    <a:lstStyle/>
                    <a:p>
                      <a:pPr algn="ctr"/>
                      <a:r>
                        <a:rPr lang="es-MX" sz="1800">
                          <a:effectLst/>
                        </a:rPr>
                        <a:t>Modelo</a:t>
                      </a:r>
                    </a:p>
                  </a:txBody>
                  <a:tcPr anchor="ctr"/>
                </a:tc>
                <a:tc>
                  <a:txBody>
                    <a:bodyPr/>
                    <a:lstStyle/>
                    <a:p>
                      <a:pPr algn="ctr"/>
                      <a:r>
                        <a:rPr lang="es-MX" sz="1800">
                          <a:effectLst/>
                        </a:rPr>
                        <a:t>Núcleos</a:t>
                      </a:r>
                    </a:p>
                  </a:txBody>
                  <a:tcPr anchor="ctr"/>
                </a:tc>
                <a:tc>
                  <a:txBody>
                    <a:bodyPr/>
                    <a:lstStyle/>
                    <a:p>
                      <a:pPr algn="ctr"/>
                      <a:r>
                        <a:rPr lang="es-MX" sz="1800">
                          <a:effectLst/>
                        </a:rPr>
                        <a:t>Frecuencia</a:t>
                      </a:r>
                    </a:p>
                  </a:txBody>
                  <a:tcPr anchor="ctr"/>
                </a:tc>
                <a:tc>
                  <a:txBody>
                    <a:bodyPr/>
                    <a:lstStyle/>
                    <a:p>
                      <a:pPr algn="ctr"/>
                      <a:r>
                        <a:rPr lang="es-MX" sz="1800">
                          <a:effectLst/>
                        </a:rPr>
                        <a:t>cachéL2</a:t>
                      </a:r>
                    </a:p>
                  </a:txBody>
                  <a:tcPr anchor="ctr"/>
                </a:tc>
                <a:tc>
                  <a:txBody>
                    <a:bodyPr/>
                    <a:lstStyle/>
                    <a:p>
                      <a:pPr algn="ctr"/>
                      <a:r>
                        <a:rPr lang="es-MX" sz="1800">
                          <a:effectLst/>
                        </a:rPr>
                        <a:t>FSB</a:t>
                      </a:r>
                    </a:p>
                  </a:txBody>
                  <a:tcPr anchor="ctr"/>
                </a:tc>
                <a:tc>
                  <a:txBody>
                    <a:bodyPr/>
                    <a:lstStyle/>
                    <a:p>
                      <a:pPr algn="ctr"/>
                      <a:r>
                        <a:rPr lang="es-MX" sz="1800">
                          <a:effectLst/>
                        </a:rPr>
                        <a:t>Mult.</a:t>
                      </a:r>
                    </a:p>
                  </a:txBody>
                  <a:tcPr anchor="ctr"/>
                </a:tc>
                <a:tc>
                  <a:txBody>
                    <a:bodyPr/>
                    <a:lstStyle/>
                    <a:p>
                      <a:pPr algn="ctr"/>
                      <a:r>
                        <a:rPr lang="es-MX" sz="1800" dirty="0">
                          <a:effectLst/>
                        </a:rPr>
                        <a:t>Voltaje</a:t>
                      </a:r>
                    </a:p>
                  </a:txBody>
                  <a:tcPr anchor="ctr"/>
                </a:tc>
                <a:tc>
                  <a:txBody>
                    <a:bodyPr/>
                    <a:lstStyle/>
                    <a:p>
                      <a:pPr algn="ctr"/>
                      <a:r>
                        <a:rPr lang="es-MX" sz="1800" dirty="0">
                          <a:effectLst/>
                        </a:rPr>
                        <a:t>TDP</a:t>
                      </a:r>
                    </a:p>
                  </a:txBody>
                  <a:tcPr anchor="ctr"/>
                </a:tc>
                <a:tc>
                  <a:txBody>
                    <a:bodyPr/>
                    <a:lstStyle/>
                    <a:p>
                      <a:pPr algn="ctr"/>
                      <a:r>
                        <a:rPr lang="es-MX" sz="1800">
                          <a:effectLst/>
                        </a:rPr>
                        <a:t>Socket</a:t>
                      </a:r>
                    </a:p>
                  </a:txBody>
                  <a:tcPr anchor="ctr"/>
                </a:tc>
                <a:tc>
                  <a:txBody>
                    <a:bodyPr/>
                    <a:lstStyle/>
                    <a:p>
                      <a:pPr algn="ctr"/>
                      <a:r>
                        <a:rPr lang="es-MX" sz="1800">
                          <a:effectLst/>
                        </a:rPr>
                        <a:t>Fecha delanzamiento</a:t>
                      </a:r>
                    </a:p>
                  </a:txBody>
                  <a:tcPr anchor="ctr"/>
                </a:tc>
                <a:tc>
                  <a:txBody>
                    <a:bodyPr/>
                    <a:lstStyle/>
                    <a:p>
                      <a:pPr algn="ctr"/>
                      <a:r>
                        <a:rPr lang="es-MX" sz="1800">
                          <a:effectLst/>
                        </a:rPr>
                        <a:t>Precio delanzamiento (USD)</a:t>
                      </a:r>
                    </a:p>
                  </a:txBody>
                  <a:tcPr anchor="ctr"/>
                </a:tc>
                <a:extLst>
                  <a:ext uri="{0D108BD9-81ED-4DB2-BD59-A6C34878D82A}">
                    <a16:rowId xmlns:a16="http://schemas.microsoft.com/office/drawing/2014/main" val="1377037023"/>
                  </a:ext>
                </a:extLst>
              </a:tr>
              <a:tr h="914400">
                <a:tc>
                  <a:txBody>
                    <a:bodyPr/>
                    <a:lstStyle/>
                    <a:p>
                      <a:r>
                        <a:rPr lang="es-MX" sz="1800">
                          <a:effectLst/>
                        </a:rPr>
                        <a:t>Core 2 Quad Q6400</a:t>
                      </a:r>
                    </a:p>
                  </a:txBody>
                  <a:tcPr anchor="ctr"/>
                </a:tc>
                <a:tc>
                  <a:txBody>
                    <a:bodyPr/>
                    <a:lstStyle/>
                    <a:p>
                      <a:r>
                        <a:rPr lang="es-MX" sz="1800">
                          <a:effectLst/>
                        </a:rPr>
                        <a:t>4</a:t>
                      </a:r>
                    </a:p>
                  </a:txBody>
                  <a:tcPr anchor="ctr"/>
                </a:tc>
                <a:tc>
                  <a:txBody>
                    <a:bodyPr/>
                    <a:lstStyle/>
                    <a:p>
                      <a:r>
                        <a:rPr lang="es-MX" sz="1800">
                          <a:effectLst/>
                        </a:rPr>
                        <a:t>2.13 GHz</a:t>
                      </a:r>
                    </a:p>
                  </a:txBody>
                  <a:tcPr anchor="ctr"/>
                </a:tc>
                <a:tc>
                  <a:txBody>
                    <a:bodyPr/>
                    <a:lstStyle/>
                    <a:p>
                      <a:r>
                        <a:rPr lang="es-MX" sz="1800">
                          <a:effectLst/>
                        </a:rPr>
                        <a:t>2 × 4 MiB</a:t>
                      </a:r>
                    </a:p>
                  </a:txBody>
                  <a:tcPr anchor="ctr"/>
                </a:tc>
                <a:tc>
                  <a:txBody>
                    <a:bodyPr/>
                    <a:lstStyle/>
                    <a:p>
                      <a:r>
                        <a:rPr lang="es-MX" sz="1800">
                          <a:effectLst/>
                        </a:rPr>
                        <a:t>1066 MT/s</a:t>
                      </a:r>
                    </a:p>
                  </a:txBody>
                  <a:tcPr anchor="ctr"/>
                </a:tc>
                <a:tc>
                  <a:txBody>
                    <a:bodyPr/>
                    <a:lstStyle/>
                    <a:p>
                      <a:r>
                        <a:rPr lang="es-MX" sz="1800">
                          <a:effectLst/>
                        </a:rPr>
                        <a:t>8×</a:t>
                      </a:r>
                    </a:p>
                  </a:txBody>
                  <a:tcPr anchor="ctr"/>
                </a:tc>
                <a:tc>
                  <a:txBody>
                    <a:bodyPr/>
                    <a:lstStyle/>
                    <a:p>
                      <a:r>
                        <a:rPr lang="es-MX" sz="1800">
                          <a:effectLst/>
                        </a:rPr>
                        <a:t>0.8500–1.500 V</a:t>
                      </a:r>
                    </a:p>
                  </a:txBody>
                  <a:tcPr anchor="ctr"/>
                </a:tc>
                <a:tc>
                  <a:txBody>
                    <a:bodyPr/>
                    <a:lstStyle/>
                    <a:p>
                      <a:r>
                        <a:rPr lang="es-MX" sz="1800">
                          <a:effectLst/>
                        </a:rPr>
                        <a:t>105 W</a:t>
                      </a:r>
                    </a:p>
                  </a:txBody>
                  <a:tcPr anchor="ctr"/>
                </a:tc>
                <a:tc>
                  <a:txBody>
                    <a:bodyPr/>
                    <a:lstStyle/>
                    <a:p>
                      <a:r>
                        <a:rPr lang="es-MX" sz="1800">
                          <a:effectLst/>
                        </a:rPr>
                        <a:t>LGA 775</a:t>
                      </a:r>
                    </a:p>
                  </a:txBody>
                  <a:tcPr anchor="ctr"/>
                </a:tc>
                <a:tc>
                  <a:txBody>
                    <a:bodyPr/>
                    <a:lstStyle/>
                    <a:p>
                      <a:endParaRPr lang="es-MX" sz="1800">
                        <a:effectLst/>
                      </a:endParaRPr>
                    </a:p>
                  </a:txBody>
                  <a:tcPr anchor="ctr"/>
                </a:tc>
                <a:tc>
                  <a:txBody>
                    <a:bodyPr/>
                    <a:lstStyle/>
                    <a:p>
                      <a:r>
                        <a:rPr lang="es-MX" sz="1800">
                          <a:effectLst/>
                        </a:rPr>
                        <a:t>OEM</a:t>
                      </a:r>
                    </a:p>
                  </a:txBody>
                  <a:tcPr anchor="ctr"/>
                </a:tc>
                <a:extLst>
                  <a:ext uri="{0D108BD9-81ED-4DB2-BD59-A6C34878D82A}">
                    <a16:rowId xmlns:a16="http://schemas.microsoft.com/office/drawing/2014/main" val="184260125"/>
                  </a:ext>
                </a:extLst>
              </a:tr>
              <a:tr h="914400">
                <a:tc>
                  <a:txBody>
                    <a:bodyPr/>
                    <a:lstStyle/>
                    <a:p>
                      <a:r>
                        <a:rPr lang="es-MX" sz="1800">
                          <a:effectLst/>
                        </a:rPr>
                        <a:t>Core 2 Quad Q6600</a:t>
                      </a:r>
                    </a:p>
                  </a:txBody>
                  <a:tcPr anchor="ctr"/>
                </a:tc>
                <a:tc>
                  <a:txBody>
                    <a:bodyPr/>
                    <a:lstStyle/>
                    <a:p>
                      <a:r>
                        <a:rPr lang="es-MX" sz="1800">
                          <a:effectLst/>
                        </a:rPr>
                        <a:t>4</a:t>
                      </a:r>
                    </a:p>
                  </a:txBody>
                  <a:tcPr anchor="ctr"/>
                </a:tc>
                <a:tc>
                  <a:txBody>
                    <a:bodyPr/>
                    <a:lstStyle/>
                    <a:p>
                      <a:r>
                        <a:rPr lang="es-MX" sz="1800">
                          <a:effectLst/>
                        </a:rPr>
                        <a:t>2.4 GHz</a:t>
                      </a:r>
                    </a:p>
                  </a:txBody>
                  <a:tcPr anchor="ctr"/>
                </a:tc>
                <a:tc>
                  <a:txBody>
                    <a:bodyPr/>
                    <a:lstStyle/>
                    <a:p>
                      <a:r>
                        <a:rPr lang="es-MX" sz="1800">
                          <a:effectLst/>
                        </a:rPr>
                        <a:t>2 × 4 MiB</a:t>
                      </a:r>
                    </a:p>
                  </a:txBody>
                  <a:tcPr anchor="ctr"/>
                </a:tc>
                <a:tc>
                  <a:txBody>
                    <a:bodyPr/>
                    <a:lstStyle/>
                    <a:p>
                      <a:r>
                        <a:rPr lang="es-MX" sz="1800">
                          <a:effectLst/>
                        </a:rPr>
                        <a:t>1066 MT/s</a:t>
                      </a:r>
                    </a:p>
                  </a:txBody>
                  <a:tcPr anchor="ctr"/>
                </a:tc>
                <a:tc>
                  <a:txBody>
                    <a:bodyPr/>
                    <a:lstStyle/>
                    <a:p>
                      <a:r>
                        <a:rPr lang="es-MX" sz="1800">
                          <a:effectLst/>
                        </a:rPr>
                        <a:t>9×</a:t>
                      </a:r>
                    </a:p>
                  </a:txBody>
                  <a:tcPr anchor="ctr"/>
                </a:tc>
                <a:tc>
                  <a:txBody>
                    <a:bodyPr/>
                    <a:lstStyle/>
                    <a:p>
                      <a:r>
                        <a:rPr lang="es-MX" sz="1800">
                          <a:effectLst/>
                        </a:rPr>
                        <a:t>0.8500–1.500 V</a:t>
                      </a:r>
                    </a:p>
                  </a:txBody>
                  <a:tcPr anchor="ctr"/>
                </a:tc>
                <a:tc>
                  <a:txBody>
                    <a:bodyPr/>
                    <a:lstStyle/>
                    <a:p>
                      <a:r>
                        <a:rPr lang="es-MX" sz="1800">
                          <a:effectLst/>
                        </a:rPr>
                        <a:t>105 W95 W</a:t>
                      </a:r>
                    </a:p>
                  </a:txBody>
                  <a:tcPr anchor="ctr"/>
                </a:tc>
                <a:tc>
                  <a:txBody>
                    <a:bodyPr/>
                    <a:lstStyle/>
                    <a:p>
                      <a:r>
                        <a:rPr lang="es-MX" sz="1800">
                          <a:effectLst/>
                        </a:rPr>
                        <a:t>LGA 775</a:t>
                      </a:r>
                    </a:p>
                  </a:txBody>
                  <a:tcPr anchor="ctr"/>
                </a:tc>
                <a:tc>
                  <a:txBody>
                    <a:bodyPr/>
                    <a:lstStyle/>
                    <a:p>
                      <a:r>
                        <a:rPr lang="es-MX" sz="1800">
                          <a:effectLst/>
                        </a:rPr>
                        <a:t>Enero de 2007</a:t>
                      </a:r>
                    </a:p>
                  </a:txBody>
                  <a:tcPr anchor="ctr"/>
                </a:tc>
                <a:tc>
                  <a:txBody>
                    <a:bodyPr/>
                    <a:lstStyle/>
                    <a:p>
                      <a:r>
                        <a:rPr lang="es-MX" sz="1800">
                          <a:effectLst/>
                        </a:rPr>
                        <a:t>$530</a:t>
                      </a:r>
                    </a:p>
                  </a:txBody>
                  <a:tcPr anchor="ctr"/>
                </a:tc>
                <a:extLst>
                  <a:ext uri="{0D108BD9-81ED-4DB2-BD59-A6C34878D82A}">
                    <a16:rowId xmlns:a16="http://schemas.microsoft.com/office/drawing/2014/main" val="3774161520"/>
                  </a:ext>
                </a:extLst>
              </a:tr>
              <a:tr h="914400">
                <a:tc>
                  <a:txBody>
                    <a:bodyPr/>
                    <a:lstStyle/>
                    <a:p>
                      <a:r>
                        <a:rPr lang="es-MX" sz="1800">
                          <a:effectLst/>
                        </a:rPr>
                        <a:t>Core 2 Quad Q6700</a:t>
                      </a:r>
                    </a:p>
                  </a:txBody>
                  <a:tcPr anchor="ctr"/>
                </a:tc>
                <a:tc>
                  <a:txBody>
                    <a:bodyPr/>
                    <a:lstStyle/>
                    <a:p>
                      <a:r>
                        <a:rPr lang="es-MX" sz="1800">
                          <a:effectLst/>
                        </a:rPr>
                        <a:t>4</a:t>
                      </a:r>
                    </a:p>
                  </a:txBody>
                  <a:tcPr anchor="ctr"/>
                </a:tc>
                <a:tc>
                  <a:txBody>
                    <a:bodyPr/>
                    <a:lstStyle/>
                    <a:p>
                      <a:r>
                        <a:rPr lang="es-MX" sz="1800">
                          <a:effectLst/>
                        </a:rPr>
                        <a:t>2.67 GHz</a:t>
                      </a:r>
                    </a:p>
                  </a:txBody>
                  <a:tcPr anchor="ctr"/>
                </a:tc>
                <a:tc>
                  <a:txBody>
                    <a:bodyPr/>
                    <a:lstStyle/>
                    <a:p>
                      <a:r>
                        <a:rPr lang="es-MX" sz="1800">
                          <a:effectLst/>
                        </a:rPr>
                        <a:t>2 × 4 MiB</a:t>
                      </a:r>
                    </a:p>
                  </a:txBody>
                  <a:tcPr anchor="ctr"/>
                </a:tc>
                <a:tc>
                  <a:txBody>
                    <a:bodyPr/>
                    <a:lstStyle/>
                    <a:p>
                      <a:r>
                        <a:rPr lang="es-MX" sz="1800">
                          <a:effectLst/>
                        </a:rPr>
                        <a:t>1066 MT/s</a:t>
                      </a:r>
                    </a:p>
                  </a:txBody>
                  <a:tcPr anchor="ctr"/>
                </a:tc>
                <a:tc>
                  <a:txBody>
                    <a:bodyPr/>
                    <a:lstStyle/>
                    <a:p>
                      <a:r>
                        <a:rPr lang="es-MX" sz="1800">
                          <a:effectLst/>
                        </a:rPr>
                        <a:t>10×</a:t>
                      </a:r>
                    </a:p>
                  </a:txBody>
                  <a:tcPr anchor="ctr"/>
                </a:tc>
                <a:tc>
                  <a:txBody>
                    <a:bodyPr/>
                    <a:lstStyle/>
                    <a:p>
                      <a:r>
                        <a:rPr lang="es-MX" sz="1800">
                          <a:effectLst/>
                        </a:rPr>
                        <a:t>0.8500–1.500 V</a:t>
                      </a:r>
                    </a:p>
                  </a:txBody>
                  <a:tcPr anchor="ctr"/>
                </a:tc>
                <a:tc>
                  <a:txBody>
                    <a:bodyPr/>
                    <a:lstStyle/>
                    <a:p>
                      <a:r>
                        <a:rPr lang="es-MX" sz="1800">
                          <a:effectLst/>
                        </a:rPr>
                        <a:t>95 W</a:t>
                      </a:r>
                    </a:p>
                  </a:txBody>
                  <a:tcPr anchor="ctr"/>
                </a:tc>
                <a:tc>
                  <a:txBody>
                    <a:bodyPr/>
                    <a:lstStyle/>
                    <a:p>
                      <a:r>
                        <a:rPr lang="es-MX" sz="1800">
                          <a:effectLst/>
                        </a:rPr>
                        <a:t>LGA 775</a:t>
                      </a:r>
                    </a:p>
                  </a:txBody>
                  <a:tcPr anchor="ctr"/>
                </a:tc>
                <a:tc>
                  <a:txBody>
                    <a:bodyPr/>
                    <a:lstStyle/>
                    <a:p>
                      <a:r>
                        <a:rPr lang="es-MX" sz="1800">
                          <a:effectLst/>
                        </a:rPr>
                        <a:t>Abril de 2007</a:t>
                      </a:r>
                    </a:p>
                  </a:txBody>
                  <a:tcPr anchor="ctr"/>
                </a:tc>
                <a:tc>
                  <a:txBody>
                    <a:bodyPr/>
                    <a:lstStyle/>
                    <a:p>
                      <a:r>
                        <a:rPr lang="es-MX" sz="1800" dirty="0">
                          <a:effectLst/>
                        </a:rPr>
                        <a:t>$851</a:t>
                      </a:r>
                    </a:p>
                  </a:txBody>
                  <a:tcPr anchor="ctr"/>
                </a:tc>
                <a:extLst>
                  <a:ext uri="{0D108BD9-81ED-4DB2-BD59-A6C34878D82A}">
                    <a16:rowId xmlns:a16="http://schemas.microsoft.com/office/drawing/2014/main" val="2105155758"/>
                  </a:ext>
                </a:extLst>
              </a:tr>
            </a:tbl>
          </a:graphicData>
        </a:graphic>
      </p:graphicFrame>
      <p:sp>
        <p:nvSpPr>
          <p:cNvPr id="6" name="Rectangle 2">
            <a:extLst>
              <a:ext uri="{FF2B5EF4-FFF2-40B4-BE49-F238E27FC236}">
                <a16:creationId xmlns:a16="http://schemas.microsoft.com/office/drawing/2014/main" id="{C9B800FC-0DE0-44C8-B778-CE433BA21078}"/>
              </a:ext>
            </a:extLst>
          </p:cNvPr>
          <p:cNvSpPr>
            <a:spLocks noChangeArrowheads="1"/>
          </p:cNvSpPr>
          <p:nvPr/>
        </p:nvSpPr>
        <p:spPr bwMode="auto">
          <a:xfrm>
            <a:off x="838196" y="428493"/>
            <a:ext cx="5036554" cy="12791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00" b="1" i="0" u="none" strike="noStrike" cap="none" normalizeH="0" baseline="0" dirty="0" err="1">
                <a:ln>
                  <a:noFill/>
                </a:ln>
                <a:solidFill>
                  <a:schemeClr val="accent2"/>
                </a:solidFill>
                <a:effectLst/>
                <a:cs typeface="Arial" panose="020B0604020202020204" pitchFamily="34" charset="0"/>
              </a:rPr>
              <a:t>Kentsfield</a:t>
            </a:r>
            <a:r>
              <a:rPr kumimoji="0" lang="es-MX" altLang="es-MX" sz="900" b="0" i="0" u="none" strike="noStrike" cap="none" normalizeH="0" baseline="0" dirty="0">
                <a:ln>
                  <a:noFill/>
                </a:ln>
                <a:effectLst/>
                <a:cs typeface="Arial" panose="020B0604020202020204" pitchFamily="34" charset="0"/>
              </a:rPr>
              <a:t>: </a:t>
            </a:r>
            <a:r>
              <a:rPr kumimoji="0" lang="es-MX" altLang="es-MX" sz="1000" b="0" i="0" u="none" strike="noStrike" cap="none" normalizeH="0" baseline="0" dirty="0">
                <a:ln>
                  <a:noFill/>
                </a:ln>
                <a:effectLst/>
                <a:cs typeface="Arial" panose="020B0604020202020204" pitchFamily="34" charset="0"/>
              </a:rPr>
              <a:t>tecnología de proceso de 65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Dos CPU de doble núcleo mueren en un paquete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CPU de escritorio de cuatro núcleos (soporte SMP restringido a 4 CPU)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Introducido el 13 de diciembre de 2006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mismas características que Conroe pero con 4 núcleos de CPU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586 millones de transistores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hlinkClick r:id="rId2" tooltip="LGA 775">
                  <a:extLst>
                    <a:ext uri="{A12FA001-AC4F-418D-AE19-62706E023703}">
                      <ahyp:hlinkClr xmlns:ahyp="http://schemas.microsoft.com/office/drawing/2018/hyperlinkcolor" val="tx"/>
                    </a:ext>
                  </a:extLst>
                </a:hlinkClick>
              </a:rPr>
              <a:t>LGA 775</a:t>
            </a:r>
            <a:endParaRPr kumimoji="0" lang="es-MX" altLang="es-MX" sz="1000" b="0" i="0" u="none" strike="noStrike" cap="none" normalizeH="0" baseline="0" dirty="0">
              <a:ln>
                <a:noFill/>
              </a:ln>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000" b="0" i="0" u="none" strike="noStrike" cap="none" normalizeH="0" baseline="0" dirty="0">
                <a:ln>
                  <a:noFill/>
                </a:ln>
                <a:effectLst/>
                <a:cs typeface="Arial" panose="020B0604020202020204" pitchFamily="34" charset="0"/>
              </a:rPr>
              <a:t>Familia 6, Modelo 15, Paso 11</a:t>
            </a:r>
          </a:p>
        </p:txBody>
      </p:sp>
    </p:spTree>
    <p:extLst>
      <p:ext uri="{BB962C8B-B14F-4D97-AF65-F5344CB8AC3E}">
        <p14:creationId xmlns:p14="http://schemas.microsoft.com/office/powerpoint/2010/main" val="3621300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240B8A-75B0-458C-B435-56B706CA28A2}"/>
              </a:ext>
            </a:extLst>
          </p:cNvPr>
          <p:cNvSpPr>
            <a:spLocks noGrp="1"/>
          </p:cNvSpPr>
          <p:nvPr>
            <p:ph type="sldNum" sz="quarter" idx="12"/>
          </p:nvPr>
        </p:nvSpPr>
        <p:spPr/>
        <p:txBody>
          <a:bodyPr/>
          <a:lstStyle/>
          <a:p>
            <a:pPr rtl="0"/>
            <a:fld id="{D8DA9DAA-006C-4F4B-980E-E3DF019B24E2}" type="slidenum">
              <a:rPr lang="es-ES" noProof="0" smtClean="0"/>
              <a:t>67</a:t>
            </a:fld>
            <a:endParaRPr lang="es-ES" noProof="0"/>
          </a:p>
        </p:txBody>
      </p:sp>
      <p:graphicFrame>
        <p:nvGraphicFramePr>
          <p:cNvPr id="5" name="Tabla 4">
            <a:extLst>
              <a:ext uri="{FF2B5EF4-FFF2-40B4-BE49-F238E27FC236}">
                <a16:creationId xmlns:a16="http://schemas.microsoft.com/office/drawing/2014/main" id="{B3CB6EED-7F13-43B9-B463-E7A385D87E30}"/>
              </a:ext>
            </a:extLst>
          </p:cNvPr>
          <p:cNvGraphicFramePr>
            <a:graphicFrameLocks noGrp="1"/>
          </p:cNvGraphicFramePr>
          <p:nvPr>
            <p:extLst>
              <p:ext uri="{D42A27DB-BD31-4B8C-83A1-F6EECF244321}">
                <p14:modId xmlns:p14="http://schemas.microsoft.com/office/powerpoint/2010/main" val="3906722014"/>
              </p:ext>
            </p:extLst>
          </p:nvPr>
        </p:nvGraphicFramePr>
        <p:xfrm>
          <a:off x="1371593" y="1213574"/>
          <a:ext cx="9448813" cy="4736652"/>
        </p:xfrm>
        <a:graphic>
          <a:graphicData uri="http://schemas.openxmlformats.org/drawingml/2006/table">
            <a:tbl>
              <a:tblPr>
                <a:tableStyleId>{E8B1032C-EA38-4F05-BA0D-38AFFFC7BED3}</a:tableStyleId>
              </a:tblPr>
              <a:tblGrid>
                <a:gridCol w="858983">
                  <a:extLst>
                    <a:ext uri="{9D8B030D-6E8A-4147-A177-3AD203B41FA5}">
                      <a16:colId xmlns:a16="http://schemas.microsoft.com/office/drawing/2014/main" val="3556601306"/>
                    </a:ext>
                  </a:extLst>
                </a:gridCol>
                <a:gridCol w="858983">
                  <a:extLst>
                    <a:ext uri="{9D8B030D-6E8A-4147-A177-3AD203B41FA5}">
                      <a16:colId xmlns:a16="http://schemas.microsoft.com/office/drawing/2014/main" val="4050722741"/>
                    </a:ext>
                  </a:extLst>
                </a:gridCol>
                <a:gridCol w="858983">
                  <a:extLst>
                    <a:ext uri="{9D8B030D-6E8A-4147-A177-3AD203B41FA5}">
                      <a16:colId xmlns:a16="http://schemas.microsoft.com/office/drawing/2014/main" val="2465743970"/>
                    </a:ext>
                  </a:extLst>
                </a:gridCol>
                <a:gridCol w="858983">
                  <a:extLst>
                    <a:ext uri="{9D8B030D-6E8A-4147-A177-3AD203B41FA5}">
                      <a16:colId xmlns:a16="http://schemas.microsoft.com/office/drawing/2014/main" val="2162088994"/>
                    </a:ext>
                  </a:extLst>
                </a:gridCol>
                <a:gridCol w="858983">
                  <a:extLst>
                    <a:ext uri="{9D8B030D-6E8A-4147-A177-3AD203B41FA5}">
                      <a16:colId xmlns:a16="http://schemas.microsoft.com/office/drawing/2014/main" val="3114426585"/>
                    </a:ext>
                  </a:extLst>
                </a:gridCol>
                <a:gridCol w="858983">
                  <a:extLst>
                    <a:ext uri="{9D8B030D-6E8A-4147-A177-3AD203B41FA5}">
                      <a16:colId xmlns:a16="http://schemas.microsoft.com/office/drawing/2014/main" val="2280674155"/>
                    </a:ext>
                  </a:extLst>
                </a:gridCol>
                <a:gridCol w="858983">
                  <a:extLst>
                    <a:ext uri="{9D8B030D-6E8A-4147-A177-3AD203B41FA5}">
                      <a16:colId xmlns:a16="http://schemas.microsoft.com/office/drawing/2014/main" val="239602262"/>
                    </a:ext>
                  </a:extLst>
                </a:gridCol>
                <a:gridCol w="858983">
                  <a:extLst>
                    <a:ext uri="{9D8B030D-6E8A-4147-A177-3AD203B41FA5}">
                      <a16:colId xmlns:a16="http://schemas.microsoft.com/office/drawing/2014/main" val="1256155766"/>
                    </a:ext>
                  </a:extLst>
                </a:gridCol>
                <a:gridCol w="858983">
                  <a:extLst>
                    <a:ext uri="{9D8B030D-6E8A-4147-A177-3AD203B41FA5}">
                      <a16:colId xmlns:a16="http://schemas.microsoft.com/office/drawing/2014/main" val="2577773760"/>
                    </a:ext>
                  </a:extLst>
                </a:gridCol>
                <a:gridCol w="858983">
                  <a:extLst>
                    <a:ext uri="{9D8B030D-6E8A-4147-A177-3AD203B41FA5}">
                      <a16:colId xmlns:a16="http://schemas.microsoft.com/office/drawing/2014/main" val="4045949922"/>
                    </a:ext>
                  </a:extLst>
                </a:gridCol>
                <a:gridCol w="858983">
                  <a:extLst>
                    <a:ext uri="{9D8B030D-6E8A-4147-A177-3AD203B41FA5}">
                      <a16:colId xmlns:a16="http://schemas.microsoft.com/office/drawing/2014/main" val="1845031920"/>
                    </a:ext>
                  </a:extLst>
                </a:gridCol>
              </a:tblGrid>
              <a:tr h="1184163">
                <a:tc>
                  <a:txBody>
                    <a:bodyPr/>
                    <a:lstStyle/>
                    <a:p>
                      <a:pPr algn="ctr"/>
                      <a:r>
                        <a:rPr lang="es-MX" sz="1300">
                          <a:effectLst/>
                        </a:rPr>
                        <a:t>Modelo</a:t>
                      </a:r>
                    </a:p>
                  </a:txBody>
                  <a:tcPr marL="67990" marR="67990" marT="33995" marB="33995" anchor="ctr"/>
                </a:tc>
                <a:tc>
                  <a:txBody>
                    <a:bodyPr/>
                    <a:lstStyle/>
                    <a:p>
                      <a:pPr algn="ctr"/>
                      <a:r>
                        <a:rPr lang="es-MX" sz="1300">
                          <a:effectLst/>
                        </a:rPr>
                        <a:t>Núcleos</a:t>
                      </a:r>
                    </a:p>
                  </a:txBody>
                  <a:tcPr marL="67990" marR="67990" marT="33995" marB="33995" anchor="ctr"/>
                </a:tc>
                <a:tc>
                  <a:txBody>
                    <a:bodyPr/>
                    <a:lstStyle/>
                    <a:p>
                      <a:pPr algn="ctr"/>
                      <a:r>
                        <a:rPr lang="es-MX" sz="1300">
                          <a:effectLst/>
                        </a:rPr>
                        <a:t>Frecuencia</a:t>
                      </a:r>
                    </a:p>
                  </a:txBody>
                  <a:tcPr marL="67990" marR="67990" marT="33995" marB="33995" anchor="ctr"/>
                </a:tc>
                <a:tc>
                  <a:txBody>
                    <a:bodyPr/>
                    <a:lstStyle/>
                    <a:p>
                      <a:pPr algn="ctr"/>
                      <a:r>
                        <a:rPr lang="es-MX" sz="1300">
                          <a:effectLst/>
                        </a:rPr>
                        <a:t>cachéL2</a:t>
                      </a:r>
                    </a:p>
                  </a:txBody>
                  <a:tcPr marL="67990" marR="67990" marT="33995" marB="33995" anchor="ctr"/>
                </a:tc>
                <a:tc>
                  <a:txBody>
                    <a:bodyPr/>
                    <a:lstStyle/>
                    <a:p>
                      <a:pPr algn="ctr"/>
                      <a:r>
                        <a:rPr lang="es-MX" sz="1300">
                          <a:effectLst/>
                        </a:rPr>
                        <a:t>FSB</a:t>
                      </a:r>
                    </a:p>
                  </a:txBody>
                  <a:tcPr marL="67990" marR="67990" marT="33995" marB="33995" anchor="ctr"/>
                </a:tc>
                <a:tc>
                  <a:txBody>
                    <a:bodyPr/>
                    <a:lstStyle/>
                    <a:p>
                      <a:pPr algn="ctr"/>
                      <a:r>
                        <a:rPr lang="es-MX" sz="1300">
                          <a:effectLst/>
                        </a:rPr>
                        <a:t>Mult.</a:t>
                      </a:r>
                    </a:p>
                  </a:txBody>
                  <a:tcPr marL="67990" marR="67990" marT="33995" marB="33995" anchor="ctr"/>
                </a:tc>
                <a:tc>
                  <a:txBody>
                    <a:bodyPr/>
                    <a:lstStyle/>
                    <a:p>
                      <a:pPr algn="ctr"/>
                      <a:r>
                        <a:rPr lang="es-MX" sz="1300">
                          <a:effectLst/>
                        </a:rPr>
                        <a:t>Voltaje</a:t>
                      </a:r>
                    </a:p>
                  </a:txBody>
                  <a:tcPr marL="67990" marR="67990" marT="33995" marB="33995" anchor="ctr"/>
                </a:tc>
                <a:tc>
                  <a:txBody>
                    <a:bodyPr/>
                    <a:lstStyle/>
                    <a:p>
                      <a:pPr algn="ctr"/>
                      <a:r>
                        <a:rPr lang="es-MX" sz="1300">
                          <a:effectLst/>
                        </a:rPr>
                        <a:t>TDP</a:t>
                      </a:r>
                    </a:p>
                  </a:txBody>
                  <a:tcPr marL="67990" marR="67990" marT="33995" marB="33995" anchor="ctr"/>
                </a:tc>
                <a:tc>
                  <a:txBody>
                    <a:bodyPr/>
                    <a:lstStyle/>
                    <a:p>
                      <a:pPr algn="ctr"/>
                      <a:r>
                        <a:rPr lang="es-MX" sz="1300">
                          <a:effectLst/>
                        </a:rPr>
                        <a:t>Socket</a:t>
                      </a:r>
                    </a:p>
                  </a:txBody>
                  <a:tcPr marL="67990" marR="67990" marT="33995" marB="33995" anchor="ctr"/>
                </a:tc>
                <a:tc>
                  <a:txBody>
                    <a:bodyPr/>
                    <a:lstStyle/>
                    <a:p>
                      <a:pPr algn="ctr"/>
                      <a:r>
                        <a:rPr lang="es-MX" sz="1300">
                          <a:effectLst/>
                        </a:rPr>
                        <a:t>Fecha delanzamiento</a:t>
                      </a:r>
                    </a:p>
                  </a:txBody>
                  <a:tcPr marL="67990" marR="67990" marT="33995" marB="33995" anchor="ctr"/>
                </a:tc>
                <a:tc>
                  <a:txBody>
                    <a:bodyPr/>
                    <a:lstStyle/>
                    <a:p>
                      <a:pPr algn="ctr"/>
                      <a:r>
                        <a:rPr lang="es-MX" sz="1300">
                          <a:effectLst/>
                        </a:rPr>
                        <a:t>Precio delanzamiento (USD)</a:t>
                      </a:r>
                    </a:p>
                  </a:txBody>
                  <a:tcPr marL="67990" marR="67990" marT="33995" marB="33995" anchor="ctr"/>
                </a:tc>
                <a:extLst>
                  <a:ext uri="{0D108BD9-81ED-4DB2-BD59-A6C34878D82A}">
                    <a16:rowId xmlns:a16="http://schemas.microsoft.com/office/drawing/2014/main" val="3353907696"/>
                  </a:ext>
                </a:extLst>
              </a:tr>
              <a:tr h="1184163">
                <a:tc>
                  <a:txBody>
                    <a:bodyPr/>
                    <a:lstStyle/>
                    <a:p>
                      <a:r>
                        <a:rPr lang="es-MX" sz="1300">
                          <a:effectLst/>
                        </a:rPr>
                        <a:t>Core 2 Extreme QX6700</a:t>
                      </a:r>
                    </a:p>
                  </a:txBody>
                  <a:tcPr marL="67990" marR="67990" marT="33995" marB="33995" anchor="ctr"/>
                </a:tc>
                <a:tc>
                  <a:txBody>
                    <a:bodyPr/>
                    <a:lstStyle/>
                    <a:p>
                      <a:r>
                        <a:rPr lang="es-MX" sz="1300">
                          <a:effectLst/>
                        </a:rPr>
                        <a:t>4</a:t>
                      </a:r>
                    </a:p>
                  </a:txBody>
                  <a:tcPr marL="67990" marR="67990" marT="33995" marB="33995" anchor="ctr"/>
                </a:tc>
                <a:tc>
                  <a:txBody>
                    <a:bodyPr/>
                    <a:lstStyle/>
                    <a:p>
                      <a:r>
                        <a:rPr lang="es-MX" sz="1300">
                          <a:effectLst/>
                        </a:rPr>
                        <a:t>2.67 GHz</a:t>
                      </a:r>
                    </a:p>
                  </a:txBody>
                  <a:tcPr marL="67990" marR="67990" marT="33995" marB="33995" anchor="ctr"/>
                </a:tc>
                <a:tc>
                  <a:txBody>
                    <a:bodyPr/>
                    <a:lstStyle/>
                    <a:p>
                      <a:r>
                        <a:rPr lang="es-MX" sz="1300">
                          <a:effectLst/>
                        </a:rPr>
                        <a:t>2 × 4 MiB</a:t>
                      </a:r>
                    </a:p>
                  </a:txBody>
                  <a:tcPr marL="67990" marR="67990" marT="33995" marB="33995" anchor="ctr"/>
                </a:tc>
                <a:tc>
                  <a:txBody>
                    <a:bodyPr/>
                    <a:lstStyle/>
                    <a:p>
                      <a:r>
                        <a:rPr lang="es-MX" sz="1300">
                          <a:effectLst/>
                        </a:rPr>
                        <a:t>1066 MT/s</a:t>
                      </a:r>
                    </a:p>
                  </a:txBody>
                  <a:tcPr marL="67990" marR="67990" marT="33995" marB="33995" anchor="ctr"/>
                </a:tc>
                <a:tc>
                  <a:txBody>
                    <a:bodyPr/>
                    <a:lstStyle/>
                    <a:p>
                      <a:r>
                        <a:rPr lang="es-MX" sz="1300">
                          <a:effectLst/>
                        </a:rPr>
                        <a:t>10×</a:t>
                      </a:r>
                    </a:p>
                  </a:txBody>
                  <a:tcPr marL="67990" marR="67990" marT="33995" marB="33995" anchor="ctr"/>
                </a:tc>
                <a:tc>
                  <a:txBody>
                    <a:bodyPr/>
                    <a:lstStyle/>
                    <a:p>
                      <a:r>
                        <a:rPr lang="es-MX" sz="1300">
                          <a:effectLst/>
                        </a:rPr>
                        <a:t>0.8500–1.500 V</a:t>
                      </a:r>
                    </a:p>
                  </a:txBody>
                  <a:tcPr marL="67990" marR="67990" marT="33995" marB="33995" anchor="ctr"/>
                </a:tc>
                <a:tc>
                  <a:txBody>
                    <a:bodyPr/>
                    <a:lstStyle/>
                    <a:p>
                      <a:r>
                        <a:rPr lang="es-MX" sz="1300">
                          <a:effectLst/>
                        </a:rPr>
                        <a:t>130 W</a:t>
                      </a:r>
                    </a:p>
                  </a:txBody>
                  <a:tcPr marL="67990" marR="67990" marT="33995" marB="33995" anchor="ctr"/>
                </a:tc>
                <a:tc>
                  <a:txBody>
                    <a:bodyPr/>
                    <a:lstStyle/>
                    <a:p>
                      <a:r>
                        <a:rPr lang="es-MX" sz="1300">
                          <a:effectLst/>
                        </a:rPr>
                        <a:t>LGA 775</a:t>
                      </a:r>
                    </a:p>
                  </a:txBody>
                  <a:tcPr marL="67990" marR="67990" marT="33995" marB="33995" anchor="ctr"/>
                </a:tc>
                <a:tc>
                  <a:txBody>
                    <a:bodyPr/>
                    <a:lstStyle/>
                    <a:p>
                      <a:r>
                        <a:rPr lang="es-MX" sz="1300">
                          <a:effectLst/>
                        </a:rPr>
                        <a:t>Noviembre de 2006</a:t>
                      </a:r>
                    </a:p>
                  </a:txBody>
                  <a:tcPr marL="67990" marR="67990" marT="33995" marB="33995" anchor="ctr"/>
                </a:tc>
                <a:tc>
                  <a:txBody>
                    <a:bodyPr/>
                    <a:lstStyle/>
                    <a:p>
                      <a:r>
                        <a:rPr lang="es-MX" sz="1300">
                          <a:effectLst/>
                        </a:rPr>
                        <a:t>$999</a:t>
                      </a:r>
                    </a:p>
                  </a:txBody>
                  <a:tcPr marL="67990" marR="67990" marT="33995" marB="33995" anchor="ctr"/>
                </a:tc>
                <a:extLst>
                  <a:ext uri="{0D108BD9-81ED-4DB2-BD59-A6C34878D82A}">
                    <a16:rowId xmlns:a16="http://schemas.microsoft.com/office/drawing/2014/main" val="744859740"/>
                  </a:ext>
                </a:extLst>
              </a:tr>
              <a:tr h="1184163">
                <a:tc>
                  <a:txBody>
                    <a:bodyPr/>
                    <a:lstStyle/>
                    <a:p>
                      <a:r>
                        <a:rPr lang="es-MX" sz="1300">
                          <a:effectLst/>
                        </a:rPr>
                        <a:t>Core 2 Extreme QX6800</a:t>
                      </a:r>
                    </a:p>
                  </a:txBody>
                  <a:tcPr marL="67990" marR="67990" marT="33995" marB="33995" anchor="ctr"/>
                </a:tc>
                <a:tc>
                  <a:txBody>
                    <a:bodyPr/>
                    <a:lstStyle/>
                    <a:p>
                      <a:r>
                        <a:rPr lang="es-MX" sz="1300">
                          <a:effectLst/>
                        </a:rPr>
                        <a:t>4</a:t>
                      </a:r>
                    </a:p>
                  </a:txBody>
                  <a:tcPr marL="67990" marR="67990" marT="33995" marB="33995" anchor="ctr"/>
                </a:tc>
                <a:tc>
                  <a:txBody>
                    <a:bodyPr/>
                    <a:lstStyle/>
                    <a:p>
                      <a:r>
                        <a:rPr lang="es-MX" sz="1300">
                          <a:effectLst/>
                        </a:rPr>
                        <a:t>2.93 GHz</a:t>
                      </a:r>
                    </a:p>
                  </a:txBody>
                  <a:tcPr marL="67990" marR="67990" marT="33995" marB="33995" anchor="ctr"/>
                </a:tc>
                <a:tc>
                  <a:txBody>
                    <a:bodyPr/>
                    <a:lstStyle/>
                    <a:p>
                      <a:r>
                        <a:rPr lang="es-MX" sz="1300">
                          <a:effectLst/>
                        </a:rPr>
                        <a:t>2 × 4 MiB</a:t>
                      </a:r>
                    </a:p>
                  </a:txBody>
                  <a:tcPr marL="67990" marR="67990" marT="33995" marB="33995" anchor="ctr"/>
                </a:tc>
                <a:tc>
                  <a:txBody>
                    <a:bodyPr/>
                    <a:lstStyle/>
                    <a:p>
                      <a:r>
                        <a:rPr lang="es-MX" sz="1300">
                          <a:effectLst/>
                        </a:rPr>
                        <a:t>1066 MT/s</a:t>
                      </a:r>
                    </a:p>
                  </a:txBody>
                  <a:tcPr marL="67990" marR="67990" marT="33995" marB="33995" anchor="ctr"/>
                </a:tc>
                <a:tc>
                  <a:txBody>
                    <a:bodyPr/>
                    <a:lstStyle/>
                    <a:p>
                      <a:r>
                        <a:rPr lang="es-MX" sz="1300">
                          <a:effectLst/>
                        </a:rPr>
                        <a:t>11×</a:t>
                      </a:r>
                    </a:p>
                  </a:txBody>
                  <a:tcPr marL="67990" marR="67990" marT="33995" marB="33995" anchor="ctr"/>
                </a:tc>
                <a:tc>
                  <a:txBody>
                    <a:bodyPr/>
                    <a:lstStyle/>
                    <a:p>
                      <a:r>
                        <a:rPr lang="es-MX" sz="1300">
                          <a:effectLst/>
                        </a:rPr>
                        <a:t>0.8500–1.500 V</a:t>
                      </a:r>
                    </a:p>
                  </a:txBody>
                  <a:tcPr marL="67990" marR="67990" marT="33995" marB="33995" anchor="ctr"/>
                </a:tc>
                <a:tc>
                  <a:txBody>
                    <a:bodyPr/>
                    <a:lstStyle/>
                    <a:p>
                      <a:r>
                        <a:rPr lang="es-MX" sz="1300">
                          <a:effectLst/>
                        </a:rPr>
                        <a:t>130 W</a:t>
                      </a:r>
                    </a:p>
                  </a:txBody>
                  <a:tcPr marL="67990" marR="67990" marT="33995" marB="33995" anchor="ctr"/>
                </a:tc>
                <a:tc>
                  <a:txBody>
                    <a:bodyPr/>
                    <a:lstStyle/>
                    <a:p>
                      <a:r>
                        <a:rPr lang="es-MX" sz="1300">
                          <a:effectLst/>
                        </a:rPr>
                        <a:t>LGA 775</a:t>
                      </a:r>
                    </a:p>
                  </a:txBody>
                  <a:tcPr marL="67990" marR="67990" marT="33995" marB="33995" anchor="ctr"/>
                </a:tc>
                <a:tc>
                  <a:txBody>
                    <a:bodyPr/>
                    <a:lstStyle/>
                    <a:p>
                      <a:r>
                        <a:rPr lang="es-MX" sz="1300">
                          <a:effectLst/>
                        </a:rPr>
                        <a:t>Abril de 2007</a:t>
                      </a:r>
                    </a:p>
                  </a:txBody>
                  <a:tcPr marL="67990" marR="67990" marT="33995" marB="33995" anchor="ctr"/>
                </a:tc>
                <a:tc>
                  <a:txBody>
                    <a:bodyPr/>
                    <a:lstStyle/>
                    <a:p>
                      <a:r>
                        <a:rPr lang="es-MX" sz="1300">
                          <a:effectLst/>
                        </a:rPr>
                        <a:t>$1199</a:t>
                      </a:r>
                    </a:p>
                  </a:txBody>
                  <a:tcPr marL="67990" marR="67990" marT="33995" marB="33995" anchor="ctr"/>
                </a:tc>
                <a:extLst>
                  <a:ext uri="{0D108BD9-81ED-4DB2-BD59-A6C34878D82A}">
                    <a16:rowId xmlns:a16="http://schemas.microsoft.com/office/drawing/2014/main" val="689745528"/>
                  </a:ext>
                </a:extLst>
              </a:tr>
              <a:tr h="1184163">
                <a:tc>
                  <a:txBody>
                    <a:bodyPr/>
                    <a:lstStyle/>
                    <a:p>
                      <a:r>
                        <a:rPr lang="es-MX" sz="1300">
                          <a:effectLst/>
                        </a:rPr>
                        <a:t>Core 2 Extreme QX6850</a:t>
                      </a:r>
                    </a:p>
                  </a:txBody>
                  <a:tcPr marL="67990" marR="67990" marT="33995" marB="33995" anchor="ctr"/>
                </a:tc>
                <a:tc>
                  <a:txBody>
                    <a:bodyPr/>
                    <a:lstStyle/>
                    <a:p>
                      <a:r>
                        <a:rPr lang="es-MX" sz="1300">
                          <a:effectLst/>
                        </a:rPr>
                        <a:t>4</a:t>
                      </a:r>
                    </a:p>
                  </a:txBody>
                  <a:tcPr marL="67990" marR="67990" marT="33995" marB="33995" anchor="ctr"/>
                </a:tc>
                <a:tc>
                  <a:txBody>
                    <a:bodyPr/>
                    <a:lstStyle/>
                    <a:p>
                      <a:r>
                        <a:rPr lang="es-MX" sz="1300">
                          <a:effectLst/>
                        </a:rPr>
                        <a:t>3 GHz</a:t>
                      </a:r>
                    </a:p>
                  </a:txBody>
                  <a:tcPr marL="67990" marR="67990" marT="33995" marB="33995" anchor="ctr"/>
                </a:tc>
                <a:tc>
                  <a:txBody>
                    <a:bodyPr/>
                    <a:lstStyle/>
                    <a:p>
                      <a:r>
                        <a:rPr lang="es-MX" sz="1300" dirty="0">
                          <a:effectLst/>
                        </a:rPr>
                        <a:t>2 × 4 MiB</a:t>
                      </a:r>
                    </a:p>
                  </a:txBody>
                  <a:tcPr marL="67990" marR="67990" marT="33995" marB="33995" anchor="ctr"/>
                </a:tc>
                <a:tc>
                  <a:txBody>
                    <a:bodyPr/>
                    <a:lstStyle/>
                    <a:p>
                      <a:r>
                        <a:rPr lang="es-MX" sz="1300">
                          <a:effectLst/>
                        </a:rPr>
                        <a:t>1333 MT/s</a:t>
                      </a:r>
                    </a:p>
                  </a:txBody>
                  <a:tcPr marL="67990" marR="67990" marT="33995" marB="33995" anchor="ctr"/>
                </a:tc>
                <a:tc>
                  <a:txBody>
                    <a:bodyPr/>
                    <a:lstStyle/>
                    <a:p>
                      <a:r>
                        <a:rPr lang="es-MX" sz="1300">
                          <a:effectLst/>
                        </a:rPr>
                        <a:t>9×</a:t>
                      </a:r>
                    </a:p>
                  </a:txBody>
                  <a:tcPr marL="67990" marR="67990" marT="33995" marB="33995" anchor="ctr"/>
                </a:tc>
                <a:tc>
                  <a:txBody>
                    <a:bodyPr/>
                    <a:lstStyle/>
                    <a:p>
                      <a:r>
                        <a:rPr lang="es-MX" sz="1300">
                          <a:effectLst/>
                        </a:rPr>
                        <a:t>0.8500–1.500 V</a:t>
                      </a:r>
                    </a:p>
                  </a:txBody>
                  <a:tcPr marL="67990" marR="67990" marT="33995" marB="33995" anchor="ctr"/>
                </a:tc>
                <a:tc>
                  <a:txBody>
                    <a:bodyPr/>
                    <a:lstStyle/>
                    <a:p>
                      <a:r>
                        <a:rPr lang="es-MX" sz="1300">
                          <a:effectLst/>
                        </a:rPr>
                        <a:t>130 W</a:t>
                      </a:r>
                    </a:p>
                  </a:txBody>
                  <a:tcPr marL="67990" marR="67990" marT="33995" marB="33995" anchor="ctr"/>
                </a:tc>
                <a:tc>
                  <a:txBody>
                    <a:bodyPr/>
                    <a:lstStyle/>
                    <a:p>
                      <a:r>
                        <a:rPr lang="es-MX" sz="1300">
                          <a:effectLst/>
                        </a:rPr>
                        <a:t>LGA 775</a:t>
                      </a:r>
                    </a:p>
                  </a:txBody>
                  <a:tcPr marL="67990" marR="67990" marT="33995" marB="33995" anchor="ctr"/>
                </a:tc>
                <a:tc>
                  <a:txBody>
                    <a:bodyPr/>
                    <a:lstStyle/>
                    <a:p>
                      <a:r>
                        <a:rPr lang="es-MX" sz="1300">
                          <a:effectLst/>
                        </a:rPr>
                        <a:t>Julio de 2007</a:t>
                      </a:r>
                    </a:p>
                  </a:txBody>
                  <a:tcPr marL="67990" marR="67990" marT="33995" marB="33995" anchor="ctr"/>
                </a:tc>
                <a:tc>
                  <a:txBody>
                    <a:bodyPr/>
                    <a:lstStyle/>
                    <a:p>
                      <a:r>
                        <a:rPr lang="es-MX" sz="1300" dirty="0">
                          <a:effectLst/>
                        </a:rPr>
                        <a:t>$999</a:t>
                      </a:r>
                    </a:p>
                  </a:txBody>
                  <a:tcPr marL="67990" marR="67990" marT="33995" marB="33995" anchor="ctr"/>
                </a:tc>
                <a:extLst>
                  <a:ext uri="{0D108BD9-81ED-4DB2-BD59-A6C34878D82A}">
                    <a16:rowId xmlns:a16="http://schemas.microsoft.com/office/drawing/2014/main" val="3590496526"/>
                  </a:ext>
                </a:extLst>
              </a:tr>
            </a:tbl>
          </a:graphicData>
        </a:graphic>
      </p:graphicFrame>
      <p:sp>
        <p:nvSpPr>
          <p:cNvPr id="6" name="Rectangle 1">
            <a:extLst>
              <a:ext uri="{FF2B5EF4-FFF2-40B4-BE49-F238E27FC236}">
                <a16:creationId xmlns:a16="http://schemas.microsoft.com/office/drawing/2014/main" id="{9BC207C2-8695-4A19-84D5-410C5CFE40D0}"/>
              </a:ext>
            </a:extLst>
          </p:cNvPr>
          <p:cNvSpPr>
            <a:spLocks noChangeArrowheads="1"/>
          </p:cNvSpPr>
          <p:nvPr/>
        </p:nvSpPr>
        <p:spPr bwMode="auto">
          <a:xfrm>
            <a:off x="847814" y="160882"/>
            <a:ext cx="17499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0" u="none" strike="noStrike" cap="none" normalizeH="0" baseline="0" dirty="0">
                <a:ln>
                  <a:noFill/>
                </a:ln>
                <a:solidFill>
                  <a:schemeClr val="accent2"/>
                </a:solidFill>
                <a:effectLst/>
                <a:latin typeface="+mj-lt"/>
                <a:cs typeface="Arial" panose="020B0604020202020204" pitchFamily="34" charset="0"/>
              </a:rPr>
              <a:t>"</a:t>
            </a:r>
            <a:r>
              <a:rPr kumimoji="0" lang="es-MX" altLang="es-MX" sz="1100" b="1" i="0" u="none" strike="noStrike" cap="none" normalizeH="0" baseline="0" dirty="0" err="1">
                <a:ln>
                  <a:noFill/>
                </a:ln>
                <a:solidFill>
                  <a:schemeClr val="accent2"/>
                </a:solidFill>
                <a:effectLst/>
                <a:latin typeface="+mj-lt"/>
                <a:cs typeface="Arial" panose="020B0604020202020204" pitchFamily="34" charset="0"/>
              </a:rPr>
              <a:t>Kentsfield</a:t>
            </a:r>
            <a:r>
              <a:rPr kumimoji="0" lang="es-MX" altLang="es-MX" sz="1100" b="1" i="0" u="none" strike="noStrike" cap="none" normalizeH="0" baseline="0" dirty="0">
                <a:ln>
                  <a:noFill/>
                </a:ln>
                <a:solidFill>
                  <a:schemeClr val="accent2"/>
                </a:solidFill>
                <a:effectLst/>
                <a:latin typeface="+mj-lt"/>
                <a:cs typeface="Arial" panose="020B0604020202020204" pitchFamily="34" charset="0"/>
              </a:rPr>
              <a:t> XE" (65 nm)</a:t>
            </a:r>
            <a:endParaRPr kumimoji="0" lang="es-MX" altLang="es-MX" sz="2400" b="0" i="0" u="none" strike="noStrike" cap="none" normalizeH="0" baseline="0" dirty="0">
              <a:ln>
                <a:noFill/>
              </a:ln>
              <a:solidFill>
                <a:schemeClr val="accent2"/>
              </a:solidFill>
              <a:effectLst/>
              <a:latin typeface="+mj-lt"/>
            </a:endParaRPr>
          </a:p>
        </p:txBody>
      </p:sp>
    </p:spTree>
    <p:extLst>
      <p:ext uri="{BB962C8B-B14F-4D97-AF65-F5344CB8AC3E}">
        <p14:creationId xmlns:p14="http://schemas.microsoft.com/office/powerpoint/2010/main" val="2869217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52C04C7-40FD-41F6-84C4-915196545E50}"/>
              </a:ext>
            </a:extLst>
          </p:cNvPr>
          <p:cNvSpPr>
            <a:spLocks noGrp="1"/>
          </p:cNvSpPr>
          <p:nvPr>
            <p:ph type="sldNum" sz="quarter" idx="12"/>
          </p:nvPr>
        </p:nvSpPr>
        <p:spPr/>
        <p:txBody>
          <a:bodyPr/>
          <a:lstStyle/>
          <a:p>
            <a:pPr rtl="0"/>
            <a:fld id="{D8DA9DAA-006C-4F4B-980E-E3DF019B24E2}" type="slidenum">
              <a:rPr lang="es-ES" noProof="0" smtClean="0"/>
              <a:t>68</a:t>
            </a:fld>
            <a:endParaRPr lang="es-ES" noProof="0"/>
          </a:p>
        </p:txBody>
      </p:sp>
      <p:graphicFrame>
        <p:nvGraphicFramePr>
          <p:cNvPr id="5" name="Tabla 4">
            <a:extLst>
              <a:ext uri="{FF2B5EF4-FFF2-40B4-BE49-F238E27FC236}">
                <a16:creationId xmlns:a16="http://schemas.microsoft.com/office/drawing/2014/main" id="{E4D38879-7555-42EA-8E5C-067F9D847E71}"/>
              </a:ext>
            </a:extLst>
          </p:cNvPr>
          <p:cNvGraphicFramePr>
            <a:graphicFrameLocks noGrp="1"/>
          </p:cNvGraphicFramePr>
          <p:nvPr>
            <p:extLst>
              <p:ext uri="{D42A27DB-BD31-4B8C-83A1-F6EECF244321}">
                <p14:modId xmlns:p14="http://schemas.microsoft.com/office/powerpoint/2010/main" val="1368507246"/>
              </p:ext>
            </p:extLst>
          </p:nvPr>
        </p:nvGraphicFramePr>
        <p:xfrm>
          <a:off x="1126429" y="2158656"/>
          <a:ext cx="10227371" cy="4380256"/>
        </p:xfrm>
        <a:graphic>
          <a:graphicData uri="http://schemas.openxmlformats.org/drawingml/2006/table">
            <a:tbl>
              <a:tblPr>
                <a:tableStyleId>{BC89EF96-8CEA-46FF-86C4-4CE0E7609802}</a:tableStyleId>
              </a:tblPr>
              <a:tblGrid>
                <a:gridCol w="929761">
                  <a:extLst>
                    <a:ext uri="{9D8B030D-6E8A-4147-A177-3AD203B41FA5}">
                      <a16:colId xmlns:a16="http://schemas.microsoft.com/office/drawing/2014/main" val="1888457211"/>
                    </a:ext>
                  </a:extLst>
                </a:gridCol>
                <a:gridCol w="929761">
                  <a:extLst>
                    <a:ext uri="{9D8B030D-6E8A-4147-A177-3AD203B41FA5}">
                      <a16:colId xmlns:a16="http://schemas.microsoft.com/office/drawing/2014/main" val="296041593"/>
                    </a:ext>
                  </a:extLst>
                </a:gridCol>
                <a:gridCol w="929761">
                  <a:extLst>
                    <a:ext uri="{9D8B030D-6E8A-4147-A177-3AD203B41FA5}">
                      <a16:colId xmlns:a16="http://schemas.microsoft.com/office/drawing/2014/main" val="3416661087"/>
                    </a:ext>
                  </a:extLst>
                </a:gridCol>
                <a:gridCol w="929761">
                  <a:extLst>
                    <a:ext uri="{9D8B030D-6E8A-4147-A177-3AD203B41FA5}">
                      <a16:colId xmlns:a16="http://schemas.microsoft.com/office/drawing/2014/main" val="629202495"/>
                    </a:ext>
                  </a:extLst>
                </a:gridCol>
                <a:gridCol w="929761">
                  <a:extLst>
                    <a:ext uri="{9D8B030D-6E8A-4147-A177-3AD203B41FA5}">
                      <a16:colId xmlns:a16="http://schemas.microsoft.com/office/drawing/2014/main" val="4182702842"/>
                    </a:ext>
                  </a:extLst>
                </a:gridCol>
                <a:gridCol w="929761">
                  <a:extLst>
                    <a:ext uri="{9D8B030D-6E8A-4147-A177-3AD203B41FA5}">
                      <a16:colId xmlns:a16="http://schemas.microsoft.com/office/drawing/2014/main" val="897793820"/>
                    </a:ext>
                  </a:extLst>
                </a:gridCol>
                <a:gridCol w="929761">
                  <a:extLst>
                    <a:ext uri="{9D8B030D-6E8A-4147-A177-3AD203B41FA5}">
                      <a16:colId xmlns:a16="http://schemas.microsoft.com/office/drawing/2014/main" val="1613572398"/>
                    </a:ext>
                  </a:extLst>
                </a:gridCol>
                <a:gridCol w="929761">
                  <a:extLst>
                    <a:ext uri="{9D8B030D-6E8A-4147-A177-3AD203B41FA5}">
                      <a16:colId xmlns:a16="http://schemas.microsoft.com/office/drawing/2014/main" val="2635422722"/>
                    </a:ext>
                  </a:extLst>
                </a:gridCol>
                <a:gridCol w="929761">
                  <a:extLst>
                    <a:ext uri="{9D8B030D-6E8A-4147-A177-3AD203B41FA5}">
                      <a16:colId xmlns:a16="http://schemas.microsoft.com/office/drawing/2014/main" val="2025629048"/>
                    </a:ext>
                  </a:extLst>
                </a:gridCol>
                <a:gridCol w="929761">
                  <a:extLst>
                    <a:ext uri="{9D8B030D-6E8A-4147-A177-3AD203B41FA5}">
                      <a16:colId xmlns:a16="http://schemas.microsoft.com/office/drawing/2014/main" val="876401978"/>
                    </a:ext>
                  </a:extLst>
                </a:gridCol>
                <a:gridCol w="929761">
                  <a:extLst>
                    <a:ext uri="{9D8B030D-6E8A-4147-A177-3AD203B41FA5}">
                      <a16:colId xmlns:a16="http://schemas.microsoft.com/office/drawing/2014/main" val="2389653430"/>
                    </a:ext>
                  </a:extLst>
                </a:gridCol>
              </a:tblGrid>
              <a:tr h="730240">
                <a:tc>
                  <a:txBody>
                    <a:bodyPr/>
                    <a:lstStyle/>
                    <a:p>
                      <a:pPr algn="ctr"/>
                      <a:r>
                        <a:rPr lang="es-MX" sz="900">
                          <a:effectLst/>
                        </a:rPr>
                        <a:t>Modelo</a:t>
                      </a:r>
                    </a:p>
                  </a:txBody>
                  <a:tcPr marL="45326" marR="45326" marT="22663" marB="22663" anchor="ctr"/>
                </a:tc>
                <a:tc>
                  <a:txBody>
                    <a:bodyPr/>
                    <a:lstStyle/>
                    <a:p>
                      <a:pPr algn="ctr"/>
                      <a:r>
                        <a:rPr lang="es-MX" sz="900">
                          <a:effectLst/>
                        </a:rPr>
                        <a:t>Núcleos</a:t>
                      </a:r>
                    </a:p>
                  </a:txBody>
                  <a:tcPr marL="45326" marR="45326" marT="22663" marB="22663" anchor="ctr"/>
                </a:tc>
                <a:tc>
                  <a:txBody>
                    <a:bodyPr/>
                    <a:lstStyle/>
                    <a:p>
                      <a:pPr algn="ctr"/>
                      <a:r>
                        <a:rPr lang="es-MX" sz="900">
                          <a:effectLst/>
                        </a:rPr>
                        <a:t>Frecuencia</a:t>
                      </a:r>
                    </a:p>
                  </a:txBody>
                  <a:tcPr marL="45326" marR="45326" marT="22663" marB="22663" anchor="ctr"/>
                </a:tc>
                <a:tc>
                  <a:txBody>
                    <a:bodyPr/>
                    <a:lstStyle/>
                    <a:p>
                      <a:pPr algn="ctr"/>
                      <a:r>
                        <a:rPr lang="es-MX" sz="900">
                          <a:effectLst/>
                        </a:rPr>
                        <a:t>cachéL2</a:t>
                      </a:r>
                    </a:p>
                  </a:txBody>
                  <a:tcPr marL="45326" marR="45326" marT="22663" marB="22663" anchor="ctr"/>
                </a:tc>
                <a:tc>
                  <a:txBody>
                    <a:bodyPr/>
                    <a:lstStyle/>
                    <a:p>
                      <a:pPr algn="ctr"/>
                      <a:r>
                        <a:rPr lang="es-MX" sz="900">
                          <a:effectLst/>
                        </a:rPr>
                        <a:t>FSB</a:t>
                      </a:r>
                    </a:p>
                  </a:txBody>
                  <a:tcPr marL="45326" marR="45326" marT="22663" marB="22663" anchor="ctr"/>
                </a:tc>
                <a:tc>
                  <a:txBody>
                    <a:bodyPr/>
                    <a:lstStyle/>
                    <a:p>
                      <a:pPr algn="ctr"/>
                      <a:r>
                        <a:rPr lang="es-MX" sz="900">
                          <a:effectLst/>
                        </a:rPr>
                        <a:t>Mult.</a:t>
                      </a:r>
                    </a:p>
                  </a:txBody>
                  <a:tcPr marL="45326" marR="45326" marT="22663" marB="22663" anchor="ctr"/>
                </a:tc>
                <a:tc>
                  <a:txBody>
                    <a:bodyPr/>
                    <a:lstStyle/>
                    <a:p>
                      <a:pPr algn="ctr"/>
                      <a:r>
                        <a:rPr lang="es-MX" sz="900">
                          <a:effectLst/>
                        </a:rPr>
                        <a:t>Voltaje</a:t>
                      </a:r>
                    </a:p>
                  </a:txBody>
                  <a:tcPr marL="45326" marR="45326" marT="22663" marB="22663" anchor="ctr"/>
                </a:tc>
                <a:tc>
                  <a:txBody>
                    <a:bodyPr/>
                    <a:lstStyle/>
                    <a:p>
                      <a:pPr algn="ctr"/>
                      <a:r>
                        <a:rPr lang="es-MX" sz="900">
                          <a:effectLst/>
                        </a:rPr>
                        <a:t>TDP</a:t>
                      </a:r>
                    </a:p>
                  </a:txBody>
                  <a:tcPr marL="45326" marR="45326" marT="22663" marB="22663" anchor="ctr"/>
                </a:tc>
                <a:tc>
                  <a:txBody>
                    <a:bodyPr/>
                    <a:lstStyle/>
                    <a:p>
                      <a:pPr algn="ctr"/>
                      <a:r>
                        <a:rPr lang="es-MX" sz="900">
                          <a:effectLst/>
                        </a:rPr>
                        <a:t>Socket</a:t>
                      </a:r>
                    </a:p>
                  </a:txBody>
                  <a:tcPr marL="45326" marR="45326" marT="22663" marB="22663" anchor="ctr"/>
                </a:tc>
                <a:tc>
                  <a:txBody>
                    <a:bodyPr/>
                    <a:lstStyle/>
                    <a:p>
                      <a:pPr algn="ctr"/>
                      <a:r>
                        <a:rPr lang="es-MX" sz="900">
                          <a:effectLst/>
                        </a:rPr>
                        <a:t>Fecha delanzamiento</a:t>
                      </a:r>
                    </a:p>
                  </a:txBody>
                  <a:tcPr marL="45326" marR="45326" marT="22663" marB="22663" anchor="ctr"/>
                </a:tc>
                <a:tc>
                  <a:txBody>
                    <a:bodyPr/>
                    <a:lstStyle/>
                    <a:p>
                      <a:pPr algn="ctr"/>
                      <a:r>
                        <a:rPr lang="es-MX" sz="900">
                          <a:effectLst/>
                        </a:rPr>
                        <a:t>Precio delanzamiento (USD)</a:t>
                      </a:r>
                    </a:p>
                  </a:txBody>
                  <a:tcPr marL="45326" marR="45326" marT="22663" marB="22663" anchor="ctr"/>
                </a:tc>
                <a:extLst>
                  <a:ext uri="{0D108BD9-81ED-4DB2-BD59-A6C34878D82A}">
                    <a16:rowId xmlns:a16="http://schemas.microsoft.com/office/drawing/2014/main" val="1072794198"/>
                  </a:ext>
                </a:extLst>
              </a:tr>
              <a:tr h="456252">
                <a:tc>
                  <a:txBody>
                    <a:bodyPr/>
                    <a:lstStyle/>
                    <a:p>
                      <a:r>
                        <a:rPr lang="es-MX" sz="900">
                          <a:effectLst/>
                        </a:rPr>
                        <a:t>Core 2 Duo E8190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2.67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8×</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Enero de 2008</a:t>
                      </a:r>
                    </a:p>
                  </a:txBody>
                  <a:tcPr marL="45326" marR="45326" marT="22663" marB="22663" anchor="ctr"/>
                </a:tc>
                <a:tc>
                  <a:txBody>
                    <a:bodyPr/>
                    <a:lstStyle/>
                    <a:p>
                      <a:r>
                        <a:rPr lang="es-MX" sz="900">
                          <a:effectLst/>
                        </a:rPr>
                        <a:t>$163</a:t>
                      </a:r>
                    </a:p>
                  </a:txBody>
                  <a:tcPr marL="45326" marR="45326" marT="22663" marB="22663" anchor="ctr"/>
                </a:tc>
                <a:extLst>
                  <a:ext uri="{0D108BD9-81ED-4DB2-BD59-A6C34878D82A}">
                    <a16:rowId xmlns:a16="http://schemas.microsoft.com/office/drawing/2014/main" val="2031173780"/>
                  </a:ext>
                </a:extLst>
              </a:tr>
              <a:tr h="456252">
                <a:tc>
                  <a:txBody>
                    <a:bodyPr/>
                    <a:lstStyle/>
                    <a:p>
                      <a:r>
                        <a:rPr lang="es-MX" sz="900">
                          <a:effectLst/>
                        </a:rPr>
                        <a:t>Core 2 Duo E8200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2.67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8×</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Enero de 2008</a:t>
                      </a:r>
                    </a:p>
                  </a:txBody>
                  <a:tcPr marL="45326" marR="45326" marT="22663" marB="22663" anchor="ctr"/>
                </a:tc>
                <a:tc>
                  <a:txBody>
                    <a:bodyPr/>
                    <a:lstStyle/>
                    <a:p>
                      <a:r>
                        <a:rPr lang="es-MX" sz="900">
                          <a:effectLst/>
                        </a:rPr>
                        <a:t>$163</a:t>
                      </a:r>
                    </a:p>
                  </a:txBody>
                  <a:tcPr marL="45326" marR="45326" marT="22663" marB="22663" anchor="ctr"/>
                </a:tc>
                <a:extLst>
                  <a:ext uri="{0D108BD9-81ED-4DB2-BD59-A6C34878D82A}">
                    <a16:rowId xmlns:a16="http://schemas.microsoft.com/office/drawing/2014/main" val="3024701627"/>
                  </a:ext>
                </a:extLst>
              </a:tr>
              <a:tr h="456252">
                <a:tc>
                  <a:txBody>
                    <a:bodyPr/>
                    <a:lstStyle/>
                    <a:p>
                      <a:r>
                        <a:rPr lang="es-MX" sz="900">
                          <a:effectLst/>
                        </a:rPr>
                        <a:t>Core 2 Duo E8290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2.83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8.5×</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a:t>
                      </a:r>
                    </a:p>
                  </a:txBody>
                  <a:tcPr marL="45326" marR="45326" marT="22663" marB="22663" anchor="ctr"/>
                </a:tc>
                <a:tc>
                  <a:txBody>
                    <a:bodyPr/>
                    <a:lstStyle/>
                    <a:p>
                      <a:r>
                        <a:rPr lang="es-MX" sz="900">
                          <a:effectLst/>
                        </a:rPr>
                        <a:t>?</a:t>
                      </a:r>
                    </a:p>
                  </a:txBody>
                  <a:tcPr marL="45326" marR="45326" marT="22663" marB="22663" anchor="ctr"/>
                </a:tc>
                <a:extLst>
                  <a:ext uri="{0D108BD9-81ED-4DB2-BD59-A6C34878D82A}">
                    <a16:rowId xmlns:a16="http://schemas.microsoft.com/office/drawing/2014/main" val="2445786389"/>
                  </a:ext>
                </a:extLst>
              </a:tr>
              <a:tr h="456252">
                <a:tc>
                  <a:txBody>
                    <a:bodyPr/>
                    <a:lstStyle/>
                    <a:p>
                      <a:r>
                        <a:rPr lang="es-MX" sz="900">
                          <a:effectLst/>
                        </a:rPr>
                        <a:t>Core 2 Duo E8300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2.83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8.5×</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Abril de 2008</a:t>
                      </a:r>
                    </a:p>
                  </a:txBody>
                  <a:tcPr marL="45326" marR="45326" marT="22663" marB="22663" anchor="ctr"/>
                </a:tc>
                <a:tc>
                  <a:txBody>
                    <a:bodyPr/>
                    <a:lstStyle/>
                    <a:p>
                      <a:r>
                        <a:rPr lang="es-MX" sz="900">
                          <a:effectLst/>
                        </a:rPr>
                        <a:t>$163</a:t>
                      </a:r>
                    </a:p>
                  </a:txBody>
                  <a:tcPr marL="45326" marR="45326" marT="22663" marB="22663" anchor="ctr"/>
                </a:tc>
                <a:extLst>
                  <a:ext uri="{0D108BD9-81ED-4DB2-BD59-A6C34878D82A}">
                    <a16:rowId xmlns:a16="http://schemas.microsoft.com/office/drawing/2014/main" val="2810977637"/>
                  </a:ext>
                </a:extLst>
              </a:tr>
              <a:tr h="456252">
                <a:tc>
                  <a:txBody>
                    <a:bodyPr/>
                    <a:lstStyle/>
                    <a:p>
                      <a:r>
                        <a:rPr lang="es-MX" sz="900">
                          <a:effectLst/>
                        </a:rPr>
                        <a:t>Core 2 Duo E8400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3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9×</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Enero de 2008</a:t>
                      </a:r>
                    </a:p>
                  </a:txBody>
                  <a:tcPr marL="45326" marR="45326" marT="22663" marB="22663" anchor="ctr"/>
                </a:tc>
                <a:tc>
                  <a:txBody>
                    <a:bodyPr/>
                    <a:lstStyle/>
                    <a:p>
                      <a:r>
                        <a:rPr lang="es-MX" sz="900">
                          <a:effectLst/>
                        </a:rPr>
                        <a:t>$183</a:t>
                      </a:r>
                    </a:p>
                  </a:txBody>
                  <a:tcPr marL="45326" marR="45326" marT="22663" marB="22663" anchor="ctr"/>
                </a:tc>
                <a:extLst>
                  <a:ext uri="{0D108BD9-81ED-4DB2-BD59-A6C34878D82A}">
                    <a16:rowId xmlns:a16="http://schemas.microsoft.com/office/drawing/2014/main" val="1030332560"/>
                  </a:ext>
                </a:extLst>
              </a:tr>
              <a:tr h="456252">
                <a:tc>
                  <a:txBody>
                    <a:bodyPr/>
                    <a:lstStyle/>
                    <a:p>
                      <a:r>
                        <a:rPr lang="es-MX" sz="900">
                          <a:effectLst/>
                        </a:rPr>
                        <a:t>Core 2 Duo E8500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3.17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9.5×</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Enero de 2008</a:t>
                      </a:r>
                    </a:p>
                  </a:txBody>
                  <a:tcPr marL="45326" marR="45326" marT="22663" marB="22663" anchor="ctr"/>
                </a:tc>
                <a:tc>
                  <a:txBody>
                    <a:bodyPr/>
                    <a:lstStyle/>
                    <a:p>
                      <a:r>
                        <a:rPr lang="es-MX" sz="900">
                          <a:effectLst/>
                        </a:rPr>
                        <a:t>$266</a:t>
                      </a:r>
                    </a:p>
                  </a:txBody>
                  <a:tcPr marL="45326" marR="45326" marT="22663" marB="22663" anchor="ctr"/>
                </a:tc>
                <a:extLst>
                  <a:ext uri="{0D108BD9-81ED-4DB2-BD59-A6C34878D82A}">
                    <a16:rowId xmlns:a16="http://schemas.microsoft.com/office/drawing/2014/main" val="3991169659"/>
                  </a:ext>
                </a:extLst>
              </a:tr>
              <a:tr h="456252">
                <a:tc>
                  <a:txBody>
                    <a:bodyPr/>
                    <a:lstStyle/>
                    <a:p>
                      <a:r>
                        <a:rPr lang="es-MX" sz="900">
                          <a:effectLst/>
                        </a:rPr>
                        <a:t>Core 2 Duo E8600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3.33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10×</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a:effectLst/>
                        </a:rPr>
                        <a:t>LGA 775</a:t>
                      </a:r>
                    </a:p>
                  </a:txBody>
                  <a:tcPr marL="45326" marR="45326" marT="22663" marB="22663" anchor="ctr"/>
                </a:tc>
                <a:tc>
                  <a:txBody>
                    <a:bodyPr/>
                    <a:lstStyle/>
                    <a:p>
                      <a:r>
                        <a:rPr lang="es-MX" sz="900">
                          <a:effectLst/>
                        </a:rPr>
                        <a:t>Agosto de 2008</a:t>
                      </a:r>
                    </a:p>
                  </a:txBody>
                  <a:tcPr marL="45326" marR="45326" marT="22663" marB="22663" anchor="ctr"/>
                </a:tc>
                <a:tc>
                  <a:txBody>
                    <a:bodyPr/>
                    <a:lstStyle/>
                    <a:p>
                      <a:r>
                        <a:rPr lang="es-MX" sz="900">
                          <a:effectLst/>
                        </a:rPr>
                        <a:t>$266</a:t>
                      </a:r>
                    </a:p>
                  </a:txBody>
                  <a:tcPr marL="45326" marR="45326" marT="22663" marB="22663" anchor="ctr"/>
                </a:tc>
                <a:extLst>
                  <a:ext uri="{0D108BD9-81ED-4DB2-BD59-A6C34878D82A}">
                    <a16:rowId xmlns:a16="http://schemas.microsoft.com/office/drawing/2014/main" val="1550182311"/>
                  </a:ext>
                </a:extLst>
              </a:tr>
              <a:tr h="456252">
                <a:tc>
                  <a:txBody>
                    <a:bodyPr/>
                    <a:lstStyle/>
                    <a:p>
                      <a:r>
                        <a:rPr lang="es-MX" sz="900">
                          <a:effectLst/>
                        </a:rPr>
                        <a:t>Core 2 Duo E8700</a:t>
                      </a:r>
                    </a:p>
                  </a:txBody>
                  <a:tcPr marL="45326" marR="45326" marT="22663" marB="22663" anchor="ctr"/>
                </a:tc>
                <a:tc>
                  <a:txBody>
                    <a:bodyPr/>
                    <a:lstStyle/>
                    <a:p>
                      <a:r>
                        <a:rPr lang="es-MX" sz="900">
                          <a:effectLst/>
                        </a:rPr>
                        <a:t>2</a:t>
                      </a:r>
                    </a:p>
                  </a:txBody>
                  <a:tcPr marL="45326" marR="45326" marT="22663" marB="22663" anchor="ctr"/>
                </a:tc>
                <a:tc>
                  <a:txBody>
                    <a:bodyPr/>
                    <a:lstStyle/>
                    <a:p>
                      <a:r>
                        <a:rPr lang="es-MX" sz="900">
                          <a:effectLst/>
                        </a:rPr>
                        <a:t>3.5 GHz</a:t>
                      </a:r>
                    </a:p>
                  </a:txBody>
                  <a:tcPr marL="45326" marR="45326" marT="22663" marB="22663" anchor="ctr"/>
                </a:tc>
                <a:tc>
                  <a:txBody>
                    <a:bodyPr/>
                    <a:lstStyle/>
                    <a:p>
                      <a:r>
                        <a:rPr lang="es-MX" sz="900">
                          <a:effectLst/>
                        </a:rPr>
                        <a:t>6 MiB</a:t>
                      </a:r>
                    </a:p>
                  </a:txBody>
                  <a:tcPr marL="45326" marR="45326" marT="22663" marB="22663" anchor="ctr"/>
                </a:tc>
                <a:tc>
                  <a:txBody>
                    <a:bodyPr/>
                    <a:lstStyle/>
                    <a:p>
                      <a:r>
                        <a:rPr lang="es-MX" sz="900">
                          <a:effectLst/>
                        </a:rPr>
                        <a:t>1333 MT/s</a:t>
                      </a:r>
                    </a:p>
                  </a:txBody>
                  <a:tcPr marL="45326" marR="45326" marT="22663" marB="22663" anchor="ctr"/>
                </a:tc>
                <a:tc>
                  <a:txBody>
                    <a:bodyPr/>
                    <a:lstStyle/>
                    <a:p>
                      <a:r>
                        <a:rPr lang="es-MX" sz="900">
                          <a:effectLst/>
                        </a:rPr>
                        <a:t>10.5×</a:t>
                      </a:r>
                    </a:p>
                  </a:txBody>
                  <a:tcPr marL="45326" marR="45326" marT="22663" marB="22663" anchor="ctr"/>
                </a:tc>
                <a:tc>
                  <a:txBody>
                    <a:bodyPr/>
                    <a:lstStyle/>
                    <a:p>
                      <a:r>
                        <a:rPr lang="es-MX" sz="900">
                          <a:effectLst/>
                        </a:rPr>
                        <a:t>0.85–1.3625 V</a:t>
                      </a:r>
                    </a:p>
                  </a:txBody>
                  <a:tcPr marL="45326" marR="45326" marT="22663" marB="22663" anchor="ctr"/>
                </a:tc>
                <a:tc>
                  <a:txBody>
                    <a:bodyPr/>
                    <a:lstStyle/>
                    <a:p>
                      <a:r>
                        <a:rPr lang="es-MX" sz="900">
                          <a:effectLst/>
                        </a:rPr>
                        <a:t>65 W</a:t>
                      </a:r>
                    </a:p>
                  </a:txBody>
                  <a:tcPr marL="45326" marR="45326" marT="22663" marB="22663" anchor="ctr"/>
                </a:tc>
                <a:tc>
                  <a:txBody>
                    <a:bodyPr/>
                    <a:lstStyle/>
                    <a:p>
                      <a:r>
                        <a:rPr lang="es-MX" sz="900" dirty="0">
                          <a:effectLst/>
                        </a:rPr>
                        <a:t>LGA 775</a:t>
                      </a:r>
                    </a:p>
                  </a:txBody>
                  <a:tcPr marL="45326" marR="45326" marT="22663" marB="22663" anchor="ctr"/>
                </a:tc>
                <a:tc>
                  <a:txBody>
                    <a:bodyPr/>
                    <a:lstStyle/>
                    <a:p>
                      <a:r>
                        <a:rPr lang="es-MX" sz="900" dirty="0">
                          <a:effectLst/>
                        </a:rPr>
                        <a:t>Diciembre de 2009</a:t>
                      </a:r>
                    </a:p>
                  </a:txBody>
                  <a:tcPr marL="45326" marR="45326" marT="22663" marB="22663" anchor="ctr"/>
                </a:tc>
                <a:tc>
                  <a:txBody>
                    <a:bodyPr/>
                    <a:lstStyle/>
                    <a:p>
                      <a:r>
                        <a:rPr lang="es-MX" sz="900" dirty="0">
                          <a:effectLst/>
                        </a:rPr>
                        <a:t>NA</a:t>
                      </a:r>
                    </a:p>
                  </a:txBody>
                  <a:tcPr marL="45326" marR="45326" marT="22663" marB="22663" anchor="ctr"/>
                </a:tc>
                <a:extLst>
                  <a:ext uri="{0D108BD9-81ED-4DB2-BD59-A6C34878D82A}">
                    <a16:rowId xmlns:a16="http://schemas.microsoft.com/office/drawing/2014/main" val="888639626"/>
                  </a:ext>
                </a:extLst>
              </a:tr>
            </a:tbl>
          </a:graphicData>
        </a:graphic>
      </p:graphicFrame>
      <p:sp>
        <p:nvSpPr>
          <p:cNvPr id="6" name="Rectangle 1">
            <a:extLst>
              <a:ext uri="{FF2B5EF4-FFF2-40B4-BE49-F238E27FC236}">
                <a16:creationId xmlns:a16="http://schemas.microsoft.com/office/drawing/2014/main" id="{3D4119AD-36B5-4C1B-A3E1-0282BDAF6A5E}"/>
              </a:ext>
            </a:extLst>
          </p:cNvPr>
          <p:cNvSpPr>
            <a:spLocks noChangeArrowheads="1"/>
          </p:cNvSpPr>
          <p:nvPr/>
        </p:nvSpPr>
        <p:spPr bwMode="auto">
          <a:xfrm>
            <a:off x="838200" y="413104"/>
            <a:ext cx="4377721" cy="14022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100" b="1"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Wolfdale</a:t>
            </a: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 tecnología de proceso de 45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Muere el psiquiatra de Conroe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Las mismas características que Conroe con la adición de: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50% más de caché, 6 MB en lugar de 4 MB</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Tecnología Intel </a:t>
            </a:r>
            <a:r>
              <a:rPr kumimoji="0" lang="es-MX" altLang="es-MX" sz="11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Trusted</a:t>
            </a: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s-MX" altLang="es-MX" sz="11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Execution</a:t>
            </a:r>
            <a:endPar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Instrucciones SIME SSE4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410 millones de transistores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Variantes</a:t>
            </a:r>
          </a:p>
        </p:txBody>
      </p:sp>
    </p:spTree>
    <p:extLst>
      <p:ext uri="{BB962C8B-B14F-4D97-AF65-F5344CB8AC3E}">
        <p14:creationId xmlns:p14="http://schemas.microsoft.com/office/powerpoint/2010/main" val="1367747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A5D7E9A-B730-473B-A439-7626F418A8B8}"/>
              </a:ext>
            </a:extLst>
          </p:cNvPr>
          <p:cNvSpPr>
            <a:spLocks noGrp="1"/>
          </p:cNvSpPr>
          <p:nvPr>
            <p:ph type="sldNum" sz="quarter" idx="12"/>
          </p:nvPr>
        </p:nvSpPr>
        <p:spPr/>
        <p:txBody>
          <a:bodyPr/>
          <a:lstStyle/>
          <a:p>
            <a:pPr rtl="0"/>
            <a:fld id="{D8DA9DAA-006C-4F4B-980E-E3DF019B24E2}" type="slidenum">
              <a:rPr lang="es-ES" noProof="0" smtClean="0"/>
              <a:t>69</a:t>
            </a:fld>
            <a:endParaRPr lang="es-ES" noProof="0"/>
          </a:p>
        </p:txBody>
      </p:sp>
      <p:graphicFrame>
        <p:nvGraphicFramePr>
          <p:cNvPr id="5" name="Tabla 4">
            <a:extLst>
              <a:ext uri="{FF2B5EF4-FFF2-40B4-BE49-F238E27FC236}">
                <a16:creationId xmlns:a16="http://schemas.microsoft.com/office/drawing/2014/main" id="{16D37A20-04DA-414D-9D05-F60FAC69AF5A}"/>
              </a:ext>
            </a:extLst>
          </p:cNvPr>
          <p:cNvGraphicFramePr>
            <a:graphicFrameLocks noGrp="1"/>
          </p:cNvGraphicFramePr>
          <p:nvPr>
            <p:extLst>
              <p:ext uri="{D42A27DB-BD31-4B8C-83A1-F6EECF244321}">
                <p14:modId xmlns:p14="http://schemas.microsoft.com/office/powerpoint/2010/main" val="595598371"/>
              </p:ext>
            </p:extLst>
          </p:nvPr>
        </p:nvGraphicFramePr>
        <p:xfrm>
          <a:off x="1284641" y="1358476"/>
          <a:ext cx="10244751" cy="4856795"/>
        </p:xfrm>
        <a:graphic>
          <a:graphicData uri="http://schemas.openxmlformats.org/drawingml/2006/table">
            <a:tbl>
              <a:tblPr>
                <a:tableStyleId>{5DA37D80-6434-44D0-A028-1B22A696006F}</a:tableStyleId>
              </a:tblPr>
              <a:tblGrid>
                <a:gridCol w="931341">
                  <a:extLst>
                    <a:ext uri="{9D8B030D-6E8A-4147-A177-3AD203B41FA5}">
                      <a16:colId xmlns:a16="http://schemas.microsoft.com/office/drawing/2014/main" val="200295311"/>
                    </a:ext>
                  </a:extLst>
                </a:gridCol>
                <a:gridCol w="931341">
                  <a:extLst>
                    <a:ext uri="{9D8B030D-6E8A-4147-A177-3AD203B41FA5}">
                      <a16:colId xmlns:a16="http://schemas.microsoft.com/office/drawing/2014/main" val="1614545726"/>
                    </a:ext>
                  </a:extLst>
                </a:gridCol>
                <a:gridCol w="931341">
                  <a:extLst>
                    <a:ext uri="{9D8B030D-6E8A-4147-A177-3AD203B41FA5}">
                      <a16:colId xmlns:a16="http://schemas.microsoft.com/office/drawing/2014/main" val="2376126774"/>
                    </a:ext>
                  </a:extLst>
                </a:gridCol>
                <a:gridCol w="931341">
                  <a:extLst>
                    <a:ext uri="{9D8B030D-6E8A-4147-A177-3AD203B41FA5}">
                      <a16:colId xmlns:a16="http://schemas.microsoft.com/office/drawing/2014/main" val="1414274795"/>
                    </a:ext>
                  </a:extLst>
                </a:gridCol>
                <a:gridCol w="931341">
                  <a:extLst>
                    <a:ext uri="{9D8B030D-6E8A-4147-A177-3AD203B41FA5}">
                      <a16:colId xmlns:a16="http://schemas.microsoft.com/office/drawing/2014/main" val="1155425475"/>
                    </a:ext>
                  </a:extLst>
                </a:gridCol>
                <a:gridCol w="931341">
                  <a:extLst>
                    <a:ext uri="{9D8B030D-6E8A-4147-A177-3AD203B41FA5}">
                      <a16:colId xmlns:a16="http://schemas.microsoft.com/office/drawing/2014/main" val="2462637855"/>
                    </a:ext>
                  </a:extLst>
                </a:gridCol>
                <a:gridCol w="931341">
                  <a:extLst>
                    <a:ext uri="{9D8B030D-6E8A-4147-A177-3AD203B41FA5}">
                      <a16:colId xmlns:a16="http://schemas.microsoft.com/office/drawing/2014/main" val="2802179951"/>
                    </a:ext>
                  </a:extLst>
                </a:gridCol>
                <a:gridCol w="931341">
                  <a:extLst>
                    <a:ext uri="{9D8B030D-6E8A-4147-A177-3AD203B41FA5}">
                      <a16:colId xmlns:a16="http://schemas.microsoft.com/office/drawing/2014/main" val="2188339194"/>
                    </a:ext>
                  </a:extLst>
                </a:gridCol>
                <a:gridCol w="931341">
                  <a:extLst>
                    <a:ext uri="{9D8B030D-6E8A-4147-A177-3AD203B41FA5}">
                      <a16:colId xmlns:a16="http://schemas.microsoft.com/office/drawing/2014/main" val="472426168"/>
                    </a:ext>
                  </a:extLst>
                </a:gridCol>
                <a:gridCol w="931341">
                  <a:extLst>
                    <a:ext uri="{9D8B030D-6E8A-4147-A177-3AD203B41FA5}">
                      <a16:colId xmlns:a16="http://schemas.microsoft.com/office/drawing/2014/main" val="1285894738"/>
                    </a:ext>
                  </a:extLst>
                </a:gridCol>
                <a:gridCol w="931341">
                  <a:extLst>
                    <a:ext uri="{9D8B030D-6E8A-4147-A177-3AD203B41FA5}">
                      <a16:colId xmlns:a16="http://schemas.microsoft.com/office/drawing/2014/main" val="584299819"/>
                    </a:ext>
                  </a:extLst>
                </a:gridCol>
              </a:tblGrid>
              <a:tr h="1177460">
                <a:tc>
                  <a:txBody>
                    <a:bodyPr/>
                    <a:lstStyle/>
                    <a:p>
                      <a:pPr algn="ctr"/>
                      <a:r>
                        <a:rPr lang="es-MX" sz="1300">
                          <a:effectLst/>
                        </a:rPr>
                        <a:t>Modelo</a:t>
                      </a:r>
                    </a:p>
                  </a:txBody>
                  <a:tcPr marL="65929" marR="65929" marT="32965" marB="32965" anchor="ctr"/>
                </a:tc>
                <a:tc>
                  <a:txBody>
                    <a:bodyPr/>
                    <a:lstStyle/>
                    <a:p>
                      <a:pPr algn="ctr"/>
                      <a:r>
                        <a:rPr lang="es-MX" sz="1300">
                          <a:effectLst/>
                        </a:rPr>
                        <a:t>Núcleos</a:t>
                      </a:r>
                    </a:p>
                  </a:txBody>
                  <a:tcPr marL="65929" marR="65929" marT="32965" marB="32965" anchor="ctr"/>
                </a:tc>
                <a:tc>
                  <a:txBody>
                    <a:bodyPr/>
                    <a:lstStyle/>
                    <a:p>
                      <a:pPr algn="ctr"/>
                      <a:r>
                        <a:rPr lang="es-MX" sz="1300">
                          <a:effectLst/>
                        </a:rPr>
                        <a:t>Frecuencia</a:t>
                      </a:r>
                    </a:p>
                  </a:txBody>
                  <a:tcPr marL="65929" marR="65929" marT="32965" marB="32965" anchor="ctr"/>
                </a:tc>
                <a:tc>
                  <a:txBody>
                    <a:bodyPr/>
                    <a:lstStyle/>
                    <a:p>
                      <a:pPr algn="ctr"/>
                      <a:r>
                        <a:rPr lang="es-MX" sz="1300">
                          <a:effectLst/>
                        </a:rPr>
                        <a:t>cachéL2</a:t>
                      </a:r>
                    </a:p>
                  </a:txBody>
                  <a:tcPr marL="65929" marR="65929" marT="32965" marB="32965" anchor="ctr"/>
                </a:tc>
                <a:tc>
                  <a:txBody>
                    <a:bodyPr/>
                    <a:lstStyle/>
                    <a:p>
                      <a:pPr algn="ctr"/>
                      <a:r>
                        <a:rPr lang="es-MX" sz="1300">
                          <a:effectLst/>
                        </a:rPr>
                        <a:t>FSB</a:t>
                      </a:r>
                    </a:p>
                  </a:txBody>
                  <a:tcPr marL="65929" marR="65929" marT="32965" marB="32965" anchor="ctr"/>
                </a:tc>
                <a:tc>
                  <a:txBody>
                    <a:bodyPr/>
                    <a:lstStyle/>
                    <a:p>
                      <a:pPr algn="ctr"/>
                      <a:r>
                        <a:rPr lang="es-MX" sz="1300">
                          <a:effectLst/>
                        </a:rPr>
                        <a:t>Mult.</a:t>
                      </a:r>
                    </a:p>
                  </a:txBody>
                  <a:tcPr marL="65929" marR="65929" marT="32965" marB="32965" anchor="ctr"/>
                </a:tc>
                <a:tc>
                  <a:txBody>
                    <a:bodyPr/>
                    <a:lstStyle/>
                    <a:p>
                      <a:pPr algn="ctr"/>
                      <a:r>
                        <a:rPr lang="es-MX" sz="1300">
                          <a:effectLst/>
                        </a:rPr>
                        <a:t>Voltaje</a:t>
                      </a:r>
                    </a:p>
                  </a:txBody>
                  <a:tcPr marL="65929" marR="65929" marT="32965" marB="32965" anchor="ctr"/>
                </a:tc>
                <a:tc>
                  <a:txBody>
                    <a:bodyPr/>
                    <a:lstStyle/>
                    <a:p>
                      <a:pPr algn="ctr"/>
                      <a:r>
                        <a:rPr lang="es-MX" sz="1300">
                          <a:effectLst/>
                        </a:rPr>
                        <a:t>TDP</a:t>
                      </a:r>
                    </a:p>
                  </a:txBody>
                  <a:tcPr marL="65929" marR="65929" marT="32965" marB="32965" anchor="ctr"/>
                </a:tc>
                <a:tc>
                  <a:txBody>
                    <a:bodyPr/>
                    <a:lstStyle/>
                    <a:p>
                      <a:pPr algn="ctr"/>
                      <a:r>
                        <a:rPr lang="es-MX" sz="1300">
                          <a:effectLst/>
                        </a:rPr>
                        <a:t>Socket</a:t>
                      </a:r>
                    </a:p>
                  </a:txBody>
                  <a:tcPr marL="65929" marR="65929" marT="32965" marB="32965" anchor="ctr"/>
                </a:tc>
                <a:tc>
                  <a:txBody>
                    <a:bodyPr/>
                    <a:lstStyle/>
                    <a:p>
                      <a:pPr algn="ctr"/>
                      <a:r>
                        <a:rPr lang="es-MX" sz="1300">
                          <a:effectLst/>
                        </a:rPr>
                        <a:t>Fecha delanzamiento</a:t>
                      </a:r>
                    </a:p>
                  </a:txBody>
                  <a:tcPr marL="65929" marR="65929" marT="32965" marB="32965" anchor="ctr"/>
                </a:tc>
                <a:tc>
                  <a:txBody>
                    <a:bodyPr/>
                    <a:lstStyle/>
                    <a:p>
                      <a:pPr algn="ctr"/>
                      <a:r>
                        <a:rPr lang="es-MX" sz="1300">
                          <a:effectLst/>
                        </a:rPr>
                        <a:t>Precio delanzamiento (USD)</a:t>
                      </a:r>
                    </a:p>
                  </a:txBody>
                  <a:tcPr marL="65929" marR="65929" marT="32965" marB="32965" anchor="ctr"/>
                </a:tc>
                <a:extLst>
                  <a:ext uri="{0D108BD9-81ED-4DB2-BD59-A6C34878D82A}">
                    <a16:rowId xmlns:a16="http://schemas.microsoft.com/office/drawing/2014/main" val="1138227365"/>
                  </a:ext>
                </a:extLst>
              </a:tr>
              <a:tr h="735867">
                <a:tc>
                  <a:txBody>
                    <a:bodyPr/>
                    <a:lstStyle/>
                    <a:p>
                      <a:r>
                        <a:rPr lang="es-MX" sz="1300">
                          <a:effectLst/>
                        </a:rPr>
                        <a:t>Core 2 Duo E7200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2.53 GHz</a:t>
                      </a:r>
                    </a:p>
                  </a:txBody>
                  <a:tcPr marL="65929" marR="65929" marT="32965" marB="32965" anchor="ctr"/>
                </a:tc>
                <a:tc>
                  <a:txBody>
                    <a:bodyPr/>
                    <a:lstStyle/>
                    <a:p>
                      <a:r>
                        <a:rPr lang="es-MX" sz="1300">
                          <a:effectLst/>
                        </a:rPr>
                        <a:t>3 MiB</a:t>
                      </a:r>
                    </a:p>
                  </a:txBody>
                  <a:tcPr marL="65929" marR="65929" marT="32965" marB="32965" anchor="ctr"/>
                </a:tc>
                <a:tc>
                  <a:txBody>
                    <a:bodyPr/>
                    <a:lstStyle/>
                    <a:p>
                      <a:r>
                        <a:rPr lang="es-MX" sz="1300">
                          <a:effectLst/>
                        </a:rPr>
                        <a:t>1066 MT/s</a:t>
                      </a:r>
                    </a:p>
                  </a:txBody>
                  <a:tcPr marL="65929" marR="65929" marT="32965" marB="32965" anchor="ctr"/>
                </a:tc>
                <a:tc>
                  <a:txBody>
                    <a:bodyPr/>
                    <a:lstStyle/>
                    <a:p>
                      <a:r>
                        <a:rPr lang="es-MX" sz="1300">
                          <a:effectLst/>
                        </a:rPr>
                        <a:t>9.5×</a:t>
                      </a:r>
                    </a:p>
                  </a:txBody>
                  <a:tcPr marL="65929" marR="65929" marT="32965" marB="32965" anchor="ctr"/>
                </a:tc>
                <a:tc>
                  <a:txBody>
                    <a:bodyPr/>
                    <a:lstStyle/>
                    <a:p>
                      <a:r>
                        <a:rPr lang="es-MX" sz="1300">
                          <a:effectLst/>
                        </a:rPr>
                        <a:t>0.85–1.3625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Abril de 2008</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2309516815"/>
                  </a:ext>
                </a:extLst>
              </a:tr>
              <a:tr h="735867">
                <a:tc>
                  <a:txBody>
                    <a:bodyPr/>
                    <a:lstStyle/>
                    <a:p>
                      <a:r>
                        <a:rPr lang="es-MX" sz="1300">
                          <a:effectLst/>
                        </a:rPr>
                        <a:t>Core 2 Duo E7300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2.67 GHz</a:t>
                      </a:r>
                    </a:p>
                  </a:txBody>
                  <a:tcPr marL="65929" marR="65929" marT="32965" marB="32965" anchor="ctr"/>
                </a:tc>
                <a:tc>
                  <a:txBody>
                    <a:bodyPr/>
                    <a:lstStyle/>
                    <a:p>
                      <a:r>
                        <a:rPr lang="es-MX" sz="1300">
                          <a:effectLst/>
                        </a:rPr>
                        <a:t>3 MiB</a:t>
                      </a:r>
                    </a:p>
                  </a:txBody>
                  <a:tcPr marL="65929" marR="65929" marT="32965" marB="32965" anchor="ctr"/>
                </a:tc>
                <a:tc>
                  <a:txBody>
                    <a:bodyPr/>
                    <a:lstStyle/>
                    <a:p>
                      <a:r>
                        <a:rPr lang="es-MX" sz="1300">
                          <a:effectLst/>
                        </a:rPr>
                        <a:t>1066 MT/s</a:t>
                      </a:r>
                    </a:p>
                  </a:txBody>
                  <a:tcPr marL="65929" marR="65929" marT="32965" marB="32965" anchor="ctr"/>
                </a:tc>
                <a:tc>
                  <a:txBody>
                    <a:bodyPr/>
                    <a:lstStyle/>
                    <a:p>
                      <a:r>
                        <a:rPr lang="es-MX" sz="1300">
                          <a:effectLst/>
                        </a:rPr>
                        <a:t>10×</a:t>
                      </a:r>
                    </a:p>
                  </a:txBody>
                  <a:tcPr marL="65929" marR="65929" marT="32965" marB="32965" anchor="ctr"/>
                </a:tc>
                <a:tc>
                  <a:txBody>
                    <a:bodyPr/>
                    <a:lstStyle/>
                    <a:p>
                      <a:r>
                        <a:rPr lang="es-MX" sz="1300">
                          <a:effectLst/>
                        </a:rPr>
                        <a:t>0.85–1.3625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Agosto de 2008</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151809031"/>
                  </a:ext>
                </a:extLst>
              </a:tr>
              <a:tr h="735867">
                <a:tc>
                  <a:txBody>
                    <a:bodyPr/>
                    <a:lstStyle/>
                    <a:p>
                      <a:r>
                        <a:rPr lang="es-MX" sz="1300">
                          <a:effectLst/>
                        </a:rPr>
                        <a:t>Core 2 Duo E7400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2.8 GHz</a:t>
                      </a:r>
                    </a:p>
                  </a:txBody>
                  <a:tcPr marL="65929" marR="65929" marT="32965" marB="32965" anchor="ctr"/>
                </a:tc>
                <a:tc>
                  <a:txBody>
                    <a:bodyPr/>
                    <a:lstStyle/>
                    <a:p>
                      <a:r>
                        <a:rPr lang="es-MX" sz="1300">
                          <a:effectLst/>
                        </a:rPr>
                        <a:t>3 MiB</a:t>
                      </a:r>
                    </a:p>
                  </a:txBody>
                  <a:tcPr marL="65929" marR="65929" marT="32965" marB="32965" anchor="ctr"/>
                </a:tc>
                <a:tc>
                  <a:txBody>
                    <a:bodyPr/>
                    <a:lstStyle/>
                    <a:p>
                      <a:r>
                        <a:rPr lang="es-MX" sz="1300">
                          <a:effectLst/>
                        </a:rPr>
                        <a:t>1066 MT/s</a:t>
                      </a:r>
                    </a:p>
                  </a:txBody>
                  <a:tcPr marL="65929" marR="65929" marT="32965" marB="32965" anchor="ctr"/>
                </a:tc>
                <a:tc>
                  <a:txBody>
                    <a:bodyPr/>
                    <a:lstStyle/>
                    <a:p>
                      <a:r>
                        <a:rPr lang="es-MX" sz="1300">
                          <a:effectLst/>
                        </a:rPr>
                        <a:t>10.5×</a:t>
                      </a:r>
                    </a:p>
                  </a:txBody>
                  <a:tcPr marL="65929" marR="65929" marT="32965" marB="32965" anchor="ctr"/>
                </a:tc>
                <a:tc>
                  <a:txBody>
                    <a:bodyPr/>
                    <a:lstStyle/>
                    <a:p>
                      <a:r>
                        <a:rPr lang="es-MX" sz="1300">
                          <a:effectLst/>
                        </a:rPr>
                        <a:t>0.85–1.3625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Octubre de 2008</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2261734511"/>
                  </a:ext>
                </a:extLst>
              </a:tr>
              <a:tr h="735867">
                <a:tc>
                  <a:txBody>
                    <a:bodyPr/>
                    <a:lstStyle/>
                    <a:p>
                      <a:r>
                        <a:rPr lang="es-MX" sz="1300">
                          <a:effectLst/>
                        </a:rPr>
                        <a:t>Core 2 Duo E7500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2.93 GHz</a:t>
                      </a:r>
                    </a:p>
                  </a:txBody>
                  <a:tcPr marL="65929" marR="65929" marT="32965" marB="32965" anchor="ctr"/>
                </a:tc>
                <a:tc>
                  <a:txBody>
                    <a:bodyPr/>
                    <a:lstStyle/>
                    <a:p>
                      <a:r>
                        <a:rPr lang="es-MX" sz="1300">
                          <a:effectLst/>
                        </a:rPr>
                        <a:t>3 MiB</a:t>
                      </a:r>
                    </a:p>
                  </a:txBody>
                  <a:tcPr marL="65929" marR="65929" marT="32965" marB="32965" anchor="ctr"/>
                </a:tc>
                <a:tc>
                  <a:txBody>
                    <a:bodyPr/>
                    <a:lstStyle/>
                    <a:p>
                      <a:r>
                        <a:rPr lang="es-MX" sz="1300">
                          <a:effectLst/>
                        </a:rPr>
                        <a:t>1066 MT/s</a:t>
                      </a:r>
                    </a:p>
                  </a:txBody>
                  <a:tcPr marL="65929" marR="65929" marT="32965" marB="32965" anchor="ctr"/>
                </a:tc>
                <a:tc>
                  <a:txBody>
                    <a:bodyPr/>
                    <a:lstStyle/>
                    <a:p>
                      <a:r>
                        <a:rPr lang="es-MX" sz="1300">
                          <a:effectLst/>
                        </a:rPr>
                        <a:t>11×</a:t>
                      </a:r>
                    </a:p>
                  </a:txBody>
                  <a:tcPr marL="65929" marR="65929" marT="32965" marB="32965" anchor="ctr"/>
                </a:tc>
                <a:tc>
                  <a:txBody>
                    <a:bodyPr/>
                    <a:lstStyle/>
                    <a:p>
                      <a:r>
                        <a:rPr lang="es-MX" sz="1300">
                          <a:effectLst/>
                        </a:rPr>
                        <a:t>0.85–1.3625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Enero de 2009</a:t>
                      </a:r>
                    </a:p>
                  </a:txBody>
                  <a:tcPr marL="65929" marR="65929" marT="32965" marB="32965" anchor="ctr"/>
                </a:tc>
                <a:tc>
                  <a:txBody>
                    <a:bodyPr/>
                    <a:lstStyle/>
                    <a:p>
                      <a:r>
                        <a:rPr lang="es-MX" sz="1300">
                          <a:effectLst/>
                        </a:rPr>
                        <a:t>$133</a:t>
                      </a:r>
                    </a:p>
                  </a:txBody>
                  <a:tcPr marL="65929" marR="65929" marT="32965" marB="32965" anchor="ctr"/>
                </a:tc>
                <a:extLst>
                  <a:ext uri="{0D108BD9-81ED-4DB2-BD59-A6C34878D82A}">
                    <a16:rowId xmlns:a16="http://schemas.microsoft.com/office/drawing/2014/main" val="2452524544"/>
                  </a:ext>
                </a:extLst>
              </a:tr>
              <a:tr h="735867">
                <a:tc>
                  <a:txBody>
                    <a:bodyPr/>
                    <a:lstStyle/>
                    <a:p>
                      <a:r>
                        <a:rPr lang="es-MX" sz="1300">
                          <a:effectLst/>
                        </a:rPr>
                        <a:t>Core 2 Duo E7600</a:t>
                      </a:r>
                    </a:p>
                  </a:txBody>
                  <a:tcPr marL="65929" marR="65929" marT="32965" marB="32965" anchor="ctr"/>
                </a:tc>
                <a:tc>
                  <a:txBody>
                    <a:bodyPr/>
                    <a:lstStyle/>
                    <a:p>
                      <a:r>
                        <a:rPr lang="es-MX" sz="1300">
                          <a:effectLst/>
                        </a:rPr>
                        <a:t>2</a:t>
                      </a:r>
                    </a:p>
                  </a:txBody>
                  <a:tcPr marL="65929" marR="65929" marT="32965" marB="32965" anchor="ctr"/>
                </a:tc>
                <a:tc>
                  <a:txBody>
                    <a:bodyPr/>
                    <a:lstStyle/>
                    <a:p>
                      <a:r>
                        <a:rPr lang="es-MX" sz="1300">
                          <a:effectLst/>
                        </a:rPr>
                        <a:t>3.07 GHz</a:t>
                      </a:r>
                    </a:p>
                  </a:txBody>
                  <a:tcPr marL="65929" marR="65929" marT="32965" marB="32965" anchor="ctr"/>
                </a:tc>
                <a:tc>
                  <a:txBody>
                    <a:bodyPr/>
                    <a:lstStyle/>
                    <a:p>
                      <a:r>
                        <a:rPr lang="es-MX" sz="1300">
                          <a:effectLst/>
                        </a:rPr>
                        <a:t>3 MiB</a:t>
                      </a:r>
                    </a:p>
                  </a:txBody>
                  <a:tcPr marL="65929" marR="65929" marT="32965" marB="32965" anchor="ctr"/>
                </a:tc>
                <a:tc>
                  <a:txBody>
                    <a:bodyPr/>
                    <a:lstStyle/>
                    <a:p>
                      <a:r>
                        <a:rPr lang="es-MX" sz="1300">
                          <a:effectLst/>
                        </a:rPr>
                        <a:t>1066 MT/s</a:t>
                      </a:r>
                    </a:p>
                  </a:txBody>
                  <a:tcPr marL="65929" marR="65929" marT="32965" marB="32965" anchor="ctr"/>
                </a:tc>
                <a:tc>
                  <a:txBody>
                    <a:bodyPr/>
                    <a:lstStyle/>
                    <a:p>
                      <a:r>
                        <a:rPr lang="es-MX" sz="1300" dirty="0">
                          <a:effectLst/>
                        </a:rPr>
                        <a:t>11.5×</a:t>
                      </a:r>
                    </a:p>
                  </a:txBody>
                  <a:tcPr marL="65929" marR="65929" marT="32965" marB="32965" anchor="ctr"/>
                </a:tc>
                <a:tc>
                  <a:txBody>
                    <a:bodyPr/>
                    <a:lstStyle/>
                    <a:p>
                      <a:r>
                        <a:rPr lang="es-MX" sz="1300">
                          <a:effectLst/>
                        </a:rPr>
                        <a:t>0.85–1.3625 V</a:t>
                      </a:r>
                    </a:p>
                  </a:txBody>
                  <a:tcPr marL="65929" marR="65929" marT="32965" marB="32965" anchor="ctr"/>
                </a:tc>
                <a:tc>
                  <a:txBody>
                    <a:bodyPr/>
                    <a:lstStyle/>
                    <a:p>
                      <a:r>
                        <a:rPr lang="es-MX" sz="1300">
                          <a:effectLst/>
                        </a:rPr>
                        <a:t>65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Mayo de 2009</a:t>
                      </a:r>
                    </a:p>
                  </a:txBody>
                  <a:tcPr marL="65929" marR="65929" marT="32965" marB="32965" anchor="ctr"/>
                </a:tc>
                <a:tc>
                  <a:txBody>
                    <a:bodyPr/>
                    <a:lstStyle/>
                    <a:p>
                      <a:r>
                        <a:rPr lang="es-MX" sz="1300" dirty="0">
                          <a:effectLst/>
                        </a:rPr>
                        <a:t>$133</a:t>
                      </a:r>
                    </a:p>
                  </a:txBody>
                  <a:tcPr marL="65929" marR="65929" marT="32965" marB="32965" anchor="ctr"/>
                </a:tc>
                <a:extLst>
                  <a:ext uri="{0D108BD9-81ED-4DB2-BD59-A6C34878D82A}">
                    <a16:rowId xmlns:a16="http://schemas.microsoft.com/office/drawing/2014/main" val="1566612035"/>
                  </a:ext>
                </a:extLst>
              </a:tr>
            </a:tbl>
          </a:graphicData>
        </a:graphic>
      </p:graphicFrame>
      <p:sp>
        <p:nvSpPr>
          <p:cNvPr id="6" name="Rectangle 1">
            <a:extLst>
              <a:ext uri="{FF2B5EF4-FFF2-40B4-BE49-F238E27FC236}">
                <a16:creationId xmlns:a16="http://schemas.microsoft.com/office/drawing/2014/main" id="{A9FFB930-D16A-4963-ACC5-8B1E9753BDED}"/>
              </a:ext>
            </a:extLst>
          </p:cNvPr>
          <p:cNvSpPr>
            <a:spLocks noChangeArrowheads="1"/>
          </p:cNvSpPr>
          <p:nvPr/>
        </p:nvSpPr>
        <p:spPr bwMode="auto">
          <a:xfrm>
            <a:off x="966579" y="341692"/>
            <a:ext cx="3857211" cy="6020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200" b="1" i="0" u="none" strike="noStrike" cap="none" normalizeH="0" baseline="0" dirty="0">
                <a:ln>
                  <a:noFill/>
                </a:ln>
                <a:solidFill>
                  <a:srgbClr val="202122"/>
                </a:solidFill>
                <a:effectLst/>
                <a:cs typeface="Arial" panose="020B0604020202020204" pitchFamily="34" charset="0"/>
              </a:rPr>
              <a:t>Wolfdale-3M</a:t>
            </a:r>
            <a:r>
              <a:rPr kumimoji="0" lang="es-MX" altLang="es-MX" sz="1200" b="0" i="0" u="none" strike="noStrike" cap="none" normalizeH="0" baseline="0" dirty="0">
                <a:ln>
                  <a:noFill/>
                </a:ln>
                <a:solidFill>
                  <a:srgbClr val="202122"/>
                </a:solidFill>
                <a:effectLst/>
                <a:cs typeface="Arial" panose="020B0604020202020204" pitchFamily="34" charset="0"/>
              </a:rPr>
              <a:t> (Intel Core 2): tecnología de proceso de 45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rgbClr val="202122"/>
                </a:solidFill>
                <a:effectLst/>
                <a:cs typeface="Arial" panose="020B0604020202020204" pitchFamily="34" charset="0"/>
              </a:rPr>
              <a:t>Tecnología Intel </a:t>
            </a:r>
            <a:r>
              <a:rPr kumimoji="0" lang="es-MX" altLang="es-MX" sz="1200" b="0" i="0" u="none" strike="noStrike" cap="none" normalizeH="0" baseline="0" dirty="0" err="1">
                <a:ln>
                  <a:noFill/>
                </a:ln>
                <a:solidFill>
                  <a:srgbClr val="202122"/>
                </a:solidFill>
                <a:effectLst/>
                <a:cs typeface="Arial" panose="020B0604020202020204" pitchFamily="34" charset="0"/>
              </a:rPr>
              <a:t>Trusted</a:t>
            </a:r>
            <a:r>
              <a:rPr kumimoji="0" lang="es-MX" altLang="es-MX" sz="1200" b="0" i="0" u="none" strike="noStrike" cap="none" normalizeH="0" baseline="0" dirty="0">
                <a:ln>
                  <a:noFill/>
                </a:ln>
                <a:solidFill>
                  <a:srgbClr val="202122"/>
                </a:solidFill>
                <a:effectLst/>
                <a:cs typeface="Arial" panose="020B0604020202020204" pitchFamily="34" charset="0"/>
              </a:rPr>
              <a:t> </a:t>
            </a:r>
            <a:r>
              <a:rPr kumimoji="0" lang="es-MX" altLang="es-MX" sz="1200" b="0" i="0" u="none" strike="noStrike" cap="none" normalizeH="0" baseline="0" dirty="0" err="1">
                <a:ln>
                  <a:noFill/>
                </a:ln>
                <a:solidFill>
                  <a:srgbClr val="202122"/>
                </a:solidFill>
                <a:effectLst/>
                <a:cs typeface="Arial" panose="020B0604020202020204" pitchFamily="34" charset="0"/>
              </a:rPr>
              <a:t>Execution</a:t>
            </a:r>
            <a:endParaRPr kumimoji="0" lang="es-MX" altLang="es-MX" sz="1200" b="0" i="0" u="none" strike="noStrike" cap="none" normalizeH="0" baseline="0" dirty="0">
              <a:ln>
                <a:noFill/>
              </a:ln>
              <a:solidFill>
                <a:srgbClr val="202122"/>
              </a:solidFill>
              <a:effectLst/>
              <a:cs typeface="Arial" panose="020B0604020202020204" pitchFamily="34" charset="0"/>
            </a:endParaRPr>
          </a:p>
        </p:txBody>
      </p:sp>
    </p:spTree>
    <p:extLst>
      <p:ext uri="{BB962C8B-B14F-4D97-AF65-F5344CB8AC3E}">
        <p14:creationId xmlns:p14="http://schemas.microsoft.com/office/powerpoint/2010/main" val="171072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60E15-2BFF-4322-8E28-E51D8566D4B2}"/>
              </a:ext>
            </a:extLst>
          </p:cNvPr>
          <p:cNvSpPr>
            <a:spLocks noGrp="1"/>
          </p:cNvSpPr>
          <p:nvPr>
            <p:ph type="title"/>
          </p:nvPr>
        </p:nvSpPr>
        <p:spPr>
          <a:xfrm>
            <a:off x="838200" y="1001229"/>
            <a:ext cx="10515600" cy="1325563"/>
          </a:xfrm>
        </p:spPr>
        <p:txBody>
          <a:bodyPr>
            <a:normAutofit/>
          </a:bodyPr>
          <a:lstStyle/>
          <a:p>
            <a:pPr marL="285750" indent="-285750">
              <a:buFont typeface="Arial" panose="020B0604020202020204" pitchFamily="34" charset="0"/>
              <a:buChar char="•"/>
            </a:pPr>
            <a:r>
              <a:rPr lang="es-ES" sz="1800" b="1" dirty="0">
                <a:latin typeface="+mn-lt"/>
              </a:rPr>
              <a:t>P54CQS: </a:t>
            </a:r>
            <a:r>
              <a:rPr lang="es-ES" sz="1400" dirty="0">
                <a:solidFill>
                  <a:schemeClr val="accent4">
                    <a:lumMod val="75000"/>
                  </a:schemeClr>
                </a:solidFill>
                <a:latin typeface="+mn-lt"/>
              </a:rPr>
              <a:t>Tecnología de proceso de 0,35 μm</a:t>
            </a:r>
            <a:br>
              <a:rPr lang="es-ES" sz="1400" dirty="0">
                <a:latin typeface="+mn-lt"/>
              </a:rPr>
            </a:br>
            <a:r>
              <a:rPr lang="es-ES" sz="1400" dirty="0">
                <a:latin typeface="+mn-lt"/>
              </a:rPr>
              <a:t>Socket 5 296/320 pin PGA package</a:t>
            </a:r>
            <a:br>
              <a:rPr lang="es-ES" sz="1400" dirty="0">
                <a:latin typeface="+mn-lt"/>
              </a:rPr>
            </a:br>
            <a:r>
              <a:rPr lang="es-ES" sz="1400" dirty="0">
                <a:latin typeface="+mn-lt"/>
              </a:rPr>
              <a:t>3,2 millones de transistores</a:t>
            </a:r>
            <a:endParaRPr lang="es-MX" sz="1400" dirty="0">
              <a:latin typeface="+mn-lt"/>
            </a:endParaRPr>
          </a:p>
        </p:txBody>
      </p:sp>
      <p:sp>
        <p:nvSpPr>
          <p:cNvPr id="4" name="Marcador de número de diapositiva 3">
            <a:extLst>
              <a:ext uri="{FF2B5EF4-FFF2-40B4-BE49-F238E27FC236}">
                <a16:creationId xmlns:a16="http://schemas.microsoft.com/office/drawing/2014/main" id="{8AE28637-BFA9-43A3-99CF-7A5D3B8E696E}"/>
              </a:ext>
            </a:extLst>
          </p:cNvPr>
          <p:cNvSpPr>
            <a:spLocks noGrp="1"/>
          </p:cNvSpPr>
          <p:nvPr>
            <p:ph type="sldNum" sz="quarter" idx="12"/>
          </p:nvPr>
        </p:nvSpPr>
        <p:spPr/>
        <p:txBody>
          <a:bodyPr/>
          <a:lstStyle/>
          <a:p>
            <a:pPr rtl="0"/>
            <a:fld id="{D8DA9DAA-006C-4F4B-980E-E3DF019B24E2}" type="slidenum">
              <a:rPr lang="es-ES" noProof="0" smtClean="0"/>
              <a:t>7</a:t>
            </a:fld>
            <a:endParaRPr lang="es-ES" noProof="0"/>
          </a:p>
        </p:txBody>
      </p:sp>
      <p:graphicFrame>
        <p:nvGraphicFramePr>
          <p:cNvPr id="8" name="Tabla 7">
            <a:extLst>
              <a:ext uri="{FF2B5EF4-FFF2-40B4-BE49-F238E27FC236}">
                <a16:creationId xmlns:a16="http://schemas.microsoft.com/office/drawing/2014/main" id="{16720CCB-686D-47F9-A3C9-46F01D4CA2D0}"/>
              </a:ext>
            </a:extLst>
          </p:cNvPr>
          <p:cNvGraphicFramePr>
            <a:graphicFrameLocks noGrp="1"/>
          </p:cNvGraphicFramePr>
          <p:nvPr>
            <p:extLst>
              <p:ext uri="{D42A27DB-BD31-4B8C-83A1-F6EECF244321}">
                <p14:modId xmlns:p14="http://schemas.microsoft.com/office/powerpoint/2010/main" val="3509349889"/>
              </p:ext>
            </p:extLst>
          </p:nvPr>
        </p:nvGraphicFramePr>
        <p:xfrm>
          <a:off x="838200" y="2514600"/>
          <a:ext cx="10515600" cy="1828800"/>
        </p:xfrm>
        <a:graphic>
          <a:graphicData uri="http://schemas.openxmlformats.org/drawingml/2006/table">
            <a:tbl>
              <a:tblPr>
                <a:tableStyleId>{E8B1032C-EA38-4F05-BA0D-38AFFFC7BED3}</a:tableStyleId>
              </a:tblPr>
              <a:tblGrid>
                <a:gridCol w="1168400">
                  <a:extLst>
                    <a:ext uri="{9D8B030D-6E8A-4147-A177-3AD203B41FA5}">
                      <a16:colId xmlns:a16="http://schemas.microsoft.com/office/drawing/2014/main" val="1941353010"/>
                    </a:ext>
                  </a:extLst>
                </a:gridCol>
                <a:gridCol w="1168400">
                  <a:extLst>
                    <a:ext uri="{9D8B030D-6E8A-4147-A177-3AD203B41FA5}">
                      <a16:colId xmlns:a16="http://schemas.microsoft.com/office/drawing/2014/main" val="3472452875"/>
                    </a:ext>
                  </a:extLst>
                </a:gridCol>
                <a:gridCol w="1168400">
                  <a:extLst>
                    <a:ext uri="{9D8B030D-6E8A-4147-A177-3AD203B41FA5}">
                      <a16:colId xmlns:a16="http://schemas.microsoft.com/office/drawing/2014/main" val="70640083"/>
                    </a:ext>
                  </a:extLst>
                </a:gridCol>
                <a:gridCol w="1168400">
                  <a:extLst>
                    <a:ext uri="{9D8B030D-6E8A-4147-A177-3AD203B41FA5}">
                      <a16:colId xmlns:a16="http://schemas.microsoft.com/office/drawing/2014/main" val="2255224778"/>
                    </a:ext>
                  </a:extLst>
                </a:gridCol>
                <a:gridCol w="1168400">
                  <a:extLst>
                    <a:ext uri="{9D8B030D-6E8A-4147-A177-3AD203B41FA5}">
                      <a16:colId xmlns:a16="http://schemas.microsoft.com/office/drawing/2014/main" val="3691267527"/>
                    </a:ext>
                  </a:extLst>
                </a:gridCol>
                <a:gridCol w="1168400">
                  <a:extLst>
                    <a:ext uri="{9D8B030D-6E8A-4147-A177-3AD203B41FA5}">
                      <a16:colId xmlns:a16="http://schemas.microsoft.com/office/drawing/2014/main" val="1019476721"/>
                    </a:ext>
                  </a:extLst>
                </a:gridCol>
                <a:gridCol w="1168400">
                  <a:extLst>
                    <a:ext uri="{9D8B030D-6E8A-4147-A177-3AD203B41FA5}">
                      <a16:colId xmlns:a16="http://schemas.microsoft.com/office/drawing/2014/main" val="300209327"/>
                    </a:ext>
                  </a:extLst>
                </a:gridCol>
                <a:gridCol w="1168400">
                  <a:extLst>
                    <a:ext uri="{9D8B030D-6E8A-4147-A177-3AD203B41FA5}">
                      <a16:colId xmlns:a16="http://schemas.microsoft.com/office/drawing/2014/main" val="4102193915"/>
                    </a:ext>
                  </a:extLst>
                </a:gridCol>
                <a:gridCol w="1168400">
                  <a:extLst>
                    <a:ext uri="{9D8B030D-6E8A-4147-A177-3AD203B41FA5}">
                      <a16:colId xmlns:a16="http://schemas.microsoft.com/office/drawing/2014/main" val="503977302"/>
                    </a:ext>
                  </a:extLst>
                </a:gridCol>
              </a:tblGrid>
              <a:tr h="0">
                <a:tc>
                  <a:txBody>
                    <a:bodyPr/>
                    <a:lstStyle/>
                    <a:p>
                      <a:pPr algn="ctr"/>
                      <a:r>
                        <a:rPr lang="es-MX">
                          <a:effectLst/>
                        </a:rPr>
                        <a:t>Modelo</a:t>
                      </a:r>
                    </a:p>
                  </a:txBody>
                  <a:tcPr anchor="ctr"/>
                </a:tc>
                <a:tc>
                  <a:txBody>
                    <a:bodyPr/>
                    <a:lstStyle/>
                    <a:p>
                      <a:pPr algn="ctr"/>
                      <a:r>
                        <a:rPr lang="es-MX" sz="1400" dirty="0">
                          <a:effectLst/>
                        </a:rPr>
                        <a:t>Frecuencia</a:t>
                      </a:r>
                    </a:p>
                  </a:txBody>
                  <a:tcPr anchor="ctr"/>
                </a:tc>
                <a:tc>
                  <a:txBody>
                    <a:bodyPr/>
                    <a:lstStyle/>
                    <a:p>
                      <a:pPr algn="ctr"/>
                      <a:r>
                        <a:rPr lang="es-MX">
                          <a:effectLst/>
                        </a:rPr>
                        <a:t>cachéL1</a:t>
                      </a:r>
                    </a:p>
                  </a:txBody>
                  <a:tcPr anchor="ctr"/>
                </a:tc>
                <a:tc>
                  <a:txBody>
                    <a:bodyPr/>
                    <a:lstStyle/>
                    <a:p>
                      <a:pPr algn="ctr"/>
                      <a:r>
                        <a:rPr lang="es-MX">
                          <a:effectLst/>
                        </a:rPr>
                        <a:t>FSB</a:t>
                      </a:r>
                    </a:p>
                  </a:txBody>
                  <a:tcPr anchor="ctr"/>
                </a:tc>
                <a:tc>
                  <a:txBody>
                    <a:bodyPr/>
                    <a:lstStyle/>
                    <a:p>
                      <a:pPr algn="ctr"/>
                      <a:r>
                        <a:rPr lang="es-MX">
                          <a:effectLst/>
                        </a:rPr>
                        <a:t>Mult.</a:t>
                      </a:r>
                    </a:p>
                  </a:txBody>
                  <a:tcPr anchor="ctr"/>
                </a:tc>
                <a:tc>
                  <a:txBody>
                    <a:bodyPr/>
                    <a:lstStyle/>
                    <a:p>
                      <a:pPr algn="ctr"/>
                      <a:r>
                        <a:rPr lang="es-MX">
                          <a:effectLst/>
                        </a:rPr>
                        <a:t>Voltaje</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tc>
                  <a:txBody>
                    <a:bodyPr/>
                    <a:lstStyle/>
                    <a:p>
                      <a:pPr algn="ctr"/>
                      <a:r>
                        <a:rPr lang="es-MX">
                          <a:effectLst/>
                        </a:rPr>
                        <a:t>Fecha de lanzamiento</a:t>
                      </a:r>
                    </a:p>
                  </a:txBody>
                  <a:tcPr anchor="ctr"/>
                </a:tc>
                <a:extLst>
                  <a:ext uri="{0D108BD9-81ED-4DB2-BD59-A6C34878D82A}">
                    <a16:rowId xmlns:a16="http://schemas.microsoft.com/office/drawing/2014/main" val="1968194"/>
                  </a:ext>
                </a:extLst>
              </a:tr>
              <a:tr h="0">
                <a:tc>
                  <a:txBody>
                    <a:bodyPr/>
                    <a:lstStyle/>
                    <a:p>
                      <a:r>
                        <a:rPr lang="es-MX">
                          <a:effectLst/>
                        </a:rPr>
                        <a:t>Pentium 120</a:t>
                      </a:r>
                    </a:p>
                  </a:txBody>
                  <a:tcPr anchor="ctr"/>
                </a:tc>
                <a:tc>
                  <a:txBody>
                    <a:bodyPr/>
                    <a:lstStyle/>
                    <a:p>
                      <a:r>
                        <a:rPr lang="es-MX">
                          <a:effectLst/>
                        </a:rPr>
                        <a:t>120 MHz</a:t>
                      </a:r>
                    </a:p>
                  </a:txBody>
                  <a:tcPr anchor="ctr"/>
                </a:tc>
                <a:tc>
                  <a:txBody>
                    <a:bodyPr/>
                    <a:lstStyle/>
                    <a:p>
                      <a:r>
                        <a:rPr lang="es-MX">
                          <a:effectLst/>
                        </a:rPr>
                        <a:t>8 + 8 KiB</a:t>
                      </a:r>
                    </a:p>
                  </a:txBody>
                  <a:tcPr anchor="ctr"/>
                </a:tc>
                <a:tc>
                  <a:txBody>
                    <a:bodyPr/>
                    <a:lstStyle/>
                    <a:p>
                      <a:r>
                        <a:rPr lang="es-MX">
                          <a:effectLst/>
                        </a:rPr>
                        <a:t>60 MT/s</a:t>
                      </a:r>
                    </a:p>
                  </a:txBody>
                  <a:tcPr anchor="ctr"/>
                </a:tc>
                <a:tc>
                  <a:txBody>
                    <a:bodyPr/>
                    <a:lstStyle/>
                    <a:p>
                      <a:r>
                        <a:rPr lang="es-MX">
                          <a:effectLst/>
                        </a:rPr>
                        <a:t>2×</a:t>
                      </a:r>
                    </a:p>
                  </a:txBody>
                  <a:tcPr anchor="ctr"/>
                </a:tc>
                <a:tc>
                  <a:txBody>
                    <a:bodyPr/>
                    <a:lstStyle/>
                    <a:p>
                      <a:r>
                        <a:rPr lang="es-MX">
                          <a:effectLst/>
                        </a:rPr>
                        <a:t>3.135–3.6 V</a:t>
                      </a:r>
                    </a:p>
                  </a:txBody>
                  <a:tcPr anchor="ctr"/>
                </a:tc>
                <a:tc>
                  <a:txBody>
                    <a:bodyPr/>
                    <a:lstStyle/>
                    <a:p>
                      <a:r>
                        <a:rPr lang="es-MX">
                          <a:effectLst/>
                        </a:rPr>
                        <a:t>12.81 W</a:t>
                      </a:r>
                    </a:p>
                  </a:txBody>
                  <a:tcPr anchor="ctr"/>
                </a:tc>
                <a:tc>
                  <a:txBody>
                    <a:bodyPr/>
                    <a:lstStyle/>
                    <a:p>
                      <a:r>
                        <a:rPr lang="es-MX">
                          <a:effectLst/>
                        </a:rPr>
                        <a:t>- Socket 5- Socket 7</a:t>
                      </a:r>
                    </a:p>
                  </a:txBody>
                  <a:tcPr anchor="ctr"/>
                </a:tc>
                <a:tc>
                  <a:txBody>
                    <a:bodyPr/>
                    <a:lstStyle/>
                    <a:p>
                      <a:r>
                        <a:rPr lang="es-ES" dirty="0">
                          <a:effectLst/>
                        </a:rPr>
                        <a:t>27 de marzo de 1995</a:t>
                      </a:r>
                    </a:p>
                  </a:txBody>
                  <a:tcPr anchor="ctr"/>
                </a:tc>
                <a:extLst>
                  <a:ext uri="{0D108BD9-81ED-4DB2-BD59-A6C34878D82A}">
                    <a16:rowId xmlns:a16="http://schemas.microsoft.com/office/drawing/2014/main" val="2188940035"/>
                  </a:ext>
                </a:extLst>
              </a:tr>
            </a:tbl>
          </a:graphicData>
        </a:graphic>
      </p:graphicFrame>
    </p:spTree>
    <p:extLst>
      <p:ext uri="{BB962C8B-B14F-4D97-AF65-F5344CB8AC3E}">
        <p14:creationId xmlns:p14="http://schemas.microsoft.com/office/powerpoint/2010/main" val="2496815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59608BA-2BD5-40CA-969B-95CACC43A3A2}"/>
              </a:ext>
            </a:extLst>
          </p:cNvPr>
          <p:cNvSpPr>
            <a:spLocks noGrp="1"/>
          </p:cNvSpPr>
          <p:nvPr>
            <p:ph type="sldNum" sz="quarter" idx="12"/>
          </p:nvPr>
        </p:nvSpPr>
        <p:spPr/>
        <p:txBody>
          <a:bodyPr/>
          <a:lstStyle/>
          <a:p>
            <a:pPr rtl="0"/>
            <a:fld id="{D8DA9DAA-006C-4F4B-980E-E3DF019B24E2}" type="slidenum">
              <a:rPr lang="es-ES" noProof="0" smtClean="0"/>
              <a:t>70</a:t>
            </a:fld>
            <a:endParaRPr lang="es-ES" noProof="0"/>
          </a:p>
        </p:txBody>
      </p:sp>
      <p:graphicFrame>
        <p:nvGraphicFramePr>
          <p:cNvPr id="5" name="Tabla 4">
            <a:extLst>
              <a:ext uri="{FF2B5EF4-FFF2-40B4-BE49-F238E27FC236}">
                <a16:creationId xmlns:a16="http://schemas.microsoft.com/office/drawing/2014/main" id="{A8C4BB8F-51B5-4E43-A074-B68C210B1FCD}"/>
              </a:ext>
            </a:extLst>
          </p:cNvPr>
          <p:cNvGraphicFramePr>
            <a:graphicFrameLocks noGrp="1"/>
          </p:cNvGraphicFramePr>
          <p:nvPr>
            <p:extLst>
              <p:ext uri="{D42A27DB-BD31-4B8C-83A1-F6EECF244321}">
                <p14:modId xmlns:p14="http://schemas.microsoft.com/office/powerpoint/2010/main" val="1067167354"/>
              </p:ext>
            </p:extLst>
          </p:nvPr>
        </p:nvGraphicFramePr>
        <p:xfrm>
          <a:off x="1351723" y="1759515"/>
          <a:ext cx="9766845" cy="4472575"/>
        </p:xfrm>
        <a:graphic>
          <a:graphicData uri="http://schemas.openxmlformats.org/drawingml/2006/table">
            <a:tbl>
              <a:tblPr>
                <a:tableStyleId>{E8B1032C-EA38-4F05-BA0D-38AFFFC7BED3}</a:tableStyleId>
              </a:tblPr>
              <a:tblGrid>
                <a:gridCol w="887895">
                  <a:extLst>
                    <a:ext uri="{9D8B030D-6E8A-4147-A177-3AD203B41FA5}">
                      <a16:colId xmlns:a16="http://schemas.microsoft.com/office/drawing/2014/main" val="789584720"/>
                    </a:ext>
                  </a:extLst>
                </a:gridCol>
                <a:gridCol w="887895">
                  <a:extLst>
                    <a:ext uri="{9D8B030D-6E8A-4147-A177-3AD203B41FA5}">
                      <a16:colId xmlns:a16="http://schemas.microsoft.com/office/drawing/2014/main" val="2067659334"/>
                    </a:ext>
                  </a:extLst>
                </a:gridCol>
                <a:gridCol w="887895">
                  <a:extLst>
                    <a:ext uri="{9D8B030D-6E8A-4147-A177-3AD203B41FA5}">
                      <a16:colId xmlns:a16="http://schemas.microsoft.com/office/drawing/2014/main" val="1860850033"/>
                    </a:ext>
                  </a:extLst>
                </a:gridCol>
                <a:gridCol w="887895">
                  <a:extLst>
                    <a:ext uri="{9D8B030D-6E8A-4147-A177-3AD203B41FA5}">
                      <a16:colId xmlns:a16="http://schemas.microsoft.com/office/drawing/2014/main" val="1339417610"/>
                    </a:ext>
                  </a:extLst>
                </a:gridCol>
                <a:gridCol w="887895">
                  <a:extLst>
                    <a:ext uri="{9D8B030D-6E8A-4147-A177-3AD203B41FA5}">
                      <a16:colId xmlns:a16="http://schemas.microsoft.com/office/drawing/2014/main" val="782123301"/>
                    </a:ext>
                  </a:extLst>
                </a:gridCol>
                <a:gridCol w="887895">
                  <a:extLst>
                    <a:ext uri="{9D8B030D-6E8A-4147-A177-3AD203B41FA5}">
                      <a16:colId xmlns:a16="http://schemas.microsoft.com/office/drawing/2014/main" val="2673011836"/>
                    </a:ext>
                  </a:extLst>
                </a:gridCol>
                <a:gridCol w="887895">
                  <a:extLst>
                    <a:ext uri="{9D8B030D-6E8A-4147-A177-3AD203B41FA5}">
                      <a16:colId xmlns:a16="http://schemas.microsoft.com/office/drawing/2014/main" val="2430694097"/>
                    </a:ext>
                  </a:extLst>
                </a:gridCol>
                <a:gridCol w="887895">
                  <a:extLst>
                    <a:ext uri="{9D8B030D-6E8A-4147-A177-3AD203B41FA5}">
                      <a16:colId xmlns:a16="http://schemas.microsoft.com/office/drawing/2014/main" val="3805516840"/>
                    </a:ext>
                  </a:extLst>
                </a:gridCol>
                <a:gridCol w="887895">
                  <a:extLst>
                    <a:ext uri="{9D8B030D-6E8A-4147-A177-3AD203B41FA5}">
                      <a16:colId xmlns:a16="http://schemas.microsoft.com/office/drawing/2014/main" val="1820582109"/>
                    </a:ext>
                  </a:extLst>
                </a:gridCol>
                <a:gridCol w="887895">
                  <a:extLst>
                    <a:ext uri="{9D8B030D-6E8A-4147-A177-3AD203B41FA5}">
                      <a16:colId xmlns:a16="http://schemas.microsoft.com/office/drawing/2014/main" val="281689512"/>
                    </a:ext>
                  </a:extLst>
                </a:gridCol>
                <a:gridCol w="887895">
                  <a:extLst>
                    <a:ext uri="{9D8B030D-6E8A-4147-A177-3AD203B41FA5}">
                      <a16:colId xmlns:a16="http://schemas.microsoft.com/office/drawing/2014/main" val="591785374"/>
                    </a:ext>
                  </a:extLst>
                </a:gridCol>
              </a:tblGrid>
              <a:tr h="1207314">
                <a:tc>
                  <a:txBody>
                    <a:bodyPr/>
                    <a:lstStyle/>
                    <a:p>
                      <a:pPr algn="ctr"/>
                      <a:r>
                        <a:rPr lang="es-MX" sz="1500">
                          <a:effectLst/>
                        </a:rPr>
                        <a:t>Modelo</a:t>
                      </a:r>
                    </a:p>
                  </a:txBody>
                  <a:tcPr marL="73751" marR="73751" marT="36876" marB="36876" anchor="ctr"/>
                </a:tc>
                <a:tc>
                  <a:txBody>
                    <a:bodyPr/>
                    <a:lstStyle/>
                    <a:p>
                      <a:pPr algn="ctr"/>
                      <a:r>
                        <a:rPr lang="es-MX" sz="1500">
                          <a:effectLst/>
                        </a:rPr>
                        <a:t>Núcleos</a:t>
                      </a:r>
                    </a:p>
                  </a:txBody>
                  <a:tcPr marL="73751" marR="73751" marT="36876" marB="36876" anchor="ctr"/>
                </a:tc>
                <a:tc>
                  <a:txBody>
                    <a:bodyPr/>
                    <a:lstStyle/>
                    <a:p>
                      <a:pPr algn="ctr"/>
                      <a:r>
                        <a:rPr lang="es-MX" sz="1500">
                          <a:effectLst/>
                        </a:rPr>
                        <a:t>Frecuencia</a:t>
                      </a:r>
                    </a:p>
                  </a:txBody>
                  <a:tcPr marL="73751" marR="73751" marT="36876" marB="36876" anchor="ctr"/>
                </a:tc>
                <a:tc>
                  <a:txBody>
                    <a:bodyPr/>
                    <a:lstStyle/>
                    <a:p>
                      <a:pPr algn="ctr"/>
                      <a:r>
                        <a:rPr lang="es-MX" sz="1500">
                          <a:effectLst/>
                        </a:rPr>
                        <a:t>cachéL2</a:t>
                      </a:r>
                    </a:p>
                  </a:txBody>
                  <a:tcPr marL="73751" marR="73751" marT="36876" marB="36876" anchor="ctr"/>
                </a:tc>
                <a:tc>
                  <a:txBody>
                    <a:bodyPr/>
                    <a:lstStyle/>
                    <a:p>
                      <a:pPr algn="ctr"/>
                      <a:r>
                        <a:rPr lang="es-MX" sz="1500">
                          <a:effectLst/>
                        </a:rPr>
                        <a:t>FSB</a:t>
                      </a:r>
                    </a:p>
                  </a:txBody>
                  <a:tcPr marL="73751" marR="73751" marT="36876" marB="36876" anchor="ctr"/>
                </a:tc>
                <a:tc>
                  <a:txBody>
                    <a:bodyPr/>
                    <a:lstStyle/>
                    <a:p>
                      <a:pPr algn="ctr"/>
                      <a:r>
                        <a:rPr lang="es-MX" sz="1500">
                          <a:effectLst/>
                        </a:rPr>
                        <a:t>Mult.</a:t>
                      </a:r>
                    </a:p>
                  </a:txBody>
                  <a:tcPr marL="73751" marR="73751" marT="36876" marB="36876" anchor="ctr"/>
                </a:tc>
                <a:tc>
                  <a:txBody>
                    <a:bodyPr/>
                    <a:lstStyle/>
                    <a:p>
                      <a:pPr algn="ctr"/>
                      <a:r>
                        <a:rPr lang="es-MX" sz="1500">
                          <a:effectLst/>
                        </a:rPr>
                        <a:t>Voltaje</a:t>
                      </a:r>
                    </a:p>
                  </a:txBody>
                  <a:tcPr marL="73751" marR="73751" marT="36876" marB="36876" anchor="ctr"/>
                </a:tc>
                <a:tc>
                  <a:txBody>
                    <a:bodyPr/>
                    <a:lstStyle/>
                    <a:p>
                      <a:pPr algn="ctr"/>
                      <a:r>
                        <a:rPr lang="es-MX" sz="1500">
                          <a:effectLst/>
                        </a:rPr>
                        <a:t>TDP</a:t>
                      </a:r>
                    </a:p>
                  </a:txBody>
                  <a:tcPr marL="73751" marR="73751" marT="36876" marB="36876" anchor="ctr"/>
                </a:tc>
                <a:tc>
                  <a:txBody>
                    <a:bodyPr/>
                    <a:lstStyle/>
                    <a:p>
                      <a:pPr algn="ctr"/>
                      <a:r>
                        <a:rPr lang="es-MX" sz="1500">
                          <a:effectLst/>
                        </a:rPr>
                        <a:t>Socket</a:t>
                      </a:r>
                    </a:p>
                  </a:txBody>
                  <a:tcPr marL="73751" marR="73751" marT="36876" marB="36876" anchor="ctr"/>
                </a:tc>
                <a:tc>
                  <a:txBody>
                    <a:bodyPr/>
                    <a:lstStyle/>
                    <a:p>
                      <a:pPr algn="ctr"/>
                      <a:r>
                        <a:rPr lang="es-MX" sz="1500">
                          <a:effectLst/>
                        </a:rPr>
                        <a:t>Fecha delanzamiento</a:t>
                      </a:r>
                    </a:p>
                  </a:txBody>
                  <a:tcPr marL="73751" marR="73751" marT="36876" marB="36876" anchor="ctr"/>
                </a:tc>
                <a:tc>
                  <a:txBody>
                    <a:bodyPr/>
                    <a:lstStyle/>
                    <a:p>
                      <a:pPr algn="ctr"/>
                      <a:r>
                        <a:rPr lang="es-MX" sz="1500">
                          <a:effectLst/>
                        </a:rPr>
                        <a:t>Precio delanzamiento (USD)</a:t>
                      </a:r>
                    </a:p>
                  </a:txBody>
                  <a:tcPr marL="73751" marR="73751" marT="36876" marB="36876" anchor="ctr"/>
                </a:tc>
                <a:extLst>
                  <a:ext uri="{0D108BD9-81ED-4DB2-BD59-A6C34878D82A}">
                    <a16:rowId xmlns:a16="http://schemas.microsoft.com/office/drawing/2014/main" val="2526451978"/>
                  </a:ext>
                </a:extLst>
              </a:tr>
              <a:tr h="758363">
                <a:tc>
                  <a:txBody>
                    <a:bodyPr/>
                    <a:lstStyle/>
                    <a:p>
                      <a:r>
                        <a:rPr lang="es-MX" sz="1500">
                          <a:effectLst/>
                        </a:rPr>
                        <a:t>Core 2 Quad Q9450</a:t>
                      </a:r>
                    </a:p>
                  </a:txBody>
                  <a:tcPr marL="73751" marR="73751" marT="36876" marB="36876" anchor="ctr"/>
                </a:tc>
                <a:tc>
                  <a:txBody>
                    <a:bodyPr/>
                    <a:lstStyle/>
                    <a:p>
                      <a:r>
                        <a:rPr lang="es-MX" sz="1500">
                          <a:effectLst/>
                        </a:rPr>
                        <a:t>4</a:t>
                      </a:r>
                    </a:p>
                  </a:txBody>
                  <a:tcPr marL="73751" marR="73751" marT="36876" marB="36876" anchor="ctr"/>
                </a:tc>
                <a:tc>
                  <a:txBody>
                    <a:bodyPr/>
                    <a:lstStyle/>
                    <a:p>
                      <a:r>
                        <a:rPr lang="es-MX" sz="1500">
                          <a:effectLst/>
                        </a:rPr>
                        <a:t>2.67 GHz</a:t>
                      </a:r>
                    </a:p>
                  </a:txBody>
                  <a:tcPr marL="73751" marR="73751" marT="36876" marB="36876" anchor="ctr"/>
                </a:tc>
                <a:tc>
                  <a:txBody>
                    <a:bodyPr/>
                    <a:lstStyle/>
                    <a:p>
                      <a:r>
                        <a:rPr lang="es-MX" sz="1500">
                          <a:effectLst/>
                        </a:rPr>
                        <a:t>2 × 6 MiB</a:t>
                      </a:r>
                    </a:p>
                  </a:txBody>
                  <a:tcPr marL="73751" marR="73751" marT="36876" marB="36876" anchor="ctr"/>
                </a:tc>
                <a:tc>
                  <a:txBody>
                    <a:bodyPr/>
                    <a:lstStyle/>
                    <a:p>
                      <a:r>
                        <a:rPr lang="es-MX" sz="1500">
                          <a:effectLst/>
                        </a:rPr>
                        <a:t>1333 MT/s</a:t>
                      </a:r>
                    </a:p>
                  </a:txBody>
                  <a:tcPr marL="73751" marR="73751" marT="36876" marB="36876" anchor="ctr"/>
                </a:tc>
                <a:tc>
                  <a:txBody>
                    <a:bodyPr/>
                    <a:lstStyle/>
                    <a:p>
                      <a:r>
                        <a:rPr lang="es-MX" sz="1500">
                          <a:effectLst/>
                        </a:rPr>
                        <a:t>8×</a:t>
                      </a:r>
                    </a:p>
                  </a:txBody>
                  <a:tcPr marL="73751" marR="73751" marT="36876" marB="36876" anchor="ctr"/>
                </a:tc>
                <a:tc>
                  <a:txBody>
                    <a:bodyPr/>
                    <a:lstStyle/>
                    <a:p>
                      <a:r>
                        <a:rPr lang="es-MX" sz="1500">
                          <a:effectLst/>
                        </a:rPr>
                        <a:t>0.85–1.3625 V</a:t>
                      </a:r>
                    </a:p>
                  </a:txBody>
                  <a:tcPr marL="73751" marR="73751" marT="36876" marB="36876" anchor="ctr"/>
                </a:tc>
                <a:tc>
                  <a:txBody>
                    <a:bodyPr/>
                    <a:lstStyle/>
                    <a:p>
                      <a:r>
                        <a:rPr lang="es-MX" sz="1500">
                          <a:effectLst/>
                        </a:rPr>
                        <a:t>95 W</a:t>
                      </a:r>
                    </a:p>
                  </a:txBody>
                  <a:tcPr marL="73751" marR="73751" marT="36876" marB="36876" anchor="ctr"/>
                </a:tc>
                <a:tc>
                  <a:txBody>
                    <a:bodyPr/>
                    <a:lstStyle/>
                    <a:p>
                      <a:r>
                        <a:rPr lang="es-MX" sz="1500">
                          <a:effectLst/>
                        </a:rPr>
                        <a:t>LGA 775</a:t>
                      </a:r>
                    </a:p>
                  </a:txBody>
                  <a:tcPr marL="73751" marR="73751" marT="36876" marB="36876" anchor="ctr"/>
                </a:tc>
                <a:tc>
                  <a:txBody>
                    <a:bodyPr/>
                    <a:lstStyle/>
                    <a:p>
                      <a:r>
                        <a:rPr lang="es-MX" sz="1500">
                          <a:effectLst/>
                        </a:rPr>
                        <a:t>Marzo de 2008</a:t>
                      </a:r>
                    </a:p>
                  </a:txBody>
                  <a:tcPr marL="73751" marR="73751" marT="36876" marB="36876" anchor="ctr"/>
                </a:tc>
                <a:tc>
                  <a:txBody>
                    <a:bodyPr/>
                    <a:lstStyle/>
                    <a:p>
                      <a:r>
                        <a:rPr lang="es-MX" sz="1500">
                          <a:effectLst/>
                        </a:rPr>
                        <a:t>$316</a:t>
                      </a:r>
                    </a:p>
                  </a:txBody>
                  <a:tcPr marL="73751" marR="73751" marT="36876" marB="36876" anchor="ctr"/>
                </a:tc>
                <a:extLst>
                  <a:ext uri="{0D108BD9-81ED-4DB2-BD59-A6C34878D82A}">
                    <a16:rowId xmlns:a16="http://schemas.microsoft.com/office/drawing/2014/main" val="1628594970"/>
                  </a:ext>
                </a:extLst>
              </a:tr>
              <a:tr h="758363">
                <a:tc>
                  <a:txBody>
                    <a:bodyPr/>
                    <a:lstStyle/>
                    <a:p>
                      <a:r>
                        <a:rPr lang="es-MX" sz="1500">
                          <a:effectLst/>
                        </a:rPr>
                        <a:t>Core 2 Quad Q9550</a:t>
                      </a:r>
                    </a:p>
                  </a:txBody>
                  <a:tcPr marL="73751" marR="73751" marT="36876" marB="36876" anchor="ctr"/>
                </a:tc>
                <a:tc>
                  <a:txBody>
                    <a:bodyPr/>
                    <a:lstStyle/>
                    <a:p>
                      <a:r>
                        <a:rPr lang="es-MX" sz="1500">
                          <a:effectLst/>
                        </a:rPr>
                        <a:t>4</a:t>
                      </a:r>
                    </a:p>
                  </a:txBody>
                  <a:tcPr marL="73751" marR="73751" marT="36876" marB="36876" anchor="ctr"/>
                </a:tc>
                <a:tc>
                  <a:txBody>
                    <a:bodyPr/>
                    <a:lstStyle/>
                    <a:p>
                      <a:r>
                        <a:rPr lang="es-MX" sz="1500">
                          <a:effectLst/>
                        </a:rPr>
                        <a:t>2.83 GHz</a:t>
                      </a:r>
                    </a:p>
                  </a:txBody>
                  <a:tcPr marL="73751" marR="73751" marT="36876" marB="36876" anchor="ctr"/>
                </a:tc>
                <a:tc>
                  <a:txBody>
                    <a:bodyPr/>
                    <a:lstStyle/>
                    <a:p>
                      <a:r>
                        <a:rPr lang="es-MX" sz="1500">
                          <a:effectLst/>
                        </a:rPr>
                        <a:t>2 × 6 MiB</a:t>
                      </a:r>
                    </a:p>
                  </a:txBody>
                  <a:tcPr marL="73751" marR="73751" marT="36876" marB="36876" anchor="ctr"/>
                </a:tc>
                <a:tc>
                  <a:txBody>
                    <a:bodyPr/>
                    <a:lstStyle/>
                    <a:p>
                      <a:r>
                        <a:rPr lang="es-MX" sz="1500">
                          <a:effectLst/>
                        </a:rPr>
                        <a:t>1333 MT/s</a:t>
                      </a:r>
                    </a:p>
                  </a:txBody>
                  <a:tcPr marL="73751" marR="73751" marT="36876" marB="36876" anchor="ctr"/>
                </a:tc>
                <a:tc>
                  <a:txBody>
                    <a:bodyPr/>
                    <a:lstStyle/>
                    <a:p>
                      <a:r>
                        <a:rPr lang="es-MX" sz="1500">
                          <a:effectLst/>
                        </a:rPr>
                        <a:t>8.5×</a:t>
                      </a:r>
                    </a:p>
                  </a:txBody>
                  <a:tcPr marL="73751" marR="73751" marT="36876" marB="36876" anchor="ctr"/>
                </a:tc>
                <a:tc>
                  <a:txBody>
                    <a:bodyPr/>
                    <a:lstStyle/>
                    <a:p>
                      <a:r>
                        <a:rPr lang="es-MX" sz="1500">
                          <a:effectLst/>
                        </a:rPr>
                        <a:t>0.85–1.3625 V</a:t>
                      </a:r>
                    </a:p>
                  </a:txBody>
                  <a:tcPr marL="73751" marR="73751" marT="36876" marB="36876" anchor="ctr"/>
                </a:tc>
                <a:tc>
                  <a:txBody>
                    <a:bodyPr/>
                    <a:lstStyle/>
                    <a:p>
                      <a:r>
                        <a:rPr lang="es-MX" sz="1500">
                          <a:effectLst/>
                        </a:rPr>
                        <a:t>95 W</a:t>
                      </a:r>
                    </a:p>
                  </a:txBody>
                  <a:tcPr marL="73751" marR="73751" marT="36876" marB="36876" anchor="ctr"/>
                </a:tc>
                <a:tc>
                  <a:txBody>
                    <a:bodyPr/>
                    <a:lstStyle/>
                    <a:p>
                      <a:r>
                        <a:rPr lang="es-MX" sz="1500">
                          <a:effectLst/>
                        </a:rPr>
                        <a:t>LGA 775</a:t>
                      </a:r>
                    </a:p>
                  </a:txBody>
                  <a:tcPr marL="73751" marR="73751" marT="36876" marB="36876" anchor="ctr"/>
                </a:tc>
                <a:tc>
                  <a:txBody>
                    <a:bodyPr/>
                    <a:lstStyle/>
                    <a:p>
                      <a:r>
                        <a:rPr lang="es-MX" sz="1500">
                          <a:effectLst/>
                        </a:rPr>
                        <a:t>Marzo de 2008</a:t>
                      </a:r>
                    </a:p>
                  </a:txBody>
                  <a:tcPr marL="73751" marR="73751" marT="36876" marB="36876" anchor="ctr"/>
                </a:tc>
                <a:tc>
                  <a:txBody>
                    <a:bodyPr/>
                    <a:lstStyle/>
                    <a:p>
                      <a:r>
                        <a:rPr lang="es-MX" sz="1500">
                          <a:effectLst/>
                        </a:rPr>
                        <a:t>$530</a:t>
                      </a:r>
                    </a:p>
                  </a:txBody>
                  <a:tcPr marL="73751" marR="73751" marT="36876" marB="36876" anchor="ctr"/>
                </a:tc>
                <a:extLst>
                  <a:ext uri="{0D108BD9-81ED-4DB2-BD59-A6C34878D82A}">
                    <a16:rowId xmlns:a16="http://schemas.microsoft.com/office/drawing/2014/main" val="2386972443"/>
                  </a:ext>
                </a:extLst>
              </a:tr>
              <a:tr h="986605">
                <a:tc>
                  <a:txBody>
                    <a:bodyPr/>
                    <a:lstStyle/>
                    <a:p>
                      <a:r>
                        <a:rPr lang="es-MX" sz="1500">
                          <a:effectLst/>
                        </a:rPr>
                        <a:t>Core 2 Quad Q9550S</a:t>
                      </a:r>
                    </a:p>
                  </a:txBody>
                  <a:tcPr marL="73751" marR="73751" marT="36876" marB="36876" anchor="ctr"/>
                </a:tc>
                <a:tc>
                  <a:txBody>
                    <a:bodyPr/>
                    <a:lstStyle/>
                    <a:p>
                      <a:r>
                        <a:rPr lang="es-MX" sz="1500">
                          <a:effectLst/>
                        </a:rPr>
                        <a:t>4</a:t>
                      </a:r>
                    </a:p>
                  </a:txBody>
                  <a:tcPr marL="73751" marR="73751" marT="36876" marB="36876" anchor="ctr"/>
                </a:tc>
                <a:tc>
                  <a:txBody>
                    <a:bodyPr/>
                    <a:lstStyle/>
                    <a:p>
                      <a:r>
                        <a:rPr lang="es-MX" sz="1500">
                          <a:effectLst/>
                        </a:rPr>
                        <a:t>2.83 GHz</a:t>
                      </a:r>
                    </a:p>
                  </a:txBody>
                  <a:tcPr marL="73751" marR="73751" marT="36876" marB="36876" anchor="ctr"/>
                </a:tc>
                <a:tc>
                  <a:txBody>
                    <a:bodyPr/>
                    <a:lstStyle/>
                    <a:p>
                      <a:r>
                        <a:rPr lang="es-MX" sz="1500">
                          <a:effectLst/>
                        </a:rPr>
                        <a:t>2 × 6 MiB</a:t>
                      </a:r>
                    </a:p>
                  </a:txBody>
                  <a:tcPr marL="73751" marR="73751" marT="36876" marB="36876" anchor="ctr"/>
                </a:tc>
                <a:tc>
                  <a:txBody>
                    <a:bodyPr/>
                    <a:lstStyle/>
                    <a:p>
                      <a:r>
                        <a:rPr lang="es-MX" sz="1500">
                          <a:effectLst/>
                        </a:rPr>
                        <a:t>1333 MT/s</a:t>
                      </a:r>
                    </a:p>
                  </a:txBody>
                  <a:tcPr marL="73751" marR="73751" marT="36876" marB="36876" anchor="ctr"/>
                </a:tc>
                <a:tc>
                  <a:txBody>
                    <a:bodyPr/>
                    <a:lstStyle/>
                    <a:p>
                      <a:r>
                        <a:rPr lang="es-MX" sz="1500">
                          <a:effectLst/>
                        </a:rPr>
                        <a:t>8.5×</a:t>
                      </a:r>
                    </a:p>
                  </a:txBody>
                  <a:tcPr marL="73751" marR="73751" marT="36876" marB="36876" anchor="ctr"/>
                </a:tc>
                <a:tc>
                  <a:txBody>
                    <a:bodyPr/>
                    <a:lstStyle/>
                    <a:p>
                      <a:r>
                        <a:rPr lang="es-MX" sz="1500">
                          <a:effectLst/>
                        </a:rPr>
                        <a:t>0.85–1.3625 V</a:t>
                      </a:r>
                    </a:p>
                  </a:txBody>
                  <a:tcPr marL="73751" marR="73751" marT="36876" marB="36876" anchor="ctr"/>
                </a:tc>
                <a:tc>
                  <a:txBody>
                    <a:bodyPr/>
                    <a:lstStyle/>
                    <a:p>
                      <a:r>
                        <a:rPr lang="es-MX" sz="1500">
                          <a:effectLst/>
                        </a:rPr>
                        <a:t>65 W</a:t>
                      </a:r>
                    </a:p>
                  </a:txBody>
                  <a:tcPr marL="73751" marR="73751" marT="36876" marB="36876" anchor="ctr"/>
                </a:tc>
                <a:tc>
                  <a:txBody>
                    <a:bodyPr/>
                    <a:lstStyle/>
                    <a:p>
                      <a:r>
                        <a:rPr lang="es-MX" sz="1500">
                          <a:effectLst/>
                        </a:rPr>
                        <a:t>LGA 775</a:t>
                      </a:r>
                    </a:p>
                  </a:txBody>
                  <a:tcPr marL="73751" marR="73751" marT="36876" marB="36876" anchor="ctr"/>
                </a:tc>
                <a:tc>
                  <a:txBody>
                    <a:bodyPr/>
                    <a:lstStyle/>
                    <a:p>
                      <a:r>
                        <a:rPr lang="es-MX" sz="1500">
                          <a:effectLst/>
                        </a:rPr>
                        <a:t>Enero de 2009</a:t>
                      </a:r>
                    </a:p>
                  </a:txBody>
                  <a:tcPr marL="73751" marR="73751" marT="36876" marB="36876" anchor="ctr"/>
                </a:tc>
                <a:tc>
                  <a:txBody>
                    <a:bodyPr/>
                    <a:lstStyle/>
                    <a:p>
                      <a:r>
                        <a:rPr lang="es-MX" sz="1500">
                          <a:effectLst/>
                        </a:rPr>
                        <a:t>$369</a:t>
                      </a:r>
                    </a:p>
                  </a:txBody>
                  <a:tcPr marL="73751" marR="73751" marT="36876" marB="36876" anchor="ctr"/>
                </a:tc>
                <a:extLst>
                  <a:ext uri="{0D108BD9-81ED-4DB2-BD59-A6C34878D82A}">
                    <a16:rowId xmlns:a16="http://schemas.microsoft.com/office/drawing/2014/main" val="3639079738"/>
                  </a:ext>
                </a:extLst>
              </a:tr>
              <a:tr h="758363">
                <a:tc>
                  <a:txBody>
                    <a:bodyPr/>
                    <a:lstStyle/>
                    <a:p>
                      <a:r>
                        <a:rPr lang="es-MX" sz="1500">
                          <a:effectLst/>
                        </a:rPr>
                        <a:t>Core 2 Quad Q9650</a:t>
                      </a:r>
                    </a:p>
                  </a:txBody>
                  <a:tcPr marL="73751" marR="73751" marT="36876" marB="36876" anchor="ctr"/>
                </a:tc>
                <a:tc>
                  <a:txBody>
                    <a:bodyPr/>
                    <a:lstStyle/>
                    <a:p>
                      <a:r>
                        <a:rPr lang="es-MX" sz="1500">
                          <a:effectLst/>
                        </a:rPr>
                        <a:t>4</a:t>
                      </a:r>
                    </a:p>
                  </a:txBody>
                  <a:tcPr marL="73751" marR="73751" marT="36876" marB="36876" anchor="ctr"/>
                </a:tc>
                <a:tc>
                  <a:txBody>
                    <a:bodyPr/>
                    <a:lstStyle/>
                    <a:p>
                      <a:r>
                        <a:rPr lang="es-MX" sz="1500">
                          <a:effectLst/>
                        </a:rPr>
                        <a:t>3 GHz</a:t>
                      </a:r>
                    </a:p>
                  </a:txBody>
                  <a:tcPr marL="73751" marR="73751" marT="36876" marB="36876" anchor="ctr"/>
                </a:tc>
                <a:tc>
                  <a:txBody>
                    <a:bodyPr/>
                    <a:lstStyle/>
                    <a:p>
                      <a:r>
                        <a:rPr lang="es-MX" sz="1500">
                          <a:effectLst/>
                        </a:rPr>
                        <a:t>2 × 6 MiB</a:t>
                      </a:r>
                    </a:p>
                  </a:txBody>
                  <a:tcPr marL="73751" marR="73751" marT="36876" marB="36876" anchor="ctr"/>
                </a:tc>
                <a:tc>
                  <a:txBody>
                    <a:bodyPr/>
                    <a:lstStyle/>
                    <a:p>
                      <a:r>
                        <a:rPr lang="es-MX" sz="1500">
                          <a:effectLst/>
                        </a:rPr>
                        <a:t>1333 MT/s</a:t>
                      </a:r>
                    </a:p>
                  </a:txBody>
                  <a:tcPr marL="73751" marR="73751" marT="36876" marB="36876" anchor="ctr"/>
                </a:tc>
                <a:tc>
                  <a:txBody>
                    <a:bodyPr/>
                    <a:lstStyle/>
                    <a:p>
                      <a:r>
                        <a:rPr lang="es-MX" sz="1500">
                          <a:effectLst/>
                        </a:rPr>
                        <a:t>9×</a:t>
                      </a:r>
                    </a:p>
                  </a:txBody>
                  <a:tcPr marL="73751" marR="73751" marT="36876" marB="36876" anchor="ctr"/>
                </a:tc>
                <a:tc>
                  <a:txBody>
                    <a:bodyPr/>
                    <a:lstStyle/>
                    <a:p>
                      <a:r>
                        <a:rPr lang="es-MX" sz="1500">
                          <a:effectLst/>
                        </a:rPr>
                        <a:t>0.85–1.3625 V</a:t>
                      </a:r>
                    </a:p>
                  </a:txBody>
                  <a:tcPr marL="73751" marR="73751" marT="36876" marB="36876" anchor="ctr"/>
                </a:tc>
                <a:tc>
                  <a:txBody>
                    <a:bodyPr/>
                    <a:lstStyle/>
                    <a:p>
                      <a:r>
                        <a:rPr lang="es-MX" sz="1500">
                          <a:effectLst/>
                        </a:rPr>
                        <a:t>95 W</a:t>
                      </a:r>
                    </a:p>
                  </a:txBody>
                  <a:tcPr marL="73751" marR="73751" marT="36876" marB="36876" anchor="ctr"/>
                </a:tc>
                <a:tc>
                  <a:txBody>
                    <a:bodyPr/>
                    <a:lstStyle/>
                    <a:p>
                      <a:r>
                        <a:rPr lang="es-MX" sz="1500">
                          <a:effectLst/>
                        </a:rPr>
                        <a:t>LGA 775</a:t>
                      </a:r>
                    </a:p>
                  </a:txBody>
                  <a:tcPr marL="73751" marR="73751" marT="36876" marB="36876" anchor="ctr"/>
                </a:tc>
                <a:tc>
                  <a:txBody>
                    <a:bodyPr/>
                    <a:lstStyle/>
                    <a:p>
                      <a:r>
                        <a:rPr lang="es-MX" sz="1500">
                          <a:effectLst/>
                        </a:rPr>
                        <a:t>Agosto de 2008</a:t>
                      </a:r>
                    </a:p>
                  </a:txBody>
                  <a:tcPr marL="73751" marR="73751" marT="36876" marB="36876" anchor="ctr"/>
                </a:tc>
                <a:tc>
                  <a:txBody>
                    <a:bodyPr/>
                    <a:lstStyle/>
                    <a:p>
                      <a:r>
                        <a:rPr lang="es-MX" sz="1500" dirty="0">
                          <a:effectLst/>
                        </a:rPr>
                        <a:t>$530</a:t>
                      </a:r>
                    </a:p>
                  </a:txBody>
                  <a:tcPr marL="73751" marR="73751" marT="36876" marB="36876" anchor="ctr"/>
                </a:tc>
                <a:extLst>
                  <a:ext uri="{0D108BD9-81ED-4DB2-BD59-A6C34878D82A}">
                    <a16:rowId xmlns:a16="http://schemas.microsoft.com/office/drawing/2014/main" val="2303336341"/>
                  </a:ext>
                </a:extLst>
              </a:tr>
            </a:tbl>
          </a:graphicData>
        </a:graphic>
      </p:graphicFrame>
      <p:sp>
        <p:nvSpPr>
          <p:cNvPr id="6" name="Rectangle 1">
            <a:extLst>
              <a:ext uri="{FF2B5EF4-FFF2-40B4-BE49-F238E27FC236}">
                <a16:creationId xmlns:a16="http://schemas.microsoft.com/office/drawing/2014/main" id="{B95F80E5-D89D-4738-A8F3-EAF234EF056D}"/>
              </a:ext>
            </a:extLst>
          </p:cNvPr>
          <p:cNvSpPr>
            <a:spLocks noChangeArrowheads="1"/>
          </p:cNvSpPr>
          <p:nvPr/>
        </p:nvSpPr>
        <p:spPr bwMode="auto">
          <a:xfrm>
            <a:off x="835370" y="183240"/>
            <a:ext cx="5993548" cy="13407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400" b="1" i="0" u="none" strike="noStrike" cap="none" normalizeH="0" baseline="0" dirty="0" err="1">
                <a:ln>
                  <a:noFill/>
                </a:ln>
                <a:solidFill>
                  <a:srgbClr val="202122"/>
                </a:solidFill>
                <a:effectLst/>
                <a:cs typeface="Arial" panose="020B0604020202020204" pitchFamily="34" charset="0"/>
              </a:rPr>
              <a:t>Yorkfield</a:t>
            </a:r>
            <a:r>
              <a:rPr kumimoji="0" lang="es-MX" altLang="es-MX" sz="1400" b="0" i="0" u="none" strike="noStrike" cap="none" normalizeH="0" baseline="0" dirty="0">
                <a:ln>
                  <a:noFill/>
                </a:ln>
                <a:solidFill>
                  <a:srgbClr val="202122"/>
                </a:solidFill>
                <a:effectLst/>
                <a:cs typeface="Arial" panose="020B0604020202020204" pitchFamily="34" charset="0"/>
              </a:rPr>
              <a:t> - tecnología de proceso de 45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rgbClr val="202122"/>
                </a:solidFill>
                <a:effectLst/>
                <a:cs typeface="Arial" panose="020B0604020202020204" pitchFamily="34" charset="0"/>
              </a:rPr>
              <a:t>CPU de cuatro núcleos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rgbClr val="202122"/>
                </a:solidFill>
                <a:effectLst/>
                <a:cs typeface="Arial" panose="020B0604020202020204" pitchFamily="34" charset="0"/>
              </a:rPr>
              <a:t>Morir encogimiento de </a:t>
            </a:r>
            <a:r>
              <a:rPr kumimoji="0" lang="es-MX" altLang="es-MX" sz="1400" b="0" i="0" u="none" strike="noStrike" cap="none" normalizeH="0" baseline="0" dirty="0" err="1">
                <a:ln>
                  <a:noFill/>
                </a:ln>
                <a:solidFill>
                  <a:srgbClr val="202122"/>
                </a:solidFill>
                <a:effectLst/>
                <a:cs typeface="Arial" panose="020B0604020202020204" pitchFamily="34" charset="0"/>
              </a:rPr>
              <a:t>Kentsfield</a:t>
            </a:r>
            <a:endParaRPr kumimoji="0" lang="es-MX" altLang="es-MX" sz="1400" b="0" i="0" u="none" strike="noStrike" cap="none" normalizeH="0" baseline="0" dirty="0">
              <a:ln>
                <a:noFill/>
              </a:ln>
              <a:solidFill>
                <a:srgbClr val="202122"/>
              </a:solidFill>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rgbClr val="202122"/>
                </a:solidFill>
                <a:effectLst/>
                <a:cs typeface="Arial" panose="020B0604020202020204" pitchFamily="34" charset="0"/>
              </a:rPr>
              <a:t>Contiene 2 troqueles </a:t>
            </a:r>
            <a:r>
              <a:rPr kumimoji="0" lang="es-MX" altLang="es-MX" sz="1400" b="0" i="0" u="none" strike="noStrike" cap="none" normalizeH="0" baseline="0" dirty="0" err="1">
                <a:ln>
                  <a:noFill/>
                </a:ln>
                <a:solidFill>
                  <a:srgbClr val="202122"/>
                </a:solidFill>
                <a:effectLst/>
                <a:cs typeface="Arial" panose="020B0604020202020204" pitchFamily="34" charset="0"/>
              </a:rPr>
              <a:t>Wolfdale</a:t>
            </a:r>
            <a:r>
              <a:rPr kumimoji="0" lang="es-MX" altLang="es-MX" sz="1400" b="0" i="0" u="none" strike="noStrike" cap="none" normalizeH="0" baseline="0" dirty="0">
                <a:ln>
                  <a:noFill/>
                </a:ln>
                <a:solidFill>
                  <a:srgbClr val="202122"/>
                </a:solidFill>
                <a:effectLst/>
                <a:cs typeface="Arial" panose="020B0604020202020204" pitchFamily="34" charset="0"/>
              </a:rPr>
              <a:t> de doble núcleo en un paquete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rgbClr val="202122"/>
                </a:solidFill>
                <a:effectLst/>
                <a:cs typeface="Arial" panose="020B0604020202020204" pitchFamily="34" charset="0"/>
              </a:rPr>
              <a:t>Las mismas características que </a:t>
            </a:r>
            <a:r>
              <a:rPr kumimoji="0" lang="es-MX" altLang="es-MX" sz="1400" b="0" i="0" u="none" strike="noStrike" cap="none" normalizeH="0" baseline="0" dirty="0" err="1">
                <a:ln>
                  <a:noFill/>
                </a:ln>
                <a:solidFill>
                  <a:srgbClr val="202122"/>
                </a:solidFill>
                <a:effectLst/>
                <a:cs typeface="Arial" panose="020B0604020202020204" pitchFamily="34" charset="0"/>
              </a:rPr>
              <a:t>Wolfdale</a:t>
            </a:r>
            <a:endParaRPr kumimoji="0" lang="es-MX" altLang="es-MX" sz="1400" b="0" i="0" u="none" strike="noStrike" cap="none" normalizeH="0" baseline="0" dirty="0">
              <a:ln>
                <a:noFill/>
              </a:ln>
              <a:solidFill>
                <a:srgbClr val="202122"/>
              </a:solidFill>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a:ln>
                  <a:noFill/>
                </a:ln>
                <a:solidFill>
                  <a:srgbClr val="202122"/>
                </a:solidFill>
                <a:effectLst/>
                <a:cs typeface="Arial" panose="020B0604020202020204" pitchFamily="34" charset="0"/>
              </a:rPr>
              <a:t>820 millones de transistores</a:t>
            </a:r>
          </a:p>
        </p:txBody>
      </p:sp>
    </p:spTree>
    <p:extLst>
      <p:ext uri="{BB962C8B-B14F-4D97-AF65-F5344CB8AC3E}">
        <p14:creationId xmlns:p14="http://schemas.microsoft.com/office/powerpoint/2010/main" val="2346649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69C4285-CAA5-4ED4-83BA-1B2016EA00F8}"/>
              </a:ext>
            </a:extLst>
          </p:cNvPr>
          <p:cNvSpPr>
            <a:spLocks noGrp="1"/>
          </p:cNvSpPr>
          <p:nvPr>
            <p:ph type="sldNum" sz="quarter" idx="12"/>
          </p:nvPr>
        </p:nvSpPr>
        <p:spPr/>
        <p:txBody>
          <a:bodyPr/>
          <a:lstStyle/>
          <a:p>
            <a:pPr rtl="0"/>
            <a:fld id="{D8DA9DAA-006C-4F4B-980E-E3DF019B24E2}" type="slidenum">
              <a:rPr lang="es-ES" noProof="0" smtClean="0"/>
              <a:t>71</a:t>
            </a:fld>
            <a:endParaRPr lang="es-ES" noProof="0"/>
          </a:p>
        </p:txBody>
      </p:sp>
      <p:graphicFrame>
        <p:nvGraphicFramePr>
          <p:cNvPr id="5" name="Tabla 4">
            <a:extLst>
              <a:ext uri="{FF2B5EF4-FFF2-40B4-BE49-F238E27FC236}">
                <a16:creationId xmlns:a16="http://schemas.microsoft.com/office/drawing/2014/main" id="{A1E5D078-75C0-4AE8-B8C1-D7922EE76818}"/>
              </a:ext>
            </a:extLst>
          </p:cNvPr>
          <p:cNvGraphicFramePr>
            <a:graphicFrameLocks noGrp="1"/>
          </p:cNvGraphicFramePr>
          <p:nvPr>
            <p:extLst>
              <p:ext uri="{D42A27DB-BD31-4B8C-83A1-F6EECF244321}">
                <p14:modId xmlns:p14="http://schemas.microsoft.com/office/powerpoint/2010/main" val="2392079024"/>
              </p:ext>
            </p:extLst>
          </p:nvPr>
        </p:nvGraphicFramePr>
        <p:xfrm>
          <a:off x="1212572" y="731140"/>
          <a:ext cx="9766856" cy="5807772"/>
        </p:xfrm>
        <a:graphic>
          <a:graphicData uri="http://schemas.openxmlformats.org/drawingml/2006/table">
            <a:tbl>
              <a:tblPr>
                <a:tableStyleId>{ED083AE6-46FA-4A59-8FB0-9F97EB10719F}</a:tableStyleId>
              </a:tblPr>
              <a:tblGrid>
                <a:gridCol w="887896">
                  <a:extLst>
                    <a:ext uri="{9D8B030D-6E8A-4147-A177-3AD203B41FA5}">
                      <a16:colId xmlns:a16="http://schemas.microsoft.com/office/drawing/2014/main" val="380862196"/>
                    </a:ext>
                  </a:extLst>
                </a:gridCol>
                <a:gridCol w="887896">
                  <a:extLst>
                    <a:ext uri="{9D8B030D-6E8A-4147-A177-3AD203B41FA5}">
                      <a16:colId xmlns:a16="http://schemas.microsoft.com/office/drawing/2014/main" val="1353080604"/>
                    </a:ext>
                  </a:extLst>
                </a:gridCol>
                <a:gridCol w="887896">
                  <a:extLst>
                    <a:ext uri="{9D8B030D-6E8A-4147-A177-3AD203B41FA5}">
                      <a16:colId xmlns:a16="http://schemas.microsoft.com/office/drawing/2014/main" val="805508346"/>
                    </a:ext>
                  </a:extLst>
                </a:gridCol>
                <a:gridCol w="887896">
                  <a:extLst>
                    <a:ext uri="{9D8B030D-6E8A-4147-A177-3AD203B41FA5}">
                      <a16:colId xmlns:a16="http://schemas.microsoft.com/office/drawing/2014/main" val="215586766"/>
                    </a:ext>
                  </a:extLst>
                </a:gridCol>
                <a:gridCol w="887896">
                  <a:extLst>
                    <a:ext uri="{9D8B030D-6E8A-4147-A177-3AD203B41FA5}">
                      <a16:colId xmlns:a16="http://schemas.microsoft.com/office/drawing/2014/main" val="2435976011"/>
                    </a:ext>
                  </a:extLst>
                </a:gridCol>
                <a:gridCol w="887896">
                  <a:extLst>
                    <a:ext uri="{9D8B030D-6E8A-4147-A177-3AD203B41FA5}">
                      <a16:colId xmlns:a16="http://schemas.microsoft.com/office/drawing/2014/main" val="344623733"/>
                    </a:ext>
                  </a:extLst>
                </a:gridCol>
                <a:gridCol w="887896">
                  <a:extLst>
                    <a:ext uri="{9D8B030D-6E8A-4147-A177-3AD203B41FA5}">
                      <a16:colId xmlns:a16="http://schemas.microsoft.com/office/drawing/2014/main" val="3017141284"/>
                    </a:ext>
                  </a:extLst>
                </a:gridCol>
                <a:gridCol w="887896">
                  <a:extLst>
                    <a:ext uri="{9D8B030D-6E8A-4147-A177-3AD203B41FA5}">
                      <a16:colId xmlns:a16="http://schemas.microsoft.com/office/drawing/2014/main" val="890392731"/>
                    </a:ext>
                  </a:extLst>
                </a:gridCol>
                <a:gridCol w="887896">
                  <a:extLst>
                    <a:ext uri="{9D8B030D-6E8A-4147-A177-3AD203B41FA5}">
                      <a16:colId xmlns:a16="http://schemas.microsoft.com/office/drawing/2014/main" val="4150286345"/>
                    </a:ext>
                  </a:extLst>
                </a:gridCol>
                <a:gridCol w="887896">
                  <a:extLst>
                    <a:ext uri="{9D8B030D-6E8A-4147-A177-3AD203B41FA5}">
                      <a16:colId xmlns:a16="http://schemas.microsoft.com/office/drawing/2014/main" val="2358240748"/>
                    </a:ext>
                  </a:extLst>
                </a:gridCol>
                <a:gridCol w="887896">
                  <a:extLst>
                    <a:ext uri="{9D8B030D-6E8A-4147-A177-3AD203B41FA5}">
                      <a16:colId xmlns:a16="http://schemas.microsoft.com/office/drawing/2014/main" val="3591882821"/>
                    </a:ext>
                  </a:extLst>
                </a:gridCol>
              </a:tblGrid>
              <a:tr h="659039">
                <a:tc>
                  <a:txBody>
                    <a:bodyPr/>
                    <a:lstStyle/>
                    <a:p>
                      <a:pPr algn="ctr"/>
                      <a:r>
                        <a:rPr lang="es-MX" sz="1050">
                          <a:effectLst/>
                        </a:rPr>
                        <a:t>Modelo</a:t>
                      </a:r>
                    </a:p>
                  </a:txBody>
                  <a:tcPr marL="30861" marR="30861" marT="15430" marB="15430" anchor="ctr"/>
                </a:tc>
                <a:tc>
                  <a:txBody>
                    <a:bodyPr/>
                    <a:lstStyle/>
                    <a:p>
                      <a:pPr algn="ctr"/>
                      <a:r>
                        <a:rPr lang="es-MX" sz="1050">
                          <a:effectLst/>
                        </a:rPr>
                        <a:t>Núcleos</a:t>
                      </a:r>
                    </a:p>
                  </a:txBody>
                  <a:tcPr marL="30861" marR="30861" marT="15430" marB="15430" anchor="ctr"/>
                </a:tc>
                <a:tc>
                  <a:txBody>
                    <a:bodyPr/>
                    <a:lstStyle/>
                    <a:p>
                      <a:pPr algn="ctr"/>
                      <a:r>
                        <a:rPr lang="es-MX" sz="1050">
                          <a:effectLst/>
                        </a:rPr>
                        <a:t>Frecuencia</a:t>
                      </a:r>
                    </a:p>
                  </a:txBody>
                  <a:tcPr marL="30861" marR="30861" marT="15430" marB="15430" anchor="ctr"/>
                </a:tc>
                <a:tc>
                  <a:txBody>
                    <a:bodyPr/>
                    <a:lstStyle/>
                    <a:p>
                      <a:pPr algn="ctr"/>
                      <a:r>
                        <a:rPr lang="es-MX" sz="1050">
                          <a:effectLst/>
                        </a:rPr>
                        <a:t>cachéL2</a:t>
                      </a:r>
                    </a:p>
                  </a:txBody>
                  <a:tcPr marL="30861" marR="30861" marT="15430" marB="15430" anchor="ctr"/>
                </a:tc>
                <a:tc>
                  <a:txBody>
                    <a:bodyPr/>
                    <a:lstStyle/>
                    <a:p>
                      <a:pPr algn="ctr"/>
                      <a:r>
                        <a:rPr lang="es-MX" sz="1050">
                          <a:effectLst/>
                        </a:rPr>
                        <a:t>FSB</a:t>
                      </a:r>
                    </a:p>
                  </a:txBody>
                  <a:tcPr marL="30861" marR="30861" marT="15430" marB="15430" anchor="ctr"/>
                </a:tc>
                <a:tc>
                  <a:txBody>
                    <a:bodyPr/>
                    <a:lstStyle/>
                    <a:p>
                      <a:pPr algn="ctr"/>
                      <a:r>
                        <a:rPr lang="es-MX" sz="1050">
                          <a:effectLst/>
                        </a:rPr>
                        <a:t>Mult.</a:t>
                      </a:r>
                    </a:p>
                  </a:txBody>
                  <a:tcPr marL="30861" marR="30861" marT="15430" marB="15430" anchor="ctr"/>
                </a:tc>
                <a:tc>
                  <a:txBody>
                    <a:bodyPr/>
                    <a:lstStyle/>
                    <a:p>
                      <a:pPr algn="ctr"/>
                      <a:r>
                        <a:rPr lang="es-MX" sz="1050">
                          <a:effectLst/>
                        </a:rPr>
                        <a:t>Voltaje</a:t>
                      </a:r>
                    </a:p>
                  </a:txBody>
                  <a:tcPr marL="30861" marR="30861" marT="15430" marB="15430" anchor="ctr"/>
                </a:tc>
                <a:tc>
                  <a:txBody>
                    <a:bodyPr/>
                    <a:lstStyle/>
                    <a:p>
                      <a:pPr algn="ctr"/>
                      <a:r>
                        <a:rPr lang="es-MX" sz="1050">
                          <a:effectLst/>
                        </a:rPr>
                        <a:t>TDP</a:t>
                      </a:r>
                    </a:p>
                  </a:txBody>
                  <a:tcPr marL="30861" marR="30861" marT="15430" marB="15430" anchor="ctr"/>
                </a:tc>
                <a:tc>
                  <a:txBody>
                    <a:bodyPr/>
                    <a:lstStyle/>
                    <a:p>
                      <a:pPr algn="ctr"/>
                      <a:r>
                        <a:rPr lang="es-MX" sz="1050">
                          <a:effectLst/>
                        </a:rPr>
                        <a:t>Socket</a:t>
                      </a:r>
                    </a:p>
                  </a:txBody>
                  <a:tcPr marL="30861" marR="30861" marT="15430" marB="15430" anchor="ctr"/>
                </a:tc>
                <a:tc>
                  <a:txBody>
                    <a:bodyPr/>
                    <a:lstStyle/>
                    <a:p>
                      <a:pPr algn="ctr"/>
                      <a:r>
                        <a:rPr lang="es-MX" sz="1050">
                          <a:effectLst/>
                        </a:rPr>
                        <a:t>Fecha delanzamiento</a:t>
                      </a:r>
                    </a:p>
                  </a:txBody>
                  <a:tcPr marL="30861" marR="30861" marT="15430" marB="15430" anchor="ctr"/>
                </a:tc>
                <a:tc>
                  <a:txBody>
                    <a:bodyPr/>
                    <a:lstStyle/>
                    <a:p>
                      <a:pPr algn="ctr"/>
                      <a:r>
                        <a:rPr lang="es-MX" sz="1050">
                          <a:effectLst/>
                        </a:rPr>
                        <a:t>Precio delanzamiento (USD)</a:t>
                      </a:r>
                    </a:p>
                  </a:txBody>
                  <a:tcPr marL="30861" marR="30861" marT="15430" marB="15430" anchor="ctr"/>
                </a:tc>
                <a:extLst>
                  <a:ext uri="{0D108BD9-81ED-4DB2-BD59-A6C34878D82A}">
                    <a16:rowId xmlns:a16="http://schemas.microsoft.com/office/drawing/2014/main" val="1764110499"/>
                  </a:ext>
                </a:extLst>
              </a:tr>
              <a:tr h="411898">
                <a:tc>
                  <a:txBody>
                    <a:bodyPr/>
                    <a:lstStyle/>
                    <a:p>
                      <a:r>
                        <a:rPr lang="es-MX" sz="1050">
                          <a:effectLst/>
                        </a:rPr>
                        <a:t>Core 2 Quad Q8200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2.33 GHz</a:t>
                      </a:r>
                    </a:p>
                  </a:txBody>
                  <a:tcPr marL="30861" marR="30861" marT="15430" marB="15430" anchor="ctr"/>
                </a:tc>
                <a:tc>
                  <a:txBody>
                    <a:bodyPr/>
                    <a:lstStyle/>
                    <a:p>
                      <a:r>
                        <a:rPr lang="es-MX" sz="1050">
                          <a:effectLst/>
                        </a:rPr>
                        <a:t>2 × 2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7×</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Agosto de 2008</a:t>
                      </a:r>
                    </a:p>
                  </a:txBody>
                  <a:tcPr marL="30861" marR="30861" marT="15430" marB="15430" anchor="ctr"/>
                </a:tc>
                <a:tc>
                  <a:txBody>
                    <a:bodyPr/>
                    <a:lstStyle/>
                    <a:p>
                      <a:r>
                        <a:rPr lang="es-MX" sz="1050">
                          <a:effectLst/>
                        </a:rPr>
                        <a:t>$224</a:t>
                      </a:r>
                    </a:p>
                  </a:txBody>
                  <a:tcPr marL="30861" marR="30861" marT="15430" marB="15430" anchor="ctr"/>
                </a:tc>
                <a:extLst>
                  <a:ext uri="{0D108BD9-81ED-4DB2-BD59-A6C34878D82A}">
                    <a16:rowId xmlns:a16="http://schemas.microsoft.com/office/drawing/2014/main" val="1024448930"/>
                  </a:ext>
                </a:extLst>
              </a:tr>
              <a:tr h="535469">
                <a:tc>
                  <a:txBody>
                    <a:bodyPr/>
                    <a:lstStyle/>
                    <a:p>
                      <a:r>
                        <a:rPr lang="es-MX" sz="1050">
                          <a:effectLst/>
                        </a:rPr>
                        <a:t>Core 2 Quad Q8200S</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2.33 GHz</a:t>
                      </a:r>
                    </a:p>
                  </a:txBody>
                  <a:tcPr marL="30861" marR="30861" marT="15430" marB="15430" anchor="ctr"/>
                </a:tc>
                <a:tc>
                  <a:txBody>
                    <a:bodyPr/>
                    <a:lstStyle/>
                    <a:p>
                      <a:r>
                        <a:rPr lang="es-MX" sz="1050">
                          <a:effectLst/>
                        </a:rPr>
                        <a:t>2 × 2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7×</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65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Enero de 2009</a:t>
                      </a:r>
                    </a:p>
                  </a:txBody>
                  <a:tcPr marL="30861" marR="30861" marT="15430" marB="15430" anchor="ctr"/>
                </a:tc>
                <a:tc>
                  <a:txBody>
                    <a:bodyPr/>
                    <a:lstStyle/>
                    <a:p>
                      <a:r>
                        <a:rPr lang="es-MX" sz="1050">
                          <a:effectLst/>
                        </a:rPr>
                        <a:t>$245</a:t>
                      </a:r>
                    </a:p>
                  </a:txBody>
                  <a:tcPr marL="30861" marR="30861" marT="15430" marB="15430" anchor="ctr"/>
                </a:tc>
                <a:extLst>
                  <a:ext uri="{0D108BD9-81ED-4DB2-BD59-A6C34878D82A}">
                    <a16:rowId xmlns:a16="http://schemas.microsoft.com/office/drawing/2014/main" val="3639517748"/>
                  </a:ext>
                </a:extLst>
              </a:tr>
              <a:tr h="535469">
                <a:tc>
                  <a:txBody>
                    <a:bodyPr/>
                    <a:lstStyle/>
                    <a:p>
                      <a:r>
                        <a:rPr lang="es-MX" sz="1050">
                          <a:effectLst/>
                        </a:rPr>
                        <a:t>Core 2 Quad Q8300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2.5 GHz</a:t>
                      </a:r>
                    </a:p>
                  </a:txBody>
                  <a:tcPr marL="30861" marR="30861" marT="15430" marB="15430" anchor="ctr"/>
                </a:tc>
                <a:tc>
                  <a:txBody>
                    <a:bodyPr/>
                    <a:lstStyle/>
                    <a:p>
                      <a:r>
                        <a:rPr lang="es-MX" sz="1050">
                          <a:effectLst/>
                        </a:rPr>
                        <a:t>2 × 2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7.5×</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Noviembre de 2008</a:t>
                      </a:r>
                    </a:p>
                  </a:txBody>
                  <a:tcPr marL="30861" marR="30861" marT="15430" marB="15430" anchor="ctr"/>
                </a:tc>
                <a:tc>
                  <a:txBody>
                    <a:bodyPr/>
                    <a:lstStyle/>
                    <a:p>
                      <a:r>
                        <a:rPr lang="es-MX" sz="1050">
                          <a:effectLst/>
                        </a:rPr>
                        <a:t>$224</a:t>
                      </a:r>
                    </a:p>
                  </a:txBody>
                  <a:tcPr marL="30861" marR="30861" marT="15430" marB="15430" anchor="ctr"/>
                </a:tc>
                <a:extLst>
                  <a:ext uri="{0D108BD9-81ED-4DB2-BD59-A6C34878D82A}">
                    <a16:rowId xmlns:a16="http://schemas.microsoft.com/office/drawing/2014/main" val="837818051"/>
                  </a:ext>
                </a:extLst>
              </a:tr>
              <a:tr h="411898">
                <a:tc>
                  <a:txBody>
                    <a:bodyPr/>
                    <a:lstStyle/>
                    <a:p>
                      <a:r>
                        <a:rPr lang="es-MX" sz="1050">
                          <a:effectLst/>
                        </a:rPr>
                        <a:t>Core 2 Quad Q8400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2.67 GHz</a:t>
                      </a:r>
                    </a:p>
                  </a:txBody>
                  <a:tcPr marL="30861" marR="30861" marT="15430" marB="15430" anchor="ctr"/>
                </a:tc>
                <a:tc>
                  <a:txBody>
                    <a:bodyPr/>
                    <a:lstStyle/>
                    <a:p>
                      <a:r>
                        <a:rPr lang="es-MX" sz="1050">
                          <a:effectLst/>
                        </a:rPr>
                        <a:t>2 × 2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Abril de 2009</a:t>
                      </a:r>
                    </a:p>
                  </a:txBody>
                  <a:tcPr marL="30861" marR="30861" marT="15430" marB="15430" anchor="ctr"/>
                </a:tc>
                <a:tc>
                  <a:txBody>
                    <a:bodyPr/>
                    <a:lstStyle/>
                    <a:p>
                      <a:r>
                        <a:rPr lang="es-MX" sz="1050">
                          <a:effectLst/>
                        </a:rPr>
                        <a:t>$183</a:t>
                      </a:r>
                    </a:p>
                  </a:txBody>
                  <a:tcPr marL="30861" marR="30861" marT="15430" marB="15430" anchor="ctr"/>
                </a:tc>
                <a:extLst>
                  <a:ext uri="{0D108BD9-81ED-4DB2-BD59-A6C34878D82A}">
                    <a16:rowId xmlns:a16="http://schemas.microsoft.com/office/drawing/2014/main" val="938333994"/>
                  </a:ext>
                </a:extLst>
              </a:tr>
              <a:tr h="535469">
                <a:tc>
                  <a:txBody>
                    <a:bodyPr/>
                    <a:lstStyle/>
                    <a:p>
                      <a:r>
                        <a:rPr lang="es-MX" sz="1050">
                          <a:effectLst/>
                        </a:rPr>
                        <a:t>Core 2 Quad Q8400S</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2.67 GHz</a:t>
                      </a:r>
                    </a:p>
                  </a:txBody>
                  <a:tcPr marL="30861" marR="30861" marT="15430" marB="15430" anchor="ctr"/>
                </a:tc>
                <a:tc>
                  <a:txBody>
                    <a:bodyPr/>
                    <a:lstStyle/>
                    <a:p>
                      <a:r>
                        <a:rPr lang="es-MX" sz="1050">
                          <a:effectLst/>
                        </a:rPr>
                        <a:t>2 × 2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65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Abril de 2009</a:t>
                      </a:r>
                    </a:p>
                  </a:txBody>
                  <a:tcPr marL="30861" marR="30861" marT="15430" marB="15430" anchor="ctr"/>
                </a:tc>
                <a:tc>
                  <a:txBody>
                    <a:bodyPr/>
                    <a:lstStyle/>
                    <a:p>
                      <a:r>
                        <a:rPr lang="es-MX" sz="1050">
                          <a:effectLst/>
                        </a:rPr>
                        <a:t>$245</a:t>
                      </a:r>
                    </a:p>
                  </a:txBody>
                  <a:tcPr marL="30861" marR="30861" marT="15430" marB="15430" anchor="ctr"/>
                </a:tc>
                <a:extLst>
                  <a:ext uri="{0D108BD9-81ED-4DB2-BD59-A6C34878D82A}">
                    <a16:rowId xmlns:a16="http://schemas.microsoft.com/office/drawing/2014/main" val="2044016834"/>
                  </a:ext>
                </a:extLst>
              </a:tr>
              <a:tr h="411898">
                <a:tc>
                  <a:txBody>
                    <a:bodyPr/>
                    <a:lstStyle/>
                    <a:p>
                      <a:r>
                        <a:rPr lang="es-MX" sz="1050">
                          <a:effectLst/>
                        </a:rPr>
                        <a:t>Core 2 Quad Q9300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2.5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7.5×</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Marzo de 2008</a:t>
                      </a:r>
                    </a:p>
                  </a:txBody>
                  <a:tcPr marL="30861" marR="30861" marT="15430" marB="15430" anchor="ctr"/>
                </a:tc>
                <a:tc>
                  <a:txBody>
                    <a:bodyPr/>
                    <a:lstStyle/>
                    <a:p>
                      <a:r>
                        <a:rPr lang="es-MX" sz="1050">
                          <a:effectLst/>
                        </a:rPr>
                        <a:t>$266</a:t>
                      </a:r>
                    </a:p>
                  </a:txBody>
                  <a:tcPr marL="30861" marR="30861" marT="15430" marB="15430" anchor="ctr"/>
                </a:tc>
                <a:extLst>
                  <a:ext uri="{0D108BD9-81ED-4DB2-BD59-A6C34878D82A}">
                    <a16:rowId xmlns:a16="http://schemas.microsoft.com/office/drawing/2014/main" val="834836705"/>
                  </a:ext>
                </a:extLst>
              </a:tr>
              <a:tr h="411898">
                <a:tc>
                  <a:txBody>
                    <a:bodyPr/>
                    <a:lstStyle/>
                    <a:p>
                      <a:r>
                        <a:rPr lang="es-MX" sz="1050">
                          <a:effectLst/>
                        </a:rPr>
                        <a:t>Core 2 Quad Q9400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2.67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Agosto de 2008</a:t>
                      </a:r>
                    </a:p>
                  </a:txBody>
                  <a:tcPr marL="30861" marR="30861" marT="15430" marB="15430" anchor="ctr"/>
                </a:tc>
                <a:tc>
                  <a:txBody>
                    <a:bodyPr/>
                    <a:lstStyle/>
                    <a:p>
                      <a:r>
                        <a:rPr lang="es-MX" sz="1050">
                          <a:effectLst/>
                        </a:rPr>
                        <a:t>$266</a:t>
                      </a:r>
                    </a:p>
                  </a:txBody>
                  <a:tcPr marL="30861" marR="30861" marT="15430" marB="15430" anchor="ctr"/>
                </a:tc>
                <a:extLst>
                  <a:ext uri="{0D108BD9-81ED-4DB2-BD59-A6C34878D82A}">
                    <a16:rowId xmlns:a16="http://schemas.microsoft.com/office/drawing/2014/main" val="1545803387"/>
                  </a:ext>
                </a:extLst>
              </a:tr>
              <a:tr h="535469">
                <a:tc>
                  <a:txBody>
                    <a:bodyPr/>
                    <a:lstStyle/>
                    <a:p>
                      <a:r>
                        <a:rPr lang="es-MX" sz="1050">
                          <a:effectLst/>
                        </a:rPr>
                        <a:t>Core 2 Quad Q9400S</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2.67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65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Enero de 2009</a:t>
                      </a:r>
                    </a:p>
                  </a:txBody>
                  <a:tcPr marL="30861" marR="30861" marT="15430" marB="15430" anchor="ctr"/>
                </a:tc>
                <a:tc>
                  <a:txBody>
                    <a:bodyPr/>
                    <a:lstStyle/>
                    <a:p>
                      <a:r>
                        <a:rPr lang="es-MX" sz="1050">
                          <a:effectLst/>
                        </a:rPr>
                        <a:t>$320</a:t>
                      </a:r>
                    </a:p>
                  </a:txBody>
                  <a:tcPr marL="30861" marR="30861" marT="15430" marB="15430" anchor="ctr"/>
                </a:tc>
                <a:extLst>
                  <a:ext uri="{0D108BD9-81ED-4DB2-BD59-A6C34878D82A}">
                    <a16:rowId xmlns:a16="http://schemas.microsoft.com/office/drawing/2014/main" val="1347188657"/>
                  </a:ext>
                </a:extLst>
              </a:tr>
              <a:tr h="411898">
                <a:tc>
                  <a:txBody>
                    <a:bodyPr/>
                    <a:lstStyle/>
                    <a:p>
                      <a:r>
                        <a:rPr lang="es-MX" sz="1050">
                          <a:effectLst/>
                        </a:rPr>
                        <a:t>Core 2 Quad Q9500</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2.83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8.5×</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Enero2010</a:t>
                      </a:r>
                    </a:p>
                  </a:txBody>
                  <a:tcPr marL="30861" marR="30861" marT="15430" marB="15430" anchor="ctr"/>
                </a:tc>
                <a:tc>
                  <a:txBody>
                    <a:bodyPr/>
                    <a:lstStyle/>
                    <a:p>
                      <a:r>
                        <a:rPr lang="es-MX" sz="1050">
                          <a:effectLst/>
                        </a:rPr>
                        <a:t>$183</a:t>
                      </a:r>
                    </a:p>
                  </a:txBody>
                  <a:tcPr marL="30861" marR="30861" marT="15430" marB="15430" anchor="ctr"/>
                </a:tc>
                <a:extLst>
                  <a:ext uri="{0D108BD9-81ED-4DB2-BD59-A6C34878D82A}">
                    <a16:rowId xmlns:a16="http://schemas.microsoft.com/office/drawing/2014/main" val="4240354809"/>
                  </a:ext>
                </a:extLst>
              </a:tr>
              <a:tr h="411898">
                <a:tc>
                  <a:txBody>
                    <a:bodyPr/>
                    <a:lstStyle/>
                    <a:p>
                      <a:r>
                        <a:rPr lang="es-MX" sz="1050">
                          <a:effectLst/>
                        </a:rPr>
                        <a:t>Core 2 Quad Q9505</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a:effectLst/>
                        </a:rPr>
                        <a:t>2.83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8.5×</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95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Agosto de 2009</a:t>
                      </a:r>
                    </a:p>
                  </a:txBody>
                  <a:tcPr marL="30861" marR="30861" marT="15430" marB="15430" anchor="ctr"/>
                </a:tc>
                <a:tc>
                  <a:txBody>
                    <a:bodyPr/>
                    <a:lstStyle/>
                    <a:p>
                      <a:r>
                        <a:rPr lang="es-MX" sz="1050">
                          <a:effectLst/>
                        </a:rPr>
                        <a:t>$213</a:t>
                      </a:r>
                    </a:p>
                  </a:txBody>
                  <a:tcPr marL="30861" marR="30861" marT="15430" marB="15430" anchor="ctr"/>
                </a:tc>
                <a:extLst>
                  <a:ext uri="{0D108BD9-81ED-4DB2-BD59-A6C34878D82A}">
                    <a16:rowId xmlns:a16="http://schemas.microsoft.com/office/drawing/2014/main" val="2406427892"/>
                  </a:ext>
                </a:extLst>
              </a:tr>
              <a:tr h="535469">
                <a:tc>
                  <a:txBody>
                    <a:bodyPr/>
                    <a:lstStyle/>
                    <a:p>
                      <a:r>
                        <a:rPr lang="es-MX" sz="1050">
                          <a:effectLst/>
                        </a:rPr>
                        <a:t>Core 2 Quad Q9505S</a:t>
                      </a:r>
                    </a:p>
                  </a:txBody>
                  <a:tcPr marL="30861" marR="30861" marT="15430" marB="15430" anchor="ctr"/>
                </a:tc>
                <a:tc>
                  <a:txBody>
                    <a:bodyPr/>
                    <a:lstStyle/>
                    <a:p>
                      <a:r>
                        <a:rPr lang="es-MX" sz="1050">
                          <a:effectLst/>
                        </a:rPr>
                        <a:t>4</a:t>
                      </a:r>
                    </a:p>
                  </a:txBody>
                  <a:tcPr marL="30861" marR="30861" marT="15430" marB="15430" anchor="ctr"/>
                </a:tc>
                <a:tc>
                  <a:txBody>
                    <a:bodyPr/>
                    <a:lstStyle/>
                    <a:p>
                      <a:r>
                        <a:rPr lang="es-MX" sz="1050" dirty="0">
                          <a:effectLst/>
                        </a:rPr>
                        <a:t>2.83 GHz</a:t>
                      </a:r>
                    </a:p>
                  </a:txBody>
                  <a:tcPr marL="30861" marR="30861" marT="15430" marB="15430" anchor="ctr"/>
                </a:tc>
                <a:tc>
                  <a:txBody>
                    <a:bodyPr/>
                    <a:lstStyle/>
                    <a:p>
                      <a:r>
                        <a:rPr lang="es-MX" sz="1050">
                          <a:effectLst/>
                        </a:rPr>
                        <a:t>2 × 3 MiB</a:t>
                      </a:r>
                    </a:p>
                  </a:txBody>
                  <a:tcPr marL="30861" marR="30861" marT="15430" marB="15430" anchor="ctr"/>
                </a:tc>
                <a:tc>
                  <a:txBody>
                    <a:bodyPr/>
                    <a:lstStyle/>
                    <a:p>
                      <a:r>
                        <a:rPr lang="es-MX" sz="1050">
                          <a:effectLst/>
                        </a:rPr>
                        <a:t>1333 MT/s</a:t>
                      </a:r>
                    </a:p>
                  </a:txBody>
                  <a:tcPr marL="30861" marR="30861" marT="15430" marB="15430" anchor="ctr"/>
                </a:tc>
                <a:tc>
                  <a:txBody>
                    <a:bodyPr/>
                    <a:lstStyle/>
                    <a:p>
                      <a:r>
                        <a:rPr lang="es-MX" sz="1050">
                          <a:effectLst/>
                        </a:rPr>
                        <a:t>8.5×</a:t>
                      </a:r>
                    </a:p>
                  </a:txBody>
                  <a:tcPr marL="30861" marR="30861" marT="15430" marB="15430" anchor="ctr"/>
                </a:tc>
                <a:tc>
                  <a:txBody>
                    <a:bodyPr/>
                    <a:lstStyle/>
                    <a:p>
                      <a:r>
                        <a:rPr lang="es-MX" sz="1050">
                          <a:effectLst/>
                        </a:rPr>
                        <a:t>0.85–1.3625 V</a:t>
                      </a:r>
                    </a:p>
                  </a:txBody>
                  <a:tcPr marL="30861" marR="30861" marT="15430" marB="15430" anchor="ctr"/>
                </a:tc>
                <a:tc>
                  <a:txBody>
                    <a:bodyPr/>
                    <a:lstStyle/>
                    <a:p>
                      <a:r>
                        <a:rPr lang="es-MX" sz="1050">
                          <a:effectLst/>
                        </a:rPr>
                        <a:t>65 W</a:t>
                      </a:r>
                    </a:p>
                  </a:txBody>
                  <a:tcPr marL="30861" marR="30861" marT="15430" marB="15430" anchor="ctr"/>
                </a:tc>
                <a:tc>
                  <a:txBody>
                    <a:bodyPr/>
                    <a:lstStyle/>
                    <a:p>
                      <a:r>
                        <a:rPr lang="es-MX" sz="1050">
                          <a:effectLst/>
                        </a:rPr>
                        <a:t>LGA 775</a:t>
                      </a:r>
                    </a:p>
                  </a:txBody>
                  <a:tcPr marL="30861" marR="30861" marT="15430" marB="15430" anchor="ctr"/>
                </a:tc>
                <a:tc>
                  <a:txBody>
                    <a:bodyPr/>
                    <a:lstStyle/>
                    <a:p>
                      <a:r>
                        <a:rPr lang="es-MX" sz="1050">
                          <a:effectLst/>
                        </a:rPr>
                        <a:t>Agosto de 2009</a:t>
                      </a:r>
                    </a:p>
                  </a:txBody>
                  <a:tcPr marL="30861" marR="30861" marT="15430" marB="15430" anchor="ctr"/>
                </a:tc>
                <a:tc>
                  <a:txBody>
                    <a:bodyPr/>
                    <a:lstStyle/>
                    <a:p>
                      <a:r>
                        <a:rPr lang="es-MX" sz="1050" dirty="0">
                          <a:effectLst/>
                        </a:rPr>
                        <a:t>$277</a:t>
                      </a:r>
                    </a:p>
                  </a:txBody>
                  <a:tcPr marL="30861" marR="30861" marT="15430" marB="15430" anchor="ctr"/>
                </a:tc>
                <a:extLst>
                  <a:ext uri="{0D108BD9-81ED-4DB2-BD59-A6C34878D82A}">
                    <a16:rowId xmlns:a16="http://schemas.microsoft.com/office/drawing/2014/main" val="1134408170"/>
                  </a:ext>
                </a:extLst>
              </a:tr>
            </a:tbl>
          </a:graphicData>
        </a:graphic>
      </p:graphicFrame>
      <p:sp>
        <p:nvSpPr>
          <p:cNvPr id="6" name="Rectangle 1">
            <a:extLst>
              <a:ext uri="{FF2B5EF4-FFF2-40B4-BE49-F238E27FC236}">
                <a16:creationId xmlns:a16="http://schemas.microsoft.com/office/drawing/2014/main" id="{A374544D-D707-42CC-ACD2-E4A44FE3B579}"/>
              </a:ext>
            </a:extLst>
          </p:cNvPr>
          <p:cNvSpPr>
            <a:spLocks noChangeArrowheads="1"/>
          </p:cNvSpPr>
          <p:nvPr/>
        </p:nvSpPr>
        <p:spPr bwMode="auto">
          <a:xfrm>
            <a:off x="796097" y="188833"/>
            <a:ext cx="37583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a:ln>
                  <a:noFill/>
                </a:ln>
                <a:solidFill>
                  <a:srgbClr val="202122"/>
                </a:solidFill>
                <a:effectLst/>
                <a:cs typeface="Arial" panose="020B0604020202020204" pitchFamily="34" charset="0"/>
              </a:rPr>
              <a:t>"Yorkfield-6M" (45 nm)</a:t>
            </a:r>
            <a:endParaRPr kumimoji="0" lang="es-MX" altLang="es-MX" sz="32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20881469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B8AA306-B892-4A5C-BFA5-651FAF5E3C19}"/>
              </a:ext>
            </a:extLst>
          </p:cNvPr>
          <p:cNvSpPr>
            <a:spLocks noGrp="1"/>
          </p:cNvSpPr>
          <p:nvPr>
            <p:ph type="sldNum" sz="quarter" idx="12"/>
          </p:nvPr>
        </p:nvSpPr>
        <p:spPr/>
        <p:txBody>
          <a:bodyPr/>
          <a:lstStyle/>
          <a:p>
            <a:pPr rtl="0"/>
            <a:fld id="{D8DA9DAA-006C-4F4B-980E-E3DF019B24E2}" type="slidenum">
              <a:rPr lang="es-ES" noProof="0" smtClean="0"/>
              <a:t>72</a:t>
            </a:fld>
            <a:endParaRPr lang="es-ES" noProof="0"/>
          </a:p>
        </p:txBody>
      </p:sp>
      <p:graphicFrame>
        <p:nvGraphicFramePr>
          <p:cNvPr id="5" name="Tabla 4">
            <a:extLst>
              <a:ext uri="{FF2B5EF4-FFF2-40B4-BE49-F238E27FC236}">
                <a16:creationId xmlns:a16="http://schemas.microsoft.com/office/drawing/2014/main" id="{010961C9-CB97-4BA7-81D8-68F8E69C69BA}"/>
              </a:ext>
            </a:extLst>
          </p:cNvPr>
          <p:cNvGraphicFramePr>
            <a:graphicFrameLocks noGrp="1"/>
          </p:cNvGraphicFramePr>
          <p:nvPr>
            <p:extLst>
              <p:ext uri="{D42A27DB-BD31-4B8C-83A1-F6EECF244321}">
                <p14:modId xmlns:p14="http://schemas.microsoft.com/office/powerpoint/2010/main" val="1445165248"/>
              </p:ext>
            </p:extLst>
          </p:nvPr>
        </p:nvGraphicFramePr>
        <p:xfrm>
          <a:off x="1248857" y="677992"/>
          <a:ext cx="9723945" cy="5678355"/>
        </p:xfrm>
        <a:graphic>
          <a:graphicData uri="http://schemas.openxmlformats.org/drawingml/2006/table">
            <a:tbl>
              <a:tblPr>
                <a:tableStyleId>{5DA37D80-6434-44D0-A028-1B22A696006F}</a:tableStyleId>
              </a:tblPr>
              <a:tblGrid>
                <a:gridCol w="883995">
                  <a:extLst>
                    <a:ext uri="{9D8B030D-6E8A-4147-A177-3AD203B41FA5}">
                      <a16:colId xmlns:a16="http://schemas.microsoft.com/office/drawing/2014/main" val="40736114"/>
                    </a:ext>
                  </a:extLst>
                </a:gridCol>
                <a:gridCol w="883995">
                  <a:extLst>
                    <a:ext uri="{9D8B030D-6E8A-4147-A177-3AD203B41FA5}">
                      <a16:colId xmlns:a16="http://schemas.microsoft.com/office/drawing/2014/main" val="1348547203"/>
                    </a:ext>
                  </a:extLst>
                </a:gridCol>
                <a:gridCol w="883995">
                  <a:extLst>
                    <a:ext uri="{9D8B030D-6E8A-4147-A177-3AD203B41FA5}">
                      <a16:colId xmlns:a16="http://schemas.microsoft.com/office/drawing/2014/main" val="659318906"/>
                    </a:ext>
                  </a:extLst>
                </a:gridCol>
                <a:gridCol w="883995">
                  <a:extLst>
                    <a:ext uri="{9D8B030D-6E8A-4147-A177-3AD203B41FA5}">
                      <a16:colId xmlns:a16="http://schemas.microsoft.com/office/drawing/2014/main" val="1626820706"/>
                    </a:ext>
                  </a:extLst>
                </a:gridCol>
                <a:gridCol w="883995">
                  <a:extLst>
                    <a:ext uri="{9D8B030D-6E8A-4147-A177-3AD203B41FA5}">
                      <a16:colId xmlns:a16="http://schemas.microsoft.com/office/drawing/2014/main" val="3626428427"/>
                    </a:ext>
                  </a:extLst>
                </a:gridCol>
                <a:gridCol w="883995">
                  <a:extLst>
                    <a:ext uri="{9D8B030D-6E8A-4147-A177-3AD203B41FA5}">
                      <a16:colId xmlns:a16="http://schemas.microsoft.com/office/drawing/2014/main" val="2686495372"/>
                    </a:ext>
                  </a:extLst>
                </a:gridCol>
                <a:gridCol w="883995">
                  <a:extLst>
                    <a:ext uri="{9D8B030D-6E8A-4147-A177-3AD203B41FA5}">
                      <a16:colId xmlns:a16="http://schemas.microsoft.com/office/drawing/2014/main" val="2597395213"/>
                    </a:ext>
                  </a:extLst>
                </a:gridCol>
                <a:gridCol w="883995">
                  <a:extLst>
                    <a:ext uri="{9D8B030D-6E8A-4147-A177-3AD203B41FA5}">
                      <a16:colId xmlns:a16="http://schemas.microsoft.com/office/drawing/2014/main" val="748103453"/>
                    </a:ext>
                  </a:extLst>
                </a:gridCol>
                <a:gridCol w="883995">
                  <a:extLst>
                    <a:ext uri="{9D8B030D-6E8A-4147-A177-3AD203B41FA5}">
                      <a16:colId xmlns:a16="http://schemas.microsoft.com/office/drawing/2014/main" val="1126718983"/>
                    </a:ext>
                  </a:extLst>
                </a:gridCol>
                <a:gridCol w="883995">
                  <a:extLst>
                    <a:ext uri="{9D8B030D-6E8A-4147-A177-3AD203B41FA5}">
                      <a16:colId xmlns:a16="http://schemas.microsoft.com/office/drawing/2014/main" val="1573082037"/>
                    </a:ext>
                  </a:extLst>
                </a:gridCol>
                <a:gridCol w="883995">
                  <a:extLst>
                    <a:ext uri="{9D8B030D-6E8A-4147-A177-3AD203B41FA5}">
                      <a16:colId xmlns:a16="http://schemas.microsoft.com/office/drawing/2014/main" val="1054748885"/>
                    </a:ext>
                  </a:extLst>
                </a:gridCol>
              </a:tblGrid>
              <a:tr h="1135671">
                <a:tc>
                  <a:txBody>
                    <a:bodyPr/>
                    <a:lstStyle/>
                    <a:p>
                      <a:pPr algn="ctr"/>
                      <a:r>
                        <a:rPr lang="es-MX" sz="1400">
                          <a:effectLst/>
                        </a:rPr>
                        <a:t>Modelo</a:t>
                      </a:r>
                    </a:p>
                  </a:txBody>
                  <a:tcPr marL="54392" marR="54392" marT="27196" marB="27196" anchor="ctr"/>
                </a:tc>
                <a:tc>
                  <a:txBody>
                    <a:bodyPr/>
                    <a:lstStyle/>
                    <a:p>
                      <a:pPr algn="ctr"/>
                      <a:r>
                        <a:rPr lang="es-MX" sz="1400">
                          <a:effectLst/>
                        </a:rPr>
                        <a:t>Núcleos</a:t>
                      </a:r>
                    </a:p>
                  </a:txBody>
                  <a:tcPr marL="54392" marR="54392" marT="27196" marB="27196" anchor="ctr"/>
                </a:tc>
                <a:tc>
                  <a:txBody>
                    <a:bodyPr/>
                    <a:lstStyle/>
                    <a:p>
                      <a:pPr algn="ctr"/>
                      <a:r>
                        <a:rPr lang="es-MX" sz="1400">
                          <a:effectLst/>
                        </a:rPr>
                        <a:t>Frecuencia</a:t>
                      </a:r>
                    </a:p>
                  </a:txBody>
                  <a:tcPr marL="54392" marR="54392" marT="27196" marB="27196" anchor="ctr"/>
                </a:tc>
                <a:tc>
                  <a:txBody>
                    <a:bodyPr/>
                    <a:lstStyle/>
                    <a:p>
                      <a:pPr algn="ctr"/>
                      <a:r>
                        <a:rPr lang="es-MX" sz="1400">
                          <a:effectLst/>
                        </a:rPr>
                        <a:t>cachéL2</a:t>
                      </a:r>
                    </a:p>
                  </a:txBody>
                  <a:tcPr marL="54392" marR="54392" marT="27196" marB="27196" anchor="ctr"/>
                </a:tc>
                <a:tc>
                  <a:txBody>
                    <a:bodyPr/>
                    <a:lstStyle/>
                    <a:p>
                      <a:pPr algn="ctr"/>
                      <a:r>
                        <a:rPr lang="es-MX" sz="1400">
                          <a:effectLst/>
                        </a:rPr>
                        <a:t>FSB</a:t>
                      </a:r>
                    </a:p>
                  </a:txBody>
                  <a:tcPr marL="54392" marR="54392" marT="27196" marB="27196" anchor="ctr"/>
                </a:tc>
                <a:tc>
                  <a:txBody>
                    <a:bodyPr/>
                    <a:lstStyle/>
                    <a:p>
                      <a:pPr algn="ctr"/>
                      <a:r>
                        <a:rPr lang="es-MX" sz="1400">
                          <a:effectLst/>
                        </a:rPr>
                        <a:t>Mult.</a:t>
                      </a:r>
                    </a:p>
                  </a:txBody>
                  <a:tcPr marL="54392" marR="54392" marT="27196" marB="27196" anchor="ctr"/>
                </a:tc>
                <a:tc>
                  <a:txBody>
                    <a:bodyPr/>
                    <a:lstStyle/>
                    <a:p>
                      <a:pPr algn="ctr"/>
                      <a:r>
                        <a:rPr lang="es-MX" sz="1400">
                          <a:effectLst/>
                        </a:rPr>
                        <a:t>Voltaje</a:t>
                      </a:r>
                    </a:p>
                  </a:txBody>
                  <a:tcPr marL="54392" marR="54392" marT="27196" marB="27196" anchor="ctr"/>
                </a:tc>
                <a:tc>
                  <a:txBody>
                    <a:bodyPr/>
                    <a:lstStyle/>
                    <a:p>
                      <a:pPr algn="ctr"/>
                      <a:r>
                        <a:rPr lang="es-MX" sz="1400">
                          <a:effectLst/>
                        </a:rPr>
                        <a:t>TDP</a:t>
                      </a:r>
                    </a:p>
                  </a:txBody>
                  <a:tcPr marL="54392" marR="54392" marT="27196" marB="27196" anchor="ctr"/>
                </a:tc>
                <a:tc>
                  <a:txBody>
                    <a:bodyPr/>
                    <a:lstStyle/>
                    <a:p>
                      <a:pPr algn="ctr"/>
                      <a:r>
                        <a:rPr lang="es-MX" sz="1400">
                          <a:effectLst/>
                        </a:rPr>
                        <a:t>Socket</a:t>
                      </a:r>
                    </a:p>
                  </a:txBody>
                  <a:tcPr marL="54392" marR="54392" marT="27196" marB="27196" anchor="ctr"/>
                </a:tc>
                <a:tc>
                  <a:txBody>
                    <a:bodyPr/>
                    <a:lstStyle/>
                    <a:p>
                      <a:pPr algn="ctr"/>
                      <a:r>
                        <a:rPr lang="es-MX" sz="1400">
                          <a:effectLst/>
                        </a:rPr>
                        <a:t>Fecha delanzamiento</a:t>
                      </a:r>
                    </a:p>
                  </a:txBody>
                  <a:tcPr marL="54392" marR="54392" marT="27196" marB="27196" anchor="ctr"/>
                </a:tc>
                <a:tc>
                  <a:txBody>
                    <a:bodyPr/>
                    <a:lstStyle/>
                    <a:p>
                      <a:pPr algn="ctr"/>
                      <a:r>
                        <a:rPr lang="es-MX" sz="1400">
                          <a:effectLst/>
                        </a:rPr>
                        <a:t>Precio delanzamiento (USD)</a:t>
                      </a:r>
                    </a:p>
                  </a:txBody>
                  <a:tcPr marL="54392" marR="54392" marT="27196" marB="27196" anchor="ctr"/>
                </a:tc>
                <a:extLst>
                  <a:ext uri="{0D108BD9-81ED-4DB2-BD59-A6C34878D82A}">
                    <a16:rowId xmlns:a16="http://schemas.microsoft.com/office/drawing/2014/main" val="218478"/>
                  </a:ext>
                </a:extLst>
              </a:tr>
              <a:tr h="1135671">
                <a:tc>
                  <a:txBody>
                    <a:bodyPr/>
                    <a:lstStyle/>
                    <a:p>
                      <a:r>
                        <a:rPr lang="es-MX" sz="1400">
                          <a:effectLst/>
                        </a:rPr>
                        <a:t>Core 2 Extreme QX9650</a:t>
                      </a:r>
                    </a:p>
                  </a:txBody>
                  <a:tcPr marL="54392" marR="54392" marT="27196" marB="27196" anchor="ctr"/>
                </a:tc>
                <a:tc>
                  <a:txBody>
                    <a:bodyPr/>
                    <a:lstStyle/>
                    <a:p>
                      <a:r>
                        <a:rPr lang="es-MX" sz="1400">
                          <a:effectLst/>
                        </a:rPr>
                        <a:t>4</a:t>
                      </a:r>
                    </a:p>
                  </a:txBody>
                  <a:tcPr marL="54392" marR="54392" marT="27196" marB="27196" anchor="ctr"/>
                </a:tc>
                <a:tc>
                  <a:txBody>
                    <a:bodyPr/>
                    <a:lstStyle/>
                    <a:p>
                      <a:r>
                        <a:rPr lang="es-MX" sz="1400">
                          <a:effectLst/>
                        </a:rPr>
                        <a:t>3 GHz</a:t>
                      </a:r>
                    </a:p>
                  </a:txBody>
                  <a:tcPr marL="54392" marR="54392" marT="27196" marB="27196" anchor="ctr"/>
                </a:tc>
                <a:tc>
                  <a:txBody>
                    <a:bodyPr/>
                    <a:lstStyle/>
                    <a:p>
                      <a:r>
                        <a:rPr lang="es-MX" sz="1400">
                          <a:effectLst/>
                        </a:rPr>
                        <a:t>2 × 6 MiB</a:t>
                      </a:r>
                    </a:p>
                  </a:txBody>
                  <a:tcPr marL="54392" marR="54392" marT="27196" marB="27196" anchor="ctr"/>
                </a:tc>
                <a:tc>
                  <a:txBody>
                    <a:bodyPr/>
                    <a:lstStyle/>
                    <a:p>
                      <a:r>
                        <a:rPr lang="es-MX" sz="1400">
                          <a:effectLst/>
                        </a:rPr>
                        <a:t>1333 MT/s</a:t>
                      </a:r>
                    </a:p>
                  </a:txBody>
                  <a:tcPr marL="54392" marR="54392" marT="27196" marB="27196" anchor="ctr"/>
                </a:tc>
                <a:tc>
                  <a:txBody>
                    <a:bodyPr/>
                    <a:lstStyle/>
                    <a:p>
                      <a:r>
                        <a:rPr lang="es-MX" sz="1400">
                          <a:effectLst/>
                        </a:rPr>
                        <a:t>9×</a:t>
                      </a:r>
                    </a:p>
                  </a:txBody>
                  <a:tcPr marL="54392" marR="54392" marT="27196" marB="27196" anchor="ctr"/>
                </a:tc>
                <a:tc>
                  <a:txBody>
                    <a:bodyPr/>
                    <a:lstStyle/>
                    <a:p>
                      <a:r>
                        <a:rPr lang="es-MX" sz="1400">
                          <a:effectLst/>
                        </a:rPr>
                        <a:t>0.85–1.3625 V</a:t>
                      </a:r>
                    </a:p>
                  </a:txBody>
                  <a:tcPr marL="54392" marR="54392" marT="27196" marB="27196" anchor="ctr"/>
                </a:tc>
                <a:tc>
                  <a:txBody>
                    <a:bodyPr/>
                    <a:lstStyle/>
                    <a:p>
                      <a:r>
                        <a:rPr lang="es-MX" sz="1400">
                          <a:effectLst/>
                        </a:rPr>
                        <a:t>130 W</a:t>
                      </a:r>
                    </a:p>
                  </a:txBody>
                  <a:tcPr marL="54392" marR="54392" marT="27196" marB="27196" anchor="ctr"/>
                </a:tc>
                <a:tc>
                  <a:txBody>
                    <a:bodyPr/>
                    <a:lstStyle/>
                    <a:p>
                      <a:r>
                        <a:rPr lang="es-MX" sz="1400">
                          <a:effectLst/>
                        </a:rPr>
                        <a:t>LGA 775</a:t>
                      </a:r>
                    </a:p>
                  </a:txBody>
                  <a:tcPr marL="54392" marR="54392" marT="27196" marB="27196" anchor="ctr"/>
                </a:tc>
                <a:tc>
                  <a:txBody>
                    <a:bodyPr/>
                    <a:lstStyle/>
                    <a:p>
                      <a:r>
                        <a:rPr lang="es-MX" sz="1400">
                          <a:effectLst/>
                        </a:rPr>
                        <a:t>Noviembre de 2007</a:t>
                      </a:r>
                    </a:p>
                  </a:txBody>
                  <a:tcPr marL="54392" marR="54392" marT="27196" marB="27196" anchor="ctr"/>
                </a:tc>
                <a:tc>
                  <a:txBody>
                    <a:bodyPr/>
                    <a:lstStyle/>
                    <a:p>
                      <a:r>
                        <a:rPr lang="es-MX" sz="1400">
                          <a:effectLst/>
                        </a:rPr>
                        <a:t>$999</a:t>
                      </a:r>
                    </a:p>
                  </a:txBody>
                  <a:tcPr marL="54392" marR="54392" marT="27196" marB="27196" anchor="ctr"/>
                </a:tc>
                <a:extLst>
                  <a:ext uri="{0D108BD9-81ED-4DB2-BD59-A6C34878D82A}">
                    <a16:rowId xmlns:a16="http://schemas.microsoft.com/office/drawing/2014/main" val="2998473345"/>
                  </a:ext>
                </a:extLst>
              </a:tr>
              <a:tr h="1135671">
                <a:tc>
                  <a:txBody>
                    <a:bodyPr/>
                    <a:lstStyle/>
                    <a:p>
                      <a:r>
                        <a:rPr lang="es-MX" sz="1400">
                          <a:effectLst/>
                        </a:rPr>
                        <a:t>Core 2 Extreme QX9750</a:t>
                      </a:r>
                    </a:p>
                  </a:txBody>
                  <a:tcPr marL="54392" marR="54392" marT="27196" marB="27196" anchor="ctr"/>
                </a:tc>
                <a:tc>
                  <a:txBody>
                    <a:bodyPr/>
                    <a:lstStyle/>
                    <a:p>
                      <a:r>
                        <a:rPr lang="es-MX" sz="1400">
                          <a:effectLst/>
                        </a:rPr>
                        <a:t>4</a:t>
                      </a:r>
                    </a:p>
                  </a:txBody>
                  <a:tcPr marL="54392" marR="54392" marT="27196" marB="27196" anchor="ctr"/>
                </a:tc>
                <a:tc>
                  <a:txBody>
                    <a:bodyPr/>
                    <a:lstStyle/>
                    <a:p>
                      <a:r>
                        <a:rPr lang="es-MX" sz="1400">
                          <a:effectLst/>
                        </a:rPr>
                        <a:t>3.17 GHz</a:t>
                      </a:r>
                    </a:p>
                  </a:txBody>
                  <a:tcPr marL="54392" marR="54392" marT="27196" marB="27196" anchor="ctr"/>
                </a:tc>
                <a:tc>
                  <a:txBody>
                    <a:bodyPr/>
                    <a:lstStyle/>
                    <a:p>
                      <a:r>
                        <a:rPr lang="es-MX" sz="1400">
                          <a:effectLst/>
                        </a:rPr>
                        <a:t>2 × 6 MiB</a:t>
                      </a:r>
                    </a:p>
                  </a:txBody>
                  <a:tcPr marL="54392" marR="54392" marT="27196" marB="27196" anchor="ctr"/>
                </a:tc>
                <a:tc>
                  <a:txBody>
                    <a:bodyPr/>
                    <a:lstStyle/>
                    <a:p>
                      <a:r>
                        <a:rPr lang="es-MX" sz="1400">
                          <a:effectLst/>
                        </a:rPr>
                        <a:t>1333 MT/s</a:t>
                      </a:r>
                    </a:p>
                  </a:txBody>
                  <a:tcPr marL="54392" marR="54392" marT="27196" marB="27196" anchor="ctr"/>
                </a:tc>
                <a:tc>
                  <a:txBody>
                    <a:bodyPr/>
                    <a:lstStyle/>
                    <a:p>
                      <a:r>
                        <a:rPr lang="es-MX" sz="1400">
                          <a:effectLst/>
                        </a:rPr>
                        <a:t>9.5×</a:t>
                      </a:r>
                    </a:p>
                  </a:txBody>
                  <a:tcPr marL="54392" marR="54392" marT="27196" marB="27196" anchor="ctr"/>
                </a:tc>
                <a:tc>
                  <a:txBody>
                    <a:bodyPr/>
                    <a:lstStyle/>
                    <a:p>
                      <a:r>
                        <a:rPr lang="es-MX" sz="1400">
                          <a:effectLst/>
                        </a:rPr>
                        <a:t>0.85–1.3625 V</a:t>
                      </a:r>
                    </a:p>
                  </a:txBody>
                  <a:tcPr marL="54392" marR="54392" marT="27196" marB="27196" anchor="ctr"/>
                </a:tc>
                <a:tc>
                  <a:txBody>
                    <a:bodyPr/>
                    <a:lstStyle/>
                    <a:p>
                      <a:r>
                        <a:rPr lang="es-MX" sz="1400">
                          <a:effectLst/>
                        </a:rPr>
                        <a:t>130 W</a:t>
                      </a:r>
                    </a:p>
                  </a:txBody>
                  <a:tcPr marL="54392" marR="54392" marT="27196" marB="27196" anchor="ctr"/>
                </a:tc>
                <a:tc>
                  <a:txBody>
                    <a:bodyPr/>
                    <a:lstStyle/>
                    <a:p>
                      <a:r>
                        <a:rPr lang="es-MX" sz="1400">
                          <a:effectLst/>
                        </a:rPr>
                        <a:t>LGA 775</a:t>
                      </a:r>
                    </a:p>
                  </a:txBody>
                  <a:tcPr marL="54392" marR="54392" marT="27196" marB="27196" anchor="ctr"/>
                </a:tc>
                <a:tc>
                  <a:txBody>
                    <a:bodyPr/>
                    <a:lstStyle/>
                    <a:p>
                      <a:r>
                        <a:rPr lang="es-MX" sz="1400">
                          <a:effectLst/>
                        </a:rPr>
                        <a:t>N/A</a:t>
                      </a:r>
                    </a:p>
                  </a:txBody>
                  <a:tcPr marL="54392" marR="54392" marT="27196" marB="27196" anchor="ctr"/>
                </a:tc>
                <a:tc>
                  <a:txBody>
                    <a:bodyPr/>
                    <a:lstStyle/>
                    <a:p>
                      <a:r>
                        <a:rPr lang="es-MX" sz="1400">
                          <a:effectLst/>
                        </a:rPr>
                        <a:t>N/A</a:t>
                      </a:r>
                    </a:p>
                  </a:txBody>
                  <a:tcPr marL="54392" marR="54392" marT="27196" marB="27196" anchor="ctr"/>
                </a:tc>
                <a:extLst>
                  <a:ext uri="{0D108BD9-81ED-4DB2-BD59-A6C34878D82A}">
                    <a16:rowId xmlns:a16="http://schemas.microsoft.com/office/drawing/2014/main" val="2160809538"/>
                  </a:ext>
                </a:extLst>
              </a:tr>
              <a:tr h="1135671">
                <a:tc>
                  <a:txBody>
                    <a:bodyPr/>
                    <a:lstStyle/>
                    <a:p>
                      <a:r>
                        <a:rPr lang="es-MX" sz="1400">
                          <a:effectLst/>
                        </a:rPr>
                        <a:t>Core 2 Extreme QX9770</a:t>
                      </a:r>
                    </a:p>
                  </a:txBody>
                  <a:tcPr marL="54392" marR="54392" marT="27196" marB="27196" anchor="ctr"/>
                </a:tc>
                <a:tc>
                  <a:txBody>
                    <a:bodyPr/>
                    <a:lstStyle/>
                    <a:p>
                      <a:r>
                        <a:rPr lang="es-MX" sz="1400">
                          <a:effectLst/>
                        </a:rPr>
                        <a:t>4</a:t>
                      </a:r>
                    </a:p>
                  </a:txBody>
                  <a:tcPr marL="54392" marR="54392" marT="27196" marB="27196" anchor="ctr"/>
                </a:tc>
                <a:tc>
                  <a:txBody>
                    <a:bodyPr/>
                    <a:lstStyle/>
                    <a:p>
                      <a:r>
                        <a:rPr lang="es-MX" sz="1400">
                          <a:effectLst/>
                        </a:rPr>
                        <a:t>3.2 GHz</a:t>
                      </a:r>
                    </a:p>
                  </a:txBody>
                  <a:tcPr marL="54392" marR="54392" marT="27196" marB="27196" anchor="ctr"/>
                </a:tc>
                <a:tc>
                  <a:txBody>
                    <a:bodyPr/>
                    <a:lstStyle/>
                    <a:p>
                      <a:r>
                        <a:rPr lang="es-MX" sz="1400">
                          <a:effectLst/>
                        </a:rPr>
                        <a:t>2 × 6 MiB</a:t>
                      </a:r>
                    </a:p>
                  </a:txBody>
                  <a:tcPr marL="54392" marR="54392" marT="27196" marB="27196" anchor="ctr"/>
                </a:tc>
                <a:tc>
                  <a:txBody>
                    <a:bodyPr/>
                    <a:lstStyle/>
                    <a:p>
                      <a:r>
                        <a:rPr lang="es-MX" sz="1400">
                          <a:effectLst/>
                        </a:rPr>
                        <a:t>1600 MT/s</a:t>
                      </a:r>
                    </a:p>
                  </a:txBody>
                  <a:tcPr marL="54392" marR="54392" marT="27196" marB="27196" anchor="ctr"/>
                </a:tc>
                <a:tc>
                  <a:txBody>
                    <a:bodyPr/>
                    <a:lstStyle/>
                    <a:p>
                      <a:r>
                        <a:rPr lang="es-MX" sz="1400">
                          <a:effectLst/>
                        </a:rPr>
                        <a:t>8×</a:t>
                      </a:r>
                    </a:p>
                  </a:txBody>
                  <a:tcPr marL="54392" marR="54392" marT="27196" marB="27196" anchor="ctr"/>
                </a:tc>
                <a:tc>
                  <a:txBody>
                    <a:bodyPr/>
                    <a:lstStyle/>
                    <a:p>
                      <a:r>
                        <a:rPr lang="es-MX" sz="1400">
                          <a:effectLst/>
                        </a:rPr>
                        <a:t>0.85–1.3625 V</a:t>
                      </a:r>
                    </a:p>
                  </a:txBody>
                  <a:tcPr marL="54392" marR="54392" marT="27196" marB="27196" anchor="ctr"/>
                </a:tc>
                <a:tc>
                  <a:txBody>
                    <a:bodyPr/>
                    <a:lstStyle/>
                    <a:p>
                      <a:r>
                        <a:rPr lang="es-MX" sz="1400">
                          <a:effectLst/>
                        </a:rPr>
                        <a:t>136 W</a:t>
                      </a:r>
                    </a:p>
                  </a:txBody>
                  <a:tcPr marL="54392" marR="54392" marT="27196" marB="27196" anchor="ctr"/>
                </a:tc>
                <a:tc>
                  <a:txBody>
                    <a:bodyPr/>
                    <a:lstStyle/>
                    <a:p>
                      <a:r>
                        <a:rPr lang="es-MX" sz="1400">
                          <a:effectLst/>
                        </a:rPr>
                        <a:t>LGA 775</a:t>
                      </a:r>
                    </a:p>
                  </a:txBody>
                  <a:tcPr marL="54392" marR="54392" marT="27196" marB="27196" anchor="ctr"/>
                </a:tc>
                <a:tc>
                  <a:txBody>
                    <a:bodyPr/>
                    <a:lstStyle/>
                    <a:p>
                      <a:r>
                        <a:rPr lang="es-MX" sz="1400">
                          <a:effectLst/>
                        </a:rPr>
                        <a:t>Marzo de 2008</a:t>
                      </a:r>
                    </a:p>
                  </a:txBody>
                  <a:tcPr marL="54392" marR="54392" marT="27196" marB="27196" anchor="ctr"/>
                </a:tc>
                <a:tc>
                  <a:txBody>
                    <a:bodyPr/>
                    <a:lstStyle/>
                    <a:p>
                      <a:r>
                        <a:rPr lang="es-MX" sz="1400">
                          <a:effectLst/>
                        </a:rPr>
                        <a:t>$1399</a:t>
                      </a:r>
                    </a:p>
                  </a:txBody>
                  <a:tcPr marL="54392" marR="54392" marT="27196" marB="27196" anchor="ctr"/>
                </a:tc>
                <a:extLst>
                  <a:ext uri="{0D108BD9-81ED-4DB2-BD59-A6C34878D82A}">
                    <a16:rowId xmlns:a16="http://schemas.microsoft.com/office/drawing/2014/main" val="1315722123"/>
                  </a:ext>
                </a:extLst>
              </a:tr>
              <a:tr h="1135671">
                <a:tc>
                  <a:txBody>
                    <a:bodyPr/>
                    <a:lstStyle/>
                    <a:p>
                      <a:r>
                        <a:rPr lang="es-MX" sz="1400">
                          <a:effectLst/>
                        </a:rPr>
                        <a:t>Core 2 Extreme QX9775</a:t>
                      </a:r>
                    </a:p>
                  </a:txBody>
                  <a:tcPr marL="54392" marR="54392" marT="27196" marB="27196" anchor="ctr"/>
                </a:tc>
                <a:tc>
                  <a:txBody>
                    <a:bodyPr/>
                    <a:lstStyle/>
                    <a:p>
                      <a:r>
                        <a:rPr lang="es-MX" sz="1400">
                          <a:effectLst/>
                        </a:rPr>
                        <a:t>4</a:t>
                      </a:r>
                    </a:p>
                  </a:txBody>
                  <a:tcPr marL="54392" marR="54392" marT="27196" marB="27196" anchor="ctr"/>
                </a:tc>
                <a:tc>
                  <a:txBody>
                    <a:bodyPr/>
                    <a:lstStyle/>
                    <a:p>
                      <a:r>
                        <a:rPr lang="es-MX" sz="1400">
                          <a:effectLst/>
                        </a:rPr>
                        <a:t>3.2 GHz</a:t>
                      </a:r>
                    </a:p>
                  </a:txBody>
                  <a:tcPr marL="54392" marR="54392" marT="27196" marB="27196" anchor="ctr"/>
                </a:tc>
                <a:tc>
                  <a:txBody>
                    <a:bodyPr/>
                    <a:lstStyle/>
                    <a:p>
                      <a:r>
                        <a:rPr lang="es-MX" sz="1400" dirty="0">
                          <a:effectLst/>
                        </a:rPr>
                        <a:t>2 × 6 MiB</a:t>
                      </a:r>
                    </a:p>
                  </a:txBody>
                  <a:tcPr marL="54392" marR="54392" marT="27196" marB="27196" anchor="ctr"/>
                </a:tc>
                <a:tc>
                  <a:txBody>
                    <a:bodyPr/>
                    <a:lstStyle/>
                    <a:p>
                      <a:r>
                        <a:rPr lang="es-MX" sz="1400">
                          <a:effectLst/>
                        </a:rPr>
                        <a:t>1600 MT/s</a:t>
                      </a:r>
                    </a:p>
                  </a:txBody>
                  <a:tcPr marL="54392" marR="54392" marT="27196" marB="27196" anchor="ctr"/>
                </a:tc>
                <a:tc>
                  <a:txBody>
                    <a:bodyPr/>
                    <a:lstStyle/>
                    <a:p>
                      <a:r>
                        <a:rPr lang="es-MX" sz="1400">
                          <a:effectLst/>
                        </a:rPr>
                        <a:t>8×</a:t>
                      </a:r>
                    </a:p>
                  </a:txBody>
                  <a:tcPr marL="54392" marR="54392" marT="27196" marB="27196" anchor="ctr"/>
                </a:tc>
                <a:tc>
                  <a:txBody>
                    <a:bodyPr/>
                    <a:lstStyle/>
                    <a:p>
                      <a:r>
                        <a:rPr lang="es-MX" sz="1400">
                          <a:effectLst/>
                        </a:rPr>
                        <a:t>0.85–1.35 V</a:t>
                      </a:r>
                    </a:p>
                  </a:txBody>
                  <a:tcPr marL="54392" marR="54392" marT="27196" marB="27196" anchor="ctr"/>
                </a:tc>
                <a:tc>
                  <a:txBody>
                    <a:bodyPr/>
                    <a:lstStyle/>
                    <a:p>
                      <a:r>
                        <a:rPr lang="es-MX" sz="1400">
                          <a:effectLst/>
                        </a:rPr>
                        <a:t>150 W</a:t>
                      </a:r>
                    </a:p>
                  </a:txBody>
                  <a:tcPr marL="54392" marR="54392" marT="27196" marB="27196" anchor="ctr"/>
                </a:tc>
                <a:tc>
                  <a:txBody>
                    <a:bodyPr/>
                    <a:lstStyle/>
                    <a:p>
                      <a:r>
                        <a:rPr lang="es-MX" sz="1400">
                          <a:effectLst/>
                        </a:rPr>
                        <a:t>LGA 771</a:t>
                      </a:r>
                    </a:p>
                  </a:txBody>
                  <a:tcPr marL="54392" marR="54392" marT="27196" marB="27196" anchor="ctr"/>
                </a:tc>
                <a:tc>
                  <a:txBody>
                    <a:bodyPr/>
                    <a:lstStyle/>
                    <a:p>
                      <a:r>
                        <a:rPr lang="es-MX" sz="1400">
                          <a:effectLst/>
                        </a:rPr>
                        <a:t>Marzo de 2008</a:t>
                      </a:r>
                    </a:p>
                  </a:txBody>
                  <a:tcPr marL="54392" marR="54392" marT="27196" marB="27196" anchor="ctr"/>
                </a:tc>
                <a:tc>
                  <a:txBody>
                    <a:bodyPr/>
                    <a:lstStyle/>
                    <a:p>
                      <a:r>
                        <a:rPr lang="es-MX" sz="1400" dirty="0">
                          <a:effectLst/>
                        </a:rPr>
                        <a:t>$1499</a:t>
                      </a:r>
                    </a:p>
                  </a:txBody>
                  <a:tcPr marL="54392" marR="54392" marT="27196" marB="27196" anchor="ctr"/>
                </a:tc>
                <a:extLst>
                  <a:ext uri="{0D108BD9-81ED-4DB2-BD59-A6C34878D82A}">
                    <a16:rowId xmlns:a16="http://schemas.microsoft.com/office/drawing/2014/main" val="293505633"/>
                  </a:ext>
                </a:extLst>
              </a:tr>
            </a:tbl>
          </a:graphicData>
        </a:graphic>
      </p:graphicFrame>
      <p:sp>
        <p:nvSpPr>
          <p:cNvPr id="6" name="Rectangle 1">
            <a:extLst>
              <a:ext uri="{FF2B5EF4-FFF2-40B4-BE49-F238E27FC236}">
                <a16:creationId xmlns:a16="http://schemas.microsoft.com/office/drawing/2014/main" id="{95F53F73-0C5C-44C9-8379-C77FA1CB00F2}"/>
              </a:ext>
            </a:extLst>
          </p:cNvPr>
          <p:cNvSpPr>
            <a:spLocks noChangeArrowheads="1"/>
          </p:cNvSpPr>
          <p:nvPr/>
        </p:nvSpPr>
        <p:spPr bwMode="auto">
          <a:xfrm>
            <a:off x="825927" y="195138"/>
            <a:ext cx="21425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1" i="0" u="none" strike="noStrike" cap="none" normalizeH="0" baseline="0">
                <a:ln>
                  <a:noFill/>
                </a:ln>
                <a:solidFill>
                  <a:srgbClr val="202122"/>
                </a:solidFill>
                <a:effectLst/>
                <a:cs typeface="Arial" panose="020B0604020202020204" pitchFamily="34" charset="0"/>
              </a:rPr>
              <a:t>"Yorkfield XE" (45 nm)</a:t>
            </a:r>
            <a:endParaRPr kumimoji="0" lang="es-MX" altLang="es-MX" sz="28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29405534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DA61644-9FA9-490A-8F42-0B454780DE58}"/>
              </a:ext>
            </a:extLst>
          </p:cNvPr>
          <p:cNvSpPr>
            <a:spLocks noGrp="1"/>
          </p:cNvSpPr>
          <p:nvPr>
            <p:ph type="sldNum" sz="quarter" idx="12"/>
          </p:nvPr>
        </p:nvSpPr>
        <p:spPr/>
        <p:txBody>
          <a:bodyPr/>
          <a:lstStyle/>
          <a:p>
            <a:pPr rtl="0"/>
            <a:fld id="{D8DA9DAA-006C-4F4B-980E-E3DF019B24E2}" type="slidenum">
              <a:rPr lang="es-ES" noProof="0" smtClean="0"/>
              <a:t>73</a:t>
            </a:fld>
            <a:endParaRPr lang="es-ES" noProof="0"/>
          </a:p>
        </p:txBody>
      </p:sp>
      <p:sp>
        <p:nvSpPr>
          <p:cNvPr id="6" name="CuadroTexto 5">
            <a:extLst>
              <a:ext uri="{FF2B5EF4-FFF2-40B4-BE49-F238E27FC236}">
                <a16:creationId xmlns:a16="http://schemas.microsoft.com/office/drawing/2014/main" id="{6A32E1E1-8682-4E61-8F90-8576FCE52BF3}"/>
              </a:ext>
            </a:extLst>
          </p:cNvPr>
          <p:cNvSpPr txBox="1"/>
          <p:nvPr/>
        </p:nvSpPr>
        <p:spPr>
          <a:xfrm>
            <a:off x="715618" y="100761"/>
            <a:ext cx="6096000" cy="1938992"/>
          </a:xfrm>
          <a:prstGeom prst="rect">
            <a:avLst/>
          </a:prstGeom>
          <a:noFill/>
        </p:spPr>
        <p:txBody>
          <a:bodyPr wrap="square">
            <a:spAutoFit/>
          </a:bodyPr>
          <a:lstStyle/>
          <a:p>
            <a:pPr marL="171450" indent="-171450">
              <a:buFont typeface="Arial" panose="020B0604020202020204" pitchFamily="34" charset="0"/>
              <a:buChar char="•"/>
            </a:pPr>
            <a:r>
              <a:rPr lang="es-ES" sz="1200" b="1" dirty="0">
                <a:solidFill>
                  <a:schemeClr val="accent2"/>
                </a:solidFill>
              </a:rPr>
              <a:t>Intel Pentium Dual-Core</a:t>
            </a:r>
          </a:p>
          <a:p>
            <a:pPr marL="171450" indent="-171450">
              <a:buFont typeface="Arial" panose="020B0604020202020204" pitchFamily="34" charset="0"/>
              <a:buChar char="•"/>
            </a:pPr>
            <a:r>
              <a:rPr lang="es-ES" sz="1200" dirty="0"/>
              <a:t>Allendale (Pentium Dual-Core) - tecnología de proceso de 65 nm</a:t>
            </a:r>
          </a:p>
          <a:p>
            <a:pPr marL="171450" indent="-171450">
              <a:buFont typeface="Arial" panose="020B0604020202020204" pitchFamily="34" charset="0"/>
              <a:buChar char="•"/>
            </a:pPr>
            <a:r>
              <a:rPr lang="es-ES" sz="1200" dirty="0"/>
              <a:t>CPU de escritorio (soporte SMP restringido a 2 CPU)</a:t>
            </a:r>
          </a:p>
          <a:p>
            <a:pPr marL="171450" indent="-171450">
              <a:buFont typeface="Arial" panose="020B0604020202020204" pitchFamily="34" charset="0"/>
              <a:buChar char="•"/>
            </a:pPr>
            <a:r>
              <a:rPr lang="es-ES" sz="1200" dirty="0"/>
              <a:t>Dos núcleos en un dado</a:t>
            </a:r>
          </a:p>
          <a:p>
            <a:pPr marL="171450" indent="-171450">
              <a:buFont typeface="Arial" panose="020B0604020202020204" pitchFamily="34" charset="0"/>
              <a:buChar char="•"/>
            </a:pPr>
            <a:r>
              <a:rPr lang="es-ES" sz="1200" dirty="0"/>
              <a:t>Introducido el 21 de enero de 2007</a:t>
            </a:r>
          </a:p>
          <a:p>
            <a:pPr marL="171450" indent="-171450">
              <a:buFont typeface="Arial" panose="020B0604020202020204" pitchFamily="34" charset="0"/>
              <a:buChar char="•"/>
            </a:pPr>
            <a:r>
              <a:rPr lang="es-ES" sz="1200" dirty="0"/>
              <a:t>Instrucciones de SSSE3 SIMD</a:t>
            </a:r>
          </a:p>
          <a:p>
            <a:pPr marL="171450" indent="-171450">
              <a:buFont typeface="Arial" panose="020B0604020202020204" pitchFamily="34" charset="0"/>
              <a:buChar char="•"/>
            </a:pPr>
            <a:r>
              <a:rPr lang="es-ES" sz="1200" dirty="0"/>
              <a:t>167 millones de transistores</a:t>
            </a:r>
          </a:p>
          <a:p>
            <a:pPr marL="171450" indent="-171450">
              <a:buFont typeface="Arial" panose="020B0604020202020204" pitchFamily="34" charset="0"/>
              <a:buChar char="•"/>
            </a:pPr>
            <a:r>
              <a:rPr lang="es-ES" sz="1200" dirty="0"/>
              <a:t>TXT, extensiones de hardware de seguridad mejoradas</a:t>
            </a:r>
          </a:p>
          <a:p>
            <a:pPr marL="171450" indent="-171450">
              <a:buFont typeface="Arial" panose="020B0604020202020204" pitchFamily="34" charset="0"/>
              <a:buChar char="•"/>
            </a:pPr>
            <a:r>
              <a:rPr lang="es-ES" sz="1200" dirty="0"/>
              <a:t>Ejecutar bit de desactivación</a:t>
            </a:r>
          </a:p>
          <a:p>
            <a:pPr marL="171450" indent="-171450">
              <a:buFont typeface="Arial" panose="020B0604020202020204" pitchFamily="34" charset="0"/>
              <a:buChar char="•"/>
            </a:pPr>
            <a:r>
              <a:rPr lang="es-ES" sz="1200" dirty="0"/>
              <a:t>EIST (Tecnología Intel SpeedStep mejorada)</a:t>
            </a:r>
            <a:endParaRPr lang="es-MX" sz="1200" dirty="0"/>
          </a:p>
        </p:txBody>
      </p:sp>
      <p:graphicFrame>
        <p:nvGraphicFramePr>
          <p:cNvPr id="7" name="Tabla 6">
            <a:extLst>
              <a:ext uri="{FF2B5EF4-FFF2-40B4-BE49-F238E27FC236}">
                <a16:creationId xmlns:a16="http://schemas.microsoft.com/office/drawing/2014/main" id="{1E23E954-8944-42A7-894E-FFF5D7B154B6}"/>
              </a:ext>
            </a:extLst>
          </p:cNvPr>
          <p:cNvGraphicFramePr>
            <a:graphicFrameLocks noGrp="1"/>
          </p:cNvGraphicFramePr>
          <p:nvPr>
            <p:extLst>
              <p:ext uri="{D42A27DB-BD31-4B8C-83A1-F6EECF244321}">
                <p14:modId xmlns:p14="http://schemas.microsoft.com/office/powerpoint/2010/main" val="1698495137"/>
              </p:ext>
            </p:extLst>
          </p:nvPr>
        </p:nvGraphicFramePr>
        <p:xfrm>
          <a:off x="1295400" y="2133598"/>
          <a:ext cx="10058400" cy="4222752"/>
        </p:xfrm>
        <a:graphic>
          <a:graphicData uri="http://schemas.openxmlformats.org/drawingml/2006/table">
            <a:tbl>
              <a:tblPr>
                <a:tableStyleId>{E8B1032C-EA38-4F05-BA0D-38AFFFC7BED3}</a:tableStyleId>
              </a:tblPr>
              <a:tblGrid>
                <a:gridCol w="914400">
                  <a:extLst>
                    <a:ext uri="{9D8B030D-6E8A-4147-A177-3AD203B41FA5}">
                      <a16:colId xmlns:a16="http://schemas.microsoft.com/office/drawing/2014/main" val="2462209197"/>
                    </a:ext>
                  </a:extLst>
                </a:gridCol>
                <a:gridCol w="914400">
                  <a:extLst>
                    <a:ext uri="{9D8B030D-6E8A-4147-A177-3AD203B41FA5}">
                      <a16:colId xmlns:a16="http://schemas.microsoft.com/office/drawing/2014/main" val="3672906787"/>
                    </a:ext>
                  </a:extLst>
                </a:gridCol>
                <a:gridCol w="914400">
                  <a:extLst>
                    <a:ext uri="{9D8B030D-6E8A-4147-A177-3AD203B41FA5}">
                      <a16:colId xmlns:a16="http://schemas.microsoft.com/office/drawing/2014/main" val="2114538525"/>
                    </a:ext>
                  </a:extLst>
                </a:gridCol>
                <a:gridCol w="914400">
                  <a:extLst>
                    <a:ext uri="{9D8B030D-6E8A-4147-A177-3AD203B41FA5}">
                      <a16:colId xmlns:a16="http://schemas.microsoft.com/office/drawing/2014/main" val="3443624890"/>
                    </a:ext>
                  </a:extLst>
                </a:gridCol>
                <a:gridCol w="914400">
                  <a:extLst>
                    <a:ext uri="{9D8B030D-6E8A-4147-A177-3AD203B41FA5}">
                      <a16:colId xmlns:a16="http://schemas.microsoft.com/office/drawing/2014/main" val="1632716815"/>
                    </a:ext>
                  </a:extLst>
                </a:gridCol>
                <a:gridCol w="914400">
                  <a:extLst>
                    <a:ext uri="{9D8B030D-6E8A-4147-A177-3AD203B41FA5}">
                      <a16:colId xmlns:a16="http://schemas.microsoft.com/office/drawing/2014/main" val="1651154507"/>
                    </a:ext>
                  </a:extLst>
                </a:gridCol>
                <a:gridCol w="914400">
                  <a:extLst>
                    <a:ext uri="{9D8B030D-6E8A-4147-A177-3AD203B41FA5}">
                      <a16:colId xmlns:a16="http://schemas.microsoft.com/office/drawing/2014/main" val="276262335"/>
                    </a:ext>
                  </a:extLst>
                </a:gridCol>
                <a:gridCol w="914400">
                  <a:extLst>
                    <a:ext uri="{9D8B030D-6E8A-4147-A177-3AD203B41FA5}">
                      <a16:colId xmlns:a16="http://schemas.microsoft.com/office/drawing/2014/main" val="1393959928"/>
                    </a:ext>
                  </a:extLst>
                </a:gridCol>
                <a:gridCol w="914400">
                  <a:extLst>
                    <a:ext uri="{9D8B030D-6E8A-4147-A177-3AD203B41FA5}">
                      <a16:colId xmlns:a16="http://schemas.microsoft.com/office/drawing/2014/main" val="4230659554"/>
                    </a:ext>
                  </a:extLst>
                </a:gridCol>
                <a:gridCol w="914400">
                  <a:extLst>
                    <a:ext uri="{9D8B030D-6E8A-4147-A177-3AD203B41FA5}">
                      <a16:colId xmlns:a16="http://schemas.microsoft.com/office/drawing/2014/main" val="3568760625"/>
                    </a:ext>
                  </a:extLst>
                </a:gridCol>
                <a:gridCol w="914400">
                  <a:extLst>
                    <a:ext uri="{9D8B030D-6E8A-4147-A177-3AD203B41FA5}">
                      <a16:colId xmlns:a16="http://schemas.microsoft.com/office/drawing/2014/main" val="3050759799"/>
                    </a:ext>
                  </a:extLst>
                </a:gridCol>
              </a:tblGrid>
              <a:tr h="703792">
                <a:tc>
                  <a:txBody>
                    <a:bodyPr/>
                    <a:lstStyle/>
                    <a:p>
                      <a:pPr algn="ctr"/>
                      <a:r>
                        <a:rPr lang="es-MX" sz="1050">
                          <a:effectLst/>
                        </a:rPr>
                        <a:t>Modelo</a:t>
                      </a:r>
                    </a:p>
                  </a:txBody>
                  <a:tcPr marL="45326" marR="45326" marT="22663" marB="22663" anchor="ctr"/>
                </a:tc>
                <a:tc>
                  <a:txBody>
                    <a:bodyPr/>
                    <a:lstStyle/>
                    <a:p>
                      <a:pPr algn="ctr"/>
                      <a:r>
                        <a:rPr lang="es-MX" sz="1050">
                          <a:effectLst/>
                        </a:rPr>
                        <a:t>Núcleos</a:t>
                      </a:r>
                    </a:p>
                  </a:txBody>
                  <a:tcPr marL="45326" marR="45326" marT="22663" marB="22663" anchor="ctr"/>
                </a:tc>
                <a:tc>
                  <a:txBody>
                    <a:bodyPr/>
                    <a:lstStyle/>
                    <a:p>
                      <a:pPr algn="ctr"/>
                      <a:r>
                        <a:rPr lang="es-MX" sz="1050">
                          <a:effectLst/>
                        </a:rPr>
                        <a:t>Frecuencia</a:t>
                      </a:r>
                    </a:p>
                  </a:txBody>
                  <a:tcPr marL="45326" marR="45326" marT="22663" marB="22663" anchor="ctr"/>
                </a:tc>
                <a:tc>
                  <a:txBody>
                    <a:bodyPr/>
                    <a:lstStyle/>
                    <a:p>
                      <a:pPr algn="ctr"/>
                      <a:r>
                        <a:rPr lang="es-MX" sz="1050">
                          <a:effectLst/>
                        </a:rPr>
                        <a:t>cachéL2</a:t>
                      </a:r>
                    </a:p>
                  </a:txBody>
                  <a:tcPr marL="45326" marR="45326" marT="22663" marB="22663" anchor="ctr"/>
                </a:tc>
                <a:tc>
                  <a:txBody>
                    <a:bodyPr/>
                    <a:lstStyle/>
                    <a:p>
                      <a:pPr algn="ctr"/>
                      <a:r>
                        <a:rPr lang="es-MX" sz="1050">
                          <a:effectLst/>
                        </a:rPr>
                        <a:t>FSB</a:t>
                      </a:r>
                    </a:p>
                  </a:txBody>
                  <a:tcPr marL="45326" marR="45326" marT="22663" marB="22663" anchor="ctr"/>
                </a:tc>
                <a:tc>
                  <a:txBody>
                    <a:bodyPr/>
                    <a:lstStyle/>
                    <a:p>
                      <a:pPr algn="ctr"/>
                      <a:r>
                        <a:rPr lang="es-MX" sz="1050">
                          <a:effectLst/>
                        </a:rPr>
                        <a:t>Mult.</a:t>
                      </a:r>
                    </a:p>
                  </a:txBody>
                  <a:tcPr marL="45326" marR="45326" marT="22663" marB="22663" anchor="ctr"/>
                </a:tc>
                <a:tc>
                  <a:txBody>
                    <a:bodyPr/>
                    <a:lstStyle/>
                    <a:p>
                      <a:pPr algn="ctr"/>
                      <a:r>
                        <a:rPr lang="es-MX" sz="1050">
                          <a:effectLst/>
                        </a:rPr>
                        <a:t>Voltaje</a:t>
                      </a:r>
                    </a:p>
                  </a:txBody>
                  <a:tcPr marL="45326" marR="45326" marT="22663" marB="22663" anchor="ctr"/>
                </a:tc>
                <a:tc>
                  <a:txBody>
                    <a:bodyPr/>
                    <a:lstStyle/>
                    <a:p>
                      <a:pPr algn="ctr"/>
                      <a:r>
                        <a:rPr lang="es-MX" sz="1050">
                          <a:effectLst/>
                        </a:rPr>
                        <a:t>TDP</a:t>
                      </a:r>
                    </a:p>
                  </a:txBody>
                  <a:tcPr marL="45326" marR="45326" marT="22663" marB="22663" anchor="ctr"/>
                </a:tc>
                <a:tc>
                  <a:txBody>
                    <a:bodyPr/>
                    <a:lstStyle/>
                    <a:p>
                      <a:pPr algn="ctr"/>
                      <a:r>
                        <a:rPr lang="es-MX" sz="1050">
                          <a:effectLst/>
                        </a:rPr>
                        <a:t>Socket</a:t>
                      </a:r>
                    </a:p>
                  </a:txBody>
                  <a:tcPr marL="45326" marR="45326" marT="22663" marB="22663" anchor="ctr"/>
                </a:tc>
                <a:tc>
                  <a:txBody>
                    <a:bodyPr/>
                    <a:lstStyle/>
                    <a:p>
                      <a:pPr algn="ctr"/>
                      <a:r>
                        <a:rPr lang="es-MX" sz="1050">
                          <a:effectLst/>
                        </a:rPr>
                        <a:t>Fecha delanzamiento</a:t>
                      </a:r>
                    </a:p>
                  </a:txBody>
                  <a:tcPr marL="45326" marR="45326" marT="22663" marB="22663" anchor="ctr"/>
                </a:tc>
                <a:tc>
                  <a:txBody>
                    <a:bodyPr/>
                    <a:lstStyle/>
                    <a:p>
                      <a:pPr algn="ctr"/>
                      <a:r>
                        <a:rPr lang="es-MX" sz="1050">
                          <a:effectLst/>
                        </a:rPr>
                        <a:t>Precio delanzamiento (USD)</a:t>
                      </a:r>
                    </a:p>
                  </a:txBody>
                  <a:tcPr marL="45326" marR="45326" marT="22663" marB="22663" anchor="ctr"/>
                </a:tc>
                <a:extLst>
                  <a:ext uri="{0D108BD9-81ED-4DB2-BD59-A6C34878D82A}">
                    <a16:rowId xmlns:a16="http://schemas.microsoft.com/office/drawing/2014/main" val="1898871757"/>
                  </a:ext>
                </a:extLst>
              </a:tr>
              <a:tr h="703792">
                <a:tc>
                  <a:txBody>
                    <a:bodyPr/>
                    <a:lstStyle/>
                    <a:p>
                      <a:r>
                        <a:rPr lang="es-MX" sz="1050">
                          <a:effectLst/>
                        </a:rPr>
                        <a:t>Pentium Dual-Core E2140</a:t>
                      </a:r>
                    </a:p>
                  </a:txBody>
                  <a:tcPr marL="45326" marR="45326" marT="22663" marB="22663" anchor="ctr"/>
                </a:tc>
                <a:tc>
                  <a:txBody>
                    <a:bodyPr/>
                    <a:lstStyle/>
                    <a:p>
                      <a:r>
                        <a:rPr lang="es-MX" sz="1050">
                          <a:effectLst/>
                        </a:rPr>
                        <a:t>2</a:t>
                      </a:r>
                    </a:p>
                  </a:txBody>
                  <a:tcPr marL="45326" marR="45326" marT="22663" marB="22663" anchor="ctr"/>
                </a:tc>
                <a:tc>
                  <a:txBody>
                    <a:bodyPr/>
                    <a:lstStyle/>
                    <a:p>
                      <a:r>
                        <a:rPr lang="es-MX" sz="1050">
                          <a:effectLst/>
                        </a:rPr>
                        <a:t>1.6 GHz</a:t>
                      </a:r>
                    </a:p>
                  </a:txBody>
                  <a:tcPr marL="45326" marR="45326" marT="22663" marB="22663" anchor="ctr"/>
                </a:tc>
                <a:tc>
                  <a:txBody>
                    <a:bodyPr/>
                    <a:lstStyle/>
                    <a:p>
                      <a:r>
                        <a:rPr lang="es-MX" sz="1050">
                          <a:effectLst/>
                        </a:rPr>
                        <a:t>1 MiB</a:t>
                      </a:r>
                    </a:p>
                  </a:txBody>
                  <a:tcPr marL="45326" marR="45326" marT="22663" marB="22663" anchor="ctr"/>
                </a:tc>
                <a:tc>
                  <a:txBody>
                    <a:bodyPr/>
                    <a:lstStyle/>
                    <a:p>
                      <a:r>
                        <a:rPr lang="es-MX" sz="1050">
                          <a:effectLst/>
                        </a:rPr>
                        <a:t>800 MT/s</a:t>
                      </a:r>
                    </a:p>
                  </a:txBody>
                  <a:tcPr marL="45326" marR="45326" marT="22663" marB="22663" anchor="ctr"/>
                </a:tc>
                <a:tc>
                  <a:txBody>
                    <a:bodyPr/>
                    <a:lstStyle/>
                    <a:p>
                      <a:r>
                        <a:rPr lang="es-MX" sz="1050">
                          <a:effectLst/>
                        </a:rPr>
                        <a:t>8×</a:t>
                      </a:r>
                    </a:p>
                  </a:txBody>
                  <a:tcPr marL="45326" marR="45326" marT="22663" marB="22663" anchor="ctr"/>
                </a:tc>
                <a:tc>
                  <a:txBody>
                    <a:bodyPr/>
                    <a:lstStyle/>
                    <a:p>
                      <a:r>
                        <a:rPr lang="es-MX" sz="1050">
                          <a:effectLst/>
                        </a:rPr>
                        <a:t>1.162–1.312 V</a:t>
                      </a:r>
                    </a:p>
                  </a:txBody>
                  <a:tcPr marL="45326" marR="45326" marT="22663" marB="22663" anchor="ctr"/>
                </a:tc>
                <a:tc>
                  <a:txBody>
                    <a:bodyPr/>
                    <a:lstStyle/>
                    <a:p>
                      <a:r>
                        <a:rPr lang="es-MX" sz="1050">
                          <a:effectLst/>
                        </a:rPr>
                        <a:t>65 W</a:t>
                      </a:r>
                    </a:p>
                  </a:txBody>
                  <a:tcPr marL="45326" marR="45326" marT="22663" marB="22663" anchor="ctr"/>
                </a:tc>
                <a:tc>
                  <a:txBody>
                    <a:bodyPr/>
                    <a:lstStyle/>
                    <a:p>
                      <a:r>
                        <a:rPr lang="es-MX" sz="1050">
                          <a:effectLst/>
                        </a:rPr>
                        <a:t>LGA 775</a:t>
                      </a:r>
                    </a:p>
                  </a:txBody>
                  <a:tcPr marL="45326" marR="45326" marT="22663" marB="22663" anchor="ctr"/>
                </a:tc>
                <a:tc>
                  <a:txBody>
                    <a:bodyPr/>
                    <a:lstStyle/>
                    <a:p>
                      <a:r>
                        <a:rPr lang="es-ES" sz="1050">
                          <a:effectLst/>
                        </a:rPr>
                        <a:t>3 de junio de 2007</a:t>
                      </a:r>
                    </a:p>
                  </a:txBody>
                  <a:tcPr marL="45326" marR="45326" marT="22663" marB="22663" anchor="ctr"/>
                </a:tc>
                <a:tc>
                  <a:txBody>
                    <a:bodyPr/>
                    <a:lstStyle/>
                    <a:p>
                      <a:r>
                        <a:rPr lang="es-MX" sz="1050">
                          <a:effectLst/>
                        </a:rPr>
                        <a:t>$74</a:t>
                      </a:r>
                    </a:p>
                  </a:txBody>
                  <a:tcPr marL="45326" marR="45326" marT="22663" marB="22663" anchor="ctr"/>
                </a:tc>
                <a:extLst>
                  <a:ext uri="{0D108BD9-81ED-4DB2-BD59-A6C34878D82A}">
                    <a16:rowId xmlns:a16="http://schemas.microsoft.com/office/drawing/2014/main" val="1047343632"/>
                  </a:ext>
                </a:extLst>
              </a:tr>
              <a:tr h="703792">
                <a:tc>
                  <a:txBody>
                    <a:bodyPr/>
                    <a:lstStyle/>
                    <a:p>
                      <a:r>
                        <a:rPr lang="es-MX" sz="1050">
                          <a:effectLst/>
                        </a:rPr>
                        <a:t>Pentium Dual-Core E2160</a:t>
                      </a:r>
                    </a:p>
                  </a:txBody>
                  <a:tcPr marL="45326" marR="45326" marT="22663" marB="22663" anchor="ctr"/>
                </a:tc>
                <a:tc>
                  <a:txBody>
                    <a:bodyPr/>
                    <a:lstStyle/>
                    <a:p>
                      <a:r>
                        <a:rPr lang="es-MX" sz="1050">
                          <a:effectLst/>
                        </a:rPr>
                        <a:t>2</a:t>
                      </a:r>
                    </a:p>
                  </a:txBody>
                  <a:tcPr marL="45326" marR="45326" marT="22663" marB="22663" anchor="ctr"/>
                </a:tc>
                <a:tc>
                  <a:txBody>
                    <a:bodyPr/>
                    <a:lstStyle/>
                    <a:p>
                      <a:r>
                        <a:rPr lang="es-MX" sz="1050">
                          <a:effectLst/>
                        </a:rPr>
                        <a:t>1.8 GHz</a:t>
                      </a:r>
                    </a:p>
                  </a:txBody>
                  <a:tcPr marL="45326" marR="45326" marT="22663" marB="22663" anchor="ctr"/>
                </a:tc>
                <a:tc>
                  <a:txBody>
                    <a:bodyPr/>
                    <a:lstStyle/>
                    <a:p>
                      <a:r>
                        <a:rPr lang="es-MX" sz="1050">
                          <a:effectLst/>
                        </a:rPr>
                        <a:t>1 MiB</a:t>
                      </a:r>
                    </a:p>
                  </a:txBody>
                  <a:tcPr marL="45326" marR="45326" marT="22663" marB="22663" anchor="ctr"/>
                </a:tc>
                <a:tc>
                  <a:txBody>
                    <a:bodyPr/>
                    <a:lstStyle/>
                    <a:p>
                      <a:r>
                        <a:rPr lang="es-MX" sz="1050">
                          <a:effectLst/>
                        </a:rPr>
                        <a:t>800 MT/s</a:t>
                      </a:r>
                    </a:p>
                  </a:txBody>
                  <a:tcPr marL="45326" marR="45326" marT="22663" marB="22663" anchor="ctr"/>
                </a:tc>
                <a:tc>
                  <a:txBody>
                    <a:bodyPr/>
                    <a:lstStyle/>
                    <a:p>
                      <a:r>
                        <a:rPr lang="es-MX" sz="1050">
                          <a:effectLst/>
                        </a:rPr>
                        <a:t>9×</a:t>
                      </a:r>
                    </a:p>
                  </a:txBody>
                  <a:tcPr marL="45326" marR="45326" marT="22663" marB="22663" anchor="ctr"/>
                </a:tc>
                <a:tc>
                  <a:txBody>
                    <a:bodyPr/>
                    <a:lstStyle/>
                    <a:p>
                      <a:r>
                        <a:rPr lang="es-MX" sz="1050">
                          <a:effectLst/>
                        </a:rPr>
                        <a:t>1.162–1.312 V</a:t>
                      </a:r>
                    </a:p>
                  </a:txBody>
                  <a:tcPr marL="45326" marR="45326" marT="22663" marB="22663" anchor="ctr"/>
                </a:tc>
                <a:tc>
                  <a:txBody>
                    <a:bodyPr/>
                    <a:lstStyle/>
                    <a:p>
                      <a:r>
                        <a:rPr lang="es-MX" sz="1050">
                          <a:effectLst/>
                        </a:rPr>
                        <a:t>65 W</a:t>
                      </a:r>
                    </a:p>
                  </a:txBody>
                  <a:tcPr marL="45326" marR="45326" marT="22663" marB="22663" anchor="ctr"/>
                </a:tc>
                <a:tc>
                  <a:txBody>
                    <a:bodyPr/>
                    <a:lstStyle/>
                    <a:p>
                      <a:r>
                        <a:rPr lang="es-MX" sz="1050">
                          <a:effectLst/>
                        </a:rPr>
                        <a:t>LGA 775</a:t>
                      </a:r>
                    </a:p>
                  </a:txBody>
                  <a:tcPr marL="45326" marR="45326" marT="22663" marB="22663" anchor="ctr"/>
                </a:tc>
                <a:tc>
                  <a:txBody>
                    <a:bodyPr/>
                    <a:lstStyle/>
                    <a:p>
                      <a:r>
                        <a:rPr lang="es-ES" sz="1050">
                          <a:effectLst/>
                        </a:rPr>
                        <a:t>3 de junio de 2007</a:t>
                      </a:r>
                    </a:p>
                  </a:txBody>
                  <a:tcPr marL="45326" marR="45326" marT="22663" marB="22663" anchor="ctr"/>
                </a:tc>
                <a:tc>
                  <a:txBody>
                    <a:bodyPr/>
                    <a:lstStyle/>
                    <a:p>
                      <a:r>
                        <a:rPr lang="es-MX" sz="1050">
                          <a:effectLst/>
                        </a:rPr>
                        <a:t>$84</a:t>
                      </a:r>
                    </a:p>
                  </a:txBody>
                  <a:tcPr marL="45326" marR="45326" marT="22663" marB="22663" anchor="ctr"/>
                </a:tc>
                <a:extLst>
                  <a:ext uri="{0D108BD9-81ED-4DB2-BD59-A6C34878D82A}">
                    <a16:rowId xmlns:a16="http://schemas.microsoft.com/office/drawing/2014/main" val="3349606330"/>
                  </a:ext>
                </a:extLst>
              </a:tr>
              <a:tr h="703792">
                <a:tc>
                  <a:txBody>
                    <a:bodyPr/>
                    <a:lstStyle/>
                    <a:p>
                      <a:r>
                        <a:rPr lang="es-MX" sz="1050">
                          <a:effectLst/>
                        </a:rPr>
                        <a:t>Pentium Dual-Core E2180</a:t>
                      </a:r>
                    </a:p>
                  </a:txBody>
                  <a:tcPr marL="45326" marR="45326" marT="22663" marB="22663" anchor="ctr"/>
                </a:tc>
                <a:tc>
                  <a:txBody>
                    <a:bodyPr/>
                    <a:lstStyle/>
                    <a:p>
                      <a:r>
                        <a:rPr lang="es-MX" sz="1050">
                          <a:effectLst/>
                        </a:rPr>
                        <a:t>2</a:t>
                      </a:r>
                    </a:p>
                  </a:txBody>
                  <a:tcPr marL="45326" marR="45326" marT="22663" marB="22663" anchor="ctr"/>
                </a:tc>
                <a:tc>
                  <a:txBody>
                    <a:bodyPr/>
                    <a:lstStyle/>
                    <a:p>
                      <a:r>
                        <a:rPr lang="es-MX" sz="1050">
                          <a:effectLst/>
                        </a:rPr>
                        <a:t>2 GHz</a:t>
                      </a:r>
                    </a:p>
                  </a:txBody>
                  <a:tcPr marL="45326" marR="45326" marT="22663" marB="22663" anchor="ctr"/>
                </a:tc>
                <a:tc>
                  <a:txBody>
                    <a:bodyPr/>
                    <a:lstStyle/>
                    <a:p>
                      <a:r>
                        <a:rPr lang="es-MX" sz="1050">
                          <a:effectLst/>
                        </a:rPr>
                        <a:t>1 MiB</a:t>
                      </a:r>
                    </a:p>
                  </a:txBody>
                  <a:tcPr marL="45326" marR="45326" marT="22663" marB="22663" anchor="ctr"/>
                </a:tc>
                <a:tc>
                  <a:txBody>
                    <a:bodyPr/>
                    <a:lstStyle/>
                    <a:p>
                      <a:r>
                        <a:rPr lang="es-MX" sz="1050">
                          <a:effectLst/>
                        </a:rPr>
                        <a:t>800 MT/s</a:t>
                      </a:r>
                    </a:p>
                  </a:txBody>
                  <a:tcPr marL="45326" marR="45326" marT="22663" marB="22663" anchor="ctr"/>
                </a:tc>
                <a:tc>
                  <a:txBody>
                    <a:bodyPr/>
                    <a:lstStyle/>
                    <a:p>
                      <a:r>
                        <a:rPr lang="es-MX" sz="1050">
                          <a:effectLst/>
                        </a:rPr>
                        <a:t>10×</a:t>
                      </a:r>
                    </a:p>
                  </a:txBody>
                  <a:tcPr marL="45326" marR="45326" marT="22663" marB="22663" anchor="ctr"/>
                </a:tc>
                <a:tc>
                  <a:txBody>
                    <a:bodyPr/>
                    <a:lstStyle/>
                    <a:p>
                      <a:r>
                        <a:rPr lang="es-MX" sz="1050">
                          <a:effectLst/>
                        </a:rPr>
                        <a:t>0.85–1.50 V</a:t>
                      </a:r>
                    </a:p>
                  </a:txBody>
                  <a:tcPr marL="45326" marR="45326" marT="22663" marB="22663" anchor="ctr"/>
                </a:tc>
                <a:tc>
                  <a:txBody>
                    <a:bodyPr/>
                    <a:lstStyle/>
                    <a:p>
                      <a:r>
                        <a:rPr lang="es-MX" sz="1050">
                          <a:effectLst/>
                        </a:rPr>
                        <a:t>65 W</a:t>
                      </a:r>
                    </a:p>
                  </a:txBody>
                  <a:tcPr marL="45326" marR="45326" marT="22663" marB="22663" anchor="ctr"/>
                </a:tc>
                <a:tc>
                  <a:txBody>
                    <a:bodyPr/>
                    <a:lstStyle/>
                    <a:p>
                      <a:r>
                        <a:rPr lang="es-MX" sz="1050">
                          <a:effectLst/>
                        </a:rPr>
                        <a:t>LGA 775</a:t>
                      </a:r>
                    </a:p>
                  </a:txBody>
                  <a:tcPr marL="45326" marR="45326" marT="22663" marB="22663" anchor="ctr"/>
                </a:tc>
                <a:tc>
                  <a:txBody>
                    <a:bodyPr/>
                    <a:lstStyle/>
                    <a:p>
                      <a:r>
                        <a:rPr lang="pt-BR" sz="1050">
                          <a:effectLst/>
                        </a:rPr>
                        <a:t>26 de agosto de 2007</a:t>
                      </a:r>
                    </a:p>
                  </a:txBody>
                  <a:tcPr marL="45326" marR="45326" marT="22663" marB="22663" anchor="ctr"/>
                </a:tc>
                <a:tc>
                  <a:txBody>
                    <a:bodyPr/>
                    <a:lstStyle/>
                    <a:p>
                      <a:r>
                        <a:rPr lang="es-MX" sz="1050">
                          <a:effectLst/>
                        </a:rPr>
                        <a:t>$84</a:t>
                      </a:r>
                    </a:p>
                  </a:txBody>
                  <a:tcPr marL="45326" marR="45326" marT="22663" marB="22663" anchor="ctr"/>
                </a:tc>
                <a:extLst>
                  <a:ext uri="{0D108BD9-81ED-4DB2-BD59-A6C34878D82A}">
                    <a16:rowId xmlns:a16="http://schemas.microsoft.com/office/drawing/2014/main" val="1239370268"/>
                  </a:ext>
                </a:extLst>
              </a:tr>
              <a:tr h="703792">
                <a:tc>
                  <a:txBody>
                    <a:bodyPr/>
                    <a:lstStyle/>
                    <a:p>
                      <a:r>
                        <a:rPr lang="es-MX" sz="1050">
                          <a:effectLst/>
                        </a:rPr>
                        <a:t>Pentium Dual-Core E2200</a:t>
                      </a:r>
                    </a:p>
                  </a:txBody>
                  <a:tcPr marL="45326" marR="45326" marT="22663" marB="22663" anchor="ctr"/>
                </a:tc>
                <a:tc>
                  <a:txBody>
                    <a:bodyPr/>
                    <a:lstStyle/>
                    <a:p>
                      <a:r>
                        <a:rPr lang="es-MX" sz="1050">
                          <a:effectLst/>
                        </a:rPr>
                        <a:t>2</a:t>
                      </a:r>
                    </a:p>
                  </a:txBody>
                  <a:tcPr marL="45326" marR="45326" marT="22663" marB="22663" anchor="ctr"/>
                </a:tc>
                <a:tc>
                  <a:txBody>
                    <a:bodyPr/>
                    <a:lstStyle/>
                    <a:p>
                      <a:r>
                        <a:rPr lang="es-MX" sz="1050">
                          <a:effectLst/>
                        </a:rPr>
                        <a:t>2.2 GHz</a:t>
                      </a:r>
                    </a:p>
                  </a:txBody>
                  <a:tcPr marL="45326" marR="45326" marT="22663" marB="22663" anchor="ctr"/>
                </a:tc>
                <a:tc>
                  <a:txBody>
                    <a:bodyPr/>
                    <a:lstStyle/>
                    <a:p>
                      <a:r>
                        <a:rPr lang="es-MX" sz="1050">
                          <a:effectLst/>
                        </a:rPr>
                        <a:t>1 MiB</a:t>
                      </a:r>
                    </a:p>
                  </a:txBody>
                  <a:tcPr marL="45326" marR="45326" marT="22663" marB="22663" anchor="ctr"/>
                </a:tc>
                <a:tc>
                  <a:txBody>
                    <a:bodyPr/>
                    <a:lstStyle/>
                    <a:p>
                      <a:r>
                        <a:rPr lang="es-MX" sz="1050">
                          <a:effectLst/>
                        </a:rPr>
                        <a:t>800 MT/s</a:t>
                      </a:r>
                    </a:p>
                  </a:txBody>
                  <a:tcPr marL="45326" marR="45326" marT="22663" marB="22663" anchor="ctr"/>
                </a:tc>
                <a:tc>
                  <a:txBody>
                    <a:bodyPr/>
                    <a:lstStyle/>
                    <a:p>
                      <a:r>
                        <a:rPr lang="es-MX" sz="1050">
                          <a:effectLst/>
                        </a:rPr>
                        <a:t>11×</a:t>
                      </a:r>
                    </a:p>
                  </a:txBody>
                  <a:tcPr marL="45326" marR="45326" marT="22663" marB="22663" anchor="ctr"/>
                </a:tc>
                <a:tc>
                  <a:txBody>
                    <a:bodyPr/>
                    <a:lstStyle/>
                    <a:p>
                      <a:r>
                        <a:rPr lang="es-MX" sz="1050">
                          <a:effectLst/>
                        </a:rPr>
                        <a:t>0.85–1.50 V</a:t>
                      </a:r>
                    </a:p>
                  </a:txBody>
                  <a:tcPr marL="45326" marR="45326" marT="22663" marB="22663" anchor="ctr"/>
                </a:tc>
                <a:tc>
                  <a:txBody>
                    <a:bodyPr/>
                    <a:lstStyle/>
                    <a:p>
                      <a:r>
                        <a:rPr lang="es-MX" sz="1050">
                          <a:effectLst/>
                        </a:rPr>
                        <a:t>65 W</a:t>
                      </a:r>
                    </a:p>
                  </a:txBody>
                  <a:tcPr marL="45326" marR="45326" marT="22663" marB="22663" anchor="ctr"/>
                </a:tc>
                <a:tc>
                  <a:txBody>
                    <a:bodyPr/>
                    <a:lstStyle/>
                    <a:p>
                      <a:r>
                        <a:rPr lang="es-MX" sz="1050">
                          <a:effectLst/>
                        </a:rPr>
                        <a:t>LGA 775</a:t>
                      </a:r>
                    </a:p>
                  </a:txBody>
                  <a:tcPr marL="45326" marR="45326" marT="22663" marB="22663" anchor="ctr"/>
                </a:tc>
                <a:tc>
                  <a:txBody>
                    <a:bodyPr/>
                    <a:lstStyle/>
                    <a:p>
                      <a:r>
                        <a:rPr lang="es-MX" sz="1050">
                          <a:effectLst/>
                        </a:rPr>
                        <a:t>2 de diciembre de 2007</a:t>
                      </a:r>
                    </a:p>
                  </a:txBody>
                  <a:tcPr marL="45326" marR="45326" marT="22663" marB="22663" anchor="ctr"/>
                </a:tc>
                <a:tc>
                  <a:txBody>
                    <a:bodyPr/>
                    <a:lstStyle/>
                    <a:p>
                      <a:r>
                        <a:rPr lang="es-MX" sz="1050">
                          <a:effectLst/>
                        </a:rPr>
                        <a:t>$84</a:t>
                      </a:r>
                    </a:p>
                  </a:txBody>
                  <a:tcPr marL="45326" marR="45326" marT="22663" marB="22663" anchor="ctr"/>
                </a:tc>
                <a:extLst>
                  <a:ext uri="{0D108BD9-81ED-4DB2-BD59-A6C34878D82A}">
                    <a16:rowId xmlns:a16="http://schemas.microsoft.com/office/drawing/2014/main" val="3501692218"/>
                  </a:ext>
                </a:extLst>
              </a:tr>
              <a:tr h="703792">
                <a:tc>
                  <a:txBody>
                    <a:bodyPr/>
                    <a:lstStyle/>
                    <a:p>
                      <a:r>
                        <a:rPr lang="es-MX" sz="1050">
                          <a:effectLst/>
                        </a:rPr>
                        <a:t>Pentium Dual-Core E2220</a:t>
                      </a:r>
                    </a:p>
                  </a:txBody>
                  <a:tcPr marL="45326" marR="45326" marT="22663" marB="22663" anchor="ctr"/>
                </a:tc>
                <a:tc>
                  <a:txBody>
                    <a:bodyPr/>
                    <a:lstStyle/>
                    <a:p>
                      <a:r>
                        <a:rPr lang="es-MX" sz="1050">
                          <a:effectLst/>
                        </a:rPr>
                        <a:t>2</a:t>
                      </a:r>
                    </a:p>
                  </a:txBody>
                  <a:tcPr marL="45326" marR="45326" marT="22663" marB="22663" anchor="ctr"/>
                </a:tc>
                <a:tc>
                  <a:txBody>
                    <a:bodyPr/>
                    <a:lstStyle/>
                    <a:p>
                      <a:r>
                        <a:rPr lang="es-MX" sz="1050">
                          <a:effectLst/>
                        </a:rPr>
                        <a:t>2.4 GHz</a:t>
                      </a:r>
                    </a:p>
                  </a:txBody>
                  <a:tcPr marL="45326" marR="45326" marT="22663" marB="22663" anchor="ctr"/>
                </a:tc>
                <a:tc>
                  <a:txBody>
                    <a:bodyPr/>
                    <a:lstStyle/>
                    <a:p>
                      <a:r>
                        <a:rPr lang="es-MX" sz="1050">
                          <a:effectLst/>
                        </a:rPr>
                        <a:t>1 MiB</a:t>
                      </a:r>
                    </a:p>
                  </a:txBody>
                  <a:tcPr marL="45326" marR="45326" marT="22663" marB="22663" anchor="ctr"/>
                </a:tc>
                <a:tc>
                  <a:txBody>
                    <a:bodyPr/>
                    <a:lstStyle/>
                    <a:p>
                      <a:r>
                        <a:rPr lang="es-MX" sz="1050">
                          <a:effectLst/>
                        </a:rPr>
                        <a:t>800 MT/s</a:t>
                      </a:r>
                    </a:p>
                  </a:txBody>
                  <a:tcPr marL="45326" marR="45326" marT="22663" marB="22663" anchor="ctr"/>
                </a:tc>
                <a:tc>
                  <a:txBody>
                    <a:bodyPr/>
                    <a:lstStyle/>
                    <a:p>
                      <a:r>
                        <a:rPr lang="es-MX" sz="1050">
                          <a:effectLst/>
                        </a:rPr>
                        <a:t>12×</a:t>
                      </a:r>
                    </a:p>
                  </a:txBody>
                  <a:tcPr marL="45326" marR="45326" marT="22663" marB="22663" anchor="ctr"/>
                </a:tc>
                <a:tc>
                  <a:txBody>
                    <a:bodyPr/>
                    <a:lstStyle/>
                    <a:p>
                      <a:r>
                        <a:rPr lang="es-MX" sz="1050">
                          <a:effectLst/>
                        </a:rPr>
                        <a:t>0.85–1.50 V</a:t>
                      </a:r>
                    </a:p>
                  </a:txBody>
                  <a:tcPr marL="45326" marR="45326" marT="22663" marB="22663" anchor="ctr"/>
                </a:tc>
                <a:tc>
                  <a:txBody>
                    <a:bodyPr/>
                    <a:lstStyle/>
                    <a:p>
                      <a:r>
                        <a:rPr lang="es-MX" sz="1050">
                          <a:effectLst/>
                        </a:rPr>
                        <a:t>65 W</a:t>
                      </a:r>
                    </a:p>
                  </a:txBody>
                  <a:tcPr marL="45326" marR="45326" marT="22663" marB="22663" anchor="ctr"/>
                </a:tc>
                <a:tc>
                  <a:txBody>
                    <a:bodyPr/>
                    <a:lstStyle/>
                    <a:p>
                      <a:r>
                        <a:rPr lang="es-MX" sz="1050">
                          <a:effectLst/>
                        </a:rPr>
                        <a:t>LGA 775</a:t>
                      </a:r>
                    </a:p>
                  </a:txBody>
                  <a:tcPr marL="45326" marR="45326" marT="22663" marB="22663" anchor="ctr"/>
                </a:tc>
                <a:tc>
                  <a:txBody>
                    <a:bodyPr/>
                    <a:lstStyle/>
                    <a:p>
                      <a:r>
                        <a:rPr lang="es-ES" sz="1050">
                          <a:effectLst/>
                        </a:rPr>
                        <a:t>2 de marzo de 2008</a:t>
                      </a:r>
                    </a:p>
                  </a:txBody>
                  <a:tcPr marL="45326" marR="45326" marT="22663" marB="22663" anchor="ctr"/>
                </a:tc>
                <a:tc>
                  <a:txBody>
                    <a:bodyPr/>
                    <a:lstStyle/>
                    <a:p>
                      <a:r>
                        <a:rPr lang="es-MX" sz="1050" dirty="0">
                          <a:effectLst/>
                        </a:rPr>
                        <a:t>$84</a:t>
                      </a:r>
                    </a:p>
                  </a:txBody>
                  <a:tcPr marL="45326" marR="45326" marT="22663" marB="22663" anchor="ctr"/>
                </a:tc>
                <a:extLst>
                  <a:ext uri="{0D108BD9-81ED-4DB2-BD59-A6C34878D82A}">
                    <a16:rowId xmlns:a16="http://schemas.microsoft.com/office/drawing/2014/main" val="2547270290"/>
                  </a:ext>
                </a:extLst>
              </a:tr>
            </a:tbl>
          </a:graphicData>
        </a:graphic>
      </p:graphicFrame>
    </p:spTree>
    <p:extLst>
      <p:ext uri="{BB962C8B-B14F-4D97-AF65-F5344CB8AC3E}">
        <p14:creationId xmlns:p14="http://schemas.microsoft.com/office/powerpoint/2010/main" val="1570106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4695D56-A287-4B89-BAD6-E35AC78BAAEC}"/>
              </a:ext>
            </a:extLst>
          </p:cNvPr>
          <p:cNvSpPr>
            <a:spLocks noGrp="1"/>
          </p:cNvSpPr>
          <p:nvPr>
            <p:ph type="sldNum" sz="quarter" idx="12"/>
          </p:nvPr>
        </p:nvSpPr>
        <p:spPr/>
        <p:txBody>
          <a:bodyPr/>
          <a:lstStyle/>
          <a:p>
            <a:pPr rtl="0"/>
            <a:fld id="{D8DA9DAA-006C-4F4B-980E-E3DF019B24E2}" type="slidenum">
              <a:rPr lang="es-ES" noProof="0" smtClean="0"/>
              <a:t>74</a:t>
            </a:fld>
            <a:endParaRPr lang="es-ES" noProof="0"/>
          </a:p>
        </p:txBody>
      </p:sp>
      <p:graphicFrame>
        <p:nvGraphicFramePr>
          <p:cNvPr id="5" name="Tabla 4">
            <a:extLst>
              <a:ext uri="{FF2B5EF4-FFF2-40B4-BE49-F238E27FC236}">
                <a16:creationId xmlns:a16="http://schemas.microsoft.com/office/drawing/2014/main" id="{87994610-36D5-4026-BAFC-FBE2C2D0F7DA}"/>
              </a:ext>
            </a:extLst>
          </p:cNvPr>
          <p:cNvGraphicFramePr>
            <a:graphicFrameLocks noGrp="1"/>
          </p:cNvGraphicFramePr>
          <p:nvPr>
            <p:extLst>
              <p:ext uri="{D42A27DB-BD31-4B8C-83A1-F6EECF244321}">
                <p14:modId xmlns:p14="http://schemas.microsoft.com/office/powerpoint/2010/main" val="1876025433"/>
              </p:ext>
            </p:extLst>
          </p:nvPr>
        </p:nvGraphicFramePr>
        <p:xfrm>
          <a:off x="1152940" y="887896"/>
          <a:ext cx="10588490" cy="5642480"/>
        </p:xfrm>
        <a:graphic>
          <a:graphicData uri="http://schemas.openxmlformats.org/drawingml/2006/table">
            <a:tbl>
              <a:tblPr>
                <a:tableStyleId>{ED083AE6-46FA-4A59-8FB0-9F97EB10719F}</a:tableStyleId>
              </a:tblPr>
              <a:tblGrid>
                <a:gridCol w="962590">
                  <a:extLst>
                    <a:ext uri="{9D8B030D-6E8A-4147-A177-3AD203B41FA5}">
                      <a16:colId xmlns:a16="http://schemas.microsoft.com/office/drawing/2014/main" val="1650511195"/>
                    </a:ext>
                  </a:extLst>
                </a:gridCol>
                <a:gridCol w="962590">
                  <a:extLst>
                    <a:ext uri="{9D8B030D-6E8A-4147-A177-3AD203B41FA5}">
                      <a16:colId xmlns:a16="http://schemas.microsoft.com/office/drawing/2014/main" val="4276055592"/>
                    </a:ext>
                  </a:extLst>
                </a:gridCol>
                <a:gridCol w="962590">
                  <a:extLst>
                    <a:ext uri="{9D8B030D-6E8A-4147-A177-3AD203B41FA5}">
                      <a16:colId xmlns:a16="http://schemas.microsoft.com/office/drawing/2014/main" val="4253519483"/>
                    </a:ext>
                  </a:extLst>
                </a:gridCol>
                <a:gridCol w="962590">
                  <a:extLst>
                    <a:ext uri="{9D8B030D-6E8A-4147-A177-3AD203B41FA5}">
                      <a16:colId xmlns:a16="http://schemas.microsoft.com/office/drawing/2014/main" val="3374432262"/>
                    </a:ext>
                  </a:extLst>
                </a:gridCol>
                <a:gridCol w="962590">
                  <a:extLst>
                    <a:ext uri="{9D8B030D-6E8A-4147-A177-3AD203B41FA5}">
                      <a16:colId xmlns:a16="http://schemas.microsoft.com/office/drawing/2014/main" val="3631371712"/>
                    </a:ext>
                  </a:extLst>
                </a:gridCol>
                <a:gridCol w="962590">
                  <a:extLst>
                    <a:ext uri="{9D8B030D-6E8A-4147-A177-3AD203B41FA5}">
                      <a16:colId xmlns:a16="http://schemas.microsoft.com/office/drawing/2014/main" val="2483608521"/>
                    </a:ext>
                  </a:extLst>
                </a:gridCol>
                <a:gridCol w="962590">
                  <a:extLst>
                    <a:ext uri="{9D8B030D-6E8A-4147-A177-3AD203B41FA5}">
                      <a16:colId xmlns:a16="http://schemas.microsoft.com/office/drawing/2014/main" val="2328123348"/>
                    </a:ext>
                  </a:extLst>
                </a:gridCol>
                <a:gridCol w="962590">
                  <a:extLst>
                    <a:ext uri="{9D8B030D-6E8A-4147-A177-3AD203B41FA5}">
                      <a16:colId xmlns:a16="http://schemas.microsoft.com/office/drawing/2014/main" val="945531324"/>
                    </a:ext>
                  </a:extLst>
                </a:gridCol>
                <a:gridCol w="962590">
                  <a:extLst>
                    <a:ext uri="{9D8B030D-6E8A-4147-A177-3AD203B41FA5}">
                      <a16:colId xmlns:a16="http://schemas.microsoft.com/office/drawing/2014/main" val="3363680055"/>
                    </a:ext>
                  </a:extLst>
                </a:gridCol>
                <a:gridCol w="962590">
                  <a:extLst>
                    <a:ext uri="{9D8B030D-6E8A-4147-A177-3AD203B41FA5}">
                      <a16:colId xmlns:a16="http://schemas.microsoft.com/office/drawing/2014/main" val="3312258667"/>
                    </a:ext>
                  </a:extLst>
                </a:gridCol>
                <a:gridCol w="962590">
                  <a:extLst>
                    <a:ext uri="{9D8B030D-6E8A-4147-A177-3AD203B41FA5}">
                      <a16:colId xmlns:a16="http://schemas.microsoft.com/office/drawing/2014/main" val="1433551931"/>
                    </a:ext>
                  </a:extLst>
                </a:gridCol>
              </a:tblGrid>
              <a:tr h="444139">
                <a:tc>
                  <a:txBody>
                    <a:bodyPr/>
                    <a:lstStyle/>
                    <a:p>
                      <a:pPr algn="ctr"/>
                      <a:r>
                        <a:rPr lang="es-MX" sz="1050">
                          <a:effectLst/>
                        </a:rPr>
                        <a:t>Modelo</a:t>
                      </a:r>
                    </a:p>
                  </a:txBody>
                  <a:tcPr marL="22088" marR="22088" marT="11044" marB="11044" anchor="ctr"/>
                </a:tc>
                <a:tc>
                  <a:txBody>
                    <a:bodyPr/>
                    <a:lstStyle/>
                    <a:p>
                      <a:pPr algn="ctr"/>
                      <a:r>
                        <a:rPr lang="es-MX" sz="1050">
                          <a:effectLst/>
                        </a:rPr>
                        <a:t>Núcleos</a:t>
                      </a:r>
                    </a:p>
                  </a:txBody>
                  <a:tcPr marL="22088" marR="22088" marT="11044" marB="11044" anchor="ctr"/>
                </a:tc>
                <a:tc>
                  <a:txBody>
                    <a:bodyPr/>
                    <a:lstStyle/>
                    <a:p>
                      <a:pPr algn="ctr"/>
                      <a:r>
                        <a:rPr lang="es-MX" sz="1050">
                          <a:effectLst/>
                        </a:rPr>
                        <a:t>Frecuencia</a:t>
                      </a:r>
                    </a:p>
                  </a:txBody>
                  <a:tcPr marL="22088" marR="22088" marT="11044" marB="11044" anchor="ctr"/>
                </a:tc>
                <a:tc>
                  <a:txBody>
                    <a:bodyPr/>
                    <a:lstStyle/>
                    <a:p>
                      <a:pPr algn="ctr"/>
                      <a:r>
                        <a:rPr lang="es-MX" sz="1050">
                          <a:effectLst/>
                        </a:rPr>
                        <a:t>cachéL2</a:t>
                      </a:r>
                    </a:p>
                  </a:txBody>
                  <a:tcPr marL="22088" marR="22088" marT="11044" marB="11044" anchor="ctr"/>
                </a:tc>
                <a:tc>
                  <a:txBody>
                    <a:bodyPr/>
                    <a:lstStyle/>
                    <a:p>
                      <a:pPr algn="ctr"/>
                      <a:r>
                        <a:rPr lang="es-MX" sz="1050">
                          <a:effectLst/>
                        </a:rPr>
                        <a:t>FSB</a:t>
                      </a:r>
                    </a:p>
                  </a:txBody>
                  <a:tcPr marL="22088" marR="22088" marT="11044" marB="11044" anchor="ctr"/>
                </a:tc>
                <a:tc>
                  <a:txBody>
                    <a:bodyPr/>
                    <a:lstStyle/>
                    <a:p>
                      <a:pPr algn="ctr"/>
                      <a:r>
                        <a:rPr lang="es-MX" sz="1050">
                          <a:effectLst/>
                        </a:rPr>
                        <a:t>Mult.</a:t>
                      </a:r>
                    </a:p>
                  </a:txBody>
                  <a:tcPr marL="22088" marR="22088" marT="11044" marB="11044" anchor="ctr"/>
                </a:tc>
                <a:tc>
                  <a:txBody>
                    <a:bodyPr/>
                    <a:lstStyle/>
                    <a:p>
                      <a:pPr algn="ctr"/>
                      <a:r>
                        <a:rPr lang="es-MX" sz="1050">
                          <a:effectLst/>
                        </a:rPr>
                        <a:t>Voltaje</a:t>
                      </a:r>
                    </a:p>
                  </a:txBody>
                  <a:tcPr marL="22088" marR="22088" marT="11044" marB="11044" anchor="ctr"/>
                </a:tc>
                <a:tc>
                  <a:txBody>
                    <a:bodyPr/>
                    <a:lstStyle/>
                    <a:p>
                      <a:pPr algn="ctr"/>
                      <a:r>
                        <a:rPr lang="es-MX" sz="1050">
                          <a:effectLst/>
                        </a:rPr>
                        <a:t>TDP</a:t>
                      </a:r>
                    </a:p>
                  </a:txBody>
                  <a:tcPr marL="22088" marR="22088" marT="11044" marB="11044" anchor="ctr"/>
                </a:tc>
                <a:tc>
                  <a:txBody>
                    <a:bodyPr/>
                    <a:lstStyle/>
                    <a:p>
                      <a:pPr algn="ctr"/>
                      <a:r>
                        <a:rPr lang="es-MX" sz="1050">
                          <a:effectLst/>
                        </a:rPr>
                        <a:t>Socket</a:t>
                      </a:r>
                    </a:p>
                  </a:txBody>
                  <a:tcPr marL="22088" marR="22088" marT="11044" marB="11044" anchor="ctr"/>
                </a:tc>
                <a:tc>
                  <a:txBody>
                    <a:bodyPr/>
                    <a:lstStyle/>
                    <a:p>
                      <a:pPr algn="ctr"/>
                      <a:r>
                        <a:rPr lang="es-MX" sz="1050">
                          <a:effectLst/>
                        </a:rPr>
                        <a:t>Fecha delanzamiento</a:t>
                      </a:r>
                    </a:p>
                  </a:txBody>
                  <a:tcPr marL="22088" marR="22088" marT="11044" marB="11044" anchor="ctr"/>
                </a:tc>
                <a:tc>
                  <a:txBody>
                    <a:bodyPr/>
                    <a:lstStyle/>
                    <a:p>
                      <a:pPr algn="ctr"/>
                      <a:r>
                        <a:rPr lang="es-MX" sz="1050">
                          <a:effectLst/>
                        </a:rPr>
                        <a:t>Precio delanzamiento (USD)</a:t>
                      </a:r>
                    </a:p>
                  </a:txBody>
                  <a:tcPr marL="22088" marR="22088" marT="11044" marB="11044" anchor="ctr"/>
                </a:tc>
                <a:extLst>
                  <a:ext uri="{0D108BD9-81ED-4DB2-BD59-A6C34878D82A}">
                    <a16:rowId xmlns:a16="http://schemas.microsoft.com/office/drawing/2014/main" val="1132294068"/>
                  </a:ext>
                </a:extLst>
              </a:tr>
              <a:tr h="444139">
                <a:tc>
                  <a:txBody>
                    <a:bodyPr/>
                    <a:lstStyle/>
                    <a:p>
                      <a:r>
                        <a:rPr lang="es-MX" sz="1050">
                          <a:effectLst/>
                        </a:rPr>
                        <a:t>Pentium Dual-Core E2210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2.2 GHz</a:t>
                      </a:r>
                    </a:p>
                  </a:txBody>
                  <a:tcPr marL="22088" marR="22088" marT="11044" marB="11044" anchor="ctr"/>
                </a:tc>
                <a:tc>
                  <a:txBody>
                    <a:bodyPr/>
                    <a:lstStyle/>
                    <a:p>
                      <a:r>
                        <a:rPr lang="es-MX" sz="1050">
                          <a:effectLst/>
                        </a:rPr>
                        <a:t>1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11×</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MX" sz="1050">
                          <a:effectLst/>
                        </a:rPr>
                        <a:t>Q2, 2009</a:t>
                      </a:r>
                    </a:p>
                  </a:txBody>
                  <a:tcPr marL="22088" marR="22088" marT="11044" marB="11044" anchor="ctr"/>
                </a:tc>
                <a:tc>
                  <a:txBody>
                    <a:bodyPr/>
                    <a:lstStyle/>
                    <a:p>
                      <a:r>
                        <a:rPr lang="es-MX" sz="1050">
                          <a:effectLst/>
                        </a:rPr>
                        <a:t>OEM</a:t>
                      </a:r>
                    </a:p>
                  </a:txBody>
                  <a:tcPr marL="22088" marR="22088" marT="11044" marB="11044" anchor="ctr"/>
                </a:tc>
                <a:extLst>
                  <a:ext uri="{0D108BD9-81ED-4DB2-BD59-A6C34878D82A}">
                    <a16:rowId xmlns:a16="http://schemas.microsoft.com/office/drawing/2014/main" val="2277956297"/>
                  </a:ext>
                </a:extLst>
              </a:tr>
              <a:tr h="444139">
                <a:tc>
                  <a:txBody>
                    <a:bodyPr/>
                    <a:lstStyle/>
                    <a:p>
                      <a:r>
                        <a:rPr lang="es-MX" sz="1050">
                          <a:effectLst/>
                        </a:rPr>
                        <a:t>Pentium Dual-Core E5200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2.5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12.5×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pt-BR" sz="1050">
                          <a:effectLst/>
                        </a:rPr>
                        <a:t>31 de agosto de 2008</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3234004207"/>
                  </a:ext>
                </a:extLst>
              </a:tr>
              <a:tr h="444139">
                <a:tc>
                  <a:txBody>
                    <a:bodyPr/>
                    <a:lstStyle/>
                    <a:p>
                      <a:r>
                        <a:rPr lang="es-MX" sz="1050">
                          <a:effectLst/>
                        </a:rPr>
                        <a:t>Pentium Dual-Core E5300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2.6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13×</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MX" sz="1050">
                          <a:effectLst/>
                        </a:rPr>
                        <a:t>30 de noviembre de 2008</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1576175069"/>
                  </a:ext>
                </a:extLst>
              </a:tr>
              <a:tr h="360862">
                <a:tc>
                  <a:txBody>
                    <a:bodyPr/>
                    <a:lstStyle/>
                    <a:p>
                      <a:r>
                        <a:rPr lang="es-MX" sz="1050">
                          <a:effectLst/>
                        </a:rPr>
                        <a:t>Pentium E5400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2.7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13.5×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ES" sz="1050">
                          <a:effectLst/>
                        </a:rPr>
                        <a:t>18 de enero de 2009</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3580255160"/>
                  </a:ext>
                </a:extLst>
              </a:tr>
              <a:tr h="360862">
                <a:tc>
                  <a:txBody>
                    <a:bodyPr/>
                    <a:lstStyle/>
                    <a:p>
                      <a:r>
                        <a:rPr lang="es-MX" sz="1050">
                          <a:effectLst/>
                        </a:rPr>
                        <a:t>Pentium E5500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2.8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14×</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MX" sz="1050">
                          <a:effectLst/>
                        </a:rPr>
                        <a:t>18 de abril de 2010</a:t>
                      </a:r>
                    </a:p>
                  </a:txBody>
                  <a:tcPr marL="22088" marR="22088" marT="11044" marB="11044" anchor="ctr"/>
                </a:tc>
                <a:tc>
                  <a:txBody>
                    <a:bodyPr/>
                    <a:lstStyle/>
                    <a:p>
                      <a:r>
                        <a:rPr lang="es-MX" sz="1050">
                          <a:effectLst/>
                        </a:rPr>
                        <a:t>$75</a:t>
                      </a:r>
                    </a:p>
                  </a:txBody>
                  <a:tcPr marL="22088" marR="22088" marT="11044" marB="11044" anchor="ctr"/>
                </a:tc>
                <a:extLst>
                  <a:ext uri="{0D108BD9-81ED-4DB2-BD59-A6C34878D82A}">
                    <a16:rowId xmlns:a16="http://schemas.microsoft.com/office/drawing/2014/main" val="183413572"/>
                  </a:ext>
                </a:extLst>
              </a:tr>
              <a:tr h="360862">
                <a:tc>
                  <a:txBody>
                    <a:bodyPr/>
                    <a:lstStyle/>
                    <a:p>
                      <a:r>
                        <a:rPr lang="es-MX" sz="1050">
                          <a:effectLst/>
                        </a:rPr>
                        <a:t>Pentium E5700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3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pt-BR" sz="1050">
                          <a:effectLst/>
                        </a:rPr>
                        <a:t>8 de agosto de 2010</a:t>
                      </a:r>
                    </a:p>
                  </a:txBody>
                  <a:tcPr marL="22088" marR="22088" marT="11044" marB="11044" anchor="ctr"/>
                </a:tc>
                <a:tc>
                  <a:txBody>
                    <a:bodyPr/>
                    <a:lstStyle/>
                    <a:p>
                      <a:r>
                        <a:rPr lang="es-MX" sz="1050">
                          <a:effectLst/>
                        </a:rPr>
                        <a:t>$75</a:t>
                      </a:r>
                    </a:p>
                  </a:txBody>
                  <a:tcPr marL="22088" marR="22088" marT="11044" marB="11044" anchor="ctr"/>
                </a:tc>
                <a:extLst>
                  <a:ext uri="{0D108BD9-81ED-4DB2-BD59-A6C34878D82A}">
                    <a16:rowId xmlns:a16="http://schemas.microsoft.com/office/drawing/2014/main" val="1123500424"/>
                  </a:ext>
                </a:extLst>
              </a:tr>
              <a:tr h="444139">
                <a:tc>
                  <a:txBody>
                    <a:bodyPr/>
                    <a:lstStyle/>
                    <a:p>
                      <a:r>
                        <a:rPr lang="es-MX" sz="1050">
                          <a:effectLst/>
                        </a:rPr>
                        <a:t>Pentium E5800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3.2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800 MT/s</a:t>
                      </a:r>
                    </a:p>
                  </a:txBody>
                  <a:tcPr marL="22088" marR="22088" marT="11044" marB="11044" anchor="ctr"/>
                </a:tc>
                <a:tc>
                  <a:txBody>
                    <a:bodyPr/>
                    <a:lstStyle/>
                    <a:p>
                      <a:r>
                        <a:rPr lang="es-MX" sz="1050">
                          <a:effectLst/>
                        </a:rPr>
                        <a:t>16×</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MX" sz="1050">
                          <a:effectLst/>
                        </a:rPr>
                        <a:t>28 de noviembre de 2010</a:t>
                      </a:r>
                    </a:p>
                  </a:txBody>
                  <a:tcPr marL="22088" marR="22088" marT="11044" marB="11044" anchor="ctr"/>
                </a:tc>
                <a:tc>
                  <a:txBody>
                    <a:bodyPr/>
                    <a:lstStyle/>
                    <a:p>
                      <a:r>
                        <a:rPr lang="es-MX" sz="1050">
                          <a:effectLst/>
                        </a:rPr>
                        <a:t>$75</a:t>
                      </a:r>
                    </a:p>
                  </a:txBody>
                  <a:tcPr marL="22088" marR="22088" marT="11044" marB="11044" anchor="ctr"/>
                </a:tc>
                <a:extLst>
                  <a:ext uri="{0D108BD9-81ED-4DB2-BD59-A6C34878D82A}">
                    <a16:rowId xmlns:a16="http://schemas.microsoft.com/office/drawing/2014/main" val="2738724037"/>
                  </a:ext>
                </a:extLst>
              </a:tr>
              <a:tr h="360862">
                <a:tc>
                  <a:txBody>
                    <a:bodyPr/>
                    <a:lstStyle/>
                    <a:p>
                      <a:r>
                        <a:rPr lang="es-MX" sz="1050">
                          <a:effectLst/>
                        </a:rPr>
                        <a:t>Pentium E6300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2.8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a:effectLst/>
                        </a:rPr>
                        <a:t>10.5×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ES" sz="1050">
                          <a:effectLst/>
                        </a:rPr>
                        <a:t>9 de mayo de 2009</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2597244737"/>
                  </a:ext>
                </a:extLst>
              </a:tr>
              <a:tr h="360862">
                <a:tc>
                  <a:txBody>
                    <a:bodyPr/>
                    <a:lstStyle/>
                    <a:p>
                      <a:r>
                        <a:rPr lang="es-MX" sz="1050">
                          <a:effectLst/>
                        </a:rPr>
                        <a:t>Pentium E6500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2.93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a:effectLst/>
                        </a:rPr>
                        <a:t>11×</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pt-BR" sz="1050">
                          <a:effectLst/>
                        </a:rPr>
                        <a:t>9 de agosto de 2009</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4223539987"/>
                  </a:ext>
                </a:extLst>
              </a:tr>
              <a:tr h="360862">
                <a:tc>
                  <a:txBody>
                    <a:bodyPr/>
                    <a:lstStyle/>
                    <a:p>
                      <a:r>
                        <a:rPr lang="es-MX" sz="1050">
                          <a:effectLst/>
                        </a:rPr>
                        <a:t>Pentium E6500K</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2.93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a:effectLst/>
                        </a:rPr>
                        <a:t>11×</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pt-BR" sz="1050">
                          <a:effectLst/>
                        </a:rPr>
                        <a:t>9 de agosto de 2009</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252078103"/>
                  </a:ext>
                </a:extLst>
              </a:tr>
              <a:tr h="360862">
                <a:tc>
                  <a:txBody>
                    <a:bodyPr/>
                    <a:lstStyle/>
                    <a:p>
                      <a:r>
                        <a:rPr lang="es-MX" sz="1050">
                          <a:effectLst/>
                        </a:rPr>
                        <a:t>Pentium E6600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3.07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a:effectLst/>
                        </a:rPr>
                        <a:t>11.5×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ES" sz="1050">
                          <a:effectLst/>
                        </a:rPr>
                        <a:t>17 de enero de 2010</a:t>
                      </a:r>
                    </a:p>
                  </a:txBody>
                  <a:tcPr marL="22088" marR="22088" marT="11044" marB="11044" anchor="ctr"/>
                </a:tc>
                <a:tc>
                  <a:txBody>
                    <a:bodyPr/>
                    <a:lstStyle/>
                    <a:p>
                      <a:r>
                        <a:rPr lang="es-MX" sz="1050">
                          <a:effectLst/>
                        </a:rPr>
                        <a:t>$84</a:t>
                      </a:r>
                    </a:p>
                  </a:txBody>
                  <a:tcPr marL="22088" marR="22088" marT="11044" marB="11044" anchor="ctr"/>
                </a:tc>
                <a:extLst>
                  <a:ext uri="{0D108BD9-81ED-4DB2-BD59-A6C34878D82A}">
                    <a16:rowId xmlns:a16="http://schemas.microsoft.com/office/drawing/2014/main" val="2706530976"/>
                  </a:ext>
                </a:extLst>
              </a:tr>
              <a:tr h="360862">
                <a:tc>
                  <a:txBody>
                    <a:bodyPr/>
                    <a:lstStyle/>
                    <a:p>
                      <a:r>
                        <a:rPr lang="es-MX" sz="1050">
                          <a:effectLst/>
                        </a:rPr>
                        <a:t>Pentium E6700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3.2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a:effectLst/>
                        </a:rPr>
                        <a:t>12×</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es-ES" sz="1050">
                          <a:effectLst/>
                        </a:rPr>
                        <a:t>30 de mayo de 2010</a:t>
                      </a:r>
                    </a:p>
                  </a:txBody>
                  <a:tcPr marL="22088" marR="22088" marT="11044" marB="11044" anchor="ctr"/>
                </a:tc>
                <a:tc>
                  <a:txBody>
                    <a:bodyPr/>
                    <a:lstStyle/>
                    <a:p>
                      <a:r>
                        <a:rPr lang="es-MX" sz="1050">
                          <a:effectLst/>
                        </a:rPr>
                        <a:t>$86</a:t>
                      </a:r>
                    </a:p>
                  </a:txBody>
                  <a:tcPr marL="22088" marR="22088" marT="11044" marB="11044" anchor="ctr"/>
                </a:tc>
                <a:extLst>
                  <a:ext uri="{0D108BD9-81ED-4DB2-BD59-A6C34878D82A}">
                    <a16:rowId xmlns:a16="http://schemas.microsoft.com/office/drawing/2014/main" val="3370301475"/>
                  </a:ext>
                </a:extLst>
              </a:tr>
              <a:tr h="360862">
                <a:tc>
                  <a:txBody>
                    <a:bodyPr/>
                    <a:lstStyle/>
                    <a:p>
                      <a:r>
                        <a:rPr lang="es-MX" sz="1050">
                          <a:effectLst/>
                        </a:rPr>
                        <a:t>Pentium E6800</a:t>
                      </a:r>
                    </a:p>
                  </a:txBody>
                  <a:tcPr marL="22088" marR="22088" marT="11044" marB="11044" anchor="ctr"/>
                </a:tc>
                <a:tc>
                  <a:txBody>
                    <a:bodyPr/>
                    <a:lstStyle/>
                    <a:p>
                      <a:r>
                        <a:rPr lang="es-MX" sz="1050">
                          <a:effectLst/>
                        </a:rPr>
                        <a:t>2</a:t>
                      </a:r>
                    </a:p>
                  </a:txBody>
                  <a:tcPr marL="22088" marR="22088" marT="11044" marB="11044" anchor="ctr"/>
                </a:tc>
                <a:tc>
                  <a:txBody>
                    <a:bodyPr/>
                    <a:lstStyle/>
                    <a:p>
                      <a:r>
                        <a:rPr lang="es-MX" sz="1050">
                          <a:effectLst/>
                        </a:rPr>
                        <a:t>3.33 GHz</a:t>
                      </a:r>
                    </a:p>
                  </a:txBody>
                  <a:tcPr marL="22088" marR="22088" marT="11044" marB="11044" anchor="ctr"/>
                </a:tc>
                <a:tc>
                  <a:txBody>
                    <a:bodyPr/>
                    <a:lstStyle/>
                    <a:p>
                      <a:r>
                        <a:rPr lang="es-MX" sz="1050">
                          <a:effectLst/>
                        </a:rPr>
                        <a:t>2 MiB</a:t>
                      </a:r>
                    </a:p>
                  </a:txBody>
                  <a:tcPr marL="22088" marR="22088" marT="11044" marB="11044" anchor="ctr"/>
                </a:tc>
                <a:tc>
                  <a:txBody>
                    <a:bodyPr/>
                    <a:lstStyle/>
                    <a:p>
                      <a:r>
                        <a:rPr lang="es-MX" sz="1050">
                          <a:effectLst/>
                        </a:rPr>
                        <a:t>1066 MT/s</a:t>
                      </a:r>
                    </a:p>
                  </a:txBody>
                  <a:tcPr marL="22088" marR="22088" marT="11044" marB="11044" anchor="ctr"/>
                </a:tc>
                <a:tc>
                  <a:txBody>
                    <a:bodyPr/>
                    <a:lstStyle/>
                    <a:p>
                      <a:r>
                        <a:rPr lang="es-MX" sz="1050" dirty="0">
                          <a:effectLst/>
                        </a:rPr>
                        <a:t>12.5×</a:t>
                      </a:r>
                    </a:p>
                  </a:txBody>
                  <a:tcPr marL="22088" marR="22088" marT="11044" marB="11044" anchor="ctr"/>
                </a:tc>
                <a:tc>
                  <a:txBody>
                    <a:bodyPr/>
                    <a:lstStyle/>
                    <a:p>
                      <a:r>
                        <a:rPr lang="es-MX" sz="1050">
                          <a:effectLst/>
                        </a:rPr>
                        <a:t>0.85–1.3625 V</a:t>
                      </a:r>
                    </a:p>
                  </a:txBody>
                  <a:tcPr marL="22088" marR="22088" marT="11044" marB="11044" anchor="ctr"/>
                </a:tc>
                <a:tc>
                  <a:txBody>
                    <a:bodyPr/>
                    <a:lstStyle/>
                    <a:p>
                      <a:r>
                        <a:rPr lang="es-MX" sz="1050">
                          <a:effectLst/>
                        </a:rPr>
                        <a:t>65 W</a:t>
                      </a:r>
                    </a:p>
                  </a:txBody>
                  <a:tcPr marL="22088" marR="22088" marT="11044" marB="11044" anchor="ctr"/>
                </a:tc>
                <a:tc>
                  <a:txBody>
                    <a:bodyPr/>
                    <a:lstStyle/>
                    <a:p>
                      <a:r>
                        <a:rPr lang="es-MX" sz="1050">
                          <a:effectLst/>
                        </a:rPr>
                        <a:t>LGA 775</a:t>
                      </a:r>
                    </a:p>
                  </a:txBody>
                  <a:tcPr marL="22088" marR="22088" marT="11044" marB="11044" anchor="ctr"/>
                </a:tc>
                <a:tc>
                  <a:txBody>
                    <a:bodyPr/>
                    <a:lstStyle/>
                    <a:p>
                      <a:r>
                        <a:rPr lang="pt-BR" sz="1050">
                          <a:effectLst/>
                        </a:rPr>
                        <a:t>29 de agosto de 2010</a:t>
                      </a:r>
                    </a:p>
                  </a:txBody>
                  <a:tcPr marL="22088" marR="22088" marT="11044" marB="11044" anchor="ctr"/>
                </a:tc>
                <a:tc>
                  <a:txBody>
                    <a:bodyPr/>
                    <a:lstStyle/>
                    <a:p>
                      <a:r>
                        <a:rPr lang="es-MX" sz="1050" dirty="0">
                          <a:effectLst/>
                        </a:rPr>
                        <a:t>$86</a:t>
                      </a:r>
                    </a:p>
                  </a:txBody>
                  <a:tcPr marL="22088" marR="22088" marT="11044" marB="11044" anchor="ctr"/>
                </a:tc>
                <a:extLst>
                  <a:ext uri="{0D108BD9-81ED-4DB2-BD59-A6C34878D82A}">
                    <a16:rowId xmlns:a16="http://schemas.microsoft.com/office/drawing/2014/main" val="3380048999"/>
                  </a:ext>
                </a:extLst>
              </a:tr>
            </a:tbl>
          </a:graphicData>
        </a:graphic>
      </p:graphicFrame>
      <p:sp>
        <p:nvSpPr>
          <p:cNvPr id="6" name="Rectangle 1">
            <a:extLst>
              <a:ext uri="{FF2B5EF4-FFF2-40B4-BE49-F238E27FC236}">
                <a16:creationId xmlns:a16="http://schemas.microsoft.com/office/drawing/2014/main" id="{28874255-F876-4E12-8664-869DBBE1B6CD}"/>
              </a:ext>
            </a:extLst>
          </p:cNvPr>
          <p:cNvSpPr>
            <a:spLocks noChangeArrowheads="1"/>
          </p:cNvSpPr>
          <p:nvPr/>
        </p:nvSpPr>
        <p:spPr bwMode="auto">
          <a:xfrm>
            <a:off x="802680" y="325557"/>
            <a:ext cx="4405425" cy="3712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050" b="1" i="0" u="none" strike="noStrike" cap="none" normalizeH="0" baseline="0" dirty="0">
                <a:ln>
                  <a:noFill/>
                </a:ln>
                <a:solidFill>
                  <a:schemeClr val="accent2"/>
                </a:solidFill>
                <a:effectLst/>
                <a:cs typeface="Arial" panose="020B0604020202020204" pitchFamily="34" charset="0"/>
              </a:rPr>
              <a:t>Wolfdale-3M</a:t>
            </a:r>
            <a:r>
              <a:rPr kumimoji="0" lang="es-MX" altLang="es-MX" sz="1050" b="0" i="0" u="none" strike="noStrike" cap="none" normalizeH="0" baseline="0" dirty="0">
                <a:ln>
                  <a:noFill/>
                </a:ln>
                <a:solidFill>
                  <a:schemeClr val="accent2"/>
                </a:solidFill>
                <a:effectLst/>
                <a:cs typeface="Arial" panose="020B0604020202020204" pitchFamily="34" charset="0"/>
              </a:rPr>
              <a:t> (</a:t>
            </a:r>
            <a:r>
              <a:rPr kumimoji="0" lang="es-MX" altLang="es-MX" sz="1050" b="0" i="0" u="none" strike="noStrike" cap="none" normalizeH="0" baseline="0" dirty="0">
                <a:ln>
                  <a:noFill/>
                </a:ln>
                <a:solidFill>
                  <a:srgbClr val="202122"/>
                </a:solidFill>
                <a:effectLst/>
                <a:cs typeface="Arial" panose="020B0604020202020204" pitchFamily="34" charset="0"/>
              </a:rPr>
              <a:t>Pentium Dual-Core) - tecnología de proceso de 45 nm</a:t>
            </a:r>
          </a:p>
        </p:txBody>
      </p:sp>
    </p:spTree>
    <p:extLst>
      <p:ext uri="{BB962C8B-B14F-4D97-AF65-F5344CB8AC3E}">
        <p14:creationId xmlns:p14="http://schemas.microsoft.com/office/powerpoint/2010/main" val="1299847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4B8F289-7A71-43D2-88F1-B8362A9242A2}"/>
              </a:ext>
            </a:extLst>
          </p:cNvPr>
          <p:cNvSpPr>
            <a:spLocks noGrp="1"/>
          </p:cNvSpPr>
          <p:nvPr>
            <p:ph type="sldNum" sz="quarter" idx="12"/>
          </p:nvPr>
        </p:nvSpPr>
        <p:spPr/>
        <p:txBody>
          <a:bodyPr/>
          <a:lstStyle/>
          <a:p>
            <a:pPr rtl="0"/>
            <a:fld id="{D8DA9DAA-006C-4F4B-980E-E3DF019B24E2}" type="slidenum">
              <a:rPr lang="es-ES" noProof="0" smtClean="0"/>
              <a:t>75</a:t>
            </a:fld>
            <a:endParaRPr lang="es-ES" noProof="0"/>
          </a:p>
        </p:txBody>
      </p:sp>
      <p:graphicFrame>
        <p:nvGraphicFramePr>
          <p:cNvPr id="5" name="Tabla 4">
            <a:extLst>
              <a:ext uri="{FF2B5EF4-FFF2-40B4-BE49-F238E27FC236}">
                <a16:creationId xmlns:a16="http://schemas.microsoft.com/office/drawing/2014/main" id="{4E20A2B5-F329-48E8-BF5C-FD96C508B2E5}"/>
              </a:ext>
            </a:extLst>
          </p:cNvPr>
          <p:cNvGraphicFramePr>
            <a:graphicFrameLocks noGrp="1"/>
          </p:cNvGraphicFramePr>
          <p:nvPr>
            <p:extLst>
              <p:ext uri="{D42A27DB-BD31-4B8C-83A1-F6EECF244321}">
                <p14:modId xmlns:p14="http://schemas.microsoft.com/office/powerpoint/2010/main" val="2744928122"/>
              </p:ext>
            </p:extLst>
          </p:nvPr>
        </p:nvGraphicFramePr>
        <p:xfrm>
          <a:off x="1376317" y="1334311"/>
          <a:ext cx="10272339" cy="4735185"/>
        </p:xfrm>
        <a:graphic>
          <a:graphicData uri="http://schemas.openxmlformats.org/drawingml/2006/table">
            <a:tbl>
              <a:tblPr>
                <a:tableStyleId>{BDBED569-4797-4DF1-A0F4-6AAB3CD982D8}</a:tableStyleId>
              </a:tblPr>
              <a:tblGrid>
                <a:gridCol w="933849">
                  <a:extLst>
                    <a:ext uri="{9D8B030D-6E8A-4147-A177-3AD203B41FA5}">
                      <a16:colId xmlns:a16="http://schemas.microsoft.com/office/drawing/2014/main" val="4272361512"/>
                    </a:ext>
                  </a:extLst>
                </a:gridCol>
                <a:gridCol w="933849">
                  <a:extLst>
                    <a:ext uri="{9D8B030D-6E8A-4147-A177-3AD203B41FA5}">
                      <a16:colId xmlns:a16="http://schemas.microsoft.com/office/drawing/2014/main" val="3444931467"/>
                    </a:ext>
                  </a:extLst>
                </a:gridCol>
                <a:gridCol w="933849">
                  <a:extLst>
                    <a:ext uri="{9D8B030D-6E8A-4147-A177-3AD203B41FA5}">
                      <a16:colId xmlns:a16="http://schemas.microsoft.com/office/drawing/2014/main" val="815968245"/>
                    </a:ext>
                  </a:extLst>
                </a:gridCol>
                <a:gridCol w="933849">
                  <a:extLst>
                    <a:ext uri="{9D8B030D-6E8A-4147-A177-3AD203B41FA5}">
                      <a16:colId xmlns:a16="http://schemas.microsoft.com/office/drawing/2014/main" val="2022285219"/>
                    </a:ext>
                  </a:extLst>
                </a:gridCol>
                <a:gridCol w="933849">
                  <a:extLst>
                    <a:ext uri="{9D8B030D-6E8A-4147-A177-3AD203B41FA5}">
                      <a16:colId xmlns:a16="http://schemas.microsoft.com/office/drawing/2014/main" val="1695230008"/>
                    </a:ext>
                  </a:extLst>
                </a:gridCol>
                <a:gridCol w="933849">
                  <a:extLst>
                    <a:ext uri="{9D8B030D-6E8A-4147-A177-3AD203B41FA5}">
                      <a16:colId xmlns:a16="http://schemas.microsoft.com/office/drawing/2014/main" val="3274623151"/>
                    </a:ext>
                  </a:extLst>
                </a:gridCol>
                <a:gridCol w="933849">
                  <a:extLst>
                    <a:ext uri="{9D8B030D-6E8A-4147-A177-3AD203B41FA5}">
                      <a16:colId xmlns:a16="http://schemas.microsoft.com/office/drawing/2014/main" val="73723860"/>
                    </a:ext>
                  </a:extLst>
                </a:gridCol>
                <a:gridCol w="933849">
                  <a:extLst>
                    <a:ext uri="{9D8B030D-6E8A-4147-A177-3AD203B41FA5}">
                      <a16:colId xmlns:a16="http://schemas.microsoft.com/office/drawing/2014/main" val="3681502715"/>
                    </a:ext>
                  </a:extLst>
                </a:gridCol>
                <a:gridCol w="933849">
                  <a:extLst>
                    <a:ext uri="{9D8B030D-6E8A-4147-A177-3AD203B41FA5}">
                      <a16:colId xmlns:a16="http://schemas.microsoft.com/office/drawing/2014/main" val="3858395085"/>
                    </a:ext>
                  </a:extLst>
                </a:gridCol>
                <a:gridCol w="933849">
                  <a:extLst>
                    <a:ext uri="{9D8B030D-6E8A-4147-A177-3AD203B41FA5}">
                      <a16:colId xmlns:a16="http://schemas.microsoft.com/office/drawing/2014/main" val="1575503836"/>
                    </a:ext>
                  </a:extLst>
                </a:gridCol>
                <a:gridCol w="933849">
                  <a:extLst>
                    <a:ext uri="{9D8B030D-6E8A-4147-A177-3AD203B41FA5}">
                      <a16:colId xmlns:a16="http://schemas.microsoft.com/office/drawing/2014/main" val="3742769291"/>
                    </a:ext>
                  </a:extLst>
                </a:gridCol>
              </a:tblGrid>
              <a:tr h="1352909">
                <a:tc>
                  <a:txBody>
                    <a:bodyPr/>
                    <a:lstStyle/>
                    <a:p>
                      <a:pPr algn="ctr"/>
                      <a:r>
                        <a:rPr lang="es-MX" sz="1500">
                          <a:effectLst/>
                        </a:rPr>
                        <a:t>Modelo</a:t>
                      </a:r>
                    </a:p>
                  </a:txBody>
                  <a:tcPr marL="77702" marR="77702" marT="38851" marB="38851" anchor="ctr"/>
                </a:tc>
                <a:tc>
                  <a:txBody>
                    <a:bodyPr/>
                    <a:lstStyle/>
                    <a:p>
                      <a:pPr algn="ctr"/>
                      <a:r>
                        <a:rPr lang="es-MX" sz="1500">
                          <a:effectLst/>
                        </a:rPr>
                        <a:t>Núcleos</a:t>
                      </a:r>
                    </a:p>
                  </a:txBody>
                  <a:tcPr marL="77702" marR="77702" marT="38851" marB="38851" anchor="ctr"/>
                </a:tc>
                <a:tc>
                  <a:txBody>
                    <a:bodyPr/>
                    <a:lstStyle/>
                    <a:p>
                      <a:pPr algn="ctr"/>
                      <a:r>
                        <a:rPr lang="es-MX" sz="1500">
                          <a:effectLst/>
                        </a:rPr>
                        <a:t>Frecuencia</a:t>
                      </a:r>
                    </a:p>
                  </a:txBody>
                  <a:tcPr marL="77702" marR="77702" marT="38851" marB="38851" anchor="ctr"/>
                </a:tc>
                <a:tc>
                  <a:txBody>
                    <a:bodyPr/>
                    <a:lstStyle/>
                    <a:p>
                      <a:pPr algn="ctr"/>
                      <a:r>
                        <a:rPr lang="es-MX" sz="1500">
                          <a:effectLst/>
                        </a:rPr>
                        <a:t>cachéL2</a:t>
                      </a:r>
                    </a:p>
                  </a:txBody>
                  <a:tcPr marL="77702" marR="77702" marT="38851" marB="38851" anchor="ctr"/>
                </a:tc>
                <a:tc>
                  <a:txBody>
                    <a:bodyPr/>
                    <a:lstStyle/>
                    <a:p>
                      <a:pPr algn="ctr"/>
                      <a:r>
                        <a:rPr lang="es-MX" sz="1500">
                          <a:effectLst/>
                        </a:rPr>
                        <a:t>FSB</a:t>
                      </a:r>
                    </a:p>
                  </a:txBody>
                  <a:tcPr marL="77702" marR="77702" marT="38851" marB="38851" anchor="ctr"/>
                </a:tc>
                <a:tc>
                  <a:txBody>
                    <a:bodyPr/>
                    <a:lstStyle/>
                    <a:p>
                      <a:pPr algn="ctr"/>
                      <a:r>
                        <a:rPr lang="es-MX" sz="1500">
                          <a:effectLst/>
                        </a:rPr>
                        <a:t>Mult.</a:t>
                      </a:r>
                    </a:p>
                  </a:txBody>
                  <a:tcPr marL="77702" marR="77702" marT="38851" marB="38851" anchor="ctr"/>
                </a:tc>
                <a:tc>
                  <a:txBody>
                    <a:bodyPr/>
                    <a:lstStyle/>
                    <a:p>
                      <a:pPr algn="ctr"/>
                      <a:r>
                        <a:rPr lang="es-MX" sz="1500">
                          <a:effectLst/>
                        </a:rPr>
                        <a:t>Voltaje</a:t>
                      </a:r>
                    </a:p>
                  </a:txBody>
                  <a:tcPr marL="77702" marR="77702" marT="38851" marB="38851" anchor="ctr"/>
                </a:tc>
                <a:tc>
                  <a:txBody>
                    <a:bodyPr/>
                    <a:lstStyle/>
                    <a:p>
                      <a:pPr algn="ctr"/>
                      <a:r>
                        <a:rPr lang="es-MX" sz="1500">
                          <a:effectLst/>
                        </a:rPr>
                        <a:t>TDP</a:t>
                      </a:r>
                    </a:p>
                  </a:txBody>
                  <a:tcPr marL="77702" marR="77702" marT="38851" marB="38851" anchor="ctr"/>
                </a:tc>
                <a:tc>
                  <a:txBody>
                    <a:bodyPr/>
                    <a:lstStyle/>
                    <a:p>
                      <a:pPr algn="ctr"/>
                      <a:r>
                        <a:rPr lang="es-MX" sz="1500">
                          <a:effectLst/>
                        </a:rPr>
                        <a:t>Socket</a:t>
                      </a:r>
                    </a:p>
                  </a:txBody>
                  <a:tcPr marL="77702" marR="77702" marT="38851" marB="38851" anchor="ctr"/>
                </a:tc>
                <a:tc>
                  <a:txBody>
                    <a:bodyPr/>
                    <a:lstStyle/>
                    <a:p>
                      <a:pPr algn="ctr"/>
                      <a:r>
                        <a:rPr lang="es-MX" sz="1500">
                          <a:effectLst/>
                        </a:rPr>
                        <a:t>Fecha delanzamiento</a:t>
                      </a:r>
                    </a:p>
                  </a:txBody>
                  <a:tcPr marL="77702" marR="77702" marT="38851" marB="38851" anchor="ctr"/>
                </a:tc>
                <a:tc>
                  <a:txBody>
                    <a:bodyPr/>
                    <a:lstStyle/>
                    <a:p>
                      <a:pPr algn="ctr"/>
                      <a:r>
                        <a:rPr lang="es-MX" sz="1500">
                          <a:effectLst/>
                        </a:rPr>
                        <a:t>Precio delanzamiento (USD)</a:t>
                      </a:r>
                    </a:p>
                  </a:txBody>
                  <a:tcPr marL="77702" marR="77702" marT="38851" marB="38851" anchor="ctr"/>
                </a:tc>
                <a:extLst>
                  <a:ext uri="{0D108BD9-81ED-4DB2-BD59-A6C34878D82A}">
                    <a16:rowId xmlns:a16="http://schemas.microsoft.com/office/drawing/2014/main" val="264075764"/>
                  </a:ext>
                </a:extLst>
              </a:tr>
              <a:tr h="845569">
                <a:tc>
                  <a:txBody>
                    <a:bodyPr/>
                    <a:lstStyle/>
                    <a:p>
                      <a:r>
                        <a:rPr lang="es-MX" sz="1500">
                          <a:effectLst/>
                        </a:rPr>
                        <a:t>Celeron E1200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1.6 GHz</a:t>
                      </a:r>
                    </a:p>
                  </a:txBody>
                  <a:tcPr marL="77702" marR="77702" marT="38851" marB="38851" anchor="ctr"/>
                </a:tc>
                <a:tc>
                  <a:txBody>
                    <a:bodyPr/>
                    <a:lstStyle/>
                    <a:p>
                      <a:r>
                        <a:rPr lang="es-MX" sz="1500">
                          <a:effectLst/>
                        </a:rPr>
                        <a:t>512 KiB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8×</a:t>
                      </a:r>
                    </a:p>
                  </a:txBody>
                  <a:tcPr marL="77702" marR="77702" marT="38851" marB="38851" anchor="ctr"/>
                </a:tc>
                <a:tc>
                  <a:txBody>
                    <a:bodyPr/>
                    <a:lstStyle/>
                    <a:p>
                      <a:r>
                        <a:rPr lang="es-MX" sz="1500">
                          <a:effectLst/>
                        </a:rPr>
                        <a:t>1.162–1.312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Enero de 2008</a:t>
                      </a:r>
                    </a:p>
                  </a:txBody>
                  <a:tcPr marL="77702" marR="77702" marT="38851" marB="38851" anchor="ctr"/>
                </a:tc>
                <a:tc>
                  <a:txBody>
                    <a:bodyPr/>
                    <a:lstStyle/>
                    <a:p>
                      <a:r>
                        <a:rPr lang="es-MX" sz="1500">
                          <a:effectLst/>
                        </a:rPr>
                        <a:t>$53</a:t>
                      </a:r>
                    </a:p>
                  </a:txBody>
                  <a:tcPr marL="77702" marR="77702" marT="38851" marB="38851" anchor="ctr"/>
                </a:tc>
                <a:extLst>
                  <a:ext uri="{0D108BD9-81ED-4DB2-BD59-A6C34878D82A}">
                    <a16:rowId xmlns:a16="http://schemas.microsoft.com/office/drawing/2014/main" val="451580335"/>
                  </a:ext>
                </a:extLst>
              </a:tr>
              <a:tr h="845569">
                <a:tc>
                  <a:txBody>
                    <a:bodyPr/>
                    <a:lstStyle/>
                    <a:p>
                      <a:r>
                        <a:rPr lang="es-MX" sz="1500">
                          <a:effectLst/>
                        </a:rPr>
                        <a:t>Celeron E1400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 GHz</a:t>
                      </a:r>
                    </a:p>
                  </a:txBody>
                  <a:tcPr marL="77702" marR="77702" marT="38851" marB="38851" anchor="ctr"/>
                </a:tc>
                <a:tc>
                  <a:txBody>
                    <a:bodyPr/>
                    <a:lstStyle/>
                    <a:p>
                      <a:r>
                        <a:rPr lang="es-MX" sz="1500">
                          <a:effectLst/>
                        </a:rPr>
                        <a:t>512 KiB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10×</a:t>
                      </a:r>
                    </a:p>
                  </a:txBody>
                  <a:tcPr marL="77702" marR="77702" marT="38851" marB="38851" anchor="ctr"/>
                </a:tc>
                <a:tc>
                  <a:txBody>
                    <a:bodyPr/>
                    <a:lstStyle/>
                    <a:p>
                      <a:r>
                        <a:rPr lang="es-MX" sz="1500">
                          <a:effectLst/>
                        </a:rPr>
                        <a:t>1.162–1.312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Abril de 2008</a:t>
                      </a:r>
                    </a:p>
                  </a:txBody>
                  <a:tcPr marL="77702" marR="77702" marT="38851" marB="38851" anchor="ctr"/>
                </a:tc>
                <a:tc>
                  <a:txBody>
                    <a:bodyPr/>
                    <a:lstStyle/>
                    <a:p>
                      <a:r>
                        <a:rPr lang="es-MX" sz="1500">
                          <a:effectLst/>
                        </a:rPr>
                        <a:t>$53</a:t>
                      </a:r>
                    </a:p>
                  </a:txBody>
                  <a:tcPr marL="77702" marR="77702" marT="38851" marB="38851" anchor="ctr"/>
                </a:tc>
                <a:extLst>
                  <a:ext uri="{0D108BD9-81ED-4DB2-BD59-A6C34878D82A}">
                    <a16:rowId xmlns:a16="http://schemas.microsoft.com/office/drawing/2014/main" val="3427674522"/>
                  </a:ext>
                </a:extLst>
              </a:tr>
              <a:tr h="845569">
                <a:tc>
                  <a:txBody>
                    <a:bodyPr/>
                    <a:lstStyle/>
                    <a:p>
                      <a:r>
                        <a:rPr lang="es-MX" sz="1500">
                          <a:effectLst/>
                        </a:rPr>
                        <a:t>Celeron E1500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2.2 GHz</a:t>
                      </a:r>
                    </a:p>
                  </a:txBody>
                  <a:tcPr marL="77702" marR="77702" marT="38851" marB="38851" anchor="ctr"/>
                </a:tc>
                <a:tc>
                  <a:txBody>
                    <a:bodyPr/>
                    <a:lstStyle/>
                    <a:p>
                      <a:r>
                        <a:rPr lang="es-MX" sz="1500">
                          <a:effectLst/>
                        </a:rPr>
                        <a:t>512 KiB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11×</a:t>
                      </a:r>
                    </a:p>
                  </a:txBody>
                  <a:tcPr marL="77702" marR="77702" marT="38851" marB="38851" anchor="ctr"/>
                </a:tc>
                <a:tc>
                  <a:txBody>
                    <a:bodyPr/>
                    <a:lstStyle/>
                    <a:p>
                      <a:r>
                        <a:rPr lang="es-MX" sz="1500">
                          <a:effectLst/>
                        </a:rPr>
                        <a:t>0.962–1.275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2008</a:t>
                      </a:r>
                    </a:p>
                  </a:txBody>
                  <a:tcPr marL="77702" marR="77702" marT="38851" marB="38851" anchor="ctr"/>
                </a:tc>
                <a:tc>
                  <a:txBody>
                    <a:bodyPr/>
                    <a:lstStyle/>
                    <a:p>
                      <a:r>
                        <a:rPr lang="es-MX" sz="1500">
                          <a:effectLst/>
                        </a:rPr>
                        <a:t>$53</a:t>
                      </a:r>
                    </a:p>
                  </a:txBody>
                  <a:tcPr marL="77702" marR="77702" marT="38851" marB="38851" anchor="ctr"/>
                </a:tc>
                <a:extLst>
                  <a:ext uri="{0D108BD9-81ED-4DB2-BD59-A6C34878D82A}">
                    <a16:rowId xmlns:a16="http://schemas.microsoft.com/office/drawing/2014/main" val="3708990727"/>
                  </a:ext>
                </a:extLst>
              </a:tr>
              <a:tr h="845569">
                <a:tc>
                  <a:txBody>
                    <a:bodyPr/>
                    <a:lstStyle/>
                    <a:p>
                      <a:r>
                        <a:rPr lang="es-MX" sz="1500">
                          <a:effectLst/>
                        </a:rPr>
                        <a:t>Celeron E1600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2.4 GHz</a:t>
                      </a:r>
                    </a:p>
                  </a:txBody>
                  <a:tcPr marL="77702" marR="77702" marT="38851" marB="38851" anchor="ctr"/>
                </a:tc>
                <a:tc>
                  <a:txBody>
                    <a:bodyPr/>
                    <a:lstStyle/>
                    <a:p>
                      <a:r>
                        <a:rPr lang="es-MX" sz="1500">
                          <a:effectLst/>
                        </a:rPr>
                        <a:t>512 KiB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12×</a:t>
                      </a:r>
                    </a:p>
                  </a:txBody>
                  <a:tcPr marL="77702" marR="77702" marT="38851" marB="38851" anchor="ctr"/>
                </a:tc>
                <a:tc>
                  <a:txBody>
                    <a:bodyPr/>
                    <a:lstStyle/>
                    <a:p>
                      <a:r>
                        <a:rPr lang="es-MX" sz="1500">
                          <a:effectLst/>
                        </a:rPr>
                        <a:t>0.962–1.275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Mayo de 2009</a:t>
                      </a:r>
                    </a:p>
                  </a:txBody>
                  <a:tcPr marL="77702" marR="77702" marT="38851" marB="38851" anchor="ctr"/>
                </a:tc>
                <a:tc>
                  <a:txBody>
                    <a:bodyPr/>
                    <a:lstStyle/>
                    <a:p>
                      <a:r>
                        <a:rPr lang="es-MX" sz="1500" dirty="0">
                          <a:effectLst/>
                        </a:rPr>
                        <a:t>$53</a:t>
                      </a:r>
                    </a:p>
                  </a:txBody>
                  <a:tcPr marL="77702" marR="77702" marT="38851" marB="38851" anchor="ctr"/>
                </a:tc>
                <a:extLst>
                  <a:ext uri="{0D108BD9-81ED-4DB2-BD59-A6C34878D82A}">
                    <a16:rowId xmlns:a16="http://schemas.microsoft.com/office/drawing/2014/main" val="3638592167"/>
                  </a:ext>
                </a:extLst>
              </a:tr>
            </a:tbl>
          </a:graphicData>
        </a:graphic>
      </p:graphicFrame>
      <p:sp>
        <p:nvSpPr>
          <p:cNvPr id="6" name="Rectangle 2">
            <a:extLst>
              <a:ext uri="{FF2B5EF4-FFF2-40B4-BE49-F238E27FC236}">
                <a16:creationId xmlns:a16="http://schemas.microsoft.com/office/drawing/2014/main" id="{8F84225F-14CB-4A0C-B612-CA42EB2161AF}"/>
              </a:ext>
            </a:extLst>
          </p:cNvPr>
          <p:cNvSpPr>
            <a:spLocks noChangeArrowheads="1"/>
          </p:cNvSpPr>
          <p:nvPr/>
        </p:nvSpPr>
        <p:spPr bwMode="auto">
          <a:xfrm>
            <a:off x="913158" y="239796"/>
            <a:ext cx="5514147" cy="10945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100" b="1" i="0" u="none" strike="noStrike" cap="none" normalizeH="0" baseline="0" dirty="0">
                <a:ln>
                  <a:noFill/>
                </a:ln>
                <a:solidFill>
                  <a:schemeClr val="accent1"/>
                </a:solidFill>
                <a:effectLst/>
                <a:cs typeface="Arial" panose="020B0604020202020204" pitchFamily="34" charset="0"/>
                <a:hlinkClick r:id="rId2" tooltip="Intel Celeron">
                  <a:extLst>
                    <a:ext uri="{A12FA001-AC4F-418D-AE19-62706E023703}">
                      <ahyp:hlinkClr xmlns:ahyp="http://schemas.microsoft.com/office/drawing/2018/hyperlinkcolor" val="tx"/>
                    </a:ext>
                  </a:extLst>
                </a:hlinkClick>
              </a:rPr>
              <a:t>Celeron</a:t>
            </a:r>
            <a:r>
              <a:rPr kumimoji="0" lang="es-MX" altLang="es-MX" sz="1100" b="1" i="0" u="none" strike="noStrike" cap="none" normalizeH="0" baseline="0" dirty="0">
                <a:ln>
                  <a:noFill/>
                </a:ln>
                <a:effectLst/>
                <a:cs typeface="Arial" panose="020B0604020202020204" pitchFamily="34" charset="0"/>
              </a:rPr>
              <a:t> (microarquitectura Core de 64 bits)</a:t>
            </a:r>
            <a:endParaRPr lang="es-MX" altLang="es-MX" sz="1100" dirty="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100" b="1" i="0" u="none" strike="noStrike" cap="none" normalizeH="0" baseline="0" dirty="0">
                <a:ln>
                  <a:noFill/>
                </a:ln>
                <a:effectLst/>
                <a:cs typeface="Arial" panose="020B0604020202020204" pitchFamily="34" charset="0"/>
              </a:rPr>
              <a:t>Allendale</a:t>
            </a:r>
            <a:r>
              <a:rPr kumimoji="0" lang="es-MX" altLang="es-MX" sz="1100" b="0" i="0" u="none" strike="noStrike" cap="none" normalizeH="0" baseline="0" dirty="0">
                <a:ln>
                  <a:noFill/>
                </a:ln>
                <a:effectLst/>
                <a:cs typeface="Arial" panose="020B0604020202020204" pitchFamily="34" charset="0"/>
              </a:rPr>
              <a:t> (Celeron, microarquitectura Core de 64 bits) - tecnología de proceso de 65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effectLst/>
                <a:cs typeface="Arial" panose="020B0604020202020204" pitchFamily="34" charset="0"/>
              </a:rPr>
              <a:t>Variantes: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2400" b="0" i="0" u="none" strike="noStrike" cap="none" normalizeH="0" baseline="0" dirty="0">
              <a:ln>
                <a:noFill/>
              </a:ln>
              <a:effectLst/>
            </a:endParaRPr>
          </a:p>
        </p:txBody>
      </p:sp>
    </p:spTree>
    <p:extLst>
      <p:ext uri="{BB962C8B-B14F-4D97-AF65-F5344CB8AC3E}">
        <p14:creationId xmlns:p14="http://schemas.microsoft.com/office/powerpoint/2010/main" val="322484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294832C-964C-4888-A059-B123151BD56C}"/>
              </a:ext>
            </a:extLst>
          </p:cNvPr>
          <p:cNvSpPr>
            <a:spLocks noGrp="1"/>
          </p:cNvSpPr>
          <p:nvPr>
            <p:ph type="sldNum" sz="quarter" idx="12"/>
          </p:nvPr>
        </p:nvSpPr>
        <p:spPr/>
        <p:txBody>
          <a:bodyPr/>
          <a:lstStyle/>
          <a:p>
            <a:pPr rtl="0"/>
            <a:fld id="{D8DA9DAA-006C-4F4B-980E-E3DF019B24E2}" type="slidenum">
              <a:rPr lang="es-ES" noProof="0" smtClean="0"/>
              <a:t>76</a:t>
            </a:fld>
            <a:endParaRPr lang="es-ES" noProof="0"/>
          </a:p>
        </p:txBody>
      </p:sp>
      <p:graphicFrame>
        <p:nvGraphicFramePr>
          <p:cNvPr id="5" name="Tabla 4">
            <a:extLst>
              <a:ext uri="{FF2B5EF4-FFF2-40B4-BE49-F238E27FC236}">
                <a16:creationId xmlns:a16="http://schemas.microsoft.com/office/drawing/2014/main" id="{DC36CECC-CC13-473E-A09F-8DF1378D838D}"/>
              </a:ext>
            </a:extLst>
          </p:cNvPr>
          <p:cNvGraphicFramePr>
            <a:graphicFrameLocks noGrp="1"/>
          </p:cNvGraphicFramePr>
          <p:nvPr>
            <p:extLst>
              <p:ext uri="{D42A27DB-BD31-4B8C-83A1-F6EECF244321}">
                <p14:modId xmlns:p14="http://schemas.microsoft.com/office/powerpoint/2010/main" val="2682291409"/>
              </p:ext>
            </p:extLst>
          </p:nvPr>
        </p:nvGraphicFramePr>
        <p:xfrm>
          <a:off x="1204038" y="1255782"/>
          <a:ext cx="10033804" cy="4773959"/>
        </p:xfrm>
        <a:graphic>
          <a:graphicData uri="http://schemas.openxmlformats.org/drawingml/2006/table">
            <a:tbl>
              <a:tblPr>
                <a:tableStyleId>{BC89EF96-8CEA-46FF-86C4-4CE0E7609802}</a:tableStyleId>
              </a:tblPr>
              <a:tblGrid>
                <a:gridCol w="912164">
                  <a:extLst>
                    <a:ext uri="{9D8B030D-6E8A-4147-A177-3AD203B41FA5}">
                      <a16:colId xmlns:a16="http://schemas.microsoft.com/office/drawing/2014/main" val="1279786274"/>
                    </a:ext>
                  </a:extLst>
                </a:gridCol>
                <a:gridCol w="912164">
                  <a:extLst>
                    <a:ext uri="{9D8B030D-6E8A-4147-A177-3AD203B41FA5}">
                      <a16:colId xmlns:a16="http://schemas.microsoft.com/office/drawing/2014/main" val="1054048621"/>
                    </a:ext>
                  </a:extLst>
                </a:gridCol>
                <a:gridCol w="912164">
                  <a:extLst>
                    <a:ext uri="{9D8B030D-6E8A-4147-A177-3AD203B41FA5}">
                      <a16:colId xmlns:a16="http://schemas.microsoft.com/office/drawing/2014/main" val="779645045"/>
                    </a:ext>
                  </a:extLst>
                </a:gridCol>
                <a:gridCol w="912164">
                  <a:extLst>
                    <a:ext uri="{9D8B030D-6E8A-4147-A177-3AD203B41FA5}">
                      <a16:colId xmlns:a16="http://schemas.microsoft.com/office/drawing/2014/main" val="722425873"/>
                    </a:ext>
                  </a:extLst>
                </a:gridCol>
                <a:gridCol w="912164">
                  <a:extLst>
                    <a:ext uri="{9D8B030D-6E8A-4147-A177-3AD203B41FA5}">
                      <a16:colId xmlns:a16="http://schemas.microsoft.com/office/drawing/2014/main" val="1621616339"/>
                    </a:ext>
                  </a:extLst>
                </a:gridCol>
                <a:gridCol w="912164">
                  <a:extLst>
                    <a:ext uri="{9D8B030D-6E8A-4147-A177-3AD203B41FA5}">
                      <a16:colId xmlns:a16="http://schemas.microsoft.com/office/drawing/2014/main" val="93222521"/>
                    </a:ext>
                  </a:extLst>
                </a:gridCol>
                <a:gridCol w="912164">
                  <a:extLst>
                    <a:ext uri="{9D8B030D-6E8A-4147-A177-3AD203B41FA5}">
                      <a16:colId xmlns:a16="http://schemas.microsoft.com/office/drawing/2014/main" val="1638309513"/>
                    </a:ext>
                  </a:extLst>
                </a:gridCol>
                <a:gridCol w="912164">
                  <a:extLst>
                    <a:ext uri="{9D8B030D-6E8A-4147-A177-3AD203B41FA5}">
                      <a16:colId xmlns:a16="http://schemas.microsoft.com/office/drawing/2014/main" val="937391981"/>
                    </a:ext>
                  </a:extLst>
                </a:gridCol>
                <a:gridCol w="912164">
                  <a:extLst>
                    <a:ext uri="{9D8B030D-6E8A-4147-A177-3AD203B41FA5}">
                      <a16:colId xmlns:a16="http://schemas.microsoft.com/office/drawing/2014/main" val="327500420"/>
                    </a:ext>
                  </a:extLst>
                </a:gridCol>
                <a:gridCol w="912164">
                  <a:extLst>
                    <a:ext uri="{9D8B030D-6E8A-4147-A177-3AD203B41FA5}">
                      <a16:colId xmlns:a16="http://schemas.microsoft.com/office/drawing/2014/main" val="2814286770"/>
                    </a:ext>
                  </a:extLst>
                </a:gridCol>
                <a:gridCol w="912164">
                  <a:extLst>
                    <a:ext uri="{9D8B030D-6E8A-4147-A177-3AD203B41FA5}">
                      <a16:colId xmlns:a16="http://schemas.microsoft.com/office/drawing/2014/main" val="2231134909"/>
                    </a:ext>
                  </a:extLst>
                </a:gridCol>
              </a:tblGrid>
              <a:tr h="1363987">
                <a:tc>
                  <a:txBody>
                    <a:bodyPr/>
                    <a:lstStyle/>
                    <a:p>
                      <a:pPr algn="ctr"/>
                      <a:r>
                        <a:rPr lang="es-MX" sz="1500">
                          <a:effectLst/>
                        </a:rPr>
                        <a:t>Modelo</a:t>
                      </a:r>
                    </a:p>
                  </a:txBody>
                  <a:tcPr marL="77702" marR="77702" marT="38851" marB="38851" anchor="ctr"/>
                </a:tc>
                <a:tc>
                  <a:txBody>
                    <a:bodyPr/>
                    <a:lstStyle/>
                    <a:p>
                      <a:pPr algn="ctr"/>
                      <a:r>
                        <a:rPr lang="es-MX" sz="1500">
                          <a:effectLst/>
                        </a:rPr>
                        <a:t>Núcleos</a:t>
                      </a:r>
                    </a:p>
                  </a:txBody>
                  <a:tcPr marL="77702" marR="77702" marT="38851" marB="38851" anchor="ctr"/>
                </a:tc>
                <a:tc>
                  <a:txBody>
                    <a:bodyPr/>
                    <a:lstStyle/>
                    <a:p>
                      <a:pPr algn="ctr"/>
                      <a:r>
                        <a:rPr lang="es-MX" sz="1500">
                          <a:effectLst/>
                        </a:rPr>
                        <a:t>Frecuencia</a:t>
                      </a:r>
                    </a:p>
                  </a:txBody>
                  <a:tcPr marL="77702" marR="77702" marT="38851" marB="38851" anchor="ctr"/>
                </a:tc>
                <a:tc>
                  <a:txBody>
                    <a:bodyPr/>
                    <a:lstStyle/>
                    <a:p>
                      <a:pPr algn="ctr"/>
                      <a:r>
                        <a:rPr lang="es-MX" sz="1500">
                          <a:effectLst/>
                        </a:rPr>
                        <a:t>cachéL2</a:t>
                      </a:r>
                    </a:p>
                  </a:txBody>
                  <a:tcPr marL="77702" marR="77702" marT="38851" marB="38851" anchor="ctr"/>
                </a:tc>
                <a:tc>
                  <a:txBody>
                    <a:bodyPr/>
                    <a:lstStyle/>
                    <a:p>
                      <a:pPr algn="ctr"/>
                      <a:r>
                        <a:rPr lang="es-MX" sz="1500">
                          <a:effectLst/>
                        </a:rPr>
                        <a:t>FSB</a:t>
                      </a:r>
                    </a:p>
                  </a:txBody>
                  <a:tcPr marL="77702" marR="77702" marT="38851" marB="38851" anchor="ctr"/>
                </a:tc>
                <a:tc>
                  <a:txBody>
                    <a:bodyPr/>
                    <a:lstStyle/>
                    <a:p>
                      <a:pPr algn="ctr"/>
                      <a:r>
                        <a:rPr lang="es-MX" sz="1500" dirty="0" err="1">
                          <a:effectLst/>
                        </a:rPr>
                        <a:t>Mult</a:t>
                      </a:r>
                      <a:r>
                        <a:rPr lang="es-MX" sz="1500" dirty="0">
                          <a:effectLst/>
                        </a:rPr>
                        <a:t>.</a:t>
                      </a:r>
                    </a:p>
                  </a:txBody>
                  <a:tcPr marL="77702" marR="77702" marT="38851" marB="38851" anchor="ctr"/>
                </a:tc>
                <a:tc>
                  <a:txBody>
                    <a:bodyPr/>
                    <a:lstStyle/>
                    <a:p>
                      <a:pPr algn="ctr"/>
                      <a:r>
                        <a:rPr lang="es-MX" sz="1500">
                          <a:effectLst/>
                        </a:rPr>
                        <a:t>Voltaje</a:t>
                      </a:r>
                    </a:p>
                  </a:txBody>
                  <a:tcPr marL="77702" marR="77702" marT="38851" marB="38851" anchor="ctr"/>
                </a:tc>
                <a:tc>
                  <a:txBody>
                    <a:bodyPr/>
                    <a:lstStyle/>
                    <a:p>
                      <a:pPr algn="ctr"/>
                      <a:r>
                        <a:rPr lang="es-MX" sz="1500">
                          <a:effectLst/>
                        </a:rPr>
                        <a:t>TDP</a:t>
                      </a:r>
                    </a:p>
                  </a:txBody>
                  <a:tcPr marL="77702" marR="77702" marT="38851" marB="38851" anchor="ctr"/>
                </a:tc>
                <a:tc>
                  <a:txBody>
                    <a:bodyPr/>
                    <a:lstStyle/>
                    <a:p>
                      <a:pPr algn="ctr"/>
                      <a:r>
                        <a:rPr lang="es-MX" sz="1500">
                          <a:effectLst/>
                        </a:rPr>
                        <a:t>Socket</a:t>
                      </a:r>
                    </a:p>
                  </a:txBody>
                  <a:tcPr marL="77702" marR="77702" marT="38851" marB="38851" anchor="ctr"/>
                </a:tc>
                <a:tc>
                  <a:txBody>
                    <a:bodyPr/>
                    <a:lstStyle/>
                    <a:p>
                      <a:pPr algn="ctr"/>
                      <a:r>
                        <a:rPr lang="es-MX" sz="1500">
                          <a:effectLst/>
                        </a:rPr>
                        <a:t>Fecha delanzamiento</a:t>
                      </a:r>
                    </a:p>
                  </a:txBody>
                  <a:tcPr marL="77702" marR="77702" marT="38851" marB="38851" anchor="ctr"/>
                </a:tc>
                <a:tc>
                  <a:txBody>
                    <a:bodyPr/>
                    <a:lstStyle/>
                    <a:p>
                      <a:pPr algn="ctr"/>
                      <a:r>
                        <a:rPr lang="es-MX" sz="1500">
                          <a:effectLst/>
                        </a:rPr>
                        <a:t>Precio delanzamiento (USD)</a:t>
                      </a:r>
                    </a:p>
                  </a:txBody>
                  <a:tcPr marL="77702" marR="77702" marT="38851" marB="38851" anchor="ctr"/>
                </a:tc>
                <a:extLst>
                  <a:ext uri="{0D108BD9-81ED-4DB2-BD59-A6C34878D82A}">
                    <a16:rowId xmlns:a16="http://schemas.microsoft.com/office/drawing/2014/main" val="2134725661"/>
                  </a:ext>
                </a:extLst>
              </a:tr>
              <a:tr h="852493">
                <a:tc>
                  <a:txBody>
                    <a:bodyPr/>
                    <a:lstStyle/>
                    <a:p>
                      <a:r>
                        <a:rPr lang="es-MX" sz="1500">
                          <a:effectLst/>
                        </a:rPr>
                        <a:t>Celeron E3200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2.4 GHz</a:t>
                      </a:r>
                    </a:p>
                  </a:txBody>
                  <a:tcPr marL="77702" marR="77702" marT="38851" marB="38851" anchor="ctr"/>
                </a:tc>
                <a:tc>
                  <a:txBody>
                    <a:bodyPr/>
                    <a:lstStyle/>
                    <a:p>
                      <a:r>
                        <a:rPr lang="es-MX" sz="1500">
                          <a:effectLst/>
                        </a:rPr>
                        <a:t>1 MiB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12×</a:t>
                      </a:r>
                    </a:p>
                  </a:txBody>
                  <a:tcPr marL="77702" marR="77702" marT="38851" marB="38851" anchor="ctr"/>
                </a:tc>
                <a:tc>
                  <a:txBody>
                    <a:bodyPr/>
                    <a:lstStyle/>
                    <a:p>
                      <a:r>
                        <a:rPr lang="es-MX" sz="1500">
                          <a:effectLst/>
                        </a:rPr>
                        <a:t>0.85–1.3625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Agosto de 2009</a:t>
                      </a:r>
                    </a:p>
                  </a:txBody>
                  <a:tcPr marL="77702" marR="77702" marT="38851" marB="38851" anchor="ctr"/>
                </a:tc>
                <a:tc>
                  <a:txBody>
                    <a:bodyPr/>
                    <a:lstStyle/>
                    <a:p>
                      <a:r>
                        <a:rPr lang="es-MX" sz="1500">
                          <a:effectLst/>
                        </a:rPr>
                        <a:t>$43</a:t>
                      </a:r>
                    </a:p>
                  </a:txBody>
                  <a:tcPr marL="77702" marR="77702" marT="38851" marB="38851" anchor="ctr"/>
                </a:tc>
                <a:extLst>
                  <a:ext uri="{0D108BD9-81ED-4DB2-BD59-A6C34878D82A}">
                    <a16:rowId xmlns:a16="http://schemas.microsoft.com/office/drawing/2014/main" val="913064002"/>
                  </a:ext>
                </a:extLst>
              </a:tr>
              <a:tr h="852493">
                <a:tc>
                  <a:txBody>
                    <a:bodyPr/>
                    <a:lstStyle/>
                    <a:p>
                      <a:r>
                        <a:rPr lang="es-MX" sz="1500">
                          <a:effectLst/>
                        </a:rPr>
                        <a:t>Celeron E3300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2.5 GHz</a:t>
                      </a:r>
                    </a:p>
                  </a:txBody>
                  <a:tcPr marL="77702" marR="77702" marT="38851" marB="38851" anchor="ctr"/>
                </a:tc>
                <a:tc>
                  <a:txBody>
                    <a:bodyPr/>
                    <a:lstStyle/>
                    <a:p>
                      <a:r>
                        <a:rPr lang="es-MX" sz="1500">
                          <a:effectLst/>
                        </a:rPr>
                        <a:t>1 MiB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12.5×</a:t>
                      </a:r>
                    </a:p>
                  </a:txBody>
                  <a:tcPr marL="77702" marR="77702" marT="38851" marB="38851" anchor="ctr"/>
                </a:tc>
                <a:tc>
                  <a:txBody>
                    <a:bodyPr/>
                    <a:lstStyle/>
                    <a:p>
                      <a:r>
                        <a:rPr lang="es-MX" sz="1500">
                          <a:effectLst/>
                        </a:rPr>
                        <a:t>0.85–1.3625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Agosto de 2009</a:t>
                      </a:r>
                    </a:p>
                  </a:txBody>
                  <a:tcPr marL="77702" marR="77702" marT="38851" marB="38851" anchor="ctr"/>
                </a:tc>
                <a:tc>
                  <a:txBody>
                    <a:bodyPr/>
                    <a:lstStyle/>
                    <a:p>
                      <a:r>
                        <a:rPr lang="es-MX" sz="1500">
                          <a:effectLst/>
                        </a:rPr>
                        <a:t>$43</a:t>
                      </a:r>
                    </a:p>
                  </a:txBody>
                  <a:tcPr marL="77702" marR="77702" marT="38851" marB="38851" anchor="ctr"/>
                </a:tc>
                <a:extLst>
                  <a:ext uri="{0D108BD9-81ED-4DB2-BD59-A6C34878D82A}">
                    <a16:rowId xmlns:a16="http://schemas.microsoft.com/office/drawing/2014/main" val="4163542776"/>
                  </a:ext>
                </a:extLst>
              </a:tr>
              <a:tr h="852493">
                <a:tc>
                  <a:txBody>
                    <a:bodyPr/>
                    <a:lstStyle/>
                    <a:p>
                      <a:r>
                        <a:rPr lang="es-MX" sz="1500">
                          <a:effectLst/>
                        </a:rPr>
                        <a:t>Celeron E3400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2.6 GHz</a:t>
                      </a:r>
                    </a:p>
                  </a:txBody>
                  <a:tcPr marL="77702" marR="77702" marT="38851" marB="38851" anchor="ctr"/>
                </a:tc>
                <a:tc>
                  <a:txBody>
                    <a:bodyPr/>
                    <a:lstStyle/>
                    <a:p>
                      <a:r>
                        <a:rPr lang="es-MX" sz="1500">
                          <a:effectLst/>
                        </a:rPr>
                        <a:t>1 MiB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13×</a:t>
                      </a:r>
                    </a:p>
                  </a:txBody>
                  <a:tcPr marL="77702" marR="77702" marT="38851" marB="38851" anchor="ctr"/>
                </a:tc>
                <a:tc>
                  <a:txBody>
                    <a:bodyPr/>
                    <a:lstStyle/>
                    <a:p>
                      <a:r>
                        <a:rPr lang="es-MX" sz="1500">
                          <a:effectLst/>
                        </a:rPr>
                        <a:t>0.85–1.3625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Enero de 2010</a:t>
                      </a:r>
                    </a:p>
                  </a:txBody>
                  <a:tcPr marL="77702" marR="77702" marT="38851" marB="38851" anchor="ctr"/>
                </a:tc>
                <a:tc>
                  <a:txBody>
                    <a:bodyPr/>
                    <a:lstStyle/>
                    <a:p>
                      <a:r>
                        <a:rPr lang="es-MX" sz="1500">
                          <a:effectLst/>
                        </a:rPr>
                        <a:t>$53</a:t>
                      </a:r>
                    </a:p>
                  </a:txBody>
                  <a:tcPr marL="77702" marR="77702" marT="38851" marB="38851" anchor="ctr"/>
                </a:tc>
                <a:extLst>
                  <a:ext uri="{0D108BD9-81ED-4DB2-BD59-A6C34878D82A}">
                    <a16:rowId xmlns:a16="http://schemas.microsoft.com/office/drawing/2014/main" val="1817064749"/>
                  </a:ext>
                </a:extLst>
              </a:tr>
              <a:tr h="852493">
                <a:tc>
                  <a:txBody>
                    <a:bodyPr/>
                    <a:lstStyle/>
                    <a:p>
                      <a:r>
                        <a:rPr lang="es-MX" sz="1500">
                          <a:effectLst/>
                        </a:rPr>
                        <a:t>Celeron E3500</a:t>
                      </a:r>
                    </a:p>
                  </a:txBody>
                  <a:tcPr marL="77702" marR="77702" marT="38851" marB="38851" anchor="ctr"/>
                </a:tc>
                <a:tc>
                  <a:txBody>
                    <a:bodyPr/>
                    <a:lstStyle/>
                    <a:p>
                      <a:r>
                        <a:rPr lang="es-MX" sz="1500">
                          <a:effectLst/>
                        </a:rPr>
                        <a:t>2</a:t>
                      </a:r>
                    </a:p>
                  </a:txBody>
                  <a:tcPr marL="77702" marR="77702" marT="38851" marB="38851" anchor="ctr"/>
                </a:tc>
                <a:tc>
                  <a:txBody>
                    <a:bodyPr/>
                    <a:lstStyle/>
                    <a:p>
                      <a:r>
                        <a:rPr lang="es-MX" sz="1500">
                          <a:effectLst/>
                        </a:rPr>
                        <a:t>2.7 GHz</a:t>
                      </a:r>
                    </a:p>
                  </a:txBody>
                  <a:tcPr marL="77702" marR="77702" marT="38851" marB="38851" anchor="ctr"/>
                </a:tc>
                <a:tc>
                  <a:txBody>
                    <a:bodyPr/>
                    <a:lstStyle/>
                    <a:p>
                      <a:r>
                        <a:rPr lang="es-MX" sz="1500">
                          <a:effectLst/>
                        </a:rPr>
                        <a:t>1 MiB</a:t>
                      </a:r>
                    </a:p>
                  </a:txBody>
                  <a:tcPr marL="77702" marR="77702" marT="38851" marB="38851" anchor="ctr"/>
                </a:tc>
                <a:tc>
                  <a:txBody>
                    <a:bodyPr/>
                    <a:lstStyle/>
                    <a:p>
                      <a:r>
                        <a:rPr lang="es-MX" sz="1500">
                          <a:effectLst/>
                        </a:rPr>
                        <a:t>800 MT/s</a:t>
                      </a:r>
                    </a:p>
                  </a:txBody>
                  <a:tcPr marL="77702" marR="77702" marT="38851" marB="38851" anchor="ctr"/>
                </a:tc>
                <a:tc>
                  <a:txBody>
                    <a:bodyPr/>
                    <a:lstStyle/>
                    <a:p>
                      <a:r>
                        <a:rPr lang="es-MX" sz="1500">
                          <a:effectLst/>
                        </a:rPr>
                        <a:t>13.5×</a:t>
                      </a:r>
                    </a:p>
                  </a:txBody>
                  <a:tcPr marL="77702" marR="77702" marT="38851" marB="38851" anchor="ctr"/>
                </a:tc>
                <a:tc>
                  <a:txBody>
                    <a:bodyPr/>
                    <a:lstStyle/>
                    <a:p>
                      <a:r>
                        <a:rPr lang="es-MX" sz="1500">
                          <a:effectLst/>
                        </a:rPr>
                        <a:t>0.85–1.3625 V</a:t>
                      </a:r>
                    </a:p>
                  </a:txBody>
                  <a:tcPr marL="77702" marR="77702" marT="38851" marB="38851" anchor="ctr"/>
                </a:tc>
                <a:tc>
                  <a:txBody>
                    <a:bodyPr/>
                    <a:lstStyle/>
                    <a:p>
                      <a:r>
                        <a:rPr lang="es-MX" sz="1500">
                          <a:effectLst/>
                        </a:rPr>
                        <a:t>65 W</a:t>
                      </a:r>
                    </a:p>
                  </a:txBody>
                  <a:tcPr marL="77702" marR="77702" marT="38851" marB="38851" anchor="ctr"/>
                </a:tc>
                <a:tc>
                  <a:txBody>
                    <a:bodyPr/>
                    <a:lstStyle/>
                    <a:p>
                      <a:r>
                        <a:rPr lang="es-MX" sz="1500">
                          <a:effectLst/>
                        </a:rPr>
                        <a:t>LGA 775</a:t>
                      </a:r>
                    </a:p>
                  </a:txBody>
                  <a:tcPr marL="77702" marR="77702" marT="38851" marB="38851" anchor="ctr"/>
                </a:tc>
                <a:tc>
                  <a:txBody>
                    <a:bodyPr/>
                    <a:lstStyle/>
                    <a:p>
                      <a:r>
                        <a:rPr lang="es-MX" sz="1500">
                          <a:effectLst/>
                        </a:rPr>
                        <a:t>Agosto de 2010</a:t>
                      </a:r>
                    </a:p>
                  </a:txBody>
                  <a:tcPr marL="77702" marR="77702" marT="38851" marB="38851" anchor="ctr"/>
                </a:tc>
                <a:tc>
                  <a:txBody>
                    <a:bodyPr/>
                    <a:lstStyle/>
                    <a:p>
                      <a:r>
                        <a:rPr lang="es-MX" sz="1500" dirty="0">
                          <a:effectLst/>
                        </a:rPr>
                        <a:t>$52</a:t>
                      </a:r>
                    </a:p>
                  </a:txBody>
                  <a:tcPr marL="77702" marR="77702" marT="38851" marB="38851" anchor="ctr"/>
                </a:tc>
                <a:extLst>
                  <a:ext uri="{0D108BD9-81ED-4DB2-BD59-A6C34878D82A}">
                    <a16:rowId xmlns:a16="http://schemas.microsoft.com/office/drawing/2014/main" val="3462631433"/>
                  </a:ext>
                </a:extLst>
              </a:tr>
            </a:tbl>
          </a:graphicData>
        </a:graphic>
      </p:graphicFrame>
      <p:sp>
        <p:nvSpPr>
          <p:cNvPr id="6" name="Rectangle 1">
            <a:extLst>
              <a:ext uri="{FF2B5EF4-FFF2-40B4-BE49-F238E27FC236}">
                <a16:creationId xmlns:a16="http://schemas.microsoft.com/office/drawing/2014/main" id="{9DFB8FB7-60EC-40BB-8B20-D9368AC7784C}"/>
              </a:ext>
            </a:extLst>
          </p:cNvPr>
          <p:cNvSpPr>
            <a:spLocks noChangeArrowheads="1"/>
          </p:cNvSpPr>
          <p:nvPr/>
        </p:nvSpPr>
        <p:spPr bwMode="auto">
          <a:xfrm>
            <a:off x="886653" y="487722"/>
            <a:ext cx="5951469" cy="386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100" b="1" i="0" u="none" strike="noStrike" cap="none" normalizeH="0" baseline="0" dirty="0">
                <a:ln>
                  <a:noFill/>
                </a:ln>
                <a:solidFill>
                  <a:schemeClr val="accent1"/>
                </a:solidFill>
                <a:effectLst/>
                <a:cs typeface="Arial" panose="020B0604020202020204" pitchFamily="34" charset="0"/>
              </a:rPr>
              <a:t>Wolfdale-3M</a:t>
            </a:r>
            <a:r>
              <a:rPr kumimoji="0" lang="es-MX" altLang="es-MX" sz="1100" b="0" i="0" u="none" strike="noStrike" cap="none" normalizeH="0" baseline="0" dirty="0">
                <a:ln>
                  <a:noFill/>
                </a:ln>
                <a:solidFill>
                  <a:srgbClr val="202122"/>
                </a:solidFill>
                <a:effectLst/>
                <a:cs typeface="Arial" panose="020B0604020202020204" pitchFamily="34" charset="0"/>
              </a:rPr>
              <a:t> (Celeron, microarquitectura Core de 64 bits) - tecnología de proceso de 45 nm</a:t>
            </a:r>
          </a:p>
        </p:txBody>
      </p:sp>
    </p:spTree>
    <p:extLst>
      <p:ext uri="{BB962C8B-B14F-4D97-AF65-F5344CB8AC3E}">
        <p14:creationId xmlns:p14="http://schemas.microsoft.com/office/powerpoint/2010/main" val="3579132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CF046C6-CC38-48D1-B5BF-9E1BDE795BFC}"/>
              </a:ext>
            </a:extLst>
          </p:cNvPr>
          <p:cNvSpPr>
            <a:spLocks noGrp="1"/>
          </p:cNvSpPr>
          <p:nvPr>
            <p:ph type="sldNum" sz="quarter" idx="12"/>
          </p:nvPr>
        </p:nvSpPr>
        <p:spPr/>
        <p:txBody>
          <a:bodyPr/>
          <a:lstStyle/>
          <a:p>
            <a:pPr rtl="0"/>
            <a:fld id="{D8DA9DAA-006C-4F4B-980E-E3DF019B24E2}" type="slidenum">
              <a:rPr lang="es-ES" noProof="0" smtClean="0"/>
              <a:t>77</a:t>
            </a:fld>
            <a:endParaRPr lang="es-ES" noProof="0"/>
          </a:p>
        </p:txBody>
      </p:sp>
      <p:graphicFrame>
        <p:nvGraphicFramePr>
          <p:cNvPr id="5" name="Tabla 4">
            <a:extLst>
              <a:ext uri="{FF2B5EF4-FFF2-40B4-BE49-F238E27FC236}">
                <a16:creationId xmlns:a16="http://schemas.microsoft.com/office/drawing/2014/main" id="{B89946DE-76BD-49A0-98DE-0B506182B634}"/>
              </a:ext>
            </a:extLst>
          </p:cNvPr>
          <p:cNvGraphicFramePr>
            <a:graphicFrameLocks noGrp="1"/>
          </p:cNvGraphicFramePr>
          <p:nvPr>
            <p:extLst>
              <p:ext uri="{D42A27DB-BD31-4B8C-83A1-F6EECF244321}">
                <p14:modId xmlns:p14="http://schemas.microsoft.com/office/powerpoint/2010/main" val="1587381642"/>
              </p:ext>
            </p:extLst>
          </p:nvPr>
        </p:nvGraphicFramePr>
        <p:xfrm>
          <a:off x="1191876" y="1000668"/>
          <a:ext cx="10377268" cy="4909801"/>
        </p:xfrm>
        <a:graphic>
          <a:graphicData uri="http://schemas.openxmlformats.org/drawingml/2006/table">
            <a:tbl>
              <a:tblPr>
                <a:tableStyleId>{E8B1032C-EA38-4F05-BA0D-38AFFFC7BED3}</a:tableStyleId>
              </a:tblPr>
              <a:tblGrid>
                <a:gridCol w="943388">
                  <a:extLst>
                    <a:ext uri="{9D8B030D-6E8A-4147-A177-3AD203B41FA5}">
                      <a16:colId xmlns:a16="http://schemas.microsoft.com/office/drawing/2014/main" val="3763521987"/>
                    </a:ext>
                  </a:extLst>
                </a:gridCol>
                <a:gridCol w="943388">
                  <a:extLst>
                    <a:ext uri="{9D8B030D-6E8A-4147-A177-3AD203B41FA5}">
                      <a16:colId xmlns:a16="http://schemas.microsoft.com/office/drawing/2014/main" val="2900024517"/>
                    </a:ext>
                  </a:extLst>
                </a:gridCol>
                <a:gridCol w="943388">
                  <a:extLst>
                    <a:ext uri="{9D8B030D-6E8A-4147-A177-3AD203B41FA5}">
                      <a16:colId xmlns:a16="http://schemas.microsoft.com/office/drawing/2014/main" val="2501068970"/>
                    </a:ext>
                  </a:extLst>
                </a:gridCol>
                <a:gridCol w="943388">
                  <a:extLst>
                    <a:ext uri="{9D8B030D-6E8A-4147-A177-3AD203B41FA5}">
                      <a16:colId xmlns:a16="http://schemas.microsoft.com/office/drawing/2014/main" val="3529906658"/>
                    </a:ext>
                  </a:extLst>
                </a:gridCol>
                <a:gridCol w="943388">
                  <a:extLst>
                    <a:ext uri="{9D8B030D-6E8A-4147-A177-3AD203B41FA5}">
                      <a16:colId xmlns:a16="http://schemas.microsoft.com/office/drawing/2014/main" val="377028589"/>
                    </a:ext>
                  </a:extLst>
                </a:gridCol>
                <a:gridCol w="943388">
                  <a:extLst>
                    <a:ext uri="{9D8B030D-6E8A-4147-A177-3AD203B41FA5}">
                      <a16:colId xmlns:a16="http://schemas.microsoft.com/office/drawing/2014/main" val="740686162"/>
                    </a:ext>
                  </a:extLst>
                </a:gridCol>
                <a:gridCol w="943388">
                  <a:extLst>
                    <a:ext uri="{9D8B030D-6E8A-4147-A177-3AD203B41FA5}">
                      <a16:colId xmlns:a16="http://schemas.microsoft.com/office/drawing/2014/main" val="1568259763"/>
                    </a:ext>
                  </a:extLst>
                </a:gridCol>
                <a:gridCol w="943388">
                  <a:extLst>
                    <a:ext uri="{9D8B030D-6E8A-4147-A177-3AD203B41FA5}">
                      <a16:colId xmlns:a16="http://schemas.microsoft.com/office/drawing/2014/main" val="1392532132"/>
                    </a:ext>
                  </a:extLst>
                </a:gridCol>
                <a:gridCol w="943388">
                  <a:extLst>
                    <a:ext uri="{9D8B030D-6E8A-4147-A177-3AD203B41FA5}">
                      <a16:colId xmlns:a16="http://schemas.microsoft.com/office/drawing/2014/main" val="1670412597"/>
                    </a:ext>
                  </a:extLst>
                </a:gridCol>
                <a:gridCol w="943388">
                  <a:extLst>
                    <a:ext uri="{9D8B030D-6E8A-4147-A177-3AD203B41FA5}">
                      <a16:colId xmlns:a16="http://schemas.microsoft.com/office/drawing/2014/main" val="871345947"/>
                    </a:ext>
                  </a:extLst>
                </a:gridCol>
                <a:gridCol w="943388">
                  <a:extLst>
                    <a:ext uri="{9D8B030D-6E8A-4147-A177-3AD203B41FA5}">
                      <a16:colId xmlns:a16="http://schemas.microsoft.com/office/drawing/2014/main" val="2230611552"/>
                    </a:ext>
                  </a:extLst>
                </a:gridCol>
              </a:tblGrid>
              <a:tr h="1190311">
                <a:tc>
                  <a:txBody>
                    <a:bodyPr/>
                    <a:lstStyle/>
                    <a:p>
                      <a:pPr algn="ctr"/>
                      <a:r>
                        <a:rPr lang="es-MX" sz="1300">
                          <a:effectLst/>
                        </a:rPr>
                        <a:t>Modelo</a:t>
                      </a:r>
                    </a:p>
                  </a:txBody>
                  <a:tcPr marL="65929" marR="65929" marT="32965" marB="32965" anchor="ctr"/>
                </a:tc>
                <a:tc>
                  <a:txBody>
                    <a:bodyPr/>
                    <a:lstStyle/>
                    <a:p>
                      <a:pPr algn="ctr"/>
                      <a:r>
                        <a:rPr lang="es-MX" sz="1300">
                          <a:effectLst/>
                        </a:rPr>
                        <a:t>Núcleos</a:t>
                      </a:r>
                    </a:p>
                  </a:txBody>
                  <a:tcPr marL="65929" marR="65929" marT="32965" marB="32965" anchor="ctr"/>
                </a:tc>
                <a:tc>
                  <a:txBody>
                    <a:bodyPr/>
                    <a:lstStyle/>
                    <a:p>
                      <a:pPr algn="ctr"/>
                      <a:r>
                        <a:rPr lang="es-MX" sz="1300">
                          <a:effectLst/>
                        </a:rPr>
                        <a:t>Frecuencia</a:t>
                      </a:r>
                    </a:p>
                  </a:txBody>
                  <a:tcPr marL="65929" marR="65929" marT="32965" marB="32965" anchor="ctr"/>
                </a:tc>
                <a:tc>
                  <a:txBody>
                    <a:bodyPr/>
                    <a:lstStyle/>
                    <a:p>
                      <a:pPr algn="ctr"/>
                      <a:r>
                        <a:rPr lang="es-MX" sz="1300">
                          <a:effectLst/>
                        </a:rPr>
                        <a:t>cachéL2</a:t>
                      </a:r>
                    </a:p>
                  </a:txBody>
                  <a:tcPr marL="65929" marR="65929" marT="32965" marB="32965" anchor="ctr"/>
                </a:tc>
                <a:tc>
                  <a:txBody>
                    <a:bodyPr/>
                    <a:lstStyle/>
                    <a:p>
                      <a:pPr algn="ctr"/>
                      <a:r>
                        <a:rPr lang="es-MX" sz="1300" dirty="0">
                          <a:effectLst/>
                        </a:rPr>
                        <a:t>FSB</a:t>
                      </a:r>
                    </a:p>
                  </a:txBody>
                  <a:tcPr marL="65929" marR="65929" marT="32965" marB="32965" anchor="ctr"/>
                </a:tc>
                <a:tc>
                  <a:txBody>
                    <a:bodyPr/>
                    <a:lstStyle/>
                    <a:p>
                      <a:pPr algn="ctr"/>
                      <a:r>
                        <a:rPr lang="es-MX" sz="1300">
                          <a:effectLst/>
                        </a:rPr>
                        <a:t>Mult.</a:t>
                      </a:r>
                    </a:p>
                  </a:txBody>
                  <a:tcPr marL="65929" marR="65929" marT="32965" marB="32965" anchor="ctr"/>
                </a:tc>
                <a:tc>
                  <a:txBody>
                    <a:bodyPr/>
                    <a:lstStyle/>
                    <a:p>
                      <a:pPr algn="ctr"/>
                      <a:r>
                        <a:rPr lang="es-MX" sz="1300" dirty="0">
                          <a:effectLst/>
                        </a:rPr>
                        <a:t>Voltaje</a:t>
                      </a:r>
                    </a:p>
                  </a:txBody>
                  <a:tcPr marL="65929" marR="65929" marT="32965" marB="32965" anchor="ctr"/>
                </a:tc>
                <a:tc>
                  <a:txBody>
                    <a:bodyPr/>
                    <a:lstStyle/>
                    <a:p>
                      <a:pPr algn="ctr"/>
                      <a:r>
                        <a:rPr lang="es-MX" sz="1300">
                          <a:effectLst/>
                        </a:rPr>
                        <a:t>TDP</a:t>
                      </a:r>
                    </a:p>
                  </a:txBody>
                  <a:tcPr marL="65929" marR="65929" marT="32965" marB="32965" anchor="ctr"/>
                </a:tc>
                <a:tc>
                  <a:txBody>
                    <a:bodyPr/>
                    <a:lstStyle/>
                    <a:p>
                      <a:pPr algn="ctr"/>
                      <a:r>
                        <a:rPr lang="es-MX" sz="1300">
                          <a:effectLst/>
                        </a:rPr>
                        <a:t>Socket</a:t>
                      </a:r>
                    </a:p>
                  </a:txBody>
                  <a:tcPr marL="65929" marR="65929" marT="32965" marB="32965" anchor="ctr"/>
                </a:tc>
                <a:tc>
                  <a:txBody>
                    <a:bodyPr/>
                    <a:lstStyle/>
                    <a:p>
                      <a:pPr algn="ctr"/>
                      <a:r>
                        <a:rPr lang="es-MX" sz="1300">
                          <a:effectLst/>
                        </a:rPr>
                        <a:t>Fecha delanzamiento</a:t>
                      </a:r>
                    </a:p>
                  </a:txBody>
                  <a:tcPr marL="65929" marR="65929" marT="32965" marB="32965" anchor="ctr"/>
                </a:tc>
                <a:tc>
                  <a:txBody>
                    <a:bodyPr/>
                    <a:lstStyle/>
                    <a:p>
                      <a:pPr algn="ctr"/>
                      <a:r>
                        <a:rPr lang="es-MX" sz="1300">
                          <a:effectLst/>
                        </a:rPr>
                        <a:t>Precio delanzamiento (USD)</a:t>
                      </a:r>
                    </a:p>
                  </a:txBody>
                  <a:tcPr marL="65929" marR="65929" marT="32965" marB="32965" anchor="ctr"/>
                </a:tc>
                <a:extLst>
                  <a:ext uri="{0D108BD9-81ED-4DB2-BD59-A6C34878D82A}">
                    <a16:rowId xmlns:a16="http://schemas.microsoft.com/office/drawing/2014/main" val="3346312549"/>
                  </a:ext>
                </a:extLst>
              </a:tr>
              <a:tr h="743898">
                <a:tc>
                  <a:txBody>
                    <a:bodyPr/>
                    <a:lstStyle/>
                    <a:p>
                      <a:r>
                        <a:rPr lang="es-MX" sz="1300">
                          <a:effectLst/>
                        </a:rPr>
                        <a:t>Celeron 220</a:t>
                      </a:r>
                    </a:p>
                  </a:txBody>
                  <a:tcPr marL="65929" marR="65929" marT="32965" marB="32965" anchor="ctr"/>
                </a:tc>
                <a:tc>
                  <a:txBody>
                    <a:bodyPr/>
                    <a:lstStyle/>
                    <a:p>
                      <a:r>
                        <a:rPr lang="es-MX" sz="1300">
                          <a:effectLst/>
                        </a:rPr>
                        <a:t>1</a:t>
                      </a:r>
                    </a:p>
                  </a:txBody>
                  <a:tcPr marL="65929" marR="65929" marT="32965" marB="32965" anchor="ctr"/>
                </a:tc>
                <a:tc>
                  <a:txBody>
                    <a:bodyPr/>
                    <a:lstStyle/>
                    <a:p>
                      <a:r>
                        <a:rPr lang="es-MX" sz="1300">
                          <a:effectLst/>
                        </a:rPr>
                        <a:t>1.2 GHz</a:t>
                      </a:r>
                    </a:p>
                  </a:txBody>
                  <a:tcPr marL="65929" marR="65929" marT="32965" marB="32965" anchor="ctr"/>
                </a:tc>
                <a:tc>
                  <a:txBody>
                    <a:bodyPr/>
                    <a:lstStyle/>
                    <a:p>
                      <a:r>
                        <a:rPr lang="es-MX" sz="1300">
                          <a:effectLst/>
                        </a:rPr>
                        <a:t>512 KiB</a:t>
                      </a:r>
                    </a:p>
                  </a:txBody>
                  <a:tcPr marL="65929" marR="65929" marT="32965" marB="32965" anchor="ctr"/>
                </a:tc>
                <a:tc>
                  <a:txBody>
                    <a:bodyPr/>
                    <a:lstStyle/>
                    <a:p>
                      <a:r>
                        <a:rPr lang="es-MX" sz="1300">
                          <a:effectLst/>
                        </a:rPr>
                        <a:t>533 MT/s</a:t>
                      </a:r>
                    </a:p>
                  </a:txBody>
                  <a:tcPr marL="65929" marR="65929" marT="32965" marB="32965" anchor="ctr"/>
                </a:tc>
                <a:tc>
                  <a:txBody>
                    <a:bodyPr/>
                    <a:lstStyle/>
                    <a:p>
                      <a:r>
                        <a:rPr lang="es-MX" sz="1300">
                          <a:effectLst/>
                        </a:rPr>
                        <a:t>9×</a:t>
                      </a:r>
                    </a:p>
                  </a:txBody>
                  <a:tcPr marL="65929" marR="65929" marT="32965" marB="32965" anchor="ctr"/>
                </a:tc>
                <a:tc>
                  <a:txBody>
                    <a:bodyPr/>
                    <a:lstStyle/>
                    <a:p>
                      <a:r>
                        <a:rPr lang="es-MX" sz="1300">
                          <a:effectLst/>
                        </a:rPr>
                        <a:t>1.05–1.3 V</a:t>
                      </a:r>
                    </a:p>
                  </a:txBody>
                  <a:tcPr marL="65929" marR="65929" marT="32965" marB="32965" anchor="ctr"/>
                </a:tc>
                <a:tc>
                  <a:txBody>
                    <a:bodyPr/>
                    <a:lstStyle/>
                    <a:p>
                      <a:r>
                        <a:rPr lang="es-MX" sz="1300">
                          <a:effectLst/>
                        </a:rPr>
                        <a:t>19 W</a:t>
                      </a:r>
                    </a:p>
                  </a:txBody>
                  <a:tcPr marL="65929" marR="65929" marT="32965" marB="32965" anchor="ctr"/>
                </a:tc>
                <a:tc>
                  <a:txBody>
                    <a:bodyPr/>
                    <a:lstStyle/>
                    <a:p>
                      <a:r>
                        <a:rPr lang="es-MX" sz="1300">
                          <a:effectLst/>
                        </a:rPr>
                        <a:t>µFC-BGA</a:t>
                      </a:r>
                    </a:p>
                  </a:txBody>
                  <a:tcPr marL="65929" marR="65929" marT="32965" marB="32965" anchor="ctr"/>
                </a:tc>
                <a:tc>
                  <a:txBody>
                    <a:bodyPr/>
                    <a:lstStyle/>
                    <a:p>
                      <a:r>
                        <a:rPr lang="es-MX" sz="1300">
                          <a:effectLst/>
                        </a:rPr>
                        <a:t>Octubre de 2007</a:t>
                      </a:r>
                    </a:p>
                  </a:txBody>
                  <a:tcPr marL="65929" marR="65929" marT="32965" marB="32965" anchor="ctr"/>
                </a:tc>
                <a:tc>
                  <a:txBody>
                    <a:bodyPr/>
                    <a:lstStyle/>
                    <a:p>
                      <a:r>
                        <a:rPr lang="es-MX" sz="1300">
                          <a:effectLst/>
                        </a:rPr>
                        <a:t>$58</a:t>
                      </a:r>
                    </a:p>
                  </a:txBody>
                  <a:tcPr marL="65929" marR="65929" marT="32965" marB="32965" anchor="ctr"/>
                </a:tc>
                <a:extLst>
                  <a:ext uri="{0D108BD9-81ED-4DB2-BD59-A6C34878D82A}">
                    <a16:rowId xmlns:a16="http://schemas.microsoft.com/office/drawing/2014/main" val="2688755099"/>
                  </a:ext>
                </a:extLst>
              </a:tr>
              <a:tr h="743898">
                <a:tc>
                  <a:txBody>
                    <a:bodyPr/>
                    <a:lstStyle/>
                    <a:p>
                      <a:r>
                        <a:rPr lang="es-MX" sz="1300">
                          <a:effectLst/>
                        </a:rPr>
                        <a:t>Celeron 420</a:t>
                      </a:r>
                    </a:p>
                  </a:txBody>
                  <a:tcPr marL="65929" marR="65929" marT="32965" marB="32965" anchor="ctr"/>
                </a:tc>
                <a:tc>
                  <a:txBody>
                    <a:bodyPr/>
                    <a:lstStyle/>
                    <a:p>
                      <a:r>
                        <a:rPr lang="es-MX" sz="1300">
                          <a:effectLst/>
                        </a:rPr>
                        <a:t>1</a:t>
                      </a:r>
                    </a:p>
                  </a:txBody>
                  <a:tcPr marL="65929" marR="65929" marT="32965" marB="32965" anchor="ctr"/>
                </a:tc>
                <a:tc>
                  <a:txBody>
                    <a:bodyPr/>
                    <a:lstStyle/>
                    <a:p>
                      <a:r>
                        <a:rPr lang="es-MX" sz="1300">
                          <a:effectLst/>
                        </a:rPr>
                        <a:t>1.6 GHz</a:t>
                      </a:r>
                    </a:p>
                  </a:txBody>
                  <a:tcPr marL="65929" marR="65929" marT="32965" marB="32965" anchor="ctr"/>
                </a:tc>
                <a:tc>
                  <a:txBody>
                    <a:bodyPr/>
                    <a:lstStyle/>
                    <a:p>
                      <a:r>
                        <a:rPr lang="es-MX" sz="1300">
                          <a:effectLst/>
                        </a:rPr>
                        <a:t>512 KiB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8×</a:t>
                      </a:r>
                    </a:p>
                  </a:txBody>
                  <a:tcPr marL="65929" marR="65929" marT="32965" marB="32965" anchor="ctr"/>
                </a:tc>
                <a:tc>
                  <a:txBody>
                    <a:bodyPr/>
                    <a:lstStyle/>
                    <a:p>
                      <a:r>
                        <a:rPr lang="es-MX" sz="1300">
                          <a:effectLst/>
                        </a:rPr>
                        <a:t>1.05–1.3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Junio de 2007</a:t>
                      </a:r>
                    </a:p>
                  </a:txBody>
                  <a:tcPr marL="65929" marR="65929" marT="32965" marB="32965" anchor="ctr"/>
                </a:tc>
                <a:tc>
                  <a:txBody>
                    <a:bodyPr/>
                    <a:lstStyle/>
                    <a:p>
                      <a:r>
                        <a:rPr lang="es-MX" sz="1300">
                          <a:effectLst/>
                        </a:rPr>
                        <a:t>$39</a:t>
                      </a:r>
                    </a:p>
                  </a:txBody>
                  <a:tcPr marL="65929" marR="65929" marT="32965" marB="32965" anchor="ctr"/>
                </a:tc>
                <a:extLst>
                  <a:ext uri="{0D108BD9-81ED-4DB2-BD59-A6C34878D82A}">
                    <a16:rowId xmlns:a16="http://schemas.microsoft.com/office/drawing/2014/main" val="3644153984"/>
                  </a:ext>
                </a:extLst>
              </a:tr>
              <a:tr h="743898">
                <a:tc>
                  <a:txBody>
                    <a:bodyPr/>
                    <a:lstStyle/>
                    <a:p>
                      <a:r>
                        <a:rPr lang="es-MX" sz="1300">
                          <a:effectLst/>
                        </a:rPr>
                        <a:t>Celeron 430</a:t>
                      </a:r>
                    </a:p>
                  </a:txBody>
                  <a:tcPr marL="65929" marR="65929" marT="32965" marB="32965" anchor="ctr"/>
                </a:tc>
                <a:tc>
                  <a:txBody>
                    <a:bodyPr/>
                    <a:lstStyle/>
                    <a:p>
                      <a:r>
                        <a:rPr lang="es-MX" sz="1300">
                          <a:effectLst/>
                        </a:rPr>
                        <a:t>1</a:t>
                      </a:r>
                    </a:p>
                  </a:txBody>
                  <a:tcPr marL="65929" marR="65929" marT="32965" marB="32965" anchor="ctr"/>
                </a:tc>
                <a:tc>
                  <a:txBody>
                    <a:bodyPr/>
                    <a:lstStyle/>
                    <a:p>
                      <a:r>
                        <a:rPr lang="es-MX" sz="1300">
                          <a:effectLst/>
                        </a:rPr>
                        <a:t>1.8 GHz</a:t>
                      </a:r>
                    </a:p>
                  </a:txBody>
                  <a:tcPr marL="65929" marR="65929" marT="32965" marB="32965" anchor="ctr"/>
                </a:tc>
                <a:tc>
                  <a:txBody>
                    <a:bodyPr/>
                    <a:lstStyle/>
                    <a:p>
                      <a:r>
                        <a:rPr lang="es-MX" sz="1300">
                          <a:effectLst/>
                        </a:rPr>
                        <a:t>512 KiB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9×</a:t>
                      </a:r>
                    </a:p>
                  </a:txBody>
                  <a:tcPr marL="65929" marR="65929" marT="32965" marB="32965" anchor="ctr"/>
                </a:tc>
                <a:tc>
                  <a:txBody>
                    <a:bodyPr/>
                    <a:lstStyle/>
                    <a:p>
                      <a:r>
                        <a:rPr lang="es-MX" sz="1300">
                          <a:effectLst/>
                        </a:rPr>
                        <a:t>1.05–1.3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Junio de 2007</a:t>
                      </a:r>
                    </a:p>
                  </a:txBody>
                  <a:tcPr marL="65929" marR="65929" marT="32965" marB="32965" anchor="ctr"/>
                </a:tc>
                <a:tc>
                  <a:txBody>
                    <a:bodyPr/>
                    <a:lstStyle/>
                    <a:p>
                      <a:r>
                        <a:rPr lang="es-MX" sz="1300">
                          <a:effectLst/>
                        </a:rPr>
                        <a:t>$49</a:t>
                      </a:r>
                    </a:p>
                  </a:txBody>
                  <a:tcPr marL="65929" marR="65929" marT="32965" marB="32965" anchor="ctr"/>
                </a:tc>
                <a:extLst>
                  <a:ext uri="{0D108BD9-81ED-4DB2-BD59-A6C34878D82A}">
                    <a16:rowId xmlns:a16="http://schemas.microsoft.com/office/drawing/2014/main" val="2289685147"/>
                  </a:ext>
                </a:extLst>
              </a:tr>
              <a:tr h="743898">
                <a:tc>
                  <a:txBody>
                    <a:bodyPr/>
                    <a:lstStyle/>
                    <a:p>
                      <a:r>
                        <a:rPr lang="es-MX" sz="1300">
                          <a:effectLst/>
                        </a:rPr>
                        <a:t>Celeron 440</a:t>
                      </a:r>
                    </a:p>
                  </a:txBody>
                  <a:tcPr marL="65929" marR="65929" marT="32965" marB="32965" anchor="ctr"/>
                </a:tc>
                <a:tc>
                  <a:txBody>
                    <a:bodyPr/>
                    <a:lstStyle/>
                    <a:p>
                      <a:r>
                        <a:rPr lang="es-MX" sz="1300">
                          <a:effectLst/>
                        </a:rPr>
                        <a:t>1</a:t>
                      </a:r>
                    </a:p>
                  </a:txBody>
                  <a:tcPr marL="65929" marR="65929" marT="32965" marB="32965" anchor="ctr"/>
                </a:tc>
                <a:tc>
                  <a:txBody>
                    <a:bodyPr/>
                    <a:lstStyle/>
                    <a:p>
                      <a:r>
                        <a:rPr lang="es-MX" sz="1300">
                          <a:effectLst/>
                        </a:rPr>
                        <a:t>2 GHz</a:t>
                      </a:r>
                    </a:p>
                  </a:txBody>
                  <a:tcPr marL="65929" marR="65929" marT="32965" marB="32965" anchor="ctr"/>
                </a:tc>
                <a:tc>
                  <a:txBody>
                    <a:bodyPr/>
                    <a:lstStyle/>
                    <a:p>
                      <a:r>
                        <a:rPr lang="es-MX" sz="1300">
                          <a:effectLst/>
                        </a:rPr>
                        <a:t>512 KiB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10×</a:t>
                      </a:r>
                    </a:p>
                  </a:txBody>
                  <a:tcPr marL="65929" marR="65929" marT="32965" marB="32965" anchor="ctr"/>
                </a:tc>
                <a:tc>
                  <a:txBody>
                    <a:bodyPr/>
                    <a:lstStyle/>
                    <a:p>
                      <a:r>
                        <a:rPr lang="es-MX" sz="1300">
                          <a:effectLst/>
                        </a:rPr>
                        <a:t>1.05–1.3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Junio de 2007</a:t>
                      </a:r>
                    </a:p>
                  </a:txBody>
                  <a:tcPr marL="65929" marR="65929" marT="32965" marB="32965" anchor="ctr"/>
                </a:tc>
                <a:tc>
                  <a:txBody>
                    <a:bodyPr/>
                    <a:lstStyle/>
                    <a:p>
                      <a:r>
                        <a:rPr lang="es-MX" sz="1300">
                          <a:effectLst/>
                        </a:rPr>
                        <a:t>$59</a:t>
                      </a:r>
                    </a:p>
                  </a:txBody>
                  <a:tcPr marL="65929" marR="65929" marT="32965" marB="32965" anchor="ctr"/>
                </a:tc>
                <a:extLst>
                  <a:ext uri="{0D108BD9-81ED-4DB2-BD59-A6C34878D82A}">
                    <a16:rowId xmlns:a16="http://schemas.microsoft.com/office/drawing/2014/main" val="4081108628"/>
                  </a:ext>
                </a:extLst>
              </a:tr>
              <a:tr h="743898">
                <a:tc>
                  <a:txBody>
                    <a:bodyPr/>
                    <a:lstStyle/>
                    <a:p>
                      <a:r>
                        <a:rPr lang="es-MX" sz="1300">
                          <a:effectLst/>
                        </a:rPr>
                        <a:t>Celeron 450</a:t>
                      </a:r>
                    </a:p>
                  </a:txBody>
                  <a:tcPr marL="65929" marR="65929" marT="32965" marB="32965" anchor="ctr"/>
                </a:tc>
                <a:tc>
                  <a:txBody>
                    <a:bodyPr/>
                    <a:lstStyle/>
                    <a:p>
                      <a:r>
                        <a:rPr lang="es-MX" sz="1300">
                          <a:effectLst/>
                        </a:rPr>
                        <a:t>1</a:t>
                      </a:r>
                    </a:p>
                  </a:txBody>
                  <a:tcPr marL="65929" marR="65929" marT="32965" marB="32965" anchor="ctr"/>
                </a:tc>
                <a:tc>
                  <a:txBody>
                    <a:bodyPr/>
                    <a:lstStyle/>
                    <a:p>
                      <a:r>
                        <a:rPr lang="es-MX" sz="1300">
                          <a:effectLst/>
                        </a:rPr>
                        <a:t>2.2 GHz</a:t>
                      </a:r>
                    </a:p>
                  </a:txBody>
                  <a:tcPr marL="65929" marR="65929" marT="32965" marB="32965" anchor="ctr"/>
                </a:tc>
                <a:tc>
                  <a:txBody>
                    <a:bodyPr/>
                    <a:lstStyle/>
                    <a:p>
                      <a:r>
                        <a:rPr lang="es-MX" sz="1300">
                          <a:effectLst/>
                        </a:rPr>
                        <a:t>512 KiB</a:t>
                      </a:r>
                    </a:p>
                  </a:txBody>
                  <a:tcPr marL="65929" marR="65929" marT="32965" marB="32965" anchor="ctr"/>
                </a:tc>
                <a:tc>
                  <a:txBody>
                    <a:bodyPr/>
                    <a:lstStyle/>
                    <a:p>
                      <a:r>
                        <a:rPr lang="es-MX" sz="1300">
                          <a:effectLst/>
                        </a:rPr>
                        <a:t>800 MT/s</a:t>
                      </a:r>
                    </a:p>
                  </a:txBody>
                  <a:tcPr marL="65929" marR="65929" marT="32965" marB="32965" anchor="ctr"/>
                </a:tc>
                <a:tc>
                  <a:txBody>
                    <a:bodyPr/>
                    <a:lstStyle/>
                    <a:p>
                      <a:r>
                        <a:rPr lang="es-MX" sz="1300">
                          <a:effectLst/>
                        </a:rPr>
                        <a:t>11×</a:t>
                      </a:r>
                    </a:p>
                  </a:txBody>
                  <a:tcPr marL="65929" marR="65929" marT="32965" marB="32965" anchor="ctr"/>
                </a:tc>
                <a:tc>
                  <a:txBody>
                    <a:bodyPr/>
                    <a:lstStyle/>
                    <a:p>
                      <a:r>
                        <a:rPr lang="es-MX" sz="1300">
                          <a:effectLst/>
                        </a:rPr>
                        <a:t>1.05–1.3 V</a:t>
                      </a:r>
                    </a:p>
                  </a:txBody>
                  <a:tcPr marL="65929" marR="65929" marT="32965" marB="32965" anchor="ctr"/>
                </a:tc>
                <a:tc>
                  <a:txBody>
                    <a:bodyPr/>
                    <a:lstStyle/>
                    <a:p>
                      <a:r>
                        <a:rPr lang="es-MX" sz="1300">
                          <a:effectLst/>
                        </a:rPr>
                        <a:t>35 W</a:t>
                      </a:r>
                    </a:p>
                  </a:txBody>
                  <a:tcPr marL="65929" marR="65929" marT="32965" marB="32965" anchor="ctr"/>
                </a:tc>
                <a:tc>
                  <a:txBody>
                    <a:bodyPr/>
                    <a:lstStyle/>
                    <a:p>
                      <a:r>
                        <a:rPr lang="es-MX" sz="1300">
                          <a:effectLst/>
                        </a:rPr>
                        <a:t>LGA 775</a:t>
                      </a:r>
                    </a:p>
                  </a:txBody>
                  <a:tcPr marL="65929" marR="65929" marT="32965" marB="32965" anchor="ctr"/>
                </a:tc>
                <a:tc>
                  <a:txBody>
                    <a:bodyPr/>
                    <a:lstStyle/>
                    <a:p>
                      <a:r>
                        <a:rPr lang="es-MX" sz="1300">
                          <a:effectLst/>
                        </a:rPr>
                        <a:t>Agosto de 2008</a:t>
                      </a:r>
                    </a:p>
                  </a:txBody>
                  <a:tcPr marL="65929" marR="65929" marT="32965" marB="32965" anchor="ctr"/>
                </a:tc>
                <a:tc>
                  <a:txBody>
                    <a:bodyPr/>
                    <a:lstStyle/>
                    <a:p>
                      <a:r>
                        <a:rPr lang="es-MX" sz="1300" dirty="0">
                          <a:effectLst/>
                        </a:rPr>
                        <a:t>$53</a:t>
                      </a:r>
                    </a:p>
                  </a:txBody>
                  <a:tcPr marL="65929" marR="65929" marT="32965" marB="32965" anchor="ctr"/>
                </a:tc>
                <a:extLst>
                  <a:ext uri="{0D108BD9-81ED-4DB2-BD59-A6C34878D82A}">
                    <a16:rowId xmlns:a16="http://schemas.microsoft.com/office/drawing/2014/main" val="1659024726"/>
                  </a:ext>
                </a:extLst>
              </a:tr>
            </a:tbl>
          </a:graphicData>
        </a:graphic>
      </p:graphicFrame>
      <p:sp>
        <p:nvSpPr>
          <p:cNvPr id="6" name="Rectangle 1">
            <a:extLst>
              <a:ext uri="{FF2B5EF4-FFF2-40B4-BE49-F238E27FC236}">
                <a16:creationId xmlns:a16="http://schemas.microsoft.com/office/drawing/2014/main" id="{306384D9-0F09-4544-A1E7-4CB0F3A05E75}"/>
              </a:ext>
            </a:extLst>
          </p:cNvPr>
          <p:cNvSpPr>
            <a:spLocks noChangeArrowheads="1"/>
          </p:cNvSpPr>
          <p:nvPr/>
        </p:nvSpPr>
        <p:spPr bwMode="auto">
          <a:xfrm>
            <a:off x="1032841" y="469012"/>
            <a:ext cx="5672759" cy="417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200" b="1" i="0" u="none" strike="noStrike" cap="none" normalizeH="0" baseline="0" dirty="0">
                <a:ln>
                  <a:noFill/>
                </a:ln>
                <a:solidFill>
                  <a:schemeClr val="accent1"/>
                </a:solidFill>
                <a:effectLst/>
                <a:cs typeface="Arial" panose="020B0604020202020204" pitchFamily="34" charset="0"/>
              </a:rPr>
              <a:t>Conroe-L</a:t>
            </a:r>
            <a:r>
              <a:rPr kumimoji="0" lang="es-MX" altLang="es-MX" sz="1200" b="0" i="0" u="none" strike="noStrike" cap="none" normalizeH="0" baseline="0" dirty="0">
                <a:ln>
                  <a:noFill/>
                </a:ln>
                <a:solidFill>
                  <a:srgbClr val="202122"/>
                </a:solidFill>
                <a:effectLst/>
                <a:cs typeface="Arial" panose="020B0604020202020204" pitchFamily="34" charset="0"/>
              </a:rPr>
              <a:t> (Celeron, microarquitectura Core de 64 bits): tecnología de proceso de 65 nm</a:t>
            </a:r>
          </a:p>
        </p:txBody>
      </p:sp>
    </p:spTree>
    <p:extLst>
      <p:ext uri="{BB962C8B-B14F-4D97-AF65-F5344CB8AC3E}">
        <p14:creationId xmlns:p14="http://schemas.microsoft.com/office/powerpoint/2010/main" val="3390603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49CBB6E-B77C-44C3-833B-DCACAF577B40}"/>
              </a:ext>
            </a:extLst>
          </p:cNvPr>
          <p:cNvSpPr>
            <a:spLocks noGrp="1"/>
          </p:cNvSpPr>
          <p:nvPr>
            <p:ph type="sldNum" sz="quarter" idx="12"/>
          </p:nvPr>
        </p:nvSpPr>
        <p:spPr/>
        <p:txBody>
          <a:bodyPr/>
          <a:lstStyle/>
          <a:p>
            <a:pPr rtl="0"/>
            <a:fld id="{D8DA9DAA-006C-4F4B-980E-E3DF019B24E2}" type="slidenum">
              <a:rPr lang="es-ES" noProof="0" smtClean="0"/>
              <a:t>78</a:t>
            </a:fld>
            <a:endParaRPr lang="es-ES" noProof="0"/>
          </a:p>
        </p:txBody>
      </p:sp>
      <p:graphicFrame>
        <p:nvGraphicFramePr>
          <p:cNvPr id="5" name="Tabla 4">
            <a:extLst>
              <a:ext uri="{FF2B5EF4-FFF2-40B4-BE49-F238E27FC236}">
                <a16:creationId xmlns:a16="http://schemas.microsoft.com/office/drawing/2014/main" id="{A8F5328E-63F2-40CF-BED2-7067A84E580E}"/>
              </a:ext>
            </a:extLst>
          </p:cNvPr>
          <p:cNvGraphicFramePr>
            <a:graphicFrameLocks noGrp="1"/>
          </p:cNvGraphicFramePr>
          <p:nvPr>
            <p:extLst>
              <p:ext uri="{D42A27DB-BD31-4B8C-83A1-F6EECF244321}">
                <p14:modId xmlns:p14="http://schemas.microsoft.com/office/powerpoint/2010/main" val="1047949173"/>
              </p:ext>
            </p:extLst>
          </p:nvPr>
        </p:nvGraphicFramePr>
        <p:xfrm>
          <a:off x="930965" y="1479405"/>
          <a:ext cx="10515600" cy="1280160"/>
        </p:xfrm>
        <a:graphic>
          <a:graphicData uri="http://schemas.openxmlformats.org/drawingml/2006/table">
            <a:tbl>
              <a:tblPr>
                <a:tableStyleId>{ED083AE6-46FA-4A59-8FB0-9F97EB10719F}</a:tableStyleId>
              </a:tblPr>
              <a:tblGrid>
                <a:gridCol w="1314450">
                  <a:extLst>
                    <a:ext uri="{9D8B030D-6E8A-4147-A177-3AD203B41FA5}">
                      <a16:colId xmlns:a16="http://schemas.microsoft.com/office/drawing/2014/main" val="3345307645"/>
                    </a:ext>
                  </a:extLst>
                </a:gridCol>
                <a:gridCol w="1314450">
                  <a:extLst>
                    <a:ext uri="{9D8B030D-6E8A-4147-A177-3AD203B41FA5}">
                      <a16:colId xmlns:a16="http://schemas.microsoft.com/office/drawing/2014/main" val="3719332107"/>
                    </a:ext>
                  </a:extLst>
                </a:gridCol>
                <a:gridCol w="1314450">
                  <a:extLst>
                    <a:ext uri="{9D8B030D-6E8A-4147-A177-3AD203B41FA5}">
                      <a16:colId xmlns:a16="http://schemas.microsoft.com/office/drawing/2014/main" val="1609590177"/>
                    </a:ext>
                  </a:extLst>
                </a:gridCol>
                <a:gridCol w="1314450">
                  <a:extLst>
                    <a:ext uri="{9D8B030D-6E8A-4147-A177-3AD203B41FA5}">
                      <a16:colId xmlns:a16="http://schemas.microsoft.com/office/drawing/2014/main" val="1761460643"/>
                    </a:ext>
                  </a:extLst>
                </a:gridCol>
                <a:gridCol w="1314450">
                  <a:extLst>
                    <a:ext uri="{9D8B030D-6E8A-4147-A177-3AD203B41FA5}">
                      <a16:colId xmlns:a16="http://schemas.microsoft.com/office/drawing/2014/main" val="2555964037"/>
                    </a:ext>
                  </a:extLst>
                </a:gridCol>
                <a:gridCol w="1314450">
                  <a:extLst>
                    <a:ext uri="{9D8B030D-6E8A-4147-A177-3AD203B41FA5}">
                      <a16:colId xmlns:a16="http://schemas.microsoft.com/office/drawing/2014/main" val="3855616565"/>
                    </a:ext>
                  </a:extLst>
                </a:gridCol>
                <a:gridCol w="1314450">
                  <a:extLst>
                    <a:ext uri="{9D8B030D-6E8A-4147-A177-3AD203B41FA5}">
                      <a16:colId xmlns:a16="http://schemas.microsoft.com/office/drawing/2014/main" val="1071719567"/>
                    </a:ext>
                  </a:extLst>
                </a:gridCol>
                <a:gridCol w="1314450">
                  <a:extLst>
                    <a:ext uri="{9D8B030D-6E8A-4147-A177-3AD203B41FA5}">
                      <a16:colId xmlns:a16="http://schemas.microsoft.com/office/drawing/2014/main" val="3466978049"/>
                    </a:ext>
                  </a:extLst>
                </a:gridCol>
              </a:tblGrid>
              <a:tr h="0">
                <a:tc>
                  <a:txBody>
                    <a:bodyPr/>
                    <a:lstStyle/>
                    <a:p>
                      <a:pPr algn="ctr"/>
                      <a:r>
                        <a:rPr lang="es-MX">
                          <a:effectLst/>
                        </a:rPr>
                        <a:t>Modelo</a:t>
                      </a:r>
                    </a:p>
                  </a:txBody>
                  <a:tcPr anchor="ctr"/>
                </a:tc>
                <a:tc>
                  <a:txBody>
                    <a:bodyPr/>
                    <a:lstStyle/>
                    <a:p>
                      <a:pPr algn="ctr"/>
                      <a:r>
                        <a:rPr lang="es-MX">
                          <a:effectLst/>
                        </a:rPr>
                        <a:t>Núcleos</a:t>
                      </a:r>
                    </a:p>
                  </a:txBody>
                  <a:tcPr anchor="ctr"/>
                </a:tc>
                <a:tc>
                  <a:txBody>
                    <a:bodyPr/>
                    <a:lstStyle/>
                    <a:p>
                      <a:pPr algn="ctr"/>
                      <a:r>
                        <a:rPr lang="es-MX">
                          <a:effectLst/>
                        </a:rPr>
                        <a:t>Frecuencia</a:t>
                      </a:r>
                    </a:p>
                  </a:txBody>
                  <a:tcPr anchor="ctr"/>
                </a:tc>
                <a:tc>
                  <a:txBody>
                    <a:bodyPr/>
                    <a:lstStyle/>
                    <a:p>
                      <a:pPr algn="ctr"/>
                      <a:r>
                        <a:rPr lang="es-MX">
                          <a:effectLst/>
                        </a:rPr>
                        <a:t>cachéL2</a:t>
                      </a:r>
                    </a:p>
                  </a:txBody>
                  <a:tcPr anchor="ctr"/>
                </a:tc>
                <a:tc>
                  <a:txBody>
                    <a:bodyPr/>
                    <a:lstStyle/>
                    <a:p>
                      <a:pPr algn="ctr"/>
                      <a:r>
                        <a:rPr lang="es-MX">
                          <a:effectLst/>
                        </a:rPr>
                        <a:t>FSB</a:t>
                      </a:r>
                    </a:p>
                  </a:txBody>
                  <a:tcPr anchor="ctr"/>
                </a:tc>
                <a:tc>
                  <a:txBody>
                    <a:bodyPr/>
                    <a:lstStyle/>
                    <a:p>
                      <a:pPr algn="ctr"/>
                      <a:r>
                        <a:rPr lang="es-MX">
                          <a:effectLst/>
                        </a:rPr>
                        <a:t>Mult.</a:t>
                      </a:r>
                    </a:p>
                  </a:txBody>
                  <a:tcPr anchor="ctr"/>
                </a:tc>
                <a:tc>
                  <a:txBody>
                    <a:bodyPr/>
                    <a:lstStyle/>
                    <a:p>
                      <a:pPr algn="ctr"/>
                      <a:r>
                        <a:rPr lang="es-MX">
                          <a:effectLst/>
                        </a:rPr>
                        <a:t>TDP</a:t>
                      </a:r>
                    </a:p>
                  </a:txBody>
                  <a:tcPr anchor="ctr"/>
                </a:tc>
                <a:tc>
                  <a:txBody>
                    <a:bodyPr/>
                    <a:lstStyle/>
                    <a:p>
                      <a:pPr algn="ctr"/>
                      <a:r>
                        <a:rPr lang="es-MX">
                          <a:effectLst/>
                        </a:rPr>
                        <a:t>Socket</a:t>
                      </a:r>
                    </a:p>
                  </a:txBody>
                  <a:tcPr anchor="ctr"/>
                </a:tc>
                <a:extLst>
                  <a:ext uri="{0D108BD9-81ED-4DB2-BD59-A6C34878D82A}">
                    <a16:rowId xmlns:a16="http://schemas.microsoft.com/office/drawing/2014/main" val="2861388385"/>
                  </a:ext>
                </a:extLst>
              </a:tr>
              <a:tr h="0">
                <a:tc>
                  <a:txBody>
                    <a:bodyPr/>
                    <a:lstStyle/>
                    <a:p>
                      <a:r>
                        <a:rPr lang="es-MX">
                          <a:effectLst/>
                        </a:rPr>
                        <a:t>Celeron 445</a:t>
                      </a:r>
                    </a:p>
                  </a:txBody>
                  <a:tcPr anchor="ctr"/>
                </a:tc>
                <a:tc>
                  <a:txBody>
                    <a:bodyPr/>
                    <a:lstStyle/>
                    <a:p>
                      <a:r>
                        <a:rPr lang="es-MX">
                          <a:effectLst/>
                        </a:rPr>
                        <a:t>1</a:t>
                      </a:r>
                    </a:p>
                  </a:txBody>
                  <a:tcPr anchor="ctr"/>
                </a:tc>
                <a:tc>
                  <a:txBody>
                    <a:bodyPr/>
                    <a:lstStyle/>
                    <a:p>
                      <a:r>
                        <a:rPr lang="es-MX" dirty="0">
                          <a:effectLst/>
                        </a:rPr>
                        <a:t>1.87 GHz</a:t>
                      </a:r>
                    </a:p>
                  </a:txBody>
                  <a:tcPr anchor="ctr"/>
                </a:tc>
                <a:tc>
                  <a:txBody>
                    <a:bodyPr/>
                    <a:lstStyle/>
                    <a:p>
                      <a:r>
                        <a:rPr lang="es-MX" dirty="0">
                          <a:effectLst/>
                        </a:rPr>
                        <a:t>512 KiB</a:t>
                      </a:r>
                    </a:p>
                  </a:txBody>
                  <a:tcPr anchor="ctr"/>
                </a:tc>
                <a:tc>
                  <a:txBody>
                    <a:bodyPr/>
                    <a:lstStyle/>
                    <a:p>
                      <a:r>
                        <a:rPr lang="es-MX">
                          <a:effectLst/>
                        </a:rPr>
                        <a:t>1066 MT/s</a:t>
                      </a:r>
                    </a:p>
                  </a:txBody>
                  <a:tcPr anchor="ctr"/>
                </a:tc>
                <a:tc>
                  <a:txBody>
                    <a:bodyPr/>
                    <a:lstStyle/>
                    <a:p>
                      <a:r>
                        <a:rPr lang="es-MX">
                          <a:effectLst/>
                        </a:rPr>
                        <a:t>7×</a:t>
                      </a:r>
                    </a:p>
                  </a:txBody>
                  <a:tcPr anchor="ctr"/>
                </a:tc>
                <a:tc>
                  <a:txBody>
                    <a:bodyPr/>
                    <a:lstStyle/>
                    <a:p>
                      <a:r>
                        <a:rPr lang="es-MX">
                          <a:effectLst/>
                        </a:rPr>
                        <a:t>65 W</a:t>
                      </a:r>
                    </a:p>
                  </a:txBody>
                  <a:tcPr anchor="ctr"/>
                </a:tc>
                <a:tc>
                  <a:txBody>
                    <a:bodyPr/>
                    <a:lstStyle/>
                    <a:p>
                      <a:r>
                        <a:rPr lang="es-MX" dirty="0">
                          <a:effectLst/>
                        </a:rPr>
                        <a:t>LGA 771</a:t>
                      </a:r>
                    </a:p>
                  </a:txBody>
                  <a:tcPr anchor="ctr"/>
                </a:tc>
                <a:extLst>
                  <a:ext uri="{0D108BD9-81ED-4DB2-BD59-A6C34878D82A}">
                    <a16:rowId xmlns:a16="http://schemas.microsoft.com/office/drawing/2014/main" val="3832608490"/>
                  </a:ext>
                </a:extLst>
              </a:tr>
            </a:tbl>
          </a:graphicData>
        </a:graphic>
      </p:graphicFrame>
      <p:sp>
        <p:nvSpPr>
          <p:cNvPr id="6" name="Rectangle 1">
            <a:extLst>
              <a:ext uri="{FF2B5EF4-FFF2-40B4-BE49-F238E27FC236}">
                <a16:creationId xmlns:a16="http://schemas.microsoft.com/office/drawing/2014/main" id="{C12124B2-CE6B-45D1-83DE-A3FB6517460E}"/>
              </a:ext>
            </a:extLst>
          </p:cNvPr>
          <p:cNvSpPr>
            <a:spLocks noChangeArrowheads="1"/>
          </p:cNvSpPr>
          <p:nvPr/>
        </p:nvSpPr>
        <p:spPr bwMode="auto">
          <a:xfrm>
            <a:off x="838200" y="471774"/>
            <a:ext cx="5350565" cy="6944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400" b="1" i="0" u="none" strike="noStrike" cap="none" normalizeH="0" baseline="0" dirty="0">
                <a:ln>
                  <a:noFill/>
                </a:ln>
                <a:solidFill>
                  <a:schemeClr val="accent1"/>
                </a:solidFill>
                <a:effectLst/>
                <a:cs typeface="Arial" panose="020B0604020202020204" pitchFamily="34" charset="0"/>
              </a:rPr>
              <a:t>Conroe-CL</a:t>
            </a:r>
            <a:r>
              <a:rPr kumimoji="0" lang="es-MX" altLang="es-MX" sz="1400" b="0" i="0" u="none" strike="noStrike" cap="none" normalizeH="0" baseline="0" dirty="0">
                <a:ln>
                  <a:noFill/>
                </a:ln>
                <a:solidFill>
                  <a:schemeClr val="accent1"/>
                </a:solidFill>
                <a:effectLst/>
                <a:cs typeface="Arial" panose="020B0604020202020204" pitchFamily="34" charset="0"/>
              </a:rPr>
              <a:t> </a:t>
            </a:r>
            <a:r>
              <a:rPr kumimoji="0" lang="es-MX" altLang="es-MX" sz="1400" b="0" i="0" u="none" strike="noStrike" cap="none" normalizeH="0" baseline="0" dirty="0">
                <a:ln>
                  <a:noFill/>
                </a:ln>
                <a:solidFill>
                  <a:srgbClr val="202122"/>
                </a:solidFill>
                <a:effectLst/>
                <a:cs typeface="Arial" panose="020B0604020202020204" pitchFamily="34" charset="0"/>
              </a:rPr>
              <a:t>(Celeron, microarquitectura Core de 64 bits) - tecnología de proceso de 65 nm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400" b="0" i="0" u="none" strike="noStrike" cap="none" normalizeH="0" baseline="0" dirty="0" err="1">
                <a:ln>
                  <a:noFill/>
                </a:ln>
                <a:solidFill>
                  <a:srgbClr val="202122"/>
                </a:solidFill>
                <a:effectLst/>
                <a:cs typeface="Arial" panose="020B0604020202020204" pitchFamily="34" charset="0"/>
              </a:rPr>
              <a:t>Zocket</a:t>
            </a:r>
            <a:r>
              <a:rPr kumimoji="0" lang="es-MX" altLang="es-MX" sz="1400" b="0" i="0" u="none" strike="noStrike" cap="none" normalizeH="0" baseline="0" dirty="0">
                <a:ln>
                  <a:noFill/>
                </a:ln>
                <a:solidFill>
                  <a:srgbClr val="202122"/>
                </a:solidFill>
                <a:effectLst/>
                <a:cs typeface="Arial" panose="020B0604020202020204" pitchFamily="34" charset="0"/>
              </a:rPr>
              <a:t> LGA 771</a:t>
            </a:r>
          </a:p>
        </p:txBody>
      </p:sp>
      <p:sp>
        <p:nvSpPr>
          <p:cNvPr id="8" name="CuadroTexto 7">
            <a:extLst>
              <a:ext uri="{FF2B5EF4-FFF2-40B4-BE49-F238E27FC236}">
                <a16:creationId xmlns:a16="http://schemas.microsoft.com/office/drawing/2014/main" id="{91F83573-D9E4-4EFC-B8CA-1ACB5FE6A805}"/>
              </a:ext>
            </a:extLst>
          </p:cNvPr>
          <p:cNvSpPr txBox="1"/>
          <p:nvPr/>
        </p:nvSpPr>
        <p:spPr>
          <a:xfrm>
            <a:off x="1232452" y="3298217"/>
            <a:ext cx="6096000" cy="1600438"/>
          </a:xfrm>
          <a:prstGeom prst="rect">
            <a:avLst/>
          </a:prstGeom>
          <a:noFill/>
        </p:spPr>
        <p:txBody>
          <a:bodyPr wrap="square">
            <a:spAutoFit/>
          </a:bodyPr>
          <a:lstStyle/>
          <a:p>
            <a:pPr marL="285750" indent="-285750">
              <a:buFont typeface="Arial" panose="020B0604020202020204" pitchFamily="34" charset="0"/>
              <a:buChar char="•"/>
            </a:pPr>
            <a:r>
              <a:rPr lang="es-MX" sz="1400" b="1" dirty="0">
                <a:solidFill>
                  <a:schemeClr val="accent1"/>
                </a:solidFill>
              </a:rPr>
              <a:t>Celeron M </a:t>
            </a:r>
            <a:r>
              <a:rPr lang="es-MX" sz="1400" dirty="0"/>
              <a:t>(microarquitectura Core de 64 bits)</a:t>
            </a:r>
          </a:p>
          <a:p>
            <a:pPr marL="285750" indent="-285750">
              <a:buFont typeface="Arial" panose="020B0604020202020204" pitchFamily="34" charset="0"/>
              <a:buChar char="•"/>
            </a:pPr>
            <a:r>
              <a:rPr lang="es-MX" sz="1400" dirty="0"/>
              <a:t>Merom-L : Tecnología de proceso 65 nm</a:t>
            </a:r>
          </a:p>
          <a:p>
            <a:pPr marL="285750" indent="-285750">
              <a:buFont typeface="Arial" panose="020B0604020202020204" pitchFamily="34" charset="0"/>
              <a:buChar char="•"/>
            </a:pPr>
            <a:r>
              <a:rPr lang="es-MX" sz="1400" dirty="0"/>
              <a:t>64 KB de caché L1</a:t>
            </a:r>
          </a:p>
          <a:p>
            <a:pPr marL="285750" indent="-285750">
              <a:buFont typeface="Arial" panose="020B0604020202020204" pitchFamily="34" charset="0"/>
              <a:buChar char="•"/>
            </a:pPr>
            <a:r>
              <a:rPr lang="es-MX" sz="1400" dirty="0"/>
              <a:t>1 MB de caché L2 (integrado)</a:t>
            </a:r>
          </a:p>
          <a:p>
            <a:pPr marL="285750" indent="-285750">
              <a:buFont typeface="Arial" panose="020B0604020202020204" pitchFamily="34" charset="0"/>
              <a:buChar char="•"/>
            </a:pPr>
            <a:r>
              <a:rPr lang="es-MX" sz="1400" dirty="0"/>
              <a:t>Instrucciones SIME SSE3, bus frontal de 533 MHz / 667 MHz, bit de ejecución-desactivación, 64 bits</a:t>
            </a:r>
          </a:p>
          <a:p>
            <a:pPr marL="285750" indent="-285750">
              <a:buFont typeface="Arial" panose="020B0604020202020204" pitchFamily="34" charset="0"/>
              <a:buChar char="•"/>
            </a:pPr>
            <a:r>
              <a:rPr lang="es-MX" sz="1400" dirty="0"/>
              <a:t>Sin tecnología SpeedStep, no forma parte del paquete 'Centrino'</a:t>
            </a:r>
          </a:p>
        </p:txBody>
      </p:sp>
    </p:spTree>
    <p:extLst>
      <p:ext uri="{BB962C8B-B14F-4D97-AF65-F5344CB8AC3E}">
        <p14:creationId xmlns:p14="http://schemas.microsoft.com/office/powerpoint/2010/main" val="29307010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2D20A70-36CD-4D97-B65D-60DA23E8EE40}"/>
              </a:ext>
            </a:extLst>
          </p:cNvPr>
          <p:cNvSpPr>
            <a:spLocks noGrp="1"/>
          </p:cNvSpPr>
          <p:nvPr>
            <p:ph type="sldNum" sz="quarter" idx="12"/>
          </p:nvPr>
        </p:nvSpPr>
        <p:spPr/>
        <p:txBody>
          <a:bodyPr/>
          <a:lstStyle/>
          <a:p>
            <a:pPr rtl="0"/>
            <a:fld id="{D8DA9DAA-006C-4F4B-980E-E3DF019B24E2}" type="slidenum">
              <a:rPr lang="es-ES" noProof="0" smtClean="0"/>
              <a:t>79</a:t>
            </a:fld>
            <a:endParaRPr lang="es-ES" noProof="0"/>
          </a:p>
        </p:txBody>
      </p:sp>
      <p:graphicFrame>
        <p:nvGraphicFramePr>
          <p:cNvPr id="5" name="Tabla 4">
            <a:extLst>
              <a:ext uri="{FF2B5EF4-FFF2-40B4-BE49-F238E27FC236}">
                <a16:creationId xmlns:a16="http://schemas.microsoft.com/office/drawing/2014/main" id="{3D41EAE8-F6E8-4F9C-80DF-EFB783EBF396}"/>
              </a:ext>
            </a:extLst>
          </p:cNvPr>
          <p:cNvGraphicFramePr>
            <a:graphicFrameLocks noGrp="1"/>
          </p:cNvGraphicFramePr>
          <p:nvPr>
            <p:extLst>
              <p:ext uri="{D42A27DB-BD31-4B8C-83A1-F6EECF244321}">
                <p14:modId xmlns:p14="http://schemas.microsoft.com/office/powerpoint/2010/main" val="1524927574"/>
              </p:ext>
            </p:extLst>
          </p:nvPr>
        </p:nvGraphicFramePr>
        <p:xfrm>
          <a:off x="991024" y="540166"/>
          <a:ext cx="10591372" cy="5542580"/>
        </p:xfrm>
        <a:graphic>
          <a:graphicData uri="http://schemas.openxmlformats.org/drawingml/2006/table">
            <a:tbl>
              <a:tblPr>
                <a:tableStyleId>{5DA37D80-6434-44D0-A028-1B22A696006F}</a:tableStyleId>
              </a:tblPr>
              <a:tblGrid>
                <a:gridCol w="962852">
                  <a:extLst>
                    <a:ext uri="{9D8B030D-6E8A-4147-A177-3AD203B41FA5}">
                      <a16:colId xmlns:a16="http://schemas.microsoft.com/office/drawing/2014/main" val="1618862358"/>
                    </a:ext>
                  </a:extLst>
                </a:gridCol>
                <a:gridCol w="962852">
                  <a:extLst>
                    <a:ext uri="{9D8B030D-6E8A-4147-A177-3AD203B41FA5}">
                      <a16:colId xmlns:a16="http://schemas.microsoft.com/office/drawing/2014/main" val="950031102"/>
                    </a:ext>
                  </a:extLst>
                </a:gridCol>
                <a:gridCol w="962852">
                  <a:extLst>
                    <a:ext uri="{9D8B030D-6E8A-4147-A177-3AD203B41FA5}">
                      <a16:colId xmlns:a16="http://schemas.microsoft.com/office/drawing/2014/main" val="3523168095"/>
                    </a:ext>
                  </a:extLst>
                </a:gridCol>
                <a:gridCol w="962852">
                  <a:extLst>
                    <a:ext uri="{9D8B030D-6E8A-4147-A177-3AD203B41FA5}">
                      <a16:colId xmlns:a16="http://schemas.microsoft.com/office/drawing/2014/main" val="2825012495"/>
                    </a:ext>
                  </a:extLst>
                </a:gridCol>
                <a:gridCol w="962852">
                  <a:extLst>
                    <a:ext uri="{9D8B030D-6E8A-4147-A177-3AD203B41FA5}">
                      <a16:colId xmlns:a16="http://schemas.microsoft.com/office/drawing/2014/main" val="3542239063"/>
                    </a:ext>
                  </a:extLst>
                </a:gridCol>
                <a:gridCol w="962852">
                  <a:extLst>
                    <a:ext uri="{9D8B030D-6E8A-4147-A177-3AD203B41FA5}">
                      <a16:colId xmlns:a16="http://schemas.microsoft.com/office/drawing/2014/main" val="2363913457"/>
                    </a:ext>
                  </a:extLst>
                </a:gridCol>
                <a:gridCol w="962852">
                  <a:extLst>
                    <a:ext uri="{9D8B030D-6E8A-4147-A177-3AD203B41FA5}">
                      <a16:colId xmlns:a16="http://schemas.microsoft.com/office/drawing/2014/main" val="2187123176"/>
                    </a:ext>
                  </a:extLst>
                </a:gridCol>
                <a:gridCol w="962852">
                  <a:extLst>
                    <a:ext uri="{9D8B030D-6E8A-4147-A177-3AD203B41FA5}">
                      <a16:colId xmlns:a16="http://schemas.microsoft.com/office/drawing/2014/main" val="2280819231"/>
                    </a:ext>
                  </a:extLst>
                </a:gridCol>
                <a:gridCol w="962852">
                  <a:extLst>
                    <a:ext uri="{9D8B030D-6E8A-4147-A177-3AD203B41FA5}">
                      <a16:colId xmlns:a16="http://schemas.microsoft.com/office/drawing/2014/main" val="900713578"/>
                    </a:ext>
                  </a:extLst>
                </a:gridCol>
                <a:gridCol w="962852">
                  <a:extLst>
                    <a:ext uri="{9D8B030D-6E8A-4147-A177-3AD203B41FA5}">
                      <a16:colId xmlns:a16="http://schemas.microsoft.com/office/drawing/2014/main" val="1039464670"/>
                    </a:ext>
                  </a:extLst>
                </a:gridCol>
                <a:gridCol w="962852">
                  <a:extLst>
                    <a:ext uri="{9D8B030D-6E8A-4147-A177-3AD203B41FA5}">
                      <a16:colId xmlns:a16="http://schemas.microsoft.com/office/drawing/2014/main" val="3957942733"/>
                    </a:ext>
                  </a:extLst>
                </a:gridCol>
              </a:tblGrid>
              <a:tr h="963928">
                <a:tc>
                  <a:txBody>
                    <a:bodyPr/>
                    <a:lstStyle/>
                    <a:p>
                      <a:pPr algn="ctr"/>
                      <a:r>
                        <a:rPr lang="es-MX" sz="1200">
                          <a:effectLst/>
                        </a:rPr>
                        <a:t>Modelo</a:t>
                      </a:r>
                    </a:p>
                  </a:txBody>
                  <a:tcPr marL="47297" marR="47297" marT="23649" marB="23649" anchor="ctr"/>
                </a:tc>
                <a:tc>
                  <a:txBody>
                    <a:bodyPr/>
                    <a:lstStyle/>
                    <a:p>
                      <a:pPr algn="ctr"/>
                      <a:r>
                        <a:rPr lang="es-MX" sz="1200">
                          <a:effectLst/>
                        </a:rPr>
                        <a:t>Núcleos</a:t>
                      </a:r>
                    </a:p>
                  </a:txBody>
                  <a:tcPr marL="47297" marR="47297" marT="23649" marB="23649" anchor="ctr"/>
                </a:tc>
                <a:tc>
                  <a:txBody>
                    <a:bodyPr/>
                    <a:lstStyle/>
                    <a:p>
                      <a:pPr algn="ctr"/>
                      <a:r>
                        <a:rPr lang="es-MX" sz="1200">
                          <a:effectLst/>
                        </a:rPr>
                        <a:t>Frecuencia</a:t>
                      </a:r>
                    </a:p>
                  </a:txBody>
                  <a:tcPr marL="47297" marR="47297" marT="23649" marB="23649" anchor="ctr"/>
                </a:tc>
                <a:tc>
                  <a:txBody>
                    <a:bodyPr/>
                    <a:lstStyle/>
                    <a:p>
                      <a:pPr algn="ctr"/>
                      <a:r>
                        <a:rPr lang="es-MX" sz="1200">
                          <a:effectLst/>
                        </a:rPr>
                        <a:t>cachéL2</a:t>
                      </a:r>
                    </a:p>
                  </a:txBody>
                  <a:tcPr marL="47297" marR="47297" marT="23649" marB="23649" anchor="ctr"/>
                </a:tc>
                <a:tc>
                  <a:txBody>
                    <a:bodyPr/>
                    <a:lstStyle/>
                    <a:p>
                      <a:pPr algn="ctr"/>
                      <a:r>
                        <a:rPr lang="es-MX" sz="1200">
                          <a:effectLst/>
                        </a:rPr>
                        <a:t>FSB</a:t>
                      </a:r>
                    </a:p>
                  </a:txBody>
                  <a:tcPr marL="47297" marR="47297" marT="23649" marB="23649" anchor="ctr"/>
                </a:tc>
                <a:tc>
                  <a:txBody>
                    <a:bodyPr/>
                    <a:lstStyle/>
                    <a:p>
                      <a:pPr algn="ctr"/>
                      <a:r>
                        <a:rPr lang="es-MX" sz="1200">
                          <a:effectLst/>
                        </a:rPr>
                        <a:t>Mult.</a:t>
                      </a:r>
                    </a:p>
                  </a:txBody>
                  <a:tcPr marL="47297" marR="47297" marT="23649" marB="23649" anchor="ctr"/>
                </a:tc>
                <a:tc>
                  <a:txBody>
                    <a:bodyPr/>
                    <a:lstStyle/>
                    <a:p>
                      <a:pPr algn="ctr"/>
                      <a:r>
                        <a:rPr lang="es-MX" sz="1200">
                          <a:effectLst/>
                        </a:rPr>
                        <a:t>Voltaje</a:t>
                      </a:r>
                    </a:p>
                  </a:txBody>
                  <a:tcPr marL="47297" marR="47297" marT="23649" marB="23649" anchor="ctr"/>
                </a:tc>
                <a:tc>
                  <a:txBody>
                    <a:bodyPr/>
                    <a:lstStyle/>
                    <a:p>
                      <a:pPr algn="ctr"/>
                      <a:r>
                        <a:rPr lang="es-MX" sz="1200">
                          <a:effectLst/>
                        </a:rPr>
                        <a:t>TDP</a:t>
                      </a:r>
                    </a:p>
                  </a:txBody>
                  <a:tcPr marL="47297" marR="47297" marT="23649" marB="23649" anchor="ctr"/>
                </a:tc>
                <a:tc>
                  <a:txBody>
                    <a:bodyPr/>
                    <a:lstStyle/>
                    <a:p>
                      <a:pPr algn="ctr"/>
                      <a:r>
                        <a:rPr lang="es-MX" sz="1200">
                          <a:effectLst/>
                        </a:rPr>
                        <a:t>Socket</a:t>
                      </a:r>
                    </a:p>
                  </a:txBody>
                  <a:tcPr marL="47297" marR="47297" marT="23649" marB="23649" anchor="ctr"/>
                </a:tc>
                <a:tc>
                  <a:txBody>
                    <a:bodyPr/>
                    <a:lstStyle/>
                    <a:p>
                      <a:pPr algn="ctr"/>
                      <a:r>
                        <a:rPr lang="es-MX" sz="1200">
                          <a:effectLst/>
                        </a:rPr>
                        <a:t>Fecha delanzamiento</a:t>
                      </a:r>
                    </a:p>
                  </a:txBody>
                  <a:tcPr marL="47297" marR="47297" marT="23649" marB="23649" anchor="ctr"/>
                </a:tc>
                <a:tc>
                  <a:txBody>
                    <a:bodyPr/>
                    <a:lstStyle/>
                    <a:p>
                      <a:pPr algn="ctr"/>
                      <a:r>
                        <a:rPr lang="es-MX" sz="1200">
                          <a:effectLst/>
                        </a:rPr>
                        <a:t>Precio delanzamiento (USD)</a:t>
                      </a:r>
                    </a:p>
                  </a:txBody>
                  <a:tcPr marL="47297" marR="47297" marT="23649" marB="23649" anchor="ctr"/>
                </a:tc>
                <a:extLst>
                  <a:ext uri="{0D108BD9-81ED-4DB2-BD59-A6C34878D82A}">
                    <a16:rowId xmlns:a16="http://schemas.microsoft.com/office/drawing/2014/main" val="2477000829"/>
                  </a:ext>
                </a:extLst>
              </a:tr>
              <a:tr h="602454">
                <a:tc>
                  <a:txBody>
                    <a:bodyPr/>
                    <a:lstStyle/>
                    <a:p>
                      <a:r>
                        <a:rPr lang="es-MX" sz="1200">
                          <a:effectLst/>
                        </a:rPr>
                        <a:t>Celeron M 520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1.6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12×</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30 W</a:t>
                      </a:r>
                    </a:p>
                  </a:txBody>
                  <a:tcPr marL="47297" marR="47297" marT="23649" marB="23649" anchor="ctr"/>
                </a:tc>
                <a:tc>
                  <a:txBody>
                    <a:bodyPr/>
                    <a:lstStyle/>
                    <a:p>
                      <a:r>
                        <a:rPr lang="es-MX" sz="1200">
                          <a:effectLst/>
                        </a:rPr>
                        <a:t>Socket M</a:t>
                      </a:r>
                    </a:p>
                  </a:txBody>
                  <a:tcPr marL="47297" marR="47297" marT="23649" marB="23649" anchor="ctr"/>
                </a:tc>
                <a:tc>
                  <a:txBody>
                    <a:bodyPr/>
                    <a:lstStyle/>
                    <a:p>
                      <a:r>
                        <a:rPr lang="es-MX" sz="1200">
                          <a:effectLst/>
                        </a:rPr>
                        <a:t>Enero, 2007</a:t>
                      </a:r>
                    </a:p>
                  </a:txBody>
                  <a:tcPr marL="47297" marR="47297" marT="23649" marB="23649" anchor="ctr"/>
                </a:tc>
                <a:tc>
                  <a:txBody>
                    <a:bodyPr/>
                    <a:lstStyle/>
                    <a:p>
                      <a:r>
                        <a:rPr lang="es-MX" sz="1200">
                          <a:effectLst/>
                        </a:rPr>
                        <a:t>$134</a:t>
                      </a:r>
                    </a:p>
                  </a:txBody>
                  <a:tcPr marL="47297" marR="47297" marT="23649" marB="23649" anchor="ctr"/>
                </a:tc>
                <a:extLst>
                  <a:ext uri="{0D108BD9-81ED-4DB2-BD59-A6C34878D82A}">
                    <a16:rowId xmlns:a16="http://schemas.microsoft.com/office/drawing/2014/main" val="2603127388"/>
                  </a:ext>
                </a:extLst>
              </a:tr>
              <a:tr h="602454">
                <a:tc>
                  <a:txBody>
                    <a:bodyPr/>
                    <a:lstStyle/>
                    <a:p>
                      <a:r>
                        <a:rPr lang="es-MX" sz="1200">
                          <a:effectLst/>
                        </a:rPr>
                        <a:t>Celeron M 530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1.73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13×</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30 W</a:t>
                      </a:r>
                    </a:p>
                  </a:txBody>
                  <a:tcPr marL="47297" marR="47297" marT="23649" marB="23649" anchor="ctr"/>
                </a:tc>
                <a:tc>
                  <a:txBody>
                    <a:bodyPr/>
                    <a:lstStyle/>
                    <a:p>
                      <a:r>
                        <a:rPr lang="es-MX" sz="1200">
                          <a:effectLst/>
                        </a:rPr>
                        <a:t>Socket MFCBGA6</a:t>
                      </a:r>
                    </a:p>
                  </a:txBody>
                  <a:tcPr marL="47297" marR="47297" marT="23649" marB="23649" anchor="ctr"/>
                </a:tc>
                <a:tc>
                  <a:txBody>
                    <a:bodyPr/>
                    <a:lstStyle/>
                    <a:p>
                      <a:r>
                        <a:rPr lang="es-MX" sz="1200">
                          <a:effectLst/>
                        </a:rPr>
                        <a:t>Marzo de 2007</a:t>
                      </a:r>
                    </a:p>
                  </a:txBody>
                  <a:tcPr marL="47297" marR="47297" marT="23649" marB="23649" anchor="ctr"/>
                </a:tc>
                <a:tc>
                  <a:txBody>
                    <a:bodyPr/>
                    <a:lstStyle/>
                    <a:p>
                      <a:r>
                        <a:rPr lang="es-MX" sz="1200">
                          <a:effectLst/>
                        </a:rPr>
                        <a:t>$134</a:t>
                      </a:r>
                    </a:p>
                  </a:txBody>
                  <a:tcPr marL="47297" marR="47297" marT="23649" marB="23649" anchor="ctr"/>
                </a:tc>
                <a:extLst>
                  <a:ext uri="{0D108BD9-81ED-4DB2-BD59-A6C34878D82A}">
                    <a16:rowId xmlns:a16="http://schemas.microsoft.com/office/drawing/2014/main" val="3293008686"/>
                  </a:ext>
                </a:extLst>
              </a:tr>
              <a:tr h="602454">
                <a:tc>
                  <a:txBody>
                    <a:bodyPr/>
                    <a:lstStyle/>
                    <a:p>
                      <a:r>
                        <a:rPr lang="es-MX" sz="1200">
                          <a:effectLst/>
                        </a:rPr>
                        <a:t>Celeron 530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1.73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13×</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27 W</a:t>
                      </a:r>
                    </a:p>
                  </a:txBody>
                  <a:tcPr marL="47297" marR="47297" marT="23649" marB="23649" anchor="ctr"/>
                </a:tc>
                <a:tc>
                  <a:txBody>
                    <a:bodyPr/>
                    <a:lstStyle/>
                    <a:p>
                      <a:r>
                        <a:rPr lang="es-MX" sz="1200">
                          <a:effectLst/>
                        </a:rPr>
                        <a:t>Socket P</a:t>
                      </a:r>
                    </a:p>
                  </a:txBody>
                  <a:tcPr marL="47297" marR="47297" marT="23649" marB="23649" anchor="ctr"/>
                </a:tc>
                <a:tc>
                  <a:txBody>
                    <a:bodyPr/>
                    <a:lstStyle/>
                    <a:p>
                      <a:r>
                        <a:rPr lang="es-MX" sz="1200">
                          <a:effectLst/>
                        </a:rPr>
                        <a:t>Marzo de 2007</a:t>
                      </a:r>
                    </a:p>
                  </a:txBody>
                  <a:tcPr marL="47297" marR="47297" marT="23649" marB="23649" anchor="ctr"/>
                </a:tc>
                <a:tc>
                  <a:txBody>
                    <a:bodyPr/>
                    <a:lstStyle/>
                    <a:p>
                      <a:r>
                        <a:rPr lang="es-MX" sz="1200">
                          <a:effectLst/>
                        </a:rPr>
                        <a:t>$70</a:t>
                      </a:r>
                    </a:p>
                  </a:txBody>
                  <a:tcPr marL="47297" marR="47297" marT="23649" marB="23649" anchor="ctr"/>
                </a:tc>
                <a:extLst>
                  <a:ext uri="{0D108BD9-81ED-4DB2-BD59-A6C34878D82A}">
                    <a16:rowId xmlns:a16="http://schemas.microsoft.com/office/drawing/2014/main" val="267865933"/>
                  </a:ext>
                </a:extLst>
              </a:tr>
              <a:tr h="602454">
                <a:tc>
                  <a:txBody>
                    <a:bodyPr/>
                    <a:lstStyle/>
                    <a:p>
                      <a:r>
                        <a:rPr lang="es-MX" sz="1200">
                          <a:effectLst/>
                        </a:rPr>
                        <a:t>Celeron 540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1.87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14×</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30 W</a:t>
                      </a:r>
                    </a:p>
                  </a:txBody>
                  <a:tcPr marL="47297" marR="47297" marT="23649" marB="23649" anchor="ctr"/>
                </a:tc>
                <a:tc>
                  <a:txBody>
                    <a:bodyPr/>
                    <a:lstStyle/>
                    <a:p>
                      <a:r>
                        <a:rPr lang="es-MX" sz="1200">
                          <a:effectLst/>
                        </a:rPr>
                        <a:t>Socket P</a:t>
                      </a:r>
                    </a:p>
                  </a:txBody>
                  <a:tcPr marL="47297" marR="47297" marT="23649" marB="23649" anchor="ctr"/>
                </a:tc>
                <a:tc>
                  <a:txBody>
                    <a:bodyPr/>
                    <a:lstStyle/>
                    <a:p>
                      <a:r>
                        <a:rPr lang="es-MX" sz="1200">
                          <a:effectLst/>
                        </a:rPr>
                        <a:t>Julio de 2007</a:t>
                      </a:r>
                    </a:p>
                  </a:txBody>
                  <a:tcPr marL="47297" marR="47297" marT="23649" marB="23649" anchor="ctr"/>
                </a:tc>
                <a:tc>
                  <a:txBody>
                    <a:bodyPr/>
                    <a:lstStyle/>
                    <a:p>
                      <a:r>
                        <a:rPr lang="es-MX" sz="1200">
                          <a:effectLst/>
                        </a:rPr>
                        <a:t>$134</a:t>
                      </a:r>
                    </a:p>
                  </a:txBody>
                  <a:tcPr marL="47297" marR="47297" marT="23649" marB="23649" anchor="ctr"/>
                </a:tc>
                <a:extLst>
                  <a:ext uri="{0D108BD9-81ED-4DB2-BD59-A6C34878D82A}">
                    <a16:rowId xmlns:a16="http://schemas.microsoft.com/office/drawing/2014/main" val="644631077"/>
                  </a:ext>
                </a:extLst>
              </a:tr>
              <a:tr h="963928">
                <a:tc>
                  <a:txBody>
                    <a:bodyPr/>
                    <a:lstStyle/>
                    <a:p>
                      <a:r>
                        <a:rPr lang="es-MX" sz="1200">
                          <a:effectLst/>
                        </a:rPr>
                        <a:t>Celeron 550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2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15×</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30 W</a:t>
                      </a:r>
                    </a:p>
                  </a:txBody>
                  <a:tcPr marL="47297" marR="47297" marT="23649" marB="23649" anchor="ctr"/>
                </a:tc>
                <a:tc>
                  <a:txBody>
                    <a:bodyPr/>
                    <a:lstStyle/>
                    <a:p>
                      <a:r>
                        <a:rPr lang="es-MX" sz="1200">
                          <a:effectLst/>
                        </a:rPr>
                        <a:t>Socket PFCBGA6</a:t>
                      </a:r>
                    </a:p>
                  </a:txBody>
                  <a:tcPr marL="47297" marR="47297" marT="23649" marB="23649" anchor="ctr"/>
                </a:tc>
                <a:tc>
                  <a:txBody>
                    <a:bodyPr/>
                    <a:lstStyle/>
                    <a:p>
                      <a:r>
                        <a:rPr lang="es-ES" sz="1200">
                          <a:effectLst/>
                        </a:rPr>
                        <a:t>5 de septiembre de 2007</a:t>
                      </a:r>
                    </a:p>
                  </a:txBody>
                  <a:tcPr marL="47297" marR="47297" marT="23649" marB="23649" anchor="ctr"/>
                </a:tc>
                <a:tc>
                  <a:txBody>
                    <a:bodyPr/>
                    <a:lstStyle/>
                    <a:p>
                      <a:r>
                        <a:rPr lang="es-MX" sz="1200">
                          <a:effectLst/>
                        </a:rPr>
                        <a:t>$134</a:t>
                      </a:r>
                    </a:p>
                  </a:txBody>
                  <a:tcPr marL="47297" marR="47297" marT="23649" marB="23649" anchor="ctr"/>
                </a:tc>
                <a:extLst>
                  <a:ext uri="{0D108BD9-81ED-4DB2-BD59-A6C34878D82A}">
                    <a16:rowId xmlns:a16="http://schemas.microsoft.com/office/drawing/2014/main" val="1004054347"/>
                  </a:ext>
                </a:extLst>
              </a:tr>
              <a:tr h="602454">
                <a:tc>
                  <a:txBody>
                    <a:bodyPr/>
                    <a:lstStyle/>
                    <a:p>
                      <a:r>
                        <a:rPr lang="es-MX" sz="1200">
                          <a:effectLst/>
                        </a:rPr>
                        <a:t>Celeron 560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2.13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16×</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27 W</a:t>
                      </a:r>
                    </a:p>
                  </a:txBody>
                  <a:tcPr marL="47297" marR="47297" marT="23649" marB="23649" anchor="ctr"/>
                </a:tc>
                <a:tc>
                  <a:txBody>
                    <a:bodyPr/>
                    <a:lstStyle/>
                    <a:p>
                      <a:r>
                        <a:rPr lang="es-MX" sz="1200">
                          <a:effectLst/>
                        </a:rPr>
                        <a:t>Socket P</a:t>
                      </a:r>
                    </a:p>
                  </a:txBody>
                  <a:tcPr marL="47297" marR="47297" marT="23649" marB="23649" anchor="ctr"/>
                </a:tc>
                <a:tc>
                  <a:txBody>
                    <a:bodyPr/>
                    <a:lstStyle/>
                    <a:p>
                      <a:r>
                        <a:rPr lang="es-MX" sz="1200">
                          <a:effectLst/>
                        </a:rPr>
                        <a:t>Diciembre de 2007</a:t>
                      </a:r>
                    </a:p>
                  </a:txBody>
                  <a:tcPr marL="47297" marR="47297" marT="23649" marB="23649" anchor="ctr"/>
                </a:tc>
                <a:tc>
                  <a:txBody>
                    <a:bodyPr/>
                    <a:lstStyle/>
                    <a:p>
                      <a:r>
                        <a:rPr lang="es-MX" sz="1200">
                          <a:effectLst/>
                        </a:rPr>
                        <a:t>$134</a:t>
                      </a:r>
                    </a:p>
                  </a:txBody>
                  <a:tcPr marL="47297" marR="47297" marT="23649" marB="23649" anchor="ctr"/>
                </a:tc>
                <a:extLst>
                  <a:ext uri="{0D108BD9-81ED-4DB2-BD59-A6C34878D82A}">
                    <a16:rowId xmlns:a16="http://schemas.microsoft.com/office/drawing/2014/main" val="4212300144"/>
                  </a:ext>
                </a:extLst>
              </a:tr>
              <a:tr h="602454">
                <a:tc>
                  <a:txBody>
                    <a:bodyPr/>
                    <a:lstStyle/>
                    <a:p>
                      <a:r>
                        <a:rPr lang="es-MX" sz="1200">
                          <a:effectLst/>
                        </a:rPr>
                        <a:t>Celeron 570</a:t>
                      </a:r>
                    </a:p>
                  </a:txBody>
                  <a:tcPr marL="47297" marR="47297" marT="23649" marB="23649" anchor="ctr"/>
                </a:tc>
                <a:tc>
                  <a:txBody>
                    <a:bodyPr/>
                    <a:lstStyle/>
                    <a:p>
                      <a:r>
                        <a:rPr lang="es-MX" sz="1200">
                          <a:effectLst/>
                        </a:rPr>
                        <a:t>1</a:t>
                      </a:r>
                    </a:p>
                  </a:txBody>
                  <a:tcPr marL="47297" marR="47297" marT="23649" marB="23649" anchor="ctr"/>
                </a:tc>
                <a:tc>
                  <a:txBody>
                    <a:bodyPr/>
                    <a:lstStyle/>
                    <a:p>
                      <a:r>
                        <a:rPr lang="es-MX" sz="1200">
                          <a:effectLst/>
                        </a:rPr>
                        <a:t>2.27 GHz</a:t>
                      </a:r>
                    </a:p>
                  </a:txBody>
                  <a:tcPr marL="47297" marR="47297" marT="23649" marB="23649" anchor="ctr"/>
                </a:tc>
                <a:tc>
                  <a:txBody>
                    <a:bodyPr/>
                    <a:lstStyle/>
                    <a:p>
                      <a:r>
                        <a:rPr lang="es-MX" sz="1200">
                          <a:effectLst/>
                        </a:rPr>
                        <a:t>1 MiB</a:t>
                      </a:r>
                    </a:p>
                  </a:txBody>
                  <a:tcPr marL="47297" marR="47297" marT="23649" marB="23649" anchor="ctr"/>
                </a:tc>
                <a:tc>
                  <a:txBody>
                    <a:bodyPr/>
                    <a:lstStyle/>
                    <a:p>
                      <a:r>
                        <a:rPr lang="es-MX" sz="1200">
                          <a:effectLst/>
                        </a:rPr>
                        <a:t>533 MT/s</a:t>
                      </a:r>
                    </a:p>
                  </a:txBody>
                  <a:tcPr marL="47297" marR="47297" marT="23649" marB="23649" anchor="ctr"/>
                </a:tc>
                <a:tc>
                  <a:txBody>
                    <a:bodyPr/>
                    <a:lstStyle/>
                    <a:p>
                      <a:r>
                        <a:rPr lang="es-MX" sz="1200">
                          <a:effectLst/>
                        </a:rPr>
                        <a:t>17×</a:t>
                      </a:r>
                    </a:p>
                  </a:txBody>
                  <a:tcPr marL="47297" marR="47297" marT="23649" marB="23649" anchor="ctr"/>
                </a:tc>
                <a:tc>
                  <a:txBody>
                    <a:bodyPr/>
                    <a:lstStyle/>
                    <a:p>
                      <a:r>
                        <a:rPr lang="es-MX" sz="1200">
                          <a:effectLst/>
                        </a:rPr>
                        <a:t>0.95–1.3 V</a:t>
                      </a:r>
                    </a:p>
                  </a:txBody>
                  <a:tcPr marL="47297" marR="47297" marT="23649" marB="23649" anchor="ctr"/>
                </a:tc>
                <a:tc>
                  <a:txBody>
                    <a:bodyPr/>
                    <a:lstStyle/>
                    <a:p>
                      <a:r>
                        <a:rPr lang="es-MX" sz="1200">
                          <a:effectLst/>
                        </a:rPr>
                        <a:t>27 W</a:t>
                      </a:r>
                    </a:p>
                  </a:txBody>
                  <a:tcPr marL="47297" marR="47297" marT="23649" marB="23649" anchor="ctr"/>
                </a:tc>
                <a:tc>
                  <a:txBody>
                    <a:bodyPr/>
                    <a:lstStyle/>
                    <a:p>
                      <a:r>
                        <a:rPr lang="es-MX" sz="1200">
                          <a:effectLst/>
                        </a:rPr>
                        <a:t>Socket P</a:t>
                      </a:r>
                    </a:p>
                  </a:txBody>
                  <a:tcPr marL="47297" marR="47297" marT="23649" marB="23649" anchor="ctr"/>
                </a:tc>
                <a:tc>
                  <a:txBody>
                    <a:bodyPr/>
                    <a:lstStyle/>
                    <a:p>
                      <a:r>
                        <a:rPr lang="es-MX" sz="1200">
                          <a:effectLst/>
                        </a:rPr>
                        <a:t>Mayo de 2008</a:t>
                      </a:r>
                    </a:p>
                  </a:txBody>
                  <a:tcPr marL="47297" marR="47297" marT="23649" marB="23649" anchor="ctr"/>
                </a:tc>
                <a:tc>
                  <a:txBody>
                    <a:bodyPr/>
                    <a:lstStyle/>
                    <a:p>
                      <a:r>
                        <a:rPr lang="es-MX" sz="1200" dirty="0">
                          <a:effectLst/>
                        </a:rPr>
                        <a:t>$134</a:t>
                      </a:r>
                    </a:p>
                  </a:txBody>
                  <a:tcPr marL="47297" marR="47297" marT="23649" marB="23649" anchor="ctr"/>
                </a:tc>
                <a:extLst>
                  <a:ext uri="{0D108BD9-81ED-4DB2-BD59-A6C34878D82A}">
                    <a16:rowId xmlns:a16="http://schemas.microsoft.com/office/drawing/2014/main" val="792383069"/>
                  </a:ext>
                </a:extLst>
              </a:tr>
            </a:tbl>
          </a:graphicData>
        </a:graphic>
      </p:graphicFrame>
    </p:spTree>
    <p:extLst>
      <p:ext uri="{BB962C8B-B14F-4D97-AF65-F5344CB8AC3E}">
        <p14:creationId xmlns:p14="http://schemas.microsoft.com/office/powerpoint/2010/main" val="424624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E82FB-83DE-4B0E-8090-3F8D9CDB3642}"/>
              </a:ext>
            </a:extLst>
          </p:cNvPr>
          <p:cNvSpPr>
            <a:spLocks noGrp="1"/>
          </p:cNvSpPr>
          <p:nvPr>
            <p:ph type="title"/>
          </p:nvPr>
        </p:nvSpPr>
        <p:spPr>
          <a:xfrm>
            <a:off x="838200" y="563907"/>
            <a:ext cx="10515600" cy="1325563"/>
          </a:xfrm>
        </p:spPr>
        <p:txBody>
          <a:bodyPr>
            <a:normAutofit fontScale="90000"/>
          </a:bodyPr>
          <a:lstStyle/>
          <a:p>
            <a:pPr marL="171450" indent="-171450">
              <a:buFont typeface="Arial" panose="020B0604020202020204" pitchFamily="34" charset="0"/>
              <a:buChar char="•"/>
            </a:pPr>
            <a:r>
              <a:rPr lang="es-ES" sz="2000" b="1" i="0" dirty="0">
                <a:solidFill>
                  <a:srgbClr val="202122"/>
                </a:solidFill>
                <a:effectLst/>
                <a:latin typeface="Arial" panose="020B0604020202020204" pitchFamily="34" charset="0"/>
              </a:rPr>
              <a:t>P54CS</a:t>
            </a:r>
            <a:r>
              <a:rPr lang="es-ES" sz="2200" b="1" i="0" dirty="0">
                <a:solidFill>
                  <a:srgbClr val="202122"/>
                </a:solidFill>
                <a:effectLst/>
                <a:latin typeface="Arial" panose="020B0604020202020204" pitchFamily="34" charset="0"/>
              </a:rPr>
              <a:t> </a:t>
            </a:r>
            <a:r>
              <a:rPr lang="es-ES" sz="1400" b="0" i="0" dirty="0">
                <a:solidFill>
                  <a:srgbClr val="202122"/>
                </a:solidFill>
                <a:effectLst/>
                <a:latin typeface="Arial" panose="020B0604020202020204" pitchFamily="34" charset="0"/>
              </a:rPr>
              <a:t>- </a:t>
            </a:r>
            <a:r>
              <a:rPr lang="es-ES" sz="1400" b="0" i="0" u="none" strike="noStrike" dirty="0">
                <a:solidFill>
                  <a:schemeClr val="accent4">
                    <a:lumMod val="75000"/>
                  </a:schemeClr>
                </a:solidFill>
                <a:effectLst/>
                <a:latin typeface="Arial" panose="020B0604020202020204" pitchFamily="34" charset="0"/>
                <a:hlinkClick r:id="rId2" tooltip="350 nanómetros">
                  <a:extLst>
                    <a:ext uri="{A12FA001-AC4F-418D-AE19-62706E023703}">
                      <ahyp:hlinkClr xmlns:ahyp="http://schemas.microsoft.com/office/drawing/2018/hyperlinkcolor" val="tx"/>
                    </a:ext>
                  </a:extLst>
                </a:hlinkClick>
              </a:rPr>
              <a:t>Tecnología de proceso de 0,35 μm</a:t>
            </a:r>
            <a:br>
              <a:rPr lang="es-ES" sz="1400" b="0" i="0" u="none" strike="noStrike" dirty="0">
                <a:solidFill>
                  <a:srgbClr val="0B0080"/>
                </a:solidFill>
                <a:effectLst/>
                <a:latin typeface="Arial" panose="020B0604020202020204" pitchFamily="34" charset="0"/>
              </a:rPr>
            </a:br>
            <a:r>
              <a:rPr lang="es-ES" sz="1400" b="0" i="0" dirty="0">
                <a:solidFill>
                  <a:srgbClr val="202122"/>
                </a:solidFill>
                <a:effectLst/>
                <a:latin typeface="Arial" panose="020B0604020202020204" pitchFamily="34" charset="0"/>
              </a:rPr>
              <a:t>3,3 millones de transistores</a:t>
            </a:r>
            <a:br>
              <a:rPr lang="es-ES" sz="1400" b="0" i="0" dirty="0">
                <a:solidFill>
                  <a:srgbClr val="202122"/>
                </a:solidFill>
                <a:effectLst/>
                <a:latin typeface="Arial" panose="020B0604020202020204" pitchFamily="34" charset="0"/>
              </a:rPr>
            </a:br>
            <a:r>
              <a:rPr lang="es-ES" sz="1400" b="0" i="0" dirty="0">
                <a:solidFill>
                  <a:srgbClr val="202122"/>
                </a:solidFill>
                <a:effectLst/>
                <a:latin typeface="Arial" panose="020B0604020202020204" pitchFamily="34" charset="0"/>
              </a:rPr>
              <a:t>Tamaño de troquel de 90 mm²</a:t>
            </a:r>
            <a:br>
              <a:rPr lang="es-ES" sz="1400" b="0" i="0" dirty="0">
                <a:solidFill>
                  <a:srgbClr val="202122"/>
                </a:solidFill>
                <a:effectLst/>
                <a:latin typeface="Arial" panose="020B0604020202020204" pitchFamily="34" charset="0"/>
              </a:rPr>
            </a:br>
            <a:r>
              <a:rPr lang="es-ES" sz="1400" b="0" i="0" dirty="0">
                <a:solidFill>
                  <a:srgbClr val="202122"/>
                </a:solidFill>
                <a:effectLst/>
                <a:latin typeface="Arial" panose="020B0604020202020204" pitchFamily="34" charset="0"/>
              </a:rPr>
              <a:t>Familia 5 modelo 2</a:t>
            </a:r>
            <a:br>
              <a:rPr lang="es-ES" sz="1400" b="0" i="0" dirty="0">
                <a:solidFill>
                  <a:srgbClr val="202122"/>
                </a:solidFill>
                <a:effectLst/>
                <a:latin typeface="Arial" panose="020B0604020202020204" pitchFamily="34" charset="0"/>
              </a:rPr>
            </a:br>
            <a:endParaRPr lang="es-MX" sz="3200" dirty="0">
              <a:latin typeface="+mn-lt"/>
            </a:endParaRPr>
          </a:p>
        </p:txBody>
      </p:sp>
      <p:sp>
        <p:nvSpPr>
          <p:cNvPr id="3" name="Marcador de fecha 2">
            <a:extLst>
              <a:ext uri="{FF2B5EF4-FFF2-40B4-BE49-F238E27FC236}">
                <a16:creationId xmlns:a16="http://schemas.microsoft.com/office/drawing/2014/main" id="{38B7FF27-5E56-4FBC-96AF-A5CEA7926484}"/>
              </a:ext>
            </a:extLst>
          </p:cNvPr>
          <p:cNvSpPr>
            <a:spLocks noGrp="1"/>
          </p:cNvSpPr>
          <p:nvPr>
            <p:ph type="dt" sz="half" idx="10"/>
          </p:nvPr>
        </p:nvSpPr>
        <p:spPr/>
        <p:txBody>
          <a:bodyPr/>
          <a:lstStyle/>
          <a:p>
            <a:pPr rtl="0"/>
            <a:r>
              <a:rPr lang="es-ES" noProof="0" dirty="0"/>
              <a:t>14/11/2020</a:t>
            </a:r>
          </a:p>
        </p:txBody>
      </p:sp>
      <p:sp>
        <p:nvSpPr>
          <p:cNvPr id="4" name="Marcador de pie de página 3">
            <a:extLst>
              <a:ext uri="{FF2B5EF4-FFF2-40B4-BE49-F238E27FC236}">
                <a16:creationId xmlns:a16="http://schemas.microsoft.com/office/drawing/2014/main" id="{B3D8ABBA-446A-4C72-8148-0F91C88BB0D6}"/>
              </a:ext>
            </a:extLst>
          </p:cNvPr>
          <p:cNvSpPr>
            <a:spLocks noGrp="1"/>
          </p:cNvSpPr>
          <p:nvPr>
            <p:ph type="ftr" sz="quarter" idx="11"/>
          </p:nvPr>
        </p:nvSpPr>
        <p:spPr/>
        <p:txBody>
          <a:bodyPr/>
          <a:lstStyle/>
          <a:p>
            <a:pPr rtl="0"/>
            <a:r>
              <a:rPr lang="es-ES" noProof="0" dirty="0"/>
              <a:t>CPU’S INTEL</a:t>
            </a:r>
          </a:p>
        </p:txBody>
      </p:sp>
      <p:sp>
        <p:nvSpPr>
          <p:cNvPr id="5" name="Marcador de número de diapositiva 4">
            <a:extLst>
              <a:ext uri="{FF2B5EF4-FFF2-40B4-BE49-F238E27FC236}">
                <a16:creationId xmlns:a16="http://schemas.microsoft.com/office/drawing/2014/main" id="{8FEB3CC9-14EA-4881-B2E0-4DD13C44AB2D}"/>
              </a:ext>
            </a:extLst>
          </p:cNvPr>
          <p:cNvSpPr>
            <a:spLocks noGrp="1"/>
          </p:cNvSpPr>
          <p:nvPr>
            <p:ph type="sldNum" sz="quarter" idx="12"/>
          </p:nvPr>
        </p:nvSpPr>
        <p:spPr/>
        <p:txBody>
          <a:bodyPr/>
          <a:lstStyle/>
          <a:p>
            <a:pPr rtl="0"/>
            <a:fld id="{D8DA9DAA-006C-4F4B-980E-E3DF019B24E2}" type="slidenum">
              <a:rPr lang="es-ES" noProof="0" smtClean="0"/>
              <a:t>8</a:t>
            </a:fld>
            <a:endParaRPr lang="es-ES" noProof="0"/>
          </a:p>
        </p:txBody>
      </p:sp>
      <p:graphicFrame>
        <p:nvGraphicFramePr>
          <p:cNvPr id="6" name="Tabla 5">
            <a:extLst>
              <a:ext uri="{FF2B5EF4-FFF2-40B4-BE49-F238E27FC236}">
                <a16:creationId xmlns:a16="http://schemas.microsoft.com/office/drawing/2014/main" id="{7F55DB82-3504-45E5-BA91-C4B16703914A}"/>
              </a:ext>
            </a:extLst>
          </p:cNvPr>
          <p:cNvGraphicFramePr>
            <a:graphicFrameLocks noGrp="1"/>
          </p:cNvGraphicFramePr>
          <p:nvPr>
            <p:extLst>
              <p:ext uri="{D42A27DB-BD31-4B8C-83A1-F6EECF244321}">
                <p14:modId xmlns:p14="http://schemas.microsoft.com/office/powerpoint/2010/main" val="3597209716"/>
              </p:ext>
            </p:extLst>
          </p:nvPr>
        </p:nvGraphicFramePr>
        <p:xfrm>
          <a:off x="1272208" y="1643270"/>
          <a:ext cx="10081593" cy="4533690"/>
        </p:xfrm>
        <a:graphic>
          <a:graphicData uri="http://schemas.openxmlformats.org/drawingml/2006/table">
            <a:tbl>
              <a:tblPr>
                <a:tableStyleId>{616DA210-FB5B-4158-B5E0-FEB733F419BA}</a:tableStyleId>
              </a:tblPr>
              <a:tblGrid>
                <a:gridCol w="1120177">
                  <a:extLst>
                    <a:ext uri="{9D8B030D-6E8A-4147-A177-3AD203B41FA5}">
                      <a16:colId xmlns:a16="http://schemas.microsoft.com/office/drawing/2014/main" val="1340094479"/>
                    </a:ext>
                  </a:extLst>
                </a:gridCol>
                <a:gridCol w="1120177">
                  <a:extLst>
                    <a:ext uri="{9D8B030D-6E8A-4147-A177-3AD203B41FA5}">
                      <a16:colId xmlns:a16="http://schemas.microsoft.com/office/drawing/2014/main" val="2998865713"/>
                    </a:ext>
                  </a:extLst>
                </a:gridCol>
                <a:gridCol w="1120177">
                  <a:extLst>
                    <a:ext uri="{9D8B030D-6E8A-4147-A177-3AD203B41FA5}">
                      <a16:colId xmlns:a16="http://schemas.microsoft.com/office/drawing/2014/main" val="1999561901"/>
                    </a:ext>
                  </a:extLst>
                </a:gridCol>
                <a:gridCol w="1120177">
                  <a:extLst>
                    <a:ext uri="{9D8B030D-6E8A-4147-A177-3AD203B41FA5}">
                      <a16:colId xmlns:a16="http://schemas.microsoft.com/office/drawing/2014/main" val="1253565185"/>
                    </a:ext>
                  </a:extLst>
                </a:gridCol>
                <a:gridCol w="1120177">
                  <a:extLst>
                    <a:ext uri="{9D8B030D-6E8A-4147-A177-3AD203B41FA5}">
                      <a16:colId xmlns:a16="http://schemas.microsoft.com/office/drawing/2014/main" val="484250773"/>
                    </a:ext>
                  </a:extLst>
                </a:gridCol>
                <a:gridCol w="1120177">
                  <a:extLst>
                    <a:ext uri="{9D8B030D-6E8A-4147-A177-3AD203B41FA5}">
                      <a16:colId xmlns:a16="http://schemas.microsoft.com/office/drawing/2014/main" val="3234959969"/>
                    </a:ext>
                  </a:extLst>
                </a:gridCol>
                <a:gridCol w="1120177">
                  <a:extLst>
                    <a:ext uri="{9D8B030D-6E8A-4147-A177-3AD203B41FA5}">
                      <a16:colId xmlns:a16="http://schemas.microsoft.com/office/drawing/2014/main" val="3034867191"/>
                    </a:ext>
                  </a:extLst>
                </a:gridCol>
                <a:gridCol w="1120177">
                  <a:extLst>
                    <a:ext uri="{9D8B030D-6E8A-4147-A177-3AD203B41FA5}">
                      <a16:colId xmlns:a16="http://schemas.microsoft.com/office/drawing/2014/main" val="4136667293"/>
                    </a:ext>
                  </a:extLst>
                </a:gridCol>
                <a:gridCol w="1120177">
                  <a:extLst>
                    <a:ext uri="{9D8B030D-6E8A-4147-A177-3AD203B41FA5}">
                      <a16:colId xmlns:a16="http://schemas.microsoft.com/office/drawing/2014/main" val="355650381"/>
                    </a:ext>
                  </a:extLst>
                </a:gridCol>
              </a:tblGrid>
              <a:tr h="492792">
                <a:tc>
                  <a:txBody>
                    <a:bodyPr/>
                    <a:lstStyle/>
                    <a:p>
                      <a:pPr algn="ctr"/>
                      <a:r>
                        <a:rPr lang="es-MX" sz="1200">
                          <a:effectLst/>
                        </a:rPr>
                        <a:t>Modelo</a:t>
                      </a:r>
                    </a:p>
                  </a:txBody>
                  <a:tcPr marL="47297" marR="47297" marT="23649" marB="23649" anchor="ctr"/>
                </a:tc>
                <a:tc>
                  <a:txBody>
                    <a:bodyPr/>
                    <a:lstStyle/>
                    <a:p>
                      <a:pPr algn="ctr"/>
                      <a:r>
                        <a:rPr lang="es-MX" sz="1200">
                          <a:effectLst/>
                        </a:rPr>
                        <a:t>Frecuencia</a:t>
                      </a:r>
                    </a:p>
                  </a:txBody>
                  <a:tcPr marL="47297" marR="47297" marT="23649" marB="23649" anchor="ctr"/>
                </a:tc>
                <a:tc>
                  <a:txBody>
                    <a:bodyPr/>
                    <a:lstStyle/>
                    <a:p>
                      <a:pPr algn="ctr"/>
                      <a:r>
                        <a:rPr lang="es-MX" sz="1200">
                          <a:effectLst/>
                        </a:rPr>
                        <a:t>cachéL1</a:t>
                      </a:r>
                    </a:p>
                  </a:txBody>
                  <a:tcPr marL="47297" marR="47297" marT="23649" marB="23649" anchor="ctr"/>
                </a:tc>
                <a:tc>
                  <a:txBody>
                    <a:bodyPr/>
                    <a:lstStyle/>
                    <a:p>
                      <a:pPr algn="ctr"/>
                      <a:r>
                        <a:rPr lang="es-MX" sz="1200">
                          <a:effectLst/>
                        </a:rPr>
                        <a:t>FSB</a:t>
                      </a:r>
                    </a:p>
                  </a:txBody>
                  <a:tcPr marL="47297" marR="47297" marT="23649" marB="23649" anchor="ctr"/>
                </a:tc>
                <a:tc>
                  <a:txBody>
                    <a:bodyPr/>
                    <a:lstStyle/>
                    <a:p>
                      <a:pPr algn="ctr"/>
                      <a:r>
                        <a:rPr lang="es-MX" sz="1200">
                          <a:effectLst/>
                        </a:rPr>
                        <a:t>Mult.</a:t>
                      </a:r>
                    </a:p>
                  </a:txBody>
                  <a:tcPr marL="47297" marR="47297" marT="23649" marB="23649" anchor="ctr"/>
                </a:tc>
                <a:tc>
                  <a:txBody>
                    <a:bodyPr/>
                    <a:lstStyle/>
                    <a:p>
                      <a:pPr algn="ctr"/>
                      <a:r>
                        <a:rPr lang="es-MX" sz="1200">
                          <a:effectLst/>
                        </a:rPr>
                        <a:t>Voltaje</a:t>
                      </a:r>
                    </a:p>
                  </a:txBody>
                  <a:tcPr marL="47297" marR="47297" marT="23649" marB="23649" anchor="ctr"/>
                </a:tc>
                <a:tc>
                  <a:txBody>
                    <a:bodyPr/>
                    <a:lstStyle/>
                    <a:p>
                      <a:pPr algn="ctr"/>
                      <a:r>
                        <a:rPr lang="es-MX" sz="1200">
                          <a:effectLst/>
                        </a:rPr>
                        <a:t>TDP</a:t>
                      </a:r>
                    </a:p>
                  </a:txBody>
                  <a:tcPr marL="47297" marR="47297" marT="23649" marB="23649" anchor="ctr"/>
                </a:tc>
                <a:tc>
                  <a:txBody>
                    <a:bodyPr/>
                    <a:lstStyle/>
                    <a:p>
                      <a:pPr algn="ctr"/>
                      <a:r>
                        <a:rPr lang="es-MX" sz="1200">
                          <a:effectLst/>
                        </a:rPr>
                        <a:t>Socket</a:t>
                      </a:r>
                    </a:p>
                  </a:txBody>
                  <a:tcPr marL="47297" marR="47297" marT="23649" marB="23649" anchor="ctr"/>
                </a:tc>
                <a:tc>
                  <a:txBody>
                    <a:bodyPr/>
                    <a:lstStyle/>
                    <a:p>
                      <a:pPr algn="ctr"/>
                      <a:r>
                        <a:rPr lang="es-MX" sz="1200">
                          <a:effectLst/>
                        </a:rPr>
                        <a:t>Fecha de lanzamiento</a:t>
                      </a:r>
                    </a:p>
                  </a:txBody>
                  <a:tcPr marL="47297" marR="47297" marT="23649" marB="23649" anchor="ctr"/>
                </a:tc>
                <a:extLst>
                  <a:ext uri="{0D108BD9-81ED-4DB2-BD59-A6C34878D82A}">
                    <a16:rowId xmlns:a16="http://schemas.microsoft.com/office/drawing/2014/main" val="3238073348"/>
                  </a:ext>
                </a:extLst>
              </a:tr>
              <a:tr h="492792">
                <a:tc>
                  <a:txBody>
                    <a:bodyPr/>
                    <a:lstStyle/>
                    <a:p>
                      <a:r>
                        <a:rPr lang="es-MX" sz="1200">
                          <a:effectLst/>
                        </a:rPr>
                        <a:t>Pentium 133</a:t>
                      </a:r>
                    </a:p>
                  </a:txBody>
                  <a:tcPr marL="47297" marR="47297" marT="23649" marB="23649" anchor="ctr"/>
                </a:tc>
                <a:tc>
                  <a:txBody>
                    <a:bodyPr/>
                    <a:lstStyle/>
                    <a:p>
                      <a:r>
                        <a:rPr lang="es-MX" sz="1200">
                          <a:effectLst/>
                        </a:rPr>
                        <a:t>133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2×</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11.2 W</a:t>
                      </a:r>
                    </a:p>
                  </a:txBody>
                  <a:tcPr marL="47297" marR="47297" marT="23649" marB="23649" anchor="ctr"/>
                </a:tc>
                <a:tc>
                  <a:txBody>
                    <a:bodyPr/>
                    <a:lstStyle/>
                    <a:p>
                      <a:r>
                        <a:rPr lang="es-MX" sz="1200">
                          <a:effectLst/>
                        </a:rPr>
                        <a:t>Socket 7</a:t>
                      </a:r>
                    </a:p>
                  </a:txBody>
                  <a:tcPr marL="47297" marR="47297" marT="23649" marB="23649" anchor="ctr"/>
                </a:tc>
                <a:tc>
                  <a:txBody>
                    <a:bodyPr/>
                    <a:lstStyle/>
                    <a:p>
                      <a:r>
                        <a:rPr lang="es-ES" sz="1200">
                          <a:effectLst/>
                        </a:rPr>
                        <a:t>1 de junio de 1995</a:t>
                      </a:r>
                    </a:p>
                  </a:txBody>
                  <a:tcPr marL="47297" marR="47297" marT="23649" marB="23649" anchor="ctr"/>
                </a:tc>
                <a:extLst>
                  <a:ext uri="{0D108BD9-81ED-4DB2-BD59-A6C34878D82A}">
                    <a16:rowId xmlns:a16="http://schemas.microsoft.com/office/drawing/2014/main" val="2294132534"/>
                  </a:ext>
                </a:extLst>
              </a:tr>
              <a:tr h="492792">
                <a:tc>
                  <a:txBody>
                    <a:bodyPr/>
                    <a:lstStyle/>
                    <a:p>
                      <a:r>
                        <a:rPr lang="es-MX" sz="1200">
                          <a:effectLst/>
                        </a:rPr>
                        <a:t>Pentium 150</a:t>
                      </a:r>
                    </a:p>
                  </a:txBody>
                  <a:tcPr marL="47297" marR="47297" marT="23649" marB="23649" anchor="ctr"/>
                </a:tc>
                <a:tc>
                  <a:txBody>
                    <a:bodyPr/>
                    <a:lstStyle/>
                    <a:p>
                      <a:r>
                        <a:rPr lang="es-MX" sz="1200">
                          <a:effectLst/>
                        </a:rPr>
                        <a:t>150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60 MT/s</a:t>
                      </a:r>
                    </a:p>
                  </a:txBody>
                  <a:tcPr marL="47297" marR="47297" marT="23649" marB="23649" anchor="ctr"/>
                </a:tc>
                <a:tc>
                  <a:txBody>
                    <a:bodyPr/>
                    <a:lstStyle/>
                    <a:p>
                      <a:r>
                        <a:rPr lang="es-MX" sz="1200">
                          <a:effectLst/>
                        </a:rPr>
                        <a:t>2.5×</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11.6 W</a:t>
                      </a:r>
                    </a:p>
                  </a:txBody>
                  <a:tcPr marL="47297" marR="47297" marT="23649" marB="23649" anchor="ctr"/>
                </a:tc>
                <a:tc>
                  <a:txBody>
                    <a:bodyPr/>
                    <a:lstStyle/>
                    <a:p>
                      <a:r>
                        <a:rPr lang="es-MX" sz="1200">
                          <a:effectLst/>
                        </a:rPr>
                        <a:t>Socket 7</a:t>
                      </a:r>
                    </a:p>
                  </a:txBody>
                  <a:tcPr marL="47297" marR="47297" marT="23649" marB="23649" anchor="ctr"/>
                </a:tc>
                <a:tc>
                  <a:txBody>
                    <a:bodyPr/>
                    <a:lstStyle/>
                    <a:p>
                      <a:r>
                        <a:rPr lang="es-ES" sz="1200">
                          <a:effectLst/>
                        </a:rPr>
                        <a:t>4 de enero de 1996</a:t>
                      </a:r>
                    </a:p>
                  </a:txBody>
                  <a:tcPr marL="47297" marR="47297" marT="23649" marB="23649" anchor="ctr"/>
                </a:tc>
                <a:extLst>
                  <a:ext uri="{0D108BD9-81ED-4DB2-BD59-A6C34878D82A}">
                    <a16:rowId xmlns:a16="http://schemas.microsoft.com/office/drawing/2014/main" val="3018202885"/>
                  </a:ext>
                </a:extLst>
              </a:tr>
              <a:tr h="492792">
                <a:tc>
                  <a:txBody>
                    <a:bodyPr/>
                    <a:lstStyle/>
                    <a:p>
                      <a:r>
                        <a:rPr lang="es-MX" sz="1200">
                          <a:effectLst/>
                        </a:rPr>
                        <a:t>Pentium 166</a:t>
                      </a:r>
                    </a:p>
                  </a:txBody>
                  <a:tcPr marL="47297" marR="47297" marT="23649" marB="23649" anchor="ctr"/>
                </a:tc>
                <a:tc>
                  <a:txBody>
                    <a:bodyPr/>
                    <a:lstStyle/>
                    <a:p>
                      <a:r>
                        <a:rPr lang="es-MX" sz="1200">
                          <a:effectLst/>
                        </a:rPr>
                        <a:t>167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2.5×</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14.5 W</a:t>
                      </a:r>
                    </a:p>
                  </a:txBody>
                  <a:tcPr marL="47297" marR="47297" marT="23649" marB="23649" anchor="ctr"/>
                </a:tc>
                <a:tc>
                  <a:txBody>
                    <a:bodyPr/>
                    <a:lstStyle/>
                    <a:p>
                      <a:r>
                        <a:rPr lang="es-MX" sz="1200">
                          <a:effectLst/>
                        </a:rPr>
                        <a:t>Socket 7</a:t>
                      </a:r>
                    </a:p>
                  </a:txBody>
                  <a:tcPr marL="47297" marR="47297" marT="23649" marB="23649" anchor="ctr"/>
                </a:tc>
                <a:tc>
                  <a:txBody>
                    <a:bodyPr/>
                    <a:lstStyle/>
                    <a:p>
                      <a:r>
                        <a:rPr lang="es-ES" sz="1200" dirty="0">
                          <a:effectLst/>
                        </a:rPr>
                        <a:t>4 de enero de 1996</a:t>
                      </a:r>
                    </a:p>
                  </a:txBody>
                  <a:tcPr marL="47297" marR="47297" marT="23649" marB="23649" anchor="ctr"/>
                </a:tc>
                <a:extLst>
                  <a:ext uri="{0D108BD9-81ED-4DB2-BD59-A6C34878D82A}">
                    <a16:rowId xmlns:a16="http://schemas.microsoft.com/office/drawing/2014/main" val="4014920246"/>
                  </a:ext>
                </a:extLst>
              </a:tr>
              <a:tr h="492792">
                <a:tc>
                  <a:txBody>
                    <a:bodyPr/>
                    <a:lstStyle/>
                    <a:p>
                      <a:r>
                        <a:rPr lang="es-MX" sz="1200">
                          <a:effectLst/>
                        </a:rPr>
                        <a:t>Pentium 200</a:t>
                      </a:r>
                    </a:p>
                  </a:txBody>
                  <a:tcPr marL="47297" marR="47297" marT="23649" marB="23649" anchor="ctr"/>
                </a:tc>
                <a:tc>
                  <a:txBody>
                    <a:bodyPr/>
                    <a:lstStyle/>
                    <a:p>
                      <a:r>
                        <a:rPr lang="es-MX" sz="1200">
                          <a:effectLst/>
                        </a:rPr>
                        <a:t>200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3×</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15.5 W</a:t>
                      </a:r>
                    </a:p>
                  </a:txBody>
                  <a:tcPr marL="47297" marR="47297" marT="23649" marB="23649" anchor="ctr"/>
                </a:tc>
                <a:tc>
                  <a:txBody>
                    <a:bodyPr/>
                    <a:lstStyle/>
                    <a:p>
                      <a:r>
                        <a:rPr lang="es-MX" sz="1200">
                          <a:effectLst/>
                        </a:rPr>
                        <a:t>Socket 7</a:t>
                      </a:r>
                    </a:p>
                  </a:txBody>
                  <a:tcPr marL="47297" marR="47297" marT="23649" marB="23649" anchor="ctr"/>
                </a:tc>
                <a:tc>
                  <a:txBody>
                    <a:bodyPr/>
                    <a:lstStyle/>
                    <a:p>
                      <a:r>
                        <a:rPr lang="es-ES" sz="1200">
                          <a:effectLst/>
                        </a:rPr>
                        <a:t>10 de junio de 1996</a:t>
                      </a:r>
                    </a:p>
                  </a:txBody>
                  <a:tcPr marL="47297" marR="47297" marT="23649" marB="23649" anchor="ctr"/>
                </a:tc>
                <a:extLst>
                  <a:ext uri="{0D108BD9-81ED-4DB2-BD59-A6C34878D82A}">
                    <a16:rowId xmlns:a16="http://schemas.microsoft.com/office/drawing/2014/main" val="2711809789"/>
                  </a:ext>
                </a:extLst>
              </a:tr>
              <a:tr h="640631">
                <a:tc>
                  <a:txBody>
                    <a:bodyPr/>
                    <a:lstStyle/>
                    <a:p>
                      <a:r>
                        <a:rPr lang="es-MX" sz="1200">
                          <a:effectLst/>
                        </a:rPr>
                        <a:t>Embedded Pentium 133</a:t>
                      </a:r>
                    </a:p>
                  </a:txBody>
                  <a:tcPr marL="47297" marR="47297" marT="23649" marB="23649" anchor="ctr"/>
                </a:tc>
                <a:tc>
                  <a:txBody>
                    <a:bodyPr/>
                    <a:lstStyle/>
                    <a:p>
                      <a:r>
                        <a:rPr lang="es-MX" sz="1200">
                          <a:effectLst/>
                        </a:rPr>
                        <a:t>133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2×</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11.2 W</a:t>
                      </a:r>
                    </a:p>
                  </a:txBody>
                  <a:tcPr marL="47297" marR="47297" marT="23649" marB="23649" anchor="ctr"/>
                </a:tc>
                <a:tc>
                  <a:txBody>
                    <a:bodyPr/>
                    <a:lstStyle/>
                    <a:p>
                      <a:endParaRPr lang="es-MX" sz="1200">
                        <a:effectLst/>
                      </a:endParaRPr>
                    </a:p>
                  </a:txBody>
                  <a:tcPr marL="47297" marR="47297" marT="23649" marB="23649" anchor="ctr"/>
                </a:tc>
                <a:tc>
                  <a:txBody>
                    <a:bodyPr/>
                    <a:lstStyle/>
                    <a:p>
                      <a:endParaRPr lang="es-MX" sz="1200">
                        <a:effectLst/>
                      </a:endParaRPr>
                    </a:p>
                  </a:txBody>
                  <a:tcPr marL="47297" marR="47297" marT="23649" marB="23649" anchor="ctr"/>
                </a:tc>
                <a:extLst>
                  <a:ext uri="{0D108BD9-81ED-4DB2-BD59-A6C34878D82A}">
                    <a16:rowId xmlns:a16="http://schemas.microsoft.com/office/drawing/2014/main" val="1749605092"/>
                  </a:ext>
                </a:extLst>
              </a:tr>
              <a:tr h="788468">
                <a:tc>
                  <a:txBody>
                    <a:bodyPr/>
                    <a:lstStyle/>
                    <a:p>
                      <a:r>
                        <a:rPr lang="en-US" sz="1200">
                          <a:effectLst/>
                        </a:rPr>
                        <a:t>Embedded Pentium 133 with VRE</a:t>
                      </a:r>
                    </a:p>
                  </a:txBody>
                  <a:tcPr marL="47297" marR="47297" marT="23649" marB="23649" anchor="ctr"/>
                </a:tc>
                <a:tc>
                  <a:txBody>
                    <a:bodyPr/>
                    <a:lstStyle/>
                    <a:p>
                      <a:r>
                        <a:rPr lang="es-MX" sz="1200">
                          <a:effectLst/>
                        </a:rPr>
                        <a:t>133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2×</a:t>
                      </a:r>
                    </a:p>
                  </a:txBody>
                  <a:tcPr marL="47297" marR="47297" marT="23649" marB="23649" anchor="ctr"/>
                </a:tc>
                <a:tc>
                  <a:txBody>
                    <a:bodyPr/>
                    <a:lstStyle/>
                    <a:p>
                      <a:r>
                        <a:rPr lang="pt-BR" sz="1200">
                          <a:effectLst/>
                        </a:rPr>
                        <a:t>Núcleo=3.1 I/O=3.3 V</a:t>
                      </a:r>
                    </a:p>
                  </a:txBody>
                  <a:tcPr marL="47297" marR="47297" marT="23649" marB="23649" anchor="ctr"/>
                </a:tc>
                <a:tc>
                  <a:txBody>
                    <a:bodyPr/>
                    <a:lstStyle/>
                    <a:p>
                      <a:r>
                        <a:rPr lang="es-MX" sz="1200">
                          <a:effectLst/>
                        </a:rPr>
                        <a:t>7.9 (Max.12.25) W</a:t>
                      </a:r>
                    </a:p>
                  </a:txBody>
                  <a:tcPr marL="47297" marR="47297" marT="23649" marB="23649" anchor="ctr"/>
                </a:tc>
                <a:tc>
                  <a:txBody>
                    <a:bodyPr/>
                    <a:lstStyle/>
                    <a:p>
                      <a:r>
                        <a:rPr lang="es-MX" sz="1200">
                          <a:effectLst/>
                        </a:rPr>
                        <a:t>Socket 7</a:t>
                      </a:r>
                    </a:p>
                  </a:txBody>
                  <a:tcPr marL="47297" marR="47297" marT="23649" marB="23649" anchor="ctr"/>
                </a:tc>
                <a:tc>
                  <a:txBody>
                    <a:bodyPr/>
                    <a:lstStyle/>
                    <a:p>
                      <a:endParaRPr lang="es-MX" sz="1200">
                        <a:effectLst/>
                      </a:endParaRPr>
                    </a:p>
                  </a:txBody>
                  <a:tcPr marL="47297" marR="47297" marT="23649" marB="23649" anchor="ctr"/>
                </a:tc>
                <a:extLst>
                  <a:ext uri="{0D108BD9-81ED-4DB2-BD59-A6C34878D82A}">
                    <a16:rowId xmlns:a16="http://schemas.microsoft.com/office/drawing/2014/main" val="1260987700"/>
                  </a:ext>
                </a:extLst>
              </a:tr>
              <a:tr h="640631">
                <a:tc>
                  <a:txBody>
                    <a:bodyPr/>
                    <a:lstStyle/>
                    <a:p>
                      <a:r>
                        <a:rPr lang="es-MX" sz="1200">
                          <a:effectLst/>
                        </a:rPr>
                        <a:t>Embedded Pentium 166</a:t>
                      </a:r>
                    </a:p>
                  </a:txBody>
                  <a:tcPr marL="47297" marR="47297" marT="23649" marB="23649" anchor="ctr"/>
                </a:tc>
                <a:tc>
                  <a:txBody>
                    <a:bodyPr/>
                    <a:lstStyle/>
                    <a:p>
                      <a:r>
                        <a:rPr lang="es-MX" sz="1200">
                          <a:effectLst/>
                        </a:rPr>
                        <a:t>167 MHz</a:t>
                      </a:r>
                    </a:p>
                  </a:txBody>
                  <a:tcPr marL="47297" marR="47297" marT="23649" marB="23649" anchor="ctr"/>
                </a:tc>
                <a:tc>
                  <a:txBody>
                    <a:bodyPr/>
                    <a:lstStyle/>
                    <a:p>
                      <a:r>
                        <a:rPr lang="es-MX" sz="1200">
                          <a:effectLst/>
                        </a:rPr>
                        <a:t>8 + 8 KiB</a:t>
                      </a:r>
                    </a:p>
                  </a:txBody>
                  <a:tcPr marL="47297" marR="47297" marT="23649" marB="23649" anchor="ctr"/>
                </a:tc>
                <a:tc>
                  <a:txBody>
                    <a:bodyPr/>
                    <a:lstStyle/>
                    <a:p>
                      <a:r>
                        <a:rPr lang="es-MX" sz="1200">
                          <a:effectLst/>
                        </a:rPr>
                        <a:t>66 MT/s</a:t>
                      </a:r>
                    </a:p>
                  </a:txBody>
                  <a:tcPr marL="47297" marR="47297" marT="23649" marB="23649" anchor="ctr"/>
                </a:tc>
                <a:tc>
                  <a:txBody>
                    <a:bodyPr/>
                    <a:lstStyle/>
                    <a:p>
                      <a:r>
                        <a:rPr lang="es-MX" sz="1200">
                          <a:effectLst/>
                        </a:rPr>
                        <a:t>2.5×</a:t>
                      </a:r>
                    </a:p>
                  </a:txBody>
                  <a:tcPr marL="47297" marR="47297" marT="23649" marB="23649" anchor="ctr"/>
                </a:tc>
                <a:tc>
                  <a:txBody>
                    <a:bodyPr/>
                    <a:lstStyle/>
                    <a:p>
                      <a:r>
                        <a:rPr lang="es-MX" sz="1200">
                          <a:effectLst/>
                        </a:rPr>
                        <a:t>3.135–3.6 V</a:t>
                      </a:r>
                    </a:p>
                  </a:txBody>
                  <a:tcPr marL="47297" marR="47297" marT="23649" marB="23649" anchor="ctr"/>
                </a:tc>
                <a:tc>
                  <a:txBody>
                    <a:bodyPr/>
                    <a:lstStyle/>
                    <a:p>
                      <a:r>
                        <a:rPr lang="es-MX" sz="1200">
                          <a:effectLst/>
                        </a:rPr>
                        <a:t>14.5 W</a:t>
                      </a:r>
                    </a:p>
                  </a:txBody>
                  <a:tcPr marL="47297" marR="47297" marT="23649" marB="23649" anchor="ctr"/>
                </a:tc>
                <a:tc>
                  <a:txBody>
                    <a:bodyPr/>
                    <a:lstStyle/>
                    <a:p>
                      <a:endParaRPr lang="es-MX" sz="1200">
                        <a:effectLst/>
                      </a:endParaRPr>
                    </a:p>
                  </a:txBody>
                  <a:tcPr marL="47297" marR="47297" marT="23649" marB="23649" anchor="ctr"/>
                </a:tc>
                <a:tc>
                  <a:txBody>
                    <a:bodyPr/>
                    <a:lstStyle/>
                    <a:p>
                      <a:endParaRPr lang="es-MX" sz="1200" dirty="0">
                        <a:effectLst/>
                      </a:endParaRPr>
                    </a:p>
                  </a:txBody>
                  <a:tcPr marL="47297" marR="47297" marT="23649" marB="23649" anchor="ctr"/>
                </a:tc>
                <a:extLst>
                  <a:ext uri="{0D108BD9-81ED-4DB2-BD59-A6C34878D82A}">
                    <a16:rowId xmlns:a16="http://schemas.microsoft.com/office/drawing/2014/main" val="402695641"/>
                  </a:ext>
                </a:extLst>
              </a:tr>
            </a:tbl>
          </a:graphicData>
        </a:graphic>
      </p:graphicFrame>
    </p:spTree>
    <p:extLst>
      <p:ext uri="{BB962C8B-B14F-4D97-AF65-F5344CB8AC3E}">
        <p14:creationId xmlns:p14="http://schemas.microsoft.com/office/powerpoint/2010/main" val="13191714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FF8ACB5-57F9-4682-A489-FC25542B231A}"/>
              </a:ext>
            </a:extLst>
          </p:cNvPr>
          <p:cNvSpPr>
            <a:spLocks noGrp="1"/>
          </p:cNvSpPr>
          <p:nvPr>
            <p:ph type="sldNum" sz="quarter" idx="12"/>
          </p:nvPr>
        </p:nvSpPr>
        <p:spPr/>
        <p:txBody>
          <a:bodyPr/>
          <a:lstStyle/>
          <a:p>
            <a:pPr rtl="0"/>
            <a:fld id="{D8DA9DAA-006C-4F4B-980E-E3DF019B24E2}" type="slidenum">
              <a:rPr lang="es-ES" noProof="0" smtClean="0"/>
              <a:t>80</a:t>
            </a:fld>
            <a:endParaRPr lang="es-ES" noProof="0"/>
          </a:p>
        </p:txBody>
      </p:sp>
      <p:graphicFrame>
        <p:nvGraphicFramePr>
          <p:cNvPr id="5" name="Tabla 4">
            <a:extLst>
              <a:ext uri="{FF2B5EF4-FFF2-40B4-BE49-F238E27FC236}">
                <a16:creationId xmlns:a16="http://schemas.microsoft.com/office/drawing/2014/main" id="{25D4F33F-5344-4D50-B268-3712582EFEB2}"/>
              </a:ext>
            </a:extLst>
          </p:cNvPr>
          <p:cNvGraphicFramePr>
            <a:graphicFrameLocks noGrp="1"/>
          </p:cNvGraphicFramePr>
          <p:nvPr>
            <p:extLst>
              <p:ext uri="{D42A27DB-BD31-4B8C-83A1-F6EECF244321}">
                <p14:modId xmlns:p14="http://schemas.microsoft.com/office/powerpoint/2010/main" val="2860111785"/>
              </p:ext>
            </p:extLst>
          </p:nvPr>
        </p:nvGraphicFramePr>
        <p:xfrm>
          <a:off x="838196" y="1639757"/>
          <a:ext cx="11181522" cy="3291839"/>
        </p:xfrm>
        <a:graphic>
          <a:graphicData uri="http://schemas.openxmlformats.org/drawingml/2006/table">
            <a:tbl>
              <a:tblPr>
                <a:tableStyleId>{5DA37D80-6434-44D0-A028-1B22A696006F}</a:tableStyleId>
              </a:tblPr>
              <a:tblGrid>
                <a:gridCol w="1016502">
                  <a:extLst>
                    <a:ext uri="{9D8B030D-6E8A-4147-A177-3AD203B41FA5}">
                      <a16:colId xmlns:a16="http://schemas.microsoft.com/office/drawing/2014/main" val="146249161"/>
                    </a:ext>
                  </a:extLst>
                </a:gridCol>
                <a:gridCol w="1016502">
                  <a:extLst>
                    <a:ext uri="{9D8B030D-6E8A-4147-A177-3AD203B41FA5}">
                      <a16:colId xmlns:a16="http://schemas.microsoft.com/office/drawing/2014/main" val="2114987401"/>
                    </a:ext>
                  </a:extLst>
                </a:gridCol>
                <a:gridCol w="1016502">
                  <a:extLst>
                    <a:ext uri="{9D8B030D-6E8A-4147-A177-3AD203B41FA5}">
                      <a16:colId xmlns:a16="http://schemas.microsoft.com/office/drawing/2014/main" val="4152554369"/>
                    </a:ext>
                  </a:extLst>
                </a:gridCol>
                <a:gridCol w="1016502">
                  <a:extLst>
                    <a:ext uri="{9D8B030D-6E8A-4147-A177-3AD203B41FA5}">
                      <a16:colId xmlns:a16="http://schemas.microsoft.com/office/drawing/2014/main" val="487376272"/>
                    </a:ext>
                  </a:extLst>
                </a:gridCol>
                <a:gridCol w="1016502">
                  <a:extLst>
                    <a:ext uri="{9D8B030D-6E8A-4147-A177-3AD203B41FA5}">
                      <a16:colId xmlns:a16="http://schemas.microsoft.com/office/drawing/2014/main" val="3944970189"/>
                    </a:ext>
                  </a:extLst>
                </a:gridCol>
                <a:gridCol w="1016502">
                  <a:extLst>
                    <a:ext uri="{9D8B030D-6E8A-4147-A177-3AD203B41FA5}">
                      <a16:colId xmlns:a16="http://schemas.microsoft.com/office/drawing/2014/main" val="3752154428"/>
                    </a:ext>
                  </a:extLst>
                </a:gridCol>
                <a:gridCol w="1016502">
                  <a:extLst>
                    <a:ext uri="{9D8B030D-6E8A-4147-A177-3AD203B41FA5}">
                      <a16:colId xmlns:a16="http://schemas.microsoft.com/office/drawing/2014/main" val="4274428628"/>
                    </a:ext>
                  </a:extLst>
                </a:gridCol>
                <a:gridCol w="1016502">
                  <a:extLst>
                    <a:ext uri="{9D8B030D-6E8A-4147-A177-3AD203B41FA5}">
                      <a16:colId xmlns:a16="http://schemas.microsoft.com/office/drawing/2014/main" val="18375158"/>
                    </a:ext>
                  </a:extLst>
                </a:gridCol>
                <a:gridCol w="1016502">
                  <a:extLst>
                    <a:ext uri="{9D8B030D-6E8A-4147-A177-3AD203B41FA5}">
                      <a16:colId xmlns:a16="http://schemas.microsoft.com/office/drawing/2014/main" val="2642699808"/>
                    </a:ext>
                  </a:extLst>
                </a:gridCol>
                <a:gridCol w="1016502">
                  <a:extLst>
                    <a:ext uri="{9D8B030D-6E8A-4147-A177-3AD203B41FA5}">
                      <a16:colId xmlns:a16="http://schemas.microsoft.com/office/drawing/2014/main" val="1819988056"/>
                    </a:ext>
                  </a:extLst>
                </a:gridCol>
                <a:gridCol w="1016502">
                  <a:extLst>
                    <a:ext uri="{9D8B030D-6E8A-4147-A177-3AD203B41FA5}">
                      <a16:colId xmlns:a16="http://schemas.microsoft.com/office/drawing/2014/main" val="81827075"/>
                    </a:ext>
                  </a:extLst>
                </a:gridCol>
              </a:tblGrid>
              <a:tr h="1463039">
                <a:tc>
                  <a:txBody>
                    <a:bodyPr/>
                    <a:lstStyle/>
                    <a:p>
                      <a:pPr algn="ctr"/>
                      <a:r>
                        <a:rPr lang="es-MX" sz="1800">
                          <a:effectLst/>
                        </a:rPr>
                        <a:t>Modelo</a:t>
                      </a:r>
                    </a:p>
                  </a:txBody>
                  <a:tcPr anchor="ctr"/>
                </a:tc>
                <a:tc>
                  <a:txBody>
                    <a:bodyPr/>
                    <a:lstStyle/>
                    <a:p>
                      <a:pPr algn="ctr"/>
                      <a:r>
                        <a:rPr lang="es-MX" sz="1800">
                          <a:effectLst/>
                        </a:rPr>
                        <a:t>Núcleos</a:t>
                      </a:r>
                    </a:p>
                  </a:txBody>
                  <a:tcPr anchor="ctr"/>
                </a:tc>
                <a:tc>
                  <a:txBody>
                    <a:bodyPr/>
                    <a:lstStyle/>
                    <a:p>
                      <a:pPr algn="ctr"/>
                      <a:r>
                        <a:rPr lang="es-MX" sz="1800">
                          <a:effectLst/>
                        </a:rPr>
                        <a:t>Frecuencia</a:t>
                      </a:r>
                    </a:p>
                  </a:txBody>
                  <a:tcPr anchor="ctr"/>
                </a:tc>
                <a:tc>
                  <a:txBody>
                    <a:bodyPr/>
                    <a:lstStyle/>
                    <a:p>
                      <a:pPr algn="ctr"/>
                      <a:r>
                        <a:rPr lang="es-MX" sz="1800">
                          <a:effectLst/>
                        </a:rPr>
                        <a:t>cachéL2</a:t>
                      </a:r>
                    </a:p>
                  </a:txBody>
                  <a:tcPr anchor="ctr"/>
                </a:tc>
                <a:tc>
                  <a:txBody>
                    <a:bodyPr/>
                    <a:lstStyle/>
                    <a:p>
                      <a:pPr algn="ctr"/>
                      <a:r>
                        <a:rPr lang="es-MX" sz="1800">
                          <a:effectLst/>
                        </a:rPr>
                        <a:t>FSB</a:t>
                      </a:r>
                    </a:p>
                  </a:txBody>
                  <a:tcPr anchor="ctr"/>
                </a:tc>
                <a:tc>
                  <a:txBody>
                    <a:bodyPr/>
                    <a:lstStyle/>
                    <a:p>
                      <a:pPr algn="ctr"/>
                      <a:r>
                        <a:rPr lang="es-MX" sz="1800">
                          <a:effectLst/>
                        </a:rPr>
                        <a:t>Mult.</a:t>
                      </a:r>
                    </a:p>
                  </a:txBody>
                  <a:tcPr anchor="ctr"/>
                </a:tc>
                <a:tc>
                  <a:txBody>
                    <a:bodyPr/>
                    <a:lstStyle/>
                    <a:p>
                      <a:pPr algn="ctr"/>
                      <a:r>
                        <a:rPr lang="es-MX" sz="1800">
                          <a:effectLst/>
                        </a:rPr>
                        <a:t>Voltaje</a:t>
                      </a:r>
                    </a:p>
                  </a:txBody>
                  <a:tcPr anchor="ctr"/>
                </a:tc>
                <a:tc>
                  <a:txBody>
                    <a:bodyPr/>
                    <a:lstStyle/>
                    <a:p>
                      <a:pPr algn="ctr"/>
                      <a:r>
                        <a:rPr lang="es-MX" sz="1800">
                          <a:effectLst/>
                        </a:rPr>
                        <a:t>TDP</a:t>
                      </a:r>
                    </a:p>
                  </a:txBody>
                  <a:tcPr anchor="ctr"/>
                </a:tc>
                <a:tc>
                  <a:txBody>
                    <a:bodyPr/>
                    <a:lstStyle/>
                    <a:p>
                      <a:pPr algn="ctr"/>
                      <a:r>
                        <a:rPr lang="es-MX" sz="1800">
                          <a:effectLst/>
                        </a:rPr>
                        <a:t>Socket</a:t>
                      </a:r>
                    </a:p>
                  </a:txBody>
                  <a:tcPr anchor="ctr"/>
                </a:tc>
                <a:tc>
                  <a:txBody>
                    <a:bodyPr/>
                    <a:lstStyle/>
                    <a:p>
                      <a:pPr algn="ctr"/>
                      <a:r>
                        <a:rPr lang="es-MX" sz="1800">
                          <a:effectLst/>
                        </a:rPr>
                        <a:t>Fecha delanzamiento</a:t>
                      </a:r>
                    </a:p>
                  </a:txBody>
                  <a:tcPr anchor="ctr"/>
                </a:tc>
                <a:tc>
                  <a:txBody>
                    <a:bodyPr/>
                    <a:lstStyle/>
                    <a:p>
                      <a:pPr algn="ctr"/>
                      <a:r>
                        <a:rPr lang="es-MX" sz="1800">
                          <a:effectLst/>
                        </a:rPr>
                        <a:t>Precio delanzamiento (USD)</a:t>
                      </a:r>
                    </a:p>
                  </a:txBody>
                  <a:tcPr anchor="ctr"/>
                </a:tc>
                <a:extLst>
                  <a:ext uri="{0D108BD9-81ED-4DB2-BD59-A6C34878D82A}">
                    <a16:rowId xmlns:a16="http://schemas.microsoft.com/office/drawing/2014/main" val="2237846143"/>
                  </a:ext>
                </a:extLst>
              </a:tr>
              <a:tr h="914400">
                <a:tc>
                  <a:txBody>
                    <a:bodyPr/>
                    <a:lstStyle/>
                    <a:p>
                      <a:r>
                        <a:rPr lang="es-MX" sz="1800">
                          <a:effectLst/>
                        </a:rPr>
                        <a:t>Celeron 575</a:t>
                      </a:r>
                    </a:p>
                  </a:txBody>
                  <a:tcPr anchor="ctr"/>
                </a:tc>
                <a:tc>
                  <a:txBody>
                    <a:bodyPr/>
                    <a:lstStyle/>
                    <a:p>
                      <a:r>
                        <a:rPr lang="es-MX" sz="1800">
                          <a:effectLst/>
                        </a:rPr>
                        <a:t>1</a:t>
                      </a:r>
                    </a:p>
                  </a:txBody>
                  <a:tcPr anchor="ctr"/>
                </a:tc>
                <a:tc>
                  <a:txBody>
                    <a:bodyPr/>
                    <a:lstStyle/>
                    <a:p>
                      <a:r>
                        <a:rPr lang="es-MX" sz="1800">
                          <a:effectLst/>
                        </a:rPr>
                        <a:t>2 GHz</a:t>
                      </a:r>
                    </a:p>
                  </a:txBody>
                  <a:tcPr anchor="ctr"/>
                </a:tc>
                <a:tc>
                  <a:txBody>
                    <a:bodyPr/>
                    <a:lstStyle/>
                    <a:p>
                      <a:r>
                        <a:rPr lang="es-MX" sz="1800">
                          <a:effectLst/>
                        </a:rPr>
                        <a:t>1 MiB</a:t>
                      </a:r>
                    </a:p>
                  </a:txBody>
                  <a:tcPr anchor="ctr"/>
                </a:tc>
                <a:tc>
                  <a:txBody>
                    <a:bodyPr/>
                    <a:lstStyle/>
                    <a:p>
                      <a:r>
                        <a:rPr lang="es-MX" sz="1800">
                          <a:effectLst/>
                        </a:rPr>
                        <a:t>667 MT/s</a:t>
                      </a:r>
                    </a:p>
                  </a:txBody>
                  <a:tcPr anchor="ctr"/>
                </a:tc>
                <a:tc>
                  <a:txBody>
                    <a:bodyPr/>
                    <a:lstStyle/>
                    <a:p>
                      <a:r>
                        <a:rPr lang="es-MX" sz="1800">
                          <a:effectLst/>
                        </a:rPr>
                        <a:t>12×</a:t>
                      </a:r>
                    </a:p>
                  </a:txBody>
                  <a:tcPr anchor="ctr"/>
                </a:tc>
                <a:tc>
                  <a:txBody>
                    <a:bodyPr/>
                    <a:lstStyle/>
                    <a:p>
                      <a:r>
                        <a:rPr lang="es-MX" sz="1800">
                          <a:effectLst/>
                        </a:rPr>
                        <a:t>1.075–1.175 V</a:t>
                      </a:r>
                    </a:p>
                  </a:txBody>
                  <a:tcPr anchor="ctr"/>
                </a:tc>
                <a:tc>
                  <a:txBody>
                    <a:bodyPr/>
                    <a:lstStyle/>
                    <a:p>
                      <a:r>
                        <a:rPr lang="es-MX" sz="1800">
                          <a:effectLst/>
                        </a:rPr>
                        <a:t>31 W</a:t>
                      </a:r>
                    </a:p>
                  </a:txBody>
                  <a:tcPr anchor="ctr"/>
                </a:tc>
                <a:tc>
                  <a:txBody>
                    <a:bodyPr/>
                    <a:lstStyle/>
                    <a:p>
                      <a:r>
                        <a:rPr lang="es-MX" sz="1800">
                          <a:effectLst/>
                        </a:rPr>
                        <a:t>Socket P</a:t>
                      </a:r>
                    </a:p>
                  </a:txBody>
                  <a:tcPr anchor="ctr"/>
                </a:tc>
                <a:tc>
                  <a:txBody>
                    <a:bodyPr/>
                    <a:lstStyle/>
                    <a:p>
                      <a:r>
                        <a:rPr lang="es-MX" sz="1800">
                          <a:effectLst/>
                        </a:rPr>
                        <a:t>Setiembre de 2008</a:t>
                      </a:r>
                    </a:p>
                  </a:txBody>
                  <a:tcPr anchor="ctr"/>
                </a:tc>
                <a:tc>
                  <a:txBody>
                    <a:bodyPr/>
                    <a:lstStyle/>
                    <a:p>
                      <a:r>
                        <a:rPr lang="es-MX" sz="1800">
                          <a:effectLst/>
                        </a:rPr>
                        <a:t>$86</a:t>
                      </a:r>
                    </a:p>
                  </a:txBody>
                  <a:tcPr anchor="ctr"/>
                </a:tc>
                <a:extLst>
                  <a:ext uri="{0D108BD9-81ED-4DB2-BD59-A6C34878D82A}">
                    <a16:rowId xmlns:a16="http://schemas.microsoft.com/office/drawing/2014/main" val="1831717436"/>
                  </a:ext>
                </a:extLst>
              </a:tr>
              <a:tr h="914400">
                <a:tc>
                  <a:txBody>
                    <a:bodyPr/>
                    <a:lstStyle/>
                    <a:p>
                      <a:r>
                        <a:rPr lang="es-MX" sz="1800">
                          <a:effectLst/>
                        </a:rPr>
                        <a:t>Celeron 585</a:t>
                      </a:r>
                    </a:p>
                  </a:txBody>
                  <a:tcPr anchor="ctr"/>
                </a:tc>
                <a:tc>
                  <a:txBody>
                    <a:bodyPr/>
                    <a:lstStyle/>
                    <a:p>
                      <a:r>
                        <a:rPr lang="es-MX" sz="1800">
                          <a:effectLst/>
                        </a:rPr>
                        <a:t>1</a:t>
                      </a:r>
                    </a:p>
                  </a:txBody>
                  <a:tcPr anchor="ctr"/>
                </a:tc>
                <a:tc>
                  <a:txBody>
                    <a:bodyPr/>
                    <a:lstStyle/>
                    <a:p>
                      <a:r>
                        <a:rPr lang="es-MX" sz="1800">
                          <a:effectLst/>
                        </a:rPr>
                        <a:t>2.17 GHz</a:t>
                      </a:r>
                    </a:p>
                  </a:txBody>
                  <a:tcPr anchor="ctr"/>
                </a:tc>
                <a:tc>
                  <a:txBody>
                    <a:bodyPr/>
                    <a:lstStyle/>
                    <a:p>
                      <a:r>
                        <a:rPr lang="es-MX" sz="1800">
                          <a:effectLst/>
                        </a:rPr>
                        <a:t>1 MiB</a:t>
                      </a:r>
                    </a:p>
                  </a:txBody>
                  <a:tcPr anchor="ctr"/>
                </a:tc>
                <a:tc>
                  <a:txBody>
                    <a:bodyPr/>
                    <a:lstStyle/>
                    <a:p>
                      <a:r>
                        <a:rPr lang="es-MX" sz="1800">
                          <a:effectLst/>
                        </a:rPr>
                        <a:t>667 MT/s</a:t>
                      </a:r>
                    </a:p>
                  </a:txBody>
                  <a:tcPr anchor="ctr"/>
                </a:tc>
                <a:tc>
                  <a:txBody>
                    <a:bodyPr/>
                    <a:lstStyle/>
                    <a:p>
                      <a:r>
                        <a:rPr lang="es-MX" sz="1800">
                          <a:effectLst/>
                        </a:rPr>
                        <a:t>13×</a:t>
                      </a:r>
                    </a:p>
                  </a:txBody>
                  <a:tcPr anchor="ctr"/>
                </a:tc>
                <a:tc>
                  <a:txBody>
                    <a:bodyPr/>
                    <a:lstStyle/>
                    <a:p>
                      <a:r>
                        <a:rPr lang="es-MX" sz="1800">
                          <a:effectLst/>
                        </a:rPr>
                        <a:t>1.075–1.175 V</a:t>
                      </a:r>
                    </a:p>
                  </a:txBody>
                  <a:tcPr anchor="ctr"/>
                </a:tc>
                <a:tc>
                  <a:txBody>
                    <a:bodyPr/>
                    <a:lstStyle/>
                    <a:p>
                      <a:r>
                        <a:rPr lang="es-MX" sz="1800">
                          <a:effectLst/>
                        </a:rPr>
                        <a:t>31 W</a:t>
                      </a:r>
                    </a:p>
                  </a:txBody>
                  <a:tcPr anchor="ctr"/>
                </a:tc>
                <a:tc>
                  <a:txBody>
                    <a:bodyPr/>
                    <a:lstStyle/>
                    <a:p>
                      <a:r>
                        <a:rPr lang="es-MX" sz="1800">
                          <a:effectLst/>
                        </a:rPr>
                        <a:t>Socket P</a:t>
                      </a:r>
                    </a:p>
                  </a:txBody>
                  <a:tcPr anchor="ctr"/>
                </a:tc>
                <a:tc>
                  <a:txBody>
                    <a:bodyPr/>
                    <a:lstStyle/>
                    <a:p>
                      <a:r>
                        <a:rPr lang="es-MX" sz="1800">
                          <a:effectLst/>
                        </a:rPr>
                        <a:t>Setiembre de 2008</a:t>
                      </a:r>
                    </a:p>
                  </a:txBody>
                  <a:tcPr anchor="ctr"/>
                </a:tc>
                <a:tc>
                  <a:txBody>
                    <a:bodyPr/>
                    <a:lstStyle/>
                    <a:p>
                      <a:r>
                        <a:rPr lang="es-MX" sz="1800" dirty="0">
                          <a:effectLst/>
                        </a:rPr>
                        <a:t>$107</a:t>
                      </a:r>
                    </a:p>
                  </a:txBody>
                  <a:tcPr anchor="ctr"/>
                </a:tc>
                <a:extLst>
                  <a:ext uri="{0D108BD9-81ED-4DB2-BD59-A6C34878D82A}">
                    <a16:rowId xmlns:a16="http://schemas.microsoft.com/office/drawing/2014/main" val="3120533559"/>
                  </a:ext>
                </a:extLst>
              </a:tr>
            </a:tbl>
          </a:graphicData>
        </a:graphic>
      </p:graphicFrame>
      <p:sp>
        <p:nvSpPr>
          <p:cNvPr id="6" name="Rectangle 1">
            <a:extLst>
              <a:ext uri="{FF2B5EF4-FFF2-40B4-BE49-F238E27FC236}">
                <a16:creationId xmlns:a16="http://schemas.microsoft.com/office/drawing/2014/main" id="{FA18B2D4-CA27-437E-A4EE-35DDEE122E10}"/>
              </a:ext>
            </a:extLst>
          </p:cNvPr>
          <p:cNvSpPr>
            <a:spLocks noChangeArrowheads="1"/>
          </p:cNvSpPr>
          <p:nvPr/>
        </p:nvSpPr>
        <p:spPr bwMode="auto">
          <a:xfrm>
            <a:off x="838198" y="336719"/>
            <a:ext cx="1600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chemeClr val="accent1"/>
                </a:solidFill>
                <a:effectLst/>
                <a:cs typeface="Arial" panose="020B0604020202020204" pitchFamily="34" charset="0"/>
              </a:rPr>
              <a:t>"Merom-2M"</a:t>
            </a:r>
            <a:endParaRPr kumimoji="0" lang="es-MX" altLang="es-MX" sz="3200" b="0" i="0" u="none" strike="noStrike" cap="none" normalizeH="0" baseline="0" dirty="0">
              <a:ln>
                <a:noFill/>
              </a:ln>
              <a:solidFill>
                <a:schemeClr val="accent1"/>
              </a:solidFill>
              <a:effectLst/>
            </a:endParaRPr>
          </a:p>
        </p:txBody>
      </p:sp>
    </p:spTree>
    <p:extLst>
      <p:ext uri="{BB962C8B-B14F-4D97-AF65-F5344CB8AC3E}">
        <p14:creationId xmlns:p14="http://schemas.microsoft.com/office/powerpoint/2010/main" val="35028311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902F0-40AC-4EE5-A9C2-F72532321535}"/>
              </a:ext>
            </a:extLst>
          </p:cNvPr>
          <p:cNvSpPr>
            <a:spLocks noGrp="1"/>
          </p:cNvSpPr>
          <p:nvPr>
            <p:ph type="ctrTitle"/>
          </p:nvPr>
        </p:nvSpPr>
        <p:spPr>
          <a:xfrm>
            <a:off x="1524000" y="1940118"/>
            <a:ext cx="9144000" cy="2340864"/>
          </a:xfrm>
        </p:spPr>
        <p:txBody>
          <a:bodyPr>
            <a:normAutofit fontScale="90000"/>
          </a:bodyPr>
          <a:lstStyle/>
          <a:p>
            <a:r>
              <a:rPr lang="es-MX" dirty="0"/>
              <a:t>INTEL 64 – MICROARQUITECTURA NEHALEM	</a:t>
            </a:r>
          </a:p>
        </p:txBody>
      </p:sp>
    </p:spTree>
    <p:extLst>
      <p:ext uri="{BB962C8B-B14F-4D97-AF65-F5344CB8AC3E}">
        <p14:creationId xmlns:p14="http://schemas.microsoft.com/office/powerpoint/2010/main" val="3426691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1F2905C-8BE7-4FFD-A812-6A22002FCA8A}"/>
              </a:ext>
            </a:extLst>
          </p:cNvPr>
          <p:cNvSpPr>
            <a:spLocks noGrp="1"/>
          </p:cNvSpPr>
          <p:nvPr>
            <p:ph type="sldNum" sz="quarter" idx="12"/>
          </p:nvPr>
        </p:nvSpPr>
        <p:spPr/>
        <p:txBody>
          <a:bodyPr/>
          <a:lstStyle/>
          <a:p>
            <a:pPr rtl="0"/>
            <a:fld id="{D8DA9DAA-006C-4F4B-980E-E3DF019B24E2}" type="slidenum">
              <a:rPr lang="es-ES" noProof="0" smtClean="0"/>
              <a:t>82</a:t>
            </a:fld>
            <a:endParaRPr lang="es-ES" noProof="0"/>
          </a:p>
        </p:txBody>
      </p:sp>
      <p:sp>
        <p:nvSpPr>
          <p:cNvPr id="6" name="CuadroTexto 5">
            <a:extLst>
              <a:ext uri="{FF2B5EF4-FFF2-40B4-BE49-F238E27FC236}">
                <a16:creationId xmlns:a16="http://schemas.microsoft.com/office/drawing/2014/main" id="{EBE56942-A92C-4D19-8D30-9F9C3682C9C8}"/>
              </a:ext>
            </a:extLst>
          </p:cNvPr>
          <p:cNvSpPr txBox="1"/>
          <p:nvPr/>
        </p:nvSpPr>
        <p:spPr>
          <a:xfrm>
            <a:off x="1086678" y="347082"/>
            <a:ext cx="6096000" cy="3600986"/>
          </a:xfrm>
          <a:prstGeom prst="rect">
            <a:avLst/>
          </a:prstGeom>
          <a:noFill/>
        </p:spPr>
        <p:txBody>
          <a:bodyPr wrap="square">
            <a:spAutoFit/>
          </a:bodyPr>
          <a:lstStyle/>
          <a:p>
            <a:pPr marL="285750" indent="-285750">
              <a:buFont typeface="Arial" panose="020B0604020202020204" pitchFamily="34" charset="0"/>
              <a:buChar char="•"/>
            </a:pPr>
            <a:r>
              <a:rPr lang="es-ES" sz="1200" b="1" dirty="0">
                <a:solidFill>
                  <a:schemeClr val="accent1"/>
                </a:solidFill>
              </a:rPr>
              <a:t>Intel Celeron</a:t>
            </a:r>
          </a:p>
          <a:p>
            <a:pPr marL="285750" indent="-285750">
              <a:buFont typeface="Arial" panose="020B0604020202020204" pitchFamily="34" charset="0"/>
              <a:buChar char="•"/>
            </a:pPr>
            <a:r>
              <a:rPr lang="es-ES" sz="1200" dirty="0"/>
              <a:t>Arrandale: tecnología de proceso de 32 nm</a:t>
            </a:r>
          </a:p>
          <a:p>
            <a:pPr marL="285750" indent="-285750">
              <a:buFont typeface="Arial" panose="020B0604020202020204" pitchFamily="34" charset="0"/>
              <a:buChar char="•"/>
            </a:pPr>
            <a:r>
              <a:rPr lang="es-ES" sz="1200" dirty="0"/>
              <a:t>Microprocesador para sistemas móviles, posicionado como una familia de procesadores de nivel básico de precio y rendimiento</a:t>
            </a:r>
          </a:p>
          <a:p>
            <a:pPr marL="285750" indent="-285750">
              <a:buFont typeface="Arial" panose="020B0604020202020204" pitchFamily="34" charset="0"/>
              <a:buChar char="•"/>
            </a:pPr>
            <a:r>
              <a:rPr lang="es-ES" sz="1200" dirty="0"/>
              <a:t>Presentado en el segundo trimestre de 2010.</a:t>
            </a:r>
          </a:p>
          <a:p>
            <a:pPr marL="285750" indent="-285750">
              <a:buFont typeface="Arial" panose="020B0604020202020204" pitchFamily="34" charset="0"/>
              <a:buChar char="•"/>
            </a:pPr>
            <a:r>
              <a:rPr lang="es-ES" sz="1200" dirty="0"/>
              <a:t>Un núcleo de video fabricado por un proceso tecnológico de 45 nm está integrado en un caso con un procesador</a:t>
            </a:r>
          </a:p>
          <a:p>
            <a:pPr marL="285750" indent="-285750">
              <a:buFont typeface="Arial" panose="020B0604020202020204" pitchFamily="34" charset="0"/>
              <a:buChar char="•"/>
            </a:pPr>
            <a:r>
              <a:rPr lang="es-ES" sz="1200" dirty="0"/>
              <a:t>Tecnologías implementadas:</a:t>
            </a:r>
          </a:p>
          <a:p>
            <a:pPr marL="285750" indent="-285750">
              <a:buFont typeface="Arial" panose="020B0604020202020204" pitchFamily="34" charset="0"/>
              <a:buChar char="•"/>
            </a:pPr>
            <a:r>
              <a:rPr lang="es-ES" sz="1200" dirty="0"/>
              <a:t>Ejecuta bit de desactivación ( Bit-NX )</a:t>
            </a:r>
          </a:p>
          <a:p>
            <a:pPr marL="285750" indent="-285750">
              <a:buFont typeface="Arial" panose="020B0604020202020204" pitchFamily="34" charset="0"/>
              <a:buChar char="•"/>
            </a:pPr>
            <a:r>
              <a:rPr lang="es-ES" sz="1200" dirty="0"/>
              <a:t>Tecnología de virtualización Intel (VT-x)</a:t>
            </a:r>
          </a:p>
          <a:p>
            <a:pPr marL="285750" indent="-285750">
              <a:buFont typeface="Arial" panose="020B0604020202020204" pitchFamily="34" charset="0"/>
              <a:buChar char="•"/>
            </a:pPr>
            <a:r>
              <a:rPr lang="es-ES" sz="1200" dirty="0"/>
              <a:t>EIST (Tecnología Intel </a:t>
            </a:r>
            <a:r>
              <a:rPr lang="es-ES" sz="1200" dirty="0" err="1"/>
              <a:t>Speed</a:t>
            </a:r>
            <a:r>
              <a:rPr lang="es-ES" sz="1200" dirty="0"/>
              <a:t> ​​Step mejorada)</a:t>
            </a:r>
          </a:p>
          <a:p>
            <a:pPr marL="285750" indent="-285750">
              <a:buFont typeface="Arial" panose="020B0604020202020204" pitchFamily="34" charset="0"/>
              <a:buChar char="•"/>
            </a:pPr>
            <a:r>
              <a:rPr lang="es-ES" sz="1200" dirty="0"/>
              <a:t>Zócalos: µPGA-988, BGA-1288</a:t>
            </a:r>
          </a:p>
          <a:p>
            <a:pPr marL="285750" indent="-285750">
              <a:buFont typeface="Arial" panose="020B0604020202020204" pitchFamily="34" charset="0"/>
              <a:buChar char="•"/>
            </a:pPr>
            <a:r>
              <a:rPr lang="es-ES" sz="1200" dirty="0"/>
              <a:t>Variantes:</a:t>
            </a:r>
          </a:p>
          <a:p>
            <a:pPr marL="285750" indent="-285750">
              <a:buFont typeface="Arial" panose="020B0604020202020204" pitchFamily="34" charset="0"/>
              <a:buChar char="•"/>
            </a:pPr>
            <a:r>
              <a:rPr lang="es-ES" sz="1200" dirty="0"/>
              <a:t>Intel Celeron P4500 - 1.87 GHz, 2 núcleos, (2x256 KB L2, 2 MB L3), el núcleo de video funciona a 500 MHz, 2 * DDR3-1066, 35 W</a:t>
            </a:r>
          </a:p>
          <a:p>
            <a:pPr marL="285750" indent="-285750">
              <a:buFont typeface="Arial" panose="020B0604020202020204" pitchFamily="34" charset="0"/>
              <a:buChar char="•"/>
            </a:pPr>
            <a:r>
              <a:rPr lang="es-ES" sz="1200" dirty="0"/>
              <a:t>Intel Celeron P4505 - 1.87 GHz, 2 núcleos, (2x256 KB L2, 2 MB L3), el núcleo de video funciona a 500 MHz, 2 * DDR3-1066, 35 W</a:t>
            </a:r>
          </a:p>
          <a:p>
            <a:pPr marL="285750" indent="-285750">
              <a:buFont typeface="Arial" panose="020B0604020202020204" pitchFamily="34" charset="0"/>
              <a:buChar char="•"/>
            </a:pPr>
            <a:r>
              <a:rPr lang="es-ES" sz="1200" dirty="0"/>
              <a:t>Intel Celeron U3400 - 1.07 GHz, 2 núcleos, (2x256 KB L2, 2 MB L3), el núcleo de video funciona a 166 MHz, 2 * DDR3-800, 18 W</a:t>
            </a:r>
            <a:endParaRPr lang="es-MX" sz="1200" dirty="0"/>
          </a:p>
        </p:txBody>
      </p:sp>
      <p:sp>
        <p:nvSpPr>
          <p:cNvPr id="8" name="CuadroTexto 7">
            <a:extLst>
              <a:ext uri="{FF2B5EF4-FFF2-40B4-BE49-F238E27FC236}">
                <a16:creationId xmlns:a16="http://schemas.microsoft.com/office/drawing/2014/main" id="{2C4D294A-7ADD-42DD-AC3C-0F351DC3B7DF}"/>
              </a:ext>
            </a:extLst>
          </p:cNvPr>
          <p:cNvSpPr txBox="1"/>
          <p:nvPr/>
        </p:nvSpPr>
        <p:spPr>
          <a:xfrm>
            <a:off x="5218043" y="3861256"/>
            <a:ext cx="6096000" cy="2677656"/>
          </a:xfrm>
          <a:prstGeom prst="rect">
            <a:avLst/>
          </a:prstGeom>
          <a:noFill/>
        </p:spPr>
        <p:txBody>
          <a:bodyPr wrap="square">
            <a:spAutoFit/>
          </a:bodyPr>
          <a:lstStyle/>
          <a:p>
            <a:pPr marL="171450" indent="-171450">
              <a:buFont typeface="Arial" panose="020B0604020202020204" pitchFamily="34" charset="0"/>
              <a:buChar char="•"/>
            </a:pPr>
            <a:r>
              <a:rPr lang="es-ES" sz="1200" b="1" dirty="0" err="1">
                <a:solidFill>
                  <a:schemeClr val="accent1"/>
                </a:solidFill>
              </a:rPr>
              <a:t>Clarkdale</a:t>
            </a:r>
            <a:r>
              <a:rPr lang="es-ES" sz="1200" b="1" dirty="0">
                <a:solidFill>
                  <a:schemeClr val="accent1"/>
                </a:solidFill>
              </a:rPr>
              <a:t> - </a:t>
            </a:r>
            <a:r>
              <a:rPr lang="es-ES" sz="1200" dirty="0"/>
              <a:t>tecnología de proceso de 32 nm</a:t>
            </a:r>
          </a:p>
          <a:p>
            <a:pPr marL="171450" indent="-171450">
              <a:buFont typeface="Arial" panose="020B0604020202020204" pitchFamily="34" charset="0"/>
              <a:buChar char="•"/>
            </a:pPr>
            <a:r>
              <a:rPr lang="es-ES" sz="1200" dirty="0"/>
              <a:t>El microprocesador para sistemas de escritorio, se posiciona como una familia de procesadores de precio básico y rendimiento.</a:t>
            </a:r>
          </a:p>
          <a:p>
            <a:pPr marL="171450" indent="-171450">
              <a:buFont typeface="Arial" panose="020B0604020202020204" pitchFamily="34" charset="0"/>
              <a:buChar char="•"/>
            </a:pPr>
            <a:r>
              <a:rPr lang="es-ES" sz="1200" dirty="0"/>
              <a:t>Presentado el 7 de enero de 2010</a:t>
            </a:r>
          </a:p>
          <a:p>
            <a:pPr marL="171450" indent="-171450">
              <a:buFont typeface="Arial" panose="020B0604020202020204" pitchFamily="34" charset="0"/>
              <a:buChar char="•"/>
            </a:pPr>
            <a:r>
              <a:rPr lang="es-ES" sz="1200" dirty="0"/>
              <a:t>Un núcleo de video fabricado por un proceso tecnológico de 45 nm está integrado en un caso con un procesador</a:t>
            </a:r>
          </a:p>
          <a:p>
            <a:pPr marL="171450" indent="-171450">
              <a:buFont typeface="Arial" panose="020B0604020202020204" pitchFamily="34" charset="0"/>
              <a:buChar char="•"/>
            </a:pPr>
            <a:r>
              <a:rPr lang="es-ES" sz="1200" dirty="0"/>
              <a:t>Tecnologías implementadas:</a:t>
            </a:r>
          </a:p>
          <a:p>
            <a:pPr marL="171450" indent="-171450">
              <a:buFont typeface="Arial" panose="020B0604020202020204" pitchFamily="34" charset="0"/>
              <a:buChar char="•"/>
            </a:pPr>
            <a:r>
              <a:rPr lang="es-ES" sz="1200" dirty="0"/>
              <a:t>Ejecuta bit de desactivación ( Bit-NX )</a:t>
            </a:r>
          </a:p>
          <a:p>
            <a:pPr marL="171450" indent="-171450">
              <a:buFont typeface="Arial" panose="020B0604020202020204" pitchFamily="34" charset="0"/>
              <a:buChar char="•"/>
            </a:pPr>
            <a:r>
              <a:rPr lang="es-ES" sz="1200" dirty="0"/>
              <a:t>Tecnología de virtualización Intel (VT-x)</a:t>
            </a:r>
          </a:p>
          <a:p>
            <a:pPr marL="171450" indent="-171450">
              <a:buFont typeface="Arial" panose="020B0604020202020204" pitchFamily="34" charset="0"/>
              <a:buChar char="•"/>
            </a:pPr>
            <a:r>
              <a:rPr lang="es-ES" sz="1200" dirty="0"/>
              <a:t>EIST (Tecnología Intel </a:t>
            </a:r>
            <a:r>
              <a:rPr lang="es-ES" sz="1200" dirty="0" err="1"/>
              <a:t>Speed</a:t>
            </a:r>
            <a:r>
              <a:rPr lang="es-ES" sz="1200" dirty="0"/>
              <a:t> Step mejorada)</a:t>
            </a:r>
          </a:p>
          <a:p>
            <a:pPr marL="171450" indent="-171450">
              <a:buFont typeface="Arial" panose="020B0604020202020204" pitchFamily="34" charset="0"/>
              <a:buChar char="•"/>
            </a:pPr>
            <a:r>
              <a:rPr lang="es-ES" sz="1200" dirty="0"/>
              <a:t>Zócalo: LGA1156</a:t>
            </a:r>
          </a:p>
          <a:p>
            <a:pPr marL="171450" indent="-171450">
              <a:buFont typeface="Arial" panose="020B0604020202020204" pitchFamily="34" charset="0"/>
              <a:buChar char="•"/>
            </a:pPr>
            <a:r>
              <a:rPr lang="es-ES" sz="1200" dirty="0"/>
              <a:t>Opciones:</a:t>
            </a:r>
          </a:p>
          <a:p>
            <a:pPr marL="171450" indent="-171450">
              <a:buFont typeface="Arial" panose="020B0604020202020204" pitchFamily="34" charset="0"/>
              <a:buChar char="•"/>
            </a:pPr>
            <a:r>
              <a:rPr lang="es-ES" sz="1200" dirty="0"/>
              <a:t>Intel Celeron G1101 - 2.26 GHz, 2 núcleos, (2x256 KB L2, 2 MB L3), el núcleo de video funciona a 533 MHz, 2 * DDR3-1066, 73 W</a:t>
            </a:r>
            <a:endParaRPr lang="es-MX" sz="1200" dirty="0"/>
          </a:p>
        </p:txBody>
      </p:sp>
    </p:spTree>
    <p:extLst>
      <p:ext uri="{BB962C8B-B14F-4D97-AF65-F5344CB8AC3E}">
        <p14:creationId xmlns:p14="http://schemas.microsoft.com/office/powerpoint/2010/main" val="943868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B3EFC46-685F-4733-9FA5-DB3E43E2AA22}"/>
              </a:ext>
            </a:extLst>
          </p:cNvPr>
          <p:cNvSpPr>
            <a:spLocks noGrp="1"/>
          </p:cNvSpPr>
          <p:nvPr>
            <p:ph type="sldNum" sz="quarter" idx="12"/>
          </p:nvPr>
        </p:nvSpPr>
        <p:spPr/>
        <p:txBody>
          <a:bodyPr/>
          <a:lstStyle/>
          <a:p>
            <a:pPr rtl="0"/>
            <a:fld id="{D8DA9DAA-006C-4F4B-980E-E3DF019B24E2}" type="slidenum">
              <a:rPr lang="es-ES" noProof="0" smtClean="0"/>
              <a:t>83</a:t>
            </a:fld>
            <a:endParaRPr lang="es-ES" noProof="0"/>
          </a:p>
        </p:txBody>
      </p:sp>
      <p:sp>
        <p:nvSpPr>
          <p:cNvPr id="6" name="CuadroTexto 5">
            <a:extLst>
              <a:ext uri="{FF2B5EF4-FFF2-40B4-BE49-F238E27FC236}">
                <a16:creationId xmlns:a16="http://schemas.microsoft.com/office/drawing/2014/main" id="{78F3572F-9C34-45E4-83E7-FAD4CDFB9DDD}"/>
              </a:ext>
            </a:extLst>
          </p:cNvPr>
          <p:cNvSpPr txBox="1"/>
          <p:nvPr/>
        </p:nvSpPr>
        <p:spPr>
          <a:xfrm>
            <a:off x="861392" y="652672"/>
            <a:ext cx="6096000" cy="2492990"/>
          </a:xfrm>
          <a:prstGeom prst="rect">
            <a:avLst/>
          </a:prstGeom>
          <a:noFill/>
        </p:spPr>
        <p:txBody>
          <a:bodyPr wrap="square">
            <a:spAutoFit/>
          </a:bodyPr>
          <a:lstStyle/>
          <a:p>
            <a:pPr marL="171450" indent="-171450">
              <a:buFont typeface="Arial" panose="020B0604020202020204" pitchFamily="34" charset="0"/>
              <a:buChar char="•"/>
            </a:pPr>
            <a:r>
              <a:rPr lang="es-ES" sz="1200" b="1" dirty="0">
                <a:solidFill>
                  <a:schemeClr val="accent1"/>
                </a:solidFill>
              </a:rPr>
              <a:t>Jasper Forest </a:t>
            </a:r>
            <a:r>
              <a:rPr lang="es-ES" sz="1200" dirty="0"/>
              <a:t>- tecnología de proceso de 45 nm</a:t>
            </a:r>
          </a:p>
          <a:p>
            <a:pPr marL="171450" indent="-171450">
              <a:buFont typeface="Arial" panose="020B0604020202020204" pitchFamily="34" charset="0"/>
              <a:buChar char="•"/>
            </a:pPr>
            <a:r>
              <a:rPr lang="es-ES" sz="1200" dirty="0"/>
              <a:t>El microprocesador para sistemas embebidos de escritorio se posiciona como una familia de procesadores de precio básico y rendimiento.</a:t>
            </a:r>
          </a:p>
          <a:p>
            <a:pPr marL="171450" indent="-171450">
              <a:buFont typeface="Arial" panose="020B0604020202020204" pitchFamily="34" charset="0"/>
              <a:buChar char="•"/>
            </a:pPr>
            <a:r>
              <a:rPr lang="es-ES" sz="1200" dirty="0"/>
              <a:t>Anuncio en el primer trimestre de 2010</a:t>
            </a:r>
          </a:p>
          <a:p>
            <a:pPr marL="171450" indent="-171450">
              <a:buFont typeface="Arial" panose="020B0604020202020204" pitchFamily="34" charset="0"/>
              <a:buChar char="•"/>
            </a:pPr>
            <a:r>
              <a:rPr lang="es-ES" sz="1200" dirty="0"/>
              <a:t>Tecnologías implementadas:</a:t>
            </a:r>
          </a:p>
          <a:p>
            <a:pPr marL="171450" indent="-171450">
              <a:buFont typeface="Arial" panose="020B0604020202020204" pitchFamily="34" charset="0"/>
              <a:buChar char="•"/>
            </a:pPr>
            <a:r>
              <a:rPr lang="es-ES" sz="1200" dirty="0"/>
              <a:t>HT (Tecnología Intel </a:t>
            </a:r>
            <a:r>
              <a:rPr lang="es-ES" sz="1200" dirty="0" err="1"/>
              <a:t>Hyperthreading</a:t>
            </a:r>
            <a:r>
              <a:rPr lang="es-ES" sz="1200" dirty="0"/>
              <a:t>)</a:t>
            </a:r>
          </a:p>
          <a:p>
            <a:pPr marL="171450" indent="-171450">
              <a:buFont typeface="Arial" panose="020B0604020202020204" pitchFamily="34" charset="0"/>
              <a:buChar char="•"/>
            </a:pPr>
            <a:r>
              <a:rPr lang="es-ES" sz="1200" dirty="0"/>
              <a:t>Ejecuta bit de desactivación ( Bit-NX )</a:t>
            </a:r>
          </a:p>
          <a:p>
            <a:pPr marL="171450" indent="-171450">
              <a:buFont typeface="Arial" panose="020B0604020202020204" pitchFamily="34" charset="0"/>
              <a:buChar char="•"/>
            </a:pPr>
            <a:r>
              <a:rPr lang="es-ES" sz="1200" dirty="0"/>
              <a:t>Tecnología de virtualización Intel (VT-x)</a:t>
            </a:r>
          </a:p>
          <a:p>
            <a:pPr marL="171450" indent="-171450">
              <a:buFont typeface="Arial" panose="020B0604020202020204" pitchFamily="34" charset="0"/>
              <a:buChar char="•"/>
            </a:pPr>
            <a:r>
              <a:rPr lang="es-ES" sz="1200" dirty="0"/>
              <a:t>EIST (Tecnología Intel </a:t>
            </a:r>
            <a:r>
              <a:rPr lang="es-ES" sz="1200" dirty="0" err="1"/>
              <a:t>Speed</a:t>
            </a:r>
            <a:r>
              <a:rPr lang="es-ES" sz="1200" dirty="0"/>
              <a:t> Step mejorada)</a:t>
            </a:r>
          </a:p>
          <a:p>
            <a:pPr marL="171450" indent="-171450">
              <a:buFont typeface="Arial" panose="020B0604020202020204" pitchFamily="34" charset="0"/>
              <a:buChar char="•"/>
            </a:pPr>
            <a:r>
              <a:rPr lang="es-ES" sz="1200" dirty="0"/>
              <a:t>Zócalo: LGA1366</a:t>
            </a:r>
          </a:p>
          <a:p>
            <a:pPr marL="171450" indent="-171450">
              <a:buFont typeface="Arial" panose="020B0604020202020204" pitchFamily="34" charset="0"/>
              <a:buChar char="•"/>
            </a:pPr>
            <a:r>
              <a:rPr lang="es-ES" sz="1200" dirty="0"/>
              <a:t>Opciones:</a:t>
            </a:r>
          </a:p>
          <a:p>
            <a:pPr marL="171450" indent="-171450">
              <a:buFont typeface="Arial" panose="020B0604020202020204" pitchFamily="34" charset="0"/>
              <a:buChar char="•"/>
            </a:pPr>
            <a:r>
              <a:rPr lang="es-ES" sz="1200" dirty="0"/>
              <a:t>Intel Celeron P1053 - 1.33 GHz, 1 núcleo (2 flujos, 256 KB L2, 2 MB L3), 3 * DDR3-800 (con soporte ECC), 30 W</a:t>
            </a:r>
            <a:endParaRPr lang="es-MX" sz="1200" dirty="0"/>
          </a:p>
        </p:txBody>
      </p:sp>
      <p:sp>
        <p:nvSpPr>
          <p:cNvPr id="8" name="CuadroTexto 7">
            <a:extLst>
              <a:ext uri="{FF2B5EF4-FFF2-40B4-BE49-F238E27FC236}">
                <a16:creationId xmlns:a16="http://schemas.microsoft.com/office/drawing/2014/main" id="{5AA0A33C-27F9-4D6C-9D73-B6838758FE87}"/>
              </a:ext>
            </a:extLst>
          </p:cNvPr>
          <p:cNvSpPr txBox="1"/>
          <p:nvPr/>
        </p:nvSpPr>
        <p:spPr>
          <a:xfrm>
            <a:off x="861392" y="3904135"/>
            <a:ext cx="6096000" cy="2123658"/>
          </a:xfrm>
          <a:prstGeom prst="rect">
            <a:avLst/>
          </a:prstGeom>
          <a:noFill/>
        </p:spPr>
        <p:txBody>
          <a:bodyPr wrap="square">
            <a:spAutoFit/>
          </a:bodyPr>
          <a:lstStyle/>
          <a:p>
            <a:pPr marL="171450" indent="-171450">
              <a:buFont typeface="Arial" panose="020B0604020202020204" pitchFamily="34" charset="0"/>
              <a:buChar char="•"/>
            </a:pPr>
            <a:r>
              <a:rPr lang="es-MX" sz="1200" b="1" dirty="0">
                <a:solidFill>
                  <a:schemeClr val="accent1"/>
                </a:solidFill>
              </a:rPr>
              <a:t>Intel Pentium (Nehalem)</a:t>
            </a:r>
          </a:p>
          <a:p>
            <a:pPr marL="171450" indent="-171450">
              <a:buFont typeface="Arial" panose="020B0604020202020204" pitchFamily="34" charset="0"/>
              <a:buChar char="•"/>
            </a:pPr>
            <a:r>
              <a:rPr lang="es-MX" sz="1200" dirty="0" err="1"/>
              <a:t>Clarkdale</a:t>
            </a:r>
            <a:r>
              <a:rPr lang="es-MX" sz="1200" dirty="0"/>
              <a:t> (Pentium, microarquitectura Nehalem) - Tecnología de proceso de 32 nm (fabricación 7 de enero de 2010)</a:t>
            </a:r>
          </a:p>
          <a:p>
            <a:pPr marL="171450" indent="-171450">
              <a:buFont typeface="Arial" panose="020B0604020202020204" pitchFamily="34" charset="0"/>
              <a:buChar char="•"/>
            </a:pPr>
            <a:r>
              <a:rPr lang="es-MX" sz="1200" dirty="0"/>
              <a:t>2 núcleos físicos / 2 hilos</a:t>
            </a:r>
          </a:p>
          <a:p>
            <a:pPr marL="171450" indent="-171450">
              <a:buFont typeface="Arial" panose="020B0604020202020204" pitchFamily="34" charset="0"/>
              <a:buChar char="•"/>
            </a:pPr>
            <a:r>
              <a:rPr lang="es-MX" sz="1200" dirty="0"/>
              <a:t>32 + 32 KB de caché L1</a:t>
            </a:r>
          </a:p>
          <a:p>
            <a:pPr marL="171450" indent="-171450">
              <a:buFont typeface="Arial" panose="020B0604020202020204" pitchFamily="34" charset="0"/>
              <a:buChar char="•"/>
            </a:pPr>
            <a:r>
              <a:rPr lang="es-MX" sz="1200" dirty="0"/>
              <a:t>256 KB de caché L2</a:t>
            </a:r>
          </a:p>
          <a:p>
            <a:pPr marL="171450" indent="-171450">
              <a:buFont typeface="Arial" panose="020B0604020202020204" pitchFamily="34" charset="0"/>
              <a:buChar char="•"/>
            </a:pPr>
            <a:r>
              <a:rPr lang="es-MX" sz="1200" dirty="0"/>
              <a:t>3 MB de caché L3</a:t>
            </a:r>
          </a:p>
          <a:p>
            <a:pPr marL="171450" indent="-171450">
              <a:buFont typeface="Arial" panose="020B0604020202020204" pitchFamily="34" charset="0"/>
              <a:buChar char="•"/>
            </a:pPr>
            <a:r>
              <a:rPr lang="es-MX" sz="1200" dirty="0"/>
              <a:t>Introducido en enero de 2010</a:t>
            </a:r>
          </a:p>
          <a:p>
            <a:pPr marL="171450" indent="-171450">
              <a:buFont typeface="Arial" panose="020B0604020202020204" pitchFamily="34" charset="0"/>
              <a:buChar char="•"/>
            </a:pPr>
            <a:r>
              <a:rPr lang="es-MX" sz="1200" dirty="0"/>
              <a:t>Socket LGA 1156</a:t>
            </a:r>
          </a:p>
          <a:p>
            <a:pPr marL="171450" indent="-171450">
              <a:buFont typeface="Arial" panose="020B0604020202020204" pitchFamily="34" charset="0"/>
              <a:buChar char="•"/>
            </a:pPr>
            <a:r>
              <a:rPr lang="es-MX" sz="1200" dirty="0"/>
              <a:t>DDR3 de 2 canales</a:t>
            </a:r>
          </a:p>
          <a:p>
            <a:pPr marL="171450" indent="-171450">
              <a:buFont typeface="Arial" panose="020B0604020202020204" pitchFamily="34" charset="0"/>
              <a:buChar char="•"/>
            </a:pPr>
            <a:r>
              <a:rPr lang="es-MX" sz="1200" dirty="0"/>
              <a:t>GPU HD integrada</a:t>
            </a:r>
          </a:p>
        </p:txBody>
      </p:sp>
    </p:spTree>
    <p:extLst>
      <p:ext uri="{BB962C8B-B14F-4D97-AF65-F5344CB8AC3E}">
        <p14:creationId xmlns:p14="http://schemas.microsoft.com/office/powerpoint/2010/main" val="42778377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8510247-91E7-45FF-93B0-1E4193DEC594}"/>
              </a:ext>
            </a:extLst>
          </p:cNvPr>
          <p:cNvSpPr>
            <a:spLocks noGrp="1"/>
          </p:cNvSpPr>
          <p:nvPr>
            <p:ph type="sldNum" sz="quarter" idx="12"/>
          </p:nvPr>
        </p:nvSpPr>
        <p:spPr/>
        <p:txBody>
          <a:bodyPr/>
          <a:lstStyle/>
          <a:p>
            <a:pPr rtl="0"/>
            <a:fld id="{D8DA9DAA-006C-4F4B-980E-E3DF019B24E2}" type="slidenum">
              <a:rPr lang="es-ES" noProof="0" smtClean="0"/>
              <a:t>84</a:t>
            </a:fld>
            <a:endParaRPr lang="es-ES" noProof="0"/>
          </a:p>
        </p:txBody>
      </p:sp>
      <p:graphicFrame>
        <p:nvGraphicFramePr>
          <p:cNvPr id="6" name="Tabla 5">
            <a:extLst>
              <a:ext uri="{FF2B5EF4-FFF2-40B4-BE49-F238E27FC236}">
                <a16:creationId xmlns:a16="http://schemas.microsoft.com/office/drawing/2014/main" id="{3BF26C4C-532B-4B4E-B554-A7D33DDC2722}"/>
              </a:ext>
            </a:extLst>
          </p:cNvPr>
          <p:cNvGraphicFramePr>
            <a:graphicFrameLocks noGrp="1"/>
          </p:cNvGraphicFramePr>
          <p:nvPr>
            <p:extLst>
              <p:ext uri="{D42A27DB-BD31-4B8C-83A1-F6EECF244321}">
                <p14:modId xmlns:p14="http://schemas.microsoft.com/office/powerpoint/2010/main" val="1435620759"/>
              </p:ext>
            </p:extLst>
          </p:nvPr>
        </p:nvGraphicFramePr>
        <p:xfrm>
          <a:off x="1020417" y="662609"/>
          <a:ext cx="10813770" cy="5693741"/>
        </p:xfrm>
        <a:graphic>
          <a:graphicData uri="http://schemas.openxmlformats.org/drawingml/2006/table">
            <a:tbl>
              <a:tblPr>
                <a:tableStyleId>{BDBED569-4797-4DF1-A0F4-6AAB3CD982D8}</a:tableStyleId>
              </a:tblPr>
              <a:tblGrid>
                <a:gridCol w="720918">
                  <a:extLst>
                    <a:ext uri="{9D8B030D-6E8A-4147-A177-3AD203B41FA5}">
                      <a16:colId xmlns:a16="http://schemas.microsoft.com/office/drawing/2014/main" val="1701776668"/>
                    </a:ext>
                  </a:extLst>
                </a:gridCol>
                <a:gridCol w="720918">
                  <a:extLst>
                    <a:ext uri="{9D8B030D-6E8A-4147-A177-3AD203B41FA5}">
                      <a16:colId xmlns:a16="http://schemas.microsoft.com/office/drawing/2014/main" val="1279886176"/>
                    </a:ext>
                  </a:extLst>
                </a:gridCol>
                <a:gridCol w="720918">
                  <a:extLst>
                    <a:ext uri="{9D8B030D-6E8A-4147-A177-3AD203B41FA5}">
                      <a16:colId xmlns:a16="http://schemas.microsoft.com/office/drawing/2014/main" val="3950149387"/>
                    </a:ext>
                  </a:extLst>
                </a:gridCol>
                <a:gridCol w="720918">
                  <a:extLst>
                    <a:ext uri="{9D8B030D-6E8A-4147-A177-3AD203B41FA5}">
                      <a16:colId xmlns:a16="http://schemas.microsoft.com/office/drawing/2014/main" val="1263060415"/>
                    </a:ext>
                  </a:extLst>
                </a:gridCol>
                <a:gridCol w="720918">
                  <a:extLst>
                    <a:ext uri="{9D8B030D-6E8A-4147-A177-3AD203B41FA5}">
                      <a16:colId xmlns:a16="http://schemas.microsoft.com/office/drawing/2014/main" val="4235529897"/>
                    </a:ext>
                  </a:extLst>
                </a:gridCol>
                <a:gridCol w="720918">
                  <a:extLst>
                    <a:ext uri="{9D8B030D-6E8A-4147-A177-3AD203B41FA5}">
                      <a16:colId xmlns:a16="http://schemas.microsoft.com/office/drawing/2014/main" val="1395345990"/>
                    </a:ext>
                  </a:extLst>
                </a:gridCol>
                <a:gridCol w="720918">
                  <a:extLst>
                    <a:ext uri="{9D8B030D-6E8A-4147-A177-3AD203B41FA5}">
                      <a16:colId xmlns:a16="http://schemas.microsoft.com/office/drawing/2014/main" val="4257382181"/>
                    </a:ext>
                  </a:extLst>
                </a:gridCol>
                <a:gridCol w="720918">
                  <a:extLst>
                    <a:ext uri="{9D8B030D-6E8A-4147-A177-3AD203B41FA5}">
                      <a16:colId xmlns:a16="http://schemas.microsoft.com/office/drawing/2014/main" val="448761733"/>
                    </a:ext>
                  </a:extLst>
                </a:gridCol>
                <a:gridCol w="720918">
                  <a:extLst>
                    <a:ext uri="{9D8B030D-6E8A-4147-A177-3AD203B41FA5}">
                      <a16:colId xmlns:a16="http://schemas.microsoft.com/office/drawing/2014/main" val="1679875415"/>
                    </a:ext>
                  </a:extLst>
                </a:gridCol>
                <a:gridCol w="720918">
                  <a:extLst>
                    <a:ext uri="{9D8B030D-6E8A-4147-A177-3AD203B41FA5}">
                      <a16:colId xmlns:a16="http://schemas.microsoft.com/office/drawing/2014/main" val="2277554987"/>
                    </a:ext>
                  </a:extLst>
                </a:gridCol>
                <a:gridCol w="720918">
                  <a:extLst>
                    <a:ext uri="{9D8B030D-6E8A-4147-A177-3AD203B41FA5}">
                      <a16:colId xmlns:a16="http://schemas.microsoft.com/office/drawing/2014/main" val="1154897471"/>
                    </a:ext>
                  </a:extLst>
                </a:gridCol>
                <a:gridCol w="720918">
                  <a:extLst>
                    <a:ext uri="{9D8B030D-6E8A-4147-A177-3AD203B41FA5}">
                      <a16:colId xmlns:a16="http://schemas.microsoft.com/office/drawing/2014/main" val="1064192892"/>
                    </a:ext>
                  </a:extLst>
                </a:gridCol>
                <a:gridCol w="720918">
                  <a:extLst>
                    <a:ext uri="{9D8B030D-6E8A-4147-A177-3AD203B41FA5}">
                      <a16:colId xmlns:a16="http://schemas.microsoft.com/office/drawing/2014/main" val="117890652"/>
                    </a:ext>
                  </a:extLst>
                </a:gridCol>
                <a:gridCol w="720918">
                  <a:extLst>
                    <a:ext uri="{9D8B030D-6E8A-4147-A177-3AD203B41FA5}">
                      <a16:colId xmlns:a16="http://schemas.microsoft.com/office/drawing/2014/main" val="4271371995"/>
                    </a:ext>
                  </a:extLst>
                </a:gridCol>
                <a:gridCol w="720918">
                  <a:extLst>
                    <a:ext uri="{9D8B030D-6E8A-4147-A177-3AD203B41FA5}">
                      <a16:colId xmlns:a16="http://schemas.microsoft.com/office/drawing/2014/main" val="2335774384"/>
                    </a:ext>
                  </a:extLst>
                </a:gridCol>
              </a:tblGrid>
              <a:tr h="2224118">
                <a:tc>
                  <a:txBody>
                    <a:bodyPr/>
                    <a:lstStyle/>
                    <a:p>
                      <a:pPr algn="ctr"/>
                      <a:r>
                        <a:rPr lang="es-MX" sz="1300">
                          <a:effectLst/>
                        </a:rPr>
                        <a:t>Modelo</a:t>
                      </a:r>
                    </a:p>
                  </a:txBody>
                  <a:tcPr marL="67990" marR="67990" marT="33995" marB="33995" anchor="ctr"/>
                </a:tc>
                <a:tc>
                  <a:txBody>
                    <a:bodyPr/>
                    <a:lstStyle/>
                    <a:p>
                      <a:pPr algn="ctr"/>
                      <a:r>
                        <a:rPr lang="es-MX" sz="1300">
                          <a:effectLst/>
                        </a:rPr>
                        <a:t>Frecuencia</a:t>
                      </a:r>
                    </a:p>
                  </a:txBody>
                  <a:tcPr marL="67990" marR="67990" marT="33995" marB="33995" anchor="ctr"/>
                </a:tc>
                <a:tc>
                  <a:txBody>
                    <a:bodyPr/>
                    <a:lstStyle/>
                    <a:p>
                      <a:pPr algn="ctr"/>
                      <a:r>
                        <a:rPr lang="es-MX" sz="1300">
                          <a:effectLst/>
                        </a:rPr>
                        <a:t>Turbo</a:t>
                      </a:r>
                    </a:p>
                  </a:txBody>
                  <a:tcPr marL="67990" marR="67990" marT="33995" marB="33995" anchor="ctr"/>
                </a:tc>
                <a:tc>
                  <a:txBody>
                    <a:bodyPr/>
                    <a:lstStyle/>
                    <a:p>
                      <a:pPr algn="ctr"/>
                      <a:r>
                        <a:rPr lang="es-MX" sz="1300">
                          <a:effectLst/>
                        </a:rPr>
                        <a:t>Frecuenciade</a:t>
                      </a:r>
                    </a:p>
                    <a:p>
                      <a:pPr algn="ctr"/>
                      <a:r>
                        <a:rPr lang="es-MX" sz="1300">
                          <a:effectLst/>
                        </a:rPr>
                        <a:t>GPU</a:t>
                      </a:r>
                    </a:p>
                  </a:txBody>
                  <a:tcPr marL="67990" marR="67990" marT="33995" marB="33995" anchor="ctr"/>
                </a:tc>
                <a:tc>
                  <a:txBody>
                    <a:bodyPr/>
                    <a:lstStyle/>
                    <a:p>
                      <a:pPr algn="ctr"/>
                      <a:r>
                        <a:rPr lang="es-MX" sz="1300">
                          <a:effectLst/>
                        </a:rPr>
                        <a:t>Cores</a:t>
                      </a:r>
                    </a:p>
                  </a:txBody>
                  <a:tcPr marL="67990" marR="67990" marT="33995" marB="33995" anchor="ctr"/>
                </a:tc>
                <a:tc>
                  <a:txBody>
                    <a:bodyPr/>
                    <a:lstStyle/>
                    <a:p>
                      <a:pPr algn="ctr"/>
                      <a:r>
                        <a:rPr lang="es-MX" sz="1300">
                          <a:effectLst/>
                        </a:rPr>
                        <a:t>cachéL2</a:t>
                      </a:r>
                    </a:p>
                  </a:txBody>
                  <a:tcPr marL="67990" marR="67990" marT="33995" marB="33995" anchor="ctr"/>
                </a:tc>
                <a:tc>
                  <a:txBody>
                    <a:bodyPr/>
                    <a:lstStyle/>
                    <a:p>
                      <a:pPr algn="ctr"/>
                      <a:r>
                        <a:rPr lang="es-MX" sz="1300">
                          <a:effectLst/>
                        </a:rPr>
                        <a:t>cachéL3</a:t>
                      </a:r>
                    </a:p>
                  </a:txBody>
                  <a:tcPr marL="67990" marR="67990" marT="33995" marB="33995" anchor="ctr"/>
                </a:tc>
                <a:tc>
                  <a:txBody>
                    <a:bodyPr/>
                    <a:lstStyle/>
                    <a:p>
                      <a:pPr algn="ctr"/>
                      <a:r>
                        <a:rPr lang="es-MX" sz="1300">
                          <a:effectLst/>
                        </a:rPr>
                        <a:t>I/O bus</a:t>
                      </a:r>
                    </a:p>
                  </a:txBody>
                  <a:tcPr marL="67990" marR="67990" marT="33995" marB="33995" anchor="ctr"/>
                </a:tc>
                <a:tc>
                  <a:txBody>
                    <a:bodyPr/>
                    <a:lstStyle/>
                    <a:p>
                      <a:pPr algn="ctr"/>
                      <a:r>
                        <a:rPr lang="es-MX" sz="1300">
                          <a:effectLst/>
                        </a:rPr>
                        <a:t>Mult.</a:t>
                      </a:r>
                    </a:p>
                  </a:txBody>
                  <a:tcPr marL="67990" marR="67990" marT="33995" marB="33995" anchor="ctr"/>
                </a:tc>
                <a:tc>
                  <a:txBody>
                    <a:bodyPr/>
                    <a:lstStyle/>
                    <a:p>
                      <a:pPr algn="ctr"/>
                      <a:r>
                        <a:rPr lang="es-MX" sz="1300">
                          <a:effectLst/>
                        </a:rPr>
                        <a:t>Memoria</a:t>
                      </a:r>
                    </a:p>
                  </a:txBody>
                  <a:tcPr marL="67990" marR="67990" marT="33995" marB="33995" anchor="ctr"/>
                </a:tc>
                <a:tc>
                  <a:txBody>
                    <a:bodyPr/>
                    <a:lstStyle/>
                    <a:p>
                      <a:pPr algn="ctr"/>
                      <a:r>
                        <a:rPr lang="es-MX" sz="1300">
                          <a:effectLst/>
                        </a:rPr>
                        <a:t>Voltaje</a:t>
                      </a:r>
                    </a:p>
                  </a:txBody>
                  <a:tcPr marL="67990" marR="67990" marT="33995" marB="33995" anchor="ctr"/>
                </a:tc>
                <a:tc>
                  <a:txBody>
                    <a:bodyPr/>
                    <a:lstStyle/>
                    <a:p>
                      <a:pPr algn="ctr"/>
                      <a:r>
                        <a:rPr lang="es-MX" sz="1300">
                          <a:effectLst/>
                        </a:rPr>
                        <a:t>TDP</a:t>
                      </a:r>
                    </a:p>
                  </a:txBody>
                  <a:tcPr marL="67990" marR="67990" marT="33995" marB="33995" anchor="ctr"/>
                </a:tc>
                <a:tc>
                  <a:txBody>
                    <a:bodyPr/>
                    <a:lstStyle/>
                    <a:p>
                      <a:pPr algn="ctr"/>
                      <a:r>
                        <a:rPr lang="es-MX" sz="1300">
                          <a:effectLst/>
                        </a:rPr>
                        <a:t>Socket</a:t>
                      </a:r>
                    </a:p>
                  </a:txBody>
                  <a:tcPr marL="67990" marR="67990" marT="33995" marB="33995" anchor="ctr"/>
                </a:tc>
                <a:tc>
                  <a:txBody>
                    <a:bodyPr/>
                    <a:lstStyle/>
                    <a:p>
                      <a:pPr algn="ctr"/>
                      <a:r>
                        <a:rPr lang="es-MX" sz="1300">
                          <a:effectLst/>
                        </a:rPr>
                        <a:t>Fecha delanzamiento</a:t>
                      </a:r>
                    </a:p>
                  </a:txBody>
                  <a:tcPr marL="67990" marR="67990" marT="33995" marB="33995" anchor="ctr"/>
                </a:tc>
                <a:tc>
                  <a:txBody>
                    <a:bodyPr/>
                    <a:lstStyle/>
                    <a:p>
                      <a:pPr algn="ctr"/>
                      <a:r>
                        <a:rPr lang="es-MX" sz="1300">
                          <a:effectLst/>
                        </a:rPr>
                        <a:t>Precio delanzamiento</a:t>
                      </a:r>
                    </a:p>
                    <a:p>
                      <a:pPr algn="ctr"/>
                      <a:r>
                        <a:rPr lang="es-MX" sz="1300">
                          <a:effectLst/>
                        </a:rPr>
                        <a:t>(USD)</a:t>
                      </a:r>
                    </a:p>
                  </a:txBody>
                  <a:tcPr marL="67990" marR="67990" marT="33995" marB="33995" anchor="ctr"/>
                </a:tc>
                <a:extLst>
                  <a:ext uri="{0D108BD9-81ED-4DB2-BD59-A6C34878D82A}">
                    <a16:rowId xmlns:a16="http://schemas.microsoft.com/office/drawing/2014/main" val="1105768834"/>
                  </a:ext>
                </a:extLst>
              </a:tr>
              <a:tr h="1156541">
                <a:tc>
                  <a:txBody>
                    <a:bodyPr/>
                    <a:lstStyle/>
                    <a:p>
                      <a:r>
                        <a:rPr lang="es-MX" sz="1300">
                          <a:effectLst/>
                        </a:rPr>
                        <a:t>Pentium G6950</a:t>
                      </a:r>
                    </a:p>
                  </a:txBody>
                  <a:tcPr marL="67990" marR="67990" marT="33995" marB="33995" anchor="ctr"/>
                </a:tc>
                <a:tc>
                  <a:txBody>
                    <a:bodyPr/>
                    <a:lstStyle/>
                    <a:p>
                      <a:r>
                        <a:rPr lang="es-MX" sz="1300">
                          <a:effectLst/>
                        </a:rPr>
                        <a:t>2.8 GHz</a:t>
                      </a:r>
                    </a:p>
                  </a:txBody>
                  <a:tcPr marL="67990" marR="67990" marT="33995" marB="33995" anchor="ctr"/>
                </a:tc>
                <a:tc>
                  <a:txBody>
                    <a:bodyPr/>
                    <a:lstStyle/>
                    <a:p>
                      <a:r>
                        <a:rPr lang="es-MX" sz="1300">
                          <a:effectLst/>
                        </a:rPr>
                        <a:t>N/A</a:t>
                      </a:r>
                    </a:p>
                  </a:txBody>
                  <a:tcPr marL="67990" marR="67990" marT="33995" marB="33995" anchor="ctr"/>
                </a:tc>
                <a:tc>
                  <a:txBody>
                    <a:bodyPr/>
                    <a:lstStyle/>
                    <a:p>
                      <a:r>
                        <a:rPr lang="es-MX" sz="1300">
                          <a:effectLst/>
                        </a:rPr>
                        <a:t>533 MHz</a:t>
                      </a:r>
                    </a:p>
                  </a:txBody>
                  <a:tcPr marL="67990" marR="67990" marT="33995" marB="33995" anchor="ctr"/>
                </a:tc>
                <a:tc>
                  <a:txBody>
                    <a:bodyPr/>
                    <a:lstStyle/>
                    <a:p>
                      <a:r>
                        <a:rPr lang="es-MX" sz="1300">
                          <a:effectLst/>
                        </a:rPr>
                        <a:t>2</a:t>
                      </a:r>
                    </a:p>
                  </a:txBody>
                  <a:tcPr marL="67990" marR="67990" marT="33995" marB="33995" anchor="ctr"/>
                </a:tc>
                <a:tc>
                  <a:txBody>
                    <a:bodyPr/>
                    <a:lstStyle/>
                    <a:p>
                      <a:r>
                        <a:rPr lang="es-MX" sz="1300">
                          <a:effectLst/>
                        </a:rPr>
                        <a:t>2 × 256 KiB</a:t>
                      </a:r>
                    </a:p>
                  </a:txBody>
                  <a:tcPr marL="67990" marR="67990" marT="33995" marB="33995" anchor="ctr"/>
                </a:tc>
                <a:tc>
                  <a:txBody>
                    <a:bodyPr/>
                    <a:lstStyle/>
                    <a:p>
                      <a:r>
                        <a:rPr lang="es-MX" sz="1300">
                          <a:effectLst/>
                        </a:rPr>
                        <a:t>3 MiB</a:t>
                      </a:r>
                    </a:p>
                  </a:txBody>
                  <a:tcPr marL="67990" marR="67990" marT="33995" marB="33995" anchor="ctr"/>
                </a:tc>
                <a:tc>
                  <a:txBody>
                    <a:bodyPr/>
                    <a:lstStyle/>
                    <a:p>
                      <a:r>
                        <a:rPr lang="es-MX" sz="1300">
                          <a:effectLst/>
                        </a:rPr>
                        <a:t>DMI</a:t>
                      </a:r>
                    </a:p>
                  </a:txBody>
                  <a:tcPr marL="67990" marR="67990" marT="33995" marB="33995" anchor="ctr"/>
                </a:tc>
                <a:tc>
                  <a:txBody>
                    <a:bodyPr/>
                    <a:lstStyle/>
                    <a:p>
                      <a:r>
                        <a:rPr lang="es-MX" sz="1300">
                          <a:effectLst/>
                        </a:rPr>
                        <a:t>21×</a:t>
                      </a:r>
                    </a:p>
                  </a:txBody>
                  <a:tcPr marL="67990" marR="67990" marT="33995" marB="33995" anchor="ctr"/>
                </a:tc>
                <a:tc>
                  <a:txBody>
                    <a:bodyPr/>
                    <a:lstStyle/>
                    <a:p>
                      <a:r>
                        <a:rPr lang="es-MX" sz="1300">
                          <a:effectLst/>
                        </a:rPr>
                        <a:t>2 × DDR3-1066</a:t>
                      </a:r>
                    </a:p>
                  </a:txBody>
                  <a:tcPr marL="67990" marR="67990" marT="33995" marB="33995" anchor="ctr"/>
                </a:tc>
                <a:tc>
                  <a:txBody>
                    <a:bodyPr/>
                    <a:lstStyle/>
                    <a:p>
                      <a:r>
                        <a:rPr lang="es-MX" sz="1300">
                          <a:effectLst/>
                        </a:rPr>
                        <a:t>0.65–1.4 V</a:t>
                      </a:r>
                    </a:p>
                  </a:txBody>
                  <a:tcPr marL="67990" marR="67990" marT="33995" marB="33995" anchor="ctr"/>
                </a:tc>
                <a:tc>
                  <a:txBody>
                    <a:bodyPr/>
                    <a:lstStyle/>
                    <a:p>
                      <a:r>
                        <a:rPr lang="es-MX" sz="1300">
                          <a:effectLst/>
                        </a:rPr>
                        <a:t>73 W</a:t>
                      </a:r>
                    </a:p>
                  </a:txBody>
                  <a:tcPr marL="67990" marR="67990" marT="33995" marB="33995" anchor="ctr"/>
                </a:tc>
                <a:tc>
                  <a:txBody>
                    <a:bodyPr/>
                    <a:lstStyle/>
                    <a:p>
                      <a:r>
                        <a:rPr lang="es-MX" sz="1300">
                          <a:effectLst/>
                        </a:rPr>
                        <a:t>LGA 1156</a:t>
                      </a:r>
                    </a:p>
                  </a:txBody>
                  <a:tcPr marL="67990" marR="67990" marT="33995" marB="33995" anchor="ctr"/>
                </a:tc>
                <a:tc>
                  <a:txBody>
                    <a:bodyPr/>
                    <a:lstStyle/>
                    <a:p>
                      <a:r>
                        <a:rPr lang="es-ES" sz="1300">
                          <a:effectLst/>
                        </a:rPr>
                        <a:t>7 de enero de 2010</a:t>
                      </a:r>
                    </a:p>
                  </a:txBody>
                  <a:tcPr marL="67990" marR="67990" marT="33995" marB="33995" anchor="ctr"/>
                </a:tc>
                <a:tc>
                  <a:txBody>
                    <a:bodyPr/>
                    <a:lstStyle/>
                    <a:p>
                      <a:r>
                        <a:rPr lang="es-MX" sz="1300">
                          <a:effectLst/>
                        </a:rPr>
                        <a:t>$87</a:t>
                      </a:r>
                    </a:p>
                  </a:txBody>
                  <a:tcPr marL="67990" marR="67990" marT="33995" marB="33995" anchor="ctr"/>
                </a:tc>
                <a:extLst>
                  <a:ext uri="{0D108BD9-81ED-4DB2-BD59-A6C34878D82A}">
                    <a16:rowId xmlns:a16="http://schemas.microsoft.com/office/drawing/2014/main" val="442702115"/>
                  </a:ext>
                </a:extLst>
              </a:tr>
              <a:tr h="1156541">
                <a:tc>
                  <a:txBody>
                    <a:bodyPr/>
                    <a:lstStyle/>
                    <a:p>
                      <a:r>
                        <a:rPr lang="es-MX" sz="1300">
                          <a:effectLst/>
                        </a:rPr>
                        <a:t>Pentium G6951</a:t>
                      </a:r>
                    </a:p>
                  </a:txBody>
                  <a:tcPr marL="67990" marR="67990" marT="33995" marB="33995" anchor="ctr"/>
                </a:tc>
                <a:tc>
                  <a:txBody>
                    <a:bodyPr/>
                    <a:lstStyle/>
                    <a:p>
                      <a:r>
                        <a:rPr lang="es-MX" sz="1300">
                          <a:effectLst/>
                        </a:rPr>
                        <a:t>2.8 GHz</a:t>
                      </a:r>
                    </a:p>
                  </a:txBody>
                  <a:tcPr marL="67990" marR="67990" marT="33995" marB="33995" anchor="ctr"/>
                </a:tc>
                <a:tc>
                  <a:txBody>
                    <a:bodyPr/>
                    <a:lstStyle/>
                    <a:p>
                      <a:r>
                        <a:rPr lang="es-MX" sz="1300">
                          <a:effectLst/>
                        </a:rPr>
                        <a:t>N/A</a:t>
                      </a:r>
                    </a:p>
                  </a:txBody>
                  <a:tcPr marL="67990" marR="67990" marT="33995" marB="33995" anchor="ctr"/>
                </a:tc>
                <a:tc>
                  <a:txBody>
                    <a:bodyPr/>
                    <a:lstStyle/>
                    <a:p>
                      <a:r>
                        <a:rPr lang="es-MX" sz="1300">
                          <a:effectLst/>
                        </a:rPr>
                        <a:t>533 MHz</a:t>
                      </a:r>
                    </a:p>
                  </a:txBody>
                  <a:tcPr marL="67990" marR="67990" marT="33995" marB="33995" anchor="ctr"/>
                </a:tc>
                <a:tc>
                  <a:txBody>
                    <a:bodyPr/>
                    <a:lstStyle/>
                    <a:p>
                      <a:r>
                        <a:rPr lang="es-MX" sz="1300">
                          <a:effectLst/>
                        </a:rPr>
                        <a:t>2</a:t>
                      </a:r>
                    </a:p>
                  </a:txBody>
                  <a:tcPr marL="67990" marR="67990" marT="33995" marB="33995" anchor="ctr"/>
                </a:tc>
                <a:tc>
                  <a:txBody>
                    <a:bodyPr/>
                    <a:lstStyle/>
                    <a:p>
                      <a:r>
                        <a:rPr lang="es-MX" sz="1300">
                          <a:effectLst/>
                        </a:rPr>
                        <a:t>2 × 256 KiB</a:t>
                      </a:r>
                    </a:p>
                  </a:txBody>
                  <a:tcPr marL="67990" marR="67990" marT="33995" marB="33995" anchor="ctr"/>
                </a:tc>
                <a:tc>
                  <a:txBody>
                    <a:bodyPr/>
                    <a:lstStyle/>
                    <a:p>
                      <a:r>
                        <a:rPr lang="es-MX" sz="1300">
                          <a:effectLst/>
                        </a:rPr>
                        <a:t>3 MiB</a:t>
                      </a:r>
                    </a:p>
                  </a:txBody>
                  <a:tcPr marL="67990" marR="67990" marT="33995" marB="33995" anchor="ctr"/>
                </a:tc>
                <a:tc>
                  <a:txBody>
                    <a:bodyPr/>
                    <a:lstStyle/>
                    <a:p>
                      <a:r>
                        <a:rPr lang="es-MX" sz="1300">
                          <a:effectLst/>
                        </a:rPr>
                        <a:t>DMI</a:t>
                      </a:r>
                    </a:p>
                  </a:txBody>
                  <a:tcPr marL="67990" marR="67990" marT="33995" marB="33995" anchor="ctr"/>
                </a:tc>
                <a:tc>
                  <a:txBody>
                    <a:bodyPr/>
                    <a:lstStyle/>
                    <a:p>
                      <a:r>
                        <a:rPr lang="es-MX" sz="1300">
                          <a:effectLst/>
                        </a:rPr>
                        <a:t>21×</a:t>
                      </a:r>
                    </a:p>
                  </a:txBody>
                  <a:tcPr marL="67990" marR="67990" marT="33995" marB="33995" anchor="ctr"/>
                </a:tc>
                <a:tc>
                  <a:txBody>
                    <a:bodyPr/>
                    <a:lstStyle/>
                    <a:p>
                      <a:r>
                        <a:rPr lang="es-MX" sz="1300">
                          <a:effectLst/>
                        </a:rPr>
                        <a:t>2 × DDR3-1066</a:t>
                      </a:r>
                    </a:p>
                  </a:txBody>
                  <a:tcPr marL="67990" marR="67990" marT="33995" marB="33995" anchor="ctr"/>
                </a:tc>
                <a:tc>
                  <a:txBody>
                    <a:bodyPr/>
                    <a:lstStyle/>
                    <a:p>
                      <a:r>
                        <a:rPr lang="es-MX" sz="1300">
                          <a:effectLst/>
                        </a:rPr>
                        <a:t>0.65–1.4 V</a:t>
                      </a:r>
                    </a:p>
                  </a:txBody>
                  <a:tcPr marL="67990" marR="67990" marT="33995" marB="33995" anchor="ctr"/>
                </a:tc>
                <a:tc>
                  <a:txBody>
                    <a:bodyPr/>
                    <a:lstStyle/>
                    <a:p>
                      <a:r>
                        <a:rPr lang="es-MX" sz="1300">
                          <a:effectLst/>
                        </a:rPr>
                        <a:t>73 W</a:t>
                      </a:r>
                    </a:p>
                  </a:txBody>
                  <a:tcPr marL="67990" marR="67990" marT="33995" marB="33995" anchor="ctr"/>
                </a:tc>
                <a:tc>
                  <a:txBody>
                    <a:bodyPr/>
                    <a:lstStyle/>
                    <a:p>
                      <a:r>
                        <a:rPr lang="es-MX" sz="1300">
                          <a:effectLst/>
                        </a:rPr>
                        <a:t>LGA 1156</a:t>
                      </a:r>
                    </a:p>
                  </a:txBody>
                  <a:tcPr marL="67990" marR="67990" marT="33995" marB="33995" anchor="ctr"/>
                </a:tc>
                <a:tc>
                  <a:txBody>
                    <a:bodyPr/>
                    <a:lstStyle/>
                    <a:p>
                      <a:r>
                        <a:rPr lang="es-MX" sz="1300">
                          <a:effectLst/>
                        </a:rPr>
                        <a:t>Q3 2010</a:t>
                      </a:r>
                    </a:p>
                  </a:txBody>
                  <a:tcPr marL="67990" marR="67990" marT="33995" marB="33995" anchor="ctr"/>
                </a:tc>
                <a:tc>
                  <a:txBody>
                    <a:bodyPr/>
                    <a:lstStyle/>
                    <a:p>
                      <a:r>
                        <a:rPr lang="es-MX" sz="1300">
                          <a:effectLst/>
                        </a:rPr>
                        <a:t>$89</a:t>
                      </a:r>
                    </a:p>
                  </a:txBody>
                  <a:tcPr marL="67990" marR="67990" marT="33995" marB="33995" anchor="ctr"/>
                </a:tc>
                <a:extLst>
                  <a:ext uri="{0D108BD9-81ED-4DB2-BD59-A6C34878D82A}">
                    <a16:rowId xmlns:a16="http://schemas.microsoft.com/office/drawing/2014/main" val="1783867612"/>
                  </a:ext>
                </a:extLst>
              </a:tr>
              <a:tr h="1156541">
                <a:tc>
                  <a:txBody>
                    <a:bodyPr/>
                    <a:lstStyle/>
                    <a:p>
                      <a:r>
                        <a:rPr lang="es-MX" sz="1300">
                          <a:effectLst/>
                        </a:rPr>
                        <a:t>Pentium G6960</a:t>
                      </a:r>
                    </a:p>
                  </a:txBody>
                  <a:tcPr marL="67990" marR="67990" marT="33995" marB="33995" anchor="ctr"/>
                </a:tc>
                <a:tc>
                  <a:txBody>
                    <a:bodyPr/>
                    <a:lstStyle/>
                    <a:p>
                      <a:r>
                        <a:rPr lang="es-MX" sz="1300">
                          <a:effectLst/>
                        </a:rPr>
                        <a:t>2.93 GHz</a:t>
                      </a:r>
                    </a:p>
                  </a:txBody>
                  <a:tcPr marL="67990" marR="67990" marT="33995" marB="33995" anchor="ctr"/>
                </a:tc>
                <a:tc>
                  <a:txBody>
                    <a:bodyPr/>
                    <a:lstStyle/>
                    <a:p>
                      <a:r>
                        <a:rPr lang="es-MX" sz="1300">
                          <a:effectLst/>
                        </a:rPr>
                        <a:t>N/A</a:t>
                      </a:r>
                    </a:p>
                  </a:txBody>
                  <a:tcPr marL="67990" marR="67990" marT="33995" marB="33995" anchor="ctr"/>
                </a:tc>
                <a:tc>
                  <a:txBody>
                    <a:bodyPr/>
                    <a:lstStyle/>
                    <a:p>
                      <a:r>
                        <a:rPr lang="es-MX" sz="1300">
                          <a:effectLst/>
                        </a:rPr>
                        <a:t>533 MHz</a:t>
                      </a:r>
                    </a:p>
                  </a:txBody>
                  <a:tcPr marL="67990" marR="67990" marT="33995" marB="33995" anchor="ctr"/>
                </a:tc>
                <a:tc>
                  <a:txBody>
                    <a:bodyPr/>
                    <a:lstStyle/>
                    <a:p>
                      <a:r>
                        <a:rPr lang="es-MX" sz="1300">
                          <a:effectLst/>
                        </a:rPr>
                        <a:t>2</a:t>
                      </a:r>
                    </a:p>
                  </a:txBody>
                  <a:tcPr marL="67990" marR="67990" marT="33995" marB="33995" anchor="ctr"/>
                </a:tc>
                <a:tc>
                  <a:txBody>
                    <a:bodyPr/>
                    <a:lstStyle/>
                    <a:p>
                      <a:r>
                        <a:rPr lang="es-MX" sz="1300">
                          <a:effectLst/>
                        </a:rPr>
                        <a:t>2 × 256 KiB</a:t>
                      </a:r>
                    </a:p>
                  </a:txBody>
                  <a:tcPr marL="67990" marR="67990" marT="33995" marB="33995" anchor="ctr"/>
                </a:tc>
                <a:tc>
                  <a:txBody>
                    <a:bodyPr/>
                    <a:lstStyle/>
                    <a:p>
                      <a:r>
                        <a:rPr lang="es-MX" sz="1300">
                          <a:effectLst/>
                        </a:rPr>
                        <a:t>3 MiB</a:t>
                      </a:r>
                    </a:p>
                  </a:txBody>
                  <a:tcPr marL="67990" marR="67990" marT="33995" marB="33995" anchor="ctr"/>
                </a:tc>
                <a:tc>
                  <a:txBody>
                    <a:bodyPr/>
                    <a:lstStyle/>
                    <a:p>
                      <a:r>
                        <a:rPr lang="es-MX" sz="1300">
                          <a:effectLst/>
                        </a:rPr>
                        <a:t>DMI</a:t>
                      </a:r>
                    </a:p>
                  </a:txBody>
                  <a:tcPr marL="67990" marR="67990" marT="33995" marB="33995" anchor="ctr"/>
                </a:tc>
                <a:tc>
                  <a:txBody>
                    <a:bodyPr/>
                    <a:lstStyle/>
                    <a:p>
                      <a:r>
                        <a:rPr lang="es-MX" sz="1300">
                          <a:effectLst/>
                        </a:rPr>
                        <a:t>22×</a:t>
                      </a:r>
                    </a:p>
                  </a:txBody>
                  <a:tcPr marL="67990" marR="67990" marT="33995" marB="33995" anchor="ctr"/>
                </a:tc>
                <a:tc>
                  <a:txBody>
                    <a:bodyPr/>
                    <a:lstStyle/>
                    <a:p>
                      <a:r>
                        <a:rPr lang="es-MX" sz="1300">
                          <a:effectLst/>
                        </a:rPr>
                        <a:t>2 × DDR3-1066</a:t>
                      </a:r>
                    </a:p>
                  </a:txBody>
                  <a:tcPr marL="67990" marR="67990" marT="33995" marB="33995" anchor="ctr"/>
                </a:tc>
                <a:tc>
                  <a:txBody>
                    <a:bodyPr/>
                    <a:lstStyle/>
                    <a:p>
                      <a:r>
                        <a:rPr lang="es-MX" sz="1300">
                          <a:effectLst/>
                        </a:rPr>
                        <a:t>0.65–1.4 V</a:t>
                      </a:r>
                    </a:p>
                  </a:txBody>
                  <a:tcPr marL="67990" marR="67990" marT="33995" marB="33995" anchor="ctr"/>
                </a:tc>
                <a:tc>
                  <a:txBody>
                    <a:bodyPr/>
                    <a:lstStyle/>
                    <a:p>
                      <a:r>
                        <a:rPr lang="es-MX" sz="1300">
                          <a:effectLst/>
                        </a:rPr>
                        <a:t>73 W</a:t>
                      </a:r>
                    </a:p>
                  </a:txBody>
                  <a:tcPr marL="67990" marR="67990" marT="33995" marB="33995" anchor="ctr"/>
                </a:tc>
                <a:tc>
                  <a:txBody>
                    <a:bodyPr/>
                    <a:lstStyle/>
                    <a:p>
                      <a:r>
                        <a:rPr lang="es-MX" sz="1300">
                          <a:effectLst/>
                        </a:rPr>
                        <a:t>LGA 1156</a:t>
                      </a:r>
                    </a:p>
                  </a:txBody>
                  <a:tcPr marL="67990" marR="67990" marT="33995" marB="33995" anchor="ctr"/>
                </a:tc>
                <a:tc>
                  <a:txBody>
                    <a:bodyPr/>
                    <a:lstStyle/>
                    <a:p>
                      <a:r>
                        <a:rPr lang="es-ES" sz="1300">
                          <a:effectLst/>
                        </a:rPr>
                        <a:t>9 de enero de 2011</a:t>
                      </a:r>
                    </a:p>
                  </a:txBody>
                  <a:tcPr marL="67990" marR="67990" marT="33995" marB="33995" anchor="ctr"/>
                </a:tc>
                <a:tc>
                  <a:txBody>
                    <a:bodyPr/>
                    <a:lstStyle/>
                    <a:p>
                      <a:r>
                        <a:rPr lang="es-MX" sz="1300" dirty="0">
                          <a:effectLst/>
                        </a:rPr>
                        <a:t>$89</a:t>
                      </a:r>
                    </a:p>
                  </a:txBody>
                  <a:tcPr marL="67990" marR="67990" marT="33995" marB="33995" anchor="ctr"/>
                </a:tc>
                <a:extLst>
                  <a:ext uri="{0D108BD9-81ED-4DB2-BD59-A6C34878D82A}">
                    <a16:rowId xmlns:a16="http://schemas.microsoft.com/office/drawing/2014/main" val="1084383584"/>
                  </a:ext>
                </a:extLst>
              </a:tr>
            </a:tbl>
          </a:graphicData>
        </a:graphic>
      </p:graphicFrame>
    </p:spTree>
    <p:extLst>
      <p:ext uri="{BB962C8B-B14F-4D97-AF65-F5344CB8AC3E}">
        <p14:creationId xmlns:p14="http://schemas.microsoft.com/office/powerpoint/2010/main" val="5939717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8E6E5D7-D4EC-4E22-AA7F-E33A00E945D6}"/>
              </a:ext>
            </a:extLst>
          </p:cNvPr>
          <p:cNvSpPr>
            <a:spLocks noGrp="1"/>
          </p:cNvSpPr>
          <p:nvPr>
            <p:ph type="sldNum" sz="quarter" idx="12"/>
          </p:nvPr>
        </p:nvSpPr>
        <p:spPr/>
        <p:txBody>
          <a:bodyPr/>
          <a:lstStyle/>
          <a:p>
            <a:pPr rtl="0"/>
            <a:fld id="{D8DA9DAA-006C-4F4B-980E-E3DF019B24E2}" type="slidenum">
              <a:rPr lang="es-ES" noProof="0" smtClean="0"/>
              <a:t>85</a:t>
            </a:fld>
            <a:endParaRPr lang="es-ES" noProof="0"/>
          </a:p>
        </p:txBody>
      </p:sp>
      <p:sp>
        <p:nvSpPr>
          <p:cNvPr id="6" name="CuadroTexto 5">
            <a:extLst>
              <a:ext uri="{FF2B5EF4-FFF2-40B4-BE49-F238E27FC236}">
                <a16:creationId xmlns:a16="http://schemas.microsoft.com/office/drawing/2014/main" id="{A8A714DF-4898-4A0B-B0F7-656C81A9077A}"/>
              </a:ext>
            </a:extLst>
          </p:cNvPr>
          <p:cNvSpPr txBox="1"/>
          <p:nvPr/>
        </p:nvSpPr>
        <p:spPr>
          <a:xfrm>
            <a:off x="1007165" y="516767"/>
            <a:ext cx="6096000" cy="5632311"/>
          </a:xfrm>
          <a:prstGeom prst="rect">
            <a:avLst/>
          </a:prstGeom>
          <a:noFill/>
        </p:spPr>
        <p:txBody>
          <a:bodyPr wrap="square">
            <a:spAutoFit/>
          </a:bodyPr>
          <a:lstStyle/>
          <a:p>
            <a:pPr marL="285750" indent="-285750">
              <a:buFont typeface="Arial" panose="020B0604020202020204" pitchFamily="34" charset="0"/>
              <a:buChar char="•"/>
            </a:pPr>
            <a:r>
              <a:rPr lang="es-ES" b="1" dirty="0">
                <a:solidFill>
                  <a:schemeClr val="accent1"/>
                </a:solidFill>
              </a:rPr>
              <a:t>Arrandale</a:t>
            </a:r>
            <a:r>
              <a:rPr lang="es-ES" dirty="0"/>
              <a:t>: tecnología de proceso de 32 nm</a:t>
            </a:r>
          </a:p>
          <a:p>
            <a:pPr marL="285750" indent="-285750">
              <a:buFont typeface="Arial" panose="020B0604020202020204" pitchFamily="34" charset="0"/>
              <a:buChar char="•"/>
            </a:pPr>
            <a:r>
              <a:rPr lang="es-ES" dirty="0"/>
              <a:t>Microprocesador para sistemas móviles, posicionado como una familia de procesadores de nivel básico de precio y rendimiento</a:t>
            </a:r>
          </a:p>
          <a:p>
            <a:pPr marL="285750" indent="-285750">
              <a:buFont typeface="Arial" panose="020B0604020202020204" pitchFamily="34" charset="0"/>
              <a:buChar char="•"/>
            </a:pPr>
            <a:r>
              <a:rPr lang="es-ES" dirty="0"/>
              <a:t>introducido en el segundo trimestre de 2010</a:t>
            </a:r>
          </a:p>
          <a:p>
            <a:pPr marL="285750" indent="-285750">
              <a:buFont typeface="Arial" panose="020B0604020202020204" pitchFamily="34" charset="0"/>
              <a:buChar char="•"/>
            </a:pPr>
            <a:r>
              <a:rPr lang="es-ES" dirty="0"/>
              <a:t>Un núcleo de video fabricado por un proceso tecnológico de 45 nm está integrado en un caso con un procesador</a:t>
            </a:r>
          </a:p>
          <a:p>
            <a:pPr marL="285750" indent="-285750">
              <a:buFont typeface="Arial" panose="020B0604020202020204" pitchFamily="34" charset="0"/>
              <a:buChar char="•"/>
            </a:pPr>
            <a:r>
              <a:rPr lang="es-ES" dirty="0"/>
              <a:t>Tecnologías implementadas:</a:t>
            </a:r>
          </a:p>
          <a:p>
            <a:pPr marL="285750" indent="-285750">
              <a:buFont typeface="Arial" panose="020B0604020202020204" pitchFamily="34" charset="0"/>
              <a:buChar char="•"/>
            </a:pPr>
            <a:r>
              <a:rPr lang="es-ES" dirty="0"/>
              <a:t>Ejecuta bit de desactivación ( Bit-NX )</a:t>
            </a:r>
          </a:p>
          <a:p>
            <a:pPr marL="285750" indent="-285750">
              <a:buFont typeface="Arial" panose="020B0604020202020204" pitchFamily="34" charset="0"/>
              <a:buChar char="•"/>
            </a:pPr>
            <a:r>
              <a:rPr lang="es-ES" dirty="0"/>
              <a:t>Tecnología de virtualización Intel (VT-x)</a:t>
            </a:r>
          </a:p>
          <a:p>
            <a:pPr marL="285750" indent="-285750">
              <a:buFont typeface="Arial" panose="020B0604020202020204" pitchFamily="34" charset="0"/>
              <a:buChar char="•"/>
            </a:pPr>
            <a:r>
              <a:rPr lang="es-ES" dirty="0"/>
              <a:t>EIST (Tecnología Intel </a:t>
            </a:r>
            <a:r>
              <a:rPr lang="es-ES" dirty="0" err="1"/>
              <a:t>Speed</a:t>
            </a:r>
            <a:r>
              <a:rPr lang="es-ES" dirty="0"/>
              <a:t> ​​Step mejorada)</a:t>
            </a:r>
          </a:p>
          <a:p>
            <a:pPr marL="285750" indent="-285750">
              <a:buFont typeface="Arial" panose="020B0604020202020204" pitchFamily="34" charset="0"/>
              <a:buChar char="•"/>
            </a:pPr>
            <a:r>
              <a:rPr lang="es-ES" dirty="0"/>
              <a:t>Zócalos: µPGA-988, BGA-1288</a:t>
            </a:r>
          </a:p>
          <a:p>
            <a:pPr marL="285750" indent="-285750">
              <a:buFont typeface="Arial" panose="020B0604020202020204" pitchFamily="34" charset="0"/>
              <a:buChar char="•"/>
            </a:pPr>
            <a:r>
              <a:rPr lang="es-ES" dirty="0"/>
              <a:t>Variantes:</a:t>
            </a:r>
          </a:p>
          <a:p>
            <a:pPr marL="285750" indent="-285750">
              <a:buFont typeface="Arial" panose="020B0604020202020204" pitchFamily="34" charset="0"/>
              <a:buChar char="•"/>
            </a:pPr>
            <a:r>
              <a:rPr lang="es-ES" dirty="0"/>
              <a:t>Intel Pentium P6000 - 1.87 GHz, 2 núcleos, (2x256 KB L2, 3 MB L3), el núcleo de video funciona a 500 MHz, 2 * DDR3-1066, 35 W</a:t>
            </a:r>
          </a:p>
          <a:p>
            <a:pPr marL="285750" indent="-285750">
              <a:buFont typeface="Arial" panose="020B0604020202020204" pitchFamily="34" charset="0"/>
              <a:buChar char="•"/>
            </a:pPr>
            <a:r>
              <a:rPr lang="es-ES" dirty="0"/>
              <a:t>Intel Pentium U5400 - 1.07 GHz, 2 núcleos, (2x256 KB L2, 3 MB L3), el núcleo de video funciona a 166 MHz, 2 * DDR3-800, 18 W</a:t>
            </a:r>
            <a:endParaRPr lang="es-MX" dirty="0"/>
          </a:p>
        </p:txBody>
      </p:sp>
    </p:spTree>
    <p:extLst>
      <p:ext uri="{BB962C8B-B14F-4D97-AF65-F5344CB8AC3E}">
        <p14:creationId xmlns:p14="http://schemas.microsoft.com/office/powerpoint/2010/main" val="28508086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9EBC959-D5B0-45CE-96FE-27E1DA9553EF}"/>
              </a:ext>
            </a:extLst>
          </p:cNvPr>
          <p:cNvSpPr>
            <a:spLocks noGrp="1"/>
          </p:cNvSpPr>
          <p:nvPr>
            <p:ph type="sldNum" sz="quarter" idx="12"/>
          </p:nvPr>
        </p:nvSpPr>
        <p:spPr/>
        <p:txBody>
          <a:bodyPr/>
          <a:lstStyle/>
          <a:p>
            <a:pPr rtl="0"/>
            <a:fld id="{D8DA9DAA-006C-4F4B-980E-E3DF019B24E2}" type="slidenum">
              <a:rPr lang="es-ES" noProof="0" smtClean="0"/>
              <a:t>86</a:t>
            </a:fld>
            <a:endParaRPr lang="es-ES" noProof="0"/>
          </a:p>
        </p:txBody>
      </p:sp>
      <p:graphicFrame>
        <p:nvGraphicFramePr>
          <p:cNvPr id="7" name="Tabla 6">
            <a:extLst>
              <a:ext uri="{FF2B5EF4-FFF2-40B4-BE49-F238E27FC236}">
                <a16:creationId xmlns:a16="http://schemas.microsoft.com/office/drawing/2014/main" id="{D004FAE4-10A9-4A9B-9AA7-32B2A5A20F75}"/>
              </a:ext>
            </a:extLst>
          </p:cNvPr>
          <p:cNvGraphicFramePr>
            <a:graphicFrameLocks noGrp="1"/>
          </p:cNvGraphicFramePr>
          <p:nvPr>
            <p:extLst>
              <p:ext uri="{D42A27DB-BD31-4B8C-83A1-F6EECF244321}">
                <p14:modId xmlns:p14="http://schemas.microsoft.com/office/powerpoint/2010/main" val="3244863463"/>
              </p:ext>
            </p:extLst>
          </p:nvPr>
        </p:nvGraphicFramePr>
        <p:xfrm>
          <a:off x="867700" y="883930"/>
          <a:ext cx="10691955" cy="5284855"/>
        </p:xfrm>
        <a:graphic>
          <a:graphicData uri="http://schemas.openxmlformats.org/drawingml/2006/table">
            <a:tbl>
              <a:tblPr>
                <a:tableStyleId>{8799B23B-EC83-4686-B30A-512413B5E67A}</a:tableStyleId>
              </a:tblPr>
              <a:tblGrid>
                <a:gridCol w="712797">
                  <a:extLst>
                    <a:ext uri="{9D8B030D-6E8A-4147-A177-3AD203B41FA5}">
                      <a16:colId xmlns:a16="http://schemas.microsoft.com/office/drawing/2014/main" val="3660086471"/>
                    </a:ext>
                  </a:extLst>
                </a:gridCol>
                <a:gridCol w="712797">
                  <a:extLst>
                    <a:ext uri="{9D8B030D-6E8A-4147-A177-3AD203B41FA5}">
                      <a16:colId xmlns:a16="http://schemas.microsoft.com/office/drawing/2014/main" val="595266157"/>
                    </a:ext>
                  </a:extLst>
                </a:gridCol>
                <a:gridCol w="712797">
                  <a:extLst>
                    <a:ext uri="{9D8B030D-6E8A-4147-A177-3AD203B41FA5}">
                      <a16:colId xmlns:a16="http://schemas.microsoft.com/office/drawing/2014/main" val="566606564"/>
                    </a:ext>
                  </a:extLst>
                </a:gridCol>
                <a:gridCol w="712797">
                  <a:extLst>
                    <a:ext uri="{9D8B030D-6E8A-4147-A177-3AD203B41FA5}">
                      <a16:colId xmlns:a16="http://schemas.microsoft.com/office/drawing/2014/main" val="1650914308"/>
                    </a:ext>
                  </a:extLst>
                </a:gridCol>
                <a:gridCol w="712797">
                  <a:extLst>
                    <a:ext uri="{9D8B030D-6E8A-4147-A177-3AD203B41FA5}">
                      <a16:colId xmlns:a16="http://schemas.microsoft.com/office/drawing/2014/main" val="1562560064"/>
                    </a:ext>
                  </a:extLst>
                </a:gridCol>
                <a:gridCol w="712797">
                  <a:extLst>
                    <a:ext uri="{9D8B030D-6E8A-4147-A177-3AD203B41FA5}">
                      <a16:colId xmlns:a16="http://schemas.microsoft.com/office/drawing/2014/main" val="3595615350"/>
                    </a:ext>
                  </a:extLst>
                </a:gridCol>
                <a:gridCol w="712797">
                  <a:extLst>
                    <a:ext uri="{9D8B030D-6E8A-4147-A177-3AD203B41FA5}">
                      <a16:colId xmlns:a16="http://schemas.microsoft.com/office/drawing/2014/main" val="1415488842"/>
                    </a:ext>
                  </a:extLst>
                </a:gridCol>
                <a:gridCol w="712797">
                  <a:extLst>
                    <a:ext uri="{9D8B030D-6E8A-4147-A177-3AD203B41FA5}">
                      <a16:colId xmlns:a16="http://schemas.microsoft.com/office/drawing/2014/main" val="2443337028"/>
                    </a:ext>
                  </a:extLst>
                </a:gridCol>
                <a:gridCol w="712797">
                  <a:extLst>
                    <a:ext uri="{9D8B030D-6E8A-4147-A177-3AD203B41FA5}">
                      <a16:colId xmlns:a16="http://schemas.microsoft.com/office/drawing/2014/main" val="2595225208"/>
                    </a:ext>
                  </a:extLst>
                </a:gridCol>
                <a:gridCol w="712797">
                  <a:extLst>
                    <a:ext uri="{9D8B030D-6E8A-4147-A177-3AD203B41FA5}">
                      <a16:colId xmlns:a16="http://schemas.microsoft.com/office/drawing/2014/main" val="3468015895"/>
                    </a:ext>
                  </a:extLst>
                </a:gridCol>
                <a:gridCol w="712797">
                  <a:extLst>
                    <a:ext uri="{9D8B030D-6E8A-4147-A177-3AD203B41FA5}">
                      <a16:colId xmlns:a16="http://schemas.microsoft.com/office/drawing/2014/main" val="1736076488"/>
                    </a:ext>
                  </a:extLst>
                </a:gridCol>
                <a:gridCol w="712797">
                  <a:extLst>
                    <a:ext uri="{9D8B030D-6E8A-4147-A177-3AD203B41FA5}">
                      <a16:colId xmlns:a16="http://schemas.microsoft.com/office/drawing/2014/main" val="3259234543"/>
                    </a:ext>
                  </a:extLst>
                </a:gridCol>
                <a:gridCol w="712797">
                  <a:extLst>
                    <a:ext uri="{9D8B030D-6E8A-4147-A177-3AD203B41FA5}">
                      <a16:colId xmlns:a16="http://schemas.microsoft.com/office/drawing/2014/main" val="3065382901"/>
                    </a:ext>
                  </a:extLst>
                </a:gridCol>
                <a:gridCol w="712797">
                  <a:extLst>
                    <a:ext uri="{9D8B030D-6E8A-4147-A177-3AD203B41FA5}">
                      <a16:colId xmlns:a16="http://schemas.microsoft.com/office/drawing/2014/main" val="3126422833"/>
                    </a:ext>
                  </a:extLst>
                </a:gridCol>
                <a:gridCol w="712797">
                  <a:extLst>
                    <a:ext uri="{9D8B030D-6E8A-4147-A177-3AD203B41FA5}">
                      <a16:colId xmlns:a16="http://schemas.microsoft.com/office/drawing/2014/main" val="2731521243"/>
                    </a:ext>
                  </a:extLst>
                </a:gridCol>
              </a:tblGrid>
              <a:tr h="1715863">
                <a:tc>
                  <a:txBody>
                    <a:bodyPr/>
                    <a:lstStyle/>
                    <a:p>
                      <a:pPr algn="ctr"/>
                      <a:r>
                        <a:rPr lang="es-MX" sz="1400">
                          <a:effectLst/>
                        </a:rPr>
                        <a:t>Modelo</a:t>
                      </a:r>
                    </a:p>
                  </a:txBody>
                  <a:tcPr marL="56511" marR="56511" marT="28255" marB="28255" anchor="ctr"/>
                </a:tc>
                <a:tc>
                  <a:txBody>
                    <a:bodyPr/>
                    <a:lstStyle/>
                    <a:p>
                      <a:pPr algn="ctr"/>
                      <a:r>
                        <a:rPr lang="es-MX" sz="1400">
                          <a:effectLst/>
                        </a:rPr>
                        <a:t>Frecuencia</a:t>
                      </a:r>
                    </a:p>
                  </a:txBody>
                  <a:tcPr marL="56511" marR="56511" marT="28255" marB="28255" anchor="ctr"/>
                </a:tc>
                <a:tc>
                  <a:txBody>
                    <a:bodyPr/>
                    <a:lstStyle/>
                    <a:p>
                      <a:pPr algn="ctr"/>
                      <a:r>
                        <a:rPr lang="es-MX" sz="1400">
                          <a:effectLst/>
                        </a:rPr>
                        <a:t>Turbo</a:t>
                      </a:r>
                    </a:p>
                  </a:txBody>
                  <a:tcPr marL="56511" marR="56511" marT="28255" marB="28255" anchor="ctr"/>
                </a:tc>
                <a:tc>
                  <a:txBody>
                    <a:bodyPr/>
                    <a:lstStyle/>
                    <a:p>
                      <a:pPr algn="ctr"/>
                      <a:r>
                        <a:rPr lang="es-MX" sz="1400">
                          <a:effectLst/>
                        </a:rPr>
                        <a:t>Frecuenciade</a:t>
                      </a:r>
                    </a:p>
                    <a:p>
                      <a:pPr algn="ctr"/>
                      <a:r>
                        <a:rPr lang="es-MX" sz="1400">
                          <a:effectLst/>
                        </a:rPr>
                        <a:t>GPU</a:t>
                      </a:r>
                    </a:p>
                  </a:txBody>
                  <a:tcPr marL="56511" marR="56511" marT="28255" marB="28255" anchor="ctr"/>
                </a:tc>
                <a:tc>
                  <a:txBody>
                    <a:bodyPr/>
                    <a:lstStyle/>
                    <a:p>
                      <a:pPr algn="ctr"/>
                      <a:r>
                        <a:rPr lang="es-MX" sz="1400">
                          <a:effectLst/>
                        </a:rPr>
                        <a:t>Núcleos</a:t>
                      </a:r>
                    </a:p>
                  </a:txBody>
                  <a:tcPr marL="56511" marR="56511" marT="28255" marB="28255" anchor="ctr"/>
                </a:tc>
                <a:tc>
                  <a:txBody>
                    <a:bodyPr/>
                    <a:lstStyle/>
                    <a:p>
                      <a:pPr algn="ctr"/>
                      <a:r>
                        <a:rPr lang="es-MX" sz="1400">
                          <a:effectLst/>
                        </a:rPr>
                        <a:t>CachéL2</a:t>
                      </a:r>
                    </a:p>
                  </a:txBody>
                  <a:tcPr marL="56511" marR="56511" marT="28255" marB="28255" anchor="ctr"/>
                </a:tc>
                <a:tc>
                  <a:txBody>
                    <a:bodyPr/>
                    <a:lstStyle/>
                    <a:p>
                      <a:pPr algn="ctr"/>
                      <a:r>
                        <a:rPr lang="es-MX" sz="1400">
                          <a:effectLst/>
                        </a:rPr>
                        <a:t>CachéL3</a:t>
                      </a:r>
                    </a:p>
                  </a:txBody>
                  <a:tcPr marL="56511" marR="56511" marT="28255" marB="28255" anchor="ctr"/>
                </a:tc>
                <a:tc>
                  <a:txBody>
                    <a:bodyPr/>
                    <a:lstStyle/>
                    <a:p>
                      <a:pPr algn="ctr"/>
                      <a:r>
                        <a:rPr lang="es-MX" sz="1400">
                          <a:effectLst/>
                        </a:rPr>
                        <a:t>I/O bus</a:t>
                      </a:r>
                    </a:p>
                  </a:txBody>
                  <a:tcPr marL="56511" marR="56511" marT="28255" marB="28255" anchor="ctr"/>
                </a:tc>
                <a:tc>
                  <a:txBody>
                    <a:bodyPr/>
                    <a:lstStyle/>
                    <a:p>
                      <a:pPr algn="ctr"/>
                      <a:r>
                        <a:rPr lang="es-MX" sz="1400">
                          <a:effectLst/>
                        </a:rPr>
                        <a:t>Mult.</a:t>
                      </a:r>
                    </a:p>
                  </a:txBody>
                  <a:tcPr marL="56511" marR="56511" marT="28255" marB="28255" anchor="ctr"/>
                </a:tc>
                <a:tc>
                  <a:txBody>
                    <a:bodyPr/>
                    <a:lstStyle/>
                    <a:p>
                      <a:pPr algn="ctr"/>
                      <a:r>
                        <a:rPr lang="es-MX" sz="1400">
                          <a:effectLst/>
                        </a:rPr>
                        <a:t>Memoria</a:t>
                      </a:r>
                    </a:p>
                  </a:txBody>
                  <a:tcPr marL="56511" marR="56511" marT="28255" marB="28255" anchor="ctr"/>
                </a:tc>
                <a:tc>
                  <a:txBody>
                    <a:bodyPr/>
                    <a:lstStyle/>
                    <a:p>
                      <a:pPr algn="ctr"/>
                      <a:r>
                        <a:rPr lang="es-MX" sz="1400">
                          <a:effectLst/>
                        </a:rPr>
                        <a:t>Voltaje</a:t>
                      </a:r>
                    </a:p>
                  </a:txBody>
                  <a:tcPr marL="56511" marR="56511" marT="28255" marB="28255" anchor="ctr"/>
                </a:tc>
                <a:tc>
                  <a:txBody>
                    <a:bodyPr/>
                    <a:lstStyle/>
                    <a:p>
                      <a:pPr algn="ctr"/>
                      <a:r>
                        <a:rPr lang="es-MX" sz="1400">
                          <a:effectLst/>
                        </a:rPr>
                        <a:t>TDP</a:t>
                      </a:r>
                    </a:p>
                  </a:txBody>
                  <a:tcPr marL="56511" marR="56511" marT="28255" marB="28255" anchor="ctr"/>
                </a:tc>
                <a:tc>
                  <a:txBody>
                    <a:bodyPr/>
                    <a:lstStyle/>
                    <a:p>
                      <a:pPr algn="ctr"/>
                      <a:r>
                        <a:rPr lang="es-MX" sz="1400">
                          <a:effectLst/>
                        </a:rPr>
                        <a:t>Socket</a:t>
                      </a:r>
                    </a:p>
                  </a:txBody>
                  <a:tcPr marL="56511" marR="56511" marT="28255" marB="28255" anchor="ctr"/>
                </a:tc>
                <a:tc>
                  <a:txBody>
                    <a:bodyPr/>
                    <a:lstStyle/>
                    <a:p>
                      <a:pPr algn="ctr"/>
                      <a:r>
                        <a:rPr lang="es-MX" sz="1400">
                          <a:effectLst/>
                        </a:rPr>
                        <a:t>Fecha delanzamiento</a:t>
                      </a:r>
                    </a:p>
                  </a:txBody>
                  <a:tcPr marL="56511" marR="56511" marT="28255" marB="28255" anchor="ctr"/>
                </a:tc>
                <a:tc>
                  <a:txBody>
                    <a:bodyPr/>
                    <a:lstStyle/>
                    <a:p>
                      <a:pPr algn="ctr"/>
                      <a:r>
                        <a:rPr lang="es-MX" sz="1400">
                          <a:effectLst/>
                        </a:rPr>
                        <a:t>Precio delanzamiento</a:t>
                      </a:r>
                    </a:p>
                    <a:p>
                      <a:pPr algn="ctr"/>
                      <a:r>
                        <a:rPr lang="es-MX" sz="1400">
                          <a:effectLst/>
                        </a:rPr>
                        <a:t>(USD)</a:t>
                      </a:r>
                    </a:p>
                  </a:txBody>
                  <a:tcPr marL="56511" marR="56511" marT="28255" marB="28255" anchor="ctr"/>
                </a:tc>
                <a:extLst>
                  <a:ext uri="{0D108BD9-81ED-4DB2-BD59-A6C34878D82A}">
                    <a16:rowId xmlns:a16="http://schemas.microsoft.com/office/drawing/2014/main" val="1962136452"/>
                  </a:ext>
                </a:extLst>
              </a:tr>
              <a:tr h="892248">
                <a:tc>
                  <a:txBody>
                    <a:bodyPr/>
                    <a:lstStyle/>
                    <a:p>
                      <a:r>
                        <a:rPr lang="es-MX" sz="1400">
                          <a:effectLst/>
                        </a:rPr>
                        <a:t>Core i3-530</a:t>
                      </a:r>
                    </a:p>
                  </a:txBody>
                  <a:tcPr marL="56511" marR="56511" marT="28255" marB="28255" anchor="ctr"/>
                </a:tc>
                <a:tc>
                  <a:txBody>
                    <a:bodyPr/>
                    <a:lstStyle/>
                    <a:p>
                      <a:r>
                        <a:rPr lang="es-MX" sz="1400">
                          <a:effectLst/>
                        </a:rPr>
                        <a:t>2.93 GHz</a:t>
                      </a:r>
                    </a:p>
                  </a:txBody>
                  <a:tcPr marL="56511" marR="56511" marT="28255" marB="28255" anchor="ctr"/>
                </a:tc>
                <a:tc>
                  <a:txBody>
                    <a:bodyPr/>
                    <a:lstStyle/>
                    <a:p>
                      <a:r>
                        <a:rPr lang="es-MX" sz="1400">
                          <a:effectLst/>
                        </a:rPr>
                        <a:t>N/A</a:t>
                      </a:r>
                    </a:p>
                  </a:txBody>
                  <a:tcPr marL="56511" marR="56511" marT="28255" marB="28255" anchor="ctr"/>
                </a:tc>
                <a:tc>
                  <a:txBody>
                    <a:bodyPr/>
                    <a:lstStyle/>
                    <a:p>
                      <a:r>
                        <a:rPr lang="es-MX" sz="1400">
                          <a:effectLst/>
                        </a:rPr>
                        <a:t>733 MHz</a:t>
                      </a:r>
                    </a:p>
                  </a:txBody>
                  <a:tcPr marL="56511" marR="56511" marT="28255" marB="28255" anchor="ctr"/>
                </a:tc>
                <a:tc>
                  <a:txBody>
                    <a:bodyPr/>
                    <a:lstStyle/>
                    <a:p>
                      <a:r>
                        <a:rPr lang="es-MX" sz="1400">
                          <a:effectLst/>
                        </a:rPr>
                        <a:t>2</a:t>
                      </a:r>
                    </a:p>
                  </a:txBody>
                  <a:tcPr marL="56511" marR="56511" marT="28255" marB="28255" anchor="ctr"/>
                </a:tc>
                <a:tc>
                  <a:txBody>
                    <a:bodyPr/>
                    <a:lstStyle/>
                    <a:p>
                      <a:r>
                        <a:rPr lang="es-MX" sz="1400">
                          <a:effectLst/>
                        </a:rPr>
                        <a:t>2 × 256 KiB</a:t>
                      </a:r>
                    </a:p>
                  </a:txBody>
                  <a:tcPr marL="56511" marR="56511" marT="28255" marB="28255" anchor="ctr"/>
                </a:tc>
                <a:tc>
                  <a:txBody>
                    <a:bodyPr/>
                    <a:lstStyle/>
                    <a:p>
                      <a:r>
                        <a:rPr lang="es-MX" sz="1400">
                          <a:effectLst/>
                        </a:rPr>
                        <a:t>4 MiB</a:t>
                      </a:r>
                    </a:p>
                  </a:txBody>
                  <a:tcPr marL="56511" marR="56511" marT="28255" marB="28255" anchor="ctr"/>
                </a:tc>
                <a:tc>
                  <a:txBody>
                    <a:bodyPr/>
                    <a:lstStyle/>
                    <a:p>
                      <a:r>
                        <a:rPr lang="es-MX" sz="1400">
                          <a:effectLst/>
                        </a:rPr>
                        <a:t>DMI</a:t>
                      </a:r>
                    </a:p>
                  </a:txBody>
                  <a:tcPr marL="56511" marR="56511" marT="28255" marB="28255" anchor="ctr"/>
                </a:tc>
                <a:tc>
                  <a:txBody>
                    <a:bodyPr/>
                    <a:lstStyle/>
                    <a:p>
                      <a:r>
                        <a:rPr lang="es-MX" sz="1400">
                          <a:effectLst/>
                        </a:rPr>
                        <a:t>22×</a:t>
                      </a:r>
                    </a:p>
                  </a:txBody>
                  <a:tcPr marL="56511" marR="56511" marT="28255" marB="28255" anchor="ctr"/>
                </a:tc>
                <a:tc>
                  <a:txBody>
                    <a:bodyPr/>
                    <a:lstStyle/>
                    <a:p>
                      <a:r>
                        <a:rPr lang="es-MX" sz="1400">
                          <a:effectLst/>
                        </a:rPr>
                        <a:t>2 × DDR3-1333</a:t>
                      </a:r>
                    </a:p>
                  </a:txBody>
                  <a:tcPr marL="56511" marR="56511" marT="28255" marB="28255" anchor="ctr"/>
                </a:tc>
                <a:tc>
                  <a:txBody>
                    <a:bodyPr/>
                    <a:lstStyle/>
                    <a:p>
                      <a:r>
                        <a:rPr lang="es-MX" sz="1400">
                          <a:effectLst/>
                        </a:rPr>
                        <a:t>0.65–1.4 V</a:t>
                      </a:r>
                    </a:p>
                  </a:txBody>
                  <a:tcPr marL="56511" marR="56511" marT="28255" marB="28255" anchor="ctr"/>
                </a:tc>
                <a:tc>
                  <a:txBody>
                    <a:bodyPr/>
                    <a:lstStyle/>
                    <a:p>
                      <a:r>
                        <a:rPr lang="es-MX" sz="1400">
                          <a:effectLst/>
                        </a:rPr>
                        <a:t>73 W</a:t>
                      </a:r>
                    </a:p>
                  </a:txBody>
                  <a:tcPr marL="56511" marR="56511" marT="28255" marB="28255" anchor="ctr"/>
                </a:tc>
                <a:tc>
                  <a:txBody>
                    <a:bodyPr/>
                    <a:lstStyle/>
                    <a:p>
                      <a:r>
                        <a:rPr lang="es-MX" sz="1400">
                          <a:effectLst/>
                        </a:rPr>
                        <a:t>LGA 1156</a:t>
                      </a:r>
                    </a:p>
                  </a:txBody>
                  <a:tcPr marL="56511" marR="56511" marT="28255" marB="28255" anchor="ctr"/>
                </a:tc>
                <a:tc>
                  <a:txBody>
                    <a:bodyPr/>
                    <a:lstStyle/>
                    <a:p>
                      <a:r>
                        <a:rPr lang="es-MX" sz="1400">
                          <a:effectLst/>
                        </a:rPr>
                        <a:t>Enero de 2010</a:t>
                      </a:r>
                    </a:p>
                  </a:txBody>
                  <a:tcPr marL="56511" marR="56511" marT="28255" marB="28255" anchor="ctr"/>
                </a:tc>
                <a:tc>
                  <a:txBody>
                    <a:bodyPr/>
                    <a:lstStyle/>
                    <a:p>
                      <a:r>
                        <a:rPr lang="es-MX" sz="1400">
                          <a:effectLst/>
                        </a:rPr>
                        <a:t>$113</a:t>
                      </a:r>
                    </a:p>
                  </a:txBody>
                  <a:tcPr marL="56511" marR="56511" marT="28255" marB="28255" anchor="ctr"/>
                </a:tc>
                <a:extLst>
                  <a:ext uri="{0D108BD9-81ED-4DB2-BD59-A6C34878D82A}">
                    <a16:rowId xmlns:a16="http://schemas.microsoft.com/office/drawing/2014/main" val="57294491"/>
                  </a:ext>
                </a:extLst>
              </a:tr>
              <a:tr h="892248">
                <a:tc>
                  <a:txBody>
                    <a:bodyPr/>
                    <a:lstStyle/>
                    <a:p>
                      <a:r>
                        <a:rPr lang="es-MX" sz="1400">
                          <a:effectLst/>
                        </a:rPr>
                        <a:t>Core i3-540</a:t>
                      </a:r>
                    </a:p>
                  </a:txBody>
                  <a:tcPr marL="56511" marR="56511" marT="28255" marB="28255" anchor="ctr"/>
                </a:tc>
                <a:tc>
                  <a:txBody>
                    <a:bodyPr/>
                    <a:lstStyle/>
                    <a:p>
                      <a:r>
                        <a:rPr lang="es-MX" sz="1400">
                          <a:effectLst/>
                        </a:rPr>
                        <a:t>3.07 GHz</a:t>
                      </a:r>
                    </a:p>
                  </a:txBody>
                  <a:tcPr marL="56511" marR="56511" marT="28255" marB="28255" anchor="ctr"/>
                </a:tc>
                <a:tc>
                  <a:txBody>
                    <a:bodyPr/>
                    <a:lstStyle/>
                    <a:p>
                      <a:r>
                        <a:rPr lang="es-MX" sz="1400">
                          <a:effectLst/>
                        </a:rPr>
                        <a:t>N/A</a:t>
                      </a:r>
                    </a:p>
                  </a:txBody>
                  <a:tcPr marL="56511" marR="56511" marT="28255" marB="28255" anchor="ctr"/>
                </a:tc>
                <a:tc>
                  <a:txBody>
                    <a:bodyPr/>
                    <a:lstStyle/>
                    <a:p>
                      <a:r>
                        <a:rPr lang="es-MX" sz="1400">
                          <a:effectLst/>
                        </a:rPr>
                        <a:t>733 MHz</a:t>
                      </a:r>
                    </a:p>
                  </a:txBody>
                  <a:tcPr marL="56511" marR="56511" marT="28255" marB="28255" anchor="ctr"/>
                </a:tc>
                <a:tc>
                  <a:txBody>
                    <a:bodyPr/>
                    <a:lstStyle/>
                    <a:p>
                      <a:r>
                        <a:rPr lang="es-MX" sz="1400">
                          <a:effectLst/>
                        </a:rPr>
                        <a:t>2</a:t>
                      </a:r>
                    </a:p>
                  </a:txBody>
                  <a:tcPr marL="56511" marR="56511" marT="28255" marB="28255" anchor="ctr"/>
                </a:tc>
                <a:tc>
                  <a:txBody>
                    <a:bodyPr/>
                    <a:lstStyle/>
                    <a:p>
                      <a:r>
                        <a:rPr lang="es-MX" sz="1400">
                          <a:effectLst/>
                        </a:rPr>
                        <a:t>2 × 256 KiB</a:t>
                      </a:r>
                    </a:p>
                  </a:txBody>
                  <a:tcPr marL="56511" marR="56511" marT="28255" marB="28255" anchor="ctr"/>
                </a:tc>
                <a:tc>
                  <a:txBody>
                    <a:bodyPr/>
                    <a:lstStyle/>
                    <a:p>
                      <a:r>
                        <a:rPr lang="es-MX" sz="1400">
                          <a:effectLst/>
                        </a:rPr>
                        <a:t>4 MiB</a:t>
                      </a:r>
                    </a:p>
                  </a:txBody>
                  <a:tcPr marL="56511" marR="56511" marT="28255" marB="28255" anchor="ctr"/>
                </a:tc>
                <a:tc>
                  <a:txBody>
                    <a:bodyPr/>
                    <a:lstStyle/>
                    <a:p>
                      <a:r>
                        <a:rPr lang="es-MX" sz="1400">
                          <a:effectLst/>
                        </a:rPr>
                        <a:t>DMI</a:t>
                      </a:r>
                    </a:p>
                  </a:txBody>
                  <a:tcPr marL="56511" marR="56511" marT="28255" marB="28255" anchor="ctr"/>
                </a:tc>
                <a:tc>
                  <a:txBody>
                    <a:bodyPr/>
                    <a:lstStyle/>
                    <a:p>
                      <a:r>
                        <a:rPr lang="es-MX" sz="1400">
                          <a:effectLst/>
                        </a:rPr>
                        <a:t>23×</a:t>
                      </a:r>
                    </a:p>
                  </a:txBody>
                  <a:tcPr marL="56511" marR="56511" marT="28255" marB="28255" anchor="ctr"/>
                </a:tc>
                <a:tc>
                  <a:txBody>
                    <a:bodyPr/>
                    <a:lstStyle/>
                    <a:p>
                      <a:r>
                        <a:rPr lang="es-MX" sz="1400">
                          <a:effectLst/>
                        </a:rPr>
                        <a:t>2 × DDR3-1333</a:t>
                      </a:r>
                    </a:p>
                  </a:txBody>
                  <a:tcPr marL="56511" marR="56511" marT="28255" marB="28255" anchor="ctr"/>
                </a:tc>
                <a:tc>
                  <a:txBody>
                    <a:bodyPr/>
                    <a:lstStyle/>
                    <a:p>
                      <a:r>
                        <a:rPr lang="es-MX" sz="1400">
                          <a:effectLst/>
                        </a:rPr>
                        <a:t>0.65–1.4 V</a:t>
                      </a:r>
                    </a:p>
                  </a:txBody>
                  <a:tcPr marL="56511" marR="56511" marT="28255" marB="28255" anchor="ctr"/>
                </a:tc>
                <a:tc>
                  <a:txBody>
                    <a:bodyPr/>
                    <a:lstStyle/>
                    <a:p>
                      <a:r>
                        <a:rPr lang="es-MX" sz="1400">
                          <a:effectLst/>
                        </a:rPr>
                        <a:t>73 W</a:t>
                      </a:r>
                    </a:p>
                  </a:txBody>
                  <a:tcPr marL="56511" marR="56511" marT="28255" marB="28255" anchor="ctr"/>
                </a:tc>
                <a:tc>
                  <a:txBody>
                    <a:bodyPr/>
                    <a:lstStyle/>
                    <a:p>
                      <a:r>
                        <a:rPr lang="es-MX" sz="1400">
                          <a:effectLst/>
                        </a:rPr>
                        <a:t>LGA 1156</a:t>
                      </a:r>
                    </a:p>
                  </a:txBody>
                  <a:tcPr marL="56511" marR="56511" marT="28255" marB="28255" anchor="ctr"/>
                </a:tc>
                <a:tc>
                  <a:txBody>
                    <a:bodyPr/>
                    <a:lstStyle/>
                    <a:p>
                      <a:r>
                        <a:rPr lang="es-MX" sz="1400">
                          <a:effectLst/>
                        </a:rPr>
                        <a:t>Enero de 2010</a:t>
                      </a:r>
                    </a:p>
                  </a:txBody>
                  <a:tcPr marL="56511" marR="56511" marT="28255" marB="28255" anchor="ctr"/>
                </a:tc>
                <a:tc>
                  <a:txBody>
                    <a:bodyPr/>
                    <a:lstStyle/>
                    <a:p>
                      <a:r>
                        <a:rPr lang="es-MX" sz="1400">
                          <a:effectLst/>
                        </a:rPr>
                        <a:t>$133</a:t>
                      </a:r>
                    </a:p>
                  </a:txBody>
                  <a:tcPr marL="56511" marR="56511" marT="28255" marB="28255" anchor="ctr"/>
                </a:tc>
                <a:extLst>
                  <a:ext uri="{0D108BD9-81ED-4DB2-BD59-A6C34878D82A}">
                    <a16:rowId xmlns:a16="http://schemas.microsoft.com/office/drawing/2014/main" val="765935626"/>
                  </a:ext>
                </a:extLst>
              </a:tr>
              <a:tr h="892248">
                <a:tc>
                  <a:txBody>
                    <a:bodyPr/>
                    <a:lstStyle/>
                    <a:p>
                      <a:r>
                        <a:rPr lang="es-MX" sz="1400">
                          <a:effectLst/>
                        </a:rPr>
                        <a:t>Core i3-550</a:t>
                      </a:r>
                    </a:p>
                  </a:txBody>
                  <a:tcPr marL="56511" marR="56511" marT="28255" marB="28255" anchor="ctr"/>
                </a:tc>
                <a:tc>
                  <a:txBody>
                    <a:bodyPr/>
                    <a:lstStyle/>
                    <a:p>
                      <a:r>
                        <a:rPr lang="es-MX" sz="1400">
                          <a:effectLst/>
                        </a:rPr>
                        <a:t>3.2 GHz</a:t>
                      </a:r>
                    </a:p>
                  </a:txBody>
                  <a:tcPr marL="56511" marR="56511" marT="28255" marB="28255" anchor="ctr"/>
                </a:tc>
                <a:tc>
                  <a:txBody>
                    <a:bodyPr/>
                    <a:lstStyle/>
                    <a:p>
                      <a:r>
                        <a:rPr lang="es-MX" sz="1400">
                          <a:effectLst/>
                        </a:rPr>
                        <a:t>N/A</a:t>
                      </a:r>
                    </a:p>
                  </a:txBody>
                  <a:tcPr marL="56511" marR="56511" marT="28255" marB="28255" anchor="ctr"/>
                </a:tc>
                <a:tc>
                  <a:txBody>
                    <a:bodyPr/>
                    <a:lstStyle/>
                    <a:p>
                      <a:r>
                        <a:rPr lang="es-MX" sz="1400">
                          <a:effectLst/>
                        </a:rPr>
                        <a:t>733 MHz</a:t>
                      </a:r>
                    </a:p>
                  </a:txBody>
                  <a:tcPr marL="56511" marR="56511" marT="28255" marB="28255" anchor="ctr"/>
                </a:tc>
                <a:tc>
                  <a:txBody>
                    <a:bodyPr/>
                    <a:lstStyle/>
                    <a:p>
                      <a:r>
                        <a:rPr lang="es-MX" sz="1400">
                          <a:effectLst/>
                        </a:rPr>
                        <a:t>2</a:t>
                      </a:r>
                    </a:p>
                  </a:txBody>
                  <a:tcPr marL="56511" marR="56511" marT="28255" marB="28255" anchor="ctr"/>
                </a:tc>
                <a:tc>
                  <a:txBody>
                    <a:bodyPr/>
                    <a:lstStyle/>
                    <a:p>
                      <a:r>
                        <a:rPr lang="es-MX" sz="1400">
                          <a:effectLst/>
                        </a:rPr>
                        <a:t>2 × 256 KiB</a:t>
                      </a:r>
                    </a:p>
                  </a:txBody>
                  <a:tcPr marL="56511" marR="56511" marT="28255" marB="28255" anchor="ctr"/>
                </a:tc>
                <a:tc>
                  <a:txBody>
                    <a:bodyPr/>
                    <a:lstStyle/>
                    <a:p>
                      <a:r>
                        <a:rPr lang="es-MX" sz="1400">
                          <a:effectLst/>
                        </a:rPr>
                        <a:t>4 MiB</a:t>
                      </a:r>
                    </a:p>
                  </a:txBody>
                  <a:tcPr marL="56511" marR="56511" marT="28255" marB="28255" anchor="ctr"/>
                </a:tc>
                <a:tc>
                  <a:txBody>
                    <a:bodyPr/>
                    <a:lstStyle/>
                    <a:p>
                      <a:r>
                        <a:rPr lang="es-MX" sz="1400">
                          <a:effectLst/>
                        </a:rPr>
                        <a:t>DMI</a:t>
                      </a:r>
                    </a:p>
                  </a:txBody>
                  <a:tcPr marL="56511" marR="56511" marT="28255" marB="28255" anchor="ctr"/>
                </a:tc>
                <a:tc>
                  <a:txBody>
                    <a:bodyPr/>
                    <a:lstStyle/>
                    <a:p>
                      <a:r>
                        <a:rPr lang="es-MX" sz="1400">
                          <a:effectLst/>
                        </a:rPr>
                        <a:t>24×</a:t>
                      </a:r>
                    </a:p>
                  </a:txBody>
                  <a:tcPr marL="56511" marR="56511" marT="28255" marB="28255" anchor="ctr"/>
                </a:tc>
                <a:tc>
                  <a:txBody>
                    <a:bodyPr/>
                    <a:lstStyle/>
                    <a:p>
                      <a:r>
                        <a:rPr lang="es-MX" sz="1400">
                          <a:effectLst/>
                        </a:rPr>
                        <a:t>2 × DDR3-1333</a:t>
                      </a:r>
                    </a:p>
                  </a:txBody>
                  <a:tcPr marL="56511" marR="56511" marT="28255" marB="28255" anchor="ctr"/>
                </a:tc>
                <a:tc>
                  <a:txBody>
                    <a:bodyPr/>
                    <a:lstStyle/>
                    <a:p>
                      <a:r>
                        <a:rPr lang="es-MX" sz="1400">
                          <a:effectLst/>
                        </a:rPr>
                        <a:t>0.65–1.4 V</a:t>
                      </a:r>
                    </a:p>
                  </a:txBody>
                  <a:tcPr marL="56511" marR="56511" marT="28255" marB="28255" anchor="ctr"/>
                </a:tc>
                <a:tc>
                  <a:txBody>
                    <a:bodyPr/>
                    <a:lstStyle/>
                    <a:p>
                      <a:r>
                        <a:rPr lang="es-MX" sz="1400">
                          <a:effectLst/>
                        </a:rPr>
                        <a:t>73 W</a:t>
                      </a:r>
                    </a:p>
                  </a:txBody>
                  <a:tcPr marL="56511" marR="56511" marT="28255" marB="28255" anchor="ctr"/>
                </a:tc>
                <a:tc>
                  <a:txBody>
                    <a:bodyPr/>
                    <a:lstStyle/>
                    <a:p>
                      <a:r>
                        <a:rPr lang="es-MX" sz="1400">
                          <a:effectLst/>
                        </a:rPr>
                        <a:t>LGA 1156</a:t>
                      </a:r>
                    </a:p>
                  </a:txBody>
                  <a:tcPr marL="56511" marR="56511" marT="28255" marB="28255" anchor="ctr"/>
                </a:tc>
                <a:tc>
                  <a:txBody>
                    <a:bodyPr/>
                    <a:lstStyle/>
                    <a:p>
                      <a:r>
                        <a:rPr lang="es-MX" sz="1400">
                          <a:effectLst/>
                        </a:rPr>
                        <a:t>Mayo de 2010</a:t>
                      </a:r>
                    </a:p>
                  </a:txBody>
                  <a:tcPr marL="56511" marR="56511" marT="28255" marB="28255" anchor="ctr"/>
                </a:tc>
                <a:tc>
                  <a:txBody>
                    <a:bodyPr/>
                    <a:lstStyle/>
                    <a:p>
                      <a:r>
                        <a:rPr lang="es-MX" sz="1400">
                          <a:effectLst/>
                        </a:rPr>
                        <a:t>$138</a:t>
                      </a:r>
                    </a:p>
                  </a:txBody>
                  <a:tcPr marL="56511" marR="56511" marT="28255" marB="28255" anchor="ctr"/>
                </a:tc>
                <a:extLst>
                  <a:ext uri="{0D108BD9-81ED-4DB2-BD59-A6C34878D82A}">
                    <a16:rowId xmlns:a16="http://schemas.microsoft.com/office/drawing/2014/main" val="613556366"/>
                  </a:ext>
                </a:extLst>
              </a:tr>
              <a:tr h="892248">
                <a:tc>
                  <a:txBody>
                    <a:bodyPr/>
                    <a:lstStyle/>
                    <a:p>
                      <a:r>
                        <a:rPr lang="es-MX" sz="1400">
                          <a:effectLst/>
                        </a:rPr>
                        <a:t>Core i3-560</a:t>
                      </a:r>
                    </a:p>
                  </a:txBody>
                  <a:tcPr marL="56511" marR="56511" marT="28255" marB="28255" anchor="ctr"/>
                </a:tc>
                <a:tc>
                  <a:txBody>
                    <a:bodyPr/>
                    <a:lstStyle/>
                    <a:p>
                      <a:r>
                        <a:rPr lang="es-MX" sz="1400">
                          <a:effectLst/>
                        </a:rPr>
                        <a:t>3.33 GHz</a:t>
                      </a:r>
                    </a:p>
                  </a:txBody>
                  <a:tcPr marL="56511" marR="56511" marT="28255" marB="28255" anchor="ctr"/>
                </a:tc>
                <a:tc>
                  <a:txBody>
                    <a:bodyPr/>
                    <a:lstStyle/>
                    <a:p>
                      <a:r>
                        <a:rPr lang="es-MX" sz="1400">
                          <a:effectLst/>
                        </a:rPr>
                        <a:t>N/A</a:t>
                      </a:r>
                    </a:p>
                  </a:txBody>
                  <a:tcPr marL="56511" marR="56511" marT="28255" marB="28255" anchor="ctr"/>
                </a:tc>
                <a:tc>
                  <a:txBody>
                    <a:bodyPr/>
                    <a:lstStyle/>
                    <a:p>
                      <a:r>
                        <a:rPr lang="es-MX" sz="1400">
                          <a:effectLst/>
                        </a:rPr>
                        <a:t>733 MHz</a:t>
                      </a:r>
                    </a:p>
                  </a:txBody>
                  <a:tcPr marL="56511" marR="56511" marT="28255" marB="28255" anchor="ctr"/>
                </a:tc>
                <a:tc>
                  <a:txBody>
                    <a:bodyPr/>
                    <a:lstStyle/>
                    <a:p>
                      <a:r>
                        <a:rPr lang="es-MX" sz="1400">
                          <a:effectLst/>
                        </a:rPr>
                        <a:t>2</a:t>
                      </a:r>
                    </a:p>
                  </a:txBody>
                  <a:tcPr marL="56511" marR="56511" marT="28255" marB="28255" anchor="ctr"/>
                </a:tc>
                <a:tc>
                  <a:txBody>
                    <a:bodyPr/>
                    <a:lstStyle/>
                    <a:p>
                      <a:r>
                        <a:rPr lang="es-MX" sz="1400">
                          <a:effectLst/>
                        </a:rPr>
                        <a:t>2 × 256 KiB</a:t>
                      </a:r>
                    </a:p>
                  </a:txBody>
                  <a:tcPr marL="56511" marR="56511" marT="28255" marB="28255" anchor="ctr"/>
                </a:tc>
                <a:tc>
                  <a:txBody>
                    <a:bodyPr/>
                    <a:lstStyle/>
                    <a:p>
                      <a:r>
                        <a:rPr lang="es-MX" sz="1400">
                          <a:effectLst/>
                        </a:rPr>
                        <a:t>4 MiB</a:t>
                      </a:r>
                    </a:p>
                  </a:txBody>
                  <a:tcPr marL="56511" marR="56511" marT="28255" marB="28255" anchor="ctr"/>
                </a:tc>
                <a:tc>
                  <a:txBody>
                    <a:bodyPr/>
                    <a:lstStyle/>
                    <a:p>
                      <a:r>
                        <a:rPr lang="es-MX" sz="1400">
                          <a:effectLst/>
                        </a:rPr>
                        <a:t>DMI</a:t>
                      </a:r>
                    </a:p>
                  </a:txBody>
                  <a:tcPr marL="56511" marR="56511" marT="28255" marB="28255" anchor="ctr"/>
                </a:tc>
                <a:tc>
                  <a:txBody>
                    <a:bodyPr/>
                    <a:lstStyle/>
                    <a:p>
                      <a:r>
                        <a:rPr lang="es-MX" sz="1400">
                          <a:effectLst/>
                        </a:rPr>
                        <a:t>25×</a:t>
                      </a:r>
                    </a:p>
                  </a:txBody>
                  <a:tcPr marL="56511" marR="56511" marT="28255" marB="28255" anchor="ctr"/>
                </a:tc>
                <a:tc>
                  <a:txBody>
                    <a:bodyPr/>
                    <a:lstStyle/>
                    <a:p>
                      <a:r>
                        <a:rPr lang="es-MX" sz="1400">
                          <a:effectLst/>
                        </a:rPr>
                        <a:t>2 × DDR3-1333</a:t>
                      </a:r>
                    </a:p>
                  </a:txBody>
                  <a:tcPr marL="56511" marR="56511" marT="28255" marB="28255" anchor="ctr"/>
                </a:tc>
                <a:tc>
                  <a:txBody>
                    <a:bodyPr/>
                    <a:lstStyle/>
                    <a:p>
                      <a:r>
                        <a:rPr lang="es-MX" sz="1400">
                          <a:effectLst/>
                        </a:rPr>
                        <a:t>0.65–1.4 V</a:t>
                      </a:r>
                    </a:p>
                  </a:txBody>
                  <a:tcPr marL="56511" marR="56511" marT="28255" marB="28255" anchor="ctr"/>
                </a:tc>
                <a:tc>
                  <a:txBody>
                    <a:bodyPr/>
                    <a:lstStyle/>
                    <a:p>
                      <a:r>
                        <a:rPr lang="es-MX" sz="1400">
                          <a:effectLst/>
                        </a:rPr>
                        <a:t>73 W</a:t>
                      </a:r>
                    </a:p>
                  </a:txBody>
                  <a:tcPr marL="56511" marR="56511" marT="28255" marB="28255" anchor="ctr"/>
                </a:tc>
                <a:tc>
                  <a:txBody>
                    <a:bodyPr/>
                    <a:lstStyle/>
                    <a:p>
                      <a:r>
                        <a:rPr lang="es-MX" sz="1400">
                          <a:effectLst/>
                        </a:rPr>
                        <a:t>LGA 1156</a:t>
                      </a:r>
                    </a:p>
                  </a:txBody>
                  <a:tcPr marL="56511" marR="56511" marT="28255" marB="28255" anchor="ctr"/>
                </a:tc>
                <a:tc>
                  <a:txBody>
                    <a:bodyPr/>
                    <a:lstStyle/>
                    <a:p>
                      <a:r>
                        <a:rPr lang="es-MX" sz="1400">
                          <a:effectLst/>
                        </a:rPr>
                        <a:t>Agosto de 2010</a:t>
                      </a:r>
                    </a:p>
                  </a:txBody>
                  <a:tcPr marL="56511" marR="56511" marT="28255" marB="28255" anchor="ctr"/>
                </a:tc>
                <a:tc>
                  <a:txBody>
                    <a:bodyPr/>
                    <a:lstStyle/>
                    <a:p>
                      <a:r>
                        <a:rPr lang="es-MX" sz="1400" dirty="0">
                          <a:effectLst/>
                        </a:rPr>
                        <a:t>$138</a:t>
                      </a:r>
                    </a:p>
                  </a:txBody>
                  <a:tcPr marL="56511" marR="56511" marT="28255" marB="28255" anchor="ctr"/>
                </a:tc>
                <a:extLst>
                  <a:ext uri="{0D108BD9-81ED-4DB2-BD59-A6C34878D82A}">
                    <a16:rowId xmlns:a16="http://schemas.microsoft.com/office/drawing/2014/main" val="701552962"/>
                  </a:ext>
                </a:extLst>
              </a:tr>
            </a:tbl>
          </a:graphicData>
        </a:graphic>
      </p:graphicFrame>
      <p:sp>
        <p:nvSpPr>
          <p:cNvPr id="8" name="Rectangle 2">
            <a:extLst>
              <a:ext uri="{FF2B5EF4-FFF2-40B4-BE49-F238E27FC236}">
                <a16:creationId xmlns:a16="http://schemas.microsoft.com/office/drawing/2014/main" id="{976B551E-530C-4BA3-9A49-46A0822B5549}"/>
              </a:ext>
            </a:extLst>
          </p:cNvPr>
          <p:cNvSpPr>
            <a:spLocks noChangeArrowheads="1"/>
          </p:cNvSpPr>
          <p:nvPr/>
        </p:nvSpPr>
        <p:spPr bwMode="auto">
          <a:xfrm>
            <a:off x="744633" y="279020"/>
            <a:ext cx="3581708" cy="417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1" i="0" u="none" strike="noStrike" cap="none" normalizeH="0" baseline="0" dirty="0">
                <a:ln>
                  <a:noFill/>
                </a:ln>
                <a:solidFill>
                  <a:schemeClr val="accent1"/>
                </a:solidFill>
                <a:effectLst/>
                <a:cs typeface="Arial" panose="020B0604020202020204" pitchFamily="34" charset="0"/>
              </a:rPr>
              <a:t>Intel Core i3 (Primera Generación</a:t>
            </a:r>
            <a:r>
              <a:rPr kumimoji="0" lang="es-MX" altLang="es-MX" sz="1200" b="1" i="0" u="none" strike="noStrike" cap="none" normalizeH="0" baseline="0" dirty="0">
                <a:ln>
                  <a:noFill/>
                </a:ln>
                <a:solidFill>
                  <a:srgbClr val="000000"/>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1" i="0" u="none" strike="noStrike" cap="none" normalizeH="0" baseline="0" dirty="0" err="1">
                <a:ln>
                  <a:noFill/>
                </a:ln>
                <a:solidFill>
                  <a:srgbClr val="202122"/>
                </a:solidFill>
                <a:effectLst/>
                <a:cs typeface="Arial" panose="020B0604020202020204" pitchFamily="34" charset="0"/>
              </a:rPr>
              <a:t>Clarkdale</a:t>
            </a:r>
            <a:r>
              <a:rPr kumimoji="0" lang="es-MX" altLang="es-MX" sz="1200" b="0" i="0" u="none" strike="noStrike" cap="none" normalizeH="0" baseline="0" dirty="0">
                <a:ln>
                  <a:noFill/>
                </a:ln>
                <a:solidFill>
                  <a:srgbClr val="202122"/>
                </a:solidFill>
                <a:effectLst/>
                <a:cs typeface="Arial" panose="020B0604020202020204" pitchFamily="34" charset="0"/>
              </a:rPr>
              <a:t> - tecnología de proceso de 32 nm</a:t>
            </a:r>
          </a:p>
        </p:txBody>
      </p:sp>
    </p:spTree>
    <p:extLst>
      <p:ext uri="{BB962C8B-B14F-4D97-AF65-F5344CB8AC3E}">
        <p14:creationId xmlns:p14="http://schemas.microsoft.com/office/powerpoint/2010/main" val="322156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C590873-F73A-4050-B1F9-F5B4F0B1B01F}"/>
              </a:ext>
            </a:extLst>
          </p:cNvPr>
          <p:cNvSpPr>
            <a:spLocks noGrp="1"/>
          </p:cNvSpPr>
          <p:nvPr>
            <p:ph type="sldNum" sz="quarter" idx="12"/>
          </p:nvPr>
        </p:nvSpPr>
        <p:spPr/>
        <p:txBody>
          <a:bodyPr/>
          <a:lstStyle/>
          <a:p>
            <a:pPr rtl="0"/>
            <a:fld id="{D8DA9DAA-006C-4F4B-980E-E3DF019B24E2}" type="slidenum">
              <a:rPr lang="es-ES" noProof="0" smtClean="0"/>
              <a:t>87</a:t>
            </a:fld>
            <a:endParaRPr lang="es-ES" noProof="0"/>
          </a:p>
        </p:txBody>
      </p:sp>
      <p:graphicFrame>
        <p:nvGraphicFramePr>
          <p:cNvPr id="5" name="Tabla 4">
            <a:extLst>
              <a:ext uri="{FF2B5EF4-FFF2-40B4-BE49-F238E27FC236}">
                <a16:creationId xmlns:a16="http://schemas.microsoft.com/office/drawing/2014/main" id="{D1D0BF3F-ADC2-4A41-ABB5-16E23C58A1E1}"/>
              </a:ext>
            </a:extLst>
          </p:cNvPr>
          <p:cNvGraphicFramePr>
            <a:graphicFrameLocks noGrp="1"/>
          </p:cNvGraphicFramePr>
          <p:nvPr>
            <p:extLst>
              <p:ext uri="{D42A27DB-BD31-4B8C-83A1-F6EECF244321}">
                <p14:modId xmlns:p14="http://schemas.microsoft.com/office/powerpoint/2010/main" val="3011768828"/>
              </p:ext>
            </p:extLst>
          </p:nvPr>
        </p:nvGraphicFramePr>
        <p:xfrm>
          <a:off x="838200" y="533947"/>
          <a:ext cx="10564770" cy="6109776"/>
        </p:xfrm>
        <a:graphic>
          <a:graphicData uri="http://schemas.openxmlformats.org/drawingml/2006/table">
            <a:tbl>
              <a:tblPr>
                <a:tableStyleId>{E8B1032C-EA38-4F05-BA0D-38AFFFC7BED3}</a:tableStyleId>
              </a:tblPr>
              <a:tblGrid>
                <a:gridCol w="704318">
                  <a:extLst>
                    <a:ext uri="{9D8B030D-6E8A-4147-A177-3AD203B41FA5}">
                      <a16:colId xmlns:a16="http://schemas.microsoft.com/office/drawing/2014/main" val="2440616146"/>
                    </a:ext>
                  </a:extLst>
                </a:gridCol>
                <a:gridCol w="704318">
                  <a:extLst>
                    <a:ext uri="{9D8B030D-6E8A-4147-A177-3AD203B41FA5}">
                      <a16:colId xmlns:a16="http://schemas.microsoft.com/office/drawing/2014/main" val="2022623422"/>
                    </a:ext>
                  </a:extLst>
                </a:gridCol>
                <a:gridCol w="704318">
                  <a:extLst>
                    <a:ext uri="{9D8B030D-6E8A-4147-A177-3AD203B41FA5}">
                      <a16:colId xmlns:a16="http://schemas.microsoft.com/office/drawing/2014/main" val="3535972496"/>
                    </a:ext>
                  </a:extLst>
                </a:gridCol>
                <a:gridCol w="704318">
                  <a:extLst>
                    <a:ext uri="{9D8B030D-6E8A-4147-A177-3AD203B41FA5}">
                      <a16:colId xmlns:a16="http://schemas.microsoft.com/office/drawing/2014/main" val="1278937782"/>
                    </a:ext>
                  </a:extLst>
                </a:gridCol>
                <a:gridCol w="704318">
                  <a:extLst>
                    <a:ext uri="{9D8B030D-6E8A-4147-A177-3AD203B41FA5}">
                      <a16:colId xmlns:a16="http://schemas.microsoft.com/office/drawing/2014/main" val="379046503"/>
                    </a:ext>
                  </a:extLst>
                </a:gridCol>
                <a:gridCol w="704318">
                  <a:extLst>
                    <a:ext uri="{9D8B030D-6E8A-4147-A177-3AD203B41FA5}">
                      <a16:colId xmlns:a16="http://schemas.microsoft.com/office/drawing/2014/main" val="4046584909"/>
                    </a:ext>
                  </a:extLst>
                </a:gridCol>
                <a:gridCol w="704318">
                  <a:extLst>
                    <a:ext uri="{9D8B030D-6E8A-4147-A177-3AD203B41FA5}">
                      <a16:colId xmlns:a16="http://schemas.microsoft.com/office/drawing/2014/main" val="2864047560"/>
                    </a:ext>
                  </a:extLst>
                </a:gridCol>
                <a:gridCol w="704318">
                  <a:extLst>
                    <a:ext uri="{9D8B030D-6E8A-4147-A177-3AD203B41FA5}">
                      <a16:colId xmlns:a16="http://schemas.microsoft.com/office/drawing/2014/main" val="3298607755"/>
                    </a:ext>
                  </a:extLst>
                </a:gridCol>
                <a:gridCol w="704318">
                  <a:extLst>
                    <a:ext uri="{9D8B030D-6E8A-4147-A177-3AD203B41FA5}">
                      <a16:colId xmlns:a16="http://schemas.microsoft.com/office/drawing/2014/main" val="3019850554"/>
                    </a:ext>
                  </a:extLst>
                </a:gridCol>
                <a:gridCol w="704318">
                  <a:extLst>
                    <a:ext uri="{9D8B030D-6E8A-4147-A177-3AD203B41FA5}">
                      <a16:colId xmlns:a16="http://schemas.microsoft.com/office/drawing/2014/main" val="4213768174"/>
                    </a:ext>
                  </a:extLst>
                </a:gridCol>
                <a:gridCol w="704318">
                  <a:extLst>
                    <a:ext uri="{9D8B030D-6E8A-4147-A177-3AD203B41FA5}">
                      <a16:colId xmlns:a16="http://schemas.microsoft.com/office/drawing/2014/main" val="783709578"/>
                    </a:ext>
                  </a:extLst>
                </a:gridCol>
                <a:gridCol w="704318">
                  <a:extLst>
                    <a:ext uri="{9D8B030D-6E8A-4147-A177-3AD203B41FA5}">
                      <a16:colId xmlns:a16="http://schemas.microsoft.com/office/drawing/2014/main" val="4037075019"/>
                    </a:ext>
                  </a:extLst>
                </a:gridCol>
                <a:gridCol w="704318">
                  <a:extLst>
                    <a:ext uri="{9D8B030D-6E8A-4147-A177-3AD203B41FA5}">
                      <a16:colId xmlns:a16="http://schemas.microsoft.com/office/drawing/2014/main" val="2452969520"/>
                    </a:ext>
                  </a:extLst>
                </a:gridCol>
                <a:gridCol w="704318">
                  <a:extLst>
                    <a:ext uri="{9D8B030D-6E8A-4147-A177-3AD203B41FA5}">
                      <a16:colId xmlns:a16="http://schemas.microsoft.com/office/drawing/2014/main" val="97344653"/>
                    </a:ext>
                  </a:extLst>
                </a:gridCol>
                <a:gridCol w="704318">
                  <a:extLst>
                    <a:ext uri="{9D8B030D-6E8A-4147-A177-3AD203B41FA5}">
                      <a16:colId xmlns:a16="http://schemas.microsoft.com/office/drawing/2014/main" val="1272715713"/>
                    </a:ext>
                  </a:extLst>
                </a:gridCol>
              </a:tblGrid>
              <a:tr h="824451">
                <a:tc>
                  <a:txBody>
                    <a:bodyPr/>
                    <a:lstStyle/>
                    <a:p>
                      <a:pPr algn="ctr"/>
                      <a:r>
                        <a:rPr lang="es-MX" sz="1200">
                          <a:effectLst/>
                        </a:rPr>
                        <a:t>Modelo</a:t>
                      </a:r>
                    </a:p>
                  </a:txBody>
                  <a:tcPr marL="28627" marR="28627" marT="14314" marB="14314" anchor="ctr"/>
                </a:tc>
                <a:tc>
                  <a:txBody>
                    <a:bodyPr/>
                    <a:lstStyle/>
                    <a:p>
                      <a:pPr algn="ctr"/>
                      <a:r>
                        <a:rPr lang="es-MX" sz="1200">
                          <a:effectLst/>
                        </a:rPr>
                        <a:t>Frecuencia</a:t>
                      </a:r>
                    </a:p>
                  </a:txBody>
                  <a:tcPr marL="28627" marR="28627" marT="14314" marB="14314" anchor="ctr"/>
                </a:tc>
                <a:tc>
                  <a:txBody>
                    <a:bodyPr/>
                    <a:lstStyle/>
                    <a:p>
                      <a:pPr algn="ctr"/>
                      <a:r>
                        <a:rPr lang="es-MX" sz="1200">
                          <a:effectLst/>
                        </a:rPr>
                        <a:t>Turbo</a:t>
                      </a:r>
                    </a:p>
                  </a:txBody>
                  <a:tcPr marL="28627" marR="28627" marT="14314" marB="14314" anchor="ctr"/>
                </a:tc>
                <a:tc>
                  <a:txBody>
                    <a:bodyPr/>
                    <a:lstStyle/>
                    <a:p>
                      <a:pPr algn="ctr"/>
                      <a:r>
                        <a:rPr lang="es-MX" sz="1200">
                          <a:effectLst/>
                        </a:rPr>
                        <a:t>Frecuenciade</a:t>
                      </a:r>
                    </a:p>
                    <a:p>
                      <a:pPr algn="ctr"/>
                      <a:r>
                        <a:rPr lang="es-MX" sz="1200">
                          <a:effectLst/>
                        </a:rPr>
                        <a:t>GPU</a:t>
                      </a:r>
                    </a:p>
                  </a:txBody>
                  <a:tcPr marL="28627" marR="28627" marT="14314" marB="14314" anchor="ctr"/>
                </a:tc>
                <a:tc>
                  <a:txBody>
                    <a:bodyPr/>
                    <a:lstStyle/>
                    <a:p>
                      <a:pPr algn="ctr"/>
                      <a:r>
                        <a:rPr lang="es-MX" sz="1200">
                          <a:effectLst/>
                        </a:rPr>
                        <a:t>Núcleos</a:t>
                      </a:r>
                    </a:p>
                  </a:txBody>
                  <a:tcPr marL="28627" marR="28627" marT="14314" marB="14314" anchor="ctr"/>
                </a:tc>
                <a:tc>
                  <a:txBody>
                    <a:bodyPr/>
                    <a:lstStyle/>
                    <a:p>
                      <a:pPr algn="ctr"/>
                      <a:r>
                        <a:rPr lang="es-MX" sz="1200">
                          <a:effectLst/>
                        </a:rPr>
                        <a:t>CachéL2</a:t>
                      </a:r>
                    </a:p>
                  </a:txBody>
                  <a:tcPr marL="28627" marR="28627" marT="14314" marB="14314" anchor="ctr"/>
                </a:tc>
                <a:tc>
                  <a:txBody>
                    <a:bodyPr/>
                    <a:lstStyle/>
                    <a:p>
                      <a:pPr algn="ctr"/>
                      <a:r>
                        <a:rPr lang="es-MX" sz="1200">
                          <a:effectLst/>
                        </a:rPr>
                        <a:t>CachéL3</a:t>
                      </a:r>
                    </a:p>
                  </a:txBody>
                  <a:tcPr marL="28627" marR="28627" marT="14314" marB="14314" anchor="ctr"/>
                </a:tc>
                <a:tc>
                  <a:txBody>
                    <a:bodyPr/>
                    <a:lstStyle/>
                    <a:p>
                      <a:pPr algn="ctr"/>
                      <a:r>
                        <a:rPr lang="es-MX" sz="1200">
                          <a:effectLst/>
                        </a:rPr>
                        <a:t>I/O bus</a:t>
                      </a:r>
                    </a:p>
                  </a:txBody>
                  <a:tcPr marL="28627" marR="28627" marT="14314" marB="14314" anchor="ctr"/>
                </a:tc>
                <a:tc>
                  <a:txBody>
                    <a:bodyPr/>
                    <a:lstStyle/>
                    <a:p>
                      <a:pPr algn="ctr"/>
                      <a:r>
                        <a:rPr lang="es-MX" sz="1200">
                          <a:effectLst/>
                        </a:rPr>
                        <a:t>Mult.</a:t>
                      </a:r>
                    </a:p>
                  </a:txBody>
                  <a:tcPr marL="28627" marR="28627" marT="14314" marB="14314" anchor="ctr"/>
                </a:tc>
                <a:tc>
                  <a:txBody>
                    <a:bodyPr/>
                    <a:lstStyle/>
                    <a:p>
                      <a:pPr algn="ctr"/>
                      <a:r>
                        <a:rPr lang="es-MX" sz="1200">
                          <a:effectLst/>
                        </a:rPr>
                        <a:t>Memoria</a:t>
                      </a:r>
                    </a:p>
                  </a:txBody>
                  <a:tcPr marL="28627" marR="28627" marT="14314" marB="14314" anchor="ctr"/>
                </a:tc>
                <a:tc>
                  <a:txBody>
                    <a:bodyPr/>
                    <a:lstStyle/>
                    <a:p>
                      <a:pPr algn="ctr"/>
                      <a:r>
                        <a:rPr lang="es-MX" sz="1200">
                          <a:effectLst/>
                        </a:rPr>
                        <a:t>Voltaje</a:t>
                      </a:r>
                    </a:p>
                  </a:txBody>
                  <a:tcPr marL="28627" marR="28627" marT="14314" marB="14314" anchor="ctr"/>
                </a:tc>
                <a:tc>
                  <a:txBody>
                    <a:bodyPr/>
                    <a:lstStyle/>
                    <a:p>
                      <a:pPr algn="ctr"/>
                      <a:r>
                        <a:rPr lang="es-MX" sz="1200">
                          <a:effectLst/>
                        </a:rPr>
                        <a:t>TDP</a:t>
                      </a:r>
                    </a:p>
                  </a:txBody>
                  <a:tcPr marL="28627" marR="28627" marT="14314" marB="14314" anchor="ctr"/>
                </a:tc>
                <a:tc>
                  <a:txBody>
                    <a:bodyPr/>
                    <a:lstStyle/>
                    <a:p>
                      <a:pPr algn="ctr"/>
                      <a:r>
                        <a:rPr lang="es-MX" sz="1200">
                          <a:effectLst/>
                        </a:rPr>
                        <a:t>Socket</a:t>
                      </a:r>
                    </a:p>
                  </a:txBody>
                  <a:tcPr marL="28627" marR="28627" marT="14314" marB="14314" anchor="ctr"/>
                </a:tc>
                <a:tc>
                  <a:txBody>
                    <a:bodyPr/>
                    <a:lstStyle/>
                    <a:p>
                      <a:pPr algn="ctr"/>
                      <a:r>
                        <a:rPr lang="es-MX" sz="1200">
                          <a:effectLst/>
                        </a:rPr>
                        <a:t>Fecha delanzamiento</a:t>
                      </a:r>
                    </a:p>
                  </a:txBody>
                  <a:tcPr marL="28627" marR="28627" marT="14314" marB="14314" anchor="ctr"/>
                </a:tc>
                <a:tc>
                  <a:txBody>
                    <a:bodyPr/>
                    <a:lstStyle/>
                    <a:p>
                      <a:pPr algn="ctr"/>
                      <a:r>
                        <a:rPr lang="es-MX" sz="1200">
                          <a:effectLst/>
                        </a:rPr>
                        <a:t>Precio delanzamiento</a:t>
                      </a:r>
                    </a:p>
                    <a:p>
                      <a:pPr algn="ctr"/>
                      <a:r>
                        <a:rPr lang="es-MX" sz="1200">
                          <a:effectLst/>
                        </a:rPr>
                        <a:t>(USD)</a:t>
                      </a:r>
                    </a:p>
                  </a:txBody>
                  <a:tcPr marL="28627" marR="28627" marT="14314" marB="14314" anchor="ctr"/>
                </a:tc>
                <a:extLst>
                  <a:ext uri="{0D108BD9-81ED-4DB2-BD59-A6C34878D82A}">
                    <a16:rowId xmlns:a16="http://schemas.microsoft.com/office/drawing/2014/main" val="728604319"/>
                  </a:ext>
                </a:extLst>
              </a:tr>
              <a:tr h="626101">
                <a:tc>
                  <a:txBody>
                    <a:bodyPr/>
                    <a:lstStyle/>
                    <a:p>
                      <a:r>
                        <a:rPr lang="es-MX" sz="1200">
                          <a:effectLst/>
                        </a:rPr>
                        <a:t>Core i3-330M</a:t>
                      </a:r>
                    </a:p>
                  </a:txBody>
                  <a:tcPr marL="28627" marR="28627" marT="14314" marB="14314" anchor="ctr"/>
                </a:tc>
                <a:tc>
                  <a:txBody>
                    <a:bodyPr/>
                    <a:lstStyle/>
                    <a:p>
                      <a:r>
                        <a:rPr lang="es-MX" sz="1200">
                          <a:effectLst/>
                        </a:rPr>
                        <a:t>2.13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16×</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0.775–1.4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Socket G1BGA-1288</a:t>
                      </a:r>
                    </a:p>
                  </a:txBody>
                  <a:tcPr marL="28627" marR="28627" marT="14314" marB="14314" anchor="ctr"/>
                </a:tc>
                <a:tc>
                  <a:txBody>
                    <a:bodyPr/>
                    <a:lstStyle/>
                    <a:p>
                      <a:r>
                        <a:rPr lang="es-MX" sz="1200">
                          <a:effectLst/>
                        </a:rPr>
                        <a:t>Enero de 2010</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1068698906"/>
                  </a:ext>
                </a:extLst>
              </a:tr>
              <a:tr h="626101">
                <a:tc>
                  <a:txBody>
                    <a:bodyPr/>
                    <a:lstStyle/>
                    <a:p>
                      <a:r>
                        <a:rPr lang="es-MX" sz="1200">
                          <a:effectLst/>
                        </a:rPr>
                        <a:t>Core i3-350M</a:t>
                      </a:r>
                    </a:p>
                  </a:txBody>
                  <a:tcPr marL="28627" marR="28627" marT="14314" marB="14314" anchor="ctr"/>
                </a:tc>
                <a:tc>
                  <a:txBody>
                    <a:bodyPr/>
                    <a:lstStyle/>
                    <a:p>
                      <a:r>
                        <a:rPr lang="es-MX" sz="1200">
                          <a:effectLst/>
                        </a:rPr>
                        <a:t>2.27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17×</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0.725–1.4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Socket G1BGA-1288</a:t>
                      </a:r>
                    </a:p>
                  </a:txBody>
                  <a:tcPr marL="28627" marR="28627" marT="14314" marB="14314" anchor="ctr"/>
                </a:tc>
                <a:tc>
                  <a:txBody>
                    <a:bodyPr/>
                    <a:lstStyle/>
                    <a:p>
                      <a:r>
                        <a:rPr lang="es-MX" sz="1200">
                          <a:effectLst/>
                        </a:rPr>
                        <a:t>Enero de 2010</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1097940334"/>
                  </a:ext>
                </a:extLst>
              </a:tr>
              <a:tr h="626101">
                <a:tc>
                  <a:txBody>
                    <a:bodyPr/>
                    <a:lstStyle/>
                    <a:p>
                      <a:r>
                        <a:rPr lang="es-MX" sz="1200">
                          <a:effectLst/>
                        </a:rPr>
                        <a:t>Core i3-370M</a:t>
                      </a:r>
                    </a:p>
                  </a:txBody>
                  <a:tcPr marL="28627" marR="28627" marT="14314" marB="14314" anchor="ctr"/>
                </a:tc>
                <a:tc>
                  <a:txBody>
                    <a:bodyPr/>
                    <a:lstStyle/>
                    <a:p>
                      <a:r>
                        <a:rPr lang="es-MX" sz="1200">
                          <a:effectLst/>
                        </a:rPr>
                        <a:t>2.4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18×</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0.775–1.4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Socket G1BGA-1288</a:t>
                      </a:r>
                    </a:p>
                  </a:txBody>
                  <a:tcPr marL="28627" marR="28627" marT="14314" marB="14314" anchor="ctr"/>
                </a:tc>
                <a:tc>
                  <a:txBody>
                    <a:bodyPr/>
                    <a:lstStyle/>
                    <a:p>
                      <a:r>
                        <a:rPr lang="es-MX" sz="1200">
                          <a:effectLst/>
                        </a:rPr>
                        <a:t>June 2010</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49704224"/>
                  </a:ext>
                </a:extLst>
              </a:tr>
              <a:tr h="626101">
                <a:tc>
                  <a:txBody>
                    <a:bodyPr/>
                    <a:lstStyle/>
                    <a:p>
                      <a:r>
                        <a:rPr lang="es-MX" sz="1200">
                          <a:effectLst/>
                        </a:rPr>
                        <a:t>Core i3-380M</a:t>
                      </a:r>
                    </a:p>
                  </a:txBody>
                  <a:tcPr marL="28627" marR="28627" marT="14314" marB="14314" anchor="ctr"/>
                </a:tc>
                <a:tc>
                  <a:txBody>
                    <a:bodyPr/>
                    <a:lstStyle/>
                    <a:p>
                      <a:r>
                        <a:rPr lang="es-MX" sz="1200">
                          <a:effectLst/>
                        </a:rPr>
                        <a:t>2.53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19×</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0.775–1.4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Socket G1</a:t>
                      </a:r>
                    </a:p>
                  </a:txBody>
                  <a:tcPr marL="28627" marR="28627" marT="14314" marB="14314" anchor="ctr"/>
                </a:tc>
                <a:tc>
                  <a:txBody>
                    <a:bodyPr/>
                    <a:lstStyle/>
                    <a:p>
                      <a:r>
                        <a:rPr lang="es-MX" sz="1200">
                          <a:effectLst/>
                        </a:rPr>
                        <a:t>Setiembre de 2010</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3653429595"/>
                  </a:ext>
                </a:extLst>
              </a:tr>
              <a:tr h="626101">
                <a:tc>
                  <a:txBody>
                    <a:bodyPr/>
                    <a:lstStyle/>
                    <a:p>
                      <a:r>
                        <a:rPr lang="es-MX" sz="1200">
                          <a:effectLst/>
                        </a:rPr>
                        <a:t>Core i3-390M</a:t>
                      </a:r>
                    </a:p>
                  </a:txBody>
                  <a:tcPr marL="28627" marR="28627" marT="14314" marB="14314" anchor="ctr"/>
                </a:tc>
                <a:tc>
                  <a:txBody>
                    <a:bodyPr/>
                    <a:lstStyle/>
                    <a:p>
                      <a:r>
                        <a:rPr lang="es-MX" sz="1200">
                          <a:effectLst/>
                        </a:rPr>
                        <a:t>2.67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20×</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0.775–1.4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Socket G1BGA-1288</a:t>
                      </a:r>
                    </a:p>
                  </a:txBody>
                  <a:tcPr marL="28627" marR="28627" marT="14314" marB="14314" anchor="ctr"/>
                </a:tc>
                <a:tc>
                  <a:txBody>
                    <a:bodyPr/>
                    <a:lstStyle/>
                    <a:p>
                      <a:r>
                        <a:rPr lang="es-MX" sz="1200">
                          <a:effectLst/>
                        </a:rPr>
                        <a:t>Enero de 2011</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3291572158"/>
                  </a:ext>
                </a:extLst>
              </a:tr>
              <a:tr h="130225">
                <a:tc gridSpan="15">
                  <a:txBody>
                    <a:bodyPr/>
                    <a:lstStyle/>
                    <a:p>
                      <a:r>
                        <a:rPr lang="es-MX" sz="1200" b="1">
                          <a:effectLst/>
                        </a:rPr>
                        <a:t>Embebido</a:t>
                      </a:r>
                      <a:endParaRPr lang="es-MX" sz="1200">
                        <a:effectLst/>
                      </a:endParaRPr>
                    </a:p>
                  </a:txBody>
                  <a:tcPr marL="28627" marR="28627" marT="14314" marB="1431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15808576"/>
                  </a:ext>
                </a:extLst>
              </a:tr>
              <a:tr h="526926">
                <a:tc>
                  <a:txBody>
                    <a:bodyPr/>
                    <a:lstStyle/>
                    <a:p>
                      <a:r>
                        <a:rPr lang="es-MX" sz="1200">
                          <a:effectLst/>
                        </a:rPr>
                        <a:t>Core i3-330E</a:t>
                      </a:r>
                    </a:p>
                  </a:txBody>
                  <a:tcPr marL="28627" marR="28627" marT="14314" marB="14314" anchor="ctr"/>
                </a:tc>
                <a:tc>
                  <a:txBody>
                    <a:bodyPr/>
                    <a:lstStyle/>
                    <a:p>
                      <a:r>
                        <a:rPr lang="es-MX" sz="1200">
                          <a:effectLst/>
                        </a:rPr>
                        <a:t>2.13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500–667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16×</a:t>
                      </a:r>
                    </a:p>
                  </a:txBody>
                  <a:tcPr marL="28627" marR="28627" marT="14314" marB="14314" anchor="ctr"/>
                </a:tc>
                <a:tc>
                  <a:txBody>
                    <a:bodyPr/>
                    <a:lstStyle/>
                    <a:p>
                      <a:r>
                        <a:rPr lang="es-MX" sz="1200">
                          <a:effectLst/>
                        </a:rPr>
                        <a:t>2 × DDR3-1066</a:t>
                      </a:r>
                    </a:p>
                  </a:txBody>
                  <a:tcPr marL="28627" marR="28627" marT="14314" marB="14314" anchor="ctr"/>
                </a:tc>
                <a:tc>
                  <a:txBody>
                    <a:bodyPr/>
                    <a:lstStyle/>
                    <a:p>
                      <a:r>
                        <a:rPr lang="es-MX" sz="1200">
                          <a:effectLst/>
                        </a:rPr>
                        <a:t>0.775–1.4 V</a:t>
                      </a:r>
                    </a:p>
                  </a:txBody>
                  <a:tcPr marL="28627" marR="28627" marT="14314" marB="14314" anchor="ctr"/>
                </a:tc>
                <a:tc>
                  <a:txBody>
                    <a:bodyPr/>
                    <a:lstStyle/>
                    <a:p>
                      <a:r>
                        <a:rPr lang="es-MX" sz="1200">
                          <a:effectLst/>
                        </a:rPr>
                        <a:t>35 W</a:t>
                      </a:r>
                    </a:p>
                  </a:txBody>
                  <a:tcPr marL="28627" marR="28627" marT="14314" marB="14314" anchor="ctr"/>
                </a:tc>
                <a:tc>
                  <a:txBody>
                    <a:bodyPr/>
                    <a:lstStyle/>
                    <a:p>
                      <a:r>
                        <a:rPr lang="es-MX" sz="1200">
                          <a:effectLst/>
                        </a:rPr>
                        <a:t>BGA-1288</a:t>
                      </a:r>
                    </a:p>
                  </a:txBody>
                  <a:tcPr marL="28627" marR="28627" marT="14314" marB="14314" anchor="ctr"/>
                </a:tc>
                <a:tc>
                  <a:txBody>
                    <a:bodyPr/>
                    <a:lstStyle/>
                    <a:p>
                      <a:r>
                        <a:rPr lang="es-MX" sz="1200">
                          <a:effectLst/>
                        </a:rPr>
                        <a:t>Enero de 2010</a:t>
                      </a:r>
                    </a:p>
                  </a:txBody>
                  <a:tcPr marL="28627" marR="28627" marT="14314" marB="14314" anchor="ctr"/>
                </a:tc>
                <a:tc>
                  <a:txBody>
                    <a:bodyPr/>
                    <a:lstStyle/>
                    <a:p>
                      <a:r>
                        <a:rPr lang="es-MX" sz="1200">
                          <a:effectLst/>
                        </a:rPr>
                        <a:t>$177</a:t>
                      </a:r>
                    </a:p>
                  </a:txBody>
                  <a:tcPr marL="28627" marR="28627" marT="14314" marB="14314" anchor="ctr"/>
                </a:tc>
                <a:extLst>
                  <a:ext uri="{0D108BD9-81ED-4DB2-BD59-A6C34878D82A}">
                    <a16:rowId xmlns:a16="http://schemas.microsoft.com/office/drawing/2014/main" val="3270113132"/>
                  </a:ext>
                </a:extLst>
              </a:tr>
              <a:tr h="130225">
                <a:tc gridSpan="15">
                  <a:txBody>
                    <a:bodyPr/>
                    <a:lstStyle/>
                    <a:p>
                      <a:r>
                        <a:rPr lang="es-MX" sz="1200" b="1">
                          <a:effectLst/>
                        </a:rPr>
                        <a:t>Ultra-bajo consumo</a:t>
                      </a:r>
                      <a:endParaRPr lang="es-MX" sz="1200">
                        <a:effectLst/>
                      </a:endParaRPr>
                    </a:p>
                  </a:txBody>
                  <a:tcPr marL="28627" marR="28627" marT="14314" marB="14314"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01358036"/>
                  </a:ext>
                </a:extLst>
              </a:tr>
              <a:tr h="427750">
                <a:tc>
                  <a:txBody>
                    <a:bodyPr/>
                    <a:lstStyle/>
                    <a:p>
                      <a:r>
                        <a:rPr lang="es-MX" sz="1200">
                          <a:effectLst/>
                        </a:rPr>
                        <a:t>Core i3-330UM</a:t>
                      </a:r>
                    </a:p>
                  </a:txBody>
                  <a:tcPr marL="28627" marR="28627" marT="14314" marB="14314" anchor="ctr"/>
                </a:tc>
                <a:tc>
                  <a:txBody>
                    <a:bodyPr/>
                    <a:lstStyle/>
                    <a:p>
                      <a:r>
                        <a:rPr lang="es-MX" sz="1200">
                          <a:effectLst/>
                        </a:rPr>
                        <a:t>1.2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a:effectLst/>
                        </a:rPr>
                        <a:t>166–500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9×</a:t>
                      </a:r>
                    </a:p>
                  </a:txBody>
                  <a:tcPr marL="28627" marR="28627" marT="14314" marB="14314" anchor="ctr"/>
                </a:tc>
                <a:tc>
                  <a:txBody>
                    <a:bodyPr/>
                    <a:lstStyle/>
                    <a:p>
                      <a:r>
                        <a:rPr lang="es-MX" sz="1200">
                          <a:effectLst/>
                        </a:rPr>
                        <a:t>2 × DDR3-800</a:t>
                      </a:r>
                    </a:p>
                  </a:txBody>
                  <a:tcPr marL="28627" marR="28627" marT="14314" marB="14314" anchor="ctr"/>
                </a:tc>
                <a:tc>
                  <a:txBody>
                    <a:bodyPr/>
                    <a:lstStyle/>
                    <a:p>
                      <a:r>
                        <a:rPr lang="es-MX" sz="1200">
                          <a:effectLst/>
                        </a:rPr>
                        <a:t>0.725–1.4 V</a:t>
                      </a:r>
                    </a:p>
                  </a:txBody>
                  <a:tcPr marL="28627" marR="28627" marT="14314" marB="14314" anchor="ctr"/>
                </a:tc>
                <a:tc>
                  <a:txBody>
                    <a:bodyPr/>
                    <a:lstStyle/>
                    <a:p>
                      <a:r>
                        <a:rPr lang="es-MX" sz="1200">
                          <a:effectLst/>
                        </a:rPr>
                        <a:t>18 W</a:t>
                      </a:r>
                    </a:p>
                  </a:txBody>
                  <a:tcPr marL="28627" marR="28627" marT="14314" marB="14314" anchor="ctr"/>
                </a:tc>
                <a:tc>
                  <a:txBody>
                    <a:bodyPr/>
                    <a:lstStyle/>
                    <a:p>
                      <a:r>
                        <a:rPr lang="es-MX" sz="1200">
                          <a:effectLst/>
                        </a:rPr>
                        <a:t>BGA-1288</a:t>
                      </a:r>
                    </a:p>
                  </a:txBody>
                  <a:tcPr marL="28627" marR="28627" marT="14314" marB="14314" anchor="ctr"/>
                </a:tc>
                <a:tc>
                  <a:txBody>
                    <a:bodyPr/>
                    <a:lstStyle/>
                    <a:p>
                      <a:r>
                        <a:rPr lang="es-MX" sz="1200">
                          <a:effectLst/>
                        </a:rPr>
                        <a:t>Mayo de 2010</a:t>
                      </a:r>
                    </a:p>
                  </a:txBody>
                  <a:tcPr marL="28627" marR="28627" marT="14314" marB="14314" anchor="ctr"/>
                </a:tc>
                <a:tc>
                  <a:txBody>
                    <a:bodyPr/>
                    <a:lstStyle/>
                    <a:p>
                      <a:r>
                        <a:rPr lang="es-MX" sz="1200">
                          <a:effectLst/>
                        </a:rPr>
                        <a:t>OEM</a:t>
                      </a:r>
                    </a:p>
                  </a:txBody>
                  <a:tcPr marL="28627" marR="28627" marT="14314" marB="14314" anchor="ctr"/>
                </a:tc>
                <a:extLst>
                  <a:ext uri="{0D108BD9-81ED-4DB2-BD59-A6C34878D82A}">
                    <a16:rowId xmlns:a16="http://schemas.microsoft.com/office/drawing/2014/main" val="3569310823"/>
                  </a:ext>
                </a:extLst>
              </a:tr>
              <a:tr h="526926">
                <a:tc>
                  <a:txBody>
                    <a:bodyPr/>
                    <a:lstStyle/>
                    <a:p>
                      <a:r>
                        <a:rPr lang="es-MX" sz="1200">
                          <a:effectLst/>
                        </a:rPr>
                        <a:t>Core i3-380UM</a:t>
                      </a:r>
                    </a:p>
                  </a:txBody>
                  <a:tcPr marL="28627" marR="28627" marT="14314" marB="14314" anchor="ctr"/>
                </a:tc>
                <a:tc>
                  <a:txBody>
                    <a:bodyPr/>
                    <a:lstStyle/>
                    <a:p>
                      <a:r>
                        <a:rPr lang="es-MX" sz="1200">
                          <a:effectLst/>
                        </a:rPr>
                        <a:t>1.33 GHz</a:t>
                      </a:r>
                    </a:p>
                  </a:txBody>
                  <a:tcPr marL="28627" marR="28627" marT="14314" marB="14314" anchor="ctr"/>
                </a:tc>
                <a:tc>
                  <a:txBody>
                    <a:bodyPr/>
                    <a:lstStyle/>
                    <a:p>
                      <a:r>
                        <a:rPr lang="es-MX" sz="1200">
                          <a:effectLst/>
                        </a:rPr>
                        <a:t>N/A</a:t>
                      </a:r>
                    </a:p>
                  </a:txBody>
                  <a:tcPr marL="28627" marR="28627" marT="14314" marB="14314" anchor="ctr"/>
                </a:tc>
                <a:tc>
                  <a:txBody>
                    <a:bodyPr/>
                    <a:lstStyle/>
                    <a:p>
                      <a:r>
                        <a:rPr lang="es-MX" sz="1200" dirty="0">
                          <a:effectLst/>
                        </a:rPr>
                        <a:t>166–500 MHz</a:t>
                      </a:r>
                    </a:p>
                  </a:txBody>
                  <a:tcPr marL="28627" marR="28627" marT="14314" marB="14314" anchor="ctr"/>
                </a:tc>
                <a:tc>
                  <a:txBody>
                    <a:bodyPr/>
                    <a:lstStyle/>
                    <a:p>
                      <a:r>
                        <a:rPr lang="es-MX" sz="1200">
                          <a:effectLst/>
                        </a:rPr>
                        <a:t>2</a:t>
                      </a:r>
                    </a:p>
                  </a:txBody>
                  <a:tcPr marL="28627" marR="28627" marT="14314" marB="14314" anchor="ctr"/>
                </a:tc>
                <a:tc>
                  <a:txBody>
                    <a:bodyPr/>
                    <a:lstStyle/>
                    <a:p>
                      <a:r>
                        <a:rPr lang="es-MX" sz="1200">
                          <a:effectLst/>
                        </a:rPr>
                        <a:t>2 × 256 KiB</a:t>
                      </a:r>
                    </a:p>
                  </a:txBody>
                  <a:tcPr marL="28627" marR="28627" marT="14314" marB="14314" anchor="ctr"/>
                </a:tc>
                <a:tc>
                  <a:txBody>
                    <a:bodyPr/>
                    <a:lstStyle/>
                    <a:p>
                      <a:r>
                        <a:rPr lang="es-MX" sz="1200">
                          <a:effectLst/>
                        </a:rPr>
                        <a:t>3 MiB</a:t>
                      </a:r>
                    </a:p>
                  </a:txBody>
                  <a:tcPr marL="28627" marR="28627" marT="14314" marB="14314" anchor="ctr"/>
                </a:tc>
                <a:tc>
                  <a:txBody>
                    <a:bodyPr/>
                    <a:lstStyle/>
                    <a:p>
                      <a:r>
                        <a:rPr lang="es-MX" sz="1200">
                          <a:effectLst/>
                        </a:rPr>
                        <a:t>DMI</a:t>
                      </a:r>
                    </a:p>
                  </a:txBody>
                  <a:tcPr marL="28627" marR="28627" marT="14314" marB="14314" anchor="ctr"/>
                </a:tc>
                <a:tc>
                  <a:txBody>
                    <a:bodyPr/>
                    <a:lstStyle/>
                    <a:p>
                      <a:r>
                        <a:rPr lang="es-MX" sz="1200">
                          <a:effectLst/>
                        </a:rPr>
                        <a:t>10×</a:t>
                      </a:r>
                    </a:p>
                  </a:txBody>
                  <a:tcPr marL="28627" marR="28627" marT="14314" marB="14314" anchor="ctr"/>
                </a:tc>
                <a:tc>
                  <a:txBody>
                    <a:bodyPr/>
                    <a:lstStyle/>
                    <a:p>
                      <a:r>
                        <a:rPr lang="es-MX" sz="1200">
                          <a:effectLst/>
                        </a:rPr>
                        <a:t>2 × DDR3-800</a:t>
                      </a:r>
                    </a:p>
                  </a:txBody>
                  <a:tcPr marL="28627" marR="28627" marT="14314" marB="14314" anchor="ctr"/>
                </a:tc>
                <a:tc>
                  <a:txBody>
                    <a:bodyPr/>
                    <a:lstStyle/>
                    <a:p>
                      <a:r>
                        <a:rPr lang="es-MX" sz="1200">
                          <a:effectLst/>
                        </a:rPr>
                        <a:t>0.725–1.4 V</a:t>
                      </a:r>
                    </a:p>
                  </a:txBody>
                  <a:tcPr marL="28627" marR="28627" marT="14314" marB="14314" anchor="ctr"/>
                </a:tc>
                <a:tc>
                  <a:txBody>
                    <a:bodyPr/>
                    <a:lstStyle/>
                    <a:p>
                      <a:r>
                        <a:rPr lang="es-MX" sz="1200">
                          <a:effectLst/>
                        </a:rPr>
                        <a:t>18 W</a:t>
                      </a:r>
                    </a:p>
                  </a:txBody>
                  <a:tcPr marL="28627" marR="28627" marT="14314" marB="14314" anchor="ctr"/>
                </a:tc>
                <a:tc>
                  <a:txBody>
                    <a:bodyPr/>
                    <a:lstStyle/>
                    <a:p>
                      <a:r>
                        <a:rPr lang="es-MX" sz="1200">
                          <a:effectLst/>
                        </a:rPr>
                        <a:t>BGA-1288</a:t>
                      </a:r>
                    </a:p>
                  </a:txBody>
                  <a:tcPr marL="28627" marR="28627" marT="14314" marB="14314" anchor="ctr"/>
                </a:tc>
                <a:tc>
                  <a:txBody>
                    <a:bodyPr/>
                    <a:lstStyle/>
                    <a:p>
                      <a:r>
                        <a:rPr lang="es-MX" sz="1200">
                          <a:effectLst/>
                        </a:rPr>
                        <a:t>Octubre de 2010</a:t>
                      </a:r>
                    </a:p>
                  </a:txBody>
                  <a:tcPr marL="28627" marR="28627" marT="14314" marB="14314" anchor="ctr"/>
                </a:tc>
                <a:tc>
                  <a:txBody>
                    <a:bodyPr/>
                    <a:lstStyle/>
                    <a:p>
                      <a:r>
                        <a:rPr lang="es-MX" sz="1200" dirty="0">
                          <a:effectLst/>
                        </a:rPr>
                        <a:t>OEM</a:t>
                      </a:r>
                    </a:p>
                  </a:txBody>
                  <a:tcPr marL="28627" marR="28627" marT="14314" marB="14314" anchor="ctr"/>
                </a:tc>
                <a:extLst>
                  <a:ext uri="{0D108BD9-81ED-4DB2-BD59-A6C34878D82A}">
                    <a16:rowId xmlns:a16="http://schemas.microsoft.com/office/drawing/2014/main" val="2797052395"/>
                  </a:ext>
                </a:extLst>
              </a:tr>
            </a:tbl>
          </a:graphicData>
        </a:graphic>
      </p:graphicFrame>
      <p:sp>
        <p:nvSpPr>
          <p:cNvPr id="6" name="Rectangle 1">
            <a:extLst>
              <a:ext uri="{FF2B5EF4-FFF2-40B4-BE49-F238E27FC236}">
                <a16:creationId xmlns:a16="http://schemas.microsoft.com/office/drawing/2014/main" id="{FD0F5092-2605-4929-B60C-558607431FC7}"/>
              </a:ext>
            </a:extLst>
          </p:cNvPr>
          <p:cNvSpPr>
            <a:spLocks noChangeArrowheads="1"/>
          </p:cNvSpPr>
          <p:nvPr/>
        </p:nvSpPr>
        <p:spPr bwMode="auto">
          <a:xfrm>
            <a:off x="712650" y="214277"/>
            <a:ext cx="3302759" cy="2173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1100" i="0" u="none" strike="noStrike" cap="none" normalizeH="0" baseline="0" dirty="0">
                <a:ln>
                  <a:noFill/>
                </a:ln>
                <a:solidFill>
                  <a:schemeClr val="accent1"/>
                </a:solidFill>
                <a:effectLst/>
                <a:cs typeface="Arial" panose="020B0604020202020204" pitchFamily="34" charset="0"/>
              </a:rPr>
              <a:t>Arrandale: </a:t>
            </a:r>
            <a:r>
              <a:rPr kumimoji="0" lang="es-MX" altLang="es-MX" sz="1100" b="0" i="0" u="none" strike="noStrike" cap="none" normalizeH="0" baseline="0" dirty="0">
                <a:ln>
                  <a:noFill/>
                </a:ln>
                <a:solidFill>
                  <a:srgbClr val="202122"/>
                </a:solidFill>
                <a:effectLst/>
                <a:cs typeface="Arial" panose="020B0604020202020204" pitchFamily="34" charset="0"/>
              </a:rPr>
              <a:t>tecnología de proceso de 32 nm</a:t>
            </a:r>
          </a:p>
        </p:txBody>
      </p:sp>
    </p:spTree>
    <p:extLst>
      <p:ext uri="{BB962C8B-B14F-4D97-AF65-F5344CB8AC3E}">
        <p14:creationId xmlns:p14="http://schemas.microsoft.com/office/powerpoint/2010/main" val="3163432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A8F8A5D-54AD-488E-BBA6-C3CECAB013DE}"/>
              </a:ext>
            </a:extLst>
          </p:cNvPr>
          <p:cNvSpPr>
            <a:spLocks noGrp="1"/>
          </p:cNvSpPr>
          <p:nvPr>
            <p:ph type="sldNum" sz="quarter" idx="12"/>
          </p:nvPr>
        </p:nvSpPr>
        <p:spPr/>
        <p:txBody>
          <a:bodyPr/>
          <a:lstStyle/>
          <a:p>
            <a:pPr rtl="0"/>
            <a:fld id="{D8DA9DAA-006C-4F4B-980E-E3DF019B24E2}" type="slidenum">
              <a:rPr lang="es-ES" noProof="0" smtClean="0"/>
              <a:t>88</a:t>
            </a:fld>
            <a:endParaRPr lang="es-ES" noProof="0"/>
          </a:p>
        </p:txBody>
      </p:sp>
      <p:graphicFrame>
        <p:nvGraphicFramePr>
          <p:cNvPr id="5" name="Tabla 4">
            <a:extLst>
              <a:ext uri="{FF2B5EF4-FFF2-40B4-BE49-F238E27FC236}">
                <a16:creationId xmlns:a16="http://schemas.microsoft.com/office/drawing/2014/main" id="{5FC65190-5A50-4F1B-B147-6A4946DA6411}"/>
              </a:ext>
            </a:extLst>
          </p:cNvPr>
          <p:cNvGraphicFramePr>
            <a:graphicFrameLocks noGrp="1"/>
          </p:cNvGraphicFramePr>
          <p:nvPr>
            <p:extLst>
              <p:ext uri="{D42A27DB-BD31-4B8C-83A1-F6EECF244321}">
                <p14:modId xmlns:p14="http://schemas.microsoft.com/office/powerpoint/2010/main" val="1769480007"/>
              </p:ext>
            </p:extLst>
          </p:nvPr>
        </p:nvGraphicFramePr>
        <p:xfrm>
          <a:off x="892561" y="820154"/>
          <a:ext cx="10915128" cy="5536197"/>
        </p:xfrm>
        <a:graphic>
          <a:graphicData uri="http://schemas.openxmlformats.org/drawingml/2006/table">
            <a:tbl>
              <a:tblPr>
                <a:tableStyleId>{BDBED569-4797-4DF1-A0F4-6AAB3CD982D8}</a:tableStyleId>
              </a:tblPr>
              <a:tblGrid>
                <a:gridCol w="779652">
                  <a:extLst>
                    <a:ext uri="{9D8B030D-6E8A-4147-A177-3AD203B41FA5}">
                      <a16:colId xmlns:a16="http://schemas.microsoft.com/office/drawing/2014/main" val="518364756"/>
                    </a:ext>
                  </a:extLst>
                </a:gridCol>
                <a:gridCol w="779652">
                  <a:extLst>
                    <a:ext uri="{9D8B030D-6E8A-4147-A177-3AD203B41FA5}">
                      <a16:colId xmlns:a16="http://schemas.microsoft.com/office/drawing/2014/main" val="312609929"/>
                    </a:ext>
                  </a:extLst>
                </a:gridCol>
                <a:gridCol w="779652">
                  <a:extLst>
                    <a:ext uri="{9D8B030D-6E8A-4147-A177-3AD203B41FA5}">
                      <a16:colId xmlns:a16="http://schemas.microsoft.com/office/drawing/2014/main" val="3068606874"/>
                    </a:ext>
                  </a:extLst>
                </a:gridCol>
                <a:gridCol w="779652">
                  <a:extLst>
                    <a:ext uri="{9D8B030D-6E8A-4147-A177-3AD203B41FA5}">
                      <a16:colId xmlns:a16="http://schemas.microsoft.com/office/drawing/2014/main" val="917231349"/>
                    </a:ext>
                  </a:extLst>
                </a:gridCol>
                <a:gridCol w="779652">
                  <a:extLst>
                    <a:ext uri="{9D8B030D-6E8A-4147-A177-3AD203B41FA5}">
                      <a16:colId xmlns:a16="http://schemas.microsoft.com/office/drawing/2014/main" val="2004784674"/>
                    </a:ext>
                  </a:extLst>
                </a:gridCol>
                <a:gridCol w="779652">
                  <a:extLst>
                    <a:ext uri="{9D8B030D-6E8A-4147-A177-3AD203B41FA5}">
                      <a16:colId xmlns:a16="http://schemas.microsoft.com/office/drawing/2014/main" val="183116096"/>
                    </a:ext>
                  </a:extLst>
                </a:gridCol>
                <a:gridCol w="779652">
                  <a:extLst>
                    <a:ext uri="{9D8B030D-6E8A-4147-A177-3AD203B41FA5}">
                      <a16:colId xmlns:a16="http://schemas.microsoft.com/office/drawing/2014/main" val="2318315605"/>
                    </a:ext>
                  </a:extLst>
                </a:gridCol>
                <a:gridCol w="779652">
                  <a:extLst>
                    <a:ext uri="{9D8B030D-6E8A-4147-A177-3AD203B41FA5}">
                      <a16:colId xmlns:a16="http://schemas.microsoft.com/office/drawing/2014/main" val="1575322619"/>
                    </a:ext>
                  </a:extLst>
                </a:gridCol>
                <a:gridCol w="779652">
                  <a:extLst>
                    <a:ext uri="{9D8B030D-6E8A-4147-A177-3AD203B41FA5}">
                      <a16:colId xmlns:a16="http://schemas.microsoft.com/office/drawing/2014/main" val="71191449"/>
                    </a:ext>
                  </a:extLst>
                </a:gridCol>
                <a:gridCol w="779652">
                  <a:extLst>
                    <a:ext uri="{9D8B030D-6E8A-4147-A177-3AD203B41FA5}">
                      <a16:colId xmlns:a16="http://schemas.microsoft.com/office/drawing/2014/main" val="959928068"/>
                    </a:ext>
                  </a:extLst>
                </a:gridCol>
                <a:gridCol w="779652">
                  <a:extLst>
                    <a:ext uri="{9D8B030D-6E8A-4147-A177-3AD203B41FA5}">
                      <a16:colId xmlns:a16="http://schemas.microsoft.com/office/drawing/2014/main" val="3759869381"/>
                    </a:ext>
                  </a:extLst>
                </a:gridCol>
                <a:gridCol w="779652">
                  <a:extLst>
                    <a:ext uri="{9D8B030D-6E8A-4147-A177-3AD203B41FA5}">
                      <a16:colId xmlns:a16="http://schemas.microsoft.com/office/drawing/2014/main" val="3067497065"/>
                    </a:ext>
                  </a:extLst>
                </a:gridCol>
                <a:gridCol w="779652">
                  <a:extLst>
                    <a:ext uri="{9D8B030D-6E8A-4147-A177-3AD203B41FA5}">
                      <a16:colId xmlns:a16="http://schemas.microsoft.com/office/drawing/2014/main" val="2684445573"/>
                    </a:ext>
                  </a:extLst>
                </a:gridCol>
                <a:gridCol w="779652">
                  <a:extLst>
                    <a:ext uri="{9D8B030D-6E8A-4147-A177-3AD203B41FA5}">
                      <a16:colId xmlns:a16="http://schemas.microsoft.com/office/drawing/2014/main" val="3908189273"/>
                    </a:ext>
                  </a:extLst>
                </a:gridCol>
              </a:tblGrid>
              <a:tr h="2037489">
                <a:tc>
                  <a:txBody>
                    <a:bodyPr/>
                    <a:lstStyle/>
                    <a:p>
                      <a:pPr algn="ctr"/>
                      <a:r>
                        <a:rPr lang="es-MX" sz="1300" dirty="0">
                          <a:effectLst/>
                        </a:rPr>
                        <a:t>Modelo</a:t>
                      </a:r>
                    </a:p>
                  </a:txBody>
                  <a:tcPr marL="63990" marR="63990" marT="31995" marB="31995" anchor="ctr"/>
                </a:tc>
                <a:tc>
                  <a:txBody>
                    <a:bodyPr/>
                    <a:lstStyle/>
                    <a:p>
                      <a:pPr algn="ctr"/>
                      <a:r>
                        <a:rPr lang="es-MX" sz="1300">
                          <a:effectLst/>
                        </a:rPr>
                        <a:t>Frecuencia</a:t>
                      </a:r>
                    </a:p>
                  </a:txBody>
                  <a:tcPr marL="63990" marR="63990" marT="31995" marB="31995" anchor="ctr"/>
                </a:tc>
                <a:tc>
                  <a:txBody>
                    <a:bodyPr/>
                    <a:lstStyle/>
                    <a:p>
                      <a:pPr algn="ctr"/>
                      <a:r>
                        <a:rPr lang="es-MX" sz="1300">
                          <a:effectLst/>
                        </a:rPr>
                        <a:t>Turbo</a:t>
                      </a:r>
                    </a:p>
                  </a:txBody>
                  <a:tcPr marL="63990" marR="63990" marT="31995" marB="31995" anchor="ctr"/>
                </a:tc>
                <a:tc>
                  <a:txBody>
                    <a:bodyPr/>
                    <a:lstStyle/>
                    <a:p>
                      <a:pPr algn="ctr"/>
                      <a:r>
                        <a:rPr lang="es-MX" sz="1300">
                          <a:effectLst/>
                        </a:rPr>
                        <a:t>Núcleos</a:t>
                      </a:r>
                    </a:p>
                  </a:txBody>
                  <a:tcPr marL="63990" marR="63990" marT="31995" marB="31995" anchor="ctr"/>
                </a:tc>
                <a:tc>
                  <a:txBody>
                    <a:bodyPr/>
                    <a:lstStyle/>
                    <a:p>
                      <a:pPr algn="ctr"/>
                      <a:r>
                        <a:rPr lang="es-MX" sz="1300">
                          <a:effectLst/>
                        </a:rPr>
                        <a:t>CachéL2</a:t>
                      </a:r>
                    </a:p>
                  </a:txBody>
                  <a:tcPr marL="63990" marR="63990" marT="31995" marB="31995" anchor="ctr"/>
                </a:tc>
                <a:tc>
                  <a:txBody>
                    <a:bodyPr/>
                    <a:lstStyle/>
                    <a:p>
                      <a:pPr algn="ctr"/>
                      <a:r>
                        <a:rPr lang="es-MX" sz="1300">
                          <a:effectLst/>
                        </a:rPr>
                        <a:t>CachéL3</a:t>
                      </a:r>
                    </a:p>
                  </a:txBody>
                  <a:tcPr marL="63990" marR="63990" marT="31995" marB="31995" anchor="ctr"/>
                </a:tc>
                <a:tc>
                  <a:txBody>
                    <a:bodyPr/>
                    <a:lstStyle/>
                    <a:p>
                      <a:pPr algn="ctr"/>
                      <a:r>
                        <a:rPr lang="es-MX" sz="1300">
                          <a:effectLst/>
                        </a:rPr>
                        <a:t>I/O bus</a:t>
                      </a:r>
                    </a:p>
                  </a:txBody>
                  <a:tcPr marL="63990" marR="63990" marT="31995" marB="31995" anchor="ctr"/>
                </a:tc>
                <a:tc>
                  <a:txBody>
                    <a:bodyPr/>
                    <a:lstStyle/>
                    <a:p>
                      <a:pPr algn="ctr"/>
                      <a:r>
                        <a:rPr lang="es-MX" sz="1300">
                          <a:effectLst/>
                        </a:rPr>
                        <a:t>Mult.</a:t>
                      </a:r>
                    </a:p>
                  </a:txBody>
                  <a:tcPr marL="63990" marR="63990" marT="31995" marB="31995" anchor="ctr"/>
                </a:tc>
                <a:tc>
                  <a:txBody>
                    <a:bodyPr/>
                    <a:lstStyle/>
                    <a:p>
                      <a:pPr algn="ctr"/>
                      <a:r>
                        <a:rPr lang="es-MX" sz="1300">
                          <a:effectLst/>
                        </a:rPr>
                        <a:t>Memoria</a:t>
                      </a:r>
                    </a:p>
                  </a:txBody>
                  <a:tcPr marL="63990" marR="63990" marT="31995" marB="31995" anchor="ctr"/>
                </a:tc>
                <a:tc>
                  <a:txBody>
                    <a:bodyPr/>
                    <a:lstStyle/>
                    <a:p>
                      <a:pPr algn="ctr"/>
                      <a:r>
                        <a:rPr lang="es-MX" sz="1300">
                          <a:effectLst/>
                        </a:rPr>
                        <a:t>Voltaje</a:t>
                      </a:r>
                    </a:p>
                  </a:txBody>
                  <a:tcPr marL="63990" marR="63990" marT="31995" marB="31995" anchor="ctr"/>
                </a:tc>
                <a:tc>
                  <a:txBody>
                    <a:bodyPr/>
                    <a:lstStyle/>
                    <a:p>
                      <a:pPr algn="ctr"/>
                      <a:r>
                        <a:rPr lang="es-MX" sz="1300">
                          <a:effectLst/>
                        </a:rPr>
                        <a:t>TDP</a:t>
                      </a:r>
                    </a:p>
                  </a:txBody>
                  <a:tcPr marL="63990" marR="63990" marT="31995" marB="31995" anchor="ctr"/>
                </a:tc>
                <a:tc>
                  <a:txBody>
                    <a:bodyPr/>
                    <a:lstStyle/>
                    <a:p>
                      <a:pPr algn="ctr"/>
                      <a:r>
                        <a:rPr lang="es-MX" sz="1300">
                          <a:effectLst/>
                        </a:rPr>
                        <a:t>Socket</a:t>
                      </a:r>
                    </a:p>
                  </a:txBody>
                  <a:tcPr marL="63990" marR="63990" marT="31995" marB="31995" anchor="ctr"/>
                </a:tc>
                <a:tc>
                  <a:txBody>
                    <a:bodyPr/>
                    <a:lstStyle/>
                    <a:p>
                      <a:pPr algn="ctr"/>
                      <a:r>
                        <a:rPr lang="es-MX" sz="1300">
                          <a:effectLst/>
                        </a:rPr>
                        <a:t>Fecha delanzamiento</a:t>
                      </a:r>
                    </a:p>
                  </a:txBody>
                  <a:tcPr marL="63990" marR="63990" marT="31995" marB="31995" anchor="ctr"/>
                </a:tc>
                <a:tc>
                  <a:txBody>
                    <a:bodyPr/>
                    <a:lstStyle/>
                    <a:p>
                      <a:pPr algn="ctr"/>
                      <a:r>
                        <a:rPr lang="es-MX" sz="1300" dirty="0">
                          <a:effectLst/>
                        </a:rPr>
                        <a:t>Precio </a:t>
                      </a:r>
                      <a:r>
                        <a:rPr lang="es-MX" sz="1300" dirty="0" err="1">
                          <a:effectLst/>
                        </a:rPr>
                        <a:t>delanzamiento</a:t>
                      </a:r>
                      <a:endParaRPr lang="es-MX" sz="1300" dirty="0">
                        <a:effectLst/>
                      </a:endParaRPr>
                    </a:p>
                    <a:p>
                      <a:pPr algn="ctr"/>
                      <a:r>
                        <a:rPr lang="es-MX" sz="1300" dirty="0">
                          <a:effectLst/>
                        </a:rPr>
                        <a:t>(USD)</a:t>
                      </a:r>
                    </a:p>
                  </a:txBody>
                  <a:tcPr marL="63990" marR="63990" marT="31995" marB="31995" anchor="ctr"/>
                </a:tc>
                <a:extLst>
                  <a:ext uri="{0D108BD9-81ED-4DB2-BD59-A6C34878D82A}">
                    <a16:rowId xmlns:a16="http://schemas.microsoft.com/office/drawing/2014/main" val="2740601592"/>
                  </a:ext>
                </a:extLst>
              </a:tr>
              <a:tr h="1058279">
                <a:tc>
                  <a:txBody>
                    <a:bodyPr/>
                    <a:lstStyle/>
                    <a:p>
                      <a:r>
                        <a:rPr lang="es-MX" sz="1300">
                          <a:effectLst/>
                        </a:rPr>
                        <a:t>Core i5-750</a:t>
                      </a:r>
                    </a:p>
                  </a:txBody>
                  <a:tcPr marL="63990" marR="63990" marT="31995" marB="31995" anchor="ctr"/>
                </a:tc>
                <a:tc>
                  <a:txBody>
                    <a:bodyPr/>
                    <a:lstStyle/>
                    <a:p>
                      <a:r>
                        <a:rPr lang="es-MX" sz="1300" dirty="0">
                          <a:effectLst/>
                        </a:rPr>
                        <a:t>2.67 GHz</a:t>
                      </a:r>
                    </a:p>
                  </a:txBody>
                  <a:tcPr marL="63990" marR="63990" marT="31995" marB="31995" anchor="ctr"/>
                </a:tc>
                <a:tc>
                  <a:txBody>
                    <a:bodyPr/>
                    <a:lstStyle/>
                    <a:p>
                      <a:r>
                        <a:rPr lang="es-MX" sz="1300">
                          <a:effectLst/>
                        </a:rPr>
                        <a:t>1/1/4/4</a:t>
                      </a:r>
                    </a:p>
                  </a:txBody>
                  <a:tcPr marL="63990" marR="63990" marT="31995" marB="31995" anchor="ctr"/>
                </a:tc>
                <a:tc>
                  <a:txBody>
                    <a:bodyPr/>
                    <a:lstStyle/>
                    <a:p>
                      <a:r>
                        <a:rPr lang="es-MX" sz="1300">
                          <a:effectLst/>
                        </a:rPr>
                        <a:t>4</a:t>
                      </a:r>
                    </a:p>
                  </a:txBody>
                  <a:tcPr marL="63990" marR="63990" marT="31995" marB="31995" anchor="ctr"/>
                </a:tc>
                <a:tc>
                  <a:txBody>
                    <a:bodyPr/>
                    <a:lstStyle/>
                    <a:p>
                      <a:r>
                        <a:rPr lang="es-MX" sz="1300">
                          <a:effectLst/>
                        </a:rPr>
                        <a:t>4 × 256 KiB</a:t>
                      </a:r>
                    </a:p>
                  </a:txBody>
                  <a:tcPr marL="63990" marR="63990" marT="31995" marB="31995" anchor="ctr"/>
                </a:tc>
                <a:tc>
                  <a:txBody>
                    <a:bodyPr/>
                    <a:lstStyle/>
                    <a:p>
                      <a:r>
                        <a:rPr lang="es-MX" sz="1300">
                          <a:effectLst/>
                        </a:rPr>
                        <a:t>8 MiB</a:t>
                      </a:r>
                    </a:p>
                  </a:txBody>
                  <a:tcPr marL="63990" marR="63990" marT="31995" marB="31995" anchor="ctr"/>
                </a:tc>
                <a:tc>
                  <a:txBody>
                    <a:bodyPr/>
                    <a:lstStyle/>
                    <a:p>
                      <a:r>
                        <a:rPr lang="es-MX" sz="1300">
                          <a:effectLst/>
                        </a:rPr>
                        <a:t>DMI</a:t>
                      </a:r>
                    </a:p>
                  </a:txBody>
                  <a:tcPr marL="63990" marR="63990" marT="31995" marB="31995" anchor="ctr"/>
                </a:tc>
                <a:tc>
                  <a:txBody>
                    <a:bodyPr/>
                    <a:lstStyle/>
                    <a:p>
                      <a:r>
                        <a:rPr lang="es-MX" sz="1300">
                          <a:effectLst/>
                        </a:rPr>
                        <a:t>20×</a:t>
                      </a:r>
                    </a:p>
                  </a:txBody>
                  <a:tcPr marL="63990" marR="63990" marT="31995" marB="31995" anchor="ctr"/>
                </a:tc>
                <a:tc>
                  <a:txBody>
                    <a:bodyPr/>
                    <a:lstStyle/>
                    <a:p>
                      <a:r>
                        <a:rPr lang="es-MX" sz="1300">
                          <a:effectLst/>
                        </a:rPr>
                        <a:t>2 × DDR3-1333</a:t>
                      </a:r>
                    </a:p>
                  </a:txBody>
                  <a:tcPr marL="63990" marR="63990" marT="31995" marB="31995" anchor="ctr"/>
                </a:tc>
                <a:tc>
                  <a:txBody>
                    <a:bodyPr/>
                    <a:lstStyle/>
                    <a:p>
                      <a:r>
                        <a:rPr lang="es-MX" sz="1300">
                          <a:effectLst/>
                        </a:rPr>
                        <a:t>0.65–1.4 V</a:t>
                      </a:r>
                    </a:p>
                  </a:txBody>
                  <a:tcPr marL="63990" marR="63990" marT="31995" marB="31995" anchor="ctr"/>
                </a:tc>
                <a:tc>
                  <a:txBody>
                    <a:bodyPr/>
                    <a:lstStyle/>
                    <a:p>
                      <a:r>
                        <a:rPr lang="es-MX" sz="1300">
                          <a:effectLst/>
                        </a:rPr>
                        <a:t>95 W</a:t>
                      </a:r>
                    </a:p>
                  </a:txBody>
                  <a:tcPr marL="63990" marR="63990" marT="31995" marB="31995" anchor="ctr"/>
                </a:tc>
                <a:tc>
                  <a:txBody>
                    <a:bodyPr/>
                    <a:lstStyle/>
                    <a:p>
                      <a:r>
                        <a:rPr lang="es-MX" sz="1300">
                          <a:effectLst/>
                        </a:rPr>
                        <a:t>LGA 1156</a:t>
                      </a:r>
                    </a:p>
                  </a:txBody>
                  <a:tcPr marL="63990" marR="63990" marT="31995" marB="31995" anchor="ctr"/>
                </a:tc>
                <a:tc>
                  <a:txBody>
                    <a:bodyPr/>
                    <a:lstStyle/>
                    <a:p>
                      <a:r>
                        <a:rPr lang="es-MX" sz="1300">
                          <a:effectLst/>
                        </a:rPr>
                        <a:t>Setiembre de 2009</a:t>
                      </a:r>
                    </a:p>
                  </a:txBody>
                  <a:tcPr marL="63990" marR="63990" marT="31995" marB="31995" anchor="ctr"/>
                </a:tc>
                <a:tc>
                  <a:txBody>
                    <a:bodyPr/>
                    <a:lstStyle/>
                    <a:p>
                      <a:r>
                        <a:rPr lang="es-MX" sz="1300">
                          <a:effectLst/>
                        </a:rPr>
                        <a:t>$196</a:t>
                      </a:r>
                    </a:p>
                  </a:txBody>
                  <a:tcPr marL="63990" marR="63990" marT="31995" marB="31995" anchor="ctr"/>
                </a:tc>
                <a:extLst>
                  <a:ext uri="{0D108BD9-81ED-4DB2-BD59-A6C34878D82A}">
                    <a16:rowId xmlns:a16="http://schemas.microsoft.com/office/drawing/2014/main" val="1869575049"/>
                  </a:ext>
                </a:extLst>
              </a:tr>
              <a:tr h="1058279">
                <a:tc>
                  <a:txBody>
                    <a:bodyPr/>
                    <a:lstStyle/>
                    <a:p>
                      <a:r>
                        <a:rPr lang="es-MX" sz="1300">
                          <a:effectLst/>
                        </a:rPr>
                        <a:t>Core i5-760</a:t>
                      </a:r>
                    </a:p>
                  </a:txBody>
                  <a:tcPr marL="63990" marR="63990" marT="31995" marB="31995" anchor="ctr"/>
                </a:tc>
                <a:tc>
                  <a:txBody>
                    <a:bodyPr/>
                    <a:lstStyle/>
                    <a:p>
                      <a:r>
                        <a:rPr lang="es-MX" sz="1300">
                          <a:effectLst/>
                        </a:rPr>
                        <a:t>2.8 GHz</a:t>
                      </a:r>
                    </a:p>
                  </a:txBody>
                  <a:tcPr marL="63990" marR="63990" marT="31995" marB="31995" anchor="ctr"/>
                </a:tc>
                <a:tc>
                  <a:txBody>
                    <a:bodyPr/>
                    <a:lstStyle/>
                    <a:p>
                      <a:r>
                        <a:rPr lang="es-MX" sz="1300">
                          <a:effectLst/>
                        </a:rPr>
                        <a:t>1/1/4/4</a:t>
                      </a:r>
                    </a:p>
                  </a:txBody>
                  <a:tcPr marL="63990" marR="63990" marT="31995" marB="31995" anchor="ctr"/>
                </a:tc>
                <a:tc>
                  <a:txBody>
                    <a:bodyPr/>
                    <a:lstStyle/>
                    <a:p>
                      <a:r>
                        <a:rPr lang="es-MX" sz="1300">
                          <a:effectLst/>
                        </a:rPr>
                        <a:t>4</a:t>
                      </a:r>
                    </a:p>
                  </a:txBody>
                  <a:tcPr marL="63990" marR="63990" marT="31995" marB="31995" anchor="ctr"/>
                </a:tc>
                <a:tc>
                  <a:txBody>
                    <a:bodyPr/>
                    <a:lstStyle/>
                    <a:p>
                      <a:r>
                        <a:rPr lang="es-MX" sz="1300">
                          <a:effectLst/>
                        </a:rPr>
                        <a:t>4 × 256 KiB</a:t>
                      </a:r>
                    </a:p>
                  </a:txBody>
                  <a:tcPr marL="63990" marR="63990" marT="31995" marB="31995" anchor="ctr"/>
                </a:tc>
                <a:tc>
                  <a:txBody>
                    <a:bodyPr/>
                    <a:lstStyle/>
                    <a:p>
                      <a:r>
                        <a:rPr lang="es-MX" sz="1300">
                          <a:effectLst/>
                        </a:rPr>
                        <a:t>8 MiB</a:t>
                      </a:r>
                    </a:p>
                  </a:txBody>
                  <a:tcPr marL="63990" marR="63990" marT="31995" marB="31995" anchor="ctr"/>
                </a:tc>
                <a:tc>
                  <a:txBody>
                    <a:bodyPr/>
                    <a:lstStyle/>
                    <a:p>
                      <a:r>
                        <a:rPr lang="es-MX" sz="1300">
                          <a:effectLst/>
                        </a:rPr>
                        <a:t>DMI</a:t>
                      </a:r>
                    </a:p>
                  </a:txBody>
                  <a:tcPr marL="63990" marR="63990" marT="31995" marB="31995" anchor="ctr"/>
                </a:tc>
                <a:tc>
                  <a:txBody>
                    <a:bodyPr/>
                    <a:lstStyle/>
                    <a:p>
                      <a:r>
                        <a:rPr lang="es-MX" sz="1300">
                          <a:effectLst/>
                        </a:rPr>
                        <a:t>21×</a:t>
                      </a:r>
                    </a:p>
                  </a:txBody>
                  <a:tcPr marL="63990" marR="63990" marT="31995" marB="31995" anchor="ctr"/>
                </a:tc>
                <a:tc>
                  <a:txBody>
                    <a:bodyPr/>
                    <a:lstStyle/>
                    <a:p>
                      <a:r>
                        <a:rPr lang="es-MX" sz="1300">
                          <a:effectLst/>
                        </a:rPr>
                        <a:t>2 × DDR3-1333</a:t>
                      </a:r>
                    </a:p>
                  </a:txBody>
                  <a:tcPr marL="63990" marR="63990" marT="31995" marB="31995" anchor="ctr"/>
                </a:tc>
                <a:tc>
                  <a:txBody>
                    <a:bodyPr/>
                    <a:lstStyle/>
                    <a:p>
                      <a:r>
                        <a:rPr lang="es-MX" sz="1300">
                          <a:effectLst/>
                        </a:rPr>
                        <a:t>0.65–1.4 V</a:t>
                      </a:r>
                    </a:p>
                  </a:txBody>
                  <a:tcPr marL="63990" marR="63990" marT="31995" marB="31995" anchor="ctr"/>
                </a:tc>
                <a:tc>
                  <a:txBody>
                    <a:bodyPr/>
                    <a:lstStyle/>
                    <a:p>
                      <a:r>
                        <a:rPr lang="es-MX" sz="1300">
                          <a:effectLst/>
                        </a:rPr>
                        <a:t>95 W</a:t>
                      </a:r>
                    </a:p>
                  </a:txBody>
                  <a:tcPr marL="63990" marR="63990" marT="31995" marB="31995" anchor="ctr"/>
                </a:tc>
                <a:tc>
                  <a:txBody>
                    <a:bodyPr/>
                    <a:lstStyle/>
                    <a:p>
                      <a:r>
                        <a:rPr lang="es-MX" sz="1300">
                          <a:effectLst/>
                        </a:rPr>
                        <a:t>LGA 1156</a:t>
                      </a:r>
                    </a:p>
                  </a:txBody>
                  <a:tcPr marL="63990" marR="63990" marT="31995" marB="31995" anchor="ctr"/>
                </a:tc>
                <a:tc>
                  <a:txBody>
                    <a:bodyPr/>
                    <a:lstStyle/>
                    <a:p>
                      <a:r>
                        <a:rPr lang="es-MX" sz="1300">
                          <a:effectLst/>
                        </a:rPr>
                        <a:t>Julio de 2010</a:t>
                      </a:r>
                    </a:p>
                  </a:txBody>
                  <a:tcPr marL="63990" marR="63990" marT="31995" marB="31995" anchor="ctr"/>
                </a:tc>
                <a:tc>
                  <a:txBody>
                    <a:bodyPr/>
                    <a:lstStyle/>
                    <a:p>
                      <a:r>
                        <a:rPr lang="es-MX" sz="1300">
                          <a:effectLst/>
                        </a:rPr>
                        <a:t>$205</a:t>
                      </a:r>
                    </a:p>
                  </a:txBody>
                  <a:tcPr marL="63990" marR="63990" marT="31995" marB="31995" anchor="ctr"/>
                </a:tc>
                <a:extLst>
                  <a:ext uri="{0D108BD9-81ED-4DB2-BD59-A6C34878D82A}">
                    <a16:rowId xmlns:a16="http://schemas.microsoft.com/office/drawing/2014/main" val="793162633"/>
                  </a:ext>
                </a:extLst>
              </a:tr>
              <a:tr h="323871">
                <a:tc gridSpan="14">
                  <a:txBody>
                    <a:bodyPr/>
                    <a:lstStyle/>
                    <a:p>
                      <a:r>
                        <a:rPr lang="es-MX" sz="1300" b="1">
                          <a:effectLst/>
                        </a:rPr>
                        <a:t>Bajo consumo</a:t>
                      </a:r>
                      <a:endParaRPr lang="es-MX" sz="1300">
                        <a:effectLst/>
                      </a:endParaRPr>
                    </a:p>
                  </a:txBody>
                  <a:tcPr marL="63990" marR="63990" marT="31995" marB="31995"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21177170"/>
                  </a:ext>
                </a:extLst>
              </a:tr>
              <a:tr h="1058279">
                <a:tc>
                  <a:txBody>
                    <a:bodyPr/>
                    <a:lstStyle/>
                    <a:p>
                      <a:r>
                        <a:rPr lang="es-MX" sz="1300">
                          <a:effectLst/>
                        </a:rPr>
                        <a:t>Core i5-750S</a:t>
                      </a:r>
                    </a:p>
                  </a:txBody>
                  <a:tcPr marL="63990" marR="63990" marT="31995" marB="31995" anchor="ctr"/>
                </a:tc>
                <a:tc>
                  <a:txBody>
                    <a:bodyPr/>
                    <a:lstStyle/>
                    <a:p>
                      <a:r>
                        <a:rPr lang="es-MX" sz="1300">
                          <a:effectLst/>
                        </a:rPr>
                        <a:t>2.4 GHz</a:t>
                      </a:r>
                    </a:p>
                  </a:txBody>
                  <a:tcPr marL="63990" marR="63990" marT="31995" marB="31995" anchor="ctr"/>
                </a:tc>
                <a:tc>
                  <a:txBody>
                    <a:bodyPr/>
                    <a:lstStyle/>
                    <a:p>
                      <a:r>
                        <a:rPr lang="es-MX" sz="1300">
                          <a:effectLst/>
                        </a:rPr>
                        <a:t>0/0/6/6</a:t>
                      </a:r>
                    </a:p>
                  </a:txBody>
                  <a:tcPr marL="63990" marR="63990" marT="31995" marB="31995" anchor="ctr"/>
                </a:tc>
                <a:tc>
                  <a:txBody>
                    <a:bodyPr/>
                    <a:lstStyle/>
                    <a:p>
                      <a:r>
                        <a:rPr lang="es-MX" sz="1300">
                          <a:effectLst/>
                        </a:rPr>
                        <a:t>4</a:t>
                      </a:r>
                    </a:p>
                  </a:txBody>
                  <a:tcPr marL="63990" marR="63990" marT="31995" marB="31995" anchor="ctr"/>
                </a:tc>
                <a:tc>
                  <a:txBody>
                    <a:bodyPr/>
                    <a:lstStyle/>
                    <a:p>
                      <a:r>
                        <a:rPr lang="es-MX" sz="1300">
                          <a:effectLst/>
                        </a:rPr>
                        <a:t>4 × 256 KiB</a:t>
                      </a:r>
                    </a:p>
                  </a:txBody>
                  <a:tcPr marL="63990" marR="63990" marT="31995" marB="31995" anchor="ctr"/>
                </a:tc>
                <a:tc>
                  <a:txBody>
                    <a:bodyPr/>
                    <a:lstStyle/>
                    <a:p>
                      <a:r>
                        <a:rPr lang="es-MX" sz="1300">
                          <a:effectLst/>
                        </a:rPr>
                        <a:t>8 MiB</a:t>
                      </a:r>
                    </a:p>
                  </a:txBody>
                  <a:tcPr marL="63990" marR="63990" marT="31995" marB="31995" anchor="ctr"/>
                </a:tc>
                <a:tc>
                  <a:txBody>
                    <a:bodyPr/>
                    <a:lstStyle/>
                    <a:p>
                      <a:r>
                        <a:rPr lang="es-MX" sz="1300">
                          <a:effectLst/>
                        </a:rPr>
                        <a:t>DMI</a:t>
                      </a:r>
                    </a:p>
                  </a:txBody>
                  <a:tcPr marL="63990" marR="63990" marT="31995" marB="31995" anchor="ctr"/>
                </a:tc>
                <a:tc>
                  <a:txBody>
                    <a:bodyPr/>
                    <a:lstStyle/>
                    <a:p>
                      <a:r>
                        <a:rPr lang="es-MX" sz="1300">
                          <a:effectLst/>
                        </a:rPr>
                        <a:t>18×</a:t>
                      </a:r>
                    </a:p>
                  </a:txBody>
                  <a:tcPr marL="63990" marR="63990" marT="31995" marB="31995" anchor="ctr"/>
                </a:tc>
                <a:tc>
                  <a:txBody>
                    <a:bodyPr/>
                    <a:lstStyle/>
                    <a:p>
                      <a:r>
                        <a:rPr lang="es-MX" sz="1300">
                          <a:effectLst/>
                        </a:rPr>
                        <a:t>2 × DDR3-1333</a:t>
                      </a:r>
                    </a:p>
                  </a:txBody>
                  <a:tcPr marL="63990" marR="63990" marT="31995" marB="31995" anchor="ctr"/>
                </a:tc>
                <a:tc>
                  <a:txBody>
                    <a:bodyPr/>
                    <a:lstStyle/>
                    <a:p>
                      <a:r>
                        <a:rPr lang="es-MX" sz="1300">
                          <a:effectLst/>
                        </a:rPr>
                        <a:t>0.65–1.4 V</a:t>
                      </a:r>
                    </a:p>
                  </a:txBody>
                  <a:tcPr marL="63990" marR="63990" marT="31995" marB="31995" anchor="ctr"/>
                </a:tc>
                <a:tc>
                  <a:txBody>
                    <a:bodyPr/>
                    <a:lstStyle/>
                    <a:p>
                      <a:r>
                        <a:rPr lang="es-MX" sz="1300">
                          <a:effectLst/>
                        </a:rPr>
                        <a:t>82 W</a:t>
                      </a:r>
                    </a:p>
                  </a:txBody>
                  <a:tcPr marL="63990" marR="63990" marT="31995" marB="31995" anchor="ctr"/>
                </a:tc>
                <a:tc>
                  <a:txBody>
                    <a:bodyPr/>
                    <a:lstStyle/>
                    <a:p>
                      <a:r>
                        <a:rPr lang="es-MX" sz="1300">
                          <a:effectLst/>
                        </a:rPr>
                        <a:t>LGA 1156</a:t>
                      </a:r>
                    </a:p>
                  </a:txBody>
                  <a:tcPr marL="63990" marR="63990" marT="31995" marB="31995" anchor="ctr"/>
                </a:tc>
                <a:tc>
                  <a:txBody>
                    <a:bodyPr/>
                    <a:lstStyle/>
                    <a:p>
                      <a:r>
                        <a:rPr lang="es-MX" sz="1300">
                          <a:effectLst/>
                        </a:rPr>
                        <a:t>Enero de 2010</a:t>
                      </a:r>
                    </a:p>
                  </a:txBody>
                  <a:tcPr marL="63990" marR="63990" marT="31995" marB="31995" anchor="ctr"/>
                </a:tc>
                <a:tc>
                  <a:txBody>
                    <a:bodyPr/>
                    <a:lstStyle/>
                    <a:p>
                      <a:r>
                        <a:rPr lang="es-MX" sz="1300" dirty="0">
                          <a:effectLst/>
                        </a:rPr>
                        <a:t>$259</a:t>
                      </a:r>
                    </a:p>
                  </a:txBody>
                  <a:tcPr marL="63990" marR="63990" marT="31995" marB="31995" anchor="ctr"/>
                </a:tc>
                <a:extLst>
                  <a:ext uri="{0D108BD9-81ED-4DB2-BD59-A6C34878D82A}">
                    <a16:rowId xmlns:a16="http://schemas.microsoft.com/office/drawing/2014/main" val="259472377"/>
                  </a:ext>
                </a:extLst>
              </a:tr>
            </a:tbl>
          </a:graphicData>
        </a:graphic>
      </p:graphicFrame>
      <p:sp>
        <p:nvSpPr>
          <p:cNvPr id="6" name="Rectangle 2">
            <a:extLst>
              <a:ext uri="{FF2B5EF4-FFF2-40B4-BE49-F238E27FC236}">
                <a16:creationId xmlns:a16="http://schemas.microsoft.com/office/drawing/2014/main" id="{555D6064-FC4A-4626-B3B4-0AB5AC702681}"/>
              </a:ext>
            </a:extLst>
          </p:cNvPr>
          <p:cNvSpPr>
            <a:spLocks noChangeArrowheads="1"/>
          </p:cNvSpPr>
          <p:nvPr/>
        </p:nvSpPr>
        <p:spPr bwMode="auto">
          <a:xfrm>
            <a:off x="693392" y="229842"/>
            <a:ext cx="3215999" cy="386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100" b="1" i="0" u="none" strike="noStrike" cap="none" normalizeH="0" baseline="0" dirty="0">
                <a:ln>
                  <a:noFill/>
                </a:ln>
                <a:solidFill>
                  <a:schemeClr val="accent1"/>
                </a:solidFill>
                <a:effectLst/>
                <a:cs typeface="Arial" panose="020B0604020202020204" pitchFamily="34" charset="0"/>
              </a:rPr>
              <a:t>Intel Core i5 (Primera Generación)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100" b="1" i="0" u="none" strike="noStrike" cap="none" normalizeH="0" baseline="0" dirty="0" err="1">
                <a:ln>
                  <a:noFill/>
                </a:ln>
                <a:solidFill>
                  <a:srgbClr val="202122"/>
                </a:solidFill>
                <a:effectLst/>
                <a:cs typeface="Arial" panose="020B0604020202020204" pitchFamily="34" charset="0"/>
              </a:rPr>
              <a:t>Lynnfield</a:t>
            </a:r>
            <a:r>
              <a:rPr kumimoji="0" lang="es-MX" altLang="es-MX" sz="1100" b="0" i="0" u="none" strike="noStrike" cap="none" normalizeH="0" baseline="0" dirty="0">
                <a:ln>
                  <a:noFill/>
                </a:ln>
                <a:solidFill>
                  <a:srgbClr val="202122"/>
                </a:solidFill>
                <a:effectLst/>
                <a:cs typeface="Arial" panose="020B0604020202020204" pitchFamily="34" charset="0"/>
              </a:rPr>
              <a:t> - tecnología de proceso de 45 nm</a:t>
            </a:r>
          </a:p>
        </p:txBody>
      </p:sp>
    </p:spTree>
    <p:extLst>
      <p:ext uri="{BB962C8B-B14F-4D97-AF65-F5344CB8AC3E}">
        <p14:creationId xmlns:p14="http://schemas.microsoft.com/office/powerpoint/2010/main" val="541063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C6AC459-C631-4AC0-9A96-9E8077EDE916}"/>
              </a:ext>
            </a:extLst>
          </p:cNvPr>
          <p:cNvSpPr>
            <a:spLocks noGrp="1"/>
          </p:cNvSpPr>
          <p:nvPr>
            <p:ph type="sldNum" sz="quarter" idx="12"/>
          </p:nvPr>
        </p:nvSpPr>
        <p:spPr/>
        <p:txBody>
          <a:bodyPr/>
          <a:lstStyle/>
          <a:p>
            <a:pPr rtl="0"/>
            <a:fld id="{D8DA9DAA-006C-4F4B-980E-E3DF019B24E2}" type="slidenum">
              <a:rPr lang="es-ES" noProof="0" smtClean="0"/>
              <a:t>89</a:t>
            </a:fld>
            <a:endParaRPr lang="es-ES" noProof="0"/>
          </a:p>
        </p:txBody>
      </p:sp>
      <p:graphicFrame>
        <p:nvGraphicFramePr>
          <p:cNvPr id="5" name="Tabla 4">
            <a:extLst>
              <a:ext uri="{FF2B5EF4-FFF2-40B4-BE49-F238E27FC236}">
                <a16:creationId xmlns:a16="http://schemas.microsoft.com/office/drawing/2014/main" id="{464CDA30-86C0-4072-B5BA-1979558B25D4}"/>
              </a:ext>
            </a:extLst>
          </p:cNvPr>
          <p:cNvGraphicFramePr>
            <a:graphicFrameLocks noGrp="1"/>
          </p:cNvGraphicFramePr>
          <p:nvPr>
            <p:extLst>
              <p:ext uri="{D42A27DB-BD31-4B8C-83A1-F6EECF244321}">
                <p14:modId xmlns:p14="http://schemas.microsoft.com/office/powerpoint/2010/main" val="1227323966"/>
              </p:ext>
            </p:extLst>
          </p:nvPr>
        </p:nvGraphicFramePr>
        <p:xfrm>
          <a:off x="1082681" y="911225"/>
          <a:ext cx="10592490" cy="5118514"/>
        </p:xfrm>
        <a:graphic>
          <a:graphicData uri="http://schemas.openxmlformats.org/drawingml/2006/table">
            <a:tbl>
              <a:tblPr>
                <a:tableStyleId>{5DA37D80-6434-44D0-A028-1B22A696006F}</a:tableStyleId>
              </a:tblPr>
              <a:tblGrid>
                <a:gridCol w="706166">
                  <a:extLst>
                    <a:ext uri="{9D8B030D-6E8A-4147-A177-3AD203B41FA5}">
                      <a16:colId xmlns:a16="http://schemas.microsoft.com/office/drawing/2014/main" val="2508866226"/>
                    </a:ext>
                  </a:extLst>
                </a:gridCol>
                <a:gridCol w="706166">
                  <a:extLst>
                    <a:ext uri="{9D8B030D-6E8A-4147-A177-3AD203B41FA5}">
                      <a16:colId xmlns:a16="http://schemas.microsoft.com/office/drawing/2014/main" val="1131684924"/>
                    </a:ext>
                  </a:extLst>
                </a:gridCol>
                <a:gridCol w="706166">
                  <a:extLst>
                    <a:ext uri="{9D8B030D-6E8A-4147-A177-3AD203B41FA5}">
                      <a16:colId xmlns:a16="http://schemas.microsoft.com/office/drawing/2014/main" val="1208966827"/>
                    </a:ext>
                  </a:extLst>
                </a:gridCol>
                <a:gridCol w="706166">
                  <a:extLst>
                    <a:ext uri="{9D8B030D-6E8A-4147-A177-3AD203B41FA5}">
                      <a16:colId xmlns:a16="http://schemas.microsoft.com/office/drawing/2014/main" val="3160281316"/>
                    </a:ext>
                  </a:extLst>
                </a:gridCol>
                <a:gridCol w="706166">
                  <a:extLst>
                    <a:ext uri="{9D8B030D-6E8A-4147-A177-3AD203B41FA5}">
                      <a16:colId xmlns:a16="http://schemas.microsoft.com/office/drawing/2014/main" val="984156043"/>
                    </a:ext>
                  </a:extLst>
                </a:gridCol>
                <a:gridCol w="706166">
                  <a:extLst>
                    <a:ext uri="{9D8B030D-6E8A-4147-A177-3AD203B41FA5}">
                      <a16:colId xmlns:a16="http://schemas.microsoft.com/office/drawing/2014/main" val="3881249432"/>
                    </a:ext>
                  </a:extLst>
                </a:gridCol>
                <a:gridCol w="706166">
                  <a:extLst>
                    <a:ext uri="{9D8B030D-6E8A-4147-A177-3AD203B41FA5}">
                      <a16:colId xmlns:a16="http://schemas.microsoft.com/office/drawing/2014/main" val="3239763214"/>
                    </a:ext>
                  </a:extLst>
                </a:gridCol>
                <a:gridCol w="706166">
                  <a:extLst>
                    <a:ext uri="{9D8B030D-6E8A-4147-A177-3AD203B41FA5}">
                      <a16:colId xmlns:a16="http://schemas.microsoft.com/office/drawing/2014/main" val="1484227058"/>
                    </a:ext>
                  </a:extLst>
                </a:gridCol>
                <a:gridCol w="706166">
                  <a:extLst>
                    <a:ext uri="{9D8B030D-6E8A-4147-A177-3AD203B41FA5}">
                      <a16:colId xmlns:a16="http://schemas.microsoft.com/office/drawing/2014/main" val="3964630308"/>
                    </a:ext>
                  </a:extLst>
                </a:gridCol>
                <a:gridCol w="706166">
                  <a:extLst>
                    <a:ext uri="{9D8B030D-6E8A-4147-A177-3AD203B41FA5}">
                      <a16:colId xmlns:a16="http://schemas.microsoft.com/office/drawing/2014/main" val="2216633474"/>
                    </a:ext>
                  </a:extLst>
                </a:gridCol>
                <a:gridCol w="706166">
                  <a:extLst>
                    <a:ext uri="{9D8B030D-6E8A-4147-A177-3AD203B41FA5}">
                      <a16:colId xmlns:a16="http://schemas.microsoft.com/office/drawing/2014/main" val="2321820143"/>
                    </a:ext>
                  </a:extLst>
                </a:gridCol>
                <a:gridCol w="706166">
                  <a:extLst>
                    <a:ext uri="{9D8B030D-6E8A-4147-A177-3AD203B41FA5}">
                      <a16:colId xmlns:a16="http://schemas.microsoft.com/office/drawing/2014/main" val="3334481264"/>
                    </a:ext>
                  </a:extLst>
                </a:gridCol>
                <a:gridCol w="706166">
                  <a:extLst>
                    <a:ext uri="{9D8B030D-6E8A-4147-A177-3AD203B41FA5}">
                      <a16:colId xmlns:a16="http://schemas.microsoft.com/office/drawing/2014/main" val="1958102366"/>
                    </a:ext>
                  </a:extLst>
                </a:gridCol>
                <a:gridCol w="706166">
                  <a:extLst>
                    <a:ext uri="{9D8B030D-6E8A-4147-A177-3AD203B41FA5}">
                      <a16:colId xmlns:a16="http://schemas.microsoft.com/office/drawing/2014/main" val="1536865448"/>
                    </a:ext>
                  </a:extLst>
                </a:gridCol>
                <a:gridCol w="706166">
                  <a:extLst>
                    <a:ext uri="{9D8B030D-6E8A-4147-A177-3AD203B41FA5}">
                      <a16:colId xmlns:a16="http://schemas.microsoft.com/office/drawing/2014/main" val="2837290160"/>
                    </a:ext>
                  </a:extLst>
                </a:gridCol>
              </a:tblGrid>
              <a:tr h="1242358">
                <a:tc>
                  <a:txBody>
                    <a:bodyPr/>
                    <a:lstStyle/>
                    <a:p>
                      <a:pPr algn="ctr"/>
                      <a:r>
                        <a:rPr lang="es-MX" sz="1200">
                          <a:effectLst/>
                        </a:rPr>
                        <a:t>Modelo</a:t>
                      </a:r>
                    </a:p>
                  </a:txBody>
                  <a:tcPr marL="42246" marR="42246" marT="21123" marB="21123" anchor="ctr"/>
                </a:tc>
                <a:tc>
                  <a:txBody>
                    <a:bodyPr/>
                    <a:lstStyle/>
                    <a:p>
                      <a:pPr algn="ctr"/>
                      <a:r>
                        <a:rPr lang="es-MX" sz="1200">
                          <a:effectLst/>
                        </a:rPr>
                        <a:t>Frecuencia</a:t>
                      </a:r>
                    </a:p>
                  </a:txBody>
                  <a:tcPr marL="42246" marR="42246" marT="21123" marB="21123" anchor="ctr"/>
                </a:tc>
                <a:tc>
                  <a:txBody>
                    <a:bodyPr/>
                    <a:lstStyle/>
                    <a:p>
                      <a:pPr algn="ctr"/>
                      <a:r>
                        <a:rPr lang="es-MX" sz="1200">
                          <a:effectLst/>
                        </a:rPr>
                        <a:t>Turbo</a:t>
                      </a:r>
                    </a:p>
                  </a:txBody>
                  <a:tcPr marL="42246" marR="42246" marT="21123" marB="21123" anchor="ctr"/>
                </a:tc>
                <a:tc>
                  <a:txBody>
                    <a:bodyPr/>
                    <a:lstStyle/>
                    <a:p>
                      <a:pPr algn="ctr"/>
                      <a:r>
                        <a:rPr lang="es-MX" sz="1200">
                          <a:effectLst/>
                        </a:rPr>
                        <a:t>Frecuenciade</a:t>
                      </a:r>
                    </a:p>
                    <a:p>
                      <a:pPr algn="ctr"/>
                      <a:r>
                        <a:rPr lang="es-MX" sz="1200">
                          <a:effectLst/>
                        </a:rPr>
                        <a:t>GPU</a:t>
                      </a:r>
                    </a:p>
                  </a:txBody>
                  <a:tcPr marL="42246" marR="42246" marT="21123" marB="21123" anchor="ctr"/>
                </a:tc>
                <a:tc>
                  <a:txBody>
                    <a:bodyPr/>
                    <a:lstStyle/>
                    <a:p>
                      <a:pPr algn="ctr"/>
                      <a:r>
                        <a:rPr lang="es-MX" sz="1200">
                          <a:effectLst/>
                        </a:rPr>
                        <a:t>Núcleos</a:t>
                      </a:r>
                    </a:p>
                  </a:txBody>
                  <a:tcPr marL="42246" marR="42246" marT="21123" marB="21123" anchor="ctr"/>
                </a:tc>
                <a:tc>
                  <a:txBody>
                    <a:bodyPr/>
                    <a:lstStyle/>
                    <a:p>
                      <a:pPr algn="ctr"/>
                      <a:r>
                        <a:rPr lang="es-MX" sz="1200">
                          <a:effectLst/>
                        </a:rPr>
                        <a:t>CachéL2</a:t>
                      </a:r>
                    </a:p>
                  </a:txBody>
                  <a:tcPr marL="42246" marR="42246" marT="21123" marB="21123" anchor="ctr"/>
                </a:tc>
                <a:tc>
                  <a:txBody>
                    <a:bodyPr/>
                    <a:lstStyle/>
                    <a:p>
                      <a:pPr algn="ctr"/>
                      <a:r>
                        <a:rPr lang="es-MX" sz="1200">
                          <a:effectLst/>
                        </a:rPr>
                        <a:t>CachéL3</a:t>
                      </a:r>
                    </a:p>
                  </a:txBody>
                  <a:tcPr marL="42246" marR="42246" marT="21123" marB="21123" anchor="ctr"/>
                </a:tc>
                <a:tc>
                  <a:txBody>
                    <a:bodyPr/>
                    <a:lstStyle/>
                    <a:p>
                      <a:pPr algn="ctr"/>
                      <a:r>
                        <a:rPr lang="es-MX" sz="1200" dirty="0">
                          <a:effectLst/>
                        </a:rPr>
                        <a:t>I/O bus</a:t>
                      </a:r>
                    </a:p>
                  </a:txBody>
                  <a:tcPr marL="42246" marR="42246" marT="21123" marB="21123" anchor="ctr"/>
                </a:tc>
                <a:tc>
                  <a:txBody>
                    <a:bodyPr/>
                    <a:lstStyle/>
                    <a:p>
                      <a:pPr algn="ctr"/>
                      <a:r>
                        <a:rPr lang="es-MX" sz="1200">
                          <a:effectLst/>
                        </a:rPr>
                        <a:t>Mult.</a:t>
                      </a:r>
                    </a:p>
                  </a:txBody>
                  <a:tcPr marL="42246" marR="42246" marT="21123" marB="21123" anchor="ctr"/>
                </a:tc>
                <a:tc>
                  <a:txBody>
                    <a:bodyPr/>
                    <a:lstStyle/>
                    <a:p>
                      <a:pPr algn="ctr"/>
                      <a:r>
                        <a:rPr lang="es-MX" sz="1200">
                          <a:effectLst/>
                        </a:rPr>
                        <a:t>Memoria</a:t>
                      </a:r>
                    </a:p>
                  </a:txBody>
                  <a:tcPr marL="42246" marR="42246" marT="21123" marB="21123" anchor="ctr"/>
                </a:tc>
                <a:tc>
                  <a:txBody>
                    <a:bodyPr/>
                    <a:lstStyle/>
                    <a:p>
                      <a:pPr algn="ctr"/>
                      <a:r>
                        <a:rPr lang="es-MX" sz="1200">
                          <a:effectLst/>
                        </a:rPr>
                        <a:t>Voltaje</a:t>
                      </a:r>
                    </a:p>
                  </a:txBody>
                  <a:tcPr marL="42246" marR="42246" marT="21123" marB="21123" anchor="ctr"/>
                </a:tc>
                <a:tc>
                  <a:txBody>
                    <a:bodyPr/>
                    <a:lstStyle/>
                    <a:p>
                      <a:pPr algn="ctr"/>
                      <a:r>
                        <a:rPr lang="es-MX" sz="1200">
                          <a:effectLst/>
                        </a:rPr>
                        <a:t>TDP</a:t>
                      </a:r>
                    </a:p>
                  </a:txBody>
                  <a:tcPr marL="42246" marR="42246" marT="21123" marB="21123" anchor="ctr"/>
                </a:tc>
                <a:tc>
                  <a:txBody>
                    <a:bodyPr/>
                    <a:lstStyle/>
                    <a:p>
                      <a:pPr algn="ctr"/>
                      <a:r>
                        <a:rPr lang="es-MX" sz="1200">
                          <a:effectLst/>
                        </a:rPr>
                        <a:t>Socket</a:t>
                      </a:r>
                    </a:p>
                  </a:txBody>
                  <a:tcPr marL="42246" marR="42246" marT="21123" marB="21123" anchor="ctr"/>
                </a:tc>
                <a:tc>
                  <a:txBody>
                    <a:bodyPr/>
                    <a:lstStyle/>
                    <a:p>
                      <a:pPr algn="ctr"/>
                      <a:r>
                        <a:rPr lang="es-MX" sz="1200">
                          <a:effectLst/>
                        </a:rPr>
                        <a:t>Fecha delanzamiento</a:t>
                      </a:r>
                    </a:p>
                  </a:txBody>
                  <a:tcPr marL="42246" marR="42246" marT="21123" marB="21123" anchor="ctr"/>
                </a:tc>
                <a:tc>
                  <a:txBody>
                    <a:bodyPr/>
                    <a:lstStyle/>
                    <a:p>
                      <a:pPr algn="ctr"/>
                      <a:r>
                        <a:rPr lang="es-MX" sz="1200">
                          <a:effectLst/>
                        </a:rPr>
                        <a:t>Precio delanzamiento</a:t>
                      </a:r>
                    </a:p>
                    <a:p>
                      <a:pPr algn="ctr"/>
                      <a:r>
                        <a:rPr lang="es-MX" sz="1200">
                          <a:effectLst/>
                        </a:rPr>
                        <a:t>(USD)</a:t>
                      </a:r>
                    </a:p>
                  </a:txBody>
                  <a:tcPr marL="42246" marR="42246" marT="21123" marB="21123" anchor="ctr"/>
                </a:tc>
                <a:extLst>
                  <a:ext uri="{0D108BD9-81ED-4DB2-BD59-A6C34878D82A}">
                    <a16:rowId xmlns:a16="http://schemas.microsoft.com/office/drawing/2014/main" val="4209198786"/>
                  </a:ext>
                </a:extLst>
              </a:tr>
              <a:tr h="646026">
                <a:tc>
                  <a:txBody>
                    <a:bodyPr/>
                    <a:lstStyle/>
                    <a:p>
                      <a:r>
                        <a:rPr lang="es-MX" sz="1200">
                          <a:effectLst/>
                        </a:rPr>
                        <a:t>Core i5-650</a:t>
                      </a:r>
                    </a:p>
                  </a:txBody>
                  <a:tcPr marL="42246" marR="42246" marT="21123" marB="21123" anchor="ctr"/>
                </a:tc>
                <a:tc>
                  <a:txBody>
                    <a:bodyPr/>
                    <a:lstStyle/>
                    <a:p>
                      <a:r>
                        <a:rPr lang="es-MX" sz="1200">
                          <a:effectLst/>
                        </a:rPr>
                        <a:t>3.2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733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24×</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73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Enero de 2010</a:t>
                      </a:r>
                    </a:p>
                  </a:txBody>
                  <a:tcPr marL="42246" marR="42246" marT="21123" marB="21123" anchor="ctr"/>
                </a:tc>
                <a:tc>
                  <a:txBody>
                    <a:bodyPr/>
                    <a:lstStyle/>
                    <a:p>
                      <a:r>
                        <a:rPr lang="es-MX" sz="1200">
                          <a:effectLst/>
                        </a:rPr>
                        <a:t>$176</a:t>
                      </a:r>
                    </a:p>
                  </a:txBody>
                  <a:tcPr marL="42246" marR="42246" marT="21123" marB="21123" anchor="ctr"/>
                </a:tc>
                <a:extLst>
                  <a:ext uri="{0D108BD9-81ED-4DB2-BD59-A6C34878D82A}">
                    <a16:rowId xmlns:a16="http://schemas.microsoft.com/office/drawing/2014/main" val="3897048233"/>
                  </a:ext>
                </a:extLst>
              </a:tr>
              <a:tr h="646026">
                <a:tc>
                  <a:txBody>
                    <a:bodyPr/>
                    <a:lstStyle/>
                    <a:p>
                      <a:r>
                        <a:rPr lang="es-MX" sz="1200">
                          <a:effectLst/>
                        </a:rPr>
                        <a:t>Core i5-655K</a:t>
                      </a:r>
                    </a:p>
                  </a:txBody>
                  <a:tcPr marL="42246" marR="42246" marT="21123" marB="21123" anchor="ctr"/>
                </a:tc>
                <a:tc>
                  <a:txBody>
                    <a:bodyPr/>
                    <a:lstStyle/>
                    <a:p>
                      <a:r>
                        <a:rPr lang="es-MX" sz="1200">
                          <a:effectLst/>
                        </a:rPr>
                        <a:t>3.2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733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24×</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73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Mayo de 2010</a:t>
                      </a:r>
                    </a:p>
                  </a:txBody>
                  <a:tcPr marL="42246" marR="42246" marT="21123" marB="21123" anchor="ctr"/>
                </a:tc>
                <a:tc>
                  <a:txBody>
                    <a:bodyPr/>
                    <a:lstStyle/>
                    <a:p>
                      <a:r>
                        <a:rPr lang="es-MX" sz="1200">
                          <a:effectLst/>
                        </a:rPr>
                        <a:t>$216</a:t>
                      </a:r>
                    </a:p>
                  </a:txBody>
                  <a:tcPr marL="42246" marR="42246" marT="21123" marB="21123" anchor="ctr"/>
                </a:tc>
                <a:extLst>
                  <a:ext uri="{0D108BD9-81ED-4DB2-BD59-A6C34878D82A}">
                    <a16:rowId xmlns:a16="http://schemas.microsoft.com/office/drawing/2014/main" val="1418549954"/>
                  </a:ext>
                </a:extLst>
              </a:tr>
              <a:tr h="646026">
                <a:tc>
                  <a:txBody>
                    <a:bodyPr/>
                    <a:lstStyle/>
                    <a:p>
                      <a:r>
                        <a:rPr lang="es-MX" sz="1200">
                          <a:effectLst/>
                        </a:rPr>
                        <a:t>Core i5-660</a:t>
                      </a:r>
                    </a:p>
                  </a:txBody>
                  <a:tcPr marL="42246" marR="42246" marT="21123" marB="21123" anchor="ctr"/>
                </a:tc>
                <a:tc>
                  <a:txBody>
                    <a:bodyPr/>
                    <a:lstStyle/>
                    <a:p>
                      <a:r>
                        <a:rPr lang="es-MX" sz="1200">
                          <a:effectLst/>
                        </a:rPr>
                        <a:t>3.33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733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25×</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73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Enero de 2010</a:t>
                      </a:r>
                    </a:p>
                  </a:txBody>
                  <a:tcPr marL="42246" marR="42246" marT="21123" marB="21123" anchor="ctr"/>
                </a:tc>
                <a:tc>
                  <a:txBody>
                    <a:bodyPr/>
                    <a:lstStyle/>
                    <a:p>
                      <a:r>
                        <a:rPr lang="es-MX" sz="1200">
                          <a:effectLst/>
                        </a:rPr>
                        <a:t>$196</a:t>
                      </a:r>
                    </a:p>
                  </a:txBody>
                  <a:tcPr marL="42246" marR="42246" marT="21123" marB="21123" anchor="ctr"/>
                </a:tc>
                <a:extLst>
                  <a:ext uri="{0D108BD9-81ED-4DB2-BD59-A6C34878D82A}">
                    <a16:rowId xmlns:a16="http://schemas.microsoft.com/office/drawing/2014/main" val="2199817718"/>
                  </a:ext>
                </a:extLst>
              </a:tr>
              <a:tr h="646026">
                <a:tc>
                  <a:txBody>
                    <a:bodyPr/>
                    <a:lstStyle/>
                    <a:p>
                      <a:r>
                        <a:rPr lang="es-MX" sz="1200">
                          <a:effectLst/>
                        </a:rPr>
                        <a:t>Core i5-661</a:t>
                      </a:r>
                    </a:p>
                  </a:txBody>
                  <a:tcPr marL="42246" marR="42246" marT="21123" marB="21123" anchor="ctr"/>
                </a:tc>
                <a:tc>
                  <a:txBody>
                    <a:bodyPr/>
                    <a:lstStyle/>
                    <a:p>
                      <a:r>
                        <a:rPr lang="es-MX" sz="1200">
                          <a:effectLst/>
                        </a:rPr>
                        <a:t>3.33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900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25×</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87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Enero de 2010</a:t>
                      </a:r>
                    </a:p>
                  </a:txBody>
                  <a:tcPr marL="42246" marR="42246" marT="21123" marB="21123" anchor="ctr"/>
                </a:tc>
                <a:tc>
                  <a:txBody>
                    <a:bodyPr/>
                    <a:lstStyle/>
                    <a:p>
                      <a:r>
                        <a:rPr lang="es-MX" sz="1200">
                          <a:effectLst/>
                        </a:rPr>
                        <a:t>$196</a:t>
                      </a:r>
                    </a:p>
                  </a:txBody>
                  <a:tcPr marL="42246" marR="42246" marT="21123" marB="21123" anchor="ctr"/>
                </a:tc>
                <a:extLst>
                  <a:ext uri="{0D108BD9-81ED-4DB2-BD59-A6C34878D82A}">
                    <a16:rowId xmlns:a16="http://schemas.microsoft.com/office/drawing/2014/main" val="761460193"/>
                  </a:ext>
                </a:extLst>
              </a:tr>
              <a:tr h="646026">
                <a:tc>
                  <a:txBody>
                    <a:bodyPr/>
                    <a:lstStyle/>
                    <a:p>
                      <a:r>
                        <a:rPr lang="es-MX" sz="1200">
                          <a:effectLst/>
                        </a:rPr>
                        <a:t>Core i5-670</a:t>
                      </a:r>
                    </a:p>
                  </a:txBody>
                  <a:tcPr marL="42246" marR="42246" marT="21123" marB="21123" anchor="ctr"/>
                </a:tc>
                <a:tc>
                  <a:txBody>
                    <a:bodyPr/>
                    <a:lstStyle/>
                    <a:p>
                      <a:r>
                        <a:rPr lang="es-MX" sz="1200">
                          <a:effectLst/>
                        </a:rPr>
                        <a:t>3.47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733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26×</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73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Enero de 2010</a:t>
                      </a:r>
                    </a:p>
                  </a:txBody>
                  <a:tcPr marL="42246" marR="42246" marT="21123" marB="21123" anchor="ctr"/>
                </a:tc>
                <a:tc>
                  <a:txBody>
                    <a:bodyPr/>
                    <a:lstStyle/>
                    <a:p>
                      <a:r>
                        <a:rPr lang="es-MX" sz="1200">
                          <a:effectLst/>
                        </a:rPr>
                        <a:t>$284</a:t>
                      </a:r>
                    </a:p>
                  </a:txBody>
                  <a:tcPr marL="42246" marR="42246" marT="21123" marB="21123" anchor="ctr"/>
                </a:tc>
                <a:extLst>
                  <a:ext uri="{0D108BD9-81ED-4DB2-BD59-A6C34878D82A}">
                    <a16:rowId xmlns:a16="http://schemas.microsoft.com/office/drawing/2014/main" val="3737109116"/>
                  </a:ext>
                </a:extLst>
              </a:tr>
              <a:tr h="646026">
                <a:tc>
                  <a:txBody>
                    <a:bodyPr/>
                    <a:lstStyle/>
                    <a:p>
                      <a:r>
                        <a:rPr lang="es-MX" sz="1200">
                          <a:effectLst/>
                        </a:rPr>
                        <a:t>Core i5-680</a:t>
                      </a:r>
                    </a:p>
                  </a:txBody>
                  <a:tcPr marL="42246" marR="42246" marT="21123" marB="21123" anchor="ctr"/>
                </a:tc>
                <a:tc>
                  <a:txBody>
                    <a:bodyPr/>
                    <a:lstStyle/>
                    <a:p>
                      <a:r>
                        <a:rPr lang="es-MX" sz="1200">
                          <a:effectLst/>
                        </a:rPr>
                        <a:t>3.6 GHz</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733 MHz</a:t>
                      </a:r>
                    </a:p>
                  </a:txBody>
                  <a:tcPr marL="42246" marR="42246" marT="21123" marB="21123" anchor="ctr"/>
                </a:tc>
                <a:tc>
                  <a:txBody>
                    <a:bodyPr/>
                    <a:lstStyle/>
                    <a:p>
                      <a:r>
                        <a:rPr lang="es-MX" sz="1200">
                          <a:effectLst/>
                        </a:rPr>
                        <a:t>2</a:t>
                      </a:r>
                    </a:p>
                  </a:txBody>
                  <a:tcPr marL="42246" marR="42246" marT="21123" marB="21123" anchor="ctr"/>
                </a:tc>
                <a:tc>
                  <a:txBody>
                    <a:bodyPr/>
                    <a:lstStyle/>
                    <a:p>
                      <a:r>
                        <a:rPr lang="es-MX" sz="1200">
                          <a:effectLst/>
                        </a:rPr>
                        <a:t>2 × 256 KiB</a:t>
                      </a:r>
                    </a:p>
                  </a:txBody>
                  <a:tcPr marL="42246" marR="42246" marT="21123" marB="21123" anchor="ctr"/>
                </a:tc>
                <a:tc>
                  <a:txBody>
                    <a:bodyPr/>
                    <a:lstStyle/>
                    <a:p>
                      <a:r>
                        <a:rPr lang="es-MX" sz="1200">
                          <a:effectLst/>
                        </a:rPr>
                        <a:t>4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27×</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73 W</a:t>
                      </a:r>
                    </a:p>
                  </a:txBody>
                  <a:tcPr marL="42246" marR="42246" marT="21123" marB="21123" anchor="ctr"/>
                </a:tc>
                <a:tc>
                  <a:txBody>
                    <a:bodyPr/>
                    <a:lstStyle/>
                    <a:p>
                      <a:r>
                        <a:rPr lang="es-MX" sz="1200">
                          <a:effectLst/>
                        </a:rPr>
                        <a:t>LGA 1156</a:t>
                      </a:r>
                    </a:p>
                  </a:txBody>
                  <a:tcPr marL="42246" marR="42246" marT="21123" marB="21123" anchor="ctr"/>
                </a:tc>
                <a:tc>
                  <a:txBody>
                    <a:bodyPr/>
                    <a:lstStyle/>
                    <a:p>
                      <a:r>
                        <a:rPr lang="es-MX" sz="1200">
                          <a:effectLst/>
                        </a:rPr>
                        <a:t>Abril de 2010</a:t>
                      </a:r>
                    </a:p>
                  </a:txBody>
                  <a:tcPr marL="42246" marR="42246" marT="21123" marB="21123" anchor="ctr"/>
                </a:tc>
                <a:tc>
                  <a:txBody>
                    <a:bodyPr/>
                    <a:lstStyle/>
                    <a:p>
                      <a:r>
                        <a:rPr lang="es-MX" sz="1200" dirty="0">
                          <a:effectLst/>
                        </a:rPr>
                        <a:t>$294</a:t>
                      </a:r>
                    </a:p>
                  </a:txBody>
                  <a:tcPr marL="42246" marR="42246" marT="21123" marB="21123" anchor="ctr"/>
                </a:tc>
                <a:extLst>
                  <a:ext uri="{0D108BD9-81ED-4DB2-BD59-A6C34878D82A}">
                    <a16:rowId xmlns:a16="http://schemas.microsoft.com/office/drawing/2014/main" val="408633168"/>
                  </a:ext>
                </a:extLst>
              </a:tr>
            </a:tbl>
          </a:graphicData>
        </a:graphic>
      </p:graphicFrame>
      <p:sp>
        <p:nvSpPr>
          <p:cNvPr id="6" name="Rectangle 1">
            <a:extLst>
              <a:ext uri="{FF2B5EF4-FFF2-40B4-BE49-F238E27FC236}">
                <a16:creationId xmlns:a16="http://schemas.microsoft.com/office/drawing/2014/main" id="{8C7DF2EA-D04B-4FA3-AC62-2EA92B7C3C27}"/>
              </a:ext>
            </a:extLst>
          </p:cNvPr>
          <p:cNvSpPr>
            <a:spLocks noChangeArrowheads="1"/>
          </p:cNvSpPr>
          <p:nvPr/>
        </p:nvSpPr>
        <p:spPr bwMode="auto">
          <a:xfrm>
            <a:off x="813557" y="263630"/>
            <a:ext cx="3334374" cy="417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MX" sz="1200" b="1" i="0" u="none" strike="noStrike" cap="none" normalizeH="0" baseline="0" dirty="0" err="1">
                <a:ln>
                  <a:noFill/>
                </a:ln>
                <a:solidFill>
                  <a:schemeClr val="accent1"/>
                </a:solidFill>
                <a:effectLst/>
                <a:cs typeface="Arial" panose="020B0604020202020204" pitchFamily="34" charset="0"/>
              </a:rPr>
              <a:t>Clarkdale</a:t>
            </a:r>
            <a:r>
              <a:rPr kumimoji="0" lang="es-MX" altLang="es-MX" sz="1200" b="1" i="0" u="none" strike="noStrike" cap="none" normalizeH="0" baseline="0" dirty="0">
                <a:ln>
                  <a:noFill/>
                </a:ln>
                <a:solidFill>
                  <a:schemeClr val="accent1"/>
                </a:solidFill>
                <a:effectLst/>
                <a:cs typeface="Arial" panose="020B0604020202020204" pitchFamily="34" charset="0"/>
              </a:rPr>
              <a:t> </a:t>
            </a:r>
            <a:r>
              <a:rPr kumimoji="0" lang="es-MX" altLang="es-MX" sz="1200" b="0" i="0" u="none" strike="noStrike" cap="none" normalizeH="0" baseline="0" dirty="0">
                <a:ln>
                  <a:noFill/>
                </a:ln>
                <a:solidFill>
                  <a:srgbClr val="202122"/>
                </a:solidFill>
                <a:effectLst/>
                <a:cs typeface="Arial" panose="020B0604020202020204" pitchFamily="34" charset="0"/>
              </a:rPr>
              <a:t>- tecnología de proceso de 32 nm</a:t>
            </a:r>
          </a:p>
        </p:txBody>
      </p:sp>
    </p:spTree>
    <p:extLst>
      <p:ext uri="{BB962C8B-B14F-4D97-AF65-F5344CB8AC3E}">
        <p14:creationId xmlns:p14="http://schemas.microsoft.com/office/powerpoint/2010/main" val="283100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C2855-C4E0-49D6-B39C-28B1D61AA583}"/>
              </a:ext>
            </a:extLst>
          </p:cNvPr>
          <p:cNvSpPr>
            <a:spLocks noGrp="1"/>
          </p:cNvSpPr>
          <p:nvPr>
            <p:ph type="ctrTitle"/>
          </p:nvPr>
        </p:nvSpPr>
        <p:spPr/>
        <p:txBody>
          <a:bodyPr/>
          <a:lstStyle/>
          <a:p>
            <a:r>
              <a:rPr lang="es-MX" dirty="0"/>
              <a:t>PENTIUM CON TECNOLOGÍA MMX</a:t>
            </a:r>
          </a:p>
        </p:txBody>
      </p:sp>
    </p:spTree>
    <p:extLst>
      <p:ext uri="{BB962C8B-B14F-4D97-AF65-F5344CB8AC3E}">
        <p14:creationId xmlns:p14="http://schemas.microsoft.com/office/powerpoint/2010/main" val="38971983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B81AD8F-383B-4AA9-8725-EB41528DE1A8}"/>
              </a:ext>
            </a:extLst>
          </p:cNvPr>
          <p:cNvSpPr>
            <a:spLocks noGrp="1"/>
          </p:cNvSpPr>
          <p:nvPr>
            <p:ph type="sldNum" sz="quarter" idx="12"/>
          </p:nvPr>
        </p:nvSpPr>
        <p:spPr/>
        <p:txBody>
          <a:bodyPr/>
          <a:lstStyle/>
          <a:p>
            <a:pPr rtl="0"/>
            <a:fld id="{D8DA9DAA-006C-4F4B-980E-E3DF019B24E2}" type="slidenum">
              <a:rPr lang="es-ES" noProof="0" smtClean="0"/>
              <a:t>90</a:t>
            </a:fld>
            <a:endParaRPr lang="es-ES" noProof="0"/>
          </a:p>
        </p:txBody>
      </p:sp>
      <p:graphicFrame>
        <p:nvGraphicFramePr>
          <p:cNvPr id="5" name="Tabla 4">
            <a:extLst>
              <a:ext uri="{FF2B5EF4-FFF2-40B4-BE49-F238E27FC236}">
                <a16:creationId xmlns:a16="http://schemas.microsoft.com/office/drawing/2014/main" id="{AB63310F-2134-4392-ABC7-0ED122DFB323}"/>
              </a:ext>
            </a:extLst>
          </p:cNvPr>
          <p:cNvGraphicFramePr>
            <a:graphicFrameLocks noGrp="1"/>
          </p:cNvGraphicFramePr>
          <p:nvPr>
            <p:extLst>
              <p:ext uri="{D42A27DB-BD31-4B8C-83A1-F6EECF244321}">
                <p14:modId xmlns:p14="http://schemas.microsoft.com/office/powerpoint/2010/main" val="1278201841"/>
              </p:ext>
            </p:extLst>
          </p:nvPr>
        </p:nvGraphicFramePr>
        <p:xfrm>
          <a:off x="1060174" y="437322"/>
          <a:ext cx="10469220" cy="6284152"/>
        </p:xfrm>
        <a:graphic>
          <a:graphicData uri="http://schemas.openxmlformats.org/drawingml/2006/table">
            <a:tbl>
              <a:tblPr>
                <a:tableStyleId>{BDBED569-4797-4DF1-A0F4-6AAB3CD982D8}</a:tableStyleId>
              </a:tblPr>
              <a:tblGrid>
                <a:gridCol w="697948">
                  <a:extLst>
                    <a:ext uri="{9D8B030D-6E8A-4147-A177-3AD203B41FA5}">
                      <a16:colId xmlns:a16="http://schemas.microsoft.com/office/drawing/2014/main" val="1577568458"/>
                    </a:ext>
                  </a:extLst>
                </a:gridCol>
                <a:gridCol w="697948">
                  <a:extLst>
                    <a:ext uri="{9D8B030D-6E8A-4147-A177-3AD203B41FA5}">
                      <a16:colId xmlns:a16="http://schemas.microsoft.com/office/drawing/2014/main" val="1084433541"/>
                    </a:ext>
                  </a:extLst>
                </a:gridCol>
                <a:gridCol w="697948">
                  <a:extLst>
                    <a:ext uri="{9D8B030D-6E8A-4147-A177-3AD203B41FA5}">
                      <a16:colId xmlns:a16="http://schemas.microsoft.com/office/drawing/2014/main" val="340298846"/>
                    </a:ext>
                  </a:extLst>
                </a:gridCol>
                <a:gridCol w="697948">
                  <a:extLst>
                    <a:ext uri="{9D8B030D-6E8A-4147-A177-3AD203B41FA5}">
                      <a16:colId xmlns:a16="http://schemas.microsoft.com/office/drawing/2014/main" val="1433877259"/>
                    </a:ext>
                  </a:extLst>
                </a:gridCol>
                <a:gridCol w="697948">
                  <a:extLst>
                    <a:ext uri="{9D8B030D-6E8A-4147-A177-3AD203B41FA5}">
                      <a16:colId xmlns:a16="http://schemas.microsoft.com/office/drawing/2014/main" val="2863829832"/>
                    </a:ext>
                  </a:extLst>
                </a:gridCol>
                <a:gridCol w="697948">
                  <a:extLst>
                    <a:ext uri="{9D8B030D-6E8A-4147-A177-3AD203B41FA5}">
                      <a16:colId xmlns:a16="http://schemas.microsoft.com/office/drawing/2014/main" val="2079536142"/>
                    </a:ext>
                  </a:extLst>
                </a:gridCol>
                <a:gridCol w="697948">
                  <a:extLst>
                    <a:ext uri="{9D8B030D-6E8A-4147-A177-3AD203B41FA5}">
                      <a16:colId xmlns:a16="http://schemas.microsoft.com/office/drawing/2014/main" val="3250049811"/>
                    </a:ext>
                  </a:extLst>
                </a:gridCol>
                <a:gridCol w="697948">
                  <a:extLst>
                    <a:ext uri="{9D8B030D-6E8A-4147-A177-3AD203B41FA5}">
                      <a16:colId xmlns:a16="http://schemas.microsoft.com/office/drawing/2014/main" val="2403144650"/>
                    </a:ext>
                  </a:extLst>
                </a:gridCol>
                <a:gridCol w="697948">
                  <a:extLst>
                    <a:ext uri="{9D8B030D-6E8A-4147-A177-3AD203B41FA5}">
                      <a16:colId xmlns:a16="http://schemas.microsoft.com/office/drawing/2014/main" val="4162373418"/>
                    </a:ext>
                  </a:extLst>
                </a:gridCol>
                <a:gridCol w="697948">
                  <a:extLst>
                    <a:ext uri="{9D8B030D-6E8A-4147-A177-3AD203B41FA5}">
                      <a16:colId xmlns:a16="http://schemas.microsoft.com/office/drawing/2014/main" val="2711324258"/>
                    </a:ext>
                  </a:extLst>
                </a:gridCol>
                <a:gridCol w="697948">
                  <a:extLst>
                    <a:ext uri="{9D8B030D-6E8A-4147-A177-3AD203B41FA5}">
                      <a16:colId xmlns:a16="http://schemas.microsoft.com/office/drawing/2014/main" val="3561408373"/>
                    </a:ext>
                  </a:extLst>
                </a:gridCol>
                <a:gridCol w="697948">
                  <a:extLst>
                    <a:ext uri="{9D8B030D-6E8A-4147-A177-3AD203B41FA5}">
                      <a16:colId xmlns:a16="http://schemas.microsoft.com/office/drawing/2014/main" val="3567538620"/>
                    </a:ext>
                  </a:extLst>
                </a:gridCol>
                <a:gridCol w="697948">
                  <a:extLst>
                    <a:ext uri="{9D8B030D-6E8A-4147-A177-3AD203B41FA5}">
                      <a16:colId xmlns:a16="http://schemas.microsoft.com/office/drawing/2014/main" val="2643054554"/>
                    </a:ext>
                  </a:extLst>
                </a:gridCol>
                <a:gridCol w="697948">
                  <a:extLst>
                    <a:ext uri="{9D8B030D-6E8A-4147-A177-3AD203B41FA5}">
                      <a16:colId xmlns:a16="http://schemas.microsoft.com/office/drawing/2014/main" val="1539943736"/>
                    </a:ext>
                  </a:extLst>
                </a:gridCol>
                <a:gridCol w="697948">
                  <a:extLst>
                    <a:ext uri="{9D8B030D-6E8A-4147-A177-3AD203B41FA5}">
                      <a16:colId xmlns:a16="http://schemas.microsoft.com/office/drawing/2014/main" val="883908096"/>
                    </a:ext>
                  </a:extLst>
                </a:gridCol>
              </a:tblGrid>
              <a:tr h="888240">
                <a:tc>
                  <a:txBody>
                    <a:bodyPr/>
                    <a:lstStyle/>
                    <a:p>
                      <a:pPr algn="ctr"/>
                      <a:r>
                        <a:rPr lang="es-MX" sz="1100">
                          <a:effectLst/>
                        </a:rPr>
                        <a:t>Modelo</a:t>
                      </a:r>
                    </a:p>
                  </a:txBody>
                  <a:tcPr marL="28440" marR="28440" marT="14220" marB="14220" anchor="ctr"/>
                </a:tc>
                <a:tc>
                  <a:txBody>
                    <a:bodyPr/>
                    <a:lstStyle/>
                    <a:p>
                      <a:pPr algn="ctr"/>
                      <a:r>
                        <a:rPr lang="es-MX" sz="1100">
                          <a:effectLst/>
                        </a:rPr>
                        <a:t>Frecuencia</a:t>
                      </a:r>
                    </a:p>
                  </a:txBody>
                  <a:tcPr marL="28440" marR="28440" marT="14220" marB="14220" anchor="ctr"/>
                </a:tc>
                <a:tc>
                  <a:txBody>
                    <a:bodyPr/>
                    <a:lstStyle/>
                    <a:p>
                      <a:pPr algn="ctr"/>
                      <a:r>
                        <a:rPr lang="es-MX" sz="1100">
                          <a:effectLst/>
                        </a:rPr>
                        <a:t>Turbo</a:t>
                      </a:r>
                    </a:p>
                  </a:txBody>
                  <a:tcPr marL="28440" marR="28440" marT="14220" marB="14220" anchor="ctr"/>
                </a:tc>
                <a:tc>
                  <a:txBody>
                    <a:bodyPr/>
                    <a:lstStyle/>
                    <a:p>
                      <a:pPr algn="ctr"/>
                      <a:r>
                        <a:rPr lang="es-MX" sz="1100">
                          <a:effectLst/>
                        </a:rPr>
                        <a:t>Frecuenciade</a:t>
                      </a:r>
                    </a:p>
                    <a:p>
                      <a:pPr algn="ctr"/>
                      <a:r>
                        <a:rPr lang="es-MX" sz="1100">
                          <a:effectLst/>
                        </a:rPr>
                        <a:t>GPU</a:t>
                      </a:r>
                    </a:p>
                  </a:txBody>
                  <a:tcPr marL="28440" marR="28440" marT="14220" marB="14220" anchor="ctr"/>
                </a:tc>
                <a:tc>
                  <a:txBody>
                    <a:bodyPr/>
                    <a:lstStyle/>
                    <a:p>
                      <a:pPr algn="ctr"/>
                      <a:r>
                        <a:rPr lang="es-MX" sz="1100" dirty="0">
                          <a:effectLst/>
                        </a:rPr>
                        <a:t>Núcleos</a:t>
                      </a:r>
                    </a:p>
                  </a:txBody>
                  <a:tcPr marL="28440" marR="28440" marT="14220" marB="14220" anchor="ctr"/>
                </a:tc>
                <a:tc>
                  <a:txBody>
                    <a:bodyPr/>
                    <a:lstStyle/>
                    <a:p>
                      <a:pPr algn="ctr"/>
                      <a:r>
                        <a:rPr lang="es-MX" sz="1100">
                          <a:effectLst/>
                        </a:rPr>
                        <a:t>CachéL2</a:t>
                      </a:r>
                    </a:p>
                  </a:txBody>
                  <a:tcPr marL="28440" marR="28440" marT="14220" marB="14220" anchor="ctr"/>
                </a:tc>
                <a:tc>
                  <a:txBody>
                    <a:bodyPr/>
                    <a:lstStyle/>
                    <a:p>
                      <a:pPr algn="ctr"/>
                      <a:r>
                        <a:rPr lang="es-MX" sz="1100">
                          <a:effectLst/>
                        </a:rPr>
                        <a:t>CachéL3</a:t>
                      </a:r>
                    </a:p>
                  </a:txBody>
                  <a:tcPr marL="28440" marR="28440" marT="14220" marB="14220" anchor="ctr"/>
                </a:tc>
                <a:tc>
                  <a:txBody>
                    <a:bodyPr/>
                    <a:lstStyle/>
                    <a:p>
                      <a:pPr algn="ctr"/>
                      <a:r>
                        <a:rPr lang="es-MX" sz="1100">
                          <a:effectLst/>
                        </a:rPr>
                        <a:t>I/O bus</a:t>
                      </a:r>
                    </a:p>
                  </a:txBody>
                  <a:tcPr marL="28440" marR="28440" marT="14220" marB="14220" anchor="ctr"/>
                </a:tc>
                <a:tc>
                  <a:txBody>
                    <a:bodyPr/>
                    <a:lstStyle/>
                    <a:p>
                      <a:pPr algn="ctr"/>
                      <a:r>
                        <a:rPr lang="es-MX" sz="1100">
                          <a:effectLst/>
                        </a:rPr>
                        <a:t>Mult.</a:t>
                      </a:r>
                    </a:p>
                  </a:txBody>
                  <a:tcPr marL="28440" marR="28440" marT="14220" marB="14220" anchor="ctr"/>
                </a:tc>
                <a:tc>
                  <a:txBody>
                    <a:bodyPr/>
                    <a:lstStyle/>
                    <a:p>
                      <a:pPr algn="ctr"/>
                      <a:r>
                        <a:rPr lang="es-MX" sz="1100">
                          <a:effectLst/>
                        </a:rPr>
                        <a:t>Memoria</a:t>
                      </a:r>
                    </a:p>
                  </a:txBody>
                  <a:tcPr marL="28440" marR="28440" marT="14220" marB="14220" anchor="ctr"/>
                </a:tc>
                <a:tc>
                  <a:txBody>
                    <a:bodyPr/>
                    <a:lstStyle/>
                    <a:p>
                      <a:pPr algn="ctr"/>
                      <a:r>
                        <a:rPr lang="es-MX" sz="1100">
                          <a:effectLst/>
                        </a:rPr>
                        <a:t>Voltaje</a:t>
                      </a:r>
                    </a:p>
                  </a:txBody>
                  <a:tcPr marL="28440" marR="28440" marT="14220" marB="14220" anchor="ctr"/>
                </a:tc>
                <a:tc>
                  <a:txBody>
                    <a:bodyPr/>
                    <a:lstStyle/>
                    <a:p>
                      <a:pPr algn="ctr"/>
                      <a:r>
                        <a:rPr lang="es-MX" sz="1100">
                          <a:effectLst/>
                        </a:rPr>
                        <a:t>TDP</a:t>
                      </a:r>
                    </a:p>
                  </a:txBody>
                  <a:tcPr marL="28440" marR="28440" marT="14220" marB="14220" anchor="ctr"/>
                </a:tc>
                <a:tc>
                  <a:txBody>
                    <a:bodyPr/>
                    <a:lstStyle/>
                    <a:p>
                      <a:pPr algn="ctr"/>
                      <a:r>
                        <a:rPr lang="es-MX" sz="1100">
                          <a:effectLst/>
                        </a:rPr>
                        <a:t>Socket</a:t>
                      </a:r>
                    </a:p>
                  </a:txBody>
                  <a:tcPr marL="28440" marR="28440" marT="14220" marB="14220" anchor="ctr"/>
                </a:tc>
                <a:tc>
                  <a:txBody>
                    <a:bodyPr/>
                    <a:lstStyle/>
                    <a:p>
                      <a:pPr algn="ctr"/>
                      <a:r>
                        <a:rPr lang="es-MX" sz="1100">
                          <a:effectLst/>
                        </a:rPr>
                        <a:t>Fecha delanzamiento</a:t>
                      </a:r>
                    </a:p>
                  </a:txBody>
                  <a:tcPr marL="28440" marR="28440" marT="14220" marB="14220" anchor="ctr"/>
                </a:tc>
                <a:tc>
                  <a:txBody>
                    <a:bodyPr/>
                    <a:lstStyle/>
                    <a:p>
                      <a:pPr algn="ctr"/>
                      <a:r>
                        <a:rPr lang="es-MX" sz="1100">
                          <a:effectLst/>
                        </a:rPr>
                        <a:t>Precio delanzamiento</a:t>
                      </a:r>
                    </a:p>
                    <a:p>
                      <a:pPr algn="ctr"/>
                      <a:r>
                        <a:rPr lang="es-MX" sz="1100">
                          <a:effectLst/>
                        </a:rPr>
                        <a:t>(USD)</a:t>
                      </a:r>
                    </a:p>
                  </a:txBody>
                  <a:tcPr marL="28440" marR="28440" marT="14220" marB="14220" anchor="ctr"/>
                </a:tc>
                <a:extLst>
                  <a:ext uri="{0D108BD9-81ED-4DB2-BD59-A6C34878D82A}">
                    <a16:rowId xmlns:a16="http://schemas.microsoft.com/office/drawing/2014/main" val="2865756673"/>
                  </a:ext>
                </a:extLst>
              </a:tr>
              <a:tr h="674489">
                <a:tc>
                  <a:txBody>
                    <a:bodyPr/>
                    <a:lstStyle/>
                    <a:p>
                      <a:r>
                        <a:rPr lang="es-MX" sz="1100">
                          <a:effectLst/>
                        </a:rPr>
                        <a:t>Core i5-430M</a:t>
                      </a:r>
                    </a:p>
                  </a:txBody>
                  <a:tcPr marL="28440" marR="28440" marT="14220" marB="14220" anchor="ctr"/>
                </a:tc>
                <a:tc>
                  <a:txBody>
                    <a:bodyPr/>
                    <a:lstStyle/>
                    <a:p>
                      <a:r>
                        <a:rPr lang="es-MX" sz="1100">
                          <a:effectLst/>
                        </a:rPr>
                        <a:t>2.27 GHz</a:t>
                      </a:r>
                    </a:p>
                  </a:txBody>
                  <a:tcPr marL="28440" marR="28440" marT="14220" marB="14220" anchor="ctr"/>
                </a:tc>
                <a:tc>
                  <a:txBody>
                    <a:bodyPr/>
                    <a:lstStyle/>
                    <a:p>
                      <a:r>
                        <a:rPr lang="es-MX" sz="1100">
                          <a:effectLst/>
                        </a:rPr>
                        <a:t>2/2</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17×</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Enero de 2010</a:t>
                      </a:r>
                    </a:p>
                  </a:txBody>
                  <a:tcPr marL="28440" marR="28440" marT="14220" marB="14220" anchor="ctr"/>
                </a:tc>
                <a:tc>
                  <a:txBody>
                    <a:bodyPr/>
                    <a:lstStyle/>
                    <a:p>
                      <a:r>
                        <a:rPr lang="es-MX" sz="1100">
                          <a:effectLst/>
                        </a:rPr>
                        <a:t>OEM</a:t>
                      </a:r>
                    </a:p>
                  </a:txBody>
                  <a:tcPr marL="28440" marR="28440" marT="14220" marB="14220" anchor="ctr"/>
                </a:tc>
                <a:extLst>
                  <a:ext uri="{0D108BD9-81ED-4DB2-BD59-A6C34878D82A}">
                    <a16:rowId xmlns:a16="http://schemas.microsoft.com/office/drawing/2014/main" val="1843848458"/>
                  </a:ext>
                </a:extLst>
              </a:tr>
              <a:tr h="674489">
                <a:tc>
                  <a:txBody>
                    <a:bodyPr/>
                    <a:lstStyle/>
                    <a:p>
                      <a:r>
                        <a:rPr lang="es-MX" sz="1100">
                          <a:effectLst/>
                        </a:rPr>
                        <a:t>Core i5-450M</a:t>
                      </a:r>
                    </a:p>
                  </a:txBody>
                  <a:tcPr marL="28440" marR="28440" marT="14220" marB="14220" anchor="ctr"/>
                </a:tc>
                <a:tc>
                  <a:txBody>
                    <a:bodyPr/>
                    <a:lstStyle/>
                    <a:p>
                      <a:r>
                        <a:rPr lang="es-MX" sz="1100">
                          <a:effectLst/>
                        </a:rPr>
                        <a:t>2.4 GHz</a:t>
                      </a:r>
                    </a:p>
                  </a:txBody>
                  <a:tcPr marL="28440" marR="28440" marT="14220" marB="14220" anchor="ctr"/>
                </a:tc>
                <a:tc>
                  <a:txBody>
                    <a:bodyPr/>
                    <a:lstStyle/>
                    <a:p>
                      <a:r>
                        <a:rPr lang="es-MX" sz="1100">
                          <a:effectLst/>
                        </a:rPr>
                        <a:t>2/2</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18×</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June 2010</a:t>
                      </a:r>
                    </a:p>
                  </a:txBody>
                  <a:tcPr marL="28440" marR="28440" marT="14220" marB="14220" anchor="ctr"/>
                </a:tc>
                <a:tc>
                  <a:txBody>
                    <a:bodyPr/>
                    <a:lstStyle/>
                    <a:p>
                      <a:r>
                        <a:rPr lang="es-MX" sz="1100">
                          <a:effectLst/>
                        </a:rPr>
                        <a:t>OEM</a:t>
                      </a:r>
                    </a:p>
                  </a:txBody>
                  <a:tcPr marL="28440" marR="28440" marT="14220" marB="14220" anchor="ctr"/>
                </a:tc>
                <a:extLst>
                  <a:ext uri="{0D108BD9-81ED-4DB2-BD59-A6C34878D82A}">
                    <a16:rowId xmlns:a16="http://schemas.microsoft.com/office/drawing/2014/main" val="2052988505"/>
                  </a:ext>
                </a:extLst>
              </a:tr>
              <a:tr h="674489">
                <a:tc>
                  <a:txBody>
                    <a:bodyPr/>
                    <a:lstStyle/>
                    <a:p>
                      <a:r>
                        <a:rPr lang="es-MX" sz="1100">
                          <a:effectLst/>
                        </a:rPr>
                        <a:t>Core i5-460M</a:t>
                      </a:r>
                    </a:p>
                  </a:txBody>
                  <a:tcPr marL="28440" marR="28440" marT="14220" marB="14220" anchor="ctr"/>
                </a:tc>
                <a:tc>
                  <a:txBody>
                    <a:bodyPr/>
                    <a:lstStyle/>
                    <a:p>
                      <a:r>
                        <a:rPr lang="es-MX" sz="1100">
                          <a:effectLst/>
                        </a:rPr>
                        <a:t>2.53 GHz</a:t>
                      </a:r>
                    </a:p>
                  </a:txBody>
                  <a:tcPr marL="28440" marR="28440" marT="14220" marB="14220" anchor="ctr"/>
                </a:tc>
                <a:tc>
                  <a:txBody>
                    <a:bodyPr/>
                    <a:lstStyle/>
                    <a:p>
                      <a:r>
                        <a:rPr lang="es-MX" sz="1100">
                          <a:effectLst/>
                        </a:rPr>
                        <a:t>2/2</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19×</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Setiembre de 2010</a:t>
                      </a:r>
                    </a:p>
                  </a:txBody>
                  <a:tcPr marL="28440" marR="28440" marT="14220" marB="14220" anchor="ctr"/>
                </a:tc>
                <a:tc>
                  <a:txBody>
                    <a:bodyPr/>
                    <a:lstStyle/>
                    <a:p>
                      <a:r>
                        <a:rPr lang="es-MX" sz="1100">
                          <a:effectLst/>
                        </a:rPr>
                        <a:t>OEM</a:t>
                      </a:r>
                    </a:p>
                  </a:txBody>
                  <a:tcPr marL="28440" marR="28440" marT="14220" marB="14220" anchor="ctr"/>
                </a:tc>
                <a:extLst>
                  <a:ext uri="{0D108BD9-81ED-4DB2-BD59-A6C34878D82A}">
                    <a16:rowId xmlns:a16="http://schemas.microsoft.com/office/drawing/2014/main" val="2480888188"/>
                  </a:ext>
                </a:extLst>
              </a:tr>
              <a:tr h="674489">
                <a:tc>
                  <a:txBody>
                    <a:bodyPr/>
                    <a:lstStyle/>
                    <a:p>
                      <a:r>
                        <a:rPr lang="es-MX" sz="1100">
                          <a:effectLst/>
                        </a:rPr>
                        <a:t>Core i5-480M</a:t>
                      </a:r>
                    </a:p>
                  </a:txBody>
                  <a:tcPr marL="28440" marR="28440" marT="14220" marB="14220" anchor="ctr"/>
                </a:tc>
                <a:tc>
                  <a:txBody>
                    <a:bodyPr/>
                    <a:lstStyle/>
                    <a:p>
                      <a:r>
                        <a:rPr lang="es-MX" sz="1100">
                          <a:effectLst/>
                        </a:rPr>
                        <a:t>2.67 GHz</a:t>
                      </a:r>
                    </a:p>
                  </a:txBody>
                  <a:tcPr marL="28440" marR="28440" marT="14220" marB="14220" anchor="ctr"/>
                </a:tc>
                <a:tc>
                  <a:txBody>
                    <a:bodyPr/>
                    <a:lstStyle/>
                    <a:p>
                      <a:r>
                        <a:rPr lang="es-MX" sz="1100">
                          <a:effectLst/>
                        </a:rPr>
                        <a:t>2/2</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20×</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Enero de 2011</a:t>
                      </a:r>
                    </a:p>
                  </a:txBody>
                  <a:tcPr marL="28440" marR="28440" marT="14220" marB="14220" anchor="ctr"/>
                </a:tc>
                <a:tc>
                  <a:txBody>
                    <a:bodyPr/>
                    <a:lstStyle/>
                    <a:p>
                      <a:r>
                        <a:rPr lang="es-MX" sz="1100">
                          <a:effectLst/>
                        </a:rPr>
                        <a:t>OEM</a:t>
                      </a:r>
                    </a:p>
                  </a:txBody>
                  <a:tcPr marL="28440" marR="28440" marT="14220" marB="14220" anchor="ctr"/>
                </a:tc>
                <a:extLst>
                  <a:ext uri="{0D108BD9-81ED-4DB2-BD59-A6C34878D82A}">
                    <a16:rowId xmlns:a16="http://schemas.microsoft.com/office/drawing/2014/main" val="3802057328"/>
                  </a:ext>
                </a:extLst>
              </a:tr>
              <a:tr h="674489">
                <a:tc>
                  <a:txBody>
                    <a:bodyPr/>
                    <a:lstStyle/>
                    <a:p>
                      <a:r>
                        <a:rPr lang="es-MX" sz="1100">
                          <a:effectLst/>
                        </a:rPr>
                        <a:t>Core i5-520M</a:t>
                      </a:r>
                    </a:p>
                  </a:txBody>
                  <a:tcPr marL="28440" marR="28440" marT="14220" marB="14220" anchor="ctr"/>
                </a:tc>
                <a:tc>
                  <a:txBody>
                    <a:bodyPr/>
                    <a:lstStyle/>
                    <a:p>
                      <a:r>
                        <a:rPr lang="es-MX" sz="1100">
                          <a:effectLst/>
                        </a:rPr>
                        <a:t>2.4 GHz</a:t>
                      </a:r>
                    </a:p>
                  </a:txBody>
                  <a:tcPr marL="28440" marR="28440" marT="14220" marB="14220" anchor="ctr"/>
                </a:tc>
                <a:tc>
                  <a:txBody>
                    <a:bodyPr/>
                    <a:lstStyle/>
                    <a:p>
                      <a:r>
                        <a:rPr lang="es-MX" sz="1100">
                          <a:effectLst/>
                        </a:rPr>
                        <a:t>2/4</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18×</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Enero de 2010</a:t>
                      </a:r>
                    </a:p>
                  </a:txBody>
                  <a:tcPr marL="28440" marR="28440" marT="14220" marB="14220" anchor="ctr"/>
                </a:tc>
                <a:tc>
                  <a:txBody>
                    <a:bodyPr/>
                    <a:lstStyle/>
                    <a:p>
                      <a:r>
                        <a:rPr lang="es-MX" sz="1100">
                          <a:effectLst/>
                        </a:rPr>
                        <a:t>$225</a:t>
                      </a:r>
                    </a:p>
                  </a:txBody>
                  <a:tcPr marL="28440" marR="28440" marT="14220" marB="14220" anchor="ctr"/>
                </a:tc>
                <a:extLst>
                  <a:ext uri="{0D108BD9-81ED-4DB2-BD59-A6C34878D82A}">
                    <a16:rowId xmlns:a16="http://schemas.microsoft.com/office/drawing/2014/main" val="1693311909"/>
                  </a:ext>
                </a:extLst>
              </a:tr>
              <a:tr h="674489">
                <a:tc>
                  <a:txBody>
                    <a:bodyPr/>
                    <a:lstStyle/>
                    <a:p>
                      <a:r>
                        <a:rPr lang="es-MX" sz="1100">
                          <a:effectLst/>
                        </a:rPr>
                        <a:t>Core i5-540M</a:t>
                      </a:r>
                    </a:p>
                  </a:txBody>
                  <a:tcPr marL="28440" marR="28440" marT="14220" marB="14220" anchor="ctr"/>
                </a:tc>
                <a:tc>
                  <a:txBody>
                    <a:bodyPr/>
                    <a:lstStyle/>
                    <a:p>
                      <a:r>
                        <a:rPr lang="es-MX" sz="1100">
                          <a:effectLst/>
                        </a:rPr>
                        <a:t>2.53 GHz</a:t>
                      </a:r>
                    </a:p>
                  </a:txBody>
                  <a:tcPr marL="28440" marR="28440" marT="14220" marB="14220" anchor="ctr"/>
                </a:tc>
                <a:tc>
                  <a:txBody>
                    <a:bodyPr/>
                    <a:lstStyle/>
                    <a:p>
                      <a:r>
                        <a:rPr lang="es-MX" sz="1100">
                          <a:effectLst/>
                        </a:rPr>
                        <a:t>2/4</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19×</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Enero de 2010</a:t>
                      </a:r>
                    </a:p>
                  </a:txBody>
                  <a:tcPr marL="28440" marR="28440" marT="14220" marB="14220" anchor="ctr"/>
                </a:tc>
                <a:tc>
                  <a:txBody>
                    <a:bodyPr/>
                    <a:lstStyle/>
                    <a:p>
                      <a:r>
                        <a:rPr lang="es-MX" sz="1100">
                          <a:effectLst/>
                        </a:rPr>
                        <a:t>$257</a:t>
                      </a:r>
                    </a:p>
                  </a:txBody>
                  <a:tcPr marL="28440" marR="28440" marT="14220" marB="14220" anchor="ctr"/>
                </a:tc>
                <a:extLst>
                  <a:ext uri="{0D108BD9-81ED-4DB2-BD59-A6C34878D82A}">
                    <a16:rowId xmlns:a16="http://schemas.microsoft.com/office/drawing/2014/main" val="1392530389"/>
                  </a:ext>
                </a:extLst>
              </a:tr>
              <a:tr h="674489">
                <a:tc>
                  <a:txBody>
                    <a:bodyPr/>
                    <a:lstStyle/>
                    <a:p>
                      <a:r>
                        <a:rPr lang="es-MX" sz="1100">
                          <a:effectLst/>
                        </a:rPr>
                        <a:t>Core i5-560M</a:t>
                      </a:r>
                    </a:p>
                  </a:txBody>
                  <a:tcPr marL="28440" marR="28440" marT="14220" marB="14220" anchor="ctr"/>
                </a:tc>
                <a:tc>
                  <a:txBody>
                    <a:bodyPr/>
                    <a:lstStyle/>
                    <a:p>
                      <a:r>
                        <a:rPr lang="es-MX" sz="1100">
                          <a:effectLst/>
                        </a:rPr>
                        <a:t>2.67 GHz</a:t>
                      </a:r>
                    </a:p>
                  </a:txBody>
                  <a:tcPr marL="28440" marR="28440" marT="14220" marB="14220" anchor="ctr"/>
                </a:tc>
                <a:tc>
                  <a:txBody>
                    <a:bodyPr/>
                    <a:lstStyle/>
                    <a:p>
                      <a:r>
                        <a:rPr lang="es-MX" sz="1100">
                          <a:effectLst/>
                        </a:rPr>
                        <a:t>2/4</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20×</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Setiembre de 2010</a:t>
                      </a:r>
                    </a:p>
                  </a:txBody>
                  <a:tcPr marL="28440" marR="28440" marT="14220" marB="14220" anchor="ctr"/>
                </a:tc>
                <a:tc>
                  <a:txBody>
                    <a:bodyPr/>
                    <a:lstStyle/>
                    <a:p>
                      <a:r>
                        <a:rPr lang="es-MX" sz="1100">
                          <a:effectLst/>
                        </a:rPr>
                        <a:t>$225</a:t>
                      </a:r>
                    </a:p>
                  </a:txBody>
                  <a:tcPr marL="28440" marR="28440" marT="14220" marB="14220" anchor="ctr"/>
                </a:tc>
                <a:extLst>
                  <a:ext uri="{0D108BD9-81ED-4DB2-BD59-A6C34878D82A}">
                    <a16:rowId xmlns:a16="http://schemas.microsoft.com/office/drawing/2014/main" val="3510073787"/>
                  </a:ext>
                </a:extLst>
              </a:tr>
              <a:tr h="674489">
                <a:tc>
                  <a:txBody>
                    <a:bodyPr/>
                    <a:lstStyle/>
                    <a:p>
                      <a:r>
                        <a:rPr lang="es-MX" sz="1100" dirty="0">
                          <a:effectLst/>
                        </a:rPr>
                        <a:t>Core i5-580M</a:t>
                      </a:r>
                    </a:p>
                  </a:txBody>
                  <a:tcPr marL="28440" marR="28440" marT="14220" marB="14220" anchor="ctr"/>
                </a:tc>
                <a:tc>
                  <a:txBody>
                    <a:bodyPr/>
                    <a:lstStyle/>
                    <a:p>
                      <a:r>
                        <a:rPr lang="es-MX" sz="1100">
                          <a:effectLst/>
                        </a:rPr>
                        <a:t>2.67 GHz</a:t>
                      </a:r>
                    </a:p>
                  </a:txBody>
                  <a:tcPr marL="28440" marR="28440" marT="14220" marB="14220" anchor="ctr"/>
                </a:tc>
                <a:tc>
                  <a:txBody>
                    <a:bodyPr/>
                    <a:lstStyle/>
                    <a:p>
                      <a:r>
                        <a:rPr lang="es-MX" sz="1100">
                          <a:effectLst/>
                        </a:rPr>
                        <a:t>2/4</a:t>
                      </a:r>
                    </a:p>
                  </a:txBody>
                  <a:tcPr marL="28440" marR="28440" marT="14220" marB="14220" anchor="ctr"/>
                </a:tc>
                <a:tc>
                  <a:txBody>
                    <a:bodyPr/>
                    <a:lstStyle/>
                    <a:p>
                      <a:r>
                        <a:rPr lang="es-MX" sz="1100">
                          <a:effectLst/>
                        </a:rPr>
                        <a:t>500–766 MHz</a:t>
                      </a:r>
                    </a:p>
                  </a:txBody>
                  <a:tcPr marL="28440" marR="28440" marT="14220" marB="14220" anchor="ctr"/>
                </a:tc>
                <a:tc>
                  <a:txBody>
                    <a:bodyPr/>
                    <a:lstStyle/>
                    <a:p>
                      <a:r>
                        <a:rPr lang="es-MX" sz="1100">
                          <a:effectLst/>
                        </a:rPr>
                        <a:t>2</a:t>
                      </a:r>
                    </a:p>
                  </a:txBody>
                  <a:tcPr marL="28440" marR="28440" marT="14220" marB="14220" anchor="ctr"/>
                </a:tc>
                <a:tc>
                  <a:txBody>
                    <a:bodyPr/>
                    <a:lstStyle/>
                    <a:p>
                      <a:r>
                        <a:rPr lang="es-MX" sz="1100">
                          <a:effectLst/>
                        </a:rPr>
                        <a:t>2 × 256 KiB</a:t>
                      </a:r>
                    </a:p>
                  </a:txBody>
                  <a:tcPr marL="28440" marR="28440" marT="14220" marB="14220" anchor="ctr"/>
                </a:tc>
                <a:tc>
                  <a:txBody>
                    <a:bodyPr/>
                    <a:lstStyle/>
                    <a:p>
                      <a:r>
                        <a:rPr lang="es-MX" sz="1100">
                          <a:effectLst/>
                        </a:rPr>
                        <a:t>3 MiB</a:t>
                      </a:r>
                    </a:p>
                  </a:txBody>
                  <a:tcPr marL="28440" marR="28440" marT="14220" marB="14220" anchor="ctr"/>
                </a:tc>
                <a:tc>
                  <a:txBody>
                    <a:bodyPr/>
                    <a:lstStyle/>
                    <a:p>
                      <a:r>
                        <a:rPr lang="es-MX" sz="1100">
                          <a:effectLst/>
                        </a:rPr>
                        <a:t>DMI</a:t>
                      </a:r>
                    </a:p>
                  </a:txBody>
                  <a:tcPr marL="28440" marR="28440" marT="14220" marB="14220" anchor="ctr"/>
                </a:tc>
                <a:tc>
                  <a:txBody>
                    <a:bodyPr/>
                    <a:lstStyle/>
                    <a:p>
                      <a:r>
                        <a:rPr lang="es-MX" sz="1100">
                          <a:effectLst/>
                        </a:rPr>
                        <a:t>20×</a:t>
                      </a:r>
                    </a:p>
                  </a:txBody>
                  <a:tcPr marL="28440" marR="28440" marT="14220" marB="14220" anchor="ctr"/>
                </a:tc>
                <a:tc>
                  <a:txBody>
                    <a:bodyPr/>
                    <a:lstStyle/>
                    <a:p>
                      <a:r>
                        <a:rPr lang="es-MX" sz="1100">
                          <a:effectLst/>
                        </a:rPr>
                        <a:t>2 × DDR3-1066</a:t>
                      </a:r>
                    </a:p>
                  </a:txBody>
                  <a:tcPr marL="28440" marR="28440" marT="14220" marB="14220" anchor="ctr"/>
                </a:tc>
                <a:tc>
                  <a:txBody>
                    <a:bodyPr/>
                    <a:lstStyle/>
                    <a:p>
                      <a:r>
                        <a:rPr lang="es-MX" sz="1100">
                          <a:effectLst/>
                        </a:rPr>
                        <a:t>0.775–1.4 V</a:t>
                      </a:r>
                    </a:p>
                  </a:txBody>
                  <a:tcPr marL="28440" marR="28440" marT="14220" marB="14220" anchor="ctr"/>
                </a:tc>
                <a:tc>
                  <a:txBody>
                    <a:bodyPr/>
                    <a:lstStyle/>
                    <a:p>
                      <a:r>
                        <a:rPr lang="es-MX" sz="1100">
                          <a:effectLst/>
                        </a:rPr>
                        <a:t>35 W</a:t>
                      </a:r>
                    </a:p>
                  </a:txBody>
                  <a:tcPr marL="28440" marR="28440" marT="14220" marB="14220" anchor="ctr"/>
                </a:tc>
                <a:tc>
                  <a:txBody>
                    <a:bodyPr/>
                    <a:lstStyle/>
                    <a:p>
                      <a:r>
                        <a:rPr lang="es-MX" sz="1100">
                          <a:effectLst/>
                        </a:rPr>
                        <a:t>Socket G1BGA-1288</a:t>
                      </a:r>
                    </a:p>
                  </a:txBody>
                  <a:tcPr marL="28440" marR="28440" marT="14220" marB="14220" anchor="ctr"/>
                </a:tc>
                <a:tc>
                  <a:txBody>
                    <a:bodyPr/>
                    <a:lstStyle/>
                    <a:p>
                      <a:r>
                        <a:rPr lang="es-MX" sz="1100">
                          <a:effectLst/>
                        </a:rPr>
                        <a:t>Setiembre de 2010</a:t>
                      </a:r>
                    </a:p>
                  </a:txBody>
                  <a:tcPr marL="28440" marR="28440" marT="14220" marB="14220" anchor="ctr"/>
                </a:tc>
                <a:tc>
                  <a:txBody>
                    <a:bodyPr/>
                    <a:lstStyle/>
                    <a:p>
                      <a:r>
                        <a:rPr lang="es-MX" sz="1100" dirty="0">
                          <a:effectLst/>
                        </a:rPr>
                        <a:t>$266</a:t>
                      </a:r>
                    </a:p>
                  </a:txBody>
                  <a:tcPr marL="28440" marR="28440" marT="14220" marB="14220" anchor="ctr"/>
                </a:tc>
                <a:extLst>
                  <a:ext uri="{0D108BD9-81ED-4DB2-BD59-A6C34878D82A}">
                    <a16:rowId xmlns:a16="http://schemas.microsoft.com/office/drawing/2014/main" val="3366722432"/>
                  </a:ext>
                </a:extLst>
              </a:tr>
            </a:tbl>
          </a:graphicData>
        </a:graphic>
      </p:graphicFrame>
      <p:sp>
        <p:nvSpPr>
          <p:cNvPr id="7" name="CuadroTexto 6">
            <a:extLst>
              <a:ext uri="{FF2B5EF4-FFF2-40B4-BE49-F238E27FC236}">
                <a16:creationId xmlns:a16="http://schemas.microsoft.com/office/drawing/2014/main" id="{4F53A941-DED1-4DFB-9A88-CF8E6F54FA97}"/>
              </a:ext>
            </a:extLst>
          </p:cNvPr>
          <p:cNvSpPr txBox="1"/>
          <p:nvPr/>
        </p:nvSpPr>
        <p:spPr>
          <a:xfrm>
            <a:off x="715618" y="67989"/>
            <a:ext cx="6096000" cy="369332"/>
          </a:xfrm>
          <a:prstGeom prst="rect">
            <a:avLst/>
          </a:prstGeom>
          <a:noFill/>
        </p:spPr>
        <p:txBody>
          <a:bodyPr wrap="square">
            <a:spAutoFit/>
          </a:bodyPr>
          <a:lstStyle/>
          <a:p>
            <a:pPr algn="l">
              <a:buFont typeface="Arial" panose="020B0604020202020204" pitchFamily="34" charset="0"/>
              <a:buChar char="•"/>
            </a:pPr>
            <a:r>
              <a:rPr lang="es-ES" b="1" i="0" dirty="0">
                <a:solidFill>
                  <a:srgbClr val="202122"/>
                </a:solidFill>
                <a:effectLst/>
                <a:latin typeface="Arial" panose="020B0604020202020204" pitchFamily="34" charset="0"/>
              </a:rPr>
              <a:t>Arrandale</a:t>
            </a:r>
            <a:r>
              <a:rPr lang="es-ES" b="0" i="0" dirty="0">
                <a:solidFill>
                  <a:srgbClr val="202122"/>
                </a:solidFill>
                <a:effectLst/>
                <a:latin typeface="Arial" panose="020B0604020202020204" pitchFamily="34" charset="0"/>
              </a:rPr>
              <a:t>: tecnología de proceso de 32 nm</a:t>
            </a:r>
          </a:p>
        </p:txBody>
      </p:sp>
    </p:spTree>
    <p:extLst>
      <p:ext uri="{BB962C8B-B14F-4D97-AF65-F5344CB8AC3E}">
        <p14:creationId xmlns:p14="http://schemas.microsoft.com/office/powerpoint/2010/main" val="38335138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44900E8-FAEB-41BF-9767-AF62695134A3}"/>
              </a:ext>
            </a:extLst>
          </p:cNvPr>
          <p:cNvSpPr>
            <a:spLocks noGrp="1"/>
          </p:cNvSpPr>
          <p:nvPr>
            <p:ph type="sldNum" sz="quarter" idx="12"/>
          </p:nvPr>
        </p:nvSpPr>
        <p:spPr/>
        <p:txBody>
          <a:bodyPr/>
          <a:lstStyle/>
          <a:p>
            <a:pPr rtl="0"/>
            <a:fld id="{D8DA9DAA-006C-4F4B-980E-E3DF019B24E2}" type="slidenum">
              <a:rPr lang="es-ES" noProof="0" smtClean="0"/>
              <a:t>91</a:t>
            </a:fld>
            <a:endParaRPr lang="es-ES" noProof="0"/>
          </a:p>
        </p:txBody>
      </p:sp>
      <p:graphicFrame>
        <p:nvGraphicFramePr>
          <p:cNvPr id="5" name="Tabla 4">
            <a:extLst>
              <a:ext uri="{FF2B5EF4-FFF2-40B4-BE49-F238E27FC236}">
                <a16:creationId xmlns:a16="http://schemas.microsoft.com/office/drawing/2014/main" id="{37A1423B-2EA2-40BA-812E-CF52F6D2C020}"/>
              </a:ext>
            </a:extLst>
          </p:cNvPr>
          <p:cNvGraphicFramePr>
            <a:graphicFrameLocks noGrp="1"/>
          </p:cNvGraphicFramePr>
          <p:nvPr>
            <p:extLst>
              <p:ext uri="{D42A27DB-BD31-4B8C-83A1-F6EECF244321}">
                <p14:modId xmlns:p14="http://schemas.microsoft.com/office/powerpoint/2010/main" val="3215194474"/>
              </p:ext>
            </p:extLst>
          </p:nvPr>
        </p:nvGraphicFramePr>
        <p:xfrm>
          <a:off x="1045128" y="394462"/>
          <a:ext cx="10815570" cy="6069075"/>
        </p:xfrm>
        <a:graphic>
          <a:graphicData uri="http://schemas.openxmlformats.org/drawingml/2006/table">
            <a:tbl>
              <a:tblPr>
                <a:tableStyleId>{ED083AE6-46FA-4A59-8FB0-9F97EB10719F}</a:tableStyleId>
              </a:tblPr>
              <a:tblGrid>
                <a:gridCol w="721038">
                  <a:extLst>
                    <a:ext uri="{9D8B030D-6E8A-4147-A177-3AD203B41FA5}">
                      <a16:colId xmlns:a16="http://schemas.microsoft.com/office/drawing/2014/main" val="908463837"/>
                    </a:ext>
                  </a:extLst>
                </a:gridCol>
                <a:gridCol w="721038">
                  <a:extLst>
                    <a:ext uri="{9D8B030D-6E8A-4147-A177-3AD203B41FA5}">
                      <a16:colId xmlns:a16="http://schemas.microsoft.com/office/drawing/2014/main" val="3964266798"/>
                    </a:ext>
                  </a:extLst>
                </a:gridCol>
                <a:gridCol w="721038">
                  <a:extLst>
                    <a:ext uri="{9D8B030D-6E8A-4147-A177-3AD203B41FA5}">
                      <a16:colId xmlns:a16="http://schemas.microsoft.com/office/drawing/2014/main" val="1884280319"/>
                    </a:ext>
                  </a:extLst>
                </a:gridCol>
                <a:gridCol w="721038">
                  <a:extLst>
                    <a:ext uri="{9D8B030D-6E8A-4147-A177-3AD203B41FA5}">
                      <a16:colId xmlns:a16="http://schemas.microsoft.com/office/drawing/2014/main" val="1043892114"/>
                    </a:ext>
                  </a:extLst>
                </a:gridCol>
                <a:gridCol w="721038">
                  <a:extLst>
                    <a:ext uri="{9D8B030D-6E8A-4147-A177-3AD203B41FA5}">
                      <a16:colId xmlns:a16="http://schemas.microsoft.com/office/drawing/2014/main" val="3697851490"/>
                    </a:ext>
                  </a:extLst>
                </a:gridCol>
                <a:gridCol w="721038">
                  <a:extLst>
                    <a:ext uri="{9D8B030D-6E8A-4147-A177-3AD203B41FA5}">
                      <a16:colId xmlns:a16="http://schemas.microsoft.com/office/drawing/2014/main" val="3141306275"/>
                    </a:ext>
                  </a:extLst>
                </a:gridCol>
                <a:gridCol w="721038">
                  <a:extLst>
                    <a:ext uri="{9D8B030D-6E8A-4147-A177-3AD203B41FA5}">
                      <a16:colId xmlns:a16="http://schemas.microsoft.com/office/drawing/2014/main" val="2591777546"/>
                    </a:ext>
                  </a:extLst>
                </a:gridCol>
                <a:gridCol w="721038">
                  <a:extLst>
                    <a:ext uri="{9D8B030D-6E8A-4147-A177-3AD203B41FA5}">
                      <a16:colId xmlns:a16="http://schemas.microsoft.com/office/drawing/2014/main" val="492831526"/>
                    </a:ext>
                  </a:extLst>
                </a:gridCol>
                <a:gridCol w="721038">
                  <a:extLst>
                    <a:ext uri="{9D8B030D-6E8A-4147-A177-3AD203B41FA5}">
                      <a16:colId xmlns:a16="http://schemas.microsoft.com/office/drawing/2014/main" val="4288975590"/>
                    </a:ext>
                  </a:extLst>
                </a:gridCol>
                <a:gridCol w="721038">
                  <a:extLst>
                    <a:ext uri="{9D8B030D-6E8A-4147-A177-3AD203B41FA5}">
                      <a16:colId xmlns:a16="http://schemas.microsoft.com/office/drawing/2014/main" val="4270640998"/>
                    </a:ext>
                  </a:extLst>
                </a:gridCol>
                <a:gridCol w="721038">
                  <a:extLst>
                    <a:ext uri="{9D8B030D-6E8A-4147-A177-3AD203B41FA5}">
                      <a16:colId xmlns:a16="http://schemas.microsoft.com/office/drawing/2014/main" val="3437404391"/>
                    </a:ext>
                  </a:extLst>
                </a:gridCol>
                <a:gridCol w="721038">
                  <a:extLst>
                    <a:ext uri="{9D8B030D-6E8A-4147-A177-3AD203B41FA5}">
                      <a16:colId xmlns:a16="http://schemas.microsoft.com/office/drawing/2014/main" val="1868896380"/>
                    </a:ext>
                  </a:extLst>
                </a:gridCol>
                <a:gridCol w="721038">
                  <a:extLst>
                    <a:ext uri="{9D8B030D-6E8A-4147-A177-3AD203B41FA5}">
                      <a16:colId xmlns:a16="http://schemas.microsoft.com/office/drawing/2014/main" val="3729507921"/>
                    </a:ext>
                  </a:extLst>
                </a:gridCol>
                <a:gridCol w="721038">
                  <a:extLst>
                    <a:ext uri="{9D8B030D-6E8A-4147-A177-3AD203B41FA5}">
                      <a16:colId xmlns:a16="http://schemas.microsoft.com/office/drawing/2014/main" val="621120405"/>
                    </a:ext>
                  </a:extLst>
                </a:gridCol>
                <a:gridCol w="721038">
                  <a:extLst>
                    <a:ext uri="{9D8B030D-6E8A-4147-A177-3AD203B41FA5}">
                      <a16:colId xmlns:a16="http://schemas.microsoft.com/office/drawing/2014/main" val="1817393098"/>
                    </a:ext>
                  </a:extLst>
                </a:gridCol>
              </a:tblGrid>
              <a:tr h="246146">
                <a:tc gridSpan="15">
                  <a:txBody>
                    <a:bodyPr/>
                    <a:lstStyle/>
                    <a:p>
                      <a:r>
                        <a:rPr lang="es-MX" sz="1000" b="1" dirty="0">
                          <a:effectLst/>
                        </a:rPr>
                        <a:t>Embebido</a:t>
                      </a:r>
                      <a:endParaRPr lang="es-MX" sz="1000" dirty="0">
                        <a:effectLst/>
                      </a:endParaRPr>
                    </a:p>
                  </a:txBody>
                  <a:tcPr marL="48891" marR="48891" marT="24446" marB="2444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7394167"/>
                  </a:ext>
                </a:extLst>
              </a:tr>
              <a:tr h="991584">
                <a:tc>
                  <a:txBody>
                    <a:bodyPr/>
                    <a:lstStyle/>
                    <a:p>
                      <a:r>
                        <a:rPr lang="es-MX" sz="1000">
                          <a:effectLst/>
                        </a:rPr>
                        <a:t>Core i5-520E</a:t>
                      </a:r>
                    </a:p>
                  </a:txBody>
                  <a:tcPr marL="48891" marR="48891" marT="24446" marB="24446" anchor="ctr"/>
                </a:tc>
                <a:tc>
                  <a:txBody>
                    <a:bodyPr/>
                    <a:lstStyle/>
                    <a:p>
                      <a:r>
                        <a:rPr lang="es-MX" sz="1000">
                          <a:effectLst/>
                        </a:rPr>
                        <a:t>2.4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500–766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18×</a:t>
                      </a:r>
                    </a:p>
                  </a:txBody>
                  <a:tcPr marL="48891" marR="48891" marT="24446" marB="24446" anchor="ctr"/>
                </a:tc>
                <a:tc>
                  <a:txBody>
                    <a:bodyPr/>
                    <a:lstStyle/>
                    <a:p>
                      <a:r>
                        <a:rPr lang="es-MX" sz="1000">
                          <a:effectLst/>
                        </a:rPr>
                        <a:t>2 × DDR3-1066</a:t>
                      </a:r>
                    </a:p>
                  </a:txBody>
                  <a:tcPr marL="48891" marR="48891" marT="24446" marB="24446" anchor="ctr"/>
                </a:tc>
                <a:tc>
                  <a:txBody>
                    <a:bodyPr/>
                    <a:lstStyle/>
                    <a:p>
                      <a:r>
                        <a:rPr lang="es-MX" sz="1000">
                          <a:effectLst/>
                        </a:rPr>
                        <a:t>0.775–1.4 V</a:t>
                      </a:r>
                    </a:p>
                  </a:txBody>
                  <a:tcPr marL="48891" marR="48891" marT="24446" marB="24446" anchor="ctr"/>
                </a:tc>
                <a:tc>
                  <a:txBody>
                    <a:bodyPr/>
                    <a:lstStyle/>
                    <a:p>
                      <a:r>
                        <a:rPr lang="es-MX" sz="1000">
                          <a:effectLst/>
                        </a:rPr>
                        <a:t>35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Enero de 2010</a:t>
                      </a:r>
                    </a:p>
                  </a:txBody>
                  <a:tcPr marL="48891" marR="48891" marT="24446" marB="24446" anchor="ctr"/>
                </a:tc>
                <a:tc>
                  <a:txBody>
                    <a:bodyPr/>
                    <a:lstStyle/>
                    <a:p>
                      <a:r>
                        <a:rPr lang="es-MX" sz="1000">
                          <a:effectLst/>
                        </a:rPr>
                        <a:t>OEM</a:t>
                      </a:r>
                    </a:p>
                  </a:txBody>
                  <a:tcPr marL="48891" marR="48891" marT="24446" marB="24446" anchor="ctr"/>
                </a:tc>
                <a:extLst>
                  <a:ext uri="{0D108BD9-81ED-4DB2-BD59-A6C34878D82A}">
                    <a16:rowId xmlns:a16="http://schemas.microsoft.com/office/drawing/2014/main" val="3348001637"/>
                  </a:ext>
                </a:extLst>
              </a:tr>
              <a:tr h="246146">
                <a:tc gridSpan="15">
                  <a:txBody>
                    <a:bodyPr/>
                    <a:lstStyle/>
                    <a:p>
                      <a:r>
                        <a:rPr lang="es-MX" sz="1000" b="1">
                          <a:effectLst/>
                        </a:rPr>
                        <a:t>Ultra-bajo consumo</a:t>
                      </a:r>
                      <a:endParaRPr lang="es-MX" sz="1000">
                        <a:effectLst/>
                      </a:endParaRPr>
                    </a:p>
                  </a:txBody>
                  <a:tcPr marL="48891" marR="48891" marT="24446" marB="24446"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13664550"/>
                  </a:ext>
                </a:extLst>
              </a:tr>
              <a:tr h="805224">
                <a:tc>
                  <a:txBody>
                    <a:bodyPr/>
                    <a:lstStyle/>
                    <a:p>
                      <a:r>
                        <a:rPr lang="es-MX" sz="1000">
                          <a:effectLst/>
                        </a:rPr>
                        <a:t>Core i5-430UM</a:t>
                      </a:r>
                    </a:p>
                  </a:txBody>
                  <a:tcPr marL="48891" marR="48891" marT="24446" marB="24446" anchor="ctr"/>
                </a:tc>
                <a:tc>
                  <a:txBody>
                    <a:bodyPr/>
                    <a:lstStyle/>
                    <a:p>
                      <a:r>
                        <a:rPr lang="es-MX" sz="1000">
                          <a:effectLst/>
                        </a:rPr>
                        <a:t>1.2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166–500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9×</a:t>
                      </a:r>
                    </a:p>
                  </a:txBody>
                  <a:tcPr marL="48891" marR="48891" marT="24446" marB="24446" anchor="ctr"/>
                </a:tc>
                <a:tc>
                  <a:txBody>
                    <a:bodyPr/>
                    <a:lstStyle/>
                    <a:p>
                      <a:r>
                        <a:rPr lang="es-MX" sz="1000">
                          <a:effectLst/>
                        </a:rPr>
                        <a:t>2 × DDR3-800</a:t>
                      </a:r>
                    </a:p>
                  </a:txBody>
                  <a:tcPr marL="48891" marR="48891" marT="24446" marB="24446" anchor="ctr"/>
                </a:tc>
                <a:tc>
                  <a:txBody>
                    <a:bodyPr/>
                    <a:lstStyle/>
                    <a:p>
                      <a:r>
                        <a:rPr lang="es-MX" sz="1000">
                          <a:effectLst/>
                        </a:rPr>
                        <a:t>0.725–1.4 V</a:t>
                      </a:r>
                    </a:p>
                  </a:txBody>
                  <a:tcPr marL="48891" marR="48891" marT="24446" marB="24446" anchor="ctr"/>
                </a:tc>
                <a:tc>
                  <a:txBody>
                    <a:bodyPr/>
                    <a:lstStyle/>
                    <a:p>
                      <a:r>
                        <a:rPr lang="es-MX" sz="1000">
                          <a:effectLst/>
                        </a:rPr>
                        <a:t>18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Mayo de 2010</a:t>
                      </a:r>
                    </a:p>
                  </a:txBody>
                  <a:tcPr marL="48891" marR="48891" marT="24446" marB="24446" anchor="ctr"/>
                </a:tc>
                <a:tc>
                  <a:txBody>
                    <a:bodyPr/>
                    <a:lstStyle/>
                    <a:p>
                      <a:r>
                        <a:rPr lang="es-MX" sz="1000">
                          <a:effectLst/>
                        </a:rPr>
                        <a:t>OEM</a:t>
                      </a:r>
                    </a:p>
                  </a:txBody>
                  <a:tcPr marL="48891" marR="48891" marT="24446" marB="24446" anchor="ctr"/>
                </a:tc>
                <a:extLst>
                  <a:ext uri="{0D108BD9-81ED-4DB2-BD59-A6C34878D82A}">
                    <a16:rowId xmlns:a16="http://schemas.microsoft.com/office/drawing/2014/main" val="3579504887"/>
                  </a:ext>
                </a:extLst>
              </a:tr>
              <a:tr h="991584">
                <a:tc>
                  <a:txBody>
                    <a:bodyPr/>
                    <a:lstStyle/>
                    <a:p>
                      <a:r>
                        <a:rPr lang="es-MX" sz="1000">
                          <a:effectLst/>
                        </a:rPr>
                        <a:t>Core i5-470UM</a:t>
                      </a:r>
                    </a:p>
                  </a:txBody>
                  <a:tcPr marL="48891" marR="48891" marT="24446" marB="24446" anchor="ctr"/>
                </a:tc>
                <a:tc>
                  <a:txBody>
                    <a:bodyPr/>
                    <a:lstStyle/>
                    <a:p>
                      <a:r>
                        <a:rPr lang="es-MX" sz="1000">
                          <a:effectLst/>
                        </a:rPr>
                        <a:t>1.33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166–500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10×</a:t>
                      </a:r>
                    </a:p>
                  </a:txBody>
                  <a:tcPr marL="48891" marR="48891" marT="24446" marB="24446" anchor="ctr"/>
                </a:tc>
                <a:tc>
                  <a:txBody>
                    <a:bodyPr/>
                    <a:lstStyle/>
                    <a:p>
                      <a:r>
                        <a:rPr lang="es-MX" sz="1000">
                          <a:effectLst/>
                        </a:rPr>
                        <a:t>2 × DDR3-800</a:t>
                      </a:r>
                    </a:p>
                  </a:txBody>
                  <a:tcPr marL="48891" marR="48891" marT="24446" marB="24446" anchor="ctr"/>
                </a:tc>
                <a:tc>
                  <a:txBody>
                    <a:bodyPr/>
                    <a:lstStyle/>
                    <a:p>
                      <a:r>
                        <a:rPr lang="es-MX" sz="1000">
                          <a:effectLst/>
                        </a:rPr>
                        <a:t>0.725–1.4 V</a:t>
                      </a:r>
                    </a:p>
                  </a:txBody>
                  <a:tcPr marL="48891" marR="48891" marT="24446" marB="24446" anchor="ctr"/>
                </a:tc>
                <a:tc>
                  <a:txBody>
                    <a:bodyPr/>
                    <a:lstStyle/>
                    <a:p>
                      <a:r>
                        <a:rPr lang="es-MX" sz="1000">
                          <a:effectLst/>
                        </a:rPr>
                        <a:t>18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Octubre de 2010</a:t>
                      </a:r>
                    </a:p>
                  </a:txBody>
                  <a:tcPr marL="48891" marR="48891" marT="24446" marB="24446" anchor="ctr"/>
                </a:tc>
                <a:tc>
                  <a:txBody>
                    <a:bodyPr/>
                    <a:lstStyle/>
                    <a:p>
                      <a:r>
                        <a:rPr lang="es-MX" sz="1000">
                          <a:effectLst/>
                        </a:rPr>
                        <a:t>OEM</a:t>
                      </a:r>
                    </a:p>
                  </a:txBody>
                  <a:tcPr marL="48891" marR="48891" marT="24446" marB="24446" anchor="ctr"/>
                </a:tc>
                <a:extLst>
                  <a:ext uri="{0D108BD9-81ED-4DB2-BD59-A6C34878D82A}">
                    <a16:rowId xmlns:a16="http://schemas.microsoft.com/office/drawing/2014/main" val="1910262175"/>
                  </a:ext>
                </a:extLst>
              </a:tr>
              <a:tr h="805224">
                <a:tc>
                  <a:txBody>
                    <a:bodyPr/>
                    <a:lstStyle/>
                    <a:p>
                      <a:r>
                        <a:rPr lang="es-MX" sz="1000">
                          <a:effectLst/>
                        </a:rPr>
                        <a:t>Core i5-520UM</a:t>
                      </a:r>
                    </a:p>
                  </a:txBody>
                  <a:tcPr marL="48891" marR="48891" marT="24446" marB="24446" anchor="ctr"/>
                </a:tc>
                <a:tc>
                  <a:txBody>
                    <a:bodyPr/>
                    <a:lstStyle/>
                    <a:p>
                      <a:r>
                        <a:rPr lang="es-MX" sz="1000">
                          <a:effectLst/>
                        </a:rPr>
                        <a:t>1.07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166–500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8×</a:t>
                      </a:r>
                    </a:p>
                  </a:txBody>
                  <a:tcPr marL="48891" marR="48891" marT="24446" marB="24446" anchor="ctr"/>
                </a:tc>
                <a:tc>
                  <a:txBody>
                    <a:bodyPr/>
                    <a:lstStyle/>
                    <a:p>
                      <a:r>
                        <a:rPr lang="es-MX" sz="1000">
                          <a:effectLst/>
                        </a:rPr>
                        <a:t>2 × DDR3-800</a:t>
                      </a:r>
                    </a:p>
                  </a:txBody>
                  <a:tcPr marL="48891" marR="48891" marT="24446" marB="24446" anchor="ctr"/>
                </a:tc>
                <a:tc>
                  <a:txBody>
                    <a:bodyPr/>
                    <a:lstStyle/>
                    <a:p>
                      <a:r>
                        <a:rPr lang="es-MX" sz="1000">
                          <a:effectLst/>
                        </a:rPr>
                        <a:t>0.725–1.4 V</a:t>
                      </a:r>
                    </a:p>
                  </a:txBody>
                  <a:tcPr marL="48891" marR="48891" marT="24446" marB="24446" anchor="ctr"/>
                </a:tc>
                <a:tc>
                  <a:txBody>
                    <a:bodyPr/>
                    <a:lstStyle/>
                    <a:p>
                      <a:r>
                        <a:rPr lang="es-MX" sz="1000">
                          <a:effectLst/>
                        </a:rPr>
                        <a:t>18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Enero de 2010</a:t>
                      </a:r>
                    </a:p>
                  </a:txBody>
                  <a:tcPr marL="48891" marR="48891" marT="24446" marB="24446" anchor="ctr"/>
                </a:tc>
                <a:tc>
                  <a:txBody>
                    <a:bodyPr/>
                    <a:lstStyle/>
                    <a:p>
                      <a:r>
                        <a:rPr lang="es-MX" sz="1000">
                          <a:effectLst/>
                        </a:rPr>
                        <a:t>$241</a:t>
                      </a:r>
                    </a:p>
                  </a:txBody>
                  <a:tcPr marL="48891" marR="48891" marT="24446" marB="24446" anchor="ctr"/>
                </a:tc>
                <a:extLst>
                  <a:ext uri="{0D108BD9-81ED-4DB2-BD59-A6C34878D82A}">
                    <a16:rowId xmlns:a16="http://schemas.microsoft.com/office/drawing/2014/main" val="1645638028"/>
                  </a:ext>
                </a:extLst>
              </a:tr>
              <a:tr h="805224">
                <a:tc>
                  <a:txBody>
                    <a:bodyPr/>
                    <a:lstStyle/>
                    <a:p>
                      <a:r>
                        <a:rPr lang="es-MX" sz="1000">
                          <a:effectLst/>
                        </a:rPr>
                        <a:t>Core i5-540UM</a:t>
                      </a:r>
                    </a:p>
                  </a:txBody>
                  <a:tcPr marL="48891" marR="48891" marT="24446" marB="24446" anchor="ctr"/>
                </a:tc>
                <a:tc>
                  <a:txBody>
                    <a:bodyPr/>
                    <a:lstStyle/>
                    <a:p>
                      <a:r>
                        <a:rPr lang="es-MX" sz="1000">
                          <a:effectLst/>
                        </a:rPr>
                        <a:t>1.2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166–500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9×</a:t>
                      </a:r>
                    </a:p>
                  </a:txBody>
                  <a:tcPr marL="48891" marR="48891" marT="24446" marB="24446" anchor="ctr"/>
                </a:tc>
                <a:tc>
                  <a:txBody>
                    <a:bodyPr/>
                    <a:lstStyle/>
                    <a:p>
                      <a:r>
                        <a:rPr lang="es-MX" sz="1000">
                          <a:effectLst/>
                        </a:rPr>
                        <a:t>2 × DDR3-800</a:t>
                      </a:r>
                    </a:p>
                  </a:txBody>
                  <a:tcPr marL="48891" marR="48891" marT="24446" marB="24446" anchor="ctr"/>
                </a:tc>
                <a:tc>
                  <a:txBody>
                    <a:bodyPr/>
                    <a:lstStyle/>
                    <a:p>
                      <a:r>
                        <a:rPr lang="es-MX" sz="1000">
                          <a:effectLst/>
                        </a:rPr>
                        <a:t>0.725–1.4 V</a:t>
                      </a:r>
                    </a:p>
                  </a:txBody>
                  <a:tcPr marL="48891" marR="48891" marT="24446" marB="24446" anchor="ctr"/>
                </a:tc>
                <a:tc>
                  <a:txBody>
                    <a:bodyPr/>
                    <a:lstStyle/>
                    <a:p>
                      <a:r>
                        <a:rPr lang="es-MX" sz="1000">
                          <a:effectLst/>
                        </a:rPr>
                        <a:t>18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Mayo de 2010</a:t>
                      </a:r>
                    </a:p>
                  </a:txBody>
                  <a:tcPr marL="48891" marR="48891" marT="24446" marB="24446" anchor="ctr"/>
                </a:tc>
                <a:tc>
                  <a:txBody>
                    <a:bodyPr/>
                    <a:lstStyle/>
                    <a:p>
                      <a:r>
                        <a:rPr lang="es-MX" sz="1000">
                          <a:effectLst/>
                        </a:rPr>
                        <a:t>$250</a:t>
                      </a:r>
                    </a:p>
                  </a:txBody>
                  <a:tcPr marL="48891" marR="48891" marT="24446" marB="24446" anchor="ctr"/>
                </a:tc>
                <a:extLst>
                  <a:ext uri="{0D108BD9-81ED-4DB2-BD59-A6C34878D82A}">
                    <a16:rowId xmlns:a16="http://schemas.microsoft.com/office/drawing/2014/main" val="3254498967"/>
                  </a:ext>
                </a:extLst>
              </a:tr>
              <a:tr h="1177943">
                <a:tc>
                  <a:txBody>
                    <a:bodyPr/>
                    <a:lstStyle/>
                    <a:p>
                      <a:r>
                        <a:rPr lang="es-MX" sz="1000">
                          <a:effectLst/>
                        </a:rPr>
                        <a:t>Core i5-560UM</a:t>
                      </a:r>
                    </a:p>
                  </a:txBody>
                  <a:tcPr marL="48891" marR="48891" marT="24446" marB="24446" anchor="ctr"/>
                </a:tc>
                <a:tc>
                  <a:txBody>
                    <a:bodyPr/>
                    <a:lstStyle/>
                    <a:p>
                      <a:r>
                        <a:rPr lang="es-MX" sz="1000">
                          <a:effectLst/>
                        </a:rPr>
                        <a:t>1.33 GHz</a:t>
                      </a:r>
                    </a:p>
                  </a:txBody>
                  <a:tcPr marL="48891" marR="48891" marT="24446" marB="24446" anchor="ctr"/>
                </a:tc>
                <a:tc>
                  <a:txBody>
                    <a:bodyPr/>
                    <a:lstStyle/>
                    <a:p>
                      <a:r>
                        <a:rPr lang="es-MX" sz="1000">
                          <a:effectLst/>
                        </a:rPr>
                        <a:t>2/4</a:t>
                      </a:r>
                    </a:p>
                  </a:txBody>
                  <a:tcPr marL="48891" marR="48891" marT="24446" marB="24446" anchor="ctr"/>
                </a:tc>
                <a:tc>
                  <a:txBody>
                    <a:bodyPr/>
                    <a:lstStyle/>
                    <a:p>
                      <a:r>
                        <a:rPr lang="es-MX" sz="1000">
                          <a:effectLst/>
                        </a:rPr>
                        <a:t>166–500 MHz</a:t>
                      </a:r>
                    </a:p>
                  </a:txBody>
                  <a:tcPr marL="48891" marR="48891" marT="24446" marB="24446" anchor="ctr"/>
                </a:tc>
                <a:tc>
                  <a:txBody>
                    <a:bodyPr/>
                    <a:lstStyle/>
                    <a:p>
                      <a:r>
                        <a:rPr lang="es-MX" sz="1000">
                          <a:effectLst/>
                        </a:rPr>
                        <a:t>2</a:t>
                      </a:r>
                    </a:p>
                  </a:txBody>
                  <a:tcPr marL="48891" marR="48891" marT="24446" marB="24446" anchor="ctr"/>
                </a:tc>
                <a:tc>
                  <a:txBody>
                    <a:bodyPr/>
                    <a:lstStyle/>
                    <a:p>
                      <a:r>
                        <a:rPr lang="es-MX" sz="1000">
                          <a:effectLst/>
                        </a:rPr>
                        <a:t>2 × 256 KiB</a:t>
                      </a:r>
                    </a:p>
                  </a:txBody>
                  <a:tcPr marL="48891" marR="48891" marT="24446" marB="24446" anchor="ctr"/>
                </a:tc>
                <a:tc>
                  <a:txBody>
                    <a:bodyPr/>
                    <a:lstStyle/>
                    <a:p>
                      <a:r>
                        <a:rPr lang="es-MX" sz="1000">
                          <a:effectLst/>
                        </a:rPr>
                        <a:t>3 MiB</a:t>
                      </a:r>
                    </a:p>
                  </a:txBody>
                  <a:tcPr marL="48891" marR="48891" marT="24446" marB="24446" anchor="ctr"/>
                </a:tc>
                <a:tc>
                  <a:txBody>
                    <a:bodyPr/>
                    <a:lstStyle/>
                    <a:p>
                      <a:r>
                        <a:rPr lang="es-MX" sz="1000">
                          <a:effectLst/>
                        </a:rPr>
                        <a:t>DMI</a:t>
                      </a:r>
                    </a:p>
                  </a:txBody>
                  <a:tcPr marL="48891" marR="48891" marT="24446" marB="24446" anchor="ctr"/>
                </a:tc>
                <a:tc>
                  <a:txBody>
                    <a:bodyPr/>
                    <a:lstStyle/>
                    <a:p>
                      <a:r>
                        <a:rPr lang="es-MX" sz="1000">
                          <a:effectLst/>
                        </a:rPr>
                        <a:t>10×</a:t>
                      </a:r>
                    </a:p>
                  </a:txBody>
                  <a:tcPr marL="48891" marR="48891" marT="24446" marB="24446" anchor="ctr"/>
                </a:tc>
                <a:tc>
                  <a:txBody>
                    <a:bodyPr/>
                    <a:lstStyle/>
                    <a:p>
                      <a:r>
                        <a:rPr lang="es-MX" sz="1000">
                          <a:effectLst/>
                        </a:rPr>
                        <a:t>2 × DDR3-800</a:t>
                      </a:r>
                    </a:p>
                  </a:txBody>
                  <a:tcPr marL="48891" marR="48891" marT="24446" marB="24446" anchor="ctr"/>
                </a:tc>
                <a:tc>
                  <a:txBody>
                    <a:bodyPr/>
                    <a:lstStyle/>
                    <a:p>
                      <a:r>
                        <a:rPr lang="es-MX" sz="1000">
                          <a:effectLst/>
                        </a:rPr>
                        <a:t>0.725–1.4 V</a:t>
                      </a:r>
                    </a:p>
                  </a:txBody>
                  <a:tcPr marL="48891" marR="48891" marT="24446" marB="24446" anchor="ctr"/>
                </a:tc>
                <a:tc>
                  <a:txBody>
                    <a:bodyPr/>
                    <a:lstStyle/>
                    <a:p>
                      <a:r>
                        <a:rPr lang="es-MX" sz="1000">
                          <a:effectLst/>
                        </a:rPr>
                        <a:t>18 W</a:t>
                      </a:r>
                    </a:p>
                  </a:txBody>
                  <a:tcPr marL="48891" marR="48891" marT="24446" marB="24446" anchor="ctr"/>
                </a:tc>
                <a:tc>
                  <a:txBody>
                    <a:bodyPr/>
                    <a:lstStyle/>
                    <a:p>
                      <a:r>
                        <a:rPr lang="es-MX" sz="1000">
                          <a:effectLst/>
                        </a:rPr>
                        <a:t>BGA-1288</a:t>
                      </a:r>
                    </a:p>
                  </a:txBody>
                  <a:tcPr marL="48891" marR="48891" marT="24446" marB="24446" anchor="ctr"/>
                </a:tc>
                <a:tc>
                  <a:txBody>
                    <a:bodyPr/>
                    <a:lstStyle/>
                    <a:p>
                      <a:r>
                        <a:rPr lang="es-MX" sz="1000">
                          <a:effectLst/>
                        </a:rPr>
                        <a:t>Setiembre de 2010</a:t>
                      </a:r>
                    </a:p>
                  </a:txBody>
                  <a:tcPr marL="48891" marR="48891" marT="24446" marB="24446" anchor="ctr"/>
                </a:tc>
                <a:tc>
                  <a:txBody>
                    <a:bodyPr/>
                    <a:lstStyle/>
                    <a:p>
                      <a:r>
                        <a:rPr lang="es-MX" sz="1000" dirty="0">
                          <a:effectLst/>
                        </a:rPr>
                        <a:t>$250</a:t>
                      </a:r>
                    </a:p>
                  </a:txBody>
                  <a:tcPr marL="48891" marR="48891" marT="24446" marB="24446" anchor="ctr"/>
                </a:tc>
                <a:extLst>
                  <a:ext uri="{0D108BD9-81ED-4DB2-BD59-A6C34878D82A}">
                    <a16:rowId xmlns:a16="http://schemas.microsoft.com/office/drawing/2014/main" val="3024918045"/>
                  </a:ext>
                </a:extLst>
              </a:tr>
            </a:tbl>
          </a:graphicData>
        </a:graphic>
      </p:graphicFrame>
    </p:spTree>
    <p:extLst>
      <p:ext uri="{BB962C8B-B14F-4D97-AF65-F5344CB8AC3E}">
        <p14:creationId xmlns:p14="http://schemas.microsoft.com/office/powerpoint/2010/main" val="4214670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D48FB7D-D218-4CD2-A326-16BEF3505868}"/>
              </a:ext>
            </a:extLst>
          </p:cNvPr>
          <p:cNvSpPr>
            <a:spLocks noGrp="1"/>
          </p:cNvSpPr>
          <p:nvPr>
            <p:ph type="sldNum" sz="quarter" idx="12"/>
          </p:nvPr>
        </p:nvSpPr>
        <p:spPr/>
        <p:txBody>
          <a:bodyPr/>
          <a:lstStyle/>
          <a:p>
            <a:pPr rtl="0"/>
            <a:fld id="{D8DA9DAA-006C-4F4B-980E-E3DF019B24E2}" type="slidenum">
              <a:rPr lang="es-ES" noProof="0" smtClean="0"/>
              <a:t>92</a:t>
            </a:fld>
            <a:endParaRPr lang="es-ES" noProof="0"/>
          </a:p>
        </p:txBody>
      </p:sp>
      <p:graphicFrame>
        <p:nvGraphicFramePr>
          <p:cNvPr id="5" name="Tabla 4">
            <a:extLst>
              <a:ext uri="{FF2B5EF4-FFF2-40B4-BE49-F238E27FC236}">
                <a16:creationId xmlns:a16="http://schemas.microsoft.com/office/drawing/2014/main" id="{1C8724A1-38D6-4060-B897-83BB15C6B987}"/>
              </a:ext>
            </a:extLst>
          </p:cNvPr>
          <p:cNvGraphicFramePr>
            <a:graphicFrameLocks noGrp="1"/>
          </p:cNvGraphicFramePr>
          <p:nvPr>
            <p:extLst>
              <p:ext uri="{D42A27DB-BD31-4B8C-83A1-F6EECF244321}">
                <p14:modId xmlns:p14="http://schemas.microsoft.com/office/powerpoint/2010/main" val="2263245210"/>
              </p:ext>
            </p:extLst>
          </p:nvPr>
        </p:nvGraphicFramePr>
        <p:xfrm>
          <a:off x="838200" y="808383"/>
          <a:ext cx="10995992" cy="5913095"/>
        </p:xfrm>
        <a:graphic>
          <a:graphicData uri="http://schemas.openxmlformats.org/drawingml/2006/table">
            <a:tbl>
              <a:tblPr>
                <a:tableStyleId>{BC89EF96-8CEA-46FF-86C4-4CE0E7609802}</a:tableStyleId>
              </a:tblPr>
              <a:tblGrid>
                <a:gridCol w="785428">
                  <a:extLst>
                    <a:ext uri="{9D8B030D-6E8A-4147-A177-3AD203B41FA5}">
                      <a16:colId xmlns:a16="http://schemas.microsoft.com/office/drawing/2014/main" val="1032592945"/>
                    </a:ext>
                  </a:extLst>
                </a:gridCol>
                <a:gridCol w="785428">
                  <a:extLst>
                    <a:ext uri="{9D8B030D-6E8A-4147-A177-3AD203B41FA5}">
                      <a16:colId xmlns:a16="http://schemas.microsoft.com/office/drawing/2014/main" val="3439402590"/>
                    </a:ext>
                  </a:extLst>
                </a:gridCol>
                <a:gridCol w="785428">
                  <a:extLst>
                    <a:ext uri="{9D8B030D-6E8A-4147-A177-3AD203B41FA5}">
                      <a16:colId xmlns:a16="http://schemas.microsoft.com/office/drawing/2014/main" val="2320146385"/>
                    </a:ext>
                  </a:extLst>
                </a:gridCol>
                <a:gridCol w="785428">
                  <a:extLst>
                    <a:ext uri="{9D8B030D-6E8A-4147-A177-3AD203B41FA5}">
                      <a16:colId xmlns:a16="http://schemas.microsoft.com/office/drawing/2014/main" val="393371575"/>
                    </a:ext>
                  </a:extLst>
                </a:gridCol>
                <a:gridCol w="785428">
                  <a:extLst>
                    <a:ext uri="{9D8B030D-6E8A-4147-A177-3AD203B41FA5}">
                      <a16:colId xmlns:a16="http://schemas.microsoft.com/office/drawing/2014/main" val="612949140"/>
                    </a:ext>
                  </a:extLst>
                </a:gridCol>
                <a:gridCol w="785428">
                  <a:extLst>
                    <a:ext uri="{9D8B030D-6E8A-4147-A177-3AD203B41FA5}">
                      <a16:colId xmlns:a16="http://schemas.microsoft.com/office/drawing/2014/main" val="1756536519"/>
                    </a:ext>
                  </a:extLst>
                </a:gridCol>
                <a:gridCol w="785428">
                  <a:extLst>
                    <a:ext uri="{9D8B030D-6E8A-4147-A177-3AD203B41FA5}">
                      <a16:colId xmlns:a16="http://schemas.microsoft.com/office/drawing/2014/main" val="1368404721"/>
                    </a:ext>
                  </a:extLst>
                </a:gridCol>
                <a:gridCol w="785428">
                  <a:extLst>
                    <a:ext uri="{9D8B030D-6E8A-4147-A177-3AD203B41FA5}">
                      <a16:colId xmlns:a16="http://schemas.microsoft.com/office/drawing/2014/main" val="2691676056"/>
                    </a:ext>
                  </a:extLst>
                </a:gridCol>
                <a:gridCol w="785428">
                  <a:extLst>
                    <a:ext uri="{9D8B030D-6E8A-4147-A177-3AD203B41FA5}">
                      <a16:colId xmlns:a16="http://schemas.microsoft.com/office/drawing/2014/main" val="1651654449"/>
                    </a:ext>
                  </a:extLst>
                </a:gridCol>
                <a:gridCol w="785428">
                  <a:extLst>
                    <a:ext uri="{9D8B030D-6E8A-4147-A177-3AD203B41FA5}">
                      <a16:colId xmlns:a16="http://schemas.microsoft.com/office/drawing/2014/main" val="4065770126"/>
                    </a:ext>
                  </a:extLst>
                </a:gridCol>
                <a:gridCol w="785428">
                  <a:extLst>
                    <a:ext uri="{9D8B030D-6E8A-4147-A177-3AD203B41FA5}">
                      <a16:colId xmlns:a16="http://schemas.microsoft.com/office/drawing/2014/main" val="4013275837"/>
                    </a:ext>
                  </a:extLst>
                </a:gridCol>
                <a:gridCol w="785428">
                  <a:extLst>
                    <a:ext uri="{9D8B030D-6E8A-4147-A177-3AD203B41FA5}">
                      <a16:colId xmlns:a16="http://schemas.microsoft.com/office/drawing/2014/main" val="4141380968"/>
                    </a:ext>
                  </a:extLst>
                </a:gridCol>
                <a:gridCol w="785428">
                  <a:extLst>
                    <a:ext uri="{9D8B030D-6E8A-4147-A177-3AD203B41FA5}">
                      <a16:colId xmlns:a16="http://schemas.microsoft.com/office/drawing/2014/main" val="1621682310"/>
                    </a:ext>
                  </a:extLst>
                </a:gridCol>
                <a:gridCol w="785428">
                  <a:extLst>
                    <a:ext uri="{9D8B030D-6E8A-4147-A177-3AD203B41FA5}">
                      <a16:colId xmlns:a16="http://schemas.microsoft.com/office/drawing/2014/main" val="3968207768"/>
                    </a:ext>
                  </a:extLst>
                </a:gridCol>
              </a:tblGrid>
              <a:tr h="1103188">
                <a:tc>
                  <a:txBody>
                    <a:bodyPr/>
                    <a:lstStyle/>
                    <a:p>
                      <a:pPr algn="ctr"/>
                      <a:r>
                        <a:rPr lang="es-MX" sz="1100">
                          <a:effectLst/>
                        </a:rPr>
                        <a:t>Modelo</a:t>
                      </a:r>
                    </a:p>
                  </a:txBody>
                  <a:tcPr marL="32473" marR="32473" marT="16236" marB="16236" anchor="ctr"/>
                </a:tc>
                <a:tc>
                  <a:txBody>
                    <a:bodyPr/>
                    <a:lstStyle/>
                    <a:p>
                      <a:pPr algn="ctr"/>
                      <a:r>
                        <a:rPr lang="es-MX" sz="1100">
                          <a:effectLst/>
                        </a:rPr>
                        <a:t>Frecuencia</a:t>
                      </a:r>
                    </a:p>
                  </a:txBody>
                  <a:tcPr marL="32473" marR="32473" marT="16236" marB="16236" anchor="ctr"/>
                </a:tc>
                <a:tc>
                  <a:txBody>
                    <a:bodyPr/>
                    <a:lstStyle/>
                    <a:p>
                      <a:pPr algn="ctr"/>
                      <a:r>
                        <a:rPr lang="es-MX" sz="1100">
                          <a:effectLst/>
                        </a:rPr>
                        <a:t>Turbo</a:t>
                      </a:r>
                    </a:p>
                  </a:txBody>
                  <a:tcPr marL="32473" marR="32473" marT="16236" marB="16236" anchor="ctr"/>
                </a:tc>
                <a:tc>
                  <a:txBody>
                    <a:bodyPr/>
                    <a:lstStyle/>
                    <a:p>
                      <a:pPr algn="ctr"/>
                      <a:r>
                        <a:rPr lang="es-MX" sz="1100">
                          <a:effectLst/>
                        </a:rPr>
                        <a:t>Núcleos</a:t>
                      </a:r>
                    </a:p>
                  </a:txBody>
                  <a:tcPr marL="32473" marR="32473" marT="16236" marB="16236" anchor="ctr"/>
                </a:tc>
                <a:tc>
                  <a:txBody>
                    <a:bodyPr/>
                    <a:lstStyle/>
                    <a:p>
                      <a:pPr algn="ctr"/>
                      <a:r>
                        <a:rPr lang="es-MX" sz="1100">
                          <a:effectLst/>
                        </a:rPr>
                        <a:t>CachéL2</a:t>
                      </a:r>
                    </a:p>
                  </a:txBody>
                  <a:tcPr marL="32473" marR="32473" marT="16236" marB="16236" anchor="ctr"/>
                </a:tc>
                <a:tc>
                  <a:txBody>
                    <a:bodyPr/>
                    <a:lstStyle/>
                    <a:p>
                      <a:pPr algn="ctr"/>
                      <a:r>
                        <a:rPr lang="es-MX" sz="1100">
                          <a:effectLst/>
                        </a:rPr>
                        <a:t>CachéL3</a:t>
                      </a:r>
                    </a:p>
                  </a:txBody>
                  <a:tcPr marL="32473" marR="32473" marT="16236" marB="16236" anchor="ctr"/>
                </a:tc>
                <a:tc>
                  <a:txBody>
                    <a:bodyPr/>
                    <a:lstStyle/>
                    <a:p>
                      <a:pPr algn="ctr"/>
                      <a:r>
                        <a:rPr lang="es-MX" sz="1100">
                          <a:effectLst/>
                        </a:rPr>
                        <a:t>I/O bus</a:t>
                      </a:r>
                    </a:p>
                  </a:txBody>
                  <a:tcPr marL="32473" marR="32473" marT="16236" marB="16236" anchor="ctr"/>
                </a:tc>
                <a:tc>
                  <a:txBody>
                    <a:bodyPr/>
                    <a:lstStyle/>
                    <a:p>
                      <a:pPr algn="ctr"/>
                      <a:r>
                        <a:rPr lang="es-MX" sz="1100">
                          <a:effectLst/>
                        </a:rPr>
                        <a:t>Mult.</a:t>
                      </a:r>
                    </a:p>
                  </a:txBody>
                  <a:tcPr marL="32473" marR="32473" marT="16236" marB="16236" anchor="ctr"/>
                </a:tc>
                <a:tc>
                  <a:txBody>
                    <a:bodyPr/>
                    <a:lstStyle/>
                    <a:p>
                      <a:pPr algn="ctr"/>
                      <a:r>
                        <a:rPr lang="es-MX" sz="1100">
                          <a:effectLst/>
                        </a:rPr>
                        <a:t>Memoria</a:t>
                      </a:r>
                    </a:p>
                  </a:txBody>
                  <a:tcPr marL="32473" marR="32473" marT="16236" marB="16236" anchor="ctr"/>
                </a:tc>
                <a:tc>
                  <a:txBody>
                    <a:bodyPr/>
                    <a:lstStyle/>
                    <a:p>
                      <a:pPr algn="ctr"/>
                      <a:r>
                        <a:rPr lang="es-MX" sz="1100">
                          <a:effectLst/>
                        </a:rPr>
                        <a:t>Voltaje</a:t>
                      </a:r>
                    </a:p>
                  </a:txBody>
                  <a:tcPr marL="32473" marR="32473" marT="16236" marB="16236" anchor="ctr"/>
                </a:tc>
                <a:tc>
                  <a:txBody>
                    <a:bodyPr/>
                    <a:lstStyle/>
                    <a:p>
                      <a:pPr algn="ctr"/>
                      <a:r>
                        <a:rPr lang="es-MX" sz="1100">
                          <a:effectLst/>
                        </a:rPr>
                        <a:t>TDP</a:t>
                      </a:r>
                    </a:p>
                  </a:txBody>
                  <a:tcPr marL="32473" marR="32473" marT="16236" marB="16236" anchor="ctr"/>
                </a:tc>
                <a:tc>
                  <a:txBody>
                    <a:bodyPr/>
                    <a:lstStyle/>
                    <a:p>
                      <a:pPr algn="ctr"/>
                      <a:r>
                        <a:rPr lang="es-MX" sz="1100">
                          <a:effectLst/>
                        </a:rPr>
                        <a:t>Socket</a:t>
                      </a:r>
                    </a:p>
                  </a:txBody>
                  <a:tcPr marL="32473" marR="32473" marT="16236" marB="16236" anchor="ctr"/>
                </a:tc>
                <a:tc>
                  <a:txBody>
                    <a:bodyPr/>
                    <a:lstStyle/>
                    <a:p>
                      <a:pPr algn="ctr"/>
                      <a:r>
                        <a:rPr lang="es-MX" sz="1100">
                          <a:effectLst/>
                        </a:rPr>
                        <a:t>Fecha delanzamiento</a:t>
                      </a:r>
                    </a:p>
                  </a:txBody>
                  <a:tcPr marL="32473" marR="32473" marT="16236" marB="16236" anchor="ctr"/>
                </a:tc>
                <a:tc>
                  <a:txBody>
                    <a:bodyPr/>
                    <a:lstStyle/>
                    <a:p>
                      <a:pPr algn="ctr"/>
                      <a:r>
                        <a:rPr lang="es-MX" sz="1100">
                          <a:effectLst/>
                        </a:rPr>
                        <a:t>Precio delanzamiento</a:t>
                      </a:r>
                    </a:p>
                    <a:p>
                      <a:pPr algn="ctr"/>
                      <a:r>
                        <a:rPr lang="es-MX" sz="1100">
                          <a:effectLst/>
                        </a:rPr>
                        <a:t>(USD)</a:t>
                      </a:r>
                    </a:p>
                  </a:txBody>
                  <a:tcPr marL="32473" marR="32473" marT="16236" marB="16236" anchor="ctr"/>
                </a:tc>
                <a:extLst>
                  <a:ext uri="{0D108BD9-81ED-4DB2-BD59-A6C34878D82A}">
                    <a16:rowId xmlns:a16="http://schemas.microsoft.com/office/drawing/2014/main" val="1889497359"/>
                  </a:ext>
                </a:extLst>
              </a:tr>
              <a:tr h="573659">
                <a:tc>
                  <a:txBody>
                    <a:bodyPr/>
                    <a:lstStyle/>
                    <a:p>
                      <a:r>
                        <a:rPr lang="es-MX" sz="1100">
                          <a:effectLst/>
                        </a:rPr>
                        <a:t>Core i7-920</a:t>
                      </a:r>
                    </a:p>
                  </a:txBody>
                  <a:tcPr marL="32473" marR="32473" marT="16236" marB="16236" anchor="ctr"/>
                </a:tc>
                <a:tc>
                  <a:txBody>
                    <a:bodyPr/>
                    <a:lstStyle/>
                    <a:p>
                      <a:r>
                        <a:rPr lang="es-MX" sz="1100">
                          <a:effectLst/>
                        </a:rPr>
                        <a:t>2.67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4.8 GT/s QPI</a:t>
                      </a:r>
                    </a:p>
                  </a:txBody>
                  <a:tcPr marL="32473" marR="32473" marT="16236" marB="16236" anchor="ctr"/>
                </a:tc>
                <a:tc>
                  <a:txBody>
                    <a:bodyPr/>
                    <a:lstStyle/>
                    <a:p>
                      <a:r>
                        <a:rPr lang="es-MX" sz="1100">
                          <a:effectLst/>
                        </a:rPr>
                        <a:t>20×</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Noviembre de 2008</a:t>
                      </a:r>
                    </a:p>
                  </a:txBody>
                  <a:tcPr marL="32473" marR="32473" marT="16236" marB="16236" anchor="ctr"/>
                </a:tc>
                <a:tc>
                  <a:txBody>
                    <a:bodyPr/>
                    <a:lstStyle/>
                    <a:p>
                      <a:r>
                        <a:rPr lang="es-MX" sz="1100">
                          <a:effectLst/>
                        </a:rPr>
                        <a:t>$284</a:t>
                      </a:r>
                    </a:p>
                  </a:txBody>
                  <a:tcPr marL="32473" marR="32473" marT="16236" marB="16236" anchor="ctr"/>
                </a:tc>
                <a:extLst>
                  <a:ext uri="{0D108BD9-81ED-4DB2-BD59-A6C34878D82A}">
                    <a16:rowId xmlns:a16="http://schemas.microsoft.com/office/drawing/2014/main" val="3836522198"/>
                  </a:ext>
                </a:extLst>
              </a:tr>
              <a:tr h="573659">
                <a:tc>
                  <a:txBody>
                    <a:bodyPr/>
                    <a:lstStyle/>
                    <a:p>
                      <a:r>
                        <a:rPr lang="es-MX" sz="1100">
                          <a:effectLst/>
                        </a:rPr>
                        <a:t>Core i7-930</a:t>
                      </a:r>
                    </a:p>
                  </a:txBody>
                  <a:tcPr marL="32473" marR="32473" marT="16236" marB="16236" anchor="ctr"/>
                </a:tc>
                <a:tc>
                  <a:txBody>
                    <a:bodyPr/>
                    <a:lstStyle/>
                    <a:p>
                      <a:r>
                        <a:rPr lang="es-MX" sz="1100">
                          <a:effectLst/>
                        </a:rPr>
                        <a:t>2.8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4.8 GT/s QPI</a:t>
                      </a:r>
                    </a:p>
                  </a:txBody>
                  <a:tcPr marL="32473" marR="32473" marT="16236" marB="16236" anchor="ctr"/>
                </a:tc>
                <a:tc>
                  <a:txBody>
                    <a:bodyPr/>
                    <a:lstStyle/>
                    <a:p>
                      <a:r>
                        <a:rPr lang="es-MX" sz="1100">
                          <a:effectLst/>
                        </a:rPr>
                        <a:t>21×</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Febrero de 2010</a:t>
                      </a:r>
                    </a:p>
                  </a:txBody>
                  <a:tcPr marL="32473" marR="32473" marT="16236" marB="16236" anchor="ctr"/>
                </a:tc>
                <a:tc>
                  <a:txBody>
                    <a:bodyPr/>
                    <a:lstStyle/>
                    <a:p>
                      <a:r>
                        <a:rPr lang="es-MX" sz="1100">
                          <a:effectLst/>
                        </a:rPr>
                        <a:t>$294</a:t>
                      </a:r>
                    </a:p>
                  </a:txBody>
                  <a:tcPr marL="32473" marR="32473" marT="16236" marB="16236" anchor="ctr"/>
                </a:tc>
                <a:extLst>
                  <a:ext uri="{0D108BD9-81ED-4DB2-BD59-A6C34878D82A}">
                    <a16:rowId xmlns:a16="http://schemas.microsoft.com/office/drawing/2014/main" val="4722610"/>
                  </a:ext>
                </a:extLst>
              </a:tr>
              <a:tr h="573659">
                <a:tc>
                  <a:txBody>
                    <a:bodyPr/>
                    <a:lstStyle/>
                    <a:p>
                      <a:r>
                        <a:rPr lang="es-MX" sz="1100">
                          <a:effectLst/>
                        </a:rPr>
                        <a:t>Core i7-940</a:t>
                      </a:r>
                    </a:p>
                  </a:txBody>
                  <a:tcPr marL="32473" marR="32473" marT="16236" marB="16236" anchor="ctr"/>
                </a:tc>
                <a:tc>
                  <a:txBody>
                    <a:bodyPr/>
                    <a:lstStyle/>
                    <a:p>
                      <a:r>
                        <a:rPr lang="es-MX" sz="1100">
                          <a:effectLst/>
                        </a:rPr>
                        <a:t>2.93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4.8 GT/s QPI</a:t>
                      </a:r>
                    </a:p>
                  </a:txBody>
                  <a:tcPr marL="32473" marR="32473" marT="16236" marB="16236" anchor="ctr"/>
                </a:tc>
                <a:tc>
                  <a:txBody>
                    <a:bodyPr/>
                    <a:lstStyle/>
                    <a:p>
                      <a:r>
                        <a:rPr lang="es-MX" sz="1100">
                          <a:effectLst/>
                        </a:rPr>
                        <a:t>22×</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Noviembre de 2008</a:t>
                      </a:r>
                    </a:p>
                  </a:txBody>
                  <a:tcPr marL="32473" marR="32473" marT="16236" marB="16236" anchor="ctr"/>
                </a:tc>
                <a:tc>
                  <a:txBody>
                    <a:bodyPr/>
                    <a:lstStyle/>
                    <a:p>
                      <a:r>
                        <a:rPr lang="es-MX" sz="1100">
                          <a:effectLst/>
                        </a:rPr>
                        <a:t>$562</a:t>
                      </a:r>
                    </a:p>
                  </a:txBody>
                  <a:tcPr marL="32473" marR="32473" marT="16236" marB="16236" anchor="ctr"/>
                </a:tc>
                <a:extLst>
                  <a:ext uri="{0D108BD9-81ED-4DB2-BD59-A6C34878D82A}">
                    <a16:rowId xmlns:a16="http://schemas.microsoft.com/office/drawing/2014/main" val="1400629937"/>
                  </a:ext>
                </a:extLst>
              </a:tr>
              <a:tr h="573659">
                <a:tc>
                  <a:txBody>
                    <a:bodyPr/>
                    <a:lstStyle/>
                    <a:p>
                      <a:r>
                        <a:rPr lang="es-MX" sz="1100">
                          <a:effectLst/>
                        </a:rPr>
                        <a:t>Core i7-950</a:t>
                      </a:r>
                    </a:p>
                  </a:txBody>
                  <a:tcPr marL="32473" marR="32473" marT="16236" marB="16236" anchor="ctr"/>
                </a:tc>
                <a:tc>
                  <a:txBody>
                    <a:bodyPr/>
                    <a:lstStyle/>
                    <a:p>
                      <a:r>
                        <a:rPr lang="es-MX" sz="1100">
                          <a:effectLst/>
                        </a:rPr>
                        <a:t>3.07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4.8 GT/s QPI</a:t>
                      </a:r>
                    </a:p>
                  </a:txBody>
                  <a:tcPr marL="32473" marR="32473" marT="16236" marB="16236" anchor="ctr"/>
                </a:tc>
                <a:tc>
                  <a:txBody>
                    <a:bodyPr/>
                    <a:lstStyle/>
                    <a:p>
                      <a:r>
                        <a:rPr lang="es-MX" sz="1100">
                          <a:effectLst/>
                        </a:rPr>
                        <a:t>23×</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Junio de 2009</a:t>
                      </a:r>
                    </a:p>
                  </a:txBody>
                  <a:tcPr marL="32473" marR="32473" marT="16236" marB="16236" anchor="ctr"/>
                </a:tc>
                <a:tc>
                  <a:txBody>
                    <a:bodyPr/>
                    <a:lstStyle/>
                    <a:p>
                      <a:r>
                        <a:rPr lang="es-MX" sz="1100">
                          <a:effectLst/>
                        </a:rPr>
                        <a:t>$562</a:t>
                      </a:r>
                    </a:p>
                  </a:txBody>
                  <a:tcPr marL="32473" marR="32473" marT="16236" marB="16236" anchor="ctr"/>
                </a:tc>
                <a:extLst>
                  <a:ext uri="{0D108BD9-81ED-4DB2-BD59-A6C34878D82A}">
                    <a16:rowId xmlns:a16="http://schemas.microsoft.com/office/drawing/2014/main" val="1151011375"/>
                  </a:ext>
                </a:extLst>
              </a:tr>
              <a:tr h="573659">
                <a:tc>
                  <a:txBody>
                    <a:bodyPr/>
                    <a:lstStyle/>
                    <a:p>
                      <a:r>
                        <a:rPr lang="es-MX" sz="1100">
                          <a:effectLst/>
                        </a:rPr>
                        <a:t>Core i7-960</a:t>
                      </a:r>
                    </a:p>
                  </a:txBody>
                  <a:tcPr marL="32473" marR="32473" marT="16236" marB="16236" anchor="ctr"/>
                </a:tc>
                <a:tc>
                  <a:txBody>
                    <a:bodyPr/>
                    <a:lstStyle/>
                    <a:p>
                      <a:r>
                        <a:rPr lang="es-MX" sz="1100">
                          <a:effectLst/>
                        </a:rPr>
                        <a:t>3.2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4.8 GT/s QPI</a:t>
                      </a:r>
                    </a:p>
                  </a:txBody>
                  <a:tcPr marL="32473" marR="32473" marT="16236" marB="16236" anchor="ctr"/>
                </a:tc>
                <a:tc>
                  <a:txBody>
                    <a:bodyPr/>
                    <a:lstStyle/>
                    <a:p>
                      <a:r>
                        <a:rPr lang="es-MX" sz="1100">
                          <a:effectLst/>
                        </a:rPr>
                        <a:t>24×</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Octubre de 2009</a:t>
                      </a:r>
                    </a:p>
                  </a:txBody>
                  <a:tcPr marL="32473" marR="32473" marT="16236" marB="16236" anchor="ctr"/>
                </a:tc>
                <a:tc>
                  <a:txBody>
                    <a:bodyPr/>
                    <a:lstStyle/>
                    <a:p>
                      <a:r>
                        <a:rPr lang="es-MX" sz="1100">
                          <a:effectLst/>
                        </a:rPr>
                        <a:t>$562</a:t>
                      </a:r>
                    </a:p>
                  </a:txBody>
                  <a:tcPr marL="32473" marR="32473" marT="16236" marB="16236" anchor="ctr"/>
                </a:tc>
                <a:extLst>
                  <a:ext uri="{0D108BD9-81ED-4DB2-BD59-A6C34878D82A}">
                    <a16:rowId xmlns:a16="http://schemas.microsoft.com/office/drawing/2014/main" val="1934963833"/>
                  </a:ext>
                </a:extLst>
              </a:tr>
              <a:tr h="970806">
                <a:tc>
                  <a:txBody>
                    <a:bodyPr/>
                    <a:lstStyle/>
                    <a:p>
                      <a:r>
                        <a:rPr lang="es-MX" sz="1100">
                          <a:effectLst/>
                        </a:rPr>
                        <a:t>Core i7-965 Extreme Edition</a:t>
                      </a:r>
                    </a:p>
                  </a:txBody>
                  <a:tcPr marL="32473" marR="32473" marT="16236" marB="16236" anchor="ctr"/>
                </a:tc>
                <a:tc>
                  <a:txBody>
                    <a:bodyPr/>
                    <a:lstStyle/>
                    <a:p>
                      <a:r>
                        <a:rPr lang="es-MX" sz="1100">
                          <a:effectLst/>
                        </a:rPr>
                        <a:t>3.2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6.4 GT/s QPI</a:t>
                      </a:r>
                    </a:p>
                  </a:txBody>
                  <a:tcPr marL="32473" marR="32473" marT="16236" marB="16236" anchor="ctr"/>
                </a:tc>
                <a:tc>
                  <a:txBody>
                    <a:bodyPr/>
                    <a:lstStyle/>
                    <a:p>
                      <a:r>
                        <a:rPr lang="es-MX" sz="1100">
                          <a:effectLst/>
                        </a:rPr>
                        <a:t>24×</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Noviembre de 2008</a:t>
                      </a:r>
                    </a:p>
                  </a:txBody>
                  <a:tcPr marL="32473" marR="32473" marT="16236" marB="16236" anchor="ctr"/>
                </a:tc>
                <a:tc>
                  <a:txBody>
                    <a:bodyPr/>
                    <a:lstStyle/>
                    <a:p>
                      <a:r>
                        <a:rPr lang="es-MX" sz="1100">
                          <a:effectLst/>
                        </a:rPr>
                        <a:t>$999</a:t>
                      </a:r>
                    </a:p>
                  </a:txBody>
                  <a:tcPr marL="32473" marR="32473" marT="16236" marB="16236" anchor="ctr"/>
                </a:tc>
                <a:extLst>
                  <a:ext uri="{0D108BD9-81ED-4DB2-BD59-A6C34878D82A}">
                    <a16:rowId xmlns:a16="http://schemas.microsoft.com/office/drawing/2014/main" val="1151493318"/>
                  </a:ext>
                </a:extLst>
              </a:tr>
              <a:tr h="970806">
                <a:tc>
                  <a:txBody>
                    <a:bodyPr/>
                    <a:lstStyle/>
                    <a:p>
                      <a:r>
                        <a:rPr lang="es-MX" sz="1100">
                          <a:effectLst/>
                        </a:rPr>
                        <a:t>Core i7-975 Extreme Edition</a:t>
                      </a:r>
                    </a:p>
                  </a:txBody>
                  <a:tcPr marL="32473" marR="32473" marT="16236" marB="16236" anchor="ctr"/>
                </a:tc>
                <a:tc>
                  <a:txBody>
                    <a:bodyPr/>
                    <a:lstStyle/>
                    <a:p>
                      <a:r>
                        <a:rPr lang="es-MX" sz="1100">
                          <a:effectLst/>
                        </a:rPr>
                        <a:t>3.33 GHz</a:t>
                      </a:r>
                    </a:p>
                  </a:txBody>
                  <a:tcPr marL="32473" marR="32473" marT="16236" marB="16236" anchor="ctr"/>
                </a:tc>
                <a:tc>
                  <a:txBody>
                    <a:bodyPr/>
                    <a:lstStyle/>
                    <a:p>
                      <a:r>
                        <a:rPr lang="es-MX" sz="1100">
                          <a:effectLst/>
                        </a:rPr>
                        <a:t>1/1/1/2</a:t>
                      </a:r>
                    </a:p>
                  </a:txBody>
                  <a:tcPr marL="32473" marR="32473" marT="16236" marB="16236" anchor="ctr"/>
                </a:tc>
                <a:tc>
                  <a:txBody>
                    <a:bodyPr/>
                    <a:lstStyle/>
                    <a:p>
                      <a:r>
                        <a:rPr lang="es-MX" sz="1100" dirty="0">
                          <a:effectLst/>
                        </a:rPr>
                        <a:t>4</a:t>
                      </a:r>
                    </a:p>
                  </a:txBody>
                  <a:tcPr marL="32473" marR="32473" marT="16236" marB="16236" anchor="ctr"/>
                </a:tc>
                <a:tc>
                  <a:txBody>
                    <a:bodyPr/>
                    <a:lstStyle/>
                    <a:p>
                      <a:r>
                        <a:rPr lang="es-MX" sz="1100">
                          <a:effectLst/>
                        </a:rPr>
                        <a:t>4 × 256 KiB</a:t>
                      </a:r>
                    </a:p>
                  </a:txBody>
                  <a:tcPr marL="32473" marR="32473" marT="16236" marB="16236" anchor="ctr"/>
                </a:tc>
                <a:tc>
                  <a:txBody>
                    <a:bodyPr/>
                    <a:lstStyle/>
                    <a:p>
                      <a:r>
                        <a:rPr lang="es-MX" sz="1100">
                          <a:effectLst/>
                        </a:rPr>
                        <a:t>8 MiB</a:t>
                      </a:r>
                    </a:p>
                  </a:txBody>
                  <a:tcPr marL="32473" marR="32473" marT="16236" marB="16236" anchor="ctr"/>
                </a:tc>
                <a:tc>
                  <a:txBody>
                    <a:bodyPr/>
                    <a:lstStyle/>
                    <a:p>
                      <a:r>
                        <a:rPr lang="es-MX" sz="1100">
                          <a:effectLst/>
                        </a:rPr>
                        <a:t>1 × 6.4 GT/s QPI</a:t>
                      </a:r>
                    </a:p>
                  </a:txBody>
                  <a:tcPr marL="32473" marR="32473" marT="16236" marB="16236" anchor="ctr"/>
                </a:tc>
                <a:tc>
                  <a:txBody>
                    <a:bodyPr/>
                    <a:lstStyle/>
                    <a:p>
                      <a:r>
                        <a:rPr lang="es-MX" sz="1100">
                          <a:effectLst/>
                        </a:rPr>
                        <a:t>25×</a:t>
                      </a:r>
                    </a:p>
                  </a:txBody>
                  <a:tcPr marL="32473" marR="32473" marT="16236" marB="16236" anchor="ctr"/>
                </a:tc>
                <a:tc>
                  <a:txBody>
                    <a:bodyPr/>
                    <a:lstStyle/>
                    <a:p>
                      <a:r>
                        <a:rPr lang="es-MX" sz="1100">
                          <a:effectLst/>
                        </a:rPr>
                        <a:t>3 × DDR3-1066</a:t>
                      </a:r>
                    </a:p>
                  </a:txBody>
                  <a:tcPr marL="32473" marR="32473" marT="16236" marB="16236" anchor="ctr"/>
                </a:tc>
                <a:tc>
                  <a:txBody>
                    <a:bodyPr/>
                    <a:lstStyle/>
                    <a:p>
                      <a:r>
                        <a:rPr lang="es-MX" sz="1100">
                          <a:effectLst/>
                        </a:rPr>
                        <a:t>0.8–1.375 V</a:t>
                      </a:r>
                    </a:p>
                  </a:txBody>
                  <a:tcPr marL="32473" marR="32473" marT="16236" marB="16236" anchor="ctr"/>
                </a:tc>
                <a:tc>
                  <a:txBody>
                    <a:bodyPr/>
                    <a:lstStyle/>
                    <a:p>
                      <a:r>
                        <a:rPr lang="es-MX" sz="1100">
                          <a:effectLst/>
                        </a:rPr>
                        <a:t>130 W</a:t>
                      </a:r>
                    </a:p>
                  </a:txBody>
                  <a:tcPr marL="32473" marR="32473" marT="16236" marB="16236" anchor="ctr"/>
                </a:tc>
                <a:tc>
                  <a:txBody>
                    <a:bodyPr/>
                    <a:lstStyle/>
                    <a:p>
                      <a:r>
                        <a:rPr lang="es-MX" sz="1100">
                          <a:effectLst/>
                        </a:rPr>
                        <a:t>LGA 1366</a:t>
                      </a:r>
                    </a:p>
                  </a:txBody>
                  <a:tcPr marL="32473" marR="32473" marT="16236" marB="16236" anchor="ctr"/>
                </a:tc>
                <a:tc>
                  <a:txBody>
                    <a:bodyPr/>
                    <a:lstStyle/>
                    <a:p>
                      <a:r>
                        <a:rPr lang="es-MX" sz="1100">
                          <a:effectLst/>
                        </a:rPr>
                        <a:t>Junio de 2009</a:t>
                      </a:r>
                    </a:p>
                  </a:txBody>
                  <a:tcPr marL="32473" marR="32473" marT="16236" marB="16236" anchor="ctr"/>
                </a:tc>
                <a:tc>
                  <a:txBody>
                    <a:bodyPr/>
                    <a:lstStyle/>
                    <a:p>
                      <a:r>
                        <a:rPr lang="es-MX" sz="1100" dirty="0">
                          <a:effectLst/>
                        </a:rPr>
                        <a:t>$999</a:t>
                      </a:r>
                    </a:p>
                  </a:txBody>
                  <a:tcPr marL="32473" marR="32473" marT="16236" marB="16236" anchor="ctr"/>
                </a:tc>
                <a:extLst>
                  <a:ext uri="{0D108BD9-81ED-4DB2-BD59-A6C34878D82A}">
                    <a16:rowId xmlns:a16="http://schemas.microsoft.com/office/drawing/2014/main" val="2162398539"/>
                  </a:ext>
                </a:extLst>
              </a:tr>
            </a:tbl>
          </a:graphicData>
        </a:graphic>
      </p:graphicFrame>
      <p:sp>
        <p:nvSpPr>
          <p:cNvPr id="10" name="CuadroTexto 9">
            <a:extLst>
              <a:ext uri="{FF2B5EF4-FFF2-40B4-BE49-F238E27FC236}">
                <a16:creationId xmlns:a16="http://schemas.microsoft.com/office/drawing/2014/main" id="{9A01D89C-20AA-4D3C-BDF0-477EB2484779}"/>
              </a:ext>
            </a:extLst>
          </p:cNvPr>
          <p:cNvSpPr txBox="1"/>
          <p:nvPr/>
        </p:nvSpPr>
        <p:spPr>
          <a:xfrm>
            <a:off x="838200" y="153774"/>
            <a:ext cx="7012336" cy="600164"/>
          </a:xfrm>
          <a:prstGeom prst="rect">
            <a:avLst/>
          </a:prstGeom>
          <a:noFill/>
        </p:spPr>
        <p:txBody>
          <a:bodyPr wrap="square">
            <a:spAutoFit/>
          </a:bodyPr>
          <a:lstStyle/>
          <a:p>
            <a:pPr marL="171450" indent="-171450">
              <a:buFont typeface="Arial" panose="020B0604020202020204" pitchFamily="34" charset="0"/>
              <a:buChar char="•"/>
            </a:pPr>
            <a:r>
              <a:rPr lang="es-ES" sz="1100" b="1" dirty="0">
                <a:solidFill>
                  <a:schemeClr val="accent1"/>
                </a:solidFill>
              </a:rPr>
              <a:t>Intel Core i7 </a:t>
            </a:r>
            <a:r>
              <a:rPr lang="es-ES" sz="1100" dirty="0"/>
              <a:t>(Primera Generación)</a:t>
            </a:r>
          </a:p>
          <a:p>
            <a:r>
              <a:rPr lang="es-ES" sz="1100" dirty="0"/>
              <a:t>Bloomfield - tecnología de proceso de 45 nm</a:t>
            </a:r>
          </a:p>
          <a:p>
            <a:r>
              <a:rPr lang="es-ES" sz="1100" dirty="0"/>
              <a:t>Microprocesador de escritorio con controlador de memoria DDR3 integrado de tres canales.</a:t>
            </a:r>
            <a:endParaRPr lang="es-MX" sz="1100" dirty="0"/>
          </a:p>
        </p:txBody>
      </p:sp>
    </p:spTree>
    <p:extLst>
      <p:ext uri="{BB962C8B-B14F-4D97-AF65-F5344CB8AC3E}">
        <p14:creationId xmlns:p14="http://schemas.microsoft.com/office/powerpoint/2010/main" val="6277148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74110DF-095A-42D7-AD59-DFF50D86DE3E}"/>
              </a:ext>
            </a:extLst>
          </p:cNvPr>
          <p:cNvSpPr>
            <a:spLocks noGrp="1"/>
          </p:cNvSpPr>
          <p:nvPr>
            <p:ph type="sldNum" sz="quarter" idx="12"/>
          </p:nvPr>
        </p:nvSpPr>
        <p:spPr/>
        <p:txBody>
          <a:bodyPr/>
          <a:lstStyle/>
          <a:p>
            <a:pPr rtl="0"/>
            <a:fld id="{D8DA9DAA-006C-4F4B-980E-E3DF019B24E2}" type="slidenum">
              <a:rPr lang="es-ES" noProof="0" smtClean="0"/>
              <a:t>93</a:t>
            </a:fld>
            <a:endParaRPr lang="es-ES" noProof="0"/>
          </a:p>
        </p:txBody>
      </p:sp>
      <p:graphicFrame>
        <p:nvGraphicFramePr>
          <p:cNvPr id="5" name="Tabla 4">
            <a:extLst>
              <a:ext uri="{FF2B5EF4-FFF2-40B4-BE49-F238E27FC236}">
                <a16:creationId xmlns:a16="http://schemas.microsoft.com/office/drawing/2014/main" id="{63CA474B-BE00-40AE-93DA-0977821FCEC9}"/>
              </a:ext>
            </a:extLst>
          </p:cNvPr>
          <p:cNvGraphicFramePr>
            <a:graphicFrameLocks noGrp="1"/>
          </p:cNvGraphicFramePr>
          <p:nvPr>
            <p:extLst>
              <p:ext uri="{D42A27DB-BD31-4B8C-83A1-F6EECF244321}">
                <p14:modId xmlns:p14="http://schemas.microsoft.com/office/powerpoint/2010/main" val="1350931620"/>
              </p:ext>
            </p:extLst>
          </p:nvPr>
        </p:nvGraphicFramePr>
        <p:xfrm>
          <a:off x="838200" y="719761"/>
          <a:ext cx="11005260" cy="6001714"/>
        </p:xfrm>
        <a:graphic>
          <a:graphicData uri="http://schemas.openxmlformats.org/drawingml/2006/table">
            <a:tbl>
              <a:tblPr>
                <a:tableStyleId>{BC89EF96-8CEA-46FF-86C4-4CE0E7609802}</a:tableStyleId>
              </a:tblPr>
              <a:tblGrid>
                <a:gridCol w="786090">
                  <a:extLst>
                    <a:ext uri="{9D8B030D-6E8A-4147-A177-3AD203B41FA5}">
                      <a16:colId xmlns:a16="http://schemas.microsoft.com/office/drawing/2014/main" val="1833036727"/>
                    </a:ext>
                  </a:extLst>
                </a:gridCol>
                <a:gridCol w="786090">
                  <a:extLst>
                    <a:ext uri="{9D8B030D-6E8A-4147-A177-3AD203B41FA5}">
                      <a16:colId xmlns:a16="http://schemas.microsoft.com/office/drawing/2014/main" val="3296585264"/>
                    </a:ext>
                  </a:extLst>
                </a:gridCol>
                <a:gridCol w="786090">
                  <a:extLst>
                    <a:ext uri="{9D8B030D-6E8A-4147-A177-3AD203B41FA5}">
                      <a16:colId xmlns:a16="http://schemas.microsoft.com/office/drawing/2014/main" val="963171971"/>
                    </a:ext>
                  </a:extLst>
                </a:gridCol>
                <a:gridCol w="786090">
                  <a:extLst>
                    <a:ext uri="{9D8B030D-6E8A-4147-A177-3AD203B41FA5}">
                      <a16:colId xmlns:a16="http://schemas.microsoft.com/office/drawing/2014/main" val="855066107"/>
                    </a:ext>
                  </a:extLst>
                </a:gridCol>
                <a:gridCol w="786090">
                  <a:extLst>
                    <a:ext uri="{9D8B030D-6E8A-4147-A177-3AD203B41FA5}">
                      <a16:colId xmlns:a16="http://schemas.microsoft.com/office/drawing/2014/main" val="2754201604"/>
                    </a:ext>
                  </a:extLst>
                </a:gridCol>
                <a:gridCol w="786090">
                  <a:extLst>
                    <a:ext uri="{9D8B030D-6E8A-4147-A177-3AD203B41FA5}">
                      <a16:colId xmlns:a16="http://schemas.microsoft.com/office/drawing/2014/main" val="2469938373"/>
                    </a:ext>
                  </a:extLst>
                </a:gridCol>
                <a:gridCol w="786090">
                  <a:extLst>
                    <a:ext uri="{9D8B030D-6E8A-4147-A177-3AD203B41FA5}">
                      <a16:colId xmlns:a16="http://schemas.microsoft.com/office/drawing/2014/main" val="63776666"/>
                    </a:ext>
                  </a:extLst>
                </a:gridCol>
                <a:gridCol w="786090">
                  <a:extLst>
                    <a:ext uri="{9D8B030D-6E8A-4147-A177-3AD203B41FA5}">
                      <a16:colId xmlns:a16="http://schemas.microsoft.com/office/drawing/2014/main" val="2830721485"/>
                    </a:ext>
                  </a:extLst>
                </a:gridCol>
                <a:gridCol w="786090">
                  <a:extLst>
                    <a:ext uri="{9D8B030D-6E8A-4147-A177-3AD203B41FA5}">
                      <a16:colId xmlns:a16="http://schemas.microsoft.com/office/drawing/2014/main" val="2397956171"/>
                    </a:ext>
                  </a:extLst>
                </a:gridCol>
                <a:gridCol w="786090">
                  <a:extLst>
                    <a:ext uri="{9D8B030D-6E8A-4147-A177-3AD203B41FA5}">
                      <a16:colId xmlns:a16="http://schemas.microsoft.com/office/drawing/2014/main" val="1161914781"/>
                    </a:ext>
                  </a:extLst>
                </a:gridCol>
                <a:gridCol w="786090">
                  <a:extLst>
                    <a:ext uri="{9D8B030D-6E8A-4147-A177-3AD203B41FA5}">
                      <a16:colId xmlns:a16="http://schemas.microsoft.com/office/drawing/2014/main" val="1515421293"/>
                    </a:ext>
                  </a:extLst>
                </a:gridCol>
                <a:gridCol w="786090">
                  <a:extLst>
                    <a:ext uri="{9D8B030D-6E8A-4147-A177-3AD203B41FA5}">
                      <a16:colId xmlns:a16="http://schemas.microsoft.com/office/drawing/2014/main" val="1397725706"/>
                    </a:ext>
                  </a:extLst>
                </a:gridCol>
                <a:gridCol w="786090">
                  <a:extLst>
                    <a:ext uri="{9D8B030D-6E8A-4147-A177-3AD203B41FA5}">
                      <a16:colId xmlns:a16="http://schemas.microsoft.com/office/drawing/2014/main" val="107588789"/>
                    </a:ext>
                  </a:extLst>
                </a:gridCol>
                <a:gridCol w="786090">
                  <a:extLst>
                    <a:ext uri="{9D8B030D-6E8A-4147-A177-3AD203B41FA5}">
                      <a16:colId xmlns:a16="http://schemas.microsoft.com/office/drawing/2014/main" val="3142050357"/>
                    </a:ext>
                  </a:extLst>
                </a:gridCol>
              </a:tblGrid>
              <a:tr h="1402271">
                <a:tc>
                  <a:txBody>
                    <a:bodyPr/>
                    <a:lstStyle/>
                    <a:p>
                      <a:pPr algn="ctr"/>
                      <a:r>
                        <a:rPr lang="es-MX" sz="1200">
                          <a:effectLst/>
                        </a:rPr>
                        <a:t>Modelo</a:t>
                      </a:r>
                    </a:p>
                  </a:txBody>
                  <a:tcPr marL="40667" marR="40667" marT="20333" marB="20333" anchor="ctr"/>
                </a:tc>
                <a:tc>
                  <a:txBody>
                    <a:bodyPr/>
                    <a:lstStyle/>
                    <a:p>
                      <a:pPr algn="ctr"/>
                      <a:r>
                        <a:rPr lang="es-MX" sz="1200">
                          <a:effectLst/>
                        </a:rPr>
                        <a:t>Frecuencia</a:t>
                      </a:r>
                    </a:p>
                  </a:txBody>
                  <a:tcPr marL="40667" marR="40667" marT="20333" marB="20333" anchor="ctr"/>
                </a:tc>
                <a:tc>
                  <a:txBody>
                    <a:bodyPr/>
                    <a:lstStyle/>
                    <a:p>
                      <a:pPr algn="ctr"/>
                      <a:r>
                        <a:rPr lang="es-MX" sz="1200">
                          <a:effectLst/>
                        </a:rPr>
                        <a:t>Turbo</a:t>
                      </a:r>
                    </a:p>
                  </a:txBody>
                  <a:tcPr marL="40667" marR="40667" marT="20333" marB="20333" anchor="ctr"/>
                </a:tc>
                <a:tc>
                  <a:txBody>
                    <a:bodyPr/>
                    <a:lstStyle/>
                    <a:p>
                      <a:pPr algn="ctr"/>
                      <a:r>
                        <a:rPr lang="es-MX" sz="1200">
                          <a:effectLst/>
                        </a:rPr>
                        <a:t>Núcleos</a:t>
                      </a:r>
                    </a:p>
                  </a:txBody>
                  <a:tcPr marL="40667" marR="40667" marT="20333" marB="20333" anchor="ctr"/>
                </a:tc>
                <a:tc>
                  <a:txBody>
                    <a:bodyPr/>
                    <a:lstStyle/>
                    <a:p>
                      <a:pPr algn="ctr"/>
                      <a:r>
                        <a:rPr lang="es-MX" sz="1200">
                          <a:effectLst/>
                        </a:rPr>
                        <a:t>CachéL2</a:t>
                      </a:r>
                    </a:p>
                  </a:txBody>
                  <a:tcPr marL="40667" marR="40667" marT="20333" marB="20333" anchor="ctr"/>
                </a:tc>
                <a:tc>
                  <a:txBody>
                    <a:bodyPr/>
                    <a:lstStyle/>
                    <a:p>
                      <a:pPr algn="ctr"/>
                      <a:r>
                        <a:rPr lang="es-MX" sz="1200">
                          <a:effectLst/>
                        </a:rPr>
                        <a:t>CachéL3</a:t>
                      </a:r>
                    </a:p>
                  </a:txBody>
                  <a:tcPr marL="40667" marR="40667" marT="20333" marB="20333" anchor="ctr"/>
                </a:tc>
                <a:tc>
                  <a:txBody>
                    <a:bodyPr/>
                    <a:lstStyle/>
                    <a:p>
                      <a:pPr algn="ctr"/>
                      <a:r>
                        <a:rPr lang="es-MX" sz="1200">
                          <a:effectLst/>
                        </a:rPr>
                        <a:t>I/O bus</a:t>
                      </a:r>
                    </a:p>
                  </a:txBody>
                  <a:tcPr marL="40667" marR="40667" marT="20333" marB="20333" anchor="ctr"/>
                </a:tc>
                <a:tc>
                  <a:txBody>
                    <a:bodyPr/>
                    <a:lstStyle/>
                    <a:p>
                      <a:pPr algn="ctr"/>
                      <a:r>
                        <a:rPr lang="es-MX" sz="1200">
                          <a:effectLst/>
                        </a:rPr>
                        <a:t>Mult.</a:t>
                      </a:r>
                    </a:p>
                  </a:txBody>
                  <a:tcPr marL="40667" marR="40667" marT="20333" marB="20333" anchor="ctr"/>
                </a:tc>
                <a:tc>
                  <a:txBody>
                    <a:bodyPr/>
                    <a:lstStyle/>
                    <a:p>
                      <a:pPr algn="ctr"/>
                      <a:r>
                        <a:rPr lang="es-MX" sz="1200">
                          <a:effectLst/>
                        </a:rPr>
                        <a:t>Memoria</a:t>
                      </a:r>
                    </a:p>
                  </a:txBody>
                  <a:tcPr marL="40667" marR="40667" marT="20333" marB="20333" anchor="ctr"/>
                </a:tc>
                <a:tc>
                  <a:txBody>
                    <a:bodyPr/>
                    <a:lstStyle/>
                    <a:p>
                      <a:pPr algn="ctr"/>
                      <a:r>
                        <a:rPr lang="es-MX" sz="1200">
                          <a:effectLst/>
                        </a:rPr>
                        <a:t>Voltaje</a:t>
                      </a:r>
                    </a:p>
                  </a:txBody>
                  <a:tcPr marL="40667" marR="40667" marT="20333" marB="20333" anchor="ctr"/>
                </a:tc>
                <a:tc>
                  <a:txBody>
                    <a:bodyPr/>
                    <a:lstStyle/>
                    <a:p>
                      <a:pPr algn="ctr"/>
                      <a:r>
                        <a:rPr lang="es-MX" sz="1200">
                          <a:effectLst/>
                        </a:rPr>
                        <a:t>TDP</a:t>
                      </a:r>
                    </a:p>
                  </a:txBody>
                  <a:tcPr marL="40667" marR="40667" marT="20333" marB="20333" anchor="ctr"/>
                </a:tc>
                <a:tc>
                  <a:txBody>
                    <a:bodyPr/>
                    <a:lstStyle/>
                    <a:p>
                      <a:pPr algn="ctr"/>
                      <a:r>
                        <a:rPr lang="es-MX" sz="1200">
                          <a:effectLst/>
                        </a:rPr>
                        <a:t>Socket</a:t>
                      </a:r>
                    </a:p>
                  </a:txBody>
                  <a:tcPr marL="40667" marR="40667" marT="20333" marB="20333" anchor="ctr"/>
                </a:tc>
                <a:tc>
                  <a:txBody>
                    <a:bodyPr/>
                    <a:lstStyle/>
                    <a:p>
                      <a:pPr algn="ctr"/>
                      <a:r>
                        <a:rPr lang="es-MX" sz="1200">
                          <a:effectLst/>
                        </a:rPr>
                        <a:t>Fecha delanzamiento</a:t>
                      </a:r>
                    </a:p>
                  </a:txBody>
                  <a:tcPr marL="40667" marR="40667" marT="20333" marB="20333" anchor="ctr"/>
                </a:tc>
                <a:tc>
                  <a:txBody>
                    <a:bodyPr/>
                    <a:lstStyle/>
                    <a:p>
                      <a:pPr algn="ctr"/>
                      <a:r>
                        <a:rPr lang="es-MX" sz="1200">
                          <a:effectLst/>
                        </a:rPr>
                        <a:t>Precio delanzamiento</a:t>
                      </a:r>
                    </a:p>
                    <a:p>
                      <a:pPr algn="ctr"/>
                      <a:r>
                        <a:rPr lang="es-MX" sz="1200">
                          <a:effectLst/>
                        </a:rPr>
                        <a:t>(USD)</a:t>
                      </a:r>
                    </a:p>
                  </a:txBody>
                  <a:tcPr marL="40667" marR="40667" marT="20333" marB="20333" anchor="ctr"/>
                </a:tc>
                <a:extLst>
                  <a:ext uri="{0D108BD9-81ED-4DB2-BD59-A6C34878D82A}">
                    <a16:rowId xmlns:a16="http://schemas.microsoft.com/office/drawing/2014/main" val="3039318998"/>
                  </a:ext>
                </a:extLst>
              </a:tr>
              <a:tr h="729180">
                <a:tc>
                  <a:txBody>
                    <a:bodyPr/>
                    <a:lstStyle/>
                    <a:p>
                      <a:r>
                        <a:rPr lang="es-MX" sz="1200">
                          <a:effectLst/>
                        </a:rPr>
                        <a:t>Core i7-860</a:t>
                      </a:r>
                    </a:p>
                  </a:txBody>
                  <a:tcPr marL="40667" marR="40667" marT="20333" marB="20333" anchor="ctr"/>
                </a:tc>
                <a:tc>
                  <a:txBody>
                    <a:bodyPr/>
                    <a:lstStyle/>
                    <a:p>
                      <a:r>
                        <a:rPr lang="es-MX" sz="1200">
                          <a:effectLst/>
                        </a:rPr>
                        <a:t>2.8 GHz</a:t>
                      </a:r>
                    </a:p>
                  </a:txBody>
                  <a:tcPr marL="40667" marR="40667" marT="20333" marB="20333" anchor="ctr"/>
                </a:tc>
                <a:tc>
                  <a:txBody>
                    <a:bodyPr/>
                    <a:lstStyle/>
                    <a:p>
                      <a:r>
                        <a:rPr lang="es-MX" sz="1200">
                          <a:effectLst/>
                        </a:rPr>
                        <a:t>1/1/4/5</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21×</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95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Setiembre de 2009</a:t>
                      </a:r>
                    </a:p>
                  </a:txBody>
                  <a:tcPr marL="40667" marR="40667" marT="20333" marB="20333" anchor="ctr"/>
                </a:tc>
                <a:tc>
                  <a:txBody>
                    <a:bodyPr/>
                    <a:lstStyle/>
                    <a:p>
                      <a:r>
                        <a:rPr lang="es-MX" sz="1200">
                          <a:effectLst/>
                        </a:rPr>
                        <a:t>$284</a:t>
                      </a:r>
                    </a:p>
                  </a:txBody>
                  <a:tcPr marL="40667" marR="40667" marT="20333" marB="20333" anchor="ctr"/>
                </a:tc>
                <a:extLst>
                  <a:ext uri="{0D108BD9-81ED-4DB2-BD59-A6C34878D82A}">
                    <a16:rowId xmlns:a16="http://schemas.microsoft.com/office/drawing/2014/main" val="2133747066"/>
                  </a:ext>
                </a:extLst>
              </a:tr>
              <a:tr h="729180">
                <a:tc>
                  <a:txBody>
                    <a:bodyPr/>
                    <a:lstStyle/>
                    <a:p>
                      <a:r>
                        <a:rPr lang="es-MX" sz="1200">
                          <a:effectLst/>
                        </a:rPr>
                        <a:t>Core i7-870</a:t>
                      </a:r>
                    </a:p>
                  </a:txBody>
                  <a:tcPr marL="40667" marR="40667" marT="20333" marB="20333" anchor="ctr"/>
                </a:tc>
                <a:tc>
                  <a:txBody>
                    <a:bodyPr/>
                    <a:lstStyle/>
                    <a:p>
                      <a:r>
                        <a:rPr lang="es-MX" sz="1200">
                          <a:effectLst/>
                        </a:rPr>
                        <a:t>2.93 GHz</a:t>
                      </a:r>
                    </a:p>
                  </a:txBody>
                  <a:tcPr marL="40667" marR="40667" marT="20333" marB="20333" anchor="ctr"/>
                </a:tc>
                <a:tc>
                  <a:txBody>
                    <a:bodyPr/>
                    <a:lstStyle/>
                    <a:p>
                      <a:r>
                        <a:rPr lang="es-MX" sz="1200">
                          <a:effectLst/>
                        </a:rPr>
                        <a:t>2/2/4/5</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22×</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95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Setiembre de 2009</a:t>
                      </a:r>
                    </a:p>
                  </a:txBody>
                  <a:tcPr marL="40667" marR="40667" marT="20333" marB="20333" anchor="ctr"/>
                </a:tc>
                <a:tc>
                  <a:txBody>
                    <a:bodyPr/>
                    <a:lstStyle/>
                    <a:p>
                      <a:r>
                        <a:rPr lang="es-MX" sz="1200">
                          <a:effectLst/>
                        </a:rPr>
                        <a:t>$562</a:t>
                      </a:r>
                    </a:p>
                  </a:txBody>
                  <a:tcPr marL="40667" marR="40667" marT="20333" marB="20333" anchor="ctr"/>
                </a:tc>
                <a:extLst>
                  <a:ext uri="{0D108BD9-81ED-4DB2-BD59-A6C34878D82A}">
                    <a16:rowId xmlns:a16="http://schemas.microsoft.com/office/drawing/2014/main" val="1907897318"/>
                  </a:ext>
                </a:extLst>
              </a:tr>
              <a:tr h="729180">
                <a:tc>
                  <a:txBody>
                    <a:bodyPr/>
                    <a:lstStyle/>
                    <a:p>
                      <a:r>
                        <a:rPr lang="es-MX" sz="1200">
                          <a:effectLst/>
                        </a:rPr>
                        <a:t>Core i7-875K</a:t>
                      </a:r>
                    </a:p>
                  </a:txBody>
                  <a:tcPr marL="40667" marR="40667" marT="20333" marB="20333" anchor="ctr"/>
                </a:tc>
                <a:tc>
                  <a:txBody>
                    <a:bodyPr/>
                    <a:lstStyle/>
                    <a:p>
                      <a:r>
                        <a:rPr lang="es-MX" sz="1200">
                          <a:effectLst/>
                        </a:rPr>
                        <a:t>2.93 GHz</a:t>
                      </a:r>
                    </a:p>
                  </a:txBody>
                  <a:tcPr marL="40667" marR="40667" marT="20333" marB="20333" anchor="ctr"/>
                </a:tc>
                <a:tc>
                  <a:txBody>
                    <a:bodyPr/>
                    <a:lstStyle/>
                    <a:p>
                      <a:r>
                        <a:rPr lang="es-MX" sz="1200">
                          <a:effectLst/>
                        </a:rPr>
                        <a:t>2/2/4/5</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22×</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95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Mayo de 2010</a:t>
                      </a:r>
                    </a:p>
                  </a:txBody>
                  <a:tcPr marL="40667" marR="40667" marT="20333" marB="20333" anchor="ctr"/>
                </a:tc>
                <a:tc>
                  <a:txBody>
                    <a:bodyPr/>
                    <a:lstStyle/>
                    <a:p>
                      <a:r>
                        <a:rPr lang="es-MX" sz="1200">
                          <a:effectLst/>
                        </a:rPr>
                        <a:t>$342</a:t>
                      </a:r>
                    </a:p>
                  </a:txBody>
                  <a:tcPr marL="40667" marR="40667" marT="20333" marB="20333" anchor="ctr"/>
                </a:tc>
                <a:extLst>
                  <a:ext uri="{0D108BD9-81ED-4DB2-BD59-A6C34878D82A}">
                    <a16:rowId xmlns:a16="http://schemas.microsoft.com/office/drawing/2014/main" val="4210359659"/>
                  </a:ext>
                </a:extLst>
              </a:tr>
              <a:tr h="729180">
                <a:tc>
                  <a:txBody>
                    <a:bodyPr/>
                    <a:lstStyle/>
                    <a:p>
                      <a:r>
                        <a:rPr lang="es-MX" sz="1200">
                          <a:effectLst/>
                        </a:rPr>
                        <a:t>Core i7-880</a:t>
                      </a:r>
                    </a:p>
                  </a:txBody>
                  <a:tcPr marL="40667" marR="40667" marT="20333" marB="20333" anchor="ctr"/>
                </a:tc>
                <a:tc>
                  <a:txBody>
                    <a:bodyPr/>
                    <a:lstStyle/>
                    <a:p>
                      <a:r>
                        <a:rPr lang="es-MX" sz="1200">
                          <a:effectLst/>
                        </a:rPr>
                        <a:t>3.07 GHz</a:t>
                      </a:r>
                    </a:p>
                  </a:txBody>
                  <a:tcPr marL="40667" marR="40667" marT="20333" marB="20333" anchor="ctr"/>
                </a:tc>
                <a:tc>
                  <a:txBody>
                    <a:bodyPr/>
                    <a:lstStyle/>
                    <a:p>
                      <a:r>
                        <a:rPr lang="es-MX" sz="1200">
                          <a:effectLst/>
                        </a:rPr>
                        <a:t>2/2/4/5</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23×</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95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Mayo de 2010</a:t>
                      </a:r>
                    </a:p>
                  </a:txBody>
                  <a:tcPr marL="40667" marR="40667" marT="20333" marB="20333" anchor="ctr"/>
                </a:tc>
                <a:tc>
                  <a:txBody>
                    <a:bodyPr/>
                    <a:lstStyle/>
                    <a:p>
                      <a:r>
                        <a:rPr lang="es-MX" sz="1200">
                          <a:effectLst/>
                        </a:rPr>
                        <a:t>$583</a:t>
                      </a:r>
                    </a:p>
                  </a:txBody>
                  <a:tcPr marL="40667" marR="40667" marT="20333" marB="20333" anchor="ctr"/>
                </a:tc>
                <a:extLst>
                  <a:ext uri="{0D108BD9-81ED-4DB2-BD59-A6C34878D82A}">
                    <a16:rowId xmlns:a16="http://schemas.microsoft.com/office/drawing/2014/main" val="2586969796"/>
                  </a:ext>
                </a:extLst>
              </a:tr>
              <a:tr h="224363">
                <a:tc gridSpan="14">
                  <a:txBody>
                    <a:bodyPr/>
                    <a:lstStyle/>
                    <a:p>
                      <a:r>
                        <a:rPr lang="es-MX" sz="1200" b="1">
                          <a:effectLst/>
                        </a:rPr>
                        <a:t>Bajo consumo</a:t>
                      </a:r>
                      <a:endParaRPr lang="es-MX" sz="1200">
                        <a:effectLst/>
                      </a:endParaRPr>
                    </a:p>
                  </a:txBody>
                  <a:tcPr marL="40667" marR="40667" marT="20333" marB="20333"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80972620"/>
                  </a:ext>
                </a:extLst>
              </a:tr>
              <a:tr h="729180">
                <a:tc>
                  <a:txBody>
                    <a:bodyPr/>
                    <a:lstStyle/>
                    <a:p>
                      <a:r>
                        <a:rPr lang="es-MX" sz="1200">
                          <a:effectLst/>
                        </a:rPr>
                        <a:t>Core i7-860S</a:t>
                      </a:r>
                    </a:p>
                  </a:txBody>
                  <a:tcPr marL="40667" marR="40667" marT="20333" marB="20333" anchor="ctr"/>
                </a:tc>
                <a:tc>
                  <a:txBody>
                    <a:bodyPr/>
                    <a:lstStyle/>
                    <a:p>
                      <a:r>
                        <a:rPr lang="es-MX" sz="1200">
                          <a:effectLst/>
                        </a:rPr>
                        <a:t>2.53 GHz</a:t>
                      </a:r>
                    </a:p>
                  </a:txBody>
                  <a:tcPr marL="40667" marR="40667" marT="20333" marB="20333" anchor="ctr"/>
                </a:tc>
                <a:tc>
                  <a:txBody>
                    <a:bodyPr/>
                    <a:lstStyle/>
                    <a:p>
                      <a:r>
                        <a:rPr lang="es-MX" sz="1200">
                          <a:effectLst/>
                        </a:rPr>
                        <a:t>0/0/6/7</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19×</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82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Enero de 2010</a:t>
                      </a:r>
                    </a:p>
                  </a:txBody>
                  <a:tcPr marL="40667" marR="40667" marT="20333" marB="20333" anchor="ctr"/>
                </a:tc>
                <a:tc>
                  <a:txBody>
                    <a:bodyPr/>
                    <a:lstStyle/>
                    <a:p>
                      <a:r>
                        <a:rPr lang="es-MX" sz="1200">
                          <a:effectLst/>
                        </a:rPr>
                        <a:t>$337</a:t>
                      </a:r>
                    </a:p>
                  </a:txBody>
                  <a:tcPr marL="40667" marR="40667" marT="20333" marB="20333" anchor="ctr"/>
                </a:tc>
                <a:extLst>
                  <a:ext uri="{0D108BD9-81ED-4DB2-BD59-A6C34878D82A}">
                    <a16:rowId xmlns:a16="http://schemas.microsoft.com/office/drawing/2014/main" val="1743070154"/>
                  </a:ext>
                </a:extLst>
              </a:tr>
              <a:tr h="729180">
                <a:tc>
                  <a:txBody>
                    <a:bodyPr/>
                    <a:lstStyle/>
                    <a:p>
                      <a:r>
                        <a:rPr lang="es-MX" sz="1200">
                          <a:effectLst/>
                        </a:rPr>
                        <a:t>Core i7-870S</a:t>
                      </a:r>
                    </a:p>
                  </a:txBody>
                  <a:tcPr marL="40667" marR="40667" marT="20333" marB="20333" anchor="ctr"/>
                </a:tc>
                <a:tc>
                  <a:txBody>
                    <a:bodyPr/>
                    <a:lstStyle/>
                    <a:p>
                      <a:r>
                        <a:rPr lang="es-MX" sz="1200">
                          <a:effectLst/>
                        </a:rPr>
                        <a:t>2.67 GHz</a:t>
                      </a:r>
                    </a:p>
                  </a:txBody>
                  <a:tcPr marL="40667" marR="40667" marT="20333" marB="20333" anchor="ctr"/>
                </a:tc>
                <a:tc>
                  <a:txBody>
                    <a:bodyPr/>
                    <a:lstStyle/>
                    <a:p>
                      <a:r>
                        <a:rPr lang="es-MX" sz="1200">
                          <a:effectLst/>
                        </a:rPr>
                        <a:t>0/0/6/7</a:t>
                      </a:r>
                    </a:p>
                  </a:txBody>
                  <a:tcPr marL="40667" marR="40667" marT="20333" marB="20333" anchor="ctr"/>
                </a:tc>
                <a:tc>
                  <a:txBody>
                    <a:bodyPr/>
                    <a:lstStyle/>
                    <a:p>
                      <a:r>
                        <a:rPr lang="es-MX" sz="1200">
                          <a:effectLst/>
                        </a:rPr>
                        <a:t>4</a:t>
                      </a:r>
                    </a:p>
                  </a:txBody>
                  <a:tcPr marL="40667" marR="40667" marT="20333" marB="20333" anchor="ctr"/>
                </a:tc>
                <a:tc>
                  <a:txBody>
                    <a:bodyPr/>
                    <a:lstStyle/>
                    <a:p>
                      <a:r>
                        <a:rPr lang="es-MX" sz="1200">
                          <a:effectLst/>
                        </a:rPr>
                        <a:t>4 × 256 KiB</a:t>
                      </a:r>
                    </a:p>
                  </a:txBody>
                  <a:tcPr marL="40667" marR="40667" marT="20333" marB="20333" anchor="ctr"/>
                </a:tc>
                <a:tc>
                  <a:txBody>
                    <a:bodyPr/>
                    <a:lstStyle/>
                    <a:p>
                      <a:r>
                        <a:rPr lang="es-MX" sz="1200">
                          <a:effectLst/>
                        </a:rPr>
                        <a:t>8 MiB</a:t>
                      </a:r>
                    </a:p>
                  </a:txBody>
                  <a:tcPr marL="40667" marR="40667" marT="20333" marB="20333" anchor="ctr"/>
                </a:tc>
                <a:tc>
                  <a:txBody>
                    <a:bodyPr/>
                    <a:lstStyle/>
                    <a:p>
                      <a:r>
                        <a:rPr lang="es-MX" sz="1200">
                          <a:effectLst/>
                        </a:rPr>
                        <a:t>DMI</a:t>
                      </a:r>
                    </a:p>
                  </a:txBody>
                  <a:tcPr marL="40667" marR="40667" marT="20333" marB="20333" anchor="ctr"/>
                </a:tc>
                <a:tc>
                  <a:txBody>
                    <a:bodyPr/>
                    <a:lstStyle/>
                    <a:p>
                      <a:r>
                        <a:rPr lang="es-MX" sz="1200">
                          <a:effectLst/>
                        </a:rPr>
                        <a:t>20×</a:t>
                      </a:r>
                    </a:p>
                  </a:txBody>
                  <a:tcPr marL="40667" marR="40667" marT="20333" marB="20333" anchor="ctr"/>
                </a:tc>
                <a:tc>
                  <a:txBody>
                    <a:bodyPr/>
                    <a:lstStyle/>
                    <a:p>
                      <a:r>
                        <a:rPr lang="es-MX" sz="1200">
                          <a:effectLst/>
                        </a:rPr>
                        <a:t>2 × DDR3-1333</a:t>
                      </a:r>
                    </a:p>
                  </a:txBody>
                  <a:tcPr marL="40667" marR="40667" marT="20333" marB="20333" anchor="ctr"/>
                </a:tc>
                <a:tc>
                  <a:txBody>
                    <a:bodyPr/>
                    <a:lstStyle/>
                    <a:p>
                      <a:r>
                        <a:rPr lang="es-MX" sz="1200">
                          <a:effectLst/>
                        </a:rPr>
                        <a:t>0.65–1.4 V</a:t>
                      </a:r>
                    </a:p>
                  </a:txBody>
                  <a:tcPr marL="40667" marR="40667" marT="20333" marB="20333" anchor="ctr"/>
                </a:tc>
                <a:tc>
                  <a:txBody>
                    <a:bodyPr/>
                    <a:lstStyle/>
                    <a:p>
                      <a:r>
                        <a:rPr lang="es-MX" sz="1200">
                          <a:effectLst/>
                        </a:rPr>
                        <a:t>82 W</a:t>
                      </a:r>
                    </a:p>
                  </a:txBody>
                  <a:tcPr marL="40667" marR="40667" marT="20333" marB="20333" anchor="ctr"/>
                </a:tc>
                <a:tc>
                  <a:txBody>
                    <a:bodyPr/>
                    <a:lstStyle/>
                    <a:p>
                      <a:r>
                        <a:rPr lang="es-MX" sz="1200">
                          <a:effectLst/>
                        </a:rPr>
                        <a:t>LGA 1156</a:t>
                      </a:r>
                    </a:p>
                  </a:txBody>
                  <a:tcPr marL="40667" marR="40667" marT="20333" marB="20333" anchor="ctr"/>
                </a:tc>
                <a:tc>
                  <a:txBody>
                    <a:bodyPr/>
                    <a:lstStyle/>
                    <a:p>
                      <a:r>
                        <a:rPr lang="es-MX" sz="1200">
                          <a:effectLst/>
                        </a:rPr>
                        <a:t>Julio de 2010</a:t>
                      </a:r>
                    </a:p>
                  </a:txBody>
                  <a:tcPr marL="40667" marR="40667" marT="20333" marB="20333" anchor="ctr"/>
                </a:tc>
                <a:tc>
                  <a:txBody>
                    <a:bodyPr/>
                    <a:lstStyle/>
                    <a:p>
                      <a:r>
                        <a:rPr lang="es-MX" sz="1200" dirty="0">
                          <a:effectLst/>
                        </a:rPr>
                        <a:t>$351</a:t>
                      </a:r>
                    </a:p>
                  </a:txBody>
                  <a:tcPr marL="40667" marR="40667" marT="20333" marB="20333" anchor="ctr"/>
                </a:tc>
                <a:extLst>
                  <a:ext uri="{0D108BD9-81ED-4DB2-BD59-A6C34878D82A}">
                    <a16:rowId xmlns:a16="http://schemas.microsoft.com/office/drawing/2014/main" val="2291863061"/>
                  </a:ext>
                </a:extLst>
              </a:tr>
            </a:tbl>
          </a:graphicData>
        </a:graphic>
      </p:graphicFrame>
      <p:sp>
        <p:nvSpPr>
          <p:cNvPr id="7" name="CuadroTexto 6">
            <a:extLst>
              <a:ext uri="{FF2B5EF4-FFF2-40B4-BE49-F238E27FC236}">
                <a16:creationId xmlns:a16="http://schemas.microsoft.com/office/drawing/2014/main" id="{7165CB13-6B79-4C14-BB02-2B3DB6969E0C}"/>
              </a:ext>
            </a:extLst>
          </p:cNvPr>
          <p:cNvSpPr txBox="1"/>
          <p:nvPr/>
        </p:nvSpPr>
        <p:spPr>
          <a:xfrm>
            <a:off x="838200" y="216628"/>
            <a:ext cx="6096000" cy="307777"/>
          </a:xfrm>
          <a:prstGeom prst="rect">
            <a:avLst/>
          </a:prstGeom>
          <a:noFill/>
        </p:spPr>
        <p:txBody>
          <a:bodyPr wrap="square">
            <a:spAutoFit/>
          </a:bodyPr>
          <a:lstStyle/>
          <a:p>
            <a:r>
              <a:rPr lang="es-ES" sz="1400" b="1" dirty="0" err="1">
                <a:solidFill>
                  <a:schemeClr val="accent1"/>
                </a:solidFill>
              </a:rPr>
              <a:t>Lynnfield</a:t>
            </a:r>
            <a:r>
              <a:rPr lang="es-ES" sz="1400" b="1" dirty="0">
                <a:solidFill>
                  <a:schemeClr val="accent1"/>
                </a:solidFill>
              </a:rPr>
              <a:t> - </a:t>
            </a:r>
            <a:r>
              <a:rPr lang="es-ES" sz="1400" dirty="0"/>
              <a:t>tecnología de proceso de 45 nm</a:t>
            </a:r>
            <a:endParaRPr lang="es-MX" sz="1400" dirty="0"/>
          </a:p>
        </p:txBody>
      </p:sp>
    </p:spTree>
    <p:extLst>
      <p:ext uri="{BB962C8B-B14F-4D97-AF65-F5344CB8AC3E}">
        <p14:creationId xmlns:p14="http://schemas.microsoft.com/office/powerpoint/2010/main" val="15209701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D23F4F5-41CB-4C4F-9755-C07B90F49C49}"/>
              </a:ext>
            </a:extLst>
          </p:cNvPr>
          <p:cNvSpPr>
            <a:spLocks noGrp="1"/>
          </p:cNvSpPr>
          <p:nvPr>
            <p:ph type="subTitle" idx="1"/>
          </p:nvPr>
        </p:nvSpPr>
        <p:spPr>
          <a:xfrm>
            <a:off x="1007165" y="2939429"/>
            <a:ext cx="9144000" cy="1208501"/>
          </a:xfrm>
        </p:spPr>
        <p:txBody>
          <a:bodyPr/>
          <a:lstStyle/>
          <a:p>
            <a:r>
              <a:rPr lang="es-MX" dirty="0"/>
              <a:t>Arrandale: tecnología de proceso de 32 nm</a:t>
            </a:r>
          </a:p>
          <a:p>
            <a:r>
              <a:rPr lang="es-MX" dirty="0"/>
              <a:t>Microprocesador para sistemas móviles.</a:t>
            </a:r>
          </a:p>
        </p:txBody>
      </p:sp>
    </p:spTree>
    <p:extLst>
      <p:ext uri="{BB962C8B-B14F-4D97-AF65-F5344CB8AC3E}">
        <p14:creationId xmlns:p14="http://schemas.microsoft.com/office/powerpoint/2010/main" val="4490042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62A5C14-7466-403F-8C95-AE05DD97EA18}"/>
              </a:ext>
            </a:extLst>
          </p:cNvPr>
          <p:cNvSpPr>
            <a:spLocks noGrp="1"/>
          </p:cNvSpPr>
          <p:nvPr>
            <p:ph type="sldNum" sz="quarter" idx="12"/>
          </p:nvPr>
        </p:nvSpPr>
        <p:spPr/>
        <p:txBody>
          <a:bodyPr/>
          <a:lstStyle/>
          <a:p>
            <a:pPr rtl="0"/>
            <a:fld id="{D8DA9DAA-006C-4F4B-980E-E3DF019B24E2}" type="slidenum">
              <a:rPr lang="es-ES" noProof="0" smtClean="0"/>
              <a:t>95</a:t>
            </a:fld>
            <a:endParaRPr lang="es-ES" noProof="0"/>
          </a:p>
        </p:txBody>
      </p:sp>
      <p:graphicFrame>
        <p:nvGraphicFramePr>
          <p:cNvPr id="5" name="Tabla 4">
            <a:extLst>
              <a:ext uri="{FF2B5EF4-FFF2-40B4-BE49-F238E27FC236}">
                <a16:creationId xmlns:a16="http://schemas.microsoft.com/office/drawing/2014/main" id="{E3D3B4D7-D632-476D-A2EA-504F1D6C837C}"/>
              </a:ext>
            </a:extLst>
          </p:cNvPr>
          <p:cNvGraphicFramePr>
            <a:graphicFrameLocks noGrp="1"/>
          </p:cNvGraphicFramePr>
          <p:nvPr>
            <p:extLst>
              <p:ext uri="{D42A27DB-BD31-4B8C-83A1-F6EECF244321}">
                <p14:modId xmlns:p14="http://schemas.microsoft.com/office/powerpoint/2010/main" val="3082811074"/>
              </p:ext>
            </p:extLst>
          </p:nvPr>
        </p:nvGraphicFramePr>
        <p:xfrm>
          <a:off x="152400" y="42556"/>
          <a:ext cx="11887200" cy="6815444"/>
        </p:xfrm>
        <a:graphic>
          <a:graphicData uri="http://schemas.openxmlformats.org/drawingml/2006/table">
            <a:tbl>
              <a:tblPr>
                <a:tableStyleId>{ED083AE6-46FA-4A59-8FB0-9F97EB10719F}</a:tableStyleId>
              </a:tblPr>
              <a:tblGrid>
                <a:gridCol w="792480">
                  <a:extLst>
                    <a:ext uri="{9D8B030D-6E8A-4147-A177-3AD203B41FA5}">
                      <a16:colId xmlns:a16="http://schemas.microsoft.com/office/drawing/2014/main" val="155444179"/>
                    </a:ext>
                  </a:extLst>
                </a:gridCol>
                <a:gridCol w="792480">
                  <a:extLst>
                    <a:ext uri="{9D8B030D-6E8A-4147-A177-3AD203B41FA5}">
                      <a16:colId xmlns:a16="http://schemas.microsoft.com/office/drawing/2014/main" val="1561214562"/>
                    </a:ext>
                  </a:extLst>
                </a:gridCol>
                <a:gridCol w="792480">
                  <a:extLst>
                    <a:ext uri="{9D8B030D-6E8A-4147-A177-3AD203B41FA5}">
                      <a16:colId xmlns:a16="http://schemas.microsoft.com/office/drawing/2014/main" val="561953097"/>
                    </a:ext>
                  </a:extLst>
                </a:gridCol>
                <a:gridCol w="792480">
                  <a:extLst>
                    <a:ext uri="{9D8B030D-6E8A-4147-A177-3AD203B41FA5}">
                      <a16:colId xmlns:a16="http://schemas.microsoft.com/office/drawing/2014/main" val="2677110991"/>
                    </a:ext>
                  </a:extLst>
                </a:gridCol>
                <a:gridCol w="792480">
                  <a:extLst>
                    <a:ext uri="{9D8B030D-6E8A-4147-A177-3AD203B41FA5}">
                      <a16:colId xmlns:a16="http://schemas.microsoft.com/office/drawing/2014/main" val="1870444559"/>
                    </a:ext>
                  </a:extLst>
                </a:gridCol>
                <a:gridCol w="792480">
                  <a:extLst>
                    <a:ext uri="{9D8B030D-6E8A-4147-A177-3AD203B41FA5}">
                      <a16:colId xmlns:a16="http://schemas.microsoft.com/office/drawing/2014/main" val="484853539"/>
                    </a:ext>
                  </a:extLst>
                </a:gridCol>
                <a:gridCol w="792480">
                  <a:extLst>
                    <a:ext uri="{9D8B030D-6E8A-4147-A177-3AD203B41FA5}">
                      <a16:colId xmlns:a16="http://schemas.microsoft.com/office/drawing/2014/main" val="4047233540"/>
                    </a:ext>
                  </a:extLst>
                </a:gridCol>
                <a:gridCol w="792480">
                  <a:extLst>
                    <a:ext uri="{9D8B030D-6E8A-4147-A177-3AD203B41FA5}">
                      <a16:colId xmlns:a16="http://schemas.microsoft.com/office/drawing/2014/main" val="2380976532"/>
                    </a:ext>
                  </a:extLst>
                </a:gridCol>
                <a:gridCol w="792480">
                  <a:extLst>
                    <a:ext uri="{9D8B030D-6E8A-4147-A177-3AD203B41FA5}">
                      <a16:colId xmlns:a16="http://schemas.microsoft.com/office/drawing/2014/main" val="3292238860"/>
                    </a:ext>
                  </a:extLst>
                </a:gridCol>
                <a:gridCol w="792480">
                  <a:extLst>
                    <a:ext uri="{9D8B030D-6E8A-4147-A177-3AD203B41FA5}">
                      <a16:colId xmlns:a16="http://schemas.microsoft.com/office/drawing/2014/main" val="518208551"/>
                    </a:ext>
                  </a:extLst>
                </a:gridCol>
                <a:gridCol w="792480">
                  <a:extLst>
                    <a:ext uri="{9D8B030D-6E8A-4147-A177-3AD203B41FA5}">
                      <a16:colId xmlns:a16="http://schemas.microsoft.com/office/drawing/2014/main" val="3842361700"/>
                    </a:ext>
                  </a:extLst>
                </a:gridCol>
                <a:gridCol w="792480">
                  <a:extLst>
                    <a:ext uri="{9D8B030D-6E8A-4147-A177-3AD203B41FA5}">
                      <a16:colId xmlns:a16="http://schemas.microsoft.com/office/drawing/2014/main" val="3962232147"/>
                    </a:ext>
                  </a:extLst>
                </a:gridCol>
                <a:gridCol w="792480">
                  <a:extLst>
                    <a:ext uri="{9D8B030D-6E8A-4147-A177-3AD203B41FA5}">
                      <a16:colId xmlns:a16="http://schemas.microsoft.com/office/drawing/2014/main" val="3581559190"/>
                    </a:ext>
                  </a:extLst>
                </a:gridCol>
                <a:gridCol w="792480">
                  <a:extLst>
                    <a:ext uri="{9D8B030D-6E8A-4147-A177-3AD203B41FA5}">
                      <a16:colId xmlns:a16="http://schemas.microsoft.com/office/drawing/2014/main" val="663098669"/>
                    </a:ext>
                  </a:extLst>
                </a:gridCol>
                <a:gridCol w="792480">
                  <a:extLst>
                    <a:ext uri="{9D8B030D-6E8A-4147-A177-3AD203B41FA5}">
                      <a16:colId xmlns:a16="http://schemas.microsoft.com/office/drawing/2014/main" val="2386640542"/>
                    </a:ext>
                  </a:extLst>
                </a:gridCol>
              </a:tblGrid>
              <a:tr h="610794">
                <a:tc>
                  <a:txBody>
                    <a:bodyPr/>
                    <a:lstStyle/>
                    <a:p>
                      <a:pPr algn="ctr"/>
                      <a:r>
                        <a:rPr lang="es-MX" sz="1000">
                          <a:effectLst/>
                        </a:rPr>
                        <a:t>Modelo</a:t>
                      </a:r>
                    </a:p>
                  </a:txBody>
                  <a:tcPr marL="19254" marR="19254" marT="9627" marB="9627" anchor="ctr"/>
                </a:tc>
                <a:tc>
                  <a:txBody>
                    <a:bodyPr/>
                    <a:lstStyle/>
                    <a:p>
                      <a:pPr algn="ctr"/>
                      <a:r>
                        <a:rPr lang="es-MX" sz="1000">
                          <a:effectLst/>
                        </a:rPr>
                        <a:t>Frecuencia</a:t>
                      </a:r>
                    </a:p>
                  </a:txBody>
                  <a:tcPr marL="19254" marR="19254" marT="9627" marB="9627" anchor="ctr"/>
                </a:tc>
                <a:tc>
                  <a:txBody>
                    <a:bodyPr/>
                    <a:lstStyle/>
                    <a:p>
                      <a:pPr algn="ctr"/>
                      <a:r>
                        <a:rPr lang="es-MX" sz="1000">
                          <a:effectLst/>
                        </a:rPr>
                        <a:t>Turbo</a:t>
                      </a:r>
                    </a:p>
                  </a:txBody>
                  <a:tcPr marL="19254" marR="19254" marT="9627" marB="9627" anchor="ctr"/>
                </a:tc>
                <a:tc>
                  <a:txBody>
                    <a:bodyPr/>
                    <a:lstStyle/>
                    <a:p>
                      <a:pPr algn="ctr"/>
                      <a:r>
                        <a:rPr lang="es-MX" sz="1000">
                          <a:effectLst/>
                        </a:rPr>
                        <a:t>frecuenciaGPU</a:t>
                      </a:r>
                    </a:p>
                  </a:txBody>
                  <a:tcPr marL="19254" marR="19254" marT="9627" marB="9627" anchor="ctr"/>
                </a:tc>
                <a:tc>
                  <a:txBody>
                    <a:bodyPr/>
                    <a:lstStyle/>
                    <a:p>
                      <a:pPr algn="ctr"/>
                      <a:r>
                        <a:rPr lang="es-MX" sz="1000">
                          <a:effectLst/>
                        </a:rPr>
                        <a:t>Núcleos</a:t>
                      </a:r>
                    </a:p>
                  </a:txBody>
                  <a:tcPr marL="19254" marR="19254" marT="9627" marB="9627" anchor="ctr"/>
                </a:tc>
                <a:tc>
                  <a:txBody>
                    <a:bodyPr/>
                    <a:lstStyle/>
                    <a:p>
                      <a:pPr algn="ctr"/>
                      <a:r>
                        <a:rPr lang="es-MX" sz="1000">
                          <a:effectLst/>
                        </a:rPr>
                        <a:t>CachéL2</a:t>
                      </a:r>
                    </a:p>
                  </a:txBody>
                  <a:tcPr marL="19254" marR="19254" marT="9627" marB="9627" anchor="ctr"/>
                </a:tc>
                <a:tc>
                  <a:txBody>
                    <a:bodyPr/>
                    <a:lstStyle/>
                    <a:p>
                      <a:pPr algn="ctr"/>
                      <a:r>
                        <a:rPr lang="es-MX" sz="1000">
                          <a:effectLst/>
                        </a:rPr>
                        <a:t>CachéL3</a:t>
                      </a:r>
                    </a:p>
                  </a:txBody>
                  <a:tcPr marL="19254" marR="19254" marT="9627" marB="9627" anchor="ctr"/>
                </a:tc>
                <a:tc>
                  <a:txBody>
                    <a:bodyPr/>
                    <a:lstStyle/>
                    <a:p>
                      <a:pPr algn="ctr"/>
                      <a:r>
                        <a:rPr lang="es-MX" sz="1000">
                          <a:effectLst/>
                        </a:rPr>
                        <a:t>I/O bus</a:t>
                      </a:r>
                    </a:p>
                  </a:txBody>
                  <a:tcPr marL="19254" marR="19254" marT="9627" marB="9627" anchor="ctr"/>
                </a:tc>
                <a:tc>
                  <a:txBody>
                    <a:bodyPr/>
                    <a:lstStyle/>
                    <a:p>
                      <a:pPr algn="ctr"/>
                      <a:r>
                        <a:rPr lang="es-MX" sz="1000">
                          <a:effectLst/>
                        </a:rPr>
                        <a:t>Mult.</a:t>
                      </a:r>
                    </a:p>
                  </a:txBody>
                  <a:tcPr marL="19254" marR="19254" marT="9627" marB="9627" anchor="ctr"/>
                </a:tc>
                <a:tc>
                  <a:txBody>
                    <a:bodyPr/>
                    <a:lstStyle/>
                    <a:p>
                      <a:pPr algn="ctr"/>
                      <a:r>
                        <a:rPr lang="es-MX" sz="1000">
                          <a:effectLst/>
                        </a:rPr>
                        <a:t>Memoria</a:t>
                      </a:r>
                    </a:p>
                  </a:txBody>
                  <a:tcPr marL="19254" marR="19254" marT="9627" marB="9627" anchor="ctr"/>
                </a:tc>
                <a:tc>
                  <a:txBody>
                    <a:bodyPr/>
                    <a:lstStyle/>
                    <a:p>
                      <a:pPr algn="ctr"/>
                      <a:r>
                        <a:rPr lang="es-MX" sz="1000">
                          <a:effectLst/>
                        </a:rPr>
                        <a:t>Voltaje</a:t>
                      </a:r>
                    </a:p>
                  </a:txBody>
                  <a:tcPr marL="19254" marR="19254" marT="9627" marB="9627" anchor="ctr"/>
                </a:tc>
                <a:tc>
                  <a:txBody>
                    <a:bodyPr/>
                    <a:lstStyle/>
                    <a:p>
                      <a:pPr algn="ctr"/>
                      <a:r>
                        <a:rPr lang="es-MX" sz="1000">
                          <a:effectLst/>
                        </a:rPr>
                        <a:t>TDP</a:t>
                      </a:r>
                    </a:p>
                  </a:txBody>
                  <a:tcPr marL="19254" marR="19254" marT="9627" marB="9627" anchor="ctr"/>
                </a:tc>
                <a:tc>
                  <a:txBody>
                    <a:bodyPr/>
                    <a:lstStyle/>
                    <a:p>
                      <a:pPr algn="ctr"/>
                      <a:r>
                        <a:rPr lang="es-MX" sz="1000">
                          <a:effectLst/>
                        </a:rPr>
                        <a:t>Socket</a:t>
                      </a:r>
                    </a:p>
                  </a:txBody>
                  <a:tcPr marL="19254" marR="19254" marT="9627" marB="9627" anchor="ctr"/>
                </a:tc>
                <a:tc>
                  <a:txBody>
                    <a:bodyPr/>
                    <a:lstStyle/>
                    <a:p>
                      <a:pPr algn="ctr"/>
                      <a:r>
                        <a:rPr lang="es-MX" sz="1000">
                          <a:effectLst/>
                        </a:rPr>
                        <a:t>Fecha delanzamiento</a:t>
                      </a:r>
                    </a:p>
                  </a:txBody>
                  <a:tcPr marL="19254" marR="19254" marT="9627" marB="9627" anchor="ctr"/>
                </a:tc>
                <a:tc>
                  <a:txBody>
                    <a:bodyPr/>
                    <a:lstStyle/>
                    <a:p>
                      <a:pPr algn="ctr"/>
                      <a:r>
                        <a:rPr lang="es-MX" sz="1000">
                          <a:effectLst/>
                        </a:rPr>
                        <a:t>Precio delanzamiento</a:t>
                      </a:r>
                    </a:p>
                    <a:p>
                      <a:pPr algn="ctr"/>
                      <a:r>
                        <a:rPr lang="es-MX" sz="1000">
                          <a:effectLst/>
                        </a:rPr>
                        <a:t>(USD)</a:t>
                      </a:r>
                    </a:p>
                  </a:txBody>
                  <a:tcPr marL="19254" marR="19254" marT="9627" marB="9627" anchor="ctr"/>
                </a:tc>
                <a:extLst>
                  <a:ext uri="{0D108BD9-81ED-4DB2-BD59-A6C34878D82A}">
                    <a16:rowId xmlns:a16="http://schemas.microsoft.com/office/drawing/2014/main" val="3608384803"/>
                  </a:ext>
                </a:extLst>
              </a:tr>
              <a:tr h="463895">
                <a:tc>
                  <a:txBody>
                    <a:bodyPr/>
                    <a:lstStyle/>
                    <a:p>
                      <a:r>
                        <a:rPr lang="es-MX" sz="1000">
                          <a:effectLst/>
                        </a:rPr>
                        <a:t>Core i7-620M</a:t>
                      </a:r>
                    </a:p>
                  </a:txBody>
                  <a:tcPr marL="19254" marR="19254" marT="9627" marB="9627" anchor="ctr"/>
                </a:tc>
                <a:tc>
                  <a:txBody>
                    <a:bodyPr/>
                    <a:lstStyle/>
                    <a:p>
                      <a:r>
                        <a:rPr lang="es-MX" sz="1000">
                          <a:effectLst/>
                        </a:rPr>
                        <a:t>2.67 GHz</a:t>
                      </a:r>
                    </a:p>
                  </a:txBody>
                  <a:tcPr marL="19254" marR="19254" marT="9627" marB="9627" anchor="ctr"/>
                </a:tc>
                <a:tc>
                  <a:txBody>
                    <a:bodyPr/>
                    <a:lstStyle/>
                    <a:p>
                      <a:r>
                        <a:rPr lang="es-MX" sz="1000">
                          <a:effectLst/>
                        </a:rPr>
                        <a:t>3/5</a:t>
                      </a:r>
                    </a:p>
                  </a:txBody>
                  <a:tcPr marL="19254" marR="19254" marT="9627" marB="9627" anchor="ctr"/>
                </a:tc>
                <a:tc>
                  <a:txBody>
                    <a:bodyPr/>
                    <a:lstStyle/>
                    <a:p>
                      <a:r>
                        <a:rPr lang="es-MX" sz="1000">
                          <a:effectLst/>
                        </a:rPr>
                        <a:t>500–766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20×</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0.775–1.4 V</a:t>
                      </a:r>
                    </a:p>
                  </a:txBody>
                  <a:tcPr marL="19254" marR="19254" marT="9627" marB="9627" anchor="ctr"/>
                </a:tc>
                <a:tc>
                  <a:txBody>
                    <a:bodyPr/>
                    <a:lstStyle/>
                    <a:p>
                      <a:r>
                        <a:rPr lang="es-MX" sz="1000">
                          <a:effectLst/>
                        </a:rPr>
                        <a:t>35 W</a:t>
                      </a:r>
                    </a:p>
                  </a:txBody>
                  <a:tcPr marL="19254" marR="19254" marT="9627" marB="9627" anchor="ctr"/>
                </a:tc>
                <a:tc>
                  <a:txBody>
                    <a:bodyPr/>
                    <a:lstStyle/>
                    <a:p>
                      <a:r>
                        <a:rPr lang="es-MX" sz="1000">
                          <a:effectLst/>
                        </a:rPr>
                        <a:t>Socket G1BGA-1288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$332</a:t>
                      </a:r>
                    </a:p>
                  </a:txBody>
                  <a:tcPr marL="19254" marR="19254" marT="9627" marB="9627" anchor="ctr"/>
                </a:tc>
                <a:extLst>
                  <a:ext uri="{0D108BD9-81ED-4DB2-BD59-A6C34878D82A}">
                    <a16:rowId xmlns:a16="http://schemas.microsoft.com/office/drawing/2014/main" val="1206084349"/>
                  </a:ext>
                </a:extLst>
              </a:tr>
              <a:tr h="463895">
                <a:tc>
                  <a:txBody>
                    <a:bodyPr/>
                    <a:lstStyle/>
                    <a:p>
                      <a:r>
                        <a:rPr lang="es-MX" sz="1000">
                          <a:effectLst/>
                        </a:rPr>
                        <a:t>Core i7-640M</a:t>
                      </a:r>
                    </a:p>
                  </a:txBody>
                  <a:tcPr marL="19254" marR="19254" marT="9627" marB="9627" anchor="ctr"/>
                </a:tc>
                <a:tc>
                  <a:txBody>
                    <a:bodyPr/>
                    <a:lstStyle/>
                    <a:p>
                      <a:r>
                        <a:rPr lang="es-MX" sz="1000">
                          <a:effectLst/>
                        </a:rPr>
                        <a:t>2.8 GHz</a:t>
                      </a:r>
                    </a:p>
                  </a:txBody>
                  <a:tcPr marL="19254" marR="19254" marT="9627" marB="9627" anchor="ctr"/>
                </a:tc>
                <a:tc>
                  <a:txBody>
                    <a:bodyPr/>
                    <a:lstStyle/>
                    <a:p>
                      <a:r>
                        <a:rPr lang="es-MX" sz="1000">
                          <a:effectLst/>
                        </a:rPr>
                        <a:t>3/5</a:t>
                      </a:r>
                    </a:p>
                  </a:txBody>
                  <a:tcPr marL="19254" marR="19254" marT="9627" marB="9627" anchor="ctr"/>
                </a:tc>
                <a:tc>
                  <a:txBody>
                    <a:bodyPr/>
                    <a:lstStyle/>
                    <a:p>
                      <a:r>
                        <a:rPr lang="es-MX" sz="1000">
                          <a:effectLst/>
                        </a:rPr>
                        <a:t>500–766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21×</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0.775–1.4 V</a:t>
                      </a:r>
                    </a:p>
                  </a:txBody>
                  <a:tcPr marL="19254" marR="19254" marT="9627" marB="9627" anchor="ctr"/>
                </a:tc>
                <a:tc>
                  <a:txBody>
                    <a:bodyPr/>
                    <a:lstStyle/>
                    <a:p>
                      <a:r>
                        <a:rPr lang="es-MX" sz="1000">
                          <a:effectLst/>
                        </a:rPr>
                        <a:t>35 W</a:t>
                      </a:r>
                    </a:p>
                  </a:txBody>
                  <a:tcPr marL="19254" marR="19254" marT="9627" marB="9627" anchor="ctr"/>
                </a:tc>
                <a:tc>
                  <a:txBody>
                    <a:bodyPr/>
                    <a:lstStyle/>
                    <a:p>
                      <a:r>
                        <a:rPr lang="es-MX" sz="1000">
                          <a:effectLst/>
                        </a:rPr>
                        <a:t>Socket G1BGA-1288</a:t>
                      </a:r>
                    </a:p>
                  </a:txBody>
                  <a:tcPr marL="19254" marR="19254" marT="9627" marB="9627" anchor="ctr"/>
                </a:tc>
                <a:tc>
                  <a:txBody>
                    <a:bodyPr/>
                    <a:lstStyle/>
                    <a:p>
                      <a:r>
                        <a:rPr lang="es-MX" sz="1000">
                          <a:effectLst/>
                        </a:rPr>
                        <a:t>Setiembre de 2010</a:t>
                      </a:r>
                    </a:p>
                  </a:txBody>
                  <a:tcPr marL="19254" marR="19254" marT="9627" marB="9627" anchor="ctr"/>
                </a:tc>
                <a:tc>
                  <a:txBody>
                    <a:bodyPr/>
                    <a:lstStyle/>
                    <a:p>
                      <a:r>
                        <a:rPr lang="es-MX" sz="1000">
                          <a:effectLst/>
                        </a:rPr>
                        <a:t>$346</a:t>
                      </a:r>
                    </a:p>
                  </a:txBody>
                  <a:tcPr marL="19254" marR="19254" marT="9627" marB="9627" anchor="ctr"/>
                </a:tc>
                <a:extLst>
                  <a:ext uri="{0D108BD9-81ED-4DB2-BD59-A6C34878D82A}">
                    <a16:rowId xmlns:a16="http://schemas.microsoft.com/office/drawing/2014/main" val="2916970908"/>
                  </a:ext>
                </a:extLst>
              </a:tr>
              <a:tr h="96647">
                <a:tc gridSpan="15">
                  <a:txBody>
                    <a:bodyPr/>
                    <a:lstStyle/>
                    <a:p>
                      <a:r>
                        <a:rPr lang="es-MX" sz="1000" b="1">
                          <a:effectLst/>
                        </a:rPr>
                        <a:t>Embebido</a:t>
                      </a:r>
                      <a:endParaRPr lang="es-MX" sz="1000">
                        <a:effectLst/>
                      </a:endParaRPr>
                    </a:p>
                  </a:txBody>
                  <a:tcPr marL="19254" marR="19254" marT="9627" marB="9627"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552867322"/>
                  </a:ext>
                </a:extLst>
              </a:tr>
              <a:tr h="390446">
                <a:tc>
                  <a:txBody>
                    <a:bodyPr/>
                    <a:lstStyle/>
                    <a:p>
                      <a:r>
                        <a:rPr lang="es-MX" sz="1000">
                          <a:effectLst/>
                        </a:rPr>
                        <a:t>Core i7-610E</a:t>
                      </a:r>
                    </a:p>
                  </a:txBody>
                  <a:tcPr marL="19254" marR="19254" marT="9627" marB="9627" anchor="ctr"/>
                </a:tc>
                <a:tc>
                  <a:txBody>
                    <a:bodyPr/>
                    <a:lstStyle/>
                    <a:p>
                      <a:r>
                        <a:rPr lang="es-MX" sz="1000">
                          <a:effectLst/>
                        </a:rPr>
                        <a:t>2.53 GHz</a:t>
                      </a:r>
                    </a:p>
                  </a:txBody>
                  <a:tcPr marL="19254" marR="19254" marT="9627" marB="9627" anchor="ctr"/>
                </a:tc>
                <a:tc>
                  <a:txBody>
                    <a:bodyPr/>
                    <a:lstStyle/>
                    <a:p>
                      <a:r>
                        <a:rPr lang="es-MX" sz="1000">
                          <a:effectLst/>
                        </a:rPr>
                        <a:t>3/5</a:t>
                      </a:r>
                    </a:p>
                  </a:txBody>
                  <a:tcPr marL="19254" marR="19254" marT="9627" marB="9627" anchor="ctr"/>
                </a:tc>
                <a:tc>
                  <a:txBody>
                    <a:bodyPr/>
                    <a:lstStyle/>
                    <a:p>
                      <a:r>
                        <a:rPr lang="es-MX" sz="1000">
                          <a:effectLst/>
                        </a:rPr>
                        <a:t>500–766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19×</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0.775–1.4 V</a:t>
                      </a:r>
                    </a:p>
                  </a:txBody>
                  <a:tcPr marL="19254" marR="19254" marT="9627" marB="9627" anchor="ctr"/>
                </a:tc>
                <a:tc>
                  <a:txBody>
                    <a:bodyPr/>
                    <a:lstStyle/>
                    <a:p>
                      <a:r>
                        <a:rPr lang="es-MX" sz="1000">
                          <a:effectLst/>
                        </a:rPr>
                        <a:t>35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$320</a:t>
                      </a:r>
                    </a:p>
                  </a:txBody>
                  <a:tcPr marL="19254" marR="19254" marT="9627" marB="9627" anchor="ctr"/>
                </a:tc>
                <a:extLst>
                  <a:ext uri="{0D108BD9-81ED-4DB2-BD59-A6C34878D82A}">
                    <a16:rowId xmlns:a16="http://schemas.microsoft.com/office/drawing/2014/main" val="622517281"/>
                  </a:ext>
                </a:extLst>
              </a:tr>
              <a:tr h="96647">
                <a:tc gridSpan="15">
                  <a:txBody>
                    <a:bodyPr/>
                    <a:lstStyle/>
                    <a:p>
                      <a:r>
                        <a:rPr lang="es-MX" sz="1000" b="1">
                          <a:effectLst/>
                        </a:rPr>
                        <a:t>Bajo consumo</a:t>
                      </a:r>
                      <a:endParaRPr lang="es-MX" sz="1000">
                        <a:effectLst/>
                      </a:endParaRPr>
                    </a:p>
                  </a:txBody>
                  <a:tcPr marL="19254" marR="19254" marT="9627" marB="9627"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91821532"/>
                  </a:ext>
                </a:extLst>
              </a:tr>
              <a:tr h="390446">
                <a:tc>
                  <a:txBody>
                    <a:bodyPr/>
                    <a:lstStyle/>
                    <a:p>
                      <a:r>
                        <a:rPr lang="es-MX" sz="1000">
                          <a:effectLst/>
                        </a:rPr>
                        <a:t>Core i7-620LM</a:t>
                      </a:r>
                    </a:p>
                  </a:txBody>
                  <a:tcPr marL="19254" marR="19254" marT="9627" marB="9627" anchor="ctr"/>
                </a:tc>
                <a:tc>
                  <a:txBody>
                    <a:bodyPr/>
                    <a:lstStyle/>
                    <a:p>
                      <a:r>
                        <a:rPr lang="es-MX" sz="1000">
                          <a:effectLst/>
                        </a:rPr>
                        <a:t>2 GHz</a:t>
                      </a:r>
                    </a:p>
                  </a:txBody>
                  <a:tcPr marL="19254" marR="19254" marT="9627" marB="9627" anchor="ctr"/>
                </a:tc>
                <a:tc>
                  <a:txBody>
                    <a:bodyPr/>
                    <a:lstStyle/>
                    <a:p>
                      <a:r>
                        <a:rPr lang="es-MX" sz="1000">
                          <a:effectLst/>
                        </a:rPr>
                        <a:t>4/6</a:t>
                      </a:r>
                    </a:p>
                  </a:txBody>
                  <a:tcPr marL="19254" marR="19254" marT="9627" marB="9627" anchor="ctr"/>
                </a:tc>
                <a:tc>
                  <a:txBody>
                    <a:bodyPr/>
                    <a:lstStyle/>
                    <a:p>
                      <a:r>
                        <a:rPr lang="es-MX" sz="1000">
                          <a:effectLst/>
                        </a:rPr>
                        <a:t>266–566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15×</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0.75–1.4 V</a:t>
                      </a:r>
                    </a:p>
                  </a:txBody>
                  <a:tcPr marL="19254" marR="19254" marT="9627" marB="9627" anchor="ctr"/>
                </a:tc>
                <a:tc>
                  <a:txBody>
                    <a:bodyPr/>
                    <a:lstStyle/>
                    <a:p>
                      <a:r>
                        <a:rPr lang="es-MX" sz="1000">
                          <a:effectLst/>
                        </a:rPr>
                        <a:t>25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$300</a:t>
                      </a:r>
                    </a:p>
                  </a:txBody>
                  <a:tcPr marL="19254" marR="19254" marT="9627" marB="9627" anchor="ctr"/>
                </a:tc>
                <a:extLst>
                  <a:ext uri="{0D108BD9-81ED-4DB2-BD59-A6C34878D82A}">
                    <a16:rowId xmlns:a16="http://schemas.microsoft.com/office/drawing/2014/main" val="2928798979"/>
                  </a:ext>
                </a:extLst>
              </a:tr>
              <a:tr h="390446">
                <a:tc>
                  <a:txBody>
                    <a:bodyPr/>
                    <a:lstStyle/>
                    <a:p>
                      <a:r>
                        <a:rPr lang="es-MX" sz="1000">
                          <a:effectLst/>
                        </a:rPr>
                        <a:t>Core i7-640LM</a:t>
                      </a:r>
                    </a:p>
                  </a:txBody>
                  <a:tcPr marL="19254" marR="19254" marT="9627" marB="9627" anchor="ctr"/>
                </a:tc>
                <a:tc>
                  <a:txBody>
                    <a:bodyPr/>
                    <a:lstStyle/>
                    <a:p>
                      <a:r>
                        <a:rPr lang="es-MX" sz="1000">
                          <a:effectLst/>
                        </a:rPr>
                        <a:t>2.13 GHz</a:t>
                      </a:r>
                    </a:p>
                  </a:txBody>
                  <a:tcPr marL="19254" marR="19254" marT="9627" marB="9627" anchor="ctr"/>
                </a:tc>
                <a:tc>
                  <a:txBody>
                    <a:bodyPr/>
                    <a:lstStyle/>
                    <a:p>
                      <a:r>
                        <a:rPr lang="es-MX" sz="1000">
                          <a:effectLst/>
                        </a:rPr>
                        <a:t>4/6</a:t>
                      </a:r>
                    </a:p>
                  </a:txBody>
                  <a:tcPr marL="19254" marR="19254" marT="9627" marB="9627" anchor="ctr"/>
                </a:tc>
                <a:tc>
                  <a:txBody>
                    <a:bodyPr/>
                    <a:lstStyle/>
                    <a:p>
                      <a:r>
                        <a:rPr lang="es-MX" sz="1000">
                          <a:effectLst/>
                        </a:rPr>
                        <a:t>266–566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16×</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0.75–1.4 V</a:t>
                      </a:r>
                    </a:p>
                  </a:txBody>
                  <a:tcPr marL="19254" marR="19254" marT="9627" marB="9627" anchor="ctr"/>
                </a:tc>
                <a:tc>
                  <a:txBody>
                    <a:bodyPr/>
                    <a:lstStyle/>
                    <a:p>
                      <a:r>
                        <a:rPr lang="es-MX" sz="1000">
                          <a:effectLst/>
                        </a:rPr>
                        <a:t>25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$332</a:t>
                      </a:r>
                    </a:p>
                  </a:txBody>
                  <a:tcPr marL="19254" marR="19254" marT="9627" marB="9627" anchor="ctr"/>
                </a:tc>
                <a:extLst>
                  <a:ext uri="{0D108BD9-81ED-4DB2-BD59-A6C34878D82A}">
                    <a16:rowId xmlns:a16="http://schemas.microsoft.com/office/drawing/2014/main" val="3472687601"/>
                  </a:ext>
                </a:extLst>
              </a:tr>
              <a:tr h="463895">
                <a:tc>
                  <a:txBody>
                    <a:bodyPr/>
                    <a:lstStyle/>
                    <a:p>
                      <a:r>
                        <a:rPr lang="es-MX" sz="1000">
                          <a:effectLst/>
                        </a:rPr>
                        <a:t>Core i7-660LM</a:t>
                      </a:r>
                    </a:p>
                  </a:txBody>
                  <a:tcPr marL="19254" marR="19254" marT="9627" marB="9627" anchor="ctr"/>
                </a:tc>
                <a:tc>
                  <a:txBody>
                    <a:bodyPr/>
                    <a:lstStyle/>
                    <a:p>
                      <a:r>
                        <a:rPr lang="es-MX" sz="1000">
                          <a:effectLst/>
                        </a:rPr>
                        <a:t>2.27 GHz</a:t>
                      </a:r>
                    </a:p>
                  </a:txBody>
                  <a:tcPr marL="19254" marR="19254" marT="9627" marB="9627" anchor="ctr"/>
                </a:tc>
                <a:tc>
                  <a:txBody>
                    <a:bodyPr/>
                    <a:lstStyle/>
                    <a:p>
                      <a:r>
                        <a:rPr lang="es-MX" sz="1000">
                          <a:effectLst/>
                        </a:rPr>
                        <a:t>4/6</a:t>
                      </a:r>
                    </a:p>
                  </a:txBody>
                  <a:tcPr marL="19254" marR="19254" marT="9627" marB="9627" anchor="ctr"/>
                </a:tc>
                <a:tc>
                  <a:txBody>
                    <a:bodyPr/>
                    <a:lstStyle/>
                    <a:p>
                      <a:r>
                        <a:rPr lang="es-MX" sz="1000">
                          <a:effectLst/>
                        </a:rPr>
                        <a:t>266–566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17×</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0.75–1.4 V</a:t>
                      </a:r>
                    </a:p>
                  </a:txBody>
                  <a:tcPr marL="19254" marR="19254" marT="9627" marB="9627" anchor="ctr"/>
                </a:tc>
                <a:tc>
                  <a:txBody>
                    <a:bodyPr/>
                    <a:lstStyle/>
                    <a:p>
                      <a:r>
                        <a:rPr lang="es-MX" sz="1000">
                          <a:effectLst/>
                        </a:rPr>
                        <a:t>25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Setiembre de 2010</a:t>
                      </a:r>
                    </a:p>
                  </a:txBody>
                  <a:tcPr marL="19254" marR="19254" marT="9627" marB="9627" anchor="ctr"/>
                </a:tc>
                <a:tc>
                  <a:txBody>
                    <a:bodyPr/>
                    <a:lstStyle/>
                    <a:p>
                      <a:r>
                        <a:rPr lang="es-MX" sz="1000">
                          <a:effectLst/>
                        </a:rPr>
                        <a:t>$346</a:t>
                      </a:r>
                    </a:p>
                  </a:txBody>
                  <a:tcPr marL="19254" marR="19254" marT="9627" marB="9627" anchor="ctr"/>
                </a:tc>
                <a:extLst>
                  <a:ext uri="{0D108BD9-81ED-4DB2-BD59-A6C34878D82A}">
                    <a16:rowId xmlns:a16="http://schemas.microsoft.com/office/drawing/2014/main" val="4044889041"/>
                  </a:ext>
                </a:extLst>
              </a:tr>
              <a:tr h="96647">
                <a:tc gridSpan="15">
                  <a:txBody>
                    <a:bodyPr/>
                    <a:lstStyle/>
                    <a:p>
                      <a:r>
                        <a:rPr lang="es-MX" sz="1000" b="1">
                          <a:effectLst/>
                        </a:rPr>
                        <a:t>Bajo consumo, embebido</a:t>
                      </a:r>
                      <a:endParaRPr lang="es-MX" sz="1000">
                        <a:effectLst/>
                      </a:endParaRPr>
                    </a:p>
                  </a:txBody>
                  <a:tcPr marL="19254" marR="19254" marT="9627" marB="9627"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15262017"/>
                  </a:ext>
                </a:extLst>
              </a:tr>
              <a:tr h="390446">
                <a:tc>
                  <a:txBody>
                    <a:bodyPr/>
                    <a:lstStyle/>
                    <a:p>
                      <a:r>
                        <a:rPr lang="es-MX" sz="1000">
                          <a:effectLst/>
                        </a:rPr>
                        <a:t>Core i7-620LE</a:t>
                      </a:r>
                    </a:p>
                  </a:txBody>
                  <a:tcPr marL="19254" marR="19254" marT="9627" marB="9627" anchor="ctr"/>
                </a:tc>
                <a:tc>
                  <a:txBody>
                    <a:bodyPr/>
                    <a:lstStyle/>
                    <a:p>
                      <a:r>
                        <a:rPr lang="es-MX" sz="1000">
                          <a:effectLst/>
                        </a:rPr>
                        <a:t>2 GHz</a:t>
                      </a:r>
                    </a:p>
                  </a:txBody>
                  <a:tcPr marL="19254" marR="19254" marT="9627" marB="9627" anchor="ctr"/>
                </a:tc>
                <a:tc>
                  <a:txBody>
                    <a:bodyPr/>
                    <a:lstStyle/>
                    <a:p>
                      <a:r>
                        <a:rPr lang="es-MX" sz="1000">
                          <a:effectLst/>
                        </a:rPr>
                        <a:t>4/6</a:t>
                      </a:r>
                    </a:p>
                  </a:txBody>
                  <a:tcPr marL="19254" marR="19254" marT="9627" marB="9627" anchor="ctr"/>
                </a:tc>
                <a:tc>
                  <a:txBody>
                    <a:bodyPr/>
                    <a:lstStyle/>
                    <a:p>
                      <a:r>
                        <a:rPr lang="es-MX" sz="1000">
                          <a:effectLst/>
                        </a:rPr>
                        <a:t>266–566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15×</a:t>
                      </a:r>
                    </a:p>
                  </a:txBody>
                  <a:tcPr marL="19254" marR="19254" marT="9627" marB="9627" anchor="ctr"/>
                </a:tc>
                <a:tc>
                  <a:txBody>
                    <a:bodyPr/>
                    <a:lstStyle/>
                    <a:p>
                      <a:r>
                        <a:rPr lang="es-MX" sz="1000">
                          <a:effectLst/>
                        </a:rPr>
                        <a:t>2 × DDR3-1066</a:t>
                      </a:r>
                    </a:p>
                  </a:txBody>
                  <a:tcPr marL="19254" marR="19254" marT="9627" marB="9627" anchor="ctr"/>
                </a:tc>
                <a:tc>
                  <a:txBody>
                    <a:bodyPr/>
                    <a:lstStyle/>
                    <a:p>
                      <a:r>
                        <a:rPr lang="es-MX" sz="1000">
                          <a:effectLst/>
                        </a:rPr>
                        <a:t>0.75–1.4 V</a:t>
                      </a:r>
                    </a:p>
                  </a:txBody>
                  <a:tcPr marL="19254" marR="19254" marT="9627" marB="9627" anchor="ctr"/>
                </a:tc>
                <a:tc>
                  <a:txBody>
                    <a:bodyPr/>
                    <a:lstStyle/>
                    <a:p>
                      <a:r>
                        <a:rPr lang="es-MX" sz="1000">
                          <a:effectLst/>
                        </a:rPr>
                        <a:t>25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$311</a:t>
                      </a:r>
                    </a:p>
                  </a:txBody>
                  <a:tcPr marL="19254" marR="19254" marT="9627" marB="9627" anchor="ctr"/>
                </a:tc>
                <a:extLst>
                  <a:ext uri="{0D108BD9-81ED-4DB2-BD59-A6C34878D82A}">
                    <a16:rowId xmlns:a16="http://schemas.microsoft.com/office/drawing/2014/main" val="3197010006"/>
                  </a:ext>
                </a:extLst>
              </a:tr>
              <a:tr h="96647">
                <a:tc gridSpan="15">
                  <a:txBody>
                    <a:bodyPr/>
                    <a:lstStyle/>
                    <a:p>
                      <a:r>
                        <a:rPr lang="es-MX" sz="1000" b="1">
                          <a:effectLst/>
                        </a:rPr>
                        <a:t>Ultra-Bajo consumo</a:t>
                      </a:r>
                      <a:endParaRPr lang="es-MX" sz="1000">
                        <a:effectLst/>
                      </a:endParaRPr>
                    </a:p>
                  </a:txBody>
                  <a:tcPr marL="19254" marR="19254" marT="9627" marB="9627"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78051218"/>
                  </a:ext>
                </a:extLst>
              </a:tr>
              <a:tr h="390446">
                <a:tc>
                  <a:txBody>
                    <a:bodyPr/>
                    <a:lstStyle/>
                    <a:p>
                      <a:r>
                        <a:rPr lang="es-MX" sz="1000">
                          <a:effectLst/>
                        </a:rPr>
                        <a:t>Core i7-620UM</a:t>
                      </a:r>
                    </a:p>
                  </a:txBody>
                  <a:tcPr marL="19254" marR="19254" marT="9627" marB="9627" anchor="ctr"/>
                </a:tc>
                <a:tc>
                  <a:txBody>
                    <a:bodyPr/>
                    <a:lstStyle/>
                    <a:p>
                      <a:r>
                        <a:rPr lang="es-MX" sz="1000">
                          <a:effectLst/>
                        </a:rPr>
                        <a:t>1.07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8×</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$278</a:t>
                      </a:r>
                    </a:p>
                  </a:txBody>
                  <a:tcPr marL="19254" marR="19254" marT="9627" marB="9627" anchor="ctr"/>
                </a:tc>
                <a:extLst>
                  <a:ext uri="{0D108BD9-81ED-4DB2-BD59-A6C34878D82A}">
                    <a16:rowId xmlns:a16="http://schemas.microsoft.com/office/drawing/2014/main" val="3881457040"/>
                  </a:ext>
                </a:extLst>
              </a:tr>
              <a:tr h="390446">
                <a:tc>
                  <a:txBody>
                    <a:bodyPr/>
                    <a:lstStyle/>
                    <a:p>
                      <a:r>
                        <a:rPr lang="es-MX" sz="1000">
                          <a:effectLst/>
                        </a:rPr>
                        <a:t>Core i7-640UM</a:t>
                      </a:r>
                    </a:p>
                  </a:txBody>
                  <a:tcPr marL="19254" marR="19254" marT="9627" marB="9627" anchor="ctr"/>
                </a:tc>
                <a:tc>
                  <a:txBody>
                    <a:bodyPr/>
                    <a:lstStyle/>
                    <a:p>
                      <a:r>
                        <a:rPr lang="es-MX" sz="1000">
                          <a:effectLst/>
                        </a:rPr>
                        <a:t>1.2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9×</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$305</a:t>
                      </a:r>
                    </a:p>
                  </a:txBody>
                  <a:tcPr marL="19254" marR="19254" marT="9627" marB="9627" anchor="ctr"/>
                </a:tc>
                <a:extLst>
                  <a:ext uri="{0D108BD9-81ED-4DB2-BD59-A6C34878D82A}">
                    <a16:rowId xmlns:a16="http://schemas.microsoft.com/office/drawing/2014/main" val="2404438252"/>
                  </a:ext>
                </a:extLst>
              </a:tr>
              <a:tr h="316996">
                <a:tc>
                  <a:txBody>
                    <a:bodyPr/>
                    <a:lstStyle/>
                    <a:p>
                      <a:r>
                        <a:rPr lang="es-MX" sz="1000">
                          <a:effectLst/>
                        </a:rPr>
                        <a:t>Core i7-660UM</a:t>
                      </a:r>
                    </a:p>
                  </a:txBody>
                  <a:tcPr marL="19254" marR="19254" marT="9627" marB="9627" anchor="ctr"/>
                </a:tc>
                <a:tc>
                  <a:txBody>
                    <a:bodyPr/>
                    <a:lstStyle/>
                    <a:p>
                      <a:r>
                        <a:rPr lang="es-MX" sz="1000">
                          <a:effectLst/>
                        </a:rPr>
                        <a:t>1.33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10×</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Mayo de 2010</a:t>
                      </a:r>
                    </a:p>
                  </a:txBody>
                  <a:tcPr marL="19254" marR="19254" marT="9627" marB="9627" anchor="ctr"/>
                </a:tc>
                <a:tc>
                  <a:txBody>
                    <a:bodyPr/>
                    <a:lstStyle/>
                    <a:p>
                      <a:r>
                        <a:rPr lang="es-MX" sz="1000">
                          <a:effectLst/>
                        </a:rPr>
                        <a:t>$317</a:t>
                      </a:r>
                    </a:p>
                  </a:txBody>
                  <a:tcPr marL="19254" marR="19254" marT="9627" marB="9627" anchor="ctr"/>
                </a:tc>
                <a:extLst>
                  <a:ext uri="{0D108BD9-81ED-4DB2-BD59-A6C34878D82A}">
                    <a16:rowId xmlns:a16="http://schemas.microsoft.com/office/drawing/2014/main" val="655703429"/>
                  </a:ext>
                </a:extLst>
              </a:tr>
              <a:tr h="463895">
                <a:tc>
                  <a:txBody>
                    <a:bodyPr/>
                    <a:lstStyle/>
                    <a:p>
                      <a:r>
                        <a:rPr lang="es-MX" sz="1000">
                          <a:effectLst/>
                        </a:rPr>
                        <a:t>Core i7-680UM</a:t>
                      </a:r>
                    </a:p>
                  </a:txBody>
                  <a:tcPr marL="19254" marR="19254" marT="9627" marB="9627" anchor="ctr"/>
                </a:tc>
                <a:tc>
                  <a:txBody>
                    <a:bodyPr/>
                    <a:lstStyle/>
                    <a:p>
                      <a:r>
                        <a:rPr lang="es-MX" sz="1000">
                          <a:effectLst/>
                        </a:rPr>
                        <a:t>1.47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11×</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Setiembre de 2010</a:t>
                      </a:r>
                    </a:p>
                  </a:txBody>
                  <a:tcPr marL="19254" marR="19254" marT="9627" marB="9627" anchor="ctr"/>
                </a:tc>
                <a:tc>
                  <a:txBody>
                    <a:bodyPr/>
                    <a:lstStyle/>
                    <a:p>
                      <a:r>
                        <a:rPr lang="es-MX" sz="1000">
                          <a:effectLst/>
                        </a:rPr>
                        <a:t>$317</a:t>
                      </a:r>
                    </a:p>
                  </a:txBody>
                  <a:tcPr marL="19254" marR="19254" marT="9627" marB="9627" anchor="ctr"/>
                </a:tc>
                <a:extLst>
                  <a:ext uri="{0D108BD9-81ED-4DB2-BD59-A6C34878D82A}">
                    <a16:rowId xmlns:a16="http://schemas.microsoft.com/office/drawing/2014/main" val="732116171"/>
                  </a:ext>
                </a:extLst>
              </a:tr>
              <a:tr h="96647">
                <a:tc gridSpan="15">
                  <a:txBody>
                    <a:bodyPr/>
                    <a:lstStyle/>
                    <a:p>
                      <a:r>
                        <a:rPr lang="es-MX" sz="1000" b="1">
                          <a:effectLst/>
                        </a:rPr>
                        <a:t>Ultra-Bajo consumo, embebido</a:t>
                      </a:r>
                      <a:endParaRPr lang="es-MX" sz="1000">
                        <a:effectLst/>
                      </a:endParaRPr>
                    </a:p>
                  </a:txBody>
                  <a:tcPr marL="19254" marR="19254" marT="9627" marB="9627"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23782997"/>
                  </a:ext>
                </a:extLst>
              </a:tr>
              <a:tr h="390446">
                <a:tc>
                  <a:txBody>
                    <a:bodyPr/>
                    <a:lstStyle/>
                    <a:p>
                      <a:r>
                        <a:rPr lang="es-MX" sz="1000">
                          <a:effectLst/>
                        </a:rPr>
                        <a:t>Core i7-620UE</a:t>
                      </a:r>
                    </a:p>
                  </a:txBody>
                  <a:tcPr marL="19254" marR="19254" marT="9627" marB="9627" anchor="ctr"/>
                </a:tc>
                <a:tc>
                  <a:txBody>
                    <a:bodyPr/>
                    <a:lstStyle/>
                    <a:p>
                      <a:r>
                        <a:rPr lang="es-MX" sz="1000">
                          <a:effectLst/>
                        </a:rPr>
                        <a:t>1.07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8×</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r>
                        <a:rPr lang="es-MX" sz="1000">
                          <a:effectLst/>
                        </a:rPr>
                        <a:t>BGA-1288</a:t>
                      </a:r>
                    </a:p>
                  </a:txBody>
                  <a:tcPr marL="19254" marR="19254" marT="9627" marB="9627" anchor="ctr"/>
                </a:tc>
                <a:tc>
                  <a:txBody>
                    <a:bodyPr/>
                    <a:lstStyle/>
                    <a:p>
                      <a:r>
                        <a:rPr lang="es-MX" sz="1000">
                          <a:effectLst/>
                        </a:rPr>
                        <a:t>Enero de 2010</a:t>
                      </a:r>
                    </a:p>
                  </a:txBody>
                  <a:tcPr marL="19254" marR="19254" marT="9627" marB="9627" anchor="ctr"/>
                </a:tc>
                <a:tc>
                  <a:txBody>
                    <a:bodyPr/>
                    <a:lstStyle/>
                    <a:p>
                      <a:r>
                        <a:rPr lang="es-MX" sz="1000">
                          <a:effectLst/>
                        </a:rPr>
                        <a:t>$289</a:t>
                      </a:r>
                    </a:p>
                  </a:txBody>
                  <a:tcPr marL="19254" marR="19254" marT="9627" marB="9627" anchor="ctr"/>
                </a:tc>
                <a:extLst>
                  <a:ext uri="{0D108BD9-81ED-4DB2-BD59-A6C34878D82A}">
                    <a16:rowId xmlns:a16="http://schemas.microsoft.com/office/drawing/2014/main" val="2326680531"/>
                  </a:ext>
                </a:extLst>
              </a:tr>
              <a:tr h="390446">
                <a:tc>
                  <a:txBody>
                    <a:bodyPr/>
                    <a:lstStyle/>
                    <a:p>
                      <a:r>
                        <a:rPr lang="es-MX" sz="1000">
                          <a:effectLst/>
                        </a:rPr>
                        <a:t>Core i7-660UE</a:t>
                      </a:r>
                    </a:p>
                  </a:txBody>
                  <a:tcPr marL="19254" marR="19254" marT="9627" marB="9627" anchor="ctr"/>
                </a:tc>
                <a:tc>
                  <a:txBody>
                    <a:bodyPr/>
                    <a:lstStyle/>
                    <a:p>
                      <a:r>
                        <a:rPr lang="es-MX" sz="1000">
                          <a:effectLst/>
                        </a:rPr>
                        <a:t>1.33 GHz</a:t>
                      </a:r>
                    </a:p>
                  </a:txBody>
                  <a:tcPr marL="19254" marR="19254" marT="9627" marB="9627" anchor="ctr"/>
                </a:tc>
                <a:tc>
                  <a:txBody>
                    <a:bodyPr/>
                    <a:lstStyle/>
                    <a:p>
                      <a:r>
                        <a:rPr lang="es-MX" sz="1000">
                          <a:effectLst/>
                        </a:rPr>
                        <a:t>5/8</a:t>
                      </a:r>
                    </a:p>
                  </a:txBody>
                  <a:tcPr marL="19254" marR="19254" marT="9627" marB="9627" anchor="ctr"/>
                </a:tc>
                <a:tc>
                  <a:txBody>
                    <a:bodyPr/>
                    <a:lstStyle/>
                    <a:p>
                      <a:r>
                        <a:rPr lang="es-MX" sz="1000">
                          <a:effectLst/>
                        </a:rPr>
                        <a:t>166–500 MHz</a:t>
                      </a:r>
                    </a:p>
                  </a:txBody>
                  <a:tcPr marL="19254" marR="19254" marT="9627" marB="9627" anchor="ctr"/>
                </a:tc>
                <a:tc>
                  <a:txBody>
                    <a:bodyPr/>
                    <a:lstStyle/>
                    <a:p>
                      <a:r>
                        <a:rPr lang="es-MX" sz="1000">
                          <a:effectLst/>
                        </a:rPr>
                        <a:t>2</a:t>
                      </a:r>
                    </a:p>
                  </a:txBody>
                  <a:tcPr marL="19254" marR="19254" marT="9627" marB="9627" anchor="ctr"/>
                </a:tc>
                <a:tc>
                  <a:txBody>
                    <a:bodyPr/>
                    <a:lstStyle/>
                    <a:p>
                      <a:r>
                        <a:rPr lang="es-MX" sz="1000">
                          <a:effectLst/>
                        </a:rPr>
                        <a:t>2 × 256 KiB</a:t>
                      </a:r>
                    </a:p>
                  </a:txBody>
                  <a:tcPr marL="19254" marR="19254" marT="9627" marB="9627" anchor="ctr"/>
                </a:tc>
                <a:tc>
                  <a:txBody>
                    <a:bodyPr/>
                    <a:lstStyle/>
                    <a:p>
                      <a:r>
                        <a:rPr lang="es-MX" sz="1000">
                          <a:effectLst/>
                        </a:rPr>
                        <a:t>4 MiB</a:t>
                      </a:r>
                    </a:p>
                  </a:txBody>
                  <a:tcPr marL="19254" marR="19254" marT="9627" marB="9627" anchor="ctr"/>
                </a:tc>
                <a:tc>
                  <a:txBody>
                    <a:bodyPr/>
                    <a:lstStyle/>
                    <a:p>
                      <a:r>
                        <a:rPr lang="es-MX" sz="1000">
                          <a:effectLst/>
                        </a:rPr>
                        <a:t>DMI</a:t>
                      </a:r>
                    </a:p>
                  </a:txBody>
                  <a:tcPr marL="19254" marR="19254" marT="9627" marB="9627" anchor="ctr"/>
                </a:tc>
                <a:tc>
                  <a:txBody>
                    <a:bodyPr/>
                    <a:lstStyle/>
                    <a:p>
                      <a:r>
                        <a:rPr lang="es-MX" sz="1000">
                          <a:effectLst/>
                        </a:rPr>
                        <a:t>10×</a:t>
                      </a:r>
                    </a:p>
                  </a:txBody>
                  <a:tcPr marL="19254" marR="19254" marT="9627" marB="9627" anchor="ctr"/>
                </a:tc>
                <a:tc>
                  <a:txBody>
                    <a:bodyPr/>
                    <a:lstStyle/>
                    <a:p>
                      <a:r>
                        <a:rPr lang="es-MX" sz="1000">
                          <a:effectLst/>
                        </a:rPr>
                        <a:t>2 × DDR3-800</a:t>
                      </a:r>
                    </a:p>
                  </a:txBody>
                  <a:tcPr marL="19254" marR="19254" marT="9627" marB="9627" anchor="ctr"/>
                </a:tc>
                <a:tc>
                  <a:txBody>
                    <a:bodyPr/>
                    <a:lstStyle/>
                    <a:p>
                      <a:r>
                        <a:rPr lang="es-MX" sz="1000">
                          <a:effectLst/>
                        </a:rPr>
                        <a:t>0.725–1.4 V</a:t>
                      </a:r>
                    </a:p>
                  </a:txBody>
                  <a:tcPr marL="19254" marR="19254" marT="9627" marB="9627" anchor="ctr"/>
                </a:tc>
                <a:tc>
                  <a:txBody>
                    <a:bodyPr/>
                    <a:lstStyle/>
                    <a:p>
                      <a:r>
                        <a:rPr lang="es-MX" sz="1000">
                          <a:effectLst/>
                        </a:rPr>
                        <a:t>18 W</a:t>
                      </a:r>
                    </a:p>
                  </a:txBody>
                  <a:tcPr marL="19254" marR="19254" marT="9627" marB="9627" anchor="ctr"/>
                </a:tc>
                <a:tc>
                  <a:txBody>
                    <a:bodyPr/>
                    <a:lstStyle/>
                    <a:p>
                      <a:pPr algn="l">
                        <a:buFont typeface="Arial" panose="020B0604020202020204" pitchFamily="34" charset="0"/>
                        <a:buChar char="•"/>
                      </a:pPr>
                      <a:r>
                        <a:rPr lang="es-MX" sz="1000">
                          <a:effectLst/>
                        </a:rPr>
                        <a:t>BGA-1288</a:t>
                      </a:r>
                    </a:p>
                  </a:txBody>
                  <a:tcPr marL="19254" marR="19254" marT="9627" marB="9627" anchor="ctr"/>
                </a:tc>
                <a:tc>
                  <a:txBody>
                    <a:bodyPr/>
                    <a:lstStyle/>
                    <a:p>
                      <a:r>
                        <a:rPr lang="es-MX" sz="1000">
                          <a:effectLst/>
                        </a:rPr>
                        <a:t>Agosto de 2010</a:t>
                      </a:r>
                    </a:p>
                  </a:txBody>
                  <a:tcPr marL="19254" marR="19254" marT="9627" marB="9627" anchor="ctr"/>
                </a:tc>
                <a:tc>
                  <a:txBody>
                    <a:bodyPr/>
                    <a:lstStyle/>
                    <a:p>
                      <a:r>
                        <a:rPr lang="es-MX" sz="1000" dirty="0">
                          <a:effectLst/>
                        </a:rPr>
                        <a:t>$301</a:t>
                      </a:r>
                    </a:p>
                  </a:txBody>
                  <a:tcPr marL="19254" marR="19254" marT="9627" marB="9627" anchor="ctr"/>
                </a:tc>
                <a:extLst>
                  <a:ext uri="{0D108BD9-81ED-4DB2-BD59-A6C34878D82A}">
                    <a16:rowId xmlns:a16="http://schemas.microsoft.com/office/drawing/2014/main" val="1248149039"/>
                  </a:ext>
                </a:extLst>
              </a:tr>
            </a:tbl>
          </a:graphicData>
        </a:graphic>
      </p:graphicFrame>
    </p:spTree>
    <p:extLst>
      <p:ext uri="{BB962C8B-B14F-4D97-AF65-F5344CB8AC3E}">
        <p14:creationId xmlns:p14="http://schemas.microsoft.com/office/powerpoint/2010/main" val="23100636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83AC999-C36A-4B2E-AE54-A7BD476EE37B}"/>
              </a:ext>
            </a:extLst>
          </p:cNvPr>
          <p:cNvSpPr>
            <a:spLocks noGrp="1"/>
          </p:cNvSpPr>
          <p:nvPr>
            <p:ph type="sldNum" sz="quarter" idx="12"/>
          </p:nvPr>
        </p:nvSpPr>
        <p:spPr/>
        <p:txBody>
          <a:bodyPr/>
          <a:lstStyle/>
          <a:p>
            <a:pPr rtl="0"/>
            <a:fld id="{D8DA9DAA-006C-4F4B-980E-E3DF019B24E2}" type="slidenum">
              <a:rPr lang="es-ES" noProof="0" smtClean="0"/>
              <a:t>96</a:t>
            </a:fld>
            <a:endParaRPr lang="es-ES" noProof="0"/>
          </a:p>
        </p:txBody>
      </p:sp>
      <p:graphicFrame>
        <p:nvGraphicFramePr>
          <p:cNvPr id="5" name="Tabla 4">
            <a:extLst>
              <a:ext uri="{FF2B5EF4-FFF2-40B4-BE49-F238E27FC236}">
                <a16:creationId xmlns:a16="http://schemas.microsoft.com/office/drawing/2014/main" id="{664B375F-7094-47EB-9CD9-D8344288A028}"/>
              </a:ext>
            </a:extLst>
          </p:cNvPr>
          <p:cNvGraphicFramePr>
            <a:graphicFrameLocks noGrp="1"/>
          </p:cNvGraphicFramePr>
          <p:nvPr>
            <p:extLst>
              <p:ext uri="{D42A27DB-BD31-4B8C-83A1-F6EECF244321}">
                <p14:modId xmlns:p14="http://schemas.microsoft.com/office/powerpoint/2010/main" val="1570159684"/>
              </p:ext>
            </p:extLst>
          </p:nvPr>
        </p:nvGraphicFramePr>
        <p:xfrm>
          <a:off x="950157" y="927652"/>
          <a:ext cx="11003300" cy="5793821"/>
        </p:xfrm>
        <a:graphic>
          <a:graphicData uri="http://schemas.openxmlformats.org/drawingml/2006/table">
            <a:tbl>
              <a:tblPr>
                <a:tableStyleId>{E8B1032C-EA38-4F05-BA0D-38AFFFC7BED3}</a:tableStyleId>
              </a:tblPr>
              <a:tblGrid>
                <a:gridCol w="785950">
                  <a:extLst>
                    <a:ext uri="{9D8B030D-6E8A-4147-A177-3AD203B41FA5}">
                      <a16:colId xmlns:a16="http://schemas.microsoft.com/office/drawing/2014/main" val="3702446227"/>
                    </a:ext>
                  </a:extLst>
                </a:gridCol>
                <a:gridCol w="785950">
                  <a:extLst>
                    <a:ext uri="{9D8B030D-6E8A-4147-A177-3AD203B41FA5}">
                      <a16:colId xmlns:a16="http://schemas.microsoft.com/office/drawing/2014/main" val="927825312"/>
                    </a:ext>
                  </a:extLst>
                </a:gridCol>
                <a:gridCol w="785950">
                  <a:extLst>
                    <a:ext uri="{9D8B030D-6E8A-4147-A177-3AD203B41FA5}">
                      <a16:colId xmlns:a16="http://schemas.microsoft.com/office/drawing/2014/main" val="1714599707"/>
                    </a:ext>
                  </a:extLst>
                </a:gridCol>
                <a:gridCol w="785950">
                  <a:extLst>
                    <a:ext uri="{9D8B030D-6E8A-4147-A177-3AD203B41FA5}">
                      <a16:colId xmlns:a16="http://schemas.microsoft.com/office/drawing/2014/main" val="607713240"/>
                    </a:ext>
                  </a:extLst>
                </a:gridCol>
                <a:gridCol w="785950">
                  <a:extLst>
                    <a:ext uri="{9D8B030D-6E8A-4147-A177-3AD203B41FA5}">
                      <a16:colId xmlns:a16="http://schemas.microsoft.com/office/drawing/2014/main" val="3125372700"/>
                    </a:ext>
                  </a:extLst>
                </a:gridCol>
                <a:gridCol w="785950">
                  <a:extLst>
                    <a:ext uri="{9D8B030D-6E8A-4147-A177-3AD203B41FA5}">
                      <a16:colId xmlns:a16="http://schemas.microsoft.com/office/drawing/2014/main" val="2364559933"/>
                    </a:ext>
                  </a:extLst>
                </a:gridCol>
                <a:gridCol w="785950">
                  <a:extLst>
                    <a:ext uri="{9D8B030D-6E8A-4147-A177-3AD203B41FA5}">
                      <a16:colId xmlns:a16="http://schemas.microsoft.com/office/drawing/2014/main" val="2625095745"/>
                    </a:ext>
                  </a:extLst>
                </a:gridCol>
                <a:gridCol w="785950">
                  <a:extLst>
                    <a:ext uri="{9D8B030D-6E8A-4147-A177-3AD203B41FA5}">
                      <a16:colId xmlns:a16="http://schemas.microsoft.com/office/drawing/2014/main" val="350765100"/>
                    </a:ext>
                  </a:extLst>
                </a:gridCol>
                <a:gridCol w="785950">
                  <a:extLst>
                    <a:ext uri="{9D8B030D-6E8A-4147-A177-3AD203B41FA5}">
                      <a16:colId xmlns:a16="http://schemas.microsoft.com/office/drawing/2014/main" val="193301589"/>
                    </a:ext>
                  </a:extLst>
                </a:gridCol>
                <a:gridCol w="785950">
                  <a:extLst>
                    <a:ext uri="{9D8B030D-6E8A-4147-A177-3AD203B41FA5}">
                      <a16:colId xmlns:a16="http://schemas.microsoft.com/office/drawing/2014/main" val="1963624631"/>
                    </a:ext>
                  </a:extLst>
                </a:gridCol>
                <a:gridCol w="785950">
                  <a:extLst>
                    <a:ext uri="{9D8B030D-6E8A-4147-A177-3AD203B41FA5}">
                      <a16:colId xmlns:a16="http://schemas.microsoft.com/office/drawing/2014/main" val="1195240356"/>
                    </a:ext>
                  </a:extLst>
                </a:gridCol>
                <a:gridCol w="785950">
                  <a:extLst>
                    <a:ext uri="{9D8B030D-6E8A-4147-A177-3AD203B41FA5}">
                      <a16:colId xmlns:a16="http://schemas.microsoft.com/office/drawing/2014/main" val="3211681098"/>
                    </a:ext>
                  </a:extLst>
                </a:gridCol>
                <a:gridCol w="785950">
                  <a:extLst>
                    <a:ext uri="{9D8B030D-6E8A-4147-A177-3AD203B41FA5}">
                      <a16:colId xmlns:a16="http://schemas.microsoft.com/office/drawing/2014/main" val="1013391461"/>
                    </a:ext>
                  </a:extLst>
                </a:gridCol>
                <a:gridCol w="785950">
                  <a:extLst>
                    <a:ext uri="{9D8B030D-6E8A-4147-A177-3AD203B41FA5}">
                      <a16:colId xmlns:a16="http://schemas.microsoft.com/office/drawing/2014/main" val="3443183984"/>
                    </a:ext>
                  </a:extLst>
                </a:gridCol>
              </a:tblGrid>
              <a:tr h="1406267">
                <a:tc>
                  <a:txBody>
                    <a:bodyPr/>
                    <a:lstStyle/>
                    <a:p>
                      <a:pPr algn="ctr"/>
                      <a:r>
                        <a:rPr lang="es-MX" sz="1200">
                          <a:effectLst/>
                        </a:rPr>
                        <a:t>Modelo</a:t>
                      </a:r>
                    </a:p>
                  </a:txBody>
                  <a:tcPr marL="42246" marR="42246" marT="21123" marB="21123" anchor="ctr"/>
                </a:tc>
                <a:tc>
                  <a:txBody>
                    <a:bodyPr/>
                    <a:lstStyle/>
                    <a:p>
                      <a:pPr algn="ctr"/>
                      <a:r>
                        <a:rPr lang="es-MX" sz="1200">
                          <a:effectLst/>
                        </a:rPr>
                        <a:t>Frecuencia</a:t>
                      </a:r>
                    </a:p>
                  </a:txBody>
                  <a:tcPr marL="42246" marR="42246" marT="21123" marB="21123" anchor="ctr"/>
                </a:tc>
                <a:tc>
                  <a:txBody>
                    <a:bodyPr/>
                    <a:lstStyle/>
                    <a:p>
                      <a:pPr algn="ctr"/>
                      <a:r>
                        <a:rPr lang="es-MX" sz="1200">
                          <a:effectLst/>
                        </a:rPr>
                        <a:t>Turbo</a:t>
                      </a:r>
                    </a:p>
                  </a:txBody>
                  <a:tcPr marL="42246" marR="42246" marT="21123" marB="21123" anchor="ctr"/>
                </a:tc>
                <a:tc>
                  <a:txBody>
                    <a:bodyPr/>
                    <a:lstStyle/>
                    <a:p>
                      <a:pPr algn="ctr"/>
                      <a:r>
                        <a:rPr lang="es-MX" sz="1200" dirty="0">
                          <a:effectLst/>
                        </a:rPr>
                        <a:t>Núcleos</a:t>
                      </a:r>
                    </a:p>
                  </a:txBody>
                  <a:tcPr marL="42246" marR="42246" marT="21123" marB="21123" anchor="ctr"/>
                </a:tc>
                <a:tc>
                  <a:txBody>
                    <a:bodyPr/>
                    <a:lstStyle/>
                    <a:p>
                      <a:pPr algn="ctr"/>
                      <a:r>
                        <a:rPr lang="es-MX" sz="1200">
                          <a:effectLst/>
                        </a:rPr>
                        <a:t>CachéL2</a:t>
                      </a:r>
                    </a:p>
                  </a:txBody>
                  <a:tcPr marL="42246" marR="42246" marT="21123" marB="21123" anchor="ctr"/>
                </a:tc>
                <a:tc>
                  <a:txBody>
                    <a:bodyPr/>
                    <a:lstStyle/>
                    <a:p>
                      <a:pPr algn="ctr"/>
                      <a:r>
                        <a:rPr lang="es-MX" sz="1200">
                          <a:effectLst/>
                        </a:rPr>
                        <a:t>CachéL3</a:t>
                      </a:r>
                    </a:p>
                  </a:txBody>
                  <a:tcPr marL="42246" marR="42246" marT="21123" marB="21123" anchor="ctr"/>
                </a:tc>
                <a:tc>
                  <a:txBody>
                    <a:bodyPr/>
                    <a:lstStyle/>
                    <a:p>
                      <a:pPr algn="ctr"/>
                      <a:r>
                        <a:rPr lang="es-MX" sz="1200">
                          <a:effectLst/>
                        </a:rPr>
                        <a:t>I/O bus</a:t>
                      </a:r>
                    </a:p>
                  </a:txBody>
                  <a:tcPr marL="42246" marR="42246" marT="21123" marB="21123" anchor="ctr"/>
                </a:tc>
                <a:tc>
                  <a:txBody>
                    <a:bodyPr/>
                    <a:lstStyle/>
                    <a:p>
                      <a:pPr algn="ctr"/>
                      <a:r>
                        <a:rPr lang="es-MX" sz="1200">
                          <a:effectLst/>
                        </a:rPr>
                        <a:t>Mult.</a:t>
                      </a:r>
                    </a:p>
                  </a:txBody>
                  <a:tcPr marL="42246" marR="42246" marT="21123" marB="21123" anchor="ctr"/>
                </a:tc>
                <a:tc>
                  <a:txBody>
                    <a:bodyPr/>
                    <a:lstStyle/>
                    <a:p>
                      <a:pPr algn="ctr"/>
                      <a:r>
                        <a:rPr lang="es-MX" sz="1200">
                          <a:effectLst/>
                        </a:rPr>
                        <a:t>Memoria</a:t>
                      </a:r>
                    </a:p>
                  </a:txBody>
                  <a:tcPr marL="42246" marR="42246" marT="21123" marB="21123" anchor="ctr"/>
                </a:tc>
                <a:tc>
                  <a:txBody>
                    <a:bodyPr/>
                    <a:lstStyle/>
                    <a:p>
                      <a:pPr algn="ctr"/>
                      <a:r>
                        <a:rPr lang="es-MX" sz="1200">
                          <a:effectLst/>
                        </a:rPr>
                        <a:t>Voltaje</a:t>
                      </a:r>
                    </a:p>
                  </a:txBody>
                  <a:tcPr marL="42246" marR="42246" marT="21123" marB="21123" anchor="ctr"/>
                </a:tc>
                <a:tc>
                  <a:txBody>
                    <a:bodyPr/>
                    <a:lstStyle/>
                    <a:p>
                      <a:pPr algn="ctr"/>
                      <a:r>
                        <a:rPr lang="es-MX" sz="1200">
                          <a:effectLst/>
                        </a:rPr>
                        <a:t>TDP</a:t>
                      </a:r>
                    </a:p>
                  </a:txBody>
                  <a:tcPr marL="42246" marR="42246" marT="21123" marB="21123" anchor="ctr"/>
                </a:tc>
                <a:tc>
                  <a:txBody>
                    <a:bodyPr/>
                    <a:lstStyle/>
                    <a:p>
                      <a:pPr algn="ctr"/>
                      <a:r>
                        <a:rPr lang="es-MX" sz="1200">
                          <a:effectLst/>
                        </a:rPr>
                        <a:t>Socket</a:t>
                      </a:r>
                    </a:p>
                  </a:txBody>
                  <a:tcPr marL="42246" marR="42246" marT="21123" marB="21123" anchor="ctr"/>
                </a:tc>
                <a:tc>
                  <a:txBody>
                    <a:bodyPr/>
                    <a:lstStyle/>
                    <a:p>
                      <a:pPr algn="ctr"/>
                      <a:r>
                        <a:rPr lang="es-MX" sz="1200">
                          <a:effectLst/>
                        </a:rPr>
                        <a:t>Fecha delanzamiento</a:t>
                      </a:r>
                    </a:p>
                  </a:txBody>
                  <a:tcPr marL="42246" marR="42246" marT="21123" marB="21123" anchor="ctr"/>
                </a:tc>
                <a:tc>
                  <a:txBody>
                    <a:bodyPr/>
                    <a:lstStyle/>
                    <a:p>
                      <a:pPr algn="ctr"/>
                      <a:r>
                        <a:rPr lang="es-MX" sz="1200">
                          <a:effectLst/>
                        </a:rPr>
                        <a:t>Precio delanzamiento</a:t>
                      </a:r>
                    </a:p>
                    <a:p>
                      <a:pPr algn="ctr"/>
                      <a:r>
                        <a:rPr lang="es-MX" sz="1200">
                          <a:effectLst/>
                        </a:rPr>
                        <a:t>(USD)</a:t>
                      </a:r>
                    </a:p>
                  </a:txBody>
                  <a:tcPr marL="42246" marR="42246" marT="21123" marB="21123" anchor="ctr"/>
                </a:tc>
                <a:extLst>
                  <a:ext uri="{0D108BD9-81ED-4DB2-BD59-A6C34878D82A}">
                    <a16:rowId xmlns:a16="http://schemas.microsoft.com/office/drawing/2014/main" val="2531965998"/>
                  </a:ext>
                </a:extLst>
              </a:tr>
              <a:tr h="731259">
                <a:tc>
                  <a:txBody>
                    <a:bodyPr/>
                    <a:lstStyle/>
                    <a:p>
                      <a:r>
                        <a:rPr lang="es-MX" sz="1200">
                          <a:effectLst/>
                        </a:rPr>
                        <a:t>Core i7-720QM</a:t>
                      </a:r>
                    </a:p>
                  </a:txBody>
                  <a:tcPr marL="42246" marR="42246" marT="21123" marB="21123" anchor="ctr"/>
                </a:tc>
                <a:tc>
                  <a:txBody>
                    <a:bodyPr/>
                    <a:lstStyle/>
                    <a:p>
                      <a:r>
                        <a:rPr lang="es-MX" sz="1200">
                          <a:effectLst/>
                        </a:rPr>
                        <a:t>1.6 GHz</a:t>
                      </a:r>
                    </a:p>
                  </a:txBody>
                  <a:tcPr marL="42246" marR="42246" marT="21123" marB="21123" anchor="ctr"/>
                </a:tc>
                <a:tc>
                  <a:txBody>
                    <a:bodyPr/>
                    <a:lstStyle/>
                    <a:p>
                      <a:r>
                        <a:rPr lang="es-MX" sz="1200">
                          <a:effectLst/>
                        </a:rPr>
                        <a:t>1/1/6/9</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6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12×</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45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Setiembre de 2009</a:t>
                      </a:r>
                    </a:p>
                  </a:txBody>
                  <a:tcPr marL="42246" marR="42246" marT="21123" marB="21123" anchor="ctr"/>
                </a:tc>
                <a:tc>
                  <a:txBody>
                    <a:bodyPr/>
                    <a:lstStyle/>
                    <a:p>
                      <a:r>
                        <a:rPr lang="es-MX" sz="1200">
                          <a:effectLst/>
                        </a:rPr>
                        <a:t>$364</a:t>
                      </a:r>
                    </a:p>
                  </a:txBody>
                  <a:tcPr marL="42246" marR="42246" marT="21123" marB="21123" anchor="ctr"/>
                </a:tc>
                <a:extLst>
                  <a:ext uri="{0D108BD9-81ED-4DB2-BD59-A6C34878D82A}">
                    <a16:rowId xmlns:a16="http://schemas.microsoft.com/office/drawing/2014/main" val="3321451566"/>
                  </a:ext>
                </a:extLst>
              </a:tr>
              <a:tr h="731259">
                <a:tc>
                  <a:txBody>
                    <a:bodyPr/>
                    <a:lstStyle/>
                    <a:p>
                      <a:r>
                        <a:rPr lang="es-MX" sz="1200">
                          <a:effectLst/>
                        </a:rPr>
                        <a:t>Core i7-740QM</a:t>
                      </a:r>
                    </a:p>
                  </a:txBody>
                  <a:tcPr marL="42246" marR="42246" marT="21123" marB="21123" anchor="ctr"/>
                </a:tc>
                <a:tc>
                  <a:txBody>
                    <a:bodyPr/>
                    <a:lstStyle/>
                    <a:p>
                      <a:r>
                        <a:rPr lang="es-MX" sz="1200">
                          <a:effectLst/>
                        </a:rPr>
                        <a:t>1.73 GHz</a:t>
                      </a:r>
                    </a:p>
                  </a:txBody>
                  <a:tcPr marL="42246" marR="42246" marT="21123" marB="21123" anchor="ctr"/>
                </a:tc>
                <a:tc>
                  <a:txBody>
                    <a:bodyPr/>
                    <a:lstStyle/>
                    <a:p>
                      <a:r>
                        <a:rPr lang="es-MX" sz="1200">
                          <a:effectLst/>
                        </a:rPr>
                        <a:t>1/1/6/9</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6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13×</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45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Junio de 2010</a:t>
                      </a:r>
                    </a:p>
                  </a:txBody>
                  <a:tcPr marL="42246" marR="42246" marT="21123" marB="21123" anchor="ctr"/>
                </a:tc>
                <a:tc>
                  <a:txBody>
                    <a:bodyPr/>
                    <a:lstStyle/>
                    <a:p>
                      <a:r>
                        <a:rPr lang="es-MX" sz="1200">
                          <a:effectLst/>
                        </a:rPr>
                        <a:t>$378</a:t>
                      </a:r>
                    </a:p>
                  </a:txBody>
                  <a:tcPr marL="42246" marR="42246" marT="21123" marB="21123" anchor="ctr"/>
                </a:tc>
                <a:extLst>
                  <a:ext uri="{0D108BD9-81ED-4DB2-BD59-A6C34878D82A}">
                    <a16:rowId xmlns:a16="http://schemas.microsoft.com/office/drawing/2014/main" val="4056926909"/>
                  </a:ext>
                </a:extLst>
              </a:tr>
              <a:tr h="731259">
                <a:tc>
                  <a:txBody>
                    <a:bodyPr/>
                    <a:lstStyle/>
                    <a:p>
                      <a:r>
                        <a:rPr lang="es-MX" sz="1200">
                          <a:effectLst/>
                        </a:rPr>
                        <a:t>Core i7-820QM</a:t>
                      </a:r>
                    </a:p>
                  </a:txBody>
                  <a:tcPr marL="42246" marR="42246" marT="21123" marB="21123" anchor="ctr"/>
                </a:tc>
                <a:tc>
                  <a:txBody>
                    <a:bodyPr/>
                    <a:lstStyle/>
                    <a:p>
                      <a:r>
                        <a:rPr lang="es-MX" sz="1200">
                          <a:effectLst/>
                        </a:rPr>
                        <a:t>1.73 GHz</a:t>
                      </a:r>
                    </a:p>
                  </a:txBody>
                  <a:tcPr marL="42246" marR="42246" marT="21123" marB="21123" anchor="ctr"/>
                </a:tc>
                <a:tc>
                  <a:txBody>
                    <a:bodyPr/>
                    <a:lstStyle/>
                    <a:p>
                      <a:r>
                        <a:rPr lang="es-MX" sz="1200">
                          <a:effectLst/>
                        </a:rPr>
                        <a:t>1/1/8/10</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8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13×</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45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Setiembre de 2009</a:t>
                      </a:r>
                    </a:p>
                  </a:txBody>
                  <a:tcPr marL="42246" marR="42246" marT="21123" marB="21123" anchor="ctr"/>
                </a:tc>
                <a:tc>
                  <a:txBody>
                    <a:bodyPr/>
                    <a:lstStyle/>
                    <a:p>
                      <a:r>
                        <a:rPr lang="es-MX" sz="1200">
                          <a:effectLst/>
                        </a:rPr>
                        <a:t>$546</a:t>
                      </a:r>
                    </a:p>
                  </a:txBody>
                  <a:tcPr marL="42246" marR="42246" marT="21123" marB="21123" anchor="ctr"/>
                </a:tc>
                <a:extLst>
                  <a:ext uri="{0D108BD9-81ED-4DB2-BD59-A6C34878D82A}">
                    <a16:rowId xmlns:a16="http://schemas.microsoft.com/office/drawing/2014/main" val="715228575"/>
                  </a:ext>
                </a:extLst>
              </a:tr>
              <a:tr h="731259">
                <a:tc>
                  <a:txBody>
                    <a:bodyPr/>
                    <a:lstStyle/>
                    <a:p>
                      <a:r>
                        <a:rPr lang="es-MX" sz="1200">
                          <a:effectLst/>
                        </a:rPr>
                        <a:t>Core i7-840QM</a:t>
                      </a:r>
                    </a:p>
                  </a:txBody>
                  <a:tcPr marL="42246" marR="42246" marT="21123" marB="21123" anchor="ctr"/>
                </a:tc>
                <a:tc>
                  <a:txBody>
                    <a:bodyPr/>
                    <a:lstStyle/>
                    <a:p>
                      <a:r>
                        <a:rPr lang="es-MX" sz="1200">
                          <a:effectLst/>
                        </a:rPr>
                        <a:t>1.87 GHz</a:t>
                      </a:r>
                    </a:p>
                  </a:txBody>
                  <a:tcPr marL="42246" marR="42246" marT="21123" marB="21123" anchor="ctr"/>
                </a:tc>
                <a:tc>
                  <a:txBody>
                    <a:bodyPr/>
                    <a:lstStyle/>
                    <a:p>
                      <a:r>
                        <a:rPr lang="es-MX" sz="1200">
                          <a:effectLst/>
                        </a:rPr>
                        <a:t>1/1/8/10</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8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14×</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45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Junio de 2010</a:t>
                      </a:r>
                    </a:p>
                  </a:txBody>
                  <a:tcPr marL="42246" marR="42246" marT="21123" marB="21123" anchor="ctr"/>
                </a:tc>
                <a:tc>
                  <a:txBody>
                    <a:bodyPr/>
                    <a:lstStyle/>
                    <a:p>
                      <a:r>
                        <a:rPr lang="es-MX" sz="1200">
                          <a:effectLst/>
                        </a:rPr>
                        <a:t>$568</a:t>
                      </a:r>
                    </a:p>
                  </a:txBody>
                  <a:tcPr marL="42246" marR="42246" marT="21123" marB="21123" anchor="ctr"/>
                </a:tc>
                <a:extLst>
                  <a:ext uri="{0D108BD9-81ED-4DB2-BD59-A6C34878D82A}">
                    <a16:rowId xmlns:a16="http://schemas.microsoft.com/office/drawing/2014/main" val="1013790036"/>
                  </a:ext>
                </a:extLst>
              </a:tr>
              <a:tr h="731259">
                <a:tc>
                  <a:txBody>
                    <a:bodyPr/>
                    <a:lstStyle/>
                    <a:p>
                      <a:r>
                        <a:rPr lang="es-MX" sz="1200">
                          <a:effectLst/>
                        </a:rPr>
                        <a:t>Core i7-920XM</a:t>
                      </a:r>
                    </a:p>
                  </a:txBody>
                  <a:tcPr marL="42246" marR="42246" marT="21123" marB="21123" anchor="ctr"/>
                </a:tc>
                <a:tc>
                  <a:txBody>
                    <a:bodyPr/>
                    <a:lstStyle/>
                    <a:p>
                      <a:r>
                        <a:rPr lang="es-MX" sz="1200">
                          <a:effectLst/>
                        </a:rPr>
                        <a:t>2 GHz</a:t>
                      </a:r>
                    </a:p>
                  </a:txBody>
                  <a:tcPr marL="42246" marR="42246" marT="21123" marB="21123" anchor="ctr"/>
                </a:tc>
                <a:tc>
                  <a:txBody>
                    <a:bodyPr/>
                    <a:lstStyle/>
                    <a:p>
                      <a:r>
                        <a:rPr lang="es-MX" sz="1200">
                          <a:effectLst/>
                        </a:rPr>
                        <a:t>2/2/8/9</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8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15×</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55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Setiembre de 2009</a:t>
                      </a:r>
                    </a:p>
                  </a:txBody>
                  <a:tcPr marL="42246" marR="42246" marT="21123" marB="21123" anchor="ctr"/>
                </a:tc>
                <a:tc>
                  <a:txBody>
                    <a:bodyPr/>
                    <a:lstStyle/>
                    <a:p>
                      <a:r>
                        <a:rPr lang="es-MX" sz="1200">
                          <a:effectLst/>
                        </a:rPr>
                        <a:t>$1054</a:t>
                      </a:r>
                    </a:p>
                  </a:txBody>
                  <a:tcPr marL="42246" marR="42246" marT="21123" marB="21123" anchor="ctr"/>
                </a:tc>
                <a:extLst>
                  <a:ext uri="{0D108BD9-81ED-4DB2-BD59-A6C34878D82A}">
                    <a16:rowId xmlns:a16="http://schemas.microsoft.com/office/drawing/2014/main" val="231958868"/>
                  </a:ext>
                </a:extLst>
              </a:tr>
              <a:tr h="731259">
                <a:tc>
                  <a:txBody>
                    <a:bodyPr/>
                    <a:lstStyle/>
                    <a:p>
                      <a:r>
                        <a:rPr lang="es-MX" sz="1200">
                          <a:effectLst/>
                        </a:rPr>
                        <a:t>Core i7-940XM</a:t>
                      </a:r>
                    </a:p>
                  </a:txBody>
                  <a:tcPr marL="42246" marR="42246" marT="21123" marB="21123" anchor="ctr"/>
                </a:tc>
                <a:tc>
                  <a:txBody>
                    <a:bodyPr/>
                    <a:lstStyle/>
                    <a:p>
                      <a:r>
                        <a:rPr lang="es-MX" sz="1200">
                          <a:effectLst/>
                        </a:rPr>
                        <a:t>2.13 GHz</a:t>
                      </a:r>
                    </a:p>
                  </a:txBody>
                  <a:tcPr marL="42246" marR="42246" marT="21123" marB="21123" anchor="ctr"/>
                </a:tc>
                <a:tc>
                  <a:txBody>
                    <a:bodyPr/>
                    <a:lstStyle/>
                    <a:p>
                      <a:r>
                        <a:rPr lang="es-MX" sz="1200">
                          <a:effectLst/>
                        </a:rPr>
                        <a:t>2/2/8/9</a:t>
                      </a:r>
                    </a:p>
                  </a:txBody>
                  <a:tcPr marL="42246" marR="42246" marT="21123" marB="21123" anchor="ctr"/>
                </a:tc>
                <a:tc>
                  <a:txBody>
                    <a:bodyPr/>
                    <a:lstStyle/>
                    <a:p>
                      <a:r>
                        <a:rPr lang="es-MX" sz="1200">
                          <a:effectLst/>
                        </a:rPr>
                        <a:t>4</a:t>
                      </a:r>
                    </a:p>
                  </a:txBody>
                  <a:tcPr marL="42246" marR="42246" marT="21123" marB="21123" anchor="ctr"/>
                </a:tc>
                <a:tc>
                  <a:txBody>
                    <a:bodyPr/>
                    <a:lstStyle/>
                    <a:p>
                      <a:r>
                        <a:rPr lang="es-MX" sz="1200">
                          <a:effectLst/>
                        </a:rPr>
                        <a:t>4 × 256 KiB</a:t>
                      </a:r>
                    </a:p>
                  </a:txBody>
                  <a:tcPr marL="42246" marR="42246" marT="21123" marB="21123" anchor="ctr"/>
                </a:tc>
                <a:tc>
                  <a:txBody>
                    <a:bodyPr/>
                    <a:lstStyle/>
                    <a:p>
                      <a:r>
                        <a:rPr lang="es-MX" sz="1200">
                          <a:effectLst/>
                        </a:rPr>
                        <a:t>8 MiB</a:t>
                      </a:r>
                    </a:p>
                  </a:txBody>
                  <a:tcPr marL="42246" marR="42246" marT="21123" marB="21123" anchor="ctr"/>
                </a:tc>
                <a:tc>
                  <a:txBody>
                    <a:bodyPr/>
                    <a:lstStyle/>
                    <a:p>
                      <a:r>
                        <a:rPr lang="es-MX" sz="1200">
                          <a:effectLst/>
                        </a:rPr>
                        <a:t>DMI</a:t>
                      </a:r>
                    </a:p>
                  </a:txBody>
                  <a:tcPr marL="42246" marR="42246" marT="21123" marB="21123" anchor="ctr"/>
                </a:tc>
                <a:tc>
                  <a:txBody>
                    <a:bodyPr/>
                    <a:lstStyle/>
                    <a:p>
                      <a:r>
                        <a:rPr lang="es-MX" sz="1200">
                          <a:effectLst/>
                        </a:rPr>
                        <a:t>16×</a:t>
                      </a:r>
                    </a:p>
                  </a:txBody>
                  <a:tcPr marL="42246" marR="42246" marT="21123" marB="21123" anchor="ctr"/>
                </a:tc>
                <a:tc>
                  <a:txBody>
                    <a:bodyPr/>
                    <a:lstStyle/>
                    <a:p>
                      <a:r>
                        <a:rPr lang="es-MX" sz="1200">
                          <a:effectLst/>
                        </a:rPr>
                        <a:t>2 × DDR3-1333</a:t>
                      </a:r>
                    </a:p>
                  </a:txBody>
                  <a:tcPr marL="42246" marR="42246" marT="21123" marB="21123" anchor="ctr"/>
                </a:tc>
                <a:tc>
                  <a:txBody>
                    <a:bodyPr/>
                    <a:lstStyle/>
                    <a:p>
                      <a:r>
                        <a:rPr lang="es-MX" sz="1200">
                          <a:effectLst/>
                        </a:rPr>
                        <a:t>0.65–1.4 V</a:t>
                      </a:r>
                    </a:p>
                  </a:txBody>
                  <a:tcPr marL="42246" marR="42246" marT="21123" marB="21123" anchor="ctr"/>
                </a:tc>
                <a:tc>
                  <a:txBody>
                    <a:bodyPr/>
                    <a:lstStyle/>
                    <a:p>
                      <a:r>
                        <a:rPr lang="es-MX" sz="1200">
                          <a:effectLst/>
                        </a:rPr>
                        <a:t>55 W</a:t>
                      </a:r>
                    </a:p>
                  </a:txBody>
                  <a:tcPr marL="42246" marR="42246" marT="21123" marB="21123" anchor="ctr"/>
                </a:tc>
                <a:tc>
                  <a:txBody>
                    <a:bodyPr/>
                    <a:lstStyle/>
                    <a:p>
                      <a:r>
                        <a:rPr lang="es-MX" sz="1200">
                          <a:effectLst/>
                        </a:rPr>
                        <a:t>Socket G1</a:t>
                      </a:r>
                    </a:p>
                  </a:txBody>
                  <a:tcPr marL="42246" marR="42246" marT="21123" marB="21123" anchor="ctr"/>
                </a:tc>
                <a:tc>
                  <a:txBody>
                    <a:bodyPr/>
                    <a:lstStyle/>
                    <a:p>
                      <a:r>
                        <a:rPr lang="es-MX" sz="1200">
                          <a:effectLst/>
                        </a:rPr>
                        <a:t>Junio de 2010</a:t>
                      </a:r>
                    </a:p>
                  </a:txBody>
                  <a:tcPr marL="42246" marR="42246" marT="21123" marB="21123" anchor="ctr"/>
                </a:tc>
                <a:tc>
                  <a:txBody>
                    <a:bodyPr/>
                    <a:lstStyle/>
                    <a:p>
                      <a:r>
                        <a:rPr lang="es-MX" sz="1200" dirty="0">
                          <a:effectLst/>
                        </a:rPr>
                        <a:t>$1096</a:t>
                      </a:r>
                    </a:p>
                  </a:txBody>
                  <a:tcPr marL="42246" marR="42246" marT="21123" marB="21123" anchor="ctr"/>
                </a:tc>
                <a:extLst>
                  <a:ext uri="{0D108BD9-81ED-4DB2-BD59-A6C34878D82A}">
                    <a16:rowId xmlns:a16="http://schemas.microsoft.com/office/drawing/2014/main" val="1974763428"/>
                  </a:ext>
                </a:extLst>
              </a:tr>
            </a:tbl>
          </a:graphicData>
        </a:graphic>
      </p:graphicFrame>
      <p:sp>
        <p:nvSpPr>
          <p:cNvPr id="8" name="CuadroTexto 7">
            <a:extLst>
              <a:ext uri="{FF2B5EF4-FFF2-40B4-BE49-F238E27FC236}">
                <a16:creationId xmlns:a16="http://schemas.microsoft.com/office/drawing/2014/main" id="{4594AEFE-D567-45B5-B81C-A7D6BF385F16}"/>
              </a:ext>
            </a:extLst>
          </p:cNvPr>
          <p:cNvSpPr txBox="1"/>
          <p:nvPr/>
        </p:nvSpPr>
        <p:spPr>
          <a:xfrm>
            <a:off x="950157" y="312291"/>
            <a:ext cx="6096000" cy="307777"/>
          </a:xfrm>
          <a:prstGeom prst="rect">
            <a:avLst/>
          </a:prstGeom>
          <a:noFill/>
        </p:spPr>
        <p:txBody>
          <a:bodyPr wrap="square">
            <a:spAutoFit/>
          </a:bodyPr>
          <a:lstStyle/>
          <a:p>
            <a:r>
              <a:rPr lang="es-MX" sz="1400" dirty="0" err="1">
                <a:solidFill>
                  <a:schemeClr val="accent1"/>
                </a:solidFill>
              </a:rPr>
              <a:t>Clarksfield</a:t>
            </a:r>
            <a:r>
              <a:rPr lang="es-MX" sz="1400" dirty="0">
                <a:solidFill>
                  <a:schemeClr val="accent1"/>
                </a:solidFill>
              </a:rPr>
              <a:t> (45 nm)</a:t>
            </a:r>
          </a:p>
        </p:txBody>
      </p:sp>
    </p:spTree>
    <p:extLst>
      <p:ext uri="{BB962C8B-B14F-4D97-AF65-F5344CB8AC3E}">
        <p14:creationId xmlns:p14="http://schemas.microsoft.com/office/powerpoint/2010/main" val="2002106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FA5981C-6C8E-48C5-A3F9-3F7DEF12F301}"/>
              </a:ext>
            </a:extLst>
          </p:cNvPr>
          <p:cNvSpPr>
            <a:spLocks noGrp="1"/>
          </p:cNvSpPr>
          <p:nvPr>
            <p:ph type="sldNum" sz="quarter" idx="12"/>
          </p:nvPr>
        </p:nvSpPr>
        <p:spPr/>
        <p:txBody>
          <a:bodyPr/>
          <a:lstStyle/>
          <a:p>
            <a:pPr rtl="0"/>
            <a:fld id="{D8DA9DAA-006C-4F4B-980E-E3DF019B24E2}" type="slidenum">
              <a:rPr lang="es-ES" noProof="0" smtClean="0"/>
              <a:t>97</a:t>
            </a:fld>
            <a:endParaRPr lang="es-ES" noProof="0"/>
          </a:p>
        </p:txBody>
      </p:sp>
      <p:graphicFrame>
        <p:nvGraphicFramePr>
          <p:cNvPr id="5" name="Tabla 4">
            <a:extLst>
              <a:ext uri="{FF2B5EF4-FFF2-40B4-BE49-F238E27FC236}">
                <a16:creationId xmlns:a16="http://schemas.microsoft.com/office/drawing/2014/main" id="{198FECA5-02A1-4BD8-BF59-73023C4A8659}"/>
              </a:ext>
            </a:extLst>
          </p:cNvPr>
          <p:cNvGraphicFramePr>
            <a:graphicFrameLocks noGrp="1"/>
          </p:cNvGraphicFramePr>
          <p:nvPr>
            <p:extLst>
              <p:ext uri="{D42A27DB-BD31-4B8C-83A1-F6EECF244321}">
                <p14:modId xmlns:p14="http://schemas.microsoft.com/office/powerpoint/2010/main" val="3187662402"/>
              </p:ext>
            </p:extLst>
          </p:nvPr>
        </p:nvGraphicFramePr>
        <p:xfrm>
          <a:off x="838200" y="864012"/>
          <a:ext cx="10983112" cy="5857463"/>
        </p:xfrm>
        <a:graphic>
          <a:graphicData uri="http://schemas.openxmlformats.org/drawingml/2006/table">
            <a:tbl>
              <a:tblPr>
                <a:tableStyleId>{8799B23B-EC83-4686-B30A-512413B5E67A}</a:tableStyleId>
              </a:tblPr>
              <a:tblGrid>
                <a:gridCol w="784508">
                  <a:extLst>
                    <a:ext uri="{9D8B030D-6E8A-4147-A177-3AD203B41FA5}">
                      <a16:colId xmlns:a16="http://schemas.microsoft.com/office/drawing/2014/main" val="300442192"/>
                    </a:ext>
                  </a:extLst>
                </a:gridCol>
                <a:gridCol w="784508">
                  <a:extLst>
                    <a:ext uri="{9D8B030D-6E8A-4147-A177-3AD203B41FA5}">
                      <a16:colId xmlns:a16="http://schemas.microsoft.com/office/drawing/2014/main" val="3152745900"/>
                    </a:ext>
                  </a:extLst>
                </a:gridCol>
                <a:gridCol w="784508">
                  <a:extLst>
                    <a:ext uri="{9D8B030D-6E8A-4147-A177-3AD203B41FA5}">
                      <a16:colId xmlns:a16="http://schemas.microsoft.com/office/drawing/2014/main" val="1364796664"/>
                    </a:ext>
                  </a:extLst>
                </a:gridCol>
                <a:gridCol w="784508">
                  <a:extLst>
                    <a:ext uri="{9D8B030D-6E8A-4147-A177-3AD203B41FA5}">
                      <a16:colId xmlns:a16="http://schemas.microsoft.com/office/drawing/2014/main" val="3814637504"/>
                    </a:ext>
                  </a:extLst>
                </a:gridCol>
                <a:gridCol w="784508">
                  <a:extLst>
                    <a:ext uri="{9D8B030D-6E8A-4147-A177-3AD203B41FA5}">
                      <a16:colId xmlns:a16="http://schemas.microsoft.com/office/drawing/2014/main" val="494587189"/>
                    </a:ext>
                  </a:extLst>
                </a:gridCol>
                <a:gridCol w="784508">
                  <a:extLst>
                    <a:ext uri="{9D8B030D-6E8A-4147-A177-3AD203B41FA5}">
                      <a16:colId xmlns:a16="http://schemas.microsoft.com/office/drawing/2014/main" val="1533157607"/>
                    </a:ext>
                  </a:extLst>
                </a:gridCol>
                <a:gridCol w="784508">
                  <a:extLst>
                    <a:ext uri="{9D8B030D-6E8A-4147-A177-3AD203B41FA5}">
                      <a16:colId xmlns:a16="http://schemas.microsoft.com/office/drawing/2014/main" val="274302355"/>
                    </a:ext>
                  </a:extLst>
                </a:gridCol>
                <a:gridCol w="784508">
                  <a:extLst>
                    <a:ext uri="{9D8B030D-6E8A-4147-A177-3AD203B41FA5}">
                      <a16:colId xmlns:a16="http://schemas.microsoft.com/office/drawing/2014/main" val="1771343944"/>
                    </a:ext>
                  </a:extLst>
                </a:gridCol>
                <a:gridCol w="784508">
                  <a:extLst>
                    <a:ext uri="{9D8B030D-6E8A-4147-A177-3AD203B41FA5}">
                      <a16:colId xmlns:a16="http://schemas.microsoft.com/office/drawing/2014/main" val="3612968198"/>
                    </a:ext>
                  </a:extLst>
                </a:gridCol>
                <a:gridCol w="784508">
                  <a:extLst>
                    <a:ext uri="{9D8B030D-6E8A-4147-A177-3AD203B41FA5}">
                      <a16:colId xmlns:a16="http://schemas.microsoft.com/office/drawing/2014/main" val="3478844349"/>
                    </a:ext>
                  </a:extLst>
                </a:gridCol>
                <a:gridCol w="784508">
                  <a:extLst>
                    <a:ext uri="{9D8B030D-6E8A-4147-A177-3AD203B41FA5}">
                      <a16:colId xmlns:a16="http://schemas.microsoft.com/office/drawing/2014/main" val="328999334"/>
                    </a:ext>
                  </a:extLst>
                </a:gridCol>
                <a:gridCol w="784508">
                  <a:extLst>
                    <a:ext uri="{9D8B030D-6E8A-4147-A177-3AD203B41FA5}">
                      <a16:colId xmlns:a16="http://schemas.microsoft.com/office/drawing/2014/main" val="1739230666"/>
                    </a:ext>
                  </a:extLst>
                </a:gridCol>
                <a:gridCol w="784508">
                  <a:extLst>
                    <a:ext uri="{9D8B030D-6E8A-4147-A177-3AD203B41FA5}">
                      <a16:colId xmlns:a16="http://schemas.microsoft.com/office/drawing/2014/main" val="2209537166"/>
                    </a:ext>
                  </a:extLst>
                </a:gridCol>
                <a:gridCol w="784508">
                  <a:extLst>
                    <a:ext uri="{9D8B030D-6E8A-4147-A177-3AD203B41FA5}">
                      <a16:colId xmlns:a16="http://schemas.microsoft.com/office/drawing/2014/main" val="2284267393"/>
                    </a:ext>
                  </a:extLst>
                </a:gridCol>
              </a:tblGrid>
              <a:tr h="1629173">
                <a:tc>
                  <a:txBody>
                    <a:bodyPr/>
                    <a:lstStyle/>
                    <a:p>
                      <a:pPr algn="ctr"/>
                      <a:r>
                        <a:rPr lang="es-MX" sz="1400">
                          <a:effectLst/>
                        </a:rPr>
                        <a:t>Modelo</a:t>
                      </a:r>
                    </a:p>
                  </a:txBody>
                  <a:tcPr marL="48348" marR="48348" marT="24174" marB="24174" anchor="ctr"/>
                </a:tc>
                <a:tc>
                  <a:txBody>
                    <a:bodyPr/>
                    <a:lstStyle/>
                    <a:p>
                      <a:pPr algn="ctr"/>
                      <a:r>
                        <a:rPr lang="es-MX" sz="1400">
                          <a:effectLst/>
                        </a:rPr>
                        <a:t>Frecuencia</a:t>
                      </a:r>
                    </a:p>
                  </a:txBody>
                  <a:tcPr marL="48348" marR="48348" marT="24174" marB="24174" anchor="ctr"/>
                </a:tc>
                <a:tc>
                  <a:txBody>
                    <a:bodyPr/>
                    <a:lstStyle/>
                    <a:p>
                      <a:pPr algn="ctr"/>
                      <a:r>
                        <a:rPr lang="es-MX" sz="1400">
                          <a:effectLst/>
                        </a:rPr>
                        <a:t>Turbo</a:t>
                      </a:r>
                    </a:p>
                  </a:txBody>
                  <a:tcPr marL="48348" marR="48348" marT="24174" marB="24174" anchor="ctr"/>
                </a:tc>
                <a:tc>
                  <a:txBody>
                    <a:bodyPr/>
                    <a:lstStyle/>
                    <a:p>
                      <a:pPr algn="ctr"/>
                      <a:r>
                        <a:rPr lang="es-MX" sz="1400">
                          <a:effectLst/>
                        </a:rPr>
                        <a:t>Núcleos</a:t>
                      </a:r>
                    </a:p>
                  </a:txBody>
                  <a:tcPr marL="48348" marR="48348" marT="24174" marB="24174" anchor="ctr"/>
                </a:tc>
                <a:tc>
                  <a:txBody>
                    <a:bodyPr/>
                    <a:lstStyle/>
                    <a:p>
                      <a:pPr algn="ctr"/>
                      <a:r>
                        <a:rPr lang="es-MX" sz="1400">
                          <a:effectLst/>
                        </a:rPr>
                        <a:t>CachéL2</a:t>
                      </a:r>
                    </a:p>
                  </a:txBody>
                  <a:tcPr marL="48348" marR="48348" marT="24174" marB="24174" anchor="ctr"/>
                </a:tc>
                <a:tc>
                  <a:txBody>
                    <a:bodyPr/>
                    <a:lstStyle/>
                    <a:p>
                      <a:pPr algn="ctr"/>
                      <a:r>
                        <a:rPr lang="es-MX" sz="1400">
                          <a:effectLst/>
                        </a:rPr>
                        <a:t>CachéL3</a:t>
                      </a:r>
                    </a:p>
                  </a:txBody>
                  <a:tcPr marL="48348" marR="48348" marT="24174" marB="24174" anchor="ctr"/>
                </a:tc>
                <a:tc>
                  <a:txBody>
                    <a:bodyPr/>
                    <a:lstStyle/>
                    <a:p>
                      <a:pPr algn="ctr"/>
                      <a:r>
                        <a:rPr lang="es-MX" sz="1400">
                          <a:effectLst/>
                        </a:rPr>
                        <a:t>I/O bus</a:t>
                      </a:r>
                    </a:p>
                  </a:txBody>
                  <a:tcPr marL="48348" marR="48348" marT="24174" marB="24174" anchor="ctr"/>
                </a:tc>
                <a:tc>
                  <a:txBody>
                    <a:bodyPr/>
                    <a:lstStyle/>
                    <a:p>
                      <a:pPr algn="ctr"/>
                      <a:r>
                        <a:rPr lang="es-MX" sz="1400">
                          <a:effectLst/>
                        </a:rPr>
                        <a:t>Mult.</a:t>
                      </a:r>
                    </a:p>
                  </a:txBody>
                  <a:tcPr marL="48348" marR="48348" marT="24174" marB="24174" anchor="ctr"/>
                </a:tc>
                <a:tc>
                  <a:txBody>
                    <a:bodyPr/>
                    <a:lstStyle/>
                    <a:p>
                      <a:pPr algn="ctr"/>
                      <a:r>
                        <a:rPr lang="es-MX" sz="1400">
                          <a:effectLst/>
                        </a:rPr>
                        <a:t>Memoria</a:t>
                      </a:r>
                    </a:p>
                  </a:txBody>
                  <a:tcPr marL="48348" marR="48348" marT="24174" marB="24174" anchor="ctr"/>
                </a:tc>
                <a:tc>
                  <a:txBody>
                    <a:bodyPr/>
                    <a:lstStyle/>
                    <a:p>
                      <a:pPr algn="ctr"/>
                      <a:r>
                        <a:rPr lang="es-MX" sz="1400">
                          <a:effectLst/>
                        </a:rPr>
                        <a:t>Voltaje</a:t>
                      </a:r>
                    </a:p>
                  </a:txBody>
                  <a:tcPr marL="48348" marR="48348" marT="24174" marB="24174" anchor="ctr"/>
                </a:tc>
                <a:tc>
                  <a:txBody>
                    <a:bodyPr/>
                    <a:lstStyle/>
                    <a:p>
                      <a:pPr algn="ctr"/>
                      <a:r>
                        <a:rPr lang="es-MX" sz="1400">
                          <a:effectLst/>
                        </a:rPr>
                        <a:t>TDP</a:t>
                      </a:r>
                    </a:p>
                  </a:txBody>
                  <a:tcPr marL="48348" marR="48348" marT="24174" marB="24174" anchor="ctr"/>
                </a:tc>
                <a:tc>
                  <a:txBody>
                    <a:bodyPr/>
                    <a:lstStyle/>
                    <a:p>
                      <a:pPr algn="ctr"/>
                      <a:r>
                        <a:rPr lang="es-MX" sz="1400">
                          <a:effectLst/>
                        </a:rPr>
                        <a:t>Socket</a:t>
                      </a:r>
                    </a:p>
                  </a:txBody>
                  <a:tcPr marL="48348" marR="48348" marT="24174" marB="24174" anchor="ctr"/>
                </a:tc>
                <a:tc>
                  <a:txBody>
                    <a:bodyPr/>
                    <a:lstStyle/>
                    <a:p>
                      <a:pPr algn="ctr"/>
                      <a:r>
                        <a:rPr lang="es-MX" sz="1400">
                          <a:effectLst/>
                        </a:rPr>
                        <a:t>Fecha delanzamiento</a:t>
                      </a:r>
                    </a:p>
                  </a:txBody>
                  <a:tcPr marL="48348" marR="48348" marT="24174" marB="24174" anchor="ctr"/>
                </a:tc>
                <a:tc>
                  <a:txBody>
                    <a:bodyPr/>
                    <a:lstStyle/>
                    <a:p>
                      <a:pPr algn="ctr"/>
                      <a:r>
                        <a:rPr lang="es-MX" sz="1400">
                          <a:effectLst/>
                        </a:rPr>
                        <a:t>Precio delanzamiento</a:t>
                      </a:r>
                    </a:p>
                    <a:p>
                      <a:pPr algn="ctr"/>
                      <a:r>
                        <a:rPr lang="es-MX" sz="1400">
                          <a:effectLst/>
                        </a:rPr>
                        <a:t>(USD)</a:t>
                      </a:r>
                    </a:p>
                  </a:txBody>
                  <a:tcPr marL="48348" marR="48348" marT="24174" marB="24174" anchor="ctr"/>
                </a:tc>
                <a:extLst>
                  <a:ext uri="{0D108BD9-81ED-4DB2-BD59-A6C34878D82A}">
                    <a16:rowId xmlns:a16="http://schemas.microsoft.com/office/drawing/2014/main" val="606723431"/>
                  </a:ext>
                </a:extLst>
              </a:tr>
              <a:tr h="845658">
                <a:tc>
                  <a:txBody>
                    <a:bodyPr/>
                    <a:lstStyle/>
                    <a:p>
                      <a:r>
                        <a:rPr lang="es-MX" sz="1400">
                          <a:effectLst/>
                        </a:rPr>
                        <a:t>Core i7-970</a:t>
                      </a:r>
                    </a:p>
                  </a:txBody>
                  <a:tcPr marL="48348" marR="48348" marT="24174" marB="24174" anchor="ctr"/>
                </a:tc>
                <a:tc>
                  <a:txBody>
                    <a:bodyPr/>
                    <a:lstStyle/>
                    <a:p>
                      <a:r>
                        <a:rPr lang="es-MX" sz="1400">
                          <a:effectLst/>
                        </a:rPr>
                        <a:t>3.2 GHz</a:t>
                      </a:r>
                    </a:p>
                  </a:txBody>
                  <a:tcPr marL="48348" marR="48348" marT="24174" marB="24174" anchor="ctr"/>
                </a:tc>
                <a:tc>
                  <a:txBody>
                    <a:bodyPr/>
                    <a:lstStyle/>
                    <a:p>
                      <a:r>
                        <a:rPr lang="es-MX" sz="1400">
                          <a:effectLst/>
                        </a:rPr>
                        <a:t>1/1/1/1/2/2</a:t>
                      </a:r>
                    </a:p>
                  </a:txBody>
                  <a:tcPr marL="48348" marR="48348" marT="24174" marB="24174" anchor="ctr"/>
                </a:tc>
                <a:tc>
                  <a:txBody>
                    <a:bodyPr/>
                    <a:lstStyle/>
                    <a:p>
                      <a:r>
                        <a:rPr lang="es-MX" sz="1400">
                          <a:effectLst/>
                        </a:rPr>
                        <a:t>6</a:t>
                      </a:r>
                    </a:p>
                  </a:txBody>
                  <a:tcPr marL="48348" marR="48348" marT="24174" marB="24174" anchor="ctr"/>
                </a:tc>
                <a:tc>
                  <a:txBody>
                    <a:bodyPr/>
                    <a:lstStyle/>
                    <a:p>
                      <a:r>
                        <a:rPr lang="es-MX" sz="1400">
                          <a:effectLst/>
                        </a:rPr>
                        <a:t>6 × 256 KiB</a:t>
                      </a:r>
                    </a:p>
                  </a:txBody>
                  <a:tcPr marL="48348" marR="48348" marT="24174" marB="24174" anchor="ctr"/>
                </a:tc>
                <a:tc>
                  <a:txBody>
                    <a:bodyPr/>
                    <a:lstStyle/>
                    <a:p>
                      <a:r>
                        <a:rPr lang="es-MX" sz="1400">
                          <a:effectLst/>
                        </a:rPr>
                        <a:t>12 MiB</a:t>
                      </a:r>
                    </a:p>
                  </a:txBody>
                  <a:tcPr marL="48348" marR="48348" marT="24174" marB="24174" anchor="ctr"/>
                </a:tc>
                <a:tc>
                  <a:txBody>
                    <a:bodyPr/>
                    <a:lstStyle/>
                    <a:p>
                      <a:r>
                        <a:rPr lang="es-MX" sz="1400">
                          <a:effectLst/>
                        </a:rPr>
                        <a:t>1 × 4.8 GT/s QPI</a:t>
                      </a:r>
                    </a:p>
                  </a:txBody>
                  <a:tcPr marL="48348" marR="48348" marT="24174" marB="24174" anchor="ctr"/>
                </a:tc>
                <a:tc>
                  <a:txBody>
                    <a:bodyPr/>
                    <a:lstStyle/>
                    <a:p>
                      <a:r>
                        <a:rPr lang="es-MX" sz="1400">
                          <a:effectLst/>
                        </a:rPr>
                        <a:t>24×</a:t>
                      </a:r>
                    </a:p>
                  </a:txBody>
                  <a:tcPr marL="48348" marR="48348" marT="24174" marB="24174" anchor="ctr"/>
                </a:tc>
                <a:tc>
                  <a:txBody>
                    <a:bodyPr/>
                    <a:lstStyle/>
                    <a:p>
                      <a:r>
                        <a:rPr lang="es-MX" sz="1400">
                          <a:effectLst/>
                        </a:rPr>
                        <a:t>3 × DDR3-1066</a:t>
                      </a:r>
                    </a:p>
                  </a:txBody>
                  <a:tcPr marL="48348" marR="48348" marT="24174" marB="24174" anchor="ctr"/>
                </a:tc>
                <a:tc>
                  <a:txBody>
                    <a:bodyPr/>
                    <a:lstStyle/>
                    <a:p>
                      <a:r>
                        <a:rPr lang="es-MX" sz="1400">
                          <a:effectLst/>
                        </a:rPr>
                        <a:t>0.8–1.375 V</a:t>
                      </a:r>
                    </a:p>
                  </a:txBody>
                  <a:tcPr marL="48348" marR="48348" marT="24174" marB="24174" anchor="ctr"/>
                </a:tc>
                <a:tc>
                  <a:txBody>
                    <a:bodyPr/>
                    <a:lstStyle/>
                    <a:p>
                      <a:r>
                        <a:rPr lang="es-MX" sz="1400">
                          <a:effectLst/>
                        </a:rPr>
                        <a:t>130 W</a:t>
                      </a:r>
                    </a:p>
                  </a:txBody>
                  <a:tcPr marL="48348" marR="48348" marT="24174" marB="24174" anchor="ctr"/>
                </a:tc>
                <a:tc>
                  <a:txBody>
                    <a:bodyPr/>
                    <a:lstStyle/>
                    <a:p>
                      <a:r>
                        <a:rPr lang="es-MX" sz="1400">
                          <a:effectLst/>
                        </a:rPr>
                        <a:t>LGA 1366</a:t>
                      </a:r>
                    </a:p>
                  </a:txBody>
                  <a:tcPr marL="48348" marR="48348" marT="24174" marB="24174" anchor="ctr"/>
                </a:tc>
                <a:tc>
                  <a:txBody>
                    <a:bodyPr/>
                    <a:lstStyle/>
                    <a:p>
                      <a:r>
                        <a:rPr lang="es-MX" sz="1400">
                          <a:effectLst/>
                        </a:rPr>
                        <a:t>Julio de 2010</a:t>
                      </a:r>
                    </a:p>
                  </a:txBody>
                  <a:tcPr marL="48348" marR="48348" marT="24174" marB="24174" anchor="ctr"/>
                </a:tc>
                <a:tc>
                  <a:txBody>
                    <a:bodyPr/>
                    <a:lstStyle/>
                    <a:p>
                      <a:r>
                        <a:rPr lang="es-MX" sz="1400">
                          <a:effectLst/>
                        </a:rPr>
                        <a:t>$885</a:t>
                      </a:r>
                    </a:p>
                  </a:txBody>
                  <a:tcPr marL="48348" marR="48348" marT="24174" marB="24174" anchor="ctr"/>
                </a:tc>
                <a:extLst>
                  <a:ext uri="{0D108BD9-81ED-4DB2-BD59-A6C34878D82A}">
                    <a16:rowId xmlns:a16="http://schemas.microsoft.com/office/drawing/2014/main" val="2038648625"/>
                  </a:ext>
                </a:extLst>
              </a:tr>
              <a:tr h="845658">
                <a:tc>
                  <a:txBody>
                    <a:bodyPr/>
                    <a:lstStyle/>
                    <a:p>
                      <a:r>
                        <a:rPr lang="es-MX" sz="1400">
                          <a:effectLst/>
                        </a:rPr>
                        <a:t>Core i7-980</a:t>
                      </a:r>
                    </a:p>
                  </a:txBody>
                  <a:tcPr marL="48348" marR="48348" marT="24174" marB="24174" anchor="ctr"/>
                </a:tc>
                <a:tc>
                  <a:txBody>
                    <a:bodyPr/>
                    <a:lstStyle/>
                    <a:p>
                      <a:r>
                        <a:rPr lang="es-MX" sz="1400">
                          <a:effectLst/>
                        </a:rPr>
                        <a:t>3.33 GHz</a:t>
                      </a:r>
                    </a:p>
                  </a:txBody>
                  <a:tcPr marL="48348" marR="48348" marT="24174" marB="24174" anchor="ctr"/>
                </a:tc>
                <a:tc>
                  <a:txBody>
                    <a:bodyPr/>
                    <a:lstStyle/>
                    <a:p>
                      <a:r>
                        <a:rPr lang="es-MX" sz="1400">
                          <a:effectLst/>
                        </a:rPr>
                        <a:t>1/1/1/1/2/2</a:t>
                      </a:r>
                    </a:p>
                  </a:txBody>
                  <a:tcPr marL="48348" marR="48348" marT="24174" marB="24174" anchor="ctr"/>
                </a:tc>
                <a:tc>
                  <a:txBody>
                    <a:bodyPr/>
                    <a:lstStyle/>
                    <a:p>
                      <a:r>
                        <a:rPr lang="es-MX" sz="1400">
                          <a:effectLst/>
                        </a:rPr>
                        <a:t>6</a:t>
                      </a:r>
                    </a:p>
                  </a:txBody>
                  <a:tcPr marL="48348" marR="48348" marT="24174" marB="24174" anchor="ctr"/>
                </a:tc>
                <a:tc>
                  <a:txBody>
                    <a:bodyPr/>
                    <a:lstStyle/>
                    <a:p>
                      <a:r>
                        <a:rPr lang="es-MX" sz="1400">
                          <a:effectLst/>
                        </a:rPr>
                        <a:t>6 × 256 KiB</a:t>
                      </a:r>
                    </a:p>
                  </a:txBody>
                  <a:tcPr marL="48348" marR="48348" marT="24174" marB="24174" anchor="ctr"/>
                </a:tc>
                <a:tc>
                  <a:txBody>
                    <a:bodyPr/>
                    <a:lstStyle/>
                    <a:p>
                      <a:r>
                        <a:rPr lang="es-MX" sz="1400">
                          <a:effectLst/>
                        </a:rPr>
                        <a:t>12 MiB</a:t>
                      </a:r>
                    </a:p>
                  </a:txBody>
                  <a:tcPr marL="48348" marR="48348" marT="24174" marB="24174" anchor="ctr"/>
                </a:tc>
                <a:tc>
                  <a:txBody>
                    <a:bodyPr/>
                    <a:lstStyle/>
                    <a:p>
                      <a:r>
                        <a:rPr lang="es-MX" sz="1400">
                          <a:effectLst/>
                        </a:rPr>
                        <a:t>1 × 4.8 GT/s QPI</a:t>
                      </a:r>
                    </a:p>
                  </a:txBody>
                  <a:tcPr marL="48348" marR="48348" marT="24174" marB="24174" anchor="ctr"/>
                </a:tc>
                <a:tc>
                  <a:txBody>
                    <a:bodyPr/>
                    <a:lstStyle/>
                    <a:p>
                      <a:r>
                        <a:rPr lang="es-MX" sz="1400">
                          <a:effectLst/>
                        </a:rPr>
                        <a:t>25×</a:t>
                      </a:r>
                    </a:p>
                  </a:txBody>
                  <a:tcPr marL="48348" marR="48348" marT="24174" marB="24174" anchor="ctr"/>
                </a:tc>
                <a:tc>
                  <a:txBody>
                    <a:bodyPr/>
                    <a:lstStyle/>
                    <a:p>
                      <a:r>
                        <a:rPr lang="es-MX" sz="1400">
                          <a:effectLst/>
                        </a:rPr>
                        <a:t>3 × DDR3-1066</a:t>
                      </a:r>
                    </a:p>
                  </a:txBody>
                  <a:tcPr marL="48348" marR="48348" marT="24174" marB="24174" anchor="ctr"/>
                </a:tc>
                <a:tc>
                  <a:txBody>
                    <a:bodyPr/>
                    <a:lstStyle/>
                    <a:p>
                      <a:r>
                        <a:rPr lang="es-MX" sz="1400">
                          <a:effectLst/>
                        </a:rPr>
                        <a:t>0.8–1.300 V</a:t>
                      </a:r>
                    </a:p>
                  </a:txBody>
                  <a:tcPr marL="48348" marR="48348" marT="24174" marB="24174" anchor="ctr"/>
                </a:tc>
                <a:tc>
                  <a:txBody>
                    <a:bodyPr/>
                    <a:lstStyle/>
                    <a:p>
                      <a:r>
                        <a:rPr lang="es-MX" sz="1400">
                          <a:effectLst/>
                        </a:rPr>
                        <a:t>130 W</a:t>
                      </a:r>
                    </a:p>
                  </a:txBody>
                  <a:tcPr marL="48348" marR="48348" marT="24174" marB="24174" anchor="ctr"/>
                </a:tc>
                <a:tc>
                  <a:txBody>
                    <a:bodyPr/>
                    <a:lstStyle/>
                    <a:p>
                      <a:r>
                        <a:rPr lang="es-MX" sz="1400">
                          <a:effectLst/>
                        </a:rPr>
                        <a:t>LGA 1366</a:t>
                      </a:r>
                    </a:p>
                  </a:txBody>
                  <a:tcPr marL="48348" marR="48348" marT="24174" marB="24174" anchor="ctr"/>
                </a:tc>
                <a:tc>
                  <a:txBody>
                    <a:bodyPr/>
                    <a:lstStyle/>
                    <a:p>
                      <a:r>
                        <a:rPr lang="es-MX" sz="1400">
                          <a:effectLst/>
                        </a:rPr>
                        <a:t>Junio de 2011</a:t>
                      </a:r>
                    </a:p>
                  </a:txBody>
                  <a:tcPr marL="48348" marR="48348" marT="24174" marB="24174" anchor="ctr"/>
                </a:tc>
                <a:tc>
                  <a:txBody>
                    <a:bodyPr/>
                    <a:lstStyle/>
                    <a:p>
                      <a:r>
                        <a:rPr lang="es-MX" sz="1400">
                          <a:effectLst/>
                        </a:rPr>
                        <a:t>$583</a:t>
                      </a:r>
                    </a:p>
                  </a:txBody>
                  <a:tcPr marL="48348" marR="48348" marT="24174" marB="24174" anchor="ctr"/>
                </a:tc>
                <a:extLst>
                  <a:ext uri="{0D108BD9-81ED-4DB2-BD59-A6C34878D82A}">
                    <a16:rowId xmlns:a16="http://schemas.microsoft.com/office/drawing/2014/main" val="2153867233"/>
                  </a:ext>
                </a:extLst>
              </a:tr>
              <a:tr h="845658">
                <a:tc>
                  <a:txBody>
                    <a:bodyPr/>
                    <a:lstStyle/>
                    <a:p>
                      <a:r>
                        <a:rPr lang="es-MX" sz="1400">
                          <a:effectLst/>
                        </a:rPr>
                        <a:t>Core i7-980X</a:t>
                      </a:r>
                    </a:p>
                  </a:txBody>
                  <a:tcPr marL="48348" marR="48348" marT="24174" marB="24174" anchor="ctr"/>
                </a:tc>
                <a:tc>
                  <a:txBody>
                    <a:bodyPr/>
                    <a:lstStyle/>
                    <a:p>
                      <a:r>
                        <a:rPr lang="es-MX" sz="1400">
                          <a:effectLst/>
                        </a:rPr>
                        <a:t>3.33 GHz</a:t>
                      </a:r>
                    </a:p>
                  </a:txBody>
                  <a:tcPr marL="48348" marR="48348" marT="24174" marB="24174" anchor="ctr"/>
                </a:tc>
                <a:tc>
                  <a:txBody>
                    <a:bodyPr/>
                    <a:lstStyle/>
                    <a:p>
                      <a:r>
                        <a:rPr lang="es-MX" sz="1400">
                          <a:effectLst/>
                        </a:rPr>
                        <a:t>1/1/1/1/2/2</a:t>
                      </a:r>
                    </a:p>
                  </a:txBody>
                  <a:tcPr marL="48348" marR="48348" marT="24174" marB="24174" anchor="ctr"/>
                </a:tc>
                <a:tc>
                  <a:txBody>
                    <a:bodyPr/>
                    <a:lstStyle/>
                    <a:p>
                      <a:r>
                        <a:rPr lang="es-MX" sz="1400">
                          <a:effectLst/>
                        </a:rPr>
                        <a:t>6</a:t>
                      </a:r>
                    </a:p>
                  </a:txBody>
                  <a:tcPr marL="48348" marR="48348" marT="24174" marB="24174" anchor="ctr"/>
                </a:tc>
                <a:tc>
                  <a:txBody>
                    <a:bodyPr/>
                    <a:lstStyle/>
                    <a:p>
                      <a:r>
                        <a:rPr lang="es-MX" sz="1400">
                          <a:effectLst/>
                        </a:rPr>
                        <a:t>6 × 256 KiB</a:t>
                      </a:r>
                    </a:p>
                  </a:txBody>
                  <a:tcPr marL="48348" marR="48348" marT="24174" marB="24174" anchor="ctr"/>
                </a:tc>
                <a:tc>
                  <a:txBody>
                    <a:bodyPr/>
                    <a:lstStyle/>
                    <a:p>
                      <a:r>
                        <a:rPr lang="es-MX" sz="1400">
                          <a:effectLst/>
                        </a:rPr>
                        <a:t>12 MiB</a:t>
                      </a:r>
                    </a:p>
                  </a:txBody>
                  <a:tcPr marL="48348" marR="48348" marT="24174" marB="24174" anchor="ctr"/>
                </a:tc>
                <a:tc>
                  <a:txBody>
                    <a:bodyPr/>
                    <a:lstStyle/>
                    <a:p>
                      <a:r>
                        <a:rPr lang="es-MX" sz="1400">
                          <a:effectLst/>
                        </a:rPr>
                        <a:t>1 × 6.4 GT/s QPI</a:t>
                      </a:r>
                    </a:p>
                  </a:txBody>
                  <a:tcPr marL="48348" marR="48348" marT="24174" marB="24174" anchor="ctr"/>
                </a:tc>
                <a:tc>
                  <a:txBody>
                    <a:bodyPr/>
                    <a:lstStyle/>
                    <a:p>
                      <a:r>
                        <a:rPr lang="es-MX" sz="1400">
                          <a:effectLst/>
                        </a:rPr>
                        <a:t>25×</a:t>
                      </a:r>
                    </a:p>
                  </a:txBody>
                  <a:tcPr marL="48348" marR="48348" marT="24174" marB="24174" anchor="ctr"/>
                </a:tc>
                <a:tc>
                  <a:txBody>
                    <a:bodyPr/>
                    <a:lstStyle/>
                    <a:p>
                      <a:r>
                        <a:rPr lang="es-MX" sz="1400">
                          <a:effectLst/>
                        </a:rPr>
                        <a:t>3 × DDR3-1066</a:t>
                      </a:r>
                    </a:p>
                  </a:txBody>
                  <a:tcPr marL="48348" marR="48348" marT="24174" marB="24174" anchor="ctr"/>
                </a:tc>
                <a:tc>
                  <a:txBody>
                    <a:bodyPr/>
                    <a:lstStyle/>
                    <a:p>
                      <a:r>
                        <a:rPr lang="es-MX" sz="1400">
                          <a:effectLst/>
                        </a:rPr>
                        <a:t>0.8–1.375 V</a:t>
                      </a:r>
                    </a:p>
                  </a:txBody>
                  <a:tcPr marL="48348" marR="48348" marT="24174" marB="24174" anchor="ctr"/>
                </a:tc>
                <a:tc>
                  <a:txBody>
                    <a:bodyPr/>
                    <a:lstStyle/>
                    <a:p>
                      <a:r>
                        <a:rPr lang="es-MX" sz="1400">
                          <a:effectLst/>
                        </a:rPr>
                        <a:t>130 W</a:t>
                      </a:r>
                    </a:p>
                  </a:txBody>
                  <a:tcPr marL="48348" marR="48348" marT="24174" marB="24174" anchor="ctr"/>
                </a:tc>
                <a:tc>
                  <a:txBody>
                    <a:bodyPr/>
                    <a:lstStyle/>
                    <a:p>
                      <a:r>
                        <a:rPr lang="es-MX" sz="1400">
                          <a:effectLst/>
                        </a:rPr>
                        <a:t>LGA 1366</a:t>
                      </a:r>
                    </a:p>
                  </a:txBody>
                  <a:tcPr marL="48348" marR="48348" marT="24174" marB="24174" anchor="ctr"/>
                </a:tc>
                <a:tc>
                  <a:txBody>
                    <a:bodyPr/>
                    <a:lstStyle/>
                    <a:p>
                      <a:r>
                        <a:rPr lang="es-MX" sz="1400">
                          <a:effectLst/>
                        </a:rPr>
                        <a:t>Marzo de 2010</a:t>
                      </a:r>
                    </a:p>
                  </a:txBody>
                  <a:tcPr marL="48348" marR="48348" marT="24174" marB="24174" anchor="ctr"/>
                </a:tc>
                <a:tc>
                  <a:txBody>
                    <a:bodyPr/>
                    <a:lstStyle/>
                    <a:p>
                      <a:r>
                        <a:rPr lang="es-MX" sz="1400">
                          <a:effectLst/>
                        </a:rPr>
                        <a:t>$999</a:t>
                      </a:r>
                    </a:p>
                  </a:txBody>
                  <a:tcPr marL="48348" marR="48348" marT="24174" marB="24174" anchor="ctr"/>
                </a:tc>
                <a:extLst>
                  <a:ext uri="{0D108BD9-81ED-4DB2-BD59-A6C34878D82A}">
                    <a16:rowId xmlns:a16="http://schemas.microsoft.com/office/drawing/2014/main" val="3353639345"/>
                  </a:ext>
                </a:extLst>
              </a:tr>
              <a:tr h="845658">
                <a:tc>
                  <a:txBody>
                    <a:bodyPr/>
                    <a:lstStyle/>
                    <a:p>
                      <a:r>
                        <a:rPr lang="es-MX" sz="1400">
                          <a:effectLst/>
                        </a:rPr>
                        <a:t>Core i7-990X</a:t>
                      </a:r>
                    </a:p>
                  </a:txBody>
                  <a:tcPr marL="48348" marR="48348" marT="24174" marB="24174" anchor="ctr"/>
                </a:tc>
                <a:tc>
                  <a:txBody>
                    <a:bodyPr/>
                    <a:lstStyle/>
                    <a:p>
                      <a:r>
                        <a:rPr lang="es-MX" sz="1400">
                          <a:effectLst/>
                        </a:rPr>
                        <a:t>3.47 GHz</a:t>
                      </a:r>
                    </a:p>
                  </a:txBody>
                  <a:tcPr marL="48348" marR="48348" marT="24174" marB="24174" anchor="ctr"/>
                </a:tc>
                <a:tc>
                  <a:txBody>
                    <a:bodyPr/>
                    <a:lstStyle/>
                    <a:p>
                      <a:r>
                        <a:rPr lang="es-MX" sz="1400">
                          <a:effectLst/>
                        </a:rPr>
                        <a:t>1/1/1/1/2/2</a:t>
                      </a:r>
                    </a:p>
                  </a:txBody>
                  <a:tcPr marL="48348" marR="48348" marT="24174" marB="24174" anchor="ctr"/>
                </a:tc>
                <a:tc>
                  <a:txBody>
                    <a:bodyPr/>
                    <a:lstStyle/>
                    <a:p>
                      <a:r>
                        <a:rPr lang="es-MX" sz="1400">
                          <a:effectLst/>
                        </a:rPr>
                        <a:t>6</a:t>
                      </a:r>
                    </a:p>
                  </a:txBody>
                  <a:tcPr marL="48348" marR="48348" marT="24174" marB="24174" anchor="ctr"/>
                </a:tc>
                <a:tc>
                  <a:txBody>
                    <a:bodyPr/>
                    <a:lstStyle/>
                    <a:p>
                      <a:r>
                        <a:rPr lang="es-MX" sz="1400">
                          <a:effectLst/>
                        </a:rPr>
                        <a:t>6 × 256 KiB</a:t>
                      </a:r>
                    </a:p>
                  </a:txBody>
                  <a:tcPr marL="48348" marR="48348" marT="24174" marB="24174" anchor="ctr"/>
                </a:tc>
                <a:tc>
                  <a:txBody>
                    <a:bodyPr/>
                    <a:lstStyle/>
                    <a:p>
                      <a:r>
                        <a:rPr lang="es-MX" sz="1400">
                          <a:effectLst/>
                        </a:rPr>
                        <a:t>12 MiB</a:t>
                      </a:r>
                    </a:p>
                  </a:txBody>
                  <a:tcPr marL="48348" marR="48348" marT="24174" marB="24174" anchor="ctr"/>
                </a:tc>
                <a:tc>
                  <a:txBody>
                    <a:bodyPr/>
                    <a:lstStyle/>
                    <a:p>
                      <a:r>
                        <a:rPr lang="es-MX" sz="1400">
                          <a:effectLst/>
                        </a:rPr>
                        <a:t>1 × 6.4 GT/s QPI</a:t>
                      </a:r>
                    </a:p>
                  </a:txBody>
                  <a:tcPr marL="48348" marR="48348" marT="24174" marB="24174" anchor="ctr"/>
                </a:tc>
                <a:tc>
                  <a:txBody>
                    <a:bodyPr/>
                    <a:lstStyle/>
                    <a:p>
                      <a:r>
                        <a:rPr lang="es-MX" sz="1400">
                          <a:effectLst/>
                        </a:rPr>
                        <a:t>26×</a:t>
                      </a:r>
                    </a:p>
                  </a:txBody>
                  <a:tcPr marL="48348" marR="48348" marT="24174" marB="24174" anchor="ctr"/>
                </a:tc>
                <a:tc>
                  <a:txBody>
                    <a:bodyPr/>
                    <a:lstStyle/>
                    <a:p>
                      <a:r>
                        <a:rPr lang="es-MX" sz="1400">
                          <a:effectLst/>
                        </a:rPr>
                        <a:t>3 × DDR3-1066</a:t>
                      </a:r>
                    </a:p>
                  </a:txBody>
                  <a:tcPr marL="48348" marR="48348" marT="24174" marB="24174" anchor="ctr"/>
                </a:tc>
                <a:tc>
                  <a:txBody>
                    <a:bodyPr/>
                    <a:lstStyle/>
                    <a:p>
                      <a:r>
                        <a:rPr lang="es-MX" sz="1400">
                          <a:effectLst/>
                        </a:rPr>
                        <a:t>0.8–1.375 V</a:t>
                      </a:r>
                    </a:p>
                  </a:txBody>
                  <a:tcPr marL="48348" marR="48348" marT="24174" marB="24174" anchor="ctr"/>
                </a:tc>
                <a:tc>
                  <a:txBody>
                    <a:bodyPr/>
                    <a:lstStyle/>
                    <a:p>
                      <a:r>
                        <a:rPr lang="es-MX" sz="1400">
                          <a:effectLst/>
                        </a:rPr>
                        <a:t>130 W</a:t>
                      </a:r>
                    </a:p>
                  </a:txBody>
                  <a:tcPr marL="48348" marR="48348" marT="24174" marB="24174" anchor="ctr"/>
                </a:tc>
                <a:tc>
                  <a:txBody>
                    <a:bodyPr/>
                    <a:lstStyle/>
                    <a:p>
                      <a:r>
                        <a:rPr lang="es-MX" sz="1400">
                          <a:effectLst/>
                        </a:rPr>
                        <a:t>LGA 1366</a:t>
                      </a:r>
                    </a:p>
                  </a:txBody>
                  <a:tcPr marL="48348" marR="48348" marT="24174" marB="24174" anchor="ctr"/>
                </a:tc>
                <a:tc>
                  <a:txBody>
                    <a:bodyPr/>
                    <a:lstStyle/>
                    <a:p>
                      <a:r>
                        <a:rPr lang="es-MX" sz="1400">
                          <a:effectLst/>
                        </a:rPr>
                        <a:t>Febrero de 2011</a:t>
                      </a:r>
                    </a:p>
                  </a:txBody>
                  <a:tcPr marL="48348" marR="48348" marT="24174" marB="24174" anchor="ctr"/>
                </a:tc>
                <a:tc>
                  <a:txBody>
                    <a:bodyPr/>
                    <a:lstStyle/>
                    <a:p>
                      <a:r>
                        <a:rPr lang="es-MX" sz="1400">
                          <a:effectLst/>
                        </a:rPr>
                        <a:t>$999</a:t>
                      </a:r>
                    </a:p>
                  </a:txBody>
                  <a:tcPr marL="48348" marR="48348" marT="24174" marB="24174" anchor="ctr"/>
                </a:tc>
                <a:extLst>
                  <a:ext uri="{0D108BD9-81ED-4DB2-BD59-A6C34878D82A}">
                    <a16:rowId xmlns:a16="http://schemas.microsoft.com/office/drawing/2014/main" val="4253792630"/>
                  </a:ext>
                </a:extLst>
              </a:tr>
              <a:tr h="845658">
                <a:tc>
                  <a:txBody>
                    <a:bodyPr/>
                    <a:lstStyle/>
                    <a:p>
                      <a:r>
                        <a:rPr lang="es-MX" sz="1400">
                          <a:effectLst/>
                        </a:rPr>
                        <a:t>Core i7-995X</a:t>
                      </a:r>
                    </a:p>
                  </a:txBody>
                  <a:tcPr marL="48348" marR="48348" marT="24174" marB="24174" anchor="ctr"/>
                </a:tc>
                <a:tc>
                  <a:txBody>
                    <a:bodyPr/>
                    <a:lstStyle/>
                    <a:p>
                      <a:r>
                        <a:rPr lang="es-MX" sz="1400">
                          <a:effectLst/>
                        </a:rPr>
                        <a:t>3.6 GHz</a:t>
                      </a:r>
                    </a:p>
                  </a:txBody>
                  <a:tcPr marL="48348" marR="48348" marT="24174" marB="24174" anchor="ctr"/>
                </a:tc>
                <a:tc>
                  <a:txBody>
                    <a:bodyPr/>
                    <a:lstStyle/>
                    <a:p>
                      <a:r>
                        <a:rPr lang="es-MX" sz="1400">
                          <a:effectLst/>
                        </a:rPr>
                        <a:t>?/?/?/?/?/2</a:t>
                      </a:r>
                    </a:p>
                  </a:txBody>
                  <a:tcPr marL="48348" marR="48348" marT="24174" marB="24174" anchor="ctr"/>
                </a:tc>
                <a:tc>
                  <a:txBody>
                    <a:bodyPr/>
                    <a:lstStyle/>
                    <a:p>
                      <a:r>
                        <a:rPr lang="es-MX" sz="1400">
                          <a:effectLst/>
                        </a:rPr>
                        <a:t>6</a:t>
                      </a:r>
                    </a:p>
                  </a:txBody>
                  <a:tcPr marL="48348" marR="48348" marT="24174" marB="24174" anchor="ctr"/>
                </a:tc>
                <a:tc>
                  <a:txBody>
                    <a:bodyPr/>
                    <a:lstStyle/>
                    <a:p>
                      <a:r>
                        <a:rPr lang="es-MX" sz="1400">
                          <a:effectLst/>
                        </a:rPr>
                        <a:t>6 × 256 KiB</a:t>
                      </a:r>
                    </a:p>
                  </a:txBody>
                  <a:tcPr marL="48348" marR="48348" marT="24174" marB="24174" anchor="ctr"/>
                </a:tc>
                <a:tc>
                  <a:txBody>
                    <a:bodyPr/>
                    <a:lstStyle/>
                    <a:p>
                      <a:r>
                        <a:rPr lang="es-MX" sz="1400">
                          <a:effectLst/>
                        </a:rPr>
                        <a:t>12 MiB</a:t>
                      </a:r>
                    </a:p>
                  </a:txBody>
                  <a:tcPr marL="48348" marR="48348" marT="24174" marB="24174" anchor="ctr"/>
                </a:tc>
                <a:tc>
                  <a:txBody>
                    <a:bodyPr/>
                    <a:lstStyle/>
                    <a:p>
                      <a:r>
                        <a:rPr lang="es-MX" sz="1400">
                          <a:effectLst/>
                        </a:rPr>
                        <a:t>1 × 6.4 GT/s QPI</a:t>
                      </a:r>
                    </a:p>
                  </a:txBody>
                  <a:tcPr marL="48348" marR="48348" marT="24174" marB="24174" anchor="ctr"/>
                </a:tc>
                <a:tc>
                  <a:txBody>
                    <a:bodyPr/>
                    <a:lstStyle/>
                    <a:p>
                      <a:r>
                        <a:rPr lang="es-MX" sz="1400">
                          <a:effectLst/>
                        </a:rPr>
                        <a:t>27×</a:t>
                      </a:r>
                    </a:p>
                  </a:txBody>
                  <a:tcPr marL="48348" marR="48348" marT="24174" marB="24174" anchor="ctr"/>
                </a:tc>
                <a:tc>
                  <a:txBody>
                    <a:bodyPr/>
                    <a:lstStyle/>
                    <a:p>
                      <a:r>
                        <a:rPr lang="es-MX" sz="1400">
                          <a:effectLst/>
                        </a:rPr>
                        <a:t>3 × DDR3-</a:t>
                      </a:r>
                    </a:p>
                  </a:txBody>
                  <a:tcPr marL="48348" marR="48348" marT="24174" marB="24174" anchor="ctr"/>
                </a:tc>
                <a:tc>
                  <a:txBody>
                    <a:bodyPr/>
                    <a:lstStyle/>
                    <a:p>
                      <a:endParaRPr lang="es-MX" sz="1400">
                        <a:effectLst/>
                      </a:endParaRPr>
                    </a:p>
                  </a:txBody>
                  <a:tcPr marL="48348" marR="48348" marT="24174" marB="24174" anchor="ctr"/>
                </a:tc>
                <a:tc>
                  <a:txBody>
                    <a:bodyPr/>
                    <a:lstStyle/>
                    <a:p>
                      <a:endParaRPr lang="es-MX" sz="1400">
                        <a:effectLst/>
                      </a:endParaRPr>
                    </a:p>
                  </a:txBody>
                  <a:tcPr marL="48348" marR="48348" marT="24174" marB="24174" anchor="ctr"/>
                </a:tc>
                <a:tc>
                  <a:txBody>
                    <a:bodyPr/>
                    <a:lstStyle/>
                    <a:p>
                      <a:r>
                        <a:rPr lang="es-MX" sz="1400">
                          <a:effectLst/>
                        </a:rPr>
                        <a:t>LGA 1366</a:t>
                      </a:r>
                    </a:p>
                  </a:txBody>
                  <a:tcPr marL="48348" marR="48348" marT="24174" marB="24174" anchor="ctr"/>
                </a:tc>
                <a:tc>
                  <a:txBody>
                    <a:bodyPr/>
                    <a:lstStyle/>
                    <a:p>
                      <a:r>
                        <a:rPr lang="es-MX" sz="1400">
                          <a:effectLst/>
                        </a:rPr>
                        <a:t>Nunca lanzado</a:t>
                      </a:r>
                    </a:p>
                  </a:txBody>
                  <a:tcPr marL="48348" marR="48348" marT="24174" marB="24174" anchor="ctr"/>
                </a:tc>
                <a:tc>
                  <a:txBody>
                    <a:bodyPr/>
                    <a:lstStyle/>
                    <a:p>
                      <a:endParaRPr lang="es-MX" sz="1400" dirty="0"/>
                    </a:p>
                  </a:txBody>
                  <a:tcPr marL="48348" marR="48348" marT="24174" marB="24174"/>
                </a:tc>
                <a:extLst>
                  <a:ext uri="{0D108BD9-81ED-4DB2-BD59-A6C34878D82A}">
                    <a16:rowId xmlns:a16="http://schemas.microsoft.com/office/drawing/2014/main" val="3982999442"/>
                  </a:ext>
                </a:extLst>
              </a:tr>
            </a:tbl>
          </a:graphicData>
        </a:graphic>
      </p:graphicFrame>
      <p:sp>
        <p:nvSpPr>
          <p:cNvPr id="7" name="CuadroTexto 6">
            <a:extLst>
              <a:ext uri="{FF2B5EF4-FFF2-40B4-BE49-F238E27FC236}">
                <a16:creationId xmlns:a16="http://schemas.microsoft.com/office/drawing/2014/main" id="{437E859E-0EBA-4938-9541-C4C9B75B8443}"/>
              </a:ext>
            </a:extLst>
          </p:cNvPr>
          <p:cNvSpPr txBox="1"/>
          <p:nvPr/>
        </p:nvSpPr>
        <p:spPr>
          <a:xfrm>
            <a:off x="838200" y="285786"/>
            <a:ext cx="6096000" cy="307777"/>
          </a:xfrm>
          <a:prstGeom prst="rect">
            <a:avLst/>
          </a:prstGeom>
          <a:noFill/>
        </p:spPr>
        <p:txBody>
          <a:bodyPr wrap="square">
            <a:spAutoFit/>
          </a:bodyPr>
          <a:lstStyle/>
          <a:p>
            <a:r>
              <a:rPr lang="es-ES" sz="1400" dirty="0" err="1">
                <a:solidFill>
                  <a:schemeClr val="accent1"/>
                </a:solidFill>
              </a:rPr>
              <a:t>Gulftown</a:t>
            </a:r>
            <a:r>
              <a:rPr lang="es-ES" sz="1400" dirty="0">
                <a:solidFill>
                  <a:schemeClr val="accent1"/>
                </a:solidFill>
              </a:rPr>
              <a:t> - tecnología de proceso de 32 nm</a:t>
            </a:r>
            <a:endParaRPr lang="es-MX" sz="1400" dirty="0">
              <a:solidFill>
                <a:schemeClr val="accent1"/>
              </a:solidFill>
            </a:endParaRPr>
          </a:p>
        </p:txBody>
      </p:sp>
    </p:spTree>
    <p:extLst>
      <p:ext uri="{BB962C8B-B14F-4D97-AF65-F5344CB8AC3E}">
        <p14:creationId xmlns:p14="http://schemas.microsoft.com/office/powerpoint/2010/main" val="5846836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498FB90-AA7A-4CBB-A829-4233290E0E39}"/>
              </a:ext>
            </a:extLst>
          </p:cNvPr>
          <p:cNvSpPr>
            <a:spLocks noGrp="1"/>
          </p:cNvSpPr>
          <p:nvPr>
            <p:ph type="sldNum" sz="quarter" idx="12"/>
          </p:nvPr>
        </p:nvSpPr>
        <p:spPr/>
        <p:txBody>
          <a:bodyPr/>
          <a:lstStyle/>
          <a:p>
            <a:pPr rtl="0"/>
            <a:fld id="{D8DA9DAA-006C-4F4B-980E-E3DF019B24E2}" type="slidenum">
              <a:rPr lang="es-ES" noProof="0" smtClean="0"/>
              <a:t>98</a:t>
            </a:fld>
            <a:endParaRPr lang="es-ES" noProof="0"/>
          </a:p>
        </p:txBody>
      </p:sp>
      <p:sp>
        <p:nvSpPr>
          <p:cNvPr id="6" name="CuadroTexto 5">
            <a:extLst>
              <a:ext uri="{FF2B5EF4-FFF2-40B4-BE49-F238E27FC236}">
                <a16:creationId xmlns:a16="http://schemas.microsoft.com/office/drawing/2014/main" id="{16744549-76B2-45B8-A9BA-BEC73DD89BE6}"/>
              </a:ext>
            </a:extLst>
          </p:cNvPr>
          <p:cNvSpPr txBox="1"/>
          <p:nvPr/>
        </p:nvSpPr>
        <p:spPr>
          <a:xfrm>
            <a:off x="967408" y="2017140"/>
            <a:ext cx="6533321" cy="1200329"/>
          </a:xfrm>
          <a:prstGeom prst="rect">
            <a:avLst/>
          </a:prstGeom>
          <a:noFill/>
        </p:spPr>
        <p:txBody>
          <a:bodyPr wrap="square">
            <a:spAutoFit/>
          </a:bodyPr>
          <a:lstStyle/>
          <a:p>
            <a:r>
              <a:rPr lang="es-MX" dirty="0"/>
              <a:t>Intel 64 - Microarquitectura Sandy Bridge</a:t>
            </a:r>
          </a:p>
          <a:p>
            <a:r>
              <a:rPr lang="es-MX" dirty="0"/>
              <a:t>Intel Celeron</a:t>
            </a:r>
          </a:p>
          <a:p>
            <a:r>
              <a:rPr lang="es-MX" dirty="0"/>
              <a:t>Sandy Bridge (marca Celeron): tecnología de proceso de 32 nm</a:t>
            </a:r>
          </a:p>
        </p:txBody>
      </p:sp>
    </p:spTree>
    <p:extLst>
      <p:ext uri="{BB962C8B-B14F-4D97-AF65-F5344CB8AC3E}">
        <p14:creationId xmlns:p14="http://schemas.microsoft.com/office/powerpoint/2010/main" val="40443005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B21D81-12D6-458E-95C0-8AAC65057E9E}"/>
              </a:ext>
            </a:extLst>
          </p:cNvPr>
          <p:cNvSpPr>
            <a:spLocks noGrp="1"/>
          </p:cNvSpPr>
          <p:nvPr>
            <p:ph type="sldNum" sz="quarter" idx="12"/>
          </p:nvPr>
        </p:nvSpPr>
        <p:spPr/>
        <p:txBody>
          <a:bodyPr/>
          <a:lstStyle/>
          <a:p>
            <a:pPr rtl="0"/>
            <a:fld id="{D8DA9DAA-006C-4F4B-980E-E3DF019B24E2}" type="slidenum">
              <a:rPr lang="es-ES" noProof="0" smtClean="0"/>
              <a:t>99</a:t>
            </a:fld>
            <a:endParaRPr lang="es-ES" noProof="0"/>
          </a:p>
        </p:txBody>
      </p:sp>
      <p:graphicFrame>
        <p:nvGraphicFramePr>
          <p:cNvPr id="7" name="Tabla 6">
            <a:extLst>
              <a:ext uri="{FF2B5EF4-FFF2-40B4-BE49-F238E27FC236}">
                <a16:creationId xmlns:a16="http://schemas.microsoft.com/office/drawing/2014/main" id="{03FB4ED9-14E3-4F85-A80E-7D5A260C75C1}"/>
              </a:ext>
            </a:extLst>
          </p:cNvPr>
          <p:cNvGraphicFramePr>
            <a:graphicFrameLocks noGrp="1"/>
          </p:cNvGraphicFramePr>
          <p:nvPr>
            <p:extLst>
              <p:ext uri="{D42A27DB-BD31-4B8C-83A1-F6EECF244321}">
                <p14:modId xmlns:p14="http://schemas.microsoft.com/office/powerpoint/2010/main" val="3534460889"/>
              </p:ext>
            </p:extLst>
          </p:nvPr>
        </p:nvGraphicFramePr>
        <p:xfrm>
          <a:off x="838200" y="48080"/>
          <a:ext cx="10903490" cy="6809920"/>
        </p:xfrm>
        <a:graphic>
          <a:graphicData uri="http://schemas.openxmlformats.org/drawingml/2006/table">
            <a:tbl>
              <a:tblPr>
                <a:tableStyleId>{E8B1032C-EA38-4F05-BA0D-38AFFFC7BED3}</a:tableStyleId>
              </a:tblPr>
              <a:tblGrid>
                <a:gridCol w="838730">
                  <a:extLst>
                    <a:ext uri="{9D8B030D-6E8A-4147-A177-3AD203B41FA5}">
                      <a16:colId xmlns:a16="http://schemas.microsoft.com/office/drawing/2014/main" val="2940409328"/>
                    </a:ext>
                  </a:extLst>
                </a:gridCol>
                <a:gridCol w="838730">
                  <a:extLst>
                    <a:ext uri="{9D8B030D-6E8A-4147-A177-3AD203B41FA5}">
                      <a16:colId xmlns:a16="http://schemas.microsoft.com/office/drawing/2014/main" val="170876125"/>
                    </a:ext>
                  </a:extLst>
                </a:gridCol>
                <a:gridCol w="838730">
                  <a:extLst>
                    <a:ext uri="{9D8B030D-6E8A-4147-A177-3AD203B41FA5}">
                      <a16:colId xmlns:a16="http://schemas.microsoft.com/office/drawing/2014/main" val="2425807631"/>
                    </a:ext>
                  </a:extLst>
                </a:gridCol>
                <a:gridCol w="838730">
                  <a:extLst>
                    <a:ext uri="{9D8B030D-6E8A-4147-A177-3AD203B41FA5}">
                      <a16:colId xmlns:a16="http://schemas.microsoft.com/office/drawing/2014/main" val="249611778"/>
                    </a:ext>
                  </a:extLst>
                </a:gridCol>
                <a:gridCol w="838730">
                  <a:extLst>
                    <a:ext uri="{9D8B030D-6E8A-4147-A177-3AD203B41FA5}">
                      <a16:colId xmlns:a16="http://schemas.microsoft.com/office/drawing/2014/main" val="3208314534"/>
                    </a:ext>
                  </a:extLst>
                </a:gridCol>
                <a:gridCol w="838730">
                  <a:extLst>
                    <a:ext uri="{9D8B030D-6E8A-4147-A177-3AD203B41FA5}">
                      <a16:colId xmlns:a16="http://schemas.microsoft.com/office/drawing/2014/main" val="510701068"/>
                    </a:ext>
                  </a:extLst>
                </a:gridCol>
                <a:gridCol w="838730">
                  <a:extLst>
                    <a:ext uri="{9D8B030D-6E8A-4147-A177-3AD203B41FA5}">
                      <a16:colId xmlns:a16="http://schemas.microsoft.com/office/drawing/2014/main" val="761163193"/>
                    </a:ext>
                  </a:extLst>
                </a:gridCol>
                <a:gridCol w="838730">
                  <a:extLst>
                    <a:ext uri="{9D8B030D-6E8A-4147-A177-3AD203B41FA5}">
                      <a16:colId xmlns:a16="http://schemas.microsoft.com/office/drawing/2014/main" val="1095318523"/>
                    </a:ext>
                  </a:extLst>
                </a:gridCol>
                <a:gridCol w="838730">
                  <a:extLst>
                    <a:ext uri="{9D8B030D-6E8A-4147-A177-3AD203B41FA5}">
                      <a16:colId xmlns:a16="http://schemas.microsoft.com/office/drawing/2014/main" val="494303794"/>
                    </a:ext>
                  </a:extLst>
                </a:gridCol>
                <a:gridCol w="838730">
                  <a:extLst>
                    <a:ext uri="{9D8B030D-6E8A-4147-A177-3AD203B41FA5}">
                      <a16:colId xmlns:a16="http://schemas.microsoft.com/office/drawing/2014/main" val="2731474029"/>
                    </a:ext>
                  </a:extLst>
                </a:gridCol>
                <a:gridCol w="838730">
                  <a:extLst>
                    <a:ext uri="{9D8B030D-6E8A-4147-A177-3AD203B41FA5}">
                      <a16:colId xmlns:a16="http://schemas.microsoft.com/office/drawing/2014/main" val="2982609874"/>
                    </a:ext>
                  </a:extLst>
                </a:gridCol>
                <a:gridCol w="838730">
                  <a:extLst>
                    <a:ext uri="{9D8B030D-6E8A-4147-A177-3AD203B41FA5}">
                      <a16:colId xmlns:a16="http://schemas.microsoft.com/office/drawing/2014/main" val="3775600746"/>
                    </a:ext>
                  </a:extLst>
                </a:gridCol>
                <a:gridCol w="838730">
                  <a:extLst>
                    <a:ext uri="{9D8B030D-6E8A-4147-A177-3AD203B41FA5}">
                      <a16:colId xmlns:a16="http://schemas.microsoft.com/office/drawing/2014/main" val="3921375196"/>
                    </a:ext>
                  </a:extLst>
                </a:gridCol>
              </a:tblGrid>
              <a:tr h="680425">
                <a:tc>
                  <a:txBody>
                    <a:bodyPr/>
                    <a:lstStyle/>
                    <a:p>
                      <a:pPr algn="ctr"/>
                      <a:r>
                        <a:rPr lang="es-MX" sz="1100">
                          <a:effectLst/>
                        </a:rPr>
                        <a:t>Modelo</a:t>
                      </a:r>
                    </a:p>
                  </a:txBody>
                  <a:tcPr marL="20920" marR="20920" marT="10460" marB="10460" anchor="ctr"/>
                </a:tc>
                <a:tc>
                  <a:txBody>
                    <a:bodyPr/>
                    <a:lstStyle/>
                    <a:p>
                      <a:pPr algn="ctr"/>
                      <a:r>
                        <a:rPr lang="es-MX" sz="1100">
                          <a:effectLst/>
                        </a:rPr>
                        <a:t>Núcleos</a:t>
                      </a:r>
                    </a:p>
                  </a:txBody>
                  <a:tcPr marL="20920" marR="20920" marT="10460" marB="10460" anchor="ctr"/>
                </a:tc>
                <a:tc>
                  <a:txBody>
                    <a:bodyPr/>
                    <a:lstStyle/>
                    <a:p>
                      <a:pPr algn="ctr"/>
                      <a:r>
                        <a:rPr lang="es-MX" sz="1100">
                          <a:effectLst/>
                        </a:rPr>
                        <a:t>Frecuencia</a:t>
                      </a:r>
                    </a:p>
                  </a:txBody>
                  <a:tcPr marL="20920" marR="20920" marT="10460" marB="10460" anchor="ctr"/>
                </a:tc>
                <a:tc>
                  <a:txBody>
                    <a:bodyPr/>
                    <a:lstStyle/>
                    <a:p>
                      <a:pPr algn="ctr"/>
                      <a:r>
                        <a:rPr lang="es-MX" sz="1100">
                          <a:effectLst/>
                        </a:rPr>
                        <a:t>Turbo</a:t>
                      </a:r>
                    </a:p>
                  </a:txBody>
                  <a:tcPr marL="20920" marR="20920" marT="10460" marB="10460" anchor="ctr"/>
                </a:tc>
                <a:tc>
                  <a:txBody>
                    <a:bodyPr/>
                    <a:lstStyle/>
                    <a:p>
                      <a:pPr algn="ctr"/>
                      <a:r>
                        <a:rPr lang="es-MX" sz="1100">
                          <a:effectLst/>
                        </a:rPr>
                        <a:t>CachéL2</a:t>
                      </a:r>
                    </a:p>
                  </a:txBody>
                  <a:tcPr marL="20920" marR="20920" marT="10460" marB="10460" anchor="ctr"/>
                </a:tc>
                <a:tc>
                  <a:txBody>
                    <a:bodyPr/>
                    <a:lstStyle/>
                    <a:p>
                      <a:pPr algn="ctr"/>
                      <a:r>
                        <a:rPr lang="es-MX" sz="1100">
                          <a:effectLst/>
                        </a:rPr>
                        <a:t>CachéL3</a:t>
                      </a:r>
                    </a:p>
                  </a:txBody>
                  <a:tcPr marL="20920" marR="20920" marT="10460" marB="10460" anchor="ctr"/>
                </a:tc>
                <a:tc>
                  <a:txBody>
                    <a:bodyPr/>
                    <a:lstStyle/>
                    <a:p>
                      <a:pPr algn="ctr"/>
                      <a:r>
                        <a:rPr lang="es-MX" sz="1100">
                          <a:effectLst/>
                        </a:rPr>
                        <a:t>modelo deGPU</a:t>
                      </a:r>
                    </a:p>
                  </a:txBody>
                  <a:tcPr marL="20920" marR="20920" marT="10460" marB="10460" anchor="ctr"/>
                </a:tc>
                <a:tc>
                  <a:txBody>
                    <a:bodyPr/>
                    <a:lstStyle/>
                    <a:p>
                      <a:pPr algn="ctr"/>
                      <a:r>
                        <a:rPr lang="es-MX" sz="1100">
                          <a:effectLst/>
                        </a:rPr>
                        <a:t>frecuencia deGPU</a:t>
                      </a:r>
                    </a:p>
                  </a:txBody>
                  <a:tcPr marL="20920" marR="20920" marT="10460" marB="10460" anchor="ctr"/>
                </a:tc>
                <a:tc>
                  <a:txBody>
                    <a:bodyPr/>
                    <a:lstStyle/>
                    <a:p>
                      <a:pPr algn="ctr"/>
                      <a:r>
                        <a:rPr lang="es-MX" sz="1100">
                          <a:effectLst/>
                        </a:rPr>
                        <a:t>TDP</a:t>
                      </a:r>
                    </a:p>
                  </a:txBody>
                  <a:tcPr marL="20920" marR="20920" marT="10460" marB="10460" anchor="ctr"/>
                </a:tc>
                <a:tc>
                  <a:txBody>
                    <a:bodyPr/>
                    <a:lstStyle/>
                    <a:p>
                      <a:pPr algn="ctr"/>
                      <a:r>
                        <a:rPr lang="es-MX" sz="1100">
                          <a:effectLst/>
                        </a:rPr>
                        <a:t>Socket</a:t>
                      </a:r>
                    </a:p>
                  </a:txBody>
                  <a:tcPr marL="20920" marR="20920" marT="10460" marB="10460" anchor="ctr"/>
                </a:tc>
                <a:tc>
                  <a:txBody>
                    <a:bodyPr/>
                    <a:lstStyle/>
                    <a:p>
                      <a:pPr algn="ctr"/>
                      <a:r>
                        <a:rPr lang="es-MX" sz="1100">
                          <a:effectLst/>
                        </a:rPr>
                        <a:t>I/O bus</a:t>
                      </a:r>
                    </a:p>
                  </a:txBody>
                  <a:tcPr marL="20920" marR="20920" marT="10460" marB="10460" anchor="ctr"/>
                </a:tc>
                <a:tc>
                  <a:txBody>
                    <a:bodyPr/>
                    <a:lstStyle/>
                    <a:p>
                      <a:pPr algn="ctr"/>
                      <a:r>
                        <a:rPr lang="es-MX" sz="1100">
                          <a:effectLst/>
                        </a:rPr>
                        <a:t>Fecha delanzamiento</a:t>
                      </a:r>
                    </a:p>
                  </a:txBody>
                  <a:tcPr marL="20920" marR="20920" marT="10460" marB="10460" anchor="ctr"/>
                </a:tc>
                <a:tc>
                  <a:txBody>
                    <a:bodyPr/>
                    <a:lstStyle/>
                    <a:p>
                      <a:pPr algn="ctr"/>
                      <a:r>
                        <a:rPr lang="es-MX" sz="1100">
                          <a:effectLst/>
                        </a:rPr>
                        <a:t>Precio delanzamiento</a:t>
                      </a:r>
                    </a:p>
                    <a:p>
                      <a:pPr algn="ctr"/>
                      <a:r>
                        <a:rPr lang="es-MX" sz="1100">
                          <a:effectLst/>
                        </a:rPr>
                        <a:t>(USD)</a:t>
                      </a:r>
                    </a:p>
                  </a:txBody>
                  <a:tcPr marL="20920" marR="20920" marT="10460" marB="10460" anchor="ctr"/>
                </a:tc>
                <a:extLst>
                  <a:ext uri="{0D108BD9-81ED-4DB2-BD59-A6C34878D82A}">
                    <a16:rowId xmlns:a16="http://schemas.microsoft.com/office/drawing/2014/main" val="466394898"/>
                  </a:ext>
                </a:extLst>
              </a:tr>
              <a:tr h="680425">
                <a:tc>
                  <a:txBody>
                    <a:bodyPr/>
                    <a:lstStyle/>
                    <a:p>
                      <a:r>
                        <a:rPr lang="es-MX" sz="1100">
                          <a:effectLst/>
                        </a:rPr>
                        <a:t>Celeron G530</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2.4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Intel Graphics Technology (6 EUs)</a:t>
                      </a:r>
                    </a:p>
                  </a:txBody>
                  <a:tcPr marL="20920" marR="20920" marT="10460" marB="10460" anchor="ctr"/>
                </a:tc>
                <a:tc>
                  <a:txBody>
                    <a:bodyPr/>
                    <a:lstStyle/>
                    <a:p>
                      <a:r>
                        <a:rPr lang="es-MX" sz="1100">
                          <a:effectLst/>
                        </a:rPr>
                        <a:t>850–1000 MHz</a:t>
                      </a:r>
                    </a:p>
                  </a:txBody>
                  <a:tcPr marL="20920" marR="20920" marT="10460" marB="10460" anchor="ctr"/>
                </a:tc>
                <a:tc>
                  <a:txBody>
                    <a:bodyPr/>
                    <a:lstStyle/>
                    <a:p>
                      <a:r>
                        <a:rPr lang="es-MX" sz="1100">
                          <a:effectLst/>
                        </a:rPr>
                        <a:t>65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2011</a:t>
                      </a:r>
                    </a:p>
                  </a:txBody>
                  <a:tcPr marL="20920" marR="20920" marT="10460" marB="10460" anchor="ctr"/>
                </a:tc>
                <a:tc>
                  <a:txBody>
                    <a:bodyPr/>
                    <a:lstStyle/>
                    <a:p>
                      <a:r>
                        <a:rPr lang="es-MX" sz="1100">
                          <a:effectLst/>
                        </a:rPr>
                        <a:t>$42</a:t>
                      </a:r>
                    </a:p>
                  </a:txBody>
                  <a:tcPr marL="20920" marR="20920" marT="10460" marB="10460" anchor="ctr"/>
                </a:tc>
                <a:extLst>
                  <a:ext uri="{0D108BD9-81ED-4DB2-BD59-A6C34878D82A}">
                    <a16:rowId xmlns:a16="http://schemas.microsoft.com/office/drawing/2014/main" val="3924294461"/>
                  </a:ext>
                </a:extLst>
              </a:tr>
              <a:tr h="494854">
                <a:tc>
                  <a:txBody>
                    <a:bodyPr/>
                    <a:lstStyle/>
                    <a:p>
                      <a:r>
                        <a:rPr lang="es-MX" sz="1100">
                          <a:effectLst/>
                        </a:rPr>
                        <a:t>Celeron G540</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2.5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850–1000 MHz</a:t>
                      </a:r>
                    </a:p>
                  </a:txBody>
                  <a:tcPr marL="20920" marR="20920" marT="10460" marB="10460" anchor="ctr"/>
                </a:tc>
                <a:tc>
                  <a:txBody>
                    <a:bodyPr/>
                    <a:lstStyle/>
                    <a:p>
                      <a:r>
                        <a:rPr lang="es-MX" sz="1100">
                          <a:effectLst/>
                        </a:rPr>
                        <a:t>65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2011</a:t>
                      </a:r>
                    </a:p>
                  </a:txBody>
                  <a:tcPr marL="20920" marR="20920" marT="10460" marB="10460" anchor="ctr"/>
                </a:tc>
                <a:tc>
                  <a:txBody>
                    <a:bodyPr/>
                    <a:lstStyle/>
                    <a:p>
                      <a:r>
                        <a:rPr lang="es-MX" sz="1100">
                          <a:effectLst/>
                        </a:rPr>
                        <a:t>$52</a:t>
                      </a:r>
                    </a:p>
                  </a:txBody>
                  <a:tcPr marL="20920" marR="20920" marT="10460" marB="10460" anchor="ctr"/>
                </a:tc>
                <a:extLst>
                  <a:ext uri="{0D108BD9-81ED-4DB2-BD59-A6C34878D82A}">
                    <a16:rowId xmlns:a16="http://schemas.microsoft.com/office/drawing/2014/main" val="1911566403"/>
                  </a:ext>
                </a:extLst>
              </a:tr>
              <a:tr h="494854">
                <a:tc>
                  <a:txBody>
                    <a:bodyPr/>
                    <a:lstStyle/>
                    <a:p>
                      <a:r>
                        <a:rPr lang="es-MX" sz="1100">
                          <a:effectLst/>
                        </a:rPr>
                        <a:t>Celeron G550</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2.6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850–1000 MHz</a:t>
                      </a:r>
                    </a:p>
                  </a:txBody>
                  <a:tcPr marL="20920" marR="20920" marT="10460" marB="10460" anchor="ctr"/>
                </a:tc>
                <a:tc>
                  <a:txBody>
                    <a:bodyPr/>
                    <a:lstStyle/>
                    <a:p>
                      <a:r>
                        <a:rPr lang="es-MX" sz="1100">
                          <a:effectLst/>
                        </a:rPr>
                        <a:t>65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Junio de 2012</a:t>
                      </a:r>
                    </a:p>
                  </a:txBody>
                  <a:tcPr marL="20920" marR="20920" marT="10460" marB="10460" anchor="ctr"/>
                </a:tc>
                <a:tc>
                  <a:txBody>
                    <a:bodyPr/>
                    <a:lstStyle/>
                    <a:p>
                      <a:r>
                        <a:rPr lang="es-MX" sz="1100">
                          <a:effectLst/>
                        </a:rPr>
                        <a:t>$52</a:t>
                      </a:r>
                    </a:p>
                  </a:txBody>
                  <a:tcPr marL="20920" marR="20920" marT="10460" marB="10460" anchor="ctr"/>
                </a:tc>
                <a:extLst>
                  <a:ext uri="{0D108BD9-81ED-4DB2-BD59-A6C34878D82A}">
                    <a16:rowId xmlns:a16="http://schemas.microsoft.com/office/drawing/2014/main" val="1742974807"/>
                  </a:ext>
                </a:extLst>
              </a:tr>
              <a:tr h="494854">
                <a:tc>
                  <a:txBody>
                    <a:bodyPr/>
                    <a:lstStyle/>
                    <a:p>
                      <a:r>
                        <a:rPr lang="es-MX" sz="1100">
                          <a:effectLst/>
                        </a:rPr>
                        <a:t>Celeron G555</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2.7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dirty="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850–1000 MHz</a:t>
                      </a:r>
                    </a:p>
                  </a:txBody>
                  <a:tcPr marL="20920" marR="20920" marT="10460" marB="10460" anchor="ctr"/>
                </a:tc>
                <a:tc>
                  <a:txBody>
                    <a:bodyPr/>
                    <a:lstStyle/>
                    <a:p>
                      <a:r>
                        <a:rPr lang="es-MX" sz="1100">
                          <a:effectLst/>
                        </a:rPr>
                        <a:t>65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2012</a:t>
                      </a:r>
                    </a:p>
                  </a:txBody>
                  <a:tcPr marL="20920" marR="20920" marT="10460" marB="10460" anchor="ctr"/>
                </a:tc>
                <a:tc>
                  <a:txBody>
                    <a:bodyPr/>
                    <a:lstStyle/>
                    <a:p>
                      <a:r>
                        <a:rPr lang="es-MX" sz="1100">
                          <a:effectLst/>
                        </a:rPr>
                        <a:t>$52</a:t>
                      </a:r>
                    </a:p>
                  </a:txBody>
                  <a:tcPr marL="20920" marR="20920" marT="10460" marB="10460" anchor="ctr"/>
                </a:tc>
                <a:extLst>
                  <a:ext uri="{0D108BD9-81ED-4DB2-BD59-A6C34878D82A}">
                    <a16:rowId xmlns:a16="http://schemas.microsoft.com/office/drawing/2014/main" val="1929806364"/>
                  </a:ext>
                </a:extLst>
              </a:tr>
              <a:tr h="123714">
                <a:tc gridSpan="13">
                  <a:txBody>
                    <a:bodyPr/>
                    <a:lstStyle/>
                    <a:p>
                      <a:r>
                        <a:rPr lang="es-MX" sz="1100" b="1">
                          <a:effectLst/>
                        </a:rPr>
                        <a:t>bajo consumo</a:t>
                      </a:r>
                      <a:endParaRPr lang="es-MX" sz="1100">
                        <a:effectLst/>
                      </a:endParaRPr>
                    </a:p>
                  </a:txBody>
                  <a:tcPr marL="20920" marR="20920" marT="10460" marB="1046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06928462"/>
                  </a:ext>
                </a:extLst>
              </a:tr>
              <a:tr h="494854">
                <a:tc>
                  <a:txBody>
                    <a:bodyPr/>
                    <a:lstStyle/>
                    <a:p>
                      <a:r>
                        <a:rPr lang="es-MX" sz="1100">
                          <a:effectLst/>
                        </a:rPr>
                        <a:t>Celeron G440</a:t>
                      </a:r>
                    </a:p>
                  </a:txBody>
                  <a:tcPr marL="20920" marR="20920" marT="10460" marB="10460" anchor="ctr"/>
                </a:tc>
                <a:tc>
                  <a:txBody>
                    <a:bodyPr/>
                    <a:lstStyle/>
                    <a:p>
                      <a:r>
                        <a:rPr lang="es-MX" sz="1100">
                          <a:effectLst/>
                        </a:rPr>
                        <a:t>1</a:t>
                      </a:r>
                    </a:p>
                  </a:txBody>
                  <a:tcPr marL="20920" marR="20920" marT="10460" marB="10460" anchor="ctr"/>
                </a:tc>
                <a:tc>
                  <a:txBody>
                    <a:bodyPr/>
                    <a:lstStyle/>
                    <a:p>
                      <a:r>
                        <a:rPr lang="es-MX" sz="1100">
                          <a:effectLst/>
                        </a:rPr>
                        <a:t>1.6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1 × 256 KiB</a:t>
                      </a:r>
                    </a:p>
                  </a:txBody>
                  <a:tcPr marL="20920" marR="20920" marT="10460" marB="10460" anchor="ctr"/>
                </a:tc>
                <a:tc>
                  <a:txBody>
                    <a:bodyPr/>
                    <a:lstStyle/>
                    <a:p>
                      <a:r>
                        <a:rPr lang="es-MX" sz="1100">
                          <a:effectLst/>
                        </a:rPr>
                        <a:t>1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2011</a:t>
                      </a:r>
                    </a:p>
                  </a:txBody>
                  <a:tcPr marL="20920" marR="20920" marT="10460" marB="10460" anchor="ctr"/>
                </a:tc>
                <a:tc>
                  <a:txBody>
                    <a:bodyPr/>
                    <a:lstStyle/>
                    <a:p>
                      <a:r>
                        <a:rPr lang="es-MX" sz="1100">
                          <a:effectLst/>
                        </a:rPr>
                        <a:t>$37</a:t>
                      </a:r>
                    </a:p>
                  </a:txBody>
                  <a:tcPr marL="20920" marR="20920" marT="10460" marB="10460" anchor="ctr"/>
                </a:tc>
                <a:extLst>
                  <a:ext uri="{0D108BD9-81ED-4DB2-BD59-A6C34878D82A}">
                    <a16:rowId xmlns:a16="http://schemas.microsoft.com/office/drawing/2014/main" val="2419322684"/>
                  </a:ext>
                </a:extLst>
              </a:tr>
              <a:tr h="494854">
                <a:tc>
                  <a:txBody>
                    <a:bodyPr/>
                    <a:lstStyle/>
                    <a:p>
                      <a:r>
                        <a:rPr lang="es-MX" sz="1100">
                          <a:effectLst/>
                        </a:rPr>
                        <a:t>Celeron G460</a:t>
                      </a:r>
                    </a:p>
                  </a:txBody>
                  <a:tcPr marL="20920" marR="20920" marT="10460" marB="10460" anchor="ctr"/>
                </a:tc>
                <a:tc>
                  <a:txBody>
                    <a:bodyPr/>
                    <a:lstStyle/>
                    <a:p>
                      <a:r>
                        <a:rPr lang="es-MX" sz="1100">
                          <a:effectLst/>
                        </a:rPr>
                        <a:t>1</a:t>
                      </a:r>
                    </a:p>
                  </a:txBody>
                  <a:tcPr marL="20920" marR="20920" marT="10460" marB="10460" anchor="ctr"/>
                </a:tc>
                <a:tc>
                  <a:txBody>
                    <a:bodyPr/>
                    <a:lstStyle/>
                    <a:p>
                      <a:r>
                        <a:rPr lang="es-MX" sz="1100">
                          <a:effectLst/>
                        </a:rPr>
                        <a:t>1.8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1 × 256 KiB</a:t>
                      </a:r>
                    </a:p>
                  </a:txBody>
                  <a:tcPr marL="20920" marR="20920" marT="10460" marB="10460" anchor="ctr"/>
                </a:tc>
                <a:tc>
                  <a:txBody>
                    <a:bodyPr/>
                    <a:lstStyle/>
                    <a:p>
                      <a:r>
                        <a:rPr lang="es-MX" sz="1100">
                          <a:effectLst/>
                        </a:rPr>
                        <a:t>1.5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Diciembre de 2011</a:t>
                      </a:r>
                    </a:p>
                  </a:txBody>
                  <a:tcPr marL="20920" marR="20920" marT="10460" marB="10460" anchor="ctr"/>
                </a:tc>
                <a:tc>
                  <a:txBody>
                    <a:bodyPr/>
                    <a:lstStyle/>
                    <a:p>
                      <a:r>
                        <a:rPr lang="es-MX" sz="1100">
                          <a:effectLst/>
                        </a:rPr>
                        <a:t>$37</a:t>
                      </a:r>
                    </a:p>
                  </a:txBody>
                  <a:tcPr marL="20920" marR="20920" marT="10460" marB="10460" anchor="ctr"/>
                </a:tc>
                <a:extLst>
                  <a:ext uri="{0D108BD9-81ED-4DB2-BD59-A6C34878D82A}">
                    <a16:rowId xmlns:a16="http://schemas.microsoft.com/office/drawing/2014/main" val="3880116126"/>
                  </a:ext>
                </a:extLst>
              </a:tr>
              <a:tr h="494854">
                <a:tc>
                  <a:txBody>
                    <a:bodyPr/>
                    <a:lstStyle/>
                    <a:p>
                      <a:r>
                        <a:rPr lang="es-MX" sz="1100">
                          <a:effectLst/>
                        </a:rPr>
                        <a:t>Celeron G465</a:t>
                      </a:r>
                    </a:p>
                  </a:txBody>
                  <a:tcPr marL="20920" marR="20920" marT="10460" marB="10460" anchor="ctr"/>
                </a:tc>
                <a:tc>
                  <a:txBody>
                    <a:bodyPr/>
                    <a:lstStyle/>
                    <a:p>
                      <a:r>
                        <a:rPr lang="es-MX" sz="1100">
                          <a:effectLst/>
                        </a:rPr>
                        <a:t>1</a:t>
                      </a:r>
                    </a:p>
                  </a:txBody>
                  <a:tcPr marL="20920" marR="20920" marT="10460" marB="10460" anchor="ctr"/>
                </a:tc>
                <a:tc>
                  <a:txBody>
                    <a:bodyPr/>
                    <a:lstStyle/>
                    <a:p>
                      <a:r>
                        <a:rPr lang="es-MX" sz="1100">
                          <a:effectLst/>
                        </a:rPr>
                        <a:t>1.9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1 × 256 KiB</a:t>
                      </a:r>
                    </a:p>
                  </a:txBody>
                  <a:tcPr marL="20920" marR="20920" marT="10460" marB="10460" anchor="ctr"/>
                </a:tc>
                <a:tc>
                  <a:txBody>
                    <a:bodyPr/>
                    <a:lstStyle/>
                    <a:p>
                      <a:r>
                        <a:rPr lang="es-MX" sz="1100">
                          <a:effectLst/>
                        </a:rPr>
                        <a:t>1.5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2012</a:t>
                      </a:r>
                    </a:p>
                  </a:txBody>
                  <a:tcPr marL="20920" marR="20920" marT="10460" marB="10460" anchor="ctr"/>
                </a:tc>
                <a:tc>
                  <a:txBody>
                    <a:bodyPr/>
                    <a:lstStyle/>
                    <a:p>
                      <a:r>
                        <a:rPr lang="es-MX" sz="1100">
                          <a:effectLst/>
                        </a:rPr>
                        <a:t>$37</a:t>
                      </a:r>
                    </a:p>
                  </a:txBody>
                  <a:tcPr marL="20920" marR="20920" marT="10460" marB="10460" anchor="ctr"/>
                </a:tc>
                <a:extLst>
                  <a:ext uri="{0D108BD9-81ED-4DB2-BD59-A6C34878D82A}">
                    <a16:rowId xmlns:a16="http://schemas.microsoft.com/office/drawing/2014/main" val="734473184"/>
                  </a:ext>
                </a:extLst>
              </a:tr>
              <a:tr h="494854">
                <a:tc>
                  <a:txBody>
                    <a:bodyPr/>
                    <a:lstStyle/>
                    <a:p>
                      <a:r>
                        <a:rPr lang="es-MX" sz="1100">
                          <a:effectLst/>
                        </a:rPr>
                        <a:t>Celeron G470</a:t>
                      </a:r>
                    </a:p>
                  </a:txBody>
                  <a:tcPr marL="20920" marR="20920" marT="10460" marB="10460" anchor="ctr"/>
                </a:tc>
                <a:tc>
                  <a:txBody>
                    <a:bodyPr/>
                    <a:lstStyle/>
                    <a:p>
                      <a:r>
                        <a:rPr lang="es-MX" sz="1100">
                          <a:effectLst/>
                        </a:rPr>
                        <a:t>1</a:t>
                      </a:r>
                    </a:p>
                  </a:txBody>
                  <a:tcPr marL="20920" marR="20920" marT="10460" marB="10460" anchor="ctr"/>
                </a:tc>
                <a:tc>
                  <a:txBody>
                    <a:bodyPr/>
                    <a:lstStyle/>
                    <a:p>
                      <a:r>
                        <a:rPr lang="es-MX" sz="1100">
                          <a:effectLst/>
                        </a:rPr>
                        <a:t>2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1 × 256 KiB</a:t>
                      </a:r>
                    </a:p>
                  </a:txBody>
                  <a:tcPr marL="20920" marR="20920" marT="10460" marB="10460" anchor="ctr"/>
                </a:tc>
                <a:tc>
                  <a:txBody>
                    <a:bodyPr/>
                    <a:lstStyle/>
                    <a:p>
                      <a:r>
                        <a:rPr lang="es-MX" sz="1100">
                          <a:effectLst/>
                        </a:rPr>
                        <a:t>1.5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Junio de 2013</a:t>
                      </a:r>
                    </a:p>
                  </a:txBody>
                  <a:tcPr marL="20920" marR="20920" marT="10460" marB="10460" anchor="ctr"/>
                </a:tc>
                <a:tc>
                  <a:txBody>
                    <a:bodyPr/>
                    <a:lstStyle/>
                    <a:p>
                      <a:r>
                        <a:rPr lang="es-MX" sz="1100">
                          <a:effectLst/>
                        </a:rPr>
                        <a:t>$37</a:t>
                      </a:r>
                    </a:p>
                  </a:txBody>
                  <a:tcPr marL="20920" marR="20920" marT="10460" marB="10460" anchor="ctr"/>
                </a:tc>
                <a:extLst>
                  <a:ext uri="{0D108BD9-81ED-4DB2-BD59-A6C34878D82A}">
                    <a16:rowId xmlns:a16="http://schemas.microsoft.com/office/drawing/2014/main" val="869127811"/>
                  </a:ext>
                </a:extLst>
              </a:tr>
              <a:tr h="494854">
                <a:tc>
                  <a:txBody>
                    <a:bodyPr/>
                    <a:lstStyle/>
                    <a:p>
                      <a:r>
                        <a:rPr lang="es-MX" sz="1100">
                          <a:effectLst/>
                        </a:rPr>
                        <a:t>Celeron G530T</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2011</a:t>
                      </a:r>
                    </a:p>
                  </a:txBody>
                  <a:tcPr marL="20920" marR="20920" marT="10460" marB="10460" anchor="ctr"/>
                </a:tc>
                <a:tc>
                  <a:txBody>
                    <a:bodyPr/>
                    <a:lstStyle/>
                    <a:p>
                      <a:r>
                        <a:rPr lang="es-MX" sz="1100">
                          <a:effectLst/>
                        </a:rPr>
                        <a:t>$47</a:t>
                      </a:r>
                    </a:p>
                  </a:txBody>
                  <a:tcPr marL="20920" marR="20920" marT="10460" marB="10460" anchor="ctr"/>
                </a:tc>
                <a:extLst>
                  <a:ext uri="{0D108BD9-81ED-4DB2-BD59-A6C34878D82A}">
                    <a16:rowId xmlns:a16="http://schemas.microsoft.com/office/drawing/2014/main" val="3409311288"/>
                  </a:ext>
                </a:extLst>
              </a:tr>
              <a:tr h="494854">
                <a:tc>
                  <a:txBody>
                    <a:bodyPr/>
                    <a:lstStyle/>
                    <a:p>
                      <a:r>
                        <a:rPr lang="es-MX" sz="1100">
                          <a:effectLst/>
                        </a:rPr>
                        <a:t>Celeron G540T</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2.1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Junio de 2012</a:t>
                      </a:r>
                    </a:p>
                  </a:txBody>
                  <a:tcPr marL="20920" marR="20920" marT="10460" marB="10460" anchor="ctr"/>
                </a:tc>
                <a:tc>
                  <a:txBody>
                    <a:bodyPr/>
                    <a:lstStyle/>
                    <a:p>
                      <a:r>
                        <a:rPr lang="es-MX" sz="1100">
                          <a:effectLst/>
                        </a:rPr>
                        <a:t>$42</a:t>
                      </a:r>
                    </a:p>
                  </a:txBody>
                  <a:tcPr marL="20920" marR="20920" marT="10460" marB="10460" anchor="ctr"/>
                </a:tc>
                <a:extLst>
                  <a:ext uri="{0D108BD9-81ED-4DB2-BD59-A6C34878D82A}">
                    <a16:rowId xmlns:a16="http://schemas.microsoft.com/office/drawing/2014/main" val="2390275168"/>
                  </a:ext>
                </a:extLst>
              </a:tr>
              <a:tr h="494854">
                <a:tc>
                  <a:txBody>
                    <a:bodyPr/>
                    <a:lstStyle/>
                    <a:p>
                      <a:r>
                        <a:rPr lang="es-MX" sz="1100">
                          <a:effectLst/>
                        </a:rPr>
                        <a:t>Celeron G550T</a:t>
                      </a:r>
                    </a:p>
                  </a:txBody>
                  <a:tcPr marL="20920" marR="20920" marT="10460" marB="10460" anchor="ctr"/>
                </a:tc>
                <a:tc>
                  <a:txBody>
                    <a:bodyPr/>
                    <a:lstStyle/>
                    <a:p>
                      <a:r>
                        <a:rPr lang="es-MX" sz="1100">
                          <a:effectLst/>
                        </a:rPr>
                        <a:t>2</a:t>
                      </a:r>
                    </a:p>
                  </a:txBody>
                  <a:tcPr marL="20920" marR="20920" marT="10460" marB="10460" anchor="ctr"/>
                </a:tc>
                <a:tc>
                  <a:txBody>
                    <a:bodyPr/>
                    <a:lstStyle/>
                    <a:p>
                      <a:r>
                        <a:rPr lang="es-MX" sz="1100">
                          <a:effectLst/>
                        </a:rPr>
                        <a:t>2.2 GHz</a:t>
                      </a:r>
                    </a:p>
                  </a:txBody>
                  <a:tcPr marL="20920" marR="20920" marT="10460" marB="10460" anchor="ctr"/>
                </a:tc>
                <a:tc>
                  <a:txBody>
                    <a:bodyPr/>
                    <a:lstStyle/>
                    <a:p>
                      <a:r>
                        <a:rPr lang="es-MX" sz="1100">
                          <a:effectLst/>
                        </a:rPr>
                        <a:t>N/A</a:t>
                      </a:r>
                    </a:p>
                  </a:txBody>
                  <a:tcPr marL="20920" marR="20920" marT="10460" marB="10460" anchor="ctr"/>
                </a:tc>
                <a:tc>
                  <a:txBody>
                    <a:bodyPr/>
                    <a:lstStyle/>
                    <a:p>
                      <a:r>
                        <a:rPr lang="es-MX" sz="1100">
                          <a:effectLst/>
                        </a:rPr>
                        <a:t>2 × 256 KiB</a:t>
                      </a:r>
                    </a:p>
                  </a:txBody>
                  <a:tcPr marL="20920" marR="20920" marT="10460" marB="10460" anchor="ctr"/>
                </a:tc>
                <a:tc>
                  <a:txBody>
                    <a:bodyPr/>
                    <a:lstStyle/>
                    <a:p>
                      <a:r>
                        <a:rPr lang="es-MX" sz="1100">
                          <a:effectLst/>
                        </a:rPr>
                        <a:t>2 MiB</a:t>
                      </a:r>
                    </a:p>
                  </a:txBody>
                  <a:tcPr marL="20920" marR="20920" marT="10460" marB="10460" anchor="ctr"/>
                </a:tc>
                <a:tc>
                  <a:txBody>
                    <a:bodyPr/>
                    <a:lstStyle/>
                    <a:p>
                      <a:r>
                        <a:rPr lang="es-MX" sz="1100">
                          <a:effectLst/>
                        </a:rPr>
                        <a:t>HD Graphics (6 EUs)</a:t>
                      </a:r>
                    </a:p>
                  </a:txBody>
                  <a:tcPr marL="20920" marR="20920" marT="10460" marB="10460" anchor="ctr"/>
                </a:tc>
                <a:tc>
                  <a:txBody>
                    <a:bodyPr/>
                    <a:lstStyle/>
                    <a:p>
                      <a:r>
                        <a:rPr lang="es-MX" sz="1100">
                          <a:effectLst/>
                        </a:rPr>
                        <a:t>650–1000 MHz</a:t>
                      </a:r>
                    </a:p>
                  </a:txBody>
                  <a:tcPr marL="20920" marR="20920" marT="10460" marB="10460" anchor="ctr"/>
                </a:tc>
                <a:tc>
                  <a:txBody>
                    <a:bodyPr/>
                    <a:lstStyle/>
                    <a:p>
                      <a:r>
                        <a:rPr lang="es-MX" sz="1100">
                          <a:effectLst/>
                        </a:rPr>
                        <a:t>35 W</a:t>
                      </a:r>
                    </a:p>
                  </a:txBody>
                  <a:tcPr marL="20920" marR="20920" marT="10460" marB="10460" anchor="ctr"/>
                </a:tc>
                <a:tc>
                  <a:txBody>
                    <a:bodyPr/>
                    <a:lstStyle/>
                    <a:p>
                      <a:r>
                        <a:rPr lang="es-MX" sz="1100">
                          <a:effectLst/>
                        </a:rPr>
                        <a:t>LGA 1155</a:t>
                      </a:r>
                    </a:p>
                  </a:txBody>
                  <a:tcPr marL="20920" marR="20920" marT="10460" marB="10460" anchor="ctr"/>
                </a:tc>
                <a:tc>
                  <a:txBody>
                    <a:bodyPr/>
                    <a:lstStyle/>
                    <a:p>
                      <a:r>
                        <a:rPr lang="es-MX" sz="1100">
                          <a:effectLst/>
                        </a:rPr>
                        <a:t>DMI 2.0</a:t>
                      </a:r>
                    </a:p>
                  </a:txBody>
                  <a:tcPr marL="20920" marR="20920" marT="10460" marB="10460" anchor="ctr"/>
                </a:tc>
                <a:tc>
                  <a:txBody>
                    <a:bodyPr/>
                    <a:lstStyle/>
                    <a:p>
                      <a:r>
                        <a:rPr lang="es-MX" sz="1100">
                          <a:effectLst/>
                        </a:rPr>
                        <a:t>Setiembre de 2012</a:t>
                      </a:r>
                    </a:p>
                  </a:txBody>
                  <a:tcPr marL="20920" marR="20920" marT="10460" marB="10460" anchor="ctr"/>
                </a:tc>
                <a:tc>
                  <a:txBody>
                    <a:bodyPr/>
                    <a:lstStyle/>
                    <a:p>
                      <a:r>
                        <a:rPr lang="es-MX" sz="1100" dirty="0">
                          <a:effectLst/>
                        </a:rPr>
                        <a:t>$42</a:t>
                      </a:r>
                    </a:p>
                  </a:txBody>
                  <a:tcPr marL="20920" marR="20920" marT="10460" marB="10460" anchor="ctr"/>
                </a:tc>
                <a:extLst>
                  <a:ext uri="{0D108BD9-81ED-4DB2-BD59-A6C34878D82A}">
                    <a16:rowId xmlns:a16="http://schemas.microsoft.com/office/drawing/2014/main" val="3045986619"/>
                  </a:ext>
                </a:extLst>
              </a:tr>
            </a:tbl>
          </a:graphicData>
        </a:graphic>
      </p:graphicFrame>
    </p:spTree>
    <p:extLst>
      <p:ext uri="{BB962C8B-B14F-4D97-AF65-F5344CB8AC3E}">
        <p14:creationId xmlns:p14="http://schemas.microsoft.com/office/powerpoint/2010/main" val="3947878233"/>
      </p:ext>
    </p:extLst>
  </p:cSld>
  <p:clrMapOvr>
    <a:masterClrMapping/>
  </p:clrMapOvr>
</p:sld>
</file>

<file path=ppt/theme/theme1.xml><?xml version="1.0" encoding="utf-8"?>
<a:theme xmlns:a="http://schemas.openxmlformats.org/drawingml/2006/main" name="UniversoDeGradiente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3_TF89338750_Win32" id="{E25F22B5-53A1-440F-9B37-5B4A6AFBF982}" vid="{90864C51-0CF7-4B4C-9DB6-59D60EBAC1C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de galaxia</Template>
  <TotalTime>823</TotalTime>
  <Words>24506</Words>
  <Application>Microsoft Office PowerPoint</Application>
  <PresentationFormat>Panorámica</PresentationFormat>
  <Paragraphs>8838</Paragraphs>
  <Slides>118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118</vt:i4>
      </vt:variant>
    </vt:vector>
  </HeadingPairs>
  <TitlesOfParts>
    <vt:vector size="123" baseType="lpstr">
      <vt:lpstr>Arial</vt:lpstr>
      <vt:lpstr>Calibri</vt:lpstr>
      <vt:lpstr>Univers</vt:lpstr>
      <vt:lpstr>Wingdings</vt:lpstr>
      <vt:lpstr>UniversoDeGradientes</vt:lpstr>
      <vt:lpstr>CPU’S INTEL</vt:lpstr>
      <vt:lpstr>Pentium </vt:lpstr>
      <vt:lpstr>Pentium original</vt:lpstr>
      <vt:lpstr>Características:</vt:lpstr>
      <vt:lpstr>Modelos:</vt:lpstr>
      <vt:lpstr>P54 - Tecnología de proceso de 0.6 μm Socket 5 296/320 pin PGA package 3,2 millones de transistores </vt:lpstr>
      <vt:lpstr>P54CQS: Tecnología de proceso de 0,35 μm Socket 5 296/320 pin PGA package 3,2 millones de transistores</vt:lpstr>
      <vt:lpstr>P54CS - Tecnología de proceso de 0,35 μm 3,3 millones de transistores Tamaño de troquel de 90 mm² Familia 5 modelo 2 </vt:lpstr>
      <vt:lpstr>PENTIUM CON TECNOLOGÍA MMX</vt:lpstr>
      <vt:lpstr>P55C: Tecnología de proceso de 0,35 μm Introducido el 8 de Intel MMX enero de 1997 Compatibilidad con  (conjunto de instrucciones) Socket 7 296/321 pin PGA (pin grid array) paquete 16 KB de caché de instrucciones L1 16 KB de caché de datos L1 4,5 millones de transistores Velocidad de reloj del bus del sistema 66 MHz Basic P55C es la familia 5 modelo 4, los móviles son la familia 5 modelo 7 y 8 </vt:lpstr>
      <vt:lpstr>    MICROARQUITECTURA P6 / PENTIUM M </vt:lpstr>
      <vt:lpstr>P6 / PENTIUM M:</vt:lpstr>
      <vt:lpstr>PENTIUM PRO</vt:lpstr>
      <vt:lpstr>MODELOS:</vt:lpstr>
      <vt:lpstr>PENTIUM II:</vt:lpstr>
      <vt:lpstr>MODELOS:</vt:lpstr>
      <vt:lpstr>Deschutes: Tecnología de proceso de 0.25 μm  (333, 350, 400, 450 MHz)Introducido el 26 de enero de 1998 Velocidad de reloj del bus del sistema de 66 MHz (variante de 333 MHz), velocidad del reloj del bus del sistema de 100 MHz para todos los modelos posteriores Familia 6 modelo 5 </vt:lpstr>
      <vt:lpstr>Celeron (basado en Pentium II) Covington - Tecnología de proceso de 0.25 μm Introducido el 15 de abril de 1998 Ranura 1 de 242 pines 1 SEPP (paquete de procesador de borde único) 7,5 millones de transistores Velocidad de reloj del bus del sistema de 66 MHz Slot 1 32 KB de caché L1 No hay caché L2 Variantes  </vt:lpstr>
      <vt:lpstr>Mendocino - Tecnología de proceso de 0.25 μm  Introducido el 24 de agosto de 1998 Slot 1de 242 pines SEPP (paquete de procesador de un solo borde), paquete PPGA Socket 370 19 millones de transistores Velocidad de reloj del bus del sistema de 66 MHz Slot 1, zócalo 370 32 KB de caché L1 128 KB de caché integrada Familia 6 modelo 6 Variantes </vt:lpstr>
      <vt:lpstr>Pentium II Xeon y Pentium III Xeon PII Xeon Variantes "Drake" (250 nm)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Xscale  (Arquitectura No. X86 – entrada cronológica)</vt:lpstr>
      <vt:lpstr>Presentación de PowerPoint</vt:lpstr>
      <vt:lpstr>Presentación de PowerPoint</vt:lpstr>
      <vt:lpstr>PENTIUM 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INTEL CORE</vt:lpstr>
      <vt:lpstr>Presentación de PowerPoint</vt:lpstr>
      <vt:lpstr>Presentación de PowerPoint</vt:lpstr>
      <vt:lpstr>Presentación de PowerPoint</vt:lpstr>
      <vt:lpstr>Microarquitectura netburst</vt:lpstr>
      <vt:lpstr>Presentación de PowerPoint</vt:lpstr>
      <vt:lpstr>Presentación de PowerPoint</vt:lpstr>
      <vt:lpstr>Presentación de PowerPoint</vt:lpstr>
      <vt:lpstr>PROCESADORES DE 64 BITS</vt:lpstr>
      <vt:lpstr>Presentación de PowerPoint</vt:lpstr>
      <vt:lpstr>Presentación de PowerPoint</vt:lpstr>
      <vt:lpstr>Presentación de PowerPoint</vt:lpstr>
      <vt:lpstr>Presentación de PowerPoint</vt:lpstr>
      <vt:lpstr>Presentación de PowerPoint</vt:lpstr>
      <vt:lpstr>Presentación de PowerPoint</vt:lpstr>
      <vt:lpstr>INTEL CORE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INTEL 64 – MICROARQUITECTURA NEHALEM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SEGUNDA GENERACIÓN</vt:lpstr>
      <vt:lpstr>Presentación de PowerPoint</vt:lpstr>
      <vt:lpstr>Presentación de PowerPoint</vt:lpstr>
      <vt:lpstr>Presentación de PowerPoint</vt:lpstr>
      <vt:lpstr>Presentación de PowerPoint</vt:lpstr>
      <vt:lpstr>TERCERA GENERACIÓN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CPU’S INTEL</dc:title>
  <dc:creator>Marlene Malacara</dc:creator>
  <cp:lastModifiedBy>Marlene Malacara</cp:lastModifiedBy>
  <cp:revision>37</cp:revision>
  <dcterms:created xsi:type="dcterms:W3CDTF">2020-11-14T19:20:22Z</dcterms:created>
  <dcterms:modified xsi:type="dcterms:W3CDTF">2020-11-16T18:32:10Z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