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handoutMasterIdLst>
    <p:handoutMasterId r:id="rId21"/>
  </p:handoutMasterIdLst>
  <p:sldIdLst>
    <p:sldId id="306"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7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5878293-F3A4-4283-B929-138544CD84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A92944D-E8F3-4C07-BC07-7564C0842A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0BCF0-68F0-4F08-A0DE-34A7B09CDD8A}" type="datetime1">
              <a:rPr lang="es-ES" smtClean="0"/>
              <a:t>26/11/2020</a:t>
            </a:fld>
            <a:endParaRPr lang="es-ES" dirty="0"/>
          </a:p>
        </p:txBody>
      </p:sp>
      <p:sp>
        <p:nvSpPr>
          <p:cNvPr id="4" name="Marcador de pie de página 3">
            <a:extLst>
              <a:ext uri="{FF2B5EF4-FFF2-40B4-BE49-F238E27FC236}">
                <a16:creationId xmlns:a16="http://schemas.microsoft.com/office/drawing/2014/main" id="{2D9FA6F7-68B2-424B-B268-E53E978B01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D944A6FC-7A09-4A3B-A8DC-039754AE8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351E68-59A0-4C4A-9786-65729D3BFFEF}" type="slidenum">
              <a:rPr lang="es-ES" smtClean="0"/>
              <a:t>‹Nº›</a:t>
            </a:fld>
            <a:endParaRPr lang="es-ES"/>
          </a:p>
        </p:txBody>
      </p:sp>
    </p:spTree>
    <p:extLst>
      <p:ext uri="{BB962C8B-B14F-4D97-AF65-F5344CB8AC3E}">
        <p14:creationId xmlns:p14="http://schemas.microsoft.com/office/powerpoint/2010/main" val="3733812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8D6EB-2321-4D52-AF70-FA1A2FACF03F}" type="datetime1">
              <a:rPr lang="es-ES" smtClean="0"/>
              <a:pPr/>
              <a:t>26/11/2020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s-ES" noProof="0" smtClean="0"/>
              <a:t>‹Nº›</a:t>
            </a:fld>
            <a:endParaRPr lang="es-ES"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a:t>
            </a:fld>
            <a:endParaRPr lang="es-ES"/>
          </a:p>
        </p:txBody>
      </p:sp>
    </p:spTree>
    <p:extLst>
      <p:ext uri="{BB962C8B-B14F-4D97-AF65-F5344CB8AC3E}">
        <p14:creationId xmlns:p14="http://schemas.microsoft.com/office/powerpoint/2010/main" val="316487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2</a:t>
            </a:fld>
            <a:endParaRPr lang="es-ES"/>
          </a:p>
        </p:txBody>
      </p:sp>
    </p:spTree>
    <p:extLst>
      <p:ext uri="{BB962C8B-B14F-4D97-AF65-F5344CB8AC3E}">
        <p14:creationId xmlns:p14="http://schemas.microsoft.com/office/powerpoint/2010/main" val="1987618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cxnSp>
        <p:nvCxnSpPr>
          <p:cNvPr id="11" name="Conector rec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0" name="Conector rec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5" name="Marcador de tex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cxnSp>
        <p:nvCxnSpPr>
          <p:cNvPr id="10" name="Conector rec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
        <p:nvSpPr>
          <p:cNvPr id="15" name="Marcador de posición de tex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7" name="Marcador de contenid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s-ES" noProof="0"/>
              <a:t>Título</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s-ES" noProof="0"/>
              <a:t>Haga clic en el icono para agregar una imagen</a:t>
            </a:r>
          </a:p>
        </p:txBody>
      </p:sp>
      <p:sp>
        <p:nvSpPr>
          <p:cNvPr id="10" name="Marcador de posición de imagen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p>
        </p:txBody>
      </p:sp>
      <p:sp>
        <p:nvSpPr>
          <p:cNvPr id="11" name="Marcador de posición de imagen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Marcador de posición de imagen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2" name="Marcador de posición de imagen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1" name="Marcador de posición de imagen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0" name="Marcador de posición de imagen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sp>
        <p:nvSpPr>
          <p:cNvPr id="8" name="Grá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0" name="Grá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
        <p:nvSpPr>
          <p:cNvPr id="12" name="Grá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651517"/>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6" name="Conector rec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5" name="Conector rec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8" name="Conector rec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8" name="Conector rec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cxnSp>
        <p:nvCxnSpPr>
          <p:cNvPr id="9" name="Conector recto 8">
            <a:extLst>
              <a:ext uri="{FF2B5EF4-FFF2-40B4-BE49-F238E27FC236}">
                <a16:creationId xmlns:a16="http://schemas.microsoft.com/office/drawing/2014/main" id="{8E825845-66DD-4B77-A729-CD97D156FE6C}"/>
              </a:ext>
            </a:extLst>
          </p:cNvPr>
          <p:cNvCxnSpPr>
            <a:cxnSpLocks/>
          </p:cNvCxnSpPr>
          <p:nvPr userDrawn="1"/>
        </p:nvCxnSpPr>
        <p:spPr>
          <a:xfrm>
            <a:off x="1301262" y="3652622"/>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á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21" name="Grá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s-ES" noProof="0"/>
          </a:p>
        </p:txBody>
      </p:sp>
      <p:sp>
        <p:nvSpPr>
          <p:cNvPr id="23" name="Grá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Marcador de posición de imagen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s-ES" noProof="0"/>
              <a:t>Título</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659332"/>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s-ES" noProof="0"/>
              <a:t>Haga clic para modificar los estilos de texto del patrón</a:t>
            </a:r>
          </a:p>
        </p:txBody>
      </p:sp>
      <p:sp>
        <p:nvSpPr>
          <p:cNvPr id="11" name="Grá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13" name="Grá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7" name="Grá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15" name="Marcador de posición de imagen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9" name="Conector rec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á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
        <p:nvSpPr>
          <p:cNvPr id="19" name="Grá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89711134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Encabezado de secció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4" name="Grá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5" name="Grá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6" name="Grá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
        <p:nvSpPr>
          <p:cNvPr id="7" name="Grá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ES" noProof="0"/>
          </a:p>
        </p:txBody>
      </p:sp>
      <p:sp>
        <p:nvSpPr>
          <p:cNvPr id="11" name="Grá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s-ES" noProof="0"/>
          </a:p>
        </p:txBody>
      </p:sp>
      <p:sp>
        <p:nvSpPr>
          <p:cNvPr id="13" name="Grá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7" name="Conector rec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de título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ES" noProof="0"/>
              <a:t>Título de la presentación</a:t>
            </a:r>
          </a:p>
        </p:txBody>
      </p:sp>
      <p:sp>
        <p:nvSpPr>
          <p:cNvPr id="6" name="Marcador de posición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ítulo y contenid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s-ES" noProof="0"/>
              <a:t>Título</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sp>
        <p:nvSpPr>
          <p:cNvPr id="9" name="Grá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ES" noProof="0"/>
          </a:p>
        </p:txBody>
      </p:sp>
      <p:sp>
        <p:nvSpPr>
          <p:cNvPr id="11" name="Grá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8" name="Conector rec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á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2" name="Grá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4" name="Grá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s-ES" noProof="0" smtClean="0"/>
              <a:t>‹Nº›</a:t>
            </a:fld>
            <a:endParaRPr lang="es-ES"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9968B-2619-4F71-AB00-4C493E120805}"/>
              </a:ext>
            </a:extLst>
          </p:cNvPr>
          <p:cNvSpPr>
            <a:spLocks noGrp="1"/>
          </p:cNvSpPr>
          <p:nvPr>
            <p:ph type="ctrTitle"/>
          </p:nvPr>
        </p:nvSpPr>
        <p:spPr/>
        <p:txBody>
          <a:bodyPr rtlCol="0">
            <a:normAutofit fontScale="90000"/>
          </a:bodyPr>
          <a:lstStyle/>
          <a:p>
            <a:pPr rtl="0"/>
            <a:r>
              <a:rPr lang="es-ES" dirty="0"/>
              <a:t>PROCESADORES ADM – ARQUITECTURA DE COMPUTADORAS </a:t>
            </a:r>
          </a:p>
        </p:txBody>
      </p:sp>
      <p:sp>
        <p:nvSpPr>
          <p:cNvPr id="3" name="Subtítulo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es-ES" sz="2000" dirty="0">
                <a:solidFill>
                  <a:schemeClr val="bg1"/>
                </a:solidFill>
              </a:rPr>
              <a:t>Verónica Marlene Malacara Cabello </a:t>
            </a:r>
          </a:p>
          <a:p>
            <a:pPr rtl="0"/>
            <a:r>
              <a:rPr lang="es-ES" dirty="0"/>
              <a:t>No. De Control: 18052307</a:t>
            </a:r>
            <a:endParaRPr lang="es-ES" sz="2000" dirty="0">
              <a:solidFill>
                <a:schemeClr val="bg1"/>
              </a:solidFill>
            </a:endParaRPr>
          </a:p>
          <a:p>
            <a:pPr rtl="0"/>
            <a:endParaRPr lang="es-E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5A126-9476-41C3-8889-2BB2411480F9}"/>
              </a:ext>
            </a:extLst>
          </p:cNvPr>
          <p:cNvSpPr>
            <a:spLocks noGrp="1"/>
          </p:cNvSpPr>
          <p:nvPr>
            <p:ph type="title"/>
          </p:nvPr>
        </p:nvSpPr>
        <p:spPr/>
        <p:txBody>
          <a:bodyPr/>
          <a:lstStyle/>
          <a:p>
            <a:r>
              <a:rPr lang="es-MX" dirty="0"/>
              <a:t>Serie APU Ryzen de AMD:</a:t>
            </a:r>
          </a:p>
        </p:txBody>
      </p:sp>
      <p:sp>
        <p:nvSpPr>
          <p:cNvPr id="3" name="Marcador de contenido 2">
            <a:extLst>
              <a:ext uri="{FF2B5EF4-FFF2-40B4-BE49-F238E27FC236}">
                <a16:creationId xmlns:a16="http://schemas.microsoft.com/office/drawing/2014/main" id="{E70E1074-A796-4A59-96A7-9184ABB1967F}"/>
              </a:ext>
            </a:extLst>
          </p:cNvPr>
          <p:cNvSpPr>
            <a:spLocks noGrp="1"/>
          </p:cNvSpPr>
          <p:nvPr>
            <p:ph idx="1"/>
          </p:nvPr>
        </p:nvSpPr>
        <p:spPr/>
        <p:txBody>
          <a:bodyPr>
            <a:normAutofit fontScale="92500" lnSpcReduction="10000"/>
          </a:bodyPr>
          <a:lstStyle/>
          <a:p>
            <a:r>
              <a:rPr lang="es-ES" dirty="0"/>
              <a:t>El primer número indica el número de núcleos en la CPU y en la GPU. Por ejemplo la APU Ryzen 7 2700U tiene una CPU de 4 núcleos y 8 hilos junto a una GPU de 640 </a:t>
            </a:r>
            <a:r>
              <a:rPr lang="es-ES" dirty="0" err="1"/>
              <a:t>shader</a:t>
            </a:r>
            <a:r>
              <a:rPr lang="es-ES" dirty="0"/>
              <a:t>, mientras que la APU Ryzen 3 2200 tiene una CPU de 2 núcleos y 4 hilos y una GPU de 384 </a:t>
            </a:r>
            <a:r>
              <a:rPr lang="es-ES" dirty="0" err="1"/>
              <a:t>shaders</a:t>
            </a:r>
            <a:r>
              <a:rPr lang="es-ES" dirty="0"/>
              <a:t>.</a:t>
            </a:r>
          </a:p>
          <a:p>
            <a:r>
              <a:rPr lang="es-ES" dirty="0"/>
              <a:t>El segundo número nos indica la generación. Por el momento solo está disponible la serie Ryzen X 2000 basada en ZEN.</a:t>
            </a:r>
          </a:p>
          <a:p>
            <a:r>
              <a:rPr lang="es-ES" dirty="0"/>
              <a:t>La letra U y la letra G permiten diferenciar las versiones estándar de escritorio de las de bajo consumo, que funcionan a menor frecuencia y están pensadas para </a:t>
            </a:r>
            <a:r>
              <a:rPr lang="es-ES" dirty="0" err="1"/>
              <a:t>ultraportátiles</a:t>
            </a:r>
            <a:r>
              <a:rPr lang="es-ES" dirty="0"/>
              <a:t>. Por ejemplo la APU Ryzen 5 2400 G es una versión estándar para PC y la APU Ryzen 5 2500 U es una versión para </a:t>
            </a:r>
            <a:r>
              <a:rPr lang="es-ES" dirty="0" err="1"/>
              <a:t>ultraportátiles</a:t>
            </a:r>
            <a:r>
              <a:rPr lang="es-ES" dirty="0"/>
              <a:t>.</a:t>
            </a:r>
            <a:endParaRPr lang="es-MX" dirty="0"/>
          </a:p>
        </p:txBody>
      </p:sp>
      <p:sp>
        <p:nvSpPr>
          <p:cNvPr id="4" name="Marcador de número de diapositiva 3">
            <a:extLst>
              <a:ext uri="{FF2B5EF4-FFF2-40B4-BE49-F238E27FC236}">
                <a16:creationId xmlns:a16="http://schemas.microsoft.com/office/drawing/2014/main" id="{FFF560F2-BCB8-4DDF-A7FB-8947A1B784C9}"/>
              </a:ext>
            </a:extLst>
          </p:cNvPr>
          <p:cNvSpPr>
            <a:spLocks noGrp="1"/>
          </p:cNvSpPr>
          <p:nvPr>
            <p:ph type="sldNum" sz="quarter" idx="12"/>
          </p:nvPr>
        </p:nvSpPr>
        <p:spPr/>
        <p:txBody>
          <a:bodyPr/>
          <a:lstStyle/>
          <a:p>
            <a:pPr rtl="0"/>
            <a:fld id="{D8DA9DAA-006C-4F4B-980E-E3DF019B24E2}" type="slidenum">
              <a:rPr lang="es-ES" noProof="0" smtClean="0"/>
              <a:t>10</a:t>
            </a:fld>
            <a:endParaRPr lang="es-ES" noProof="0"/>
          </a:p>
        </p:txBody>
      </p:sp>
    </p:spTree>
    <p:extLst>
      <p:ext uri="{BB962C8B-B14F-4D97-AF65-F5344CB8AC3E}">
        <p14:creationId xmlns:p14="http://schemas.microsoft.com/office/powerpoint/2010/main" val="1572396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a:extLst>
              <a:ext uri="{FF2B5EF4-FFF2-40B4-BE49-F238E27FC236}">
                <a16:creationId xmlns:a16="http://schemas.microsoft.com/office/drawing/2014/main" id="{7FE35C20-E13D-46FB-AB44-4F0E6934F53B}"/>
              </a:ext>
            </a:extLst>
          </p:cNvPr>
          <p:cNvPicPr>
            <a:picLocks noGrp="1" noChangeAspect="1"/>
          </p:cNvPicPr>
          <p:nvPr>
            <p:ph type="pic" sz="quarter" idx="13"/>
          </p:nvPr>
        </p:nvPicPr>
        <p:blipFill>
          <a:blip r:embed="rId2"/>
          <a:srcRect/>
          <a:stretch>
            <a:fillRect/>
          </a:stretch>
        </p:blipFill>
        <p:spPr>
          <a:prstGeom prst="rect">
            <a:avLst/>
          </a:prstGeom>
        </p:spPr>
      </p:pic>
      <p:sp>
        <p:nvSpPr>
          <p:cNvPr id="3" name="Título 2">
            <a:extLst>
              <a:ext uri="{FF2B5EF4-FFF2-40B4-BE49-F238E27FC236}">
                <a16:creationId xmlns:a16="http://schemas.microsoft.com/office/drawing/2014/main" id="{2D6C190D-82B1-497E-AE5C-D8225222D4CF}"/>
              </a:ext>
            </a:extLst>
          </p:cNvPr>
          <p:cNvSpPr>
            <a:spLocks noGrp="1"/>
          </p:cNvSpPr>
          <p:nvPr>
            <p:ph type="title"/>
          </p:nvPr>
        </p:nvSpPr>
        <p:spPr/>
        <p:txBody>
          <a:bodyPr>
            <a:normAutofit fontScale="90000"/>
          </a:bodyPr>
          <a:lstStyle/>
          <a:p>
            <a:r>
              <a:rPr lang="es-ES" dirty="0"/>
              <a:t>Procesadores Ryzen y Athlon PRO:</a:t>
            </a:r>
            <a:endParaRPr lang="es-MX" dirty="0"/>
          </a:p>
        </p:txBody>
      </p:sp>
      <p:sp>
        <p:nvSpPr>
          <p:cNvPr id="4" name="Marcador de contenido 3">
            <a:extLst>
              <a:ext uri="{FF2B5EF4-FFF2-40B4-BE49-F238E27FC236}">
                <a16:creationId xmlns:a16="http://schemas.microsoft.com/office/drawing/2014/main" id="{3F71B02F-0550-4C0A-8458-E133E2886BD4}"/>
              </a:ext>
            </a:extLst>
          </p:cNvPr>
          <p:cNvSpPr>
            <a:spLocks noGrp="1"/>
          </p:cNvSpPr>
          <p:nvPr>
            <p:ph idx="1"/>
          </p:nvPr>
        </p:nvSpPr>
        <p:spPr/>
        <p:txBody>
          <a:bodyPr>
            <a:normAutofit lnSpcReduction="10000"/>
          </a:bodyPr>
          <a:lstStyle/>
          <a:p>
            <a:pPr algn="l" fontAlgn="base"/>
            <a:r>
              <a:rPr lang="es-ES" b="0" i="0" dirty="0">
                <a:solidFill>
                  <a:srgbClr val="555555"/>
                </a:solidFill>
                <a:effectLst/>
                <a:latin typeface="Arial" panose="020B0604020202020204" pitchFamily="34" charset="0"/>
              </a:rPr>
              <a:t>Los procesadores de escritorio AMD Ryzen con tecnología PRO brindan un desempeño moderno, características de seguridad y administración sin problemas en los entornos comerciales más exigentes.</a:t>
            </a:r>
          </a:p>
          <a:p>
            <a:pPr algn="l" fontAlgn="base"/>
            <a:r>
              <a:rPr lang="es-ES" b="0" i="0" dirty="0">
                <a:solidFill>
                  <a:srgbClr val="555555"/>
                </a:solidFill>
                <a:effectLst/>
                <a:latin typeface="Arial" panose="020B0604020202020204" pitchFamily="34" charset="0"/>
              </a:rPr>
              <a:t>Estos procesadores son los indicados para entornos empresariales y son similares a los de la otras gamas con la diferencia que no se pueden comprar sueltos y vienen integrados en PC’s ya montados de fábrica</a:t>
            </a:r>
          </a:p>
          <a:p>
            <a:endParaRPr lang="es-MX" dirty="0"/>
          </a:p>
        </p:txBody>
      </p:sp>
      <p:sp>
        <p:nvSpPr>
          <p:cNvPr id="5" name="Marcador de fecha 4">
            <a:extLst>
              <a:ext uri="{FF2B5EF4-FFF2-40B4-BE49-F238E27FC236}">
                <a16:creationId xmlns:a16="http://schemas.microsoft.com/office/drawing/2014/main" id="{BB6E8F29-B37A-41E1-940B-D947079A68FB}"/>
              </a:ext>
            </a:extLst>
          </p:cNvPr>
          <p:cNvSpPr>
            <a:spLocks noGrp="1"/>
          </p:cNvSpPr>
          <p:nvPr>
            <p:ph type="dt" sz="half" idx="10"/>
          </p:nvPr>
        </p:nvSpPr>
        <p:spPr/>
        <p:txBody>
          <a:bodyPr/>
          <a:lstStyle/>
          <a:p>
            <a:pPr rtl="0"/>
            <a:r>
              <a:rPr lang="es-ES" noProof="0" dirty="0"/>
              <a:t>26/11/20</a:t>
            </a:r>
          </a:p>
        </p:txBody>
      </p:sp>
      <p:sp>
        <p:nvSpPr>
          <p:cNvPr id="6" name="Marcador de pie de página 5">
            <a:extLst>
              <a:ext uri="{FF2B5EF4-FFF2-40B4-BE49-F238E27FC236}">
                <a16:creationId xmlns:a16="http://schemas.microsoft.com/office/drawing/2014/main" id="{B7518FAF-C237-4174-8CF7-88AFE027E58C}"/>
              </a:ext>
            </a:extLst>
          </p:cNvPr>
          <p:cNvSpPr>
            <a:spLocks noGrp="1"/>
          </p:cNvSpPr>
          <p:nvPr>
            <p:ph type="ftr" sz="quarter" idx="11"/>
          </p:nvPr>
        </p:nvSpPr>
        <p:spPr/>
        <p:txBody>
          <a:bodyPr/>
          <a:lstStyle/>
          <a:p>
            <a:pPr rtl="0"/>
            <a:r>
              <a:rPr lang="es-ES" noProof="0" dirty="0"/>
              <a:t>PROCESADORES ADM</a:t>
            </a:r>
          </a:p>
        </p:txBody>
      </p:sp>
      <p:sp>
        <p:nvSpPr>
          <p:cNvPr id="7" name="Marcador de número de diapositiva 6">
            <a:extLst>
              <a:ext uri="{FF2B5EF4-FFF2-40B4-BE49-F238E27FC236}">
                <a16:creationId xmlns:a16="http://schemas.microsoft.com/office/drawing/2014/main" id="{D3B8D8CA-4B87-4AAA-96C8-F9E951C6CD5B}"/>
              </a:ext>
            </a:extLst>
          </p:cNvPr>
          <p:cNvSpPr>
            <a:spLocks noGrp="1"/>
          </p:cNvSpPr>
          <p:nvPr>
            <p:ph type="sldNum" sz="quarter" idx="12"/>
          </p:nvPr>
        </p:nvSpPr>
        <p:spPr/>
        <p:txBody>
          <a:bodyPr/>
          <a:lstStyle/>
          <a:p>
            <a:pPr rtl="0"/>
            <a:fld id="{D8DA9DAA-006C-4F4B-980E-E3DF019B24E2}" type="slidenum">
              <a:rPr lang="es-ES" noProof="0" smtClean="0"/>
              <a:pPr rtl="0"/>
              <a:t>11</a:t>
            </a:fld>
            <a:endParaRPr lang="es-ES" noProof="0"/>
          </a:p>
        </p:txBody>
      </p:sp>
    </p:spTree>
    <p:extLst>
      <p:ext uri="{BB962C8B-B14F-4D97-AF65-F5344CB8AC3E}">
        <p14:creationId xmlns:p14="http://schemas.microsoft.com/office/powerpoint/2010/main" val="92535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97D91-7E52-4101-9DC8-526D85D69334}"/>
              </a:ext>
            </a:extLst>
          </p:cNvPr>
          <p:cNvSpPr>
            <a:spLocks noGrp="1"/>
          </p:cNvSpPr>
          <p:nvPr>
            <p:ph type="title"/>
          </p:nvPr>
        </p:nvSpPr>
        <p:spPr/>
        <p:txBody>
          <a:bodyPr>
            <a:normAutofit fontScale="90000"/>
          </a:bodyPr>
          <a:lstStyle/>
          <a:p>
            <a:r>
              <a:rPr lang="es-ES" dirty="0"/>
              <a:t>Procesadores Ryzen y Athlon PRO:</a:t>
            </a:r>
            <a:endParaRPr lang="es-MX" dirty="0"/>
          </a:p>
        </p:txBody>
      </p:sp>
      <p:sp>
        <p:nvSpPr>
          <p:cNvPr id="3" name="Marcador de contenido 2">
            <a:extLst>
              <a:ext uri="{FF2B5EF4-FFF2-40B4-BE49-F238E27FC236}">
                <a16:creationId xmlns:a16="http://schemas.microsoft.com/office/drawing/2014/main" id="{D9AA3856-1C5D-4CEF-BCF6-6875E6222368}"/>
              </a:ext>
            </a:extLst>
          </p:cNvPr>
          <p:cNvSpPr>
            <a:spLocks noGrp="1"/>
          </p:cNvSpPr>
          <p:nvPr>
            <p:ph idx="1"/>
          </p:nvPr>
        </p:nvSpPr>
        <p:spPr/>
        <p:txBody>
          <a:bodyPr>
            <a:normAutofit fontScale="62500" lnSpcReduction="20000"/>
          </a:bodyPr>
          <a:lstStyle/>
          <a:p>
            <a:r>
              <a:rPr lang="es-ES" dirty="0"/>
              <a:t>La forma de diferenciarlos es similar a los Ryzen de escritorio. Ejemplo: AMD Ryzen 7 PRO 4750GE</a:t>
            </a:r>
          </a:p>
          <a:p>
            <a:endParaRPr lang="es-ES" dirty="0"/>
          </a:p>
          <a:p>
            <a:r>
              <a:rPr lang="es-ES" dirty="0"/>
              <a:t>El primer número habla del modelo y por lo tanto del número de núcleos que va desde los 8 de la serie Ryzen 7 hasta los 4 de la serie Ryzen 3</a:t>
            </a:r>
          </a:p>
          <a:p>
            <a:endParaRPr lang="es-ES" dirty="0"/>
          </a:p>
          <a:p>
            <a:r>
              <a:rPr lang="es-ES" dirty="0"/>
              <a:t>El PRO indica su división específica</a:t>
            </a:r>
          </a:p>
          <a:p>
            <a:endParaRPr lang="es-ES" dirty="0"/>
          </a:p>
          <a:p>
            <a:r>
              <a:rPr lang="es-ES" dirty="0"/>
              <a:t>El siguiente número habla de la generación o arquitectura (4000)</a:t>
            </a:r>
          </a:p>
          <a:p>
            <a:endParaRPr lang="es-ES" dirty="0"/>
          </a:p>
          <a:p>
            <a:r>
              <a:rPr lang="es-ES" dirty="0"/>
              <a:t>Los siguientes son la serie dentro de su familia</a:t>
            </a:r>
          </a:p>
          <a:p>
            <a:endParaRPr lang="es-ES" dirty="0"/>
          </a:p>
          <a:p>
            <a:r>
              <a:rPr lang="es-ES" dirty="0"/>
              <a:t>Por último tenemos las letras finales, que dicen si lleva gráficos integrados si tiene la letra G y si es de bajo consumo con la E</a:t>
            </a:r>
            <a:endParaRPr lang="es-MX" dirty="0"/>
          </a:p>
        </p:txBody>
      </p:sp>
      <p:sp>
        <p:nvSpPr>
          <p:cNvPr id="4" name="Marcador de número de diapositiva 3">
            <a:extLst>
              <a:ext uri="{FF2B5EF4-FFF2-40B4-BE49-F238E27FC236}">
                <a16:creationId xmlns:a16="http://schemas.microsoft.com/office/drawing/2014/main" id="{C191E722-043D-4223-A18A-5F2AE846DFAF}"/>
              </a:ext>
            </a:extLst>
          </p:cNvPr>
          <p:cNvSpPr>
            <a:spLocks noGrp="1"/>
          </p:cNvSpPr>
          <p:nvPr>
            <p:ph type="sldNum" sz="quarter" idx="12"/>
          </p:nvPr>
        </p:nvSpPr>
        <p:spPr/>
        <p:txBody>
          <a:bodyPr/>
          <a:lstStyle/>
          <a:p>
            <a:pPr rtl="0"/>
            <a:fld id="{D8DA9DAA-006C-4F4B-980E-E3DF019B24E2}" type="slidenum">
              <a:rPr lang="es-ES" noProof="0" smtClean="0"/>
              <a:t>12</a:t>
            </a:fld>
            <a:endParaRPr lang="es-ES" noProof="0"/>
          </a:p>
        </p:txBody>
      </p:sp>
    </p:spTree>
    <p:extLst>
      <p:ext uri="{BB962C8B-B14F-4D97-AF65-F5344CB8AC3E}">
        <p14:creationId xmlns:p14="http://schemas.microsoft.com/office/powerpoint/2010/main" val="271058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a:extLst>
              <a:ext uri="{FF2B5EF4-FFF2-40B4-BE49-F238E27FC236}">
                <a16:creationId xmlns:a16="http://schemas.microsoft.com/office/drawing/2014/main" id="{0BDCC784-F98B-49D9-B725-C5D4A6267538}"/>
              </a:ext>
            </a:extLst>
          </p:cNvPr>
          <p:cNvPicPr>
            <a:picLocks noGrp="1" noChangeAspect="1"/>
          </p:cNvPicPr>
          <p:nvPr>
            <p:ph type="pic" sz="quarter" idx="13"/>
          </p:nvPr>
        </p:nvPicPr>
        <p:blipFill>
          <a:blip r:embed="rId2"/>
          <a:srcRect l="23851" r="23851"/>
          <a:stretch>
            <a:fillRect/>
          </a:stretch>
        </p:blipFill>
        <p:spPr>
          <a:prstGeom prst="rect">
            <a:avLst/>
          </a:prstGeom>
        </p:spPr>
      </p:pic>
      <p:sp>
        <p:nvSpPr>
          <p:cNvPr id="3" name="Título 2">
            <a:extLst>
              <a:ext uri="{FF2B5EF4-FFF2-40B4-BE49-F238E27FC236}">
                <a16:creationId xmlns:a16="http://schemas.microsoft.com/office/drawing/2014/main" id="{0348D585-5170-4520-8E53-176A3EAEF535}"/>
              </a:ext>
            </a:extLst>
          </p:cNvPr>
          <p:cNvSpPr>
            <a:spLocks noGrp="1"/>
          </p:cNvSpPr>
          <p:nvPr>
            <p:ph type="title"/>
          </p:nvPr>
        </p:nvSpPr>
        <p:spPr/>
        <p:txBody>
          <a:bodyPr>
            <a:normAutofit fontScale="90000"/>
          </a:bodyPr>
          <a:lstStyle/>
          <a:p>
            <a:r>
              <a:rPr lang="es-MX" dirty="0"/>
              <a:t>Procesadores AMD </a:t>
            </a:r>
            <a:r>
              <a:rPr lang="es-MX" dirty="0" err="1"/>
              <a:t>Threadripper</a:t>
            </a:r>
            <a:r>
              <a:rPr lang="es-MX" dirty="0"/>
              <a:t>:</a:t>
            </a:r>
          </a:p>
        </p:txBody>
      </p:sp>
      <p:sp>
        <p:nvSpPr>
          <p:cNvPr id="4" name="Marcador de contenido 3">
            <a:extLst>
              <a:ext uri="{FF2B5EF4-FFF2-40B4-BE49-F238E27FC236}">
                <a16:creationId xmlns:a16="http://schemas.microsoft.com/office/drawing/2014/main" id="{327552D2-6A46-4CFB-92CC-E8B8B03DBF60}"/>
              </a:ext>
            </a:extLst>
          </p:cNvPr>
          <p:cNvSpPr>
            <a:spLocks noGrp="1"/>
          </p:cNvSpPr>
          <p:nvPr>
            <p:ph idx="1"/>
          </p:nvPr>
        </p:nvSpPr>
        <p:spPr/>
        <p:txBody>
          <a:bodyPr>
            <a:normAutofit fontScale="70000" lnSpcReduction="20000"/>
          </a:bodyPr>
          <a:lstStyle/>
          <a:p>
            <a:r>
              <a:rPr lang="es-ES" dirty="0"/>
              <a:t>Terminamos comentando los AMD </a:t>
            </a:r>
            <a:r>
              <a:rPr lang="es-ES" dirty="0" err="1"/>
              <a:t>Threadripper</a:t>
            </a:r>
            <a:r>
              <a:rPr lang="es-ES" dirty="0"/>
              <a:t>, el tope de gama de AMD para el sector de alto rendimiento HEDT.</a:t>
            </a:r>
          </a:p>
          <a:p>
            <a:pPr marL="342900" indent="-342900">
              <a:buFont typeface="Arial" panose="020B0604020202020204" pitchFamily="34" charset="0"/>
              <a:buChar char="•"/>
            </a:pPr>
            <a:r>
              <a:rPr lang="es-ES" dirty="0"/>
              <a:t>El primer número indica la generación. Por el momento existen dos y es la </a:t>
            </a:r>
            <a:r>
              <a:rPr lang="es-ES" dirty="0" err="1"/>
              <a:t>Threadripper</a:t>
            </a:r>
            <a:r>
              <a:rPr lang="es-ES" dirty="0"/>
              <a:t> Serie 1000 y </a:t>
            </a:r>
            <a:r>
              <a:rPr lang="es-ES" dirty="0" err="1"/>
              <a:t>Threadripper</a:t>
            </a:r>
            <a:r>
              <a:rPr lang="es-ES" dirty="0"/>
              <a:t> Serie 2000</a:t>
            </a:r>
          </a:p>
          <a:p>
            <a:pPr marL="342900" indent="-342900">
              <a:buFont typeface="Arial" panose="020B0604020202020204" pitchFamily="34" charset="0"/>
              <a:buChar char="•"/>
            </a:pPr>
            <a:r>
              <a:rPr lang="es-ES" dirty="0"/>
              <a:t>Saltamos directamente al tercer número el cual nos indica el número de núcleos e hilos. El </a:t>
            </a:r>
            <a:r>
              <a:rPr lang="es-ES" dirty="0" err="1"/>
              <a:t>Threadripper</a:t>
            </a:r>
            <a:r>
              <a:rPr lang="es-ES" dirty="0"/>
              <a:t> 1950X tiene 16 núcleos y 32 hilos, mientras que el </a:t>
            </a:r>
            <a:r>
              <a:rPr lang="es-ES" dirty="0" err="1"/>
              <a:t>Threadripper</a:t>
            </a:r>
            <a:r>
              <a:rPr lang="es-ES" dirty="0"/>
              <a:t> 1920X tiene 12 núcleos y 24 hilos. Los números no indican el número exacto, si no que es una escala para diferenciar los que más tienen de los que menos.</a:t>
            </a:r>
          </a:p>
          <a:p>
            <a:pPr marL="342900" indent="-342900">
              <a:buFont typeface="Arial" panose="020B0604020202020204" pitchFamily="34" charset="0"/>
              <a:buChar char="•"/>
            </a:pPr>
            <a:r>
              <a:rPr lang="es-ES" dirty="0"/>
              <a:t>La letra X en este caso es un distintivo que usa AMD en esta gama para indicar que es una serie de alto rendimiento.</a:t>
            </a:r>
            <a:endParaRPr lang="es-MX" dirty="0"/>
          </a:p>
        </p:txBody>
      </p:sp>
      <p:sp>
        <p:nvSpPr>
          <p:cNvPr id="5" name="Marcador de fecha 4">
            <a:extLst>
              <a:ext uri="{FF2B5EF4-FFF2-40B4-BE49-F238E27FC236}">
                <a16:creationId xmlns:a16="http://schemas.microsoft.com/office/drawing/2014/main" id="{C2FDE9A7-5841-4358-AB6A-A77FA7375625}"/>
              </a:ext>
            </a:extLst>
          </p:cNvPr>
          <p:cNvSpPr>
            <a:spLocks noGrp="1"/>
          </p:cNvSpPr>
          <p:nvPr>
            <p:ph type="dt" sz="half" idx="10"/>
          </p:nvPr>
        </p:nvSpPr>
        <p:spPr/>
        <p:txBody>
          <a:bodyPr/>
          <a:lstStyle/>
          <a:p>
            <a:pPr rtl="0"/>
            <a:r>
              <a:rPr lang="es-ES" noProof="0" dirty="0"/>
              <a:t>26/11/20</a:t>
            </a:r>
          </a:p>
        </p:txBody>
      </p:sp>
      <p:sp>
        <p:nvSpPr>
          <p:cNvPr id="6" name="Marcador de pie de página 5">
            <a:extLst>
              <a:ext uri="{FF2B5EF4-FFF2-40B4-BE49-F238E27FC236}">
                <a16:creationId xmlns:a16="http://schemas.microsoft.com/office/drawing/2014/main" id="{DE52F2B9-0A9C-4657-A087-5581D511C132}"/>
              </a:ext>
            </a:extLst>
          </p:cNvPr>
          <p:cNvSpPr>
            <a:spLocks noGrp="1"/>
          </p:cNvSpPr>
          <p:nvPr>
            <p:ph type="ftr" sz="quarter" idx="11"/>
          </p:nvPr>
        </p:nvSpPr>
        <p:spPr/>
        <p:txBody>
          <a:bodyPr/>
          <a:lstStyle/>
          <a:p>
            <a:pPr rtl="0"/>
            <a:r>
              <a:rPr lang="es-ES" noProof="0" dirty="0"/>
              <a:t>PROCESADORES ADM</a:t>
            </a:r>
          </a:p>
        </p:txBody>
      </p:sp>
      <p:sp>
        <p:nvSpPr>
          <p:cNvPr id="7" name="Marcador de número de diapositiva 6">
            <a:extLst>
              <a:ext uri="{FF2B5EF4-FFF2-40B4-BE49-F238E27FC236}">
                <a16:creationId xmlns:a16="http://schemas.microsoft.com/office/drawing/2014/main" id="{1F0989CD-B076-4554-93DD-530EE11801E1}"/>
              </a:ext>
            </a:extLst>
          </p:cNvPr>
          <p:cNvSpPr>
            <a:spLocks noGrp="1"/>
          </p:cNvSpPr>
          <p:nvPr>
            <p:ph type="sldNum" sz="quarter" idx="12"/>
          </p:nvPr>
        </p:nvSpPr>
        <p:spPr/>
        <p:txBody>
          <a:bodyPr/>
          <a:lstStyle/>
          <a:p>
            <a:pPr rtl="0"/>
            <a:fld id="{D8DA9DAA-006C-4F4B-980E-E3DF019B24E2}" type="slidenum">
              <a:rPr lang="es-ES" noProof="0" smtClean="0"/>
              <a:pPr rtl="0"/>
              <a:t>13</a:t>
            </a:fld>
            <a:endParaRPr lang="es-ES" noProof="0"/>
          </a:p>
        </p:txBody>
      </p:sp>
    </p:spTree>
    <p:extLst>
      <p:ext uri="{BB962C8B-B14F-4D97-AF65-F5344CB8AC3E}">
        <p14:creationId xmlns:p14="http://schemas.microsoft.com/office/powerpoint/2010/main" val="879002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a:extLst>
              <a:ext uri="{FF2B5EF4-FFF2-40B4-BE49-F238E27FC236}">
                <a16:creationId xmlns:a16="http://schemas.microsoft.com/office/drawing/2014/main" id="{6D3B685E-110C-47BB-ACDE-9D65619C91F2}"/>
              </a:ext>
            </a:extLst>
          </p:cNvPr>
          <p:cNvPicPr>
            <a:picLocks noGrp="1" noChangeAspect="1"/>
          </p:cNvPicPr>
          <p:nvPr>
            <p:ph type="pic" sz="quarter" idx="13"/>
          </p:nvPr>
        </p:nvPicPr>
        <p:blipFill>
          <a:blip r:embed="rId2"/>
          <a:srcRect l="21906" r="21906"/>
          <a:stretch>
            <a:fillRect/>
          </a:stretch>
        </p:blipFill>
        <p:spPr>
          <a:prstGeom prst="rect">
            <a:avLst/>
          </a:prstGeom>
        </p:spPr>
      </p:pic>
      <p:sp>
        <p:nvSpPr>
          <p:cNvPr id="3" name="Título 2">
            <a:extLst>
              <a:ext uri="{FF2B5EF4-FFF2-40B4-BE49-F238E27FC236}">
                <a16:creationId xmlns:a16="http://schemas.microsoft.com/office/drawing/2014/main" id="{5BC1D92A-E0F1-4F8F-86AB-355624FE1CF3}"/>
              </a:ext>
            </a:extLst>
          </p:cNvPr>
          <p:cNvSpPr>
            <a:spLocks noGrp="1"/>
          </p:cNvSpPr>
          <p:nvPr>
            <p:ph type="title"/>
          </p:nvPr>
        </p:nvSpPr>
        <p:spPr/>
        <p:txBody>
          <a:bodyPr>
            <a:normAutofit fontScale="90000"/>
          </a:bodyPr>
          <a:lstStyle/>
          <a:p>
            <a:r>
              <a:rPr lang="es-MX" b="1" i="0" dirty="0">
                <a:effectLst/>
                <a:latin typeface="Arial" panose="020B0604020202020204" pitchFamily="34" charset="0"/>
              </a:rPr>
              <a:t>Procesadores AMD EPYC:</a:t>
            </a:r>
            <a:endParaRPr lang="es-MX" dirty="0"/>
          </a:p>
        </p:txBody>
      </p:sp>
      <p:sp>
        <p:nvSpPr>
          <p:cNvPr id="4" name="Marcador de contenido 3">
            <a:extLst>
              <a:ext uri="{FF2B5EF4-FFF2-40B4-BE49-F238E27FC236}">
                <a16:creationId xmlns:a16="http://schemas.microsoft.com/office/drawing/2014/main" id="{7ED2D675-FC94-4FDF-BBD3-D840F754AA89}"/>
              </a:ext>
            </a:extLst>
          </p:cNvPr>
          <p:cNvSpPr>
            <a:spLocks noGrp="1"/>
          </p:cNvSpPr>
          <p:nvPr>
            <p:ph idx="1"/>
          </p:nvPr>
        </p:nvSpPr>
        <p:spPr/>
        <p:txBody>
          <a:bodyPr>
            <a:normAutofit fontScale="70000" lnSpcReduction="20000"/>
          </a:bodyPr>
          <a:lstStyle/>
          <a:p>
            <a:r>
              <a:rPr lang="es-ES" dirty="0"/>
              <a:t>Finalmente la gama de microprocesadores x86-64 que están basados también en ZEN. Sustituyen a los antiguos OPTERON.</a:t>
            </a:r>
          </a:p>
          <a:p>
            <a:r>
              <a:rPr lang="es-ES" dirty="0"/>
              <a:t>Estos procesadores EPYC están enfocados totalmente al sector de los servidores y sistemas integrados.</a:t>
            </a:r>
          </a:p>
          <a:p>
            <a:r>
              <a:rPr lang="es-ES" dirty="0"/>
              <a:t>Estos procesadores comparten similitudes con sus hermanos Ryzen y </a:t>
            </a:r>
            <a:r>
              <a:rPr lang="es-ES" dirty="0" err="1"/>
              <a:t>Threadripper</a:t>
            </a:r>
            <a:r>
              <a:rPr lang="es-ES" dirty="0"/>
              <a:t> pero cuentan con características especiales como más líneas de puertos </a:t>
            </a:r>
            <a:r>
              <a:rPr lang="es-ES" dirty="0" err="1"/>
              <a:t>PCi</a:t>
            </a:r>
            <a:r>
              <a:rPr lang="es-ES" dirty="0"/>
              <a:t>, mayor capacidad de RAM y la posibilidad de sistemas de doble chip, donde se montan más de 1 procesador.</a:t>
            </a:r>
          </a:p>
          <a:p>
            <a:r>
              <a:rPr lang="es-ES" dirty="0"/>
              <a:t>Como ves, tienes diferentes tipos de procesadores de AMD según la utilidad que necesites. Desde las APUs más básicas hasta los procesadores más potentes como los </a:t>
            </a:r>
            <a:r>
              <a:rPr lang="es-ES" dirty="0" err="1"/>
              <a:t>Threadripper</a:t>
            </a:r>
            <a:r>
              <a:rPr lang="es-ES" dirty="0"/>
              <a:t>. Ahora que conoces como diferenciarlos a que esperas para escoger el tuyo.</a:t>
            </a:r>
            <a:endParaRPr lang="es-MX" dirty="0"/>
          </a:p>
        </p:txBody>
      </p:sp>
      <p:sp>
        <p:nvSpPr>
          <p:cNvPr id="5" name="Marcador de fecha 4">
            <a:extLst>
              <a:ext uri="{FF2B5EF4-FFF2-40B4-BE49-F238E27FC236}">
                <a16:creationId xmlns:a16="http://schemas.microsoft.com/office/drawing/2014/main" id="{4A291DE1-2311-4F90-B70F-9F92AC6E49FE}"/>
              </a:ext>
            </a:extLst>
          </p:cNvPr>
          <p:cNvSpPr>
            <a:spLocks noGrp="1"/>
          </p:cNvSpPr>
          <p:nvPr>
            <p:ph type="dt" sz="half" idx="10"/>
          </p:nvPr>
        </p:nvSpPr>
        <p:spPr/>
        <p:txBody>
          <a:bodyPr/>
          <a:lstStyle/>
          <a:p>
            <a:pPr rtl="0"/>
            <a:r>
              <a:rPr lang="es-ES" noProof="0" dirty="0"/>
              <a:t>26/11/20</a:t>
            </a:r>
          </a:p>
        </p:txBody>
      </p:sp>
      <p:sp>
        <p:nvSpPr>
          <p:cNvPr id="6" name="Marcador de pie de página 5">
            <a:extLst>
              <a:ext uri="{FF2B5EF4-FFF2-40B4-BE49-F238E27FC236}">
                <a16:creationId xmlns:a16="http://schemas.microsoft.com/office/drawing/2014/main" id="{43DEFDBE-DD58-47BB-8DC9-6EC986C93FC6}"/>
              </a:ext>
            </a:extLst>
          </p:cNvPr>
          <p:cNvSpPr>
            <a:spLocks noGrp="1"/>
          </p:cNvSpPr>
          <p:nvPr>
            <p:ph type="ftr" sz="quarter" idx="11"/>
          </p:nvPr>
        </p:nvSpPr>
        <p:spPr/>
        <p:txBody>
          <a:bodyPr/>
          <a:lstStyle/>
          <a:p>
            <a:pPr rtl="0"/>
            <a:r>
              <a:rPr lang="es-ES" noProof="0" dirty="0"/>
              <a:t>PROCESADORES ADM</a:t>
            </a:r>
          </a:p>
        </p:txBody>
      </p:sp>
      <p:sp>
        <p:nvSpPr>
          <p:cNvPr id="7" name="Marcador de número de diapositiva 6">
            <a:extLst>
              <a:ext uri="{FF2B5EF4-FFF2-40B4-BE49-F238E27FC236}">
                <a16:creationId xmlns:a16="http://schemas.microsoft.com/office/drawing/2014/main" id="{D4946B03-66C0-4248-AEBF-C86FBED6BD7B}"/>
              </a:ext>
            </a:extLst>
          </p:cNvPr>
          <p:cNvSpPr>
            <a:spLocks noGrp="1"/>
          </p:cNvSpPr>
          <p:nvPr>
            <p:ph type="sldNum" sz="quarter" idx="12"/>
          </p:nvPr>
        </p:nvSpPr>
        <p:spPr/>
        <p:txBody>
          <a:bodyPr/>
          <a:lstStyle/>
          <a:p>
            <a:pPr rtl="0"/>
            <a:fld id="{D8DA9DAA-006C-4F4B-980E-E3DF019B24E2}" type="slidenum">
              <a:rPr lang="es-ES" noProof="0" smtClean="0"/>
              <a:pPr rtl="0"/>
              <a:t>14</a:t>
            </a:fld>
            <a:endParaRPr lang="es-ES" noProof="0"/>
          </a:p>
        </p:txBody>
      </p:sp>
    </p:spTree>
    <p:extLst>
      <p:ext uri="{BB962C8B-B14F-4D97-AF65-F5344CB8AC3E}">
        <p14:creationId xmlns:p14="http://schemas.microsoft.com/office/powerpoint/2010/main" val="147456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DA88823-B9FB-4F36-A84D-7B4C4C1D1853}"/>
              </a:ext>
            </a:extLst>
          </p:cNvPr>
          <p:cNvSpPr>
            <a:spLocks noGrp="1"/>
          </p:cNvSpPr>
          <p:nvPr>
            <p:ph type="dt" sz="half" idx="10"/>
          </p:nvPr>
        </p:nvSpPr>
        <p:spPr/>
        <p:txBody>
          <a:bodyPr/>
          <a:lstStyle/>
          <a:p>
            <a:pPr rtl="0"/>
            <a:r>
              <a:rPr lang="es-ES" noProof="0" dirty="0"/>
              <a:t>26/11/20</a:t>
            </a:r>
          </a:p>
        </p:txBody>
      </p:sp>
      <p:sp>
        <p:nvSpPr>
          <p:cNvPr id="3" name="Marcador de pie de página 2">
            <a:extLst>
              <a:ext uri="{FF2B5EF4-FFF2-40B4-BE49-F238E27FC236}">
                <a16:creationId xmlns:a16="http://schemas.microsoft.com/office/drawing/2014/main" id="{DEECB476-4D69-4CF0-88BD-3DDCFC05CDA1}"/>
              </a:ext>
            </a:extLst>
          </p:cNvPr>
          <p:cNvSpPr>
            <a:spLocks noGrp="1"/>
          </p:cNvSpPr>
          <p:nvPr>
            <p:ph type="ftr" sz="quarter" idx="11"/>
          </p:nvPr>
        </p:nvSpPr>
        <p:spPr/>
        <p:txBody>
          <a:bodyPr/>
          <a:lstStyle/>
          <a:p>
            <a:pPr rtl="0"/>
            <a:r>
              <a:rPr lang="es-ES" noProof="0" dirty="0"/>
              <a:t>PROCESADORES ADM</a:t>
            </a:r>
          </a:p>
        </p:txBody>
      </p:sp>
      <p:sp>
        <p:nvSpPr>
          <p:cNvPr id="4" name="Marcador de número de diapositiva 3">
            <a:extLst>
              <a:ext uri="{FF2B5EF4-FFF2-40B4-BE49-F238E27FC236}">
                <a16:creationId xmlns:a16="http://schemas.microsoft.com/office/drawing/2014/main" id="{8F1AC17E-314C-4075-A0CC-4C26E9F8A9E3}"/>
              </a:ext>
            </a:extLst>
          </p:cNvPr>
          <p:cNvSpPr>
            <a:spLocks noGrp="1"/>
          </p:cNvSpPr>
          <p:nvPr>
            <p:ph type="sldNum" sz="quarter" idx="12"/>
          </p:nvPr>
        </p:nvSpPr>
        <p:spPr/>
        <p:txBody>
          <a:bodyPr/>
          <a:lstStyle/>
          <a:p>
            <a:pPr rtl="0"/>
            <a:fld id="{D8DA9DAA-006C-4F4B-980E-E3DF019B24E2}" type="slidenum">
              <a:rPr lang="es-ES" noProof="0" smtClean="0"/>
              <a:t>15</a:t>
            </a:fld>
            <a:endParaRPr lang="es-ES" noProof="0"/>
          </a:p>
        </p:txBody>
      </p:sp>
      <p:pic>
        <p:nvPicPr>
          <p:cNvPr id="5" name="Imagen 4">
            <a:extLst>
              <a:ext uri="{FF2B5EF4-FFF2-40B4-BE49-F238E27FC236}">
                <a16:creationId xmlns:a16="http://schemas.microsoft.com/office/drawing/2014/main" id="{BA9A5FBB-71A4-4B87-8F86-ADCF3E95862B}"/>
              </a:ext>
            </a:extLst>
          </p:cNvPr>
          <p:cNvPicPr>
            <a:picLocks noChangeAspect="1"/>
          </p:cNvPicPr>
          <p:nvPr/>
        </p:nvPicPr>
        <p:blipFill rotWithShape="1">
          <a:blip r:embed="rId2"/>
          <a:srcRect l="76184" t="13478" r="3113" b="7264"/>
          <a:stretch/>
        </p:blipFill>
        <p:spPr>
          <a:xfrm>
            <a:off x="1046922" y="463827"/>
            <a:ext cx="2534478" cy="5455202"/>
          </a:xfrm>
          <a:prstGeom prst="rect">
            <a:avLst/>
          </a:prstGeom>
        </p:spPr>
      </p:pic>
      <p:pic>
        <p:nvPicPr>
          <p:cNvPr id="7" name="Imagen 6">
            <a:extLst>
              <a:ext uri="{FF2B5EF4-FFF2-40B4-BE49-F238E27FC236}">
                <a16:creationId xmlns:a16="http://schemas.microsoft.com/office/drawing/2014/main" id="{1F90EB0E-6D29-410E-BD61-4C331FE01401}"/>
              </a:ext>
            </a:extLst>
          </p:cNvPr>
          <p:cNvPicPr>
            <a:picLocks noChangeAspect="1"/>
          </p:cNvPicPr>
          <p:nvPr/>
        </p:nvPicPr>
        <p:blipFill rotWithShape="1">
          <a:blip r:embed="rId3"/>
          <a:srcRect l="76196" t="13315" r="3016" b="5293"/>
          <a:stretch/>
        </p:blipFill>
        <p:spPr>
          <a:xfrm>
            <a:off x="3879574" y="463827"/>
            <a:ext cx="2534478" cy="5579165"/>
          </a:xfrm>
          <a:prstGeom prst="rect">
            <a:avLst/>
          </a:prstGeom>
        </p:spPr>
      </p:pic>
      <p:pic>
        <p:nvPicPr>
          <p:cNvPr id="8" name="Imagen 7">
            <a:extLst>
              <a:ext uri="{FF2B5EF4-FFF2-40B4-BE49-F238E27FC236}">
                <a16:creationId xmlns:a16="http://schemas.microsoft.com/office/drawing/2014/main" id="{C8C4EC46-58DF-4AF6-B053-36E5288CD608}"/>
              </a:ext>
            </a:extLst>
          </p:cNvPr>
          <p:cNvPicPr>
            <a:picLocks noChangeAspect="1"/>
          </p:cNvPicPr>
          <p:nvPr/>
        </p:nvPicPr>
        <p:blipFill rotWithShape="1">
          <a:blip r:embed="rId4"/>
          <a:srcRect l="76086" t="12542" r="3126" b="9933"/>
          <a:stretch/>
        </p:blipFill>
        <p:spPr>
          <a:xfrm>
            <a:off x="6520070" y="463827"/>
            <a:ext cx="2534478" cy="5314122"/>
          </a:xfrm>
          <a:prstGeom prst="rect">
            <a:avLst/>
          </a:prstGeom>
        </p:spPr>
      </p:pic>
    </p:spTree>
    <p:extLst>
      <p:ext uri="{BB962C8B-B14F-4D97-AF65-F5344CB8AC3E}">
        <p14:creationId xmlns:p14="http://schemas.microsoft.com/office/powerpoint/2010/main" val="102659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es-ES" dirty="0">
                <a:latin typeface="Univers (Títulos)"/>
              </a:rPr>
              <a:t>Serie FX de AMD</a:t>
            </a:r>
          </a:p>
        </p:txBody>
      </p:sp>
      <p:sp>
        <p:nvSpPr>
          <p:cNvPr id="4" name="Marcador de contenido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algn="l" fontAlgn="base"/>
            <a:r>
              <a:rPr lang="es-ES" b="0" i="0" dirty="0">
                <a:solidFill>
                  <a:srgbClr val="555555"/>
                </a:solidFill>
                <a:effectLst/>
                <a:latin typeface="Arial" panose="020B0604020202020204" pitchFamily="34" charset="0"/>
              </a:rPr>
              <a:t>Esta serie de procesadores AMD conocida como FX ha sido la mejor hasta que llegó la arquitectura ZEN.</a:t>
            </a:r>
          </a:p>
          <a:p>
            <a:pPr algn="l" fontAlgn="base"/>
            <a:r>
              <a:rPr lang="es-ES" b="0" i="0" dirty="0">
                <a:solidFill>
                  <a:srgbClr val="555555"/>
                </a:solidFill>
                <a:effectLst/>
                <a:latin typeface="Arial" panose="020B0604020202020204" pitchFamily="34" charset="0"/>
              </a:rPr>
              <a:t>Todos los procesadores de esta serie </a:t>
            </a:r>
            <a:r>
              <a:rPr lang="es-ES" b="1" i="0" dirty="0">
                <a:solidFill>
                  <a:srgbClr val="555555"/>
                </a:solidFill>
                <a:effectLst/>
                <a:latin typeface="inherit"/>
              </a:rPr>
              <a:t>utilizan el mismo tipo de socket, el AM3+</a:t>
            </a:r>
            <a:r>
              <a:rPr lang="es-ES" b="0" i="0" dirty="0">
                <a:solidFill>
                  <a:srgbClr val="555555"/>
                </a:solidFill>
                <a:effectLst/>
                <a:latin typeface="Arial" panose="020B0604020202020204" pitchFamily="34" charset="0"/>
              </a:rPr>
              <a:t>. Esta serie tiene versiones de cuatro, seis y ocho núcleos.</a:t>
            </a:r>
          </a:p>
          <a:p>
            <a:pPr rtl="0"/>
            <a:endParaRPr lang="es-ES" dirty="0"/>
          </a:p>
        </p:txBody>
      </p:sp>
      <p:sp>
        <p:nvSpPr>
          <p:cNvPr id="10" name="Marcador de pie de página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es-ES" dirty="0"/>
              <a:t>PROCESADORES ADM</a:t>
            </a:r>
          </a:p>
        </p:txBody>
      </p:sp>
      <p:sp>
        <p:nvSpPr>
          <p:cNvPr id="11" name="Marcador de número de diapositiva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s-ES" smtClean="0"/>
              <a:pPr rtl="0"/>
              <a:t>2</a:t>
            </a:fld>
            <a:endParaRPr lang="es-ES"/>
          </a:p>
        </p:txBody>
      </p:sp>
      <p:pic>
        <p:nvPicPr>
          <p:cNvPr id="6" name="Marcador de posición de imagen 5">
            <a:extLst>
              <a:ext uri="{FF2B5EF4-FFF2-40B4-BE49-F238E27FC236}">
                <a16:creationId xmlns:a16="http://schemas.microsoft.com/office/drawing/2014/main" id="{B008D994-5DA2-4443-9D05-7299D8C6EB30}"/>
              </a:ext>
            </a:extLst>
          </p:cNvPr>
          <p:cNvPicPr>
            <a:picLocks noGrp="1" noChangeAspect="1"/>
          </p:cNvPicPr>
          <p:nvPr>
            <p:ph type="pic" sz="quarter" idx="13"/>
          </p:nvPr>
        </p:nvPicPr>
        <p:blipFill>
          <a:blip r:embed="rId3"/>
          <a:srcRect l="22056" r="22056"/>
          <a:stretch>
            <a:fillRect/>
          </a:stretch>
        </p:blipFill>
        <p:spPr>
          <a:xfrm>
            <a:off x="6995160" y="926541"/>
            <a:ext cx="1751275" cy="1743507"/>
          </a:xfrm>
          <a:prstGeom prst="rect">
            <a:avLst/>
          </a:prstGeom>
        </p:spPr>
      </p:pic>
      <p:pic>
        <p:nvPicPr>
          <p:cNvPr id="13" name="Imagen 12">
            <a:extLst>
              <a:ext uri="{FF2B5EF4-FFF2-40B4-BE49-F238E27FC236}">
                <a16:creationId xmlns:a16="http://schemas.microsoft.com/office/drawing/2014/main" id="{D9A2F6BE-2EA0-4D6B-98DD-C3618EB82CA9}"/>
              </a:ext>
            </a:extLst>
          </p:cNvPr>
          <p:cNvPicPr>
            <a:picLocks noChangeAspect="1"/>
          </p:cNvPicPr>
          <p:nvPr/>
        </p:nvPicPr>
        <p:blipFill rotWithShape="1">
          <a:blip r:embed="rId4"/>
          <a:srcRect l="76087" t="21436" r="2935" b="7294"/>
          <a:stretch/>
        </p:blipFill>
        <p:spPr>
          <a:xfrm>
            <a:off x="8877632" y="1126434"/>
            <a:ext cx="2557669" cy="4885359"/>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5FE59-7092-496E-AD38-0C450217B06E}"/>
              </a:ext>
            </a:extLst>
          </p:cNvPr>
          <p:cNvSpPr>
            <a:spLocks noGrp="1"/>
          </p:cNvSpPr>
          <p:nvPr>
            <p:ph type="title"/>
          </p:nvPr>
        </p:nvSpPr>
        <p:spPr/>
        <p:txBody>
          <a:bodyPr/>
          <a:lstStyle/>
          <a:p>
            <a:r>
              <a:rPr lang="es-ES" dirty="0">
                <a:latin typeface="Univers (Títulos)"/>
              </a:rPr>
              <a:t>Serie FX de AMD:</a:t>
            </a:r>
            <a:endParaRPr lang="es-MX" dirty="0"/>
          </a:p>
        </p:txBody>
      </p:sp>
      <p:sp>
        <p:nvSpPr>
          <p:cNvPr id="3" name="Marcador de contenido 2">
            <a:extLst>
              <a:ext uri="{FF2B5EF4-FFF2-40B4-BE49-F238E27FC236}">
                <a16:creationId xmlns:a16="http://schemas.microsoft.com/office/drawing/2014/main" id="{EACAAADC-34E3-47FC-8957-38D581D735F8}"/>
              </a:ext>
            </a:extLst>
          </p:cNvPr>
          <p:cNvSpPr>
            <a:spLocks noGrp="1"/>
          </p:cNvSpPr>
          <p:nvPr>
            <p:ph idx="1"/>
          </p:nvPr>
        </p:nvSpPr>
        <p:spPr/>
        <p:txBody>
          <a:bodyPr>
            <a:normAutofit fontScale="92500" lnSpcReduction="10000"/>
          </a:bodyPr>
          <a:lstStyle/>
          <a:p>
            <a:r>
              <a:rPr lang="es-ES" dirty="0"/>
              <a:t>El primer número hace referencia a la cantidad de núcleos que este contiene. Por ejemplo un AMD FX 8350 tendría un total de 8 núcleos. Fácil y sencillo.</a:t>
            </a:r>
          </a:p>
          <a:p>
            <a:r>
              <a:rPr lang="es-ES" dirty="0"/>
              <a:t>El segundo número nos indicaría el tipo de arquitectura bajo la que fueron creados. Los AMD FX 8350 estarían basados en Piledriver que es una mejora sobre Bulldozer. Esta parte es algo más complicada de entender pero también es algo bastante irrelevante en general. Si quieres ver más a fondo como va lo de las arquitecturas echa un ojo aquí.</a:t>
            </a:r>
          </a:p>
          <a:p>
            <a:r>
              <a:rPr lang="es-ES" dirty="0"/>
              <a:t>El tercer número nos indica la frecuencia de trabajo del procesador, a mayor número, mayor frecuencia base. Por ejemplo el modelo FX 4350 iría a 4,2 GHz-4,3 GHz</a:t>
            </a:r>
            <a:endParaRPr lang="es-MX" dirty="0"/>
          </a:p>
        </p:txBody>
      </p:sp>
      <p:sp>
        <p:nvSpPr>
          <p:cNvPr id="4" name="Marcador de número de diapositiva 3">
            <a:extLst>
              <a:ext uri="{FF2B5EF4-FFF2-40B4-BE49-F238E27FC236}">
                <a16:creationId xmlns:a16="http://schemas.microsoft.com/office/drawing/2014/main" id="{9AD25208-CB92-4048-84AD-078098645409}"/>
              </a:ext>
            </a:extLst>
          </p:cNvPr>
          <p:cNvSpPr>
            <a:spLocks noGrp="1"/>
          </p:cNvSpPr>
          <p:nvPr>
            <p:ph type="sldNum" sz="quarter" idx="12"/>
          </p:nvPr>
        </p:nvSpPr>
        <p:spPr/>
        <p:txBody>
          <a:bodyPr/>
          <a:lstStyle/>
          <a:p>
            <a:pPr rtl="0"/>
            <a:fld id="{D8DA9DAA-006C-4F4B-980E-E3DF019B24E2}" type="slidenum">
              <a:rPr lang="es-ES" noProof="0" smtClean="0"/>
              <a:t>3</a:t>
            </a:fld>
            <a:endParaRPr lang="es-ES" noProof="0"/>
          </a:p>
        </p:txBody>
      </p:sp>
    </p:spTree>
    <p:extLst>
      <p:ext uri="{BB962C8B-B14F-4D97-AF65-F5344CB8AC3E}">
        <p14:creationId xmlns:p14="http://schemas.microsoft.com/office/powerpoint/2010/main" val="208056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posición de imagen 8">
            <a:extLst>
              <a:ext uri="{FF2B5EF4-FFF2-40B4-BE49-F238E27FC236}">
                <a16:creationId xmlns:a16="http://schemas.microsoft.com/office/drawing/2014/main" id="{9CC3F934-4B85-4E42-B54A-671750ADFEAA}"/>
              </a:ext>
            </a:extLst>
          </p:cNvPr>
          <p:cNvPicPr>
            <a:picLocks noGrp="1" noChangeAspect="1"/>
          </p:cNvPicPr>
          <p:nvPr>
            <p:ph type="pic" sz="quarter" idx="13"/>
          </p:nvPr>
        </p:nvPicPr>
        <p:blipFill>
          <a:blip r:embed="rId2"/>
          <a:srcRect/>
          <a:stretch>
            <a:fillRect/>
          </a:stretch>
        </p:blipFill>
        <p:spPr>
          <a:prstGeom prst="rect">
            <a:avLst/>
          </a:prstGeom>
        </p:spPr>
      </p:pic>
      <p:sp>
        <p:nvSpPr>
          <p:cNvPr id="3" name="Título 2">
            <a:extLst>
              <a:ext uri="{FF2B5EF4-FFF2-40B4-BE49-F238E27FC236}">
                <a16:creationId xmlns:a16="http://schemas.microsoft.com/office/drawing/2014/main" id="{D1C8D94F-104E-428F-BC77-E0C741BC628B}"/>
              </a:ext>
            </a:extLst>
          </p:cNvPr>
          <p:cNvSpPr>
            <a:spLocks noGrp="1"/>
          </p:cNvSpPr>
          <p:nvPr>
            <p:ph type="title"/>
          </p:nvPr>
        </p:nvSpPr>
        <p:spPr/>
        <p:txBody>
          <a:bodyPr>
            <a:normAutofit fontScale="90000"/>
          </a:bodyPr>
          <a:lstStyle/>
          <a:p>
            <a:r>
              <a:rPr lang="es-MX" dirty="0"/>
              <a:t>Serie Athlon de AMD:</a:t>
            </a:r>
          </a:p>
        </p:txBody>
      </p:sp>
      <p:sp>
        <p:nvSpPr>
          <p:cNvPr id="4" name="Marcador de contenido 3">
            <a:extLst>
              <a:ext uri="{FF2B5EF4-FFF2-40B4-BE49-F238E27FC236}">
                <a16:creationId xmlns:a16="http://schemas.microsoft.com/office/drawing/2014/main" id="{0C8507AC-8B74-4F4B-868F-DD3BDFC2D03D}"/>
              </a:ext>
            </a:extLst>
          </p:cNvPr>
          <p:cNvSpPr>
            <a:spLocks noGrp="1"/>
          </p:cNvSpPr>
          <p:nvPr>
            <p:ph idx="1"/>
          </p:nvPr>
        </p:nvSpPr>
        <p:spPr/>
        <p:txBody>
          <a:bodyPr/>
          <a:lstStyle/>
          <a:p>
            <a:pPr algn="l" fontAlgn="base"/>
            <a:r>
              <a:rPr lang="es-ES" b="0" i="0" dirty="0">
                <a:solidFill>
                  <a:srgbClr val="555555"/>
                </a:solidFill>
                <a:effectLst/>
                <a:latin typeface="Arial" panose="020B0604020202020204" pitchFamily="34" charset="0"/>
              </a:rPr>
              <a:t>La serie de AMD Athlon tiene diferencias bastante significativas con respecto a la serie FX. Aunque es cierto que esta serie de procesadores AMD ha llegado alcanzar arquitecturas avanzadas nunca llegaron a superar los 4 núcleos y carecían de memoria caché L3.</a:t>
            </a:r>
          </a:p>
          <a:p>
            <a:pPr algn="l" fontAlgn="base"/>
            <a:r>
              <a:rPr lang="es-ES" b="0" i="0" dirty="0">
                <a:solidFill>
                  <a:srgbClr val="555555"/>
                </a:solidFill>
                <a:effectLst/>
                <a:latin typeface="Arial" panose="020B0604020202020204" pitchFamily="34" charset="0"/>
              </a:rPr>
              <a:t>Este tipo de procesador </a:t>
            </a:r>
            <a:r>
              <a:rPr lang="es-ES" b="1" i="0" dirty="0">
                <a:solidFill>
                  <a:srgbClr val="555555"/>
                </a:solidFill>
                <a:effectLst/>
                <a:latin typeface="inherit"/>
              </a:rPr>
              <a:t>se coloca sobre un socket FM2/FM2+.</a:t>
            </a:r>
            <a:endParaRPr lang="es-ES" b="0" i="0" dirty="0">
              <a:solidFill>
                <a:srgbClr val="555555"/>
              </a:solidFill>
              <a:effectLst/>
              <a:latin typeface="Arial" panose="020B0604020202020204" pitchFamily="34" charset="0"/>
            </a:endParaRPr>
          </a:p>
          <a:p>
            <a:endParaRPr lang="es-MX" dirty="0"/>
          </a:p>
        </p:txBody>
      </p:sp>
      <p:sp>
        <p:nvSpPr>
          <p:cNvPr id="5" name="Marcador de fecha 4">
            <a:extLst>
              <a:ext uri="{FF2B5EF4-FFF2-40B4-BE49-F238E27FC236}">
                <a16:creationId xmlns:a16="http://schemas.microsoft.com/office/drawing/2014/main" id="{EC22F28C-CDF7-453B-AB2A-7D905B028916}"/>
              </a:ext>
            </a:extLst>
          </p:cNvPr>
          <p:cNvSpPr>
            <a:spLocks noGrp="1"/>
          </p:cNvSpPr>
          <p:nvPr>
            <p:ph type="dt" sz="half" idx="10"/>
          </p:nvPr>
        </p:nvSpPr>
        <p:spPr/>
        <p:txBody>
          <a:bodyPr/>
          <a:lstStyle/>
          <a:p>
            <a:pPr rtl="0"/>
            <a:r>
              <a:rPr lang="es-ES" noProof="0" dirty="0"/>
              <a:t>26/11/20</a:t>
            </a:r>
          </a:p>
        </p:txBody>
      </p:sp>
      <p:sp>
        <p:nvSpPr>
          <p:cNvPr id="6" name="Marcador de pie de página 5">
            <a:extLst>
              <a:ext uri="{FF2B5EF4-FFF2-40B4-BE49-F238E27FC236}">
                <a16:creationId xmlns:a16="http://schemas.microsoft.com/office/drawing/2014/main" id="{75EF9100-AB00-4E9A-9D35-5C441BABDC2B}"/>
              </a:ext>
            </a:extLst>
          </p:cNvPr>
          <p:cNvSpPr>
            <a:spLocks noGrp="1"/>
          </p:cNvSpPr>
          <p:nvPr>
            <p:ph type="ftr" sz="quarter" idx="11"/>
          </p:nvPr>
        </p:nvSpPr>
        <p:spPr/>
        <p:txBody>
          <a:bodyPr/>
          <a:lstStyle/>
          <a:p>
            <a:pPr rtl="0"/>
            <a:r>
              <a:rPr lang="es-ES" noProof="0" dirty="0"/>
              <a:t>PROCESADORES AMD</a:t>
            </a:r>
          </a:p>
        </p:txBody>
      </p:sp>
      <p:sp>
        <p:nvSpPr>
          <p:cNvPr id="7" name="Marcador de número de diapositiva 6">
            <a:extLst>
              <a:ext uri="{FF2B5EF4-FFF2-40B4-BE49-F238E27FC236}">
                <a16:creationId xmlns:a16="http://schemas.microsoft.com/office/drawing/2014/main" id="{F4E74339-1C6A-4973-ABDD-3A378106B9EF}"/>
              </a:ext>
            </a:extLst>
          </p:cNvPr>
          <p:cNvSpPr>
            <a:spLocks noGrp="1"/>
          </p:cNvSpPr>
          <p:nvPr>
            <p:ph type="sldNum" sz="quarter" idx="12"/>
          </p:nvPr>
        </p:nvSpPr>
        <p:spPr/>
        <p:txBody>
          <a:bodyPr/>
          <a:lstStyle/>
          <a:p>
            <a:pPr rtl="0"/>
            <a:fld id="{D8DA9DAA-006C-4F4B-980E-E3DF019B24E2}" type="slidenum">
              <a:rPr lang="es-ES" noProof="0" smtClean="0"/>
              <a:pPr rtl="0"/>
              <a:t>4</a:t>
            </a:fld>
            <a:endParaRPr lang="es-ES" noProof="0"/>
          </a:p>
        </p:txBody>
      </p:sp>
    </p:spTree>
    <p:extLst>
      <p:ext uri="{BB962C8B-B14F-4D97-AF65-F5344CB8AC3E}">
        <p14:creationId xmlns:p14="http://schemas.microsoft.com/office/powerpoint/2010/main" val="705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9F6F6-A92F-4425-825F-D10BF3BEF421}"/>
              </a:ext>
            </a:extLst>
          </p:cNvPr>
          <p:cNvSpPr>
            <a:spLocks noGrp="1"/>
          </p:cNvSpPr>
          <p:nvPr>
            <p:ph type="title"/>
          </p:nvPr>
        </p:nvSpPr>
        <p:spPr/>
        <p:txBody>
          <a:bodyPr/>
          <a:lstStyle/>
          <a:p>
            <a:r>
              <a:rPr lang="es-MX" dirty="0"/>
              <a:t>Serie Athlon de AMD:</a:t>
            </a:r>
          </a:p>
        </p:txBody>
      </p:sp>
      <p:sp>
        <p:nvSpPr>
          <p:cNvPr id="3" name="Marcador de contenido 2">
            <a:extLst>
              <a:ext uri="{FF2B5EF4-FFF2-40B4-BE49-F238E27FC236}">
                <a16:creationId xmlns:a16="http://schemas.microsoft.com/office/drawing/2014/main" id="{69EE4CA8-7561-4EFB-BB1A-5FCD938116F1}"/>
              </a:ext>
            </a:extLst>
          </p:cNvPr>
          <p:cNvSpPr>
            <a:spLocks noGrp="1"/>
          </p:cNvSpPr>
          <p:nvPr>
            <p:ph idx="1"/>
          </p:nvPr>
        </p:nvSpPr>
        <p:spPr/>
        <p:txBody>
          <a:bodyPr/>
          <a:lstStyle/>
          <a:p>
            <a:pPr algn="l" fontAlgn="base">
              <a:buFont typeface="Arial" panose="020B0604020202020204" pitchFamily="34" charset="0"/>
              <a:buChar char="•"/>
            </a:pPr>
            <a:r>
              <a:rPr lang="es-ES" b="1" i="0" dirty="0">
                <a:solidFill>
                  <a:srgbClr val="555555"/>
                </a:solidFill>
                <a:effectLst/>
                <a:latin typeface="inherit"/>
              </a:rPr>
              <a:t>El primer número</a:t>
            </a:r>
            <a:r>
              <a:rPr lang="es-ES" b="0" i="0" dirty="0">
                <a:solidFill>
                  <a:srgbClr val="555555"/>
                </a:solidFill>
                <a:effectLst/>
                <a:latin typeface="Arial" panose="020B0604020202020204" pitchFamily="34" charset="0"/>
              </a:rPr>
              <a:t> indica la arquitectura que se ha utilizado.</a:t>
            </a:r>
          </a:p>
          <a:p>
            <a:pPr algn="l" fontAlgn="base">
              <a:buFont typeface="Arial" panose="020B0604020202020204" pitchFamily="34" charset="0"/>
              <a:buChar char="•"/>
            </a:pPr>
            <a:r>
              <a:rPr lang="es-ES" b="1" i="0" dirty="0">
                <a:solidFill>
                  <a:srgbClr val="555555"/>
                </a:solidFill>
                <a:effectLst/>
                <a:latin typeface="inherit"/>
              </a:rPr>
              <a:t>El segundo número</a:t>
            </a:r>
            <a:r>
              <a:rPr lang="es-ES" b="0" i="0" dirty="0">
                <a:solidFill>
                  <a:srgbClr val="555555"/>
                </a:solidFill>
                <a:effectLst/>
                <a:latin typeface="Arial" panose="020B0604020202020204" pitchFamily="34" charset="0"/>
              </a:rPr>
              <a:t> diferencia los modelos que tienen mayor velocidad de trabajo.</a:t>
            </a:r>
          </a:p>
          <a:p>
            <a:endParaRPr lang="es-MX" dirty="0"/>
          </a:p>
        </p:txBody>
      </p:sp>
      <p:sp>
        <p:nvSpPr>
          <p:cNvPr id="4" name="Marcador de número de diapositiva 3">
            <a:extLst>
              <a:ext uri="{FF2B5EF4-FFF2-40B4-BE49-F238E27FC236}">
                <a16:creationId xmlns:a16="http://schemas.microsoft.com/office/drawing/2014/main" id="{FF26059A-BEA3-43E8-A8AF-93BFA4EDFB9B}"/>
              </a:ext>
            </a:extLst>
          </p:cNvPr>
          <p:cNvSpPr>
            <a:spLocks noGrp="1"/>
          </p:cNvSpPr>
          <p:nvPr>
            <p:ph type="sldNum" sz="quarter" idx="12"/>
          </p:nvPr>
        </p:nvSpPr>
        <p:spPr/>
        <p:txBody>
          <a:bodyPr/>
          <a:lstStyle/>
          <a:p>
            <a:pPr rtl="0"/>
            <a:fld id="{D8DA9DAA-006C-4F4B-980E-E3DF019B24E2}" type="slidenum">
              <a:rPr lang="es-ES" noProof="0" smtClean="0"/>
              <a:t>5</a:t>
            </a:fld>
            <a:endParaRPr lang="es-ES" noProof="0"/>
          </a:p>
        </p:txBody>
      </p:sp>
      <p:pic>
        <p:nvPicPr>
          <p:cNvPr id="5" name="Imagen 4">
            <a:extLst>
              <a:ext uri="{FF2B5EF4-FFF2-40B4-BE49-F238E27FC236}">
                <a16:creationId xmlns:a16="http://schemas.microsoft.com/office/drawing/2014/main" id="{E5D0874C-F2C8-40DC-840C-35222EC4FC57}"/>
              </a:ext>
            </a:extLst>
          </p:cNvPr>
          <p:cNvPicPr>
            <a:picLocks noChangeAspect="1"/>
          </p:cNvPicPr>
          <p:nvPr/>
        </p:nvPicPr>
        <p:blipFill>
          <a:blip r:embed="rId2"/>
          <a:stretch>
            <a:fillRect/>
          </a:stretch>
        </p:blipFill>
        <p:spPr>
          <a:xfrm>
            <a:off x="3301218" y="3681861"/>
            <a:ext cx="2794782" cy="2096086"/>
          </a:xfrm>
          <a:prstGeom prst="rect">
            <a:avLst/>
          </a:prstGeom>
        </p:spPr>
      </p:pic>
      <p:pic>
        <p:nvPicPr>
          <p:cNvPr id="6" name="Imagen 5">
            <a:extLst>
              <a:ext uri="{FF2B5EF4-FFF2-40B4-BE49-F238E27FC236}">
                <a16:creationId xmlns:a16="http://schemas.microsoft.com/office/drawing/2014/main" id="{572EDB35-4427-4EFA-A925-A7952F7EDC70}"/>
              </a:ext>
            </a:extLst>
          </p:cNvPr>
          <p:cNvPicPr>
            <a:picLocks noChangeAspect="1"/>
          </p:cNvPicPr>
          <p:nvPr/>
        </p:nvPicPr>
        <p:blipFill rotWithShape="1">
          <a:blip r:embed="rId3"/>
          <a:srcRect l="76196" t="31875" r="3261" b="9911"/>
          <a:stretch/>
        </p:blipFill>
        <p:spPr>
          <a:xfrm>
            <a:off x="8115070" y="2763427"/>
            <a:ext cx="2340896" cy="3729448"/>
          </a:xfrm>
          <a:prstGeom prst="rect">
            <a:avLst/>
          </a:prstGeom>
        </p:spPr>
      </p:pic>
    </p:spTree>
    <p:extLst>
      <p:ext uri="{BB962C8B-B14F-4D97-AF65-F5344CB8AC3E}">
        <p14:creationId xmlns:p14="http://schemas.microsoft.com/office/powerpoint/2010/main" val="38418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4EF67AA-233C-4625-8B1F-B4538B3256DC}"/>
              </a:ext>
            </a:extLst>
          </p:cNvPr>
          <p:cNvSpPr>
            <a:spLocks noGrp="1"/>
          </p:cNvSpPr>
          <p:nvPr>
            <p:ph type="title"/>
          </p:nvPr>
        </p:nvSpPr>
        <p:spPr/>
        <p:txBody>
          <a:bodyPr>
            <a:normAutofit fontScale="90000"/>
          </a:bodyPr>
          <a:lstStyle/>
          <a:p>
            <a:r>
              <a:rPr lang="es-MX" dirty="0"/>
              <a:t>Serie APU de AMD</a:t>
            </a:r>
          </a:p>
        </p:txBody>
      </p:sp>
      <p:sp>
        <p:nvSpPr>
          <p:cNvPr id="4" name="Marcador de contenido 3">
            <a:extLst>
              <a:ext uri="{FF2B5EF4-FFF2-40B4-BE49-F238E27FC236}">
                <a16:creationId xmlns:a16="http://schemas.microsoft.com/office/drawing/2014/main" id="{38269320-D24D-4581-A87F-BF7BFC5B0079}"/>
              </a:ext>
            </a:extLst>
          </p:cNvPr>
          <p:cNvSpPr>
            <a:spLocks noGrp="1"/>
          </p:cNvSpPr>
          <p:nvPr>
            <p:ph idx="1"/>
          </p:nvPr>
        </p:nvSpPr>
        <p:spPr>
          <a:xfrm>
            <a:off x="3163266" y="2514600"/>
            <a:ext cx="6385295" cy="3530854"/>
          </a:xfrm>
        </p:spPr>
        <p:txBody>
          <a:bodyPr>
            <a:normAutofit lnSpcReduction="10000"/>
          </a:bodyPr>
          <a:lstStyle/>
          <a:p>
            <a:r>
              <a:rPr lang="es-ES" sz="1200" dirty="0"/>
              <a:t>AMD lanzó varias generaciones de APUs basadas en la arquitectura Bulldozer y sus derivados. El acrónimo APU es el nombre designado para los procesadores con gráficos integrados.</a:t>
            </a:r>
          </a:p>
          <a:p>
            <a:r>
              <a:rPr lang="es-ES" sz="1200" dirty="0"/>
              <a:t>La primera letra y número hacen referencia al número de núcleos. La nomenclatura  A6 e inferiores indican la presencia de una CPU de dos núcleos y un módulo completo, mientras que las nomenclaturas A8 y superiores indican que tiene una CPU de 4 núcleos. Por ejemplo la APU A6 9500 tiene una CPU de doble núcleo y la APU A8 9600 tiene cuatro núcleos.</a:t>
            </a:r>
          </a:p>
          <a:p>
            <a:r>
              <a:rPr lang="es-ES" sz="1200" dirty="0"/>
              <a:t>El primer número nos indica la arquitectura y la generación. Las APUs AX serie 6000 están basadas en Piledriver, las APUs serie 7000 en </a:t>
            </a:r>
            <a:r>
              <a:rPr lang="es-ES" sz="1200" dirty="0" err="1"/>
              <a:t>Steamroller</a:t>
            </a:r>
            <a:r>
              <a:rPr lang="es-ES" sz="1200" dirty="0"/>
              <a:t>, las APUs serie 8000 en </a:t>
            </a:r>
            <a:r>
              <a:rPr lang="es-ES" sz="1200" dirty="0" err="1"/>
              <a:t>Excavator</a:t>
            </a:r>
            <a:r>
              <a:rPr lang="es-ES" sz="1200" dirty="0"/>
              <a:t> y las APUs AX serie 9000 en </a:t>
            </a:r>
            <a:r>
              <a:rPr lang="es-ES" sz="1200" dirty="0" err="1"/>
              <a:t>Excavator</a:t>
            </a:r>
            <a:r>
              <a:rPr lang="es-ES" sz="1200" dirty="0"/>
              <a:t> v2. También indica la generación de la GPU integrada que siguiendo el orden anterior es </a:t>
            </a:r>
            <a:r>
              <a:rPr lang="es-ES" sz="1200" dirty="0" err="1"/>
              <a:t>Terascale</a:t>
            </a:r>
            <a:r>
              <a:rPr lang="es-ES" sz="1200" dirty="0"/>
              <a:t> 3, GCN y GCN 1.2</a:t>
            </a:r>
          </a:p>
          <a:p>
            <a:r>
              <a:rPr lang="es-ES" sz="1200" dirty="0"/>
              <a:t>El segundo número permite diferenciar la velocidad de trabajo. Cuanto mayor sea el número más frecuencia trae.</a:t>
            </a:r>
          </a:p>
          <a:p>
            <a:r>
              <a:rPr lang="es-ES" sz="1200" dirty="0"/>
              <a:t>AMD utilizó la letra K para diferenciar las APUs con procesadores que traían el multiplicador desbloqueado y por lo tanto soportan el </a:t>
            </a:r>
            <a:r>
              <a:rPr lang="es-ES" sz="1200" dirty="0" err="1"/>
              <a:t>overclock</a:t>
            </a:r>
            <a:r>
              <a:rPr lang="es-ES" sz="1200" dirty="0"/>
              <a:t>.</a:t>
            </a:r>
            <a:endParaRPr lang="es-MX" sz="1200" dirty="0"/>
          </a:p>
        </p:txBody>
      </p:sp>
      <p:sp>
        <p:nvSpPr>
          <p:cNvPr id="5" name="Marcador de fecha 4">
            <a:extLst>
              <a:ext uri="{FF2B5EF4-FFF2-40B4-BE49-F238E27FC236}">
                <a16:creationId xmlns:a16="http://schemas.microsoft.com/office/drawing/2014/main" id="{CEC25FF9-AFB2-4377-8296-FF7418162386}"/>
              </a:ext>
            </a:extLst>
          </p:cNvPr>
          <p:cNvSpPr>
            <a:spLocks noGrp="1"/>
          </p:cNvSpPr>
          <p:nvPr>
            <p:ph type="dt" sz="half" idx="10"/>
          </p:nvPr>
        </p:nvSpPr>
        <p:spPr/>
        <p:txBody>
          <a:bodyPr/>
          <a:lstStyle/>
          <a:p>
            <a:pPr rtl="0"/>
            <a:r>
              <a:rPr lang="es-ES" noProof="0" dirty="0"/>
              <a:t>26/11/20</a:t>
            </a:r>
          </a:p>
        </p:txBody>
      </p:sp>
      <p:sp>
        <p:nvSpPr>
          <p:cNvPr id="6" name="Marcador de pie de página 5">
            <a:extLst>
              <a:ext uri="{FF2B5EF4-FFF2-40B4-BE49-F238E27FC236}">
                <a16:creationId xmlns:a16="http://schemas.microsoft.com/office/drawing/2014/main" id="{A02693A8-F2C6-43A6-B630-0C2382E99B6B}"/>
              </a:ext>
            </a:extLst>
          </p:cNvPr>
          <p:cNvSpPr>
            <a:spLocks noGrp="1"/>
          </p:cNvSpPr>
          <p:nvPr>
            <p:ph type="ftr" sz="quarter" idx="11"/>
          </p:nvPr>
        </p:nvSpPr>
        <p:spPr/>
        <p:txBody>
          <a:bodyPr/>
          <a:lstStyle/>
          <a:p>
            <a:pPr rtl="0"/>
            <a:r>
              <a:rPr lang="es-ES" noProof="0" dirty="0"/>
              <a:t>PROCESADORES AMD</a:t>
            </a:r>
          </a:p>
        </p:txBody>
      </p:sp>
      <p:sp>
        <p:nvSpPr>
          <p:cNvPr id="7" name="Marcador de número de diapositiva 6">
            <a:extLst>
              <a:ext uri="{FF2B5EF4-FFF2-40B4-BE49-F238E27FC236}">
                <a16:creationId xmlns:a16="http://schemas.microsoft.com/office/drawing/2014/main" id="{3E8FCA98-1796-484A-AD7E-CF622291A357}"/>
              </a:ext>
            </a:extLst>
          </p:cNvPr>
          <p:cNvSpPr>
            <a:spLocks noGrp="1"/>
          </p:cNvSpPr>
          <p:nvPr>
            <p:ph type="sldNum" sz="quarter" idx="12"/>
          </p:nvPr>
        </p:nvSpPr>
        <p:spPr/>
        <p:txBody>
          <a:bodyPr/>
          <a:lstStyle/>
          <a:p>
            <a:pPr rtl="0"/>
            <a:fld id="{D8DA9DAA-006C-4F4B-980E-E3DF019B24E2}" type="slidenum">
              <a:rPr lang="es-ES" noProof="0" smtClean="0"/>
              <a:pPr rtl="0"/>
              <a:t>6</a:t>
            </a:fld>
            <a:endParaRPr lang="es-ES" noProof="0"/>
          </a:p>
        </p:txBody>
      </p:sp>
    </p:spTree>
    <p:extLst>
      <p:ext uri="{BB962C8B-B14F-4D97-AF65-F5344CB8AC3E}">
        <p14:creationId xmlns:p14="http://schemas.microsoft.com/office/powerpoint/2010/main" val="340507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a:extLst>
              <a:ext uri="{FF2B5EF4-FFF2-40B4-BE49-F238E27FC236}">
                <a16:creationId xmlns:a16="http://schemas.microsoft.com/office/drawing/2014/main" id="{C67FF8EB-E5F9-40A1-9F5E-91ED41658C4F}"/>
              </a:ext>
            </a:extLst>
          </p:cNvPr>
          <p:cNvPicPr>
            <a:picLocks noGrp="1" noChangeAspect="1"/>
          </p:cNvPicPr>
          <p:nvPr>
            <p:ph type="pic" sz="quarter" idx="13"/>
          </p:nvPr>
        </p:nvPicPr>
        <p:blipFill>
          <a:blip r:embed="rId2"/>
          <a:srcRect l="15385" r="15385"/>
          <a:stretch>
            <a:fillRect/>
          </a:stretch>
        </p:blipFill>
        <p:spPr>
          <a:prstGeom prst="rect">
            <a:avLst/>
          </a:prstGeom>
        </p:spPr>
      </p:pic>
      <p:sp>
        <p:nvSpPr>
          <p:cNvPr id="3" name="Título 2">
            <a:extLst>
              <a:ext uri="{FF2B5EF4-FFF2-40B4-BE49-F238E27FC236}">
                <a16:creationId xmlns:a16="http://schemas.microsoft.com/office/drawing/2014/main" id="{3D7ECF55-0BE3-4395-A164-7E27A8943E24}"/>
              </a:ext>
            </a:extLst>
          </p:cNvPr>
          <p:cNvSpPr>
            <a:spLocks noGrp="1"/>
          </p:cNvSpPr>
          <p:nvPr>
            <p:ph type="title"/>
          </p:nvPr>
        </p:nvSpPr>
        <p:spPr/>
        <p:txBody>
          <a:bodyPr/>
          <a:lstStyle/>
          <a:p>
            <a:r>
              <a:rPr lang="es-MX" dirty="0"/>
              <a:t>Serie AMD Ryzen:</a:t>
            </a:r>
          </a:p>
        </p:txBody>
      </p:sp>
      <p:sp>
        <p:nvSpPr>
          <p:cNvPr id="4" name="Marcador de contenido 3">
            <a:extLst>
              <a:ext uri="{FF2B5EF4-FFF2-40B4-BE49-F238E27FC236}">
                <a16:creationId xmlns:a16="http://schemas.microsoft.com/office/drawing/2014/main" id="{B6935123-00DF-48B6-9ED4-40F77F489860}"/>
              </a:ext>
            </a:extLst>
          </p:cNvPr>
          <p:cNvSpPr>
            <a:spLocks noGrp="1"/>
          </p:cNvSpPr>
          <p:nvPr>
            <p:ph idx="1"/>
          </p:nvPr>
        </p:nvSpPr>
        <p:spPr/>
        <p:txBody>
          <a:bodyPr/>
          <a:lstStyle/>
          <a:p>
            <a:pPr algn="l" fontAlgn="base"/>
            <a:r>
              <a:rPr lang="es-ES" b="0" i="0" dirty="0">
                <a:solidFill>
                  <a:srgbClr val="555555"/>
                </a:solidFill>
                <a:effectLst/>
                <a:latin typeface="Arial" panose="020B0604020202020204" pitchFamily="34" charset="0"/>
              </a:rPr>
              <a:t>Esta serie se ofrece con configuraciones de 4, 6 y 8 núcleos, aunque algunos modelos cuentan con la tecnología SMT y pueden manejar dos hilos por cada núcleo físico.</a:t>
            </a:r>
          </a:p>
          <a:p>
            <a:pPr algn="l" fontAlgn="base"/>
            <a:r>
              <a:rPr lang="es-ES" b="1" i="0" dirty="0">
                <a:solidFill>
                  <a:srgbClr val="555555"/>
                </a:solidFill>
                <a:effectLst/>
                <a:latin typeface="inherit"/>
              </a:rPr>
              <a:t>Utilizan el socket AM4 y vienen con multiplicador desbloqueado,</a:t>
            </a:r>
            <a:r>
              <a:rPr lang="es-ES" b="0" i="0" dirty="0">
                <a:solidFill>
                  <a:srgbClr val="555555"/>
                </a:solidFill>
                <a:effectLst/>
                <a:latin typeface="Arial" panose="020B0604020202020204" pitchFamily="34" charset="0"/>
              </a:rPr>
              <a:t> lo que conlleva a que soporten </a:t>
            </a:r>
            <a:r>
              <a:rPr lang="es-ES" b="0" i="0" dirty="0" err="1">
                <a:solidFill>
                  <a:srgbClr val="555555"/>
                </a:solidFill>
                <a:effectLst/>
                <a:latin typeface="Arial" panose="020B0604020202020204" pitchFamily="34" charset="0"/>
              </a:rPr>
              <a:t>overclock</a:t>
            </a:r>
            <a:r>
              <a:rPr lang="es-ES" b="0" i="0" dirty="0">
                <a:solidFill>
                  <a:srgbClr val="555555"/>
                </a:solidFill>
                <a:effectLst/>
                <a:latin typeface="Arial" panose="020B0604020202020204" pitchFamily="34" charset="0"/>
              </a:rPr>
              <a:t>.</a:t>
            </a:r>
          </a:p>
          <a:p>
            <a:endParaRPr lang="es-MX" dirty="0"/>
          </a:p>
        </p:txBody>
      </p:sp>
      <p:sp>
        <p:nvSpPr>
          <p:cNvPr id="5" name="Marcador de fecha 4">
            <a:extLst>
              <a:ext uri="{FF2B5EF4-FFF2-40B4-BE49-F238E27FC236}">
                <a16:creationId xmlns:a16="http://schemas.microsoft.com/office/drawing/2014/main" id="{56FEB1B2-75E9-44AB-81A2-E4E84D179C1B}"/>
              </a:ext>
            </a:extLst>
          </p:cNvPr>
          <p:cNvSpPr>
            <a:spLocks noGrp="1"/>
          </p:cNvSpPr>
          <p:nvPr>
            <p:ph type="dt" sz="half" idx="10"/>
          </p:nvPr>
        </p:nvSpPr>
        <p:spPr/>
        <p:txBody>
          <a:bodyPr/>
          <a:lstStyle/>
          <a:p>
            <a:pPr rtl="0"/>
            <a:r>
              <a:rPr lang="es-ES" noProof="0" dirty="0"/>
              <a:t>26/11/20</a:t>
            </a:r>
          </a:p>
        </p:txBody>
      </p:sp>
      <p:sp>
        <p:nvSpPr>
          <p:cNvPr id="6" name="Marcador de pie de página 5">
            <a:extLst>
              <a:ext uri="{FF2B5EF4-FFF2-40B4-BE49-F238E27FC236}">
                <a16:creationId xmlns:a16="http://schemas.microsoft.com/office/drawing/2014/main" id="{8F28E488-DCB1-491E-978C-F0D70D3C3C3C}"/>
              </a:ext>
            </a:extLst>
          </p:cNvPr>
          <p:cNvSpPr>
            <a:spLocks noGrp="1"/>
          </p:cNvSpPr>
          <p:nvPr>
            <p:ph type="ftr" sz="quarter" idx="11"/>
          </p:nvPr>
        </p:nvSpPr>
        <p:spPr/>
        <p:txBody>
          <a:bodyPr/>
          <a:lstStyle/>
          <a:p>
            <a:pPr rtl="0"/>
            <a:r>
              <a:rPr lang="es-ES" noProof="0" dirty="0"/>
              <a:t>PROCESADORES ADM</a:t>
            </a:r>
          </a:p>
        </p:txBody>
      </p:sp>
      <p:sp>
        <p:nvSpPr>
          <p:cNvPr id="7" name="Marcador de número de diapositiva 6">
            <a:extLst>
              <a:ext uri="{FF2B5EF4-FFF2-40B4-BE49-F238E27FC236}">
                <a16:creationId xmlns:a16="http://schemas.microsoft.com/office/drawing/2014/main" id="{7B3D1CDE-13B4-4C8D-8D04-32115B2C41F5}"/>
              </a:ext>
            </a:extLst>
          </p:cNvPr>
          <p:cNvSpPr>
            <a:spLocks noGrp="1"/>
          </p:cNvSpPr>
          <p:nvPr>
            <p:ph type="sldNum" sz="quarter" idx="12"/>
          </p:nvPr>
        </p:nvSpPr>
        <p:spPr/>
        <p:txBody>
          <a:bodyPr/>
          <a:lstStyle/>
          <a:p>
            <a:pPr rtl="0"/>
            <a:fld id="{D8DA9DAA-006C-4F4B-980E-E3DF019B24E2}" type="slidenum">
              <a:rPr lang="es-ES" noProof="0" smtClean="0"/>
              <a:pPr rtl="0"/>
              <a:t>7</a:t>
            </a:fld>
            <a:endParaRPr lang="es-ES" noProof="0"/>
          </a:p>
        </p:txBody>
      </p:sp>
    </p:spTree>
    <p:extLst>
      <p:ext uri="{BB962C8B-B14F-4D97-AF65-F5344CB8AC3E}">
        <p14:creationId xmlns:p14="http://schemas.microsoft.com/office/powerpoint/2010/main" val="416964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4730-297B-4587-839B-E8E2473CC984}"/>
              </a:ext>
            </a:extLst>
          </p:cNvPr>
          <p:cNvSpPr>
            <a:spLocks noGrp="1"/>
          </p:cNvSpPr>
          <p:nvPr>
            <p:ph type="title"/>
          </p:nvPr>
        </p:nvSpPr>
        <p:spPr/>
        <p:txBody>
          <a:bodyPr/>
          <a:lstStyle/>
          <a:p>
            <a:r>
              <a:rPr lang="es-MX" dirty="0"/>
              <a:t>Serie AMD Ryzen:</a:t>
            </a:r>
          </a:p>
        </p:txBody>
      </p:sp>
      <p:sp>
        <p:nvSpPr>
          <p:cNvPr id="3" name="Marcador de contenido 2">
            <a:extLst>
              <a:ext uri="{FF2B5EF4-FFF2-40B4-BE49-F238E27FC236}">
                <a16:creationId xmlns:a16="http://schemas.microsoft.com/office/drawing/2014/main" id="{34EF2A40-6996-4B7A-95A7-AB2E896D53C4}"/>
              </a:ext>
            </a:extLst>
          </p:cNvPr>
          <p:cNvSpPr>
            <a:spLocks noGrp="1"/>
          </p:cNvSpPr>
          <p:nvPr>
            <p:ph idx="1"/>
          </p:nvPr>
        </p:nvSpPr>
        <p:spPr/>
        <p:txBody>
          <a:bodyPr>
            <a:normAutofit fontScale="77500" lnSpcReduction="20000"/>
          </a:bodyPr>
          <a:lstStyle/>
          <a:p>
            <a:r>
              <a:rPr lang="es-ES" dirty="0"/>
              <a:t>El primer número indica el número de núcleos. Los Ryzen 7 tienen 8 núcleos, los Ryzen 5 tienen 6 núcleos (a excepción de estos Ryzen 5 1500 y 1400 que tienen 4 núcleos y 8 hilos) y los Ryzen 3 tienen 4 núcleos.</a:t>
            </a:r>
          </a:p>
          <a:p>
            <a:r>
              <a:rPr lang="es-ES" dirty="0"/>
              <a:t>El segundo número se refiere a la generación. Los Ryzen X 1000 están basados en ZEN (primera generación) y los Ryzen X 2000 en ZEN+ (segunda generación).</a:t>
            </a:r>
          </a:p>
          <a:p>
            <a:r>
              <a:rPr lang="es-ES" dirty="0"/>
              <a:t>El tercer número sirve para diferenciar la velocidad del trabajo del procesador. Por ejemplo el Ryzen 7 1800X funciona a 3,7GHz – 4 GHz y el Ryzen 7 1700X funciona a 3,4 GHz – 3,8 GHz.</a:t>
            </a:r>
          </a:p>
          <a:p>
            <a:r>
              <a:rPr lang="es-ES" dirty="0"/>
              <a:t>La letra X también se utiliza para indicar mayores frecuencias de trabajo. Por ejemplo el Ryzen 7 1700X funciona a 3,4 GHz – 3,8 GHz y el Ryzen 7 1700 funciona a 3 GHz – 3,7 GHz.</a:t>
            </a:r>
          </a:p>
          <a:p>
            <a:r>
              <a:rPr lang="es-ES" dirty="0"/>
              <a:t>Actualmente estamos a punto de recibir la Arquitectura “ZEN 3″ de 7nm en su serie 5000 con modelos como el AMD Ryzen 9 5950X que prometen ser lo más avanzado y potente del mercado</a:t>
            </a:r>
            <a:endParaRPr lang="es-MX" dirty="0"/>
          </a:p>
        </p:txBody>
      </p:sp>
      <p:sp>
        <p:nvSpPr>
          <p:cNvPr id="4" name="Marcador de número de diapositiva 3">
            <a:extLst>
              <a:ext uri="{FF2B5EF4-FFF2-40B4-BE49-F238E27FC236}">
                <a16:creationId xmlns:a16="http://schemas.microsoft.com/office/drawing/2014/main" id="{C52D3FAB-71B2-473B-86D4-BBDDD0990D90}"/>
              </a:ext>
            </a:extLst>
          </p:cNvPr>
          <p:cNvSpPr>
            <a:spLocks noGrp="1"/>
          </p:cNvSpPr>
          <p:nvPr>
            <p:ph type="sldNum" sz="quarter" idx="12"/>
          </p:nvPr>
        </p:nvSpPr>
        <p:spPr/>
        <p:txBody>
          <a:bodyPr/>
          <a:lstStyle/>
          <a:p>
            <a:pPr rtl="0"/>
            <a:fld id="{D8DA9DAA-006C-4F4B-980E-E3DF019B24E2}" type="slidenum">
              <a:rPr lang="es-ES" noProof="0" smtClean="0"/>
              <a:t>8</a:t>
            </a:fld>
            <a:endParaRPr lang="es-ES" noProof="0"/>
          </a:p>
        </p:txBody>
      </p:sp>
    </p:spTree>
    <p:extLst>
      <p:ext uri="{BB962C8B-B14F-4D97-AF65-F5344CB8AC3E}">
        <p14:creationId xmlns:p14="http://schemas.microsoft.com/office/powerpoint/2010/main" val="250826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a:extLst>
              <a:ext uri="{FF2B5EF4-FFF2-40B4-BE49-F238E27FC236}">
                <a16:creationId xmlns:a16="http://schemas.microsoft.com/office/drawing/2014/main" id="{1116B5B7-2F9A-4BEA-ABBA-E30B509EA479}"/>
              </a:ext>
            </a:extLst>
          </p:cNvPr>
          <p:cNvPicPr>
            <a:picLocks noGrp="1" noChangeAspect="1"/>
          </p:cNvPicPr>
          <p:nvPr>
            <p:ph type="pic" sz="quarter" idx="13"/>
          </p:nvPr>
        </p:nvPicPr>
        <p:blipFill>
          <a:blip r:embed="rId2"/>
          <a:srcRect l="21906" r="21906"/>
          <a:stretch>
            <a:fillRect/>
          </a:stretch>
        </p:blipFill>
        <p:spPr>
          <a:prstGeom prst="rect">
            <a:avLst/>
          </a:prstGeom>
        </p:spPr>
      </p:pic>
      <p:sp>
        <p:nvSpPr>
          <p:cNvPr id="3" name="Título 2">
            <a:extLst>
              <a:ext uri="{FF2B5EF4-FFF2-40B4-BE49-F238E27FC236}">
                <a16:creationId xmlns:a16="http://schemas.microsoft.com/office/drawing/2014/main" id="{FB662C49-6D95-484B-A178-082F5B6C3BE3}"/>
              </a:ext>
            </a:extLst>
          </p:cNvPr>
          <p:cNvSpPr>
            <a:spLocks noGrp="1"/>
          </p:cNvSpPr>
          <p:nvPr>
            <p:ph type="title"/>
          </p:nvPr>
        </p:nvSpPr>
        <p:spPr/>
        <p:txBody>
          <a:bodyPr>
            <a:normAutofit fontScale="90000"/>
          </a:bodyPr>
          <a:lstStyle/>
          <a:p>
            <a:r>
              <a:rPr lang="es-MX" dirty="0"/>
              <a:t>Serie APU Ryzen de AMD:</a:t>
            </a:r>
          </a:p>
        </p:txBody>
      </p:sp>
      <p:sp>
        <p:nvSpPr>
          <p:cNvPr id="4" name="Marcador de contenido 3">
            <a:extLst>
              <a:ext uri="{FF2B5EF4-FFF2-40B4-BE49-F238E27FC236}">
                <a16:creationId xmlns:a16="http://schemas.microsoft.com/office/drawing/2014/main" id="{95EA66D4-30B1-4FEF-88CD-0740952BC708}"/>
              </a:ext>
            </a:extLst>
          </p:cNvPr>
          <p:cNvSpPr>
            <a:spLocks noGrp="1"/>
          </p:cNvSpPr>
          <p:nvPr>
            <p:ph idx="1"/>
          </p:nvPr>
        </p:nvSpPr>
        <p:spPr/>
        <p:txBody>
          <a:bodyPr/>
          <a:lstStyle/>
          <a:p>
            <a:r>
              <a:rPr lang="es-ES" dirty="0"/>
              <a:t>En este caso hay dos variantes, la de bajo consumo y las versiones estándar. Las dos utilizan la arquitectura ZEN y </a:t>
            </a:r>
            <a:r>
              <a:rPr lang="es-ES" dirty="0" err="1"/>
              <a:t>GPUs</a:t>
            </a:r>
            <a:r>
              <a:rPr lang="es-ES" dirty="0"/>
              <a:t> Radeon RX Vega, así que sus diferencias se limita al número de núcleos, a las frecuencias de trabajo y la cantidad de </a:t>
            </a:r>
            <a:r>
              <a:rPr lang="es-ES" dirty="0" err="1"/>
              <a:t>shader</a:t>
            </a:r>
            <a:r>
              <a:rPr lang="es-ES" dirty="0"/>
              <a:t> en la GPU. Las versiones que son para escritorio utilizan el socket AM4.</a:t>
            </a:r>
            <a:endParaRPr lang="es-MX" dirty="0"/>
          </a:p>
        </p:txBody>
      </p:sp>
      <p:sp>
        <p:nvSpPr>
          <p:cNvPr id="5" name="Marcador de fecha 4">
            <a:extLst>
              <a:ext uri="{FF2B5EF4-FFF2-40B4-BE49-F238E27FC236}">
                <a16:creationId xmlns:a16="http://schemas.microsoft.com/office/drawing/2014/main" id="{28AA8B21-C131-4FE8-BBC4-17A13A653DE3}"/>
              </a:ext>
            </a:extLst>
          </p:cNvPr>
          <p:cNvSpPr>
            <a:spLocks noGrp="1"/>
          </p:cNvSpPr>
          <p:nvPr>
            <p:ph type="dt" sz="half" idx="10"/>
          </p:nvPr>
        </p:nvSpPr>
        <p:spPr/>
        <p:txBody>
          <a:bodyPr/>
          <a:lstStyle/>
          <a:p>
            <a:pPr rtl="0"/>
            <a:r>
              <a:rPr lang="es-ES" noProof="0"/>
              <a:t>3/9/20XX</a:t>
            </a:r>
          </a:p>
        </p:txBody>
      </p:sp>
      <p:sp>
        <p:nvSpPr>
          <p:cNvPr id="6" name="Marcador de pie de página 5">
            <a:extLst>
              <a:ext uri="{FF2B5EF4-FFF2-40B4-BE49-F238E27FC236}">
                <a16:creationId xmlns:a16="http://schemas.microsoft.com/office/drawing/2014/main" id="{7042B709-C15A-4955-BE35-556DAC0B01DC}"/>
              </a:ext>
            </a:extLst>
          </p:cNvPr>
          <p:cNvSpPr>
            <a:spLocks noGrp="1"/>
          </p:cNvSpPr>
          <p:nvPr>
            <p:ph type="ftr" sz="quarter" idx="11"/>
          </p:nvPr>
        </p:nvSpPr>
        <p:spPr/>
        <p:txBody>
          <a:bodyPr/>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66750C84-697B-4416-A6DF-63FF69967F43}"/>
              </a:ext>
            </a:extLst>
          </p:cNvPr>
          <p:cNvSpPr>
            <a:spLocks noGrp="1"/>
          </p:cNvSpPr>
          <p:nvPr>
            <p:ph type="sldNum" sz="quarter" idx="12"/>
          </p:nvPr>
        </p:nvSpPr>
        <p:spPr/>
        <p:txBody>
          <a:bodyPr/>
          <a:lstStyle/>
          <a:p>
            <a:pPr rtl="0"/>
            <a:fld id="{D8DA9DAA-006C-4F4B-980E-E3DF019B24E2}" type="slidenum">
              <a:rPr lang="es-ES" noProof="0" smtClean="0"/>
              <a:pPr rtl="0"/>
              <a:t>9</a:t>
            </a:fld>
            <a:endParaRPr lang="es-ES" noProof="0"/>
          </a:p>
        </p:txBody>
      </p:sp>
    </p:spTree>
    <p:extLst>
      <p:ext uri="{BB962C8B-B14F-4D97-AF65-F5344CB8AC3E}">
        <p14:creationId xmlns:p14="http://schemas.microsoft.com/office/powerpoint/2010/main" val="2899384223"/>
      </p:ext>
    </p:extLst>
  </p:cSld>
  <p:clrMapOvr>
    <a:masterClrMapping/>
  </p:clrMapOvr>
</p:sld>
</file>

<file path=ppt/theme/theme1.xml><?xml version="1.0" encoding="utf-8"?>
<a:theme xmlns:a="http://schemas.openxmlformats.org/drawingml/2006/main" name="UniversoDeGradiente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3_TF89338750_Win32" id="{E25F22B5-53A1-440F-9B37-5B4A6AFBF982}" vid="{90864C51-0CF7-4B4C-9DB6-59D60EBAC1C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Presentación de galaxia</Template>
  <TotalTime>127</TotalTime>
  <Words>1452</Words>
  <Application>Microsoft Office PowerPoint</Application>
  <PresentationFormat>Panorámica</PresentationFormat>
  <Paragraphs>95</Paragraphs>
  <Slides>15</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inherit</vt:lpstr>
      <vt:lpstr>Univers</vt:lpstr>
      <vt:lpstr>Univers (Títulos)</vt:lpstr>
      <vt:lpstr>UniversoDeGradientes</vt:lpstr>
      <vt:lpstr>PROCESADORES ADM – ARQUITECTURA DE COMPUTADORAS </vt:lpstr>
      <vt:lpstr>Serie FX de AMD</vt:lpstr>
      <vt:lpstr>Serie FX de AMD:</vt:lpstr>
      <vt:lpstr>Serie Athlon de AMD:</vt:lpstr>
      <vt:lpstr>Serie Athlon de AMD:</vt:lpstr>
      <vt:lpstr>Serie APU de AMD</vt:lpstr>
      <vt:lpstr>Serie AMD Ryzen:</vt:lpstr>
      <vt:lpstr>Serie AMD Ryzen:</vt:lpstr>
      <vt:lpstr>Serie APU Ryzen de AMD:</vt:lpstr>
      <vt:lpstr>Serie APU Ryzen de AMD:</vt:lpstr>
      <vt:lpstr>Procesadores Ryzen y Athlon PRO:</vt:lpstr>
      <vt:lpstr>Procesadores Ryzen y Athlon PRO:</vt:lpstr>
      <vt:lpstr>Procesadores AMD Threadripper:</vt:lpstr>
      <vt:lpstr>Procesadores AMD EPYC:</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PROCESADORES ADM – ARQUITECTURA DE</dc:title>
  <dc:creator>Marlene Malacara</dc:creator>
  <cp:lastModifiedBy>Marlene Malacara</cp:lastModifiedBy>
  <cp:revision>9</cp:revision>
  <dcterms:created xsi:type="dcterms:W3CDTF">2020-11-27T01:14:16Z</dcterms:created>
  <dcterms:modified xsi:type="dcterms:W3CDTF">2020-11-27T03:21:58Z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