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BF74F7-97D8-4629-BEE1-A8B5762607E2}">
  <a:tblStyle styleId="{09BF74F7-97D8-4629-BEE1-A8B5762607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2fa7bb69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2fa7bb6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2fa7bb69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2fa7bb69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fa7bb6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fa7bb6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2fa7bb69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2fa7bb69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2fa7bb69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2fa7bb6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b75ec4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b75ec4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b75ec4e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b75ec4e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b75ec4e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b75ec4e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b75ec4e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b75ec4e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b75ec4e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b75ec4e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jpg"/><Relationship Id="rId10" Type="http://schemas.openxmlformats.org/officeDocument/2006/relationships/image" Target="../media/image9.png"/><Relationship Id="rId9" Type="http://schemas.openxmlformats.org/officeDocument/2006/relationships/image" Target="../media/image5.jpg"/><Relationship Id="rId5" Type="http://schemas.openxmlformats.org/officeDocument/2006/relationships/image" Target="../media/image11.jpg"/><Relationship Id="rId6" Type="http://schemas.openxmlformats.org/officeDocument/2006/relationships/image" Target="../media/image14.png"/><Relationship Id="rId7" Type="http://schemas.openxmlformats.org/officeDocument/2006/relationships/image" Target="../media/image6.jpg"/><Relationship Id="rId8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9HQg8UioclDVZyevGGLtsYLVEExLcTZm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9RbUrrC1XAul50nNQ762UNqVUpSCX48H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521750"/>
            <a:ext cx="81231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Temperature/Humidity/Soil Moisture Sensor 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By:  Marla Ebeid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Omar Helmy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Shireen Afify</a:t>
            </a:r>
            <a:endParaRPr sz="2100"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662850" y="2256750"/>
            <a:ext cx="81231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First Prototype</a:t>
            </a:r>
            <a:r>
              <a:rPr lang="en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Finial Design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882" y="3065275"/>
            <a:ext cx="1077250" cy="168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601" y="149301"/>
            <a:ext cx="1336525" cy="13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4900" y="3347575"/>
            <a:ext cx="2600474" cy="14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0975" y="2006227"/>
            <a:ext cx="2976950" cy="14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6823" y="1118300"/>
            <a:ext cx="1760075" cy="17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4231850" y="271613"/>
            <a:ext cx="1326550" cy="10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5400000">
            <a:off x="5515125" y="282925"/>
            <a:ext cx="1383000" cy="11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2700012">
            <a:off x="5257966" y="2385952"/>
            <a:ext cx="862964" cy="572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 flipH="1">
            <a:off x="4223898" y="3559800"/>
            <a:ext cx="704100" cy="233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/>
          <p:nvPr/>
        </p:nvCxnSpPr>
        <p:spPr>
          <a:xfrm>
            <a:off x="7758357" y="1537300"/>
            <a:ext cx="50100" cy="1257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/>
          <p:nvPr/>
        </p:nvCxnSpPr>
        <p:spPr>
          <a:xfrm>
            <a:off x="3413798" y="2105962"/>
            <a:ext cx="962700" cy="61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4927998" y="1480862"/>
            <a:ext cx="20100" cy="66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6057373" y="1537312"/>
            <a:ext cx="20100" cy="66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/>
          <p:nvPr/>
        </p:nvCxnSpPr>
        <p:spPr>
          <a:xfrm flipH="1">
            <a:off x="6728313" y="1393625"/>
            <a:ext cx="379200" cy="54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Recap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72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IoT </a:t>
            </a:r>
            <a:r>
              <a:rPr lang="en" sz="2000"/>
              <a:t>oriented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goal is to measure the temperature and humidity in the </a:t>
            </a:r>
            <a:r>
              <a:rPr lang="en" sz="2000"/>
              <a:t>corridors of the department as well as the Soil moisture level in the plants and display them on the department’s screens.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7817" l="0" r="0" t="0"/>
          <a:stretch/>
        </p:blipFill>
        <p:spPr>
          <a:xfrm>
            <a:off x="7556500" y="3232625"/>
            <a:ext cx="1587500" cy="1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398" y="768863"/>
            <a:ext cx="1390500" cy="139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4547" y="2053638"/>
            <a:ext cx="1036212" cy="103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Components (Updated)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ESP-WROOM-32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DS18B20 Sunfounder Temperature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DHT11 Sunfounder Humiture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Soil </a:t>
            </a:r>
            <a:r>
              <a:rPr lang="en"/>
              <a:t>Moisture Sensor </a:t>
            </a:r>
            <a:r>
              <a:rPr lang="en"/>
              <a:t>AB054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Jumper Wires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10K Resistors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Supply (USB to Laptop)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I2C Lcm1602 Screen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0" y="1675700"/>
            <a:ext cx="32575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Components (Updated)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for Temperature Sensor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DallasTemperature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for Humidity Sensor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Adafruit Sensor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for LCD Screen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 Wire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LiquidCrystal_I2C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150" y="2462350"/>
            <a:ext cx="4025276" cy="23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5734" y="210522"/>
            <a:ext cx="1574341" cy="15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Sensor Connections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866300" y="138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{09BF74F7-97D8-4629-BEE1-A8B5762607E2}</a:tableStyleId>
              </a:tblPr>
              <a:tblGrid>
                <a:gridCol w="1299175"/>
                <a:gridCol w="129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DS18B20 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00FFFF"/>
                          </a:highlight>
                        </a:rPr>
                        <a:t>ESP32</a:t>
                      </a:r>
                      <a:endParaRPr b="1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10K resistor in parallel with D4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4031575" y="138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{09BF74F7-97D8-4629-BEE1-A8B5762607E2}</a:tableStyleId>
              </a:tblPr>
              <a:tblGrid>
                <a:gridCol w="1356650"/>
                <a:gridCol w="135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LCD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00FFFF"/>
                          </a:highlight>
                        </a:rPr>
                        <a:t>ESP32</a:t>
                      </a:r>
                      <a:endParaRPr b="1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D21 (GPIO 21)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D22 (GPIO 22)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000" y="3074625"/>
            <a:ext cx="1891950" cy="15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3925" y="660200"/>
            <a:ext cx="1752100" cy="17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Humidity Sensor Connections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4291850" y="140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{09BF74F7-97D8-4629-BEE1-A8B5762607E2}</a:tableStyleId>
              </a:tblPr>
              <a:tblGrid>
                <a:gridCol w="1356650"/>
                <a:gridCol w="135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LCD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00FFFF"/>
                          </a:highlight>
                        </a:rPr>
                        <a:t>ESP32</a:t>
                      </a:r>
                      <a:endParaRPr b="1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D21 (GPIO 21)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D22 (GPIO 22)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8"/>
          <p:cNvGraphicFramePr/>
          <p:nvPr/>
        </p:nvGraphicFramePr>
        <p:xfrm>
          <a:off x="915875" y="145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{09BF74F7-97D8-4629-BEE1-A8B5762607E2}</a:tableStyleId>
              </a:tblPr>
              <a:tblGrid>
                <a:gridCol w="1299175"/>
                <a:gridCol w="129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DHT11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00FFFF"/>
                          </a:highlight>
                        </a:rPr>
                        <a:t>ESP32</a:t>
                      </a:r>
                      <a:endParaRPr b="1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10K resistor in parallel with D5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275" y="511450"/>
            <a:ext cx="1752100" cy="17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950" y="2424700"/>
            <a:ext cx="1383000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(Temperature)</a:t>
            </a:r>
            <a:endParaRPr/>
          </a:p>
        </p:txBody>
      </p:sp>
      <p:pic>
        <p:nvPicPr>
          <p:cNvPr id="109" name="Google Shape;109;p19" title="20201125_23280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2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(Humidity)</a:t>
            </a:r>
            <a:endParaRPr/>
          </a:p>
        </p:txBody>
      </p:sp>
      <p:pic>
        <p:nvPicPr>
          <p:cNvPr id="115" name="Google Shape;115;p20" title="20201128_17373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8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Prototype Plan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301375"/>
            <a:ext cx="85206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</a:t>
            </a:r>
            <a:r>
              <a:rPr lang="en"/>
              <a:t> Soil Moisture Level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ntegrate the three sensors to display the results on the LCD screen 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 any remainders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