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3" r:id="rId7"/>
    <p:sldId id="270" r:id="rId8"/>
    <p:sldId id="271" r:id="rId9"/>
    <p:sldId id="272" r:id="rId10"/>
    <p:sldId id="265" r:id="rId11"/>
    <p:sldId id="266" r:id="rId12"/>
    <p:sldId id="264" r:id="rId13"/>
    <p:sldId id="268" r:id="rId14"/>
    <p:sldId id="26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68E"/>
    <a:srgbClr val="DBEEFD"/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206C0-BB8F-42F5-9C8C-F5DFCF2BE269}" v="2" dt="2021-10-06T20:45:24.035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7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e Laux" userId="b87d5b75043f3800" providerId="LiveId" clId="{E58206C0-BB8F-42F5-9C8C-F5DFCF2BE269}"/>
    <pc:docChg chg="undo custSel addSld delSld modSld sldOrd">
      <pc:chgData name="Marcele Laux" userId="b87d5b75043f3800" providerId="LiveId" clId="{E58206C0-BB8F-42F5-9C8C-F5DFCF2BE269}" dt="2021-10-06T21:05:29.639" v="2409" actId="27636"/>
      <pc:docMkLst>
        <pc:docMk/>
      </pc:docMkLst>
      <pc:sldChg chg="modSp mod">
        <pc:chgData name="Marcele Laux" userId="b87d5b75043f3800" providerId="LiveId" clId="{E58206C0-BB8F-42F5-9C8C-F5DFCF2BE269}" dt="2021-10-06T20:22:13.400" v="1027" actId="948"/>
        <pc:sldMkLst>
          <pc:docMk/>
          <pc:sldMk cId="2409311953" sldId="259"/>
        </pc:sldMkLst>
        <pc:spChg chg="mod">
          <ac:chgData name="Marcele Laux" userId="b87d5b75043f3800" providerId="LiveId" clId="{E58206C0-BB8F-42F5-9C8C-F5DFCF2BE269}" dt="2021-10-06T20:22:13.400" v="1027" actId="948"/>
          <ac:spMkLst>
            <pc:docMk/>
            <pc:sldMk cId="2409311953" sldId="259"/>
            <ac:spMk id="14" creationId="{00000000-0000-0000-0000-000000000000}"/>
          </ac:spMkLst>
        </pc:spChg>
      </pc:sldChg>
      <pc:sldChg chg="modSp mod">
        <pc:chgData name="Marcele Laux" userId="b87d5b75043f3800" providerId="LiveId" clId="{E58206C0-BB8F-42F5-9C8C-F5DFCF2BE269}" dt="2021-10-06T20:53:17.492" v="2013" actId="20577"/>
        <pc:sldMkLst>
          <pc:docMk/>
          <pc:sldMk cId="3364107928" sldId="263"/>
        </pc:sldMkLst>
        <pc:spChg chg="mod">
          <ac:chgData name="Marcele Laux" userId="b87d5b75043f3800" providerId="LiveId" clId="{E58206C0-BB8F-42F5-9C8C-F5DFCF2BE269}" dt="2021-10-06T20:53:17.492" v="2013" actId="20577"/>
          <ac:spMkLst>
            <pc:docMk/>
            <pc:sldMk cId="3364107928" sldId="263"/>
            <ac:spMk id="2" creationId="{E3323AD6-C479-494D-AA48-5CAC0E9F9EE4}"/>
          </ac:spMkLst>
        </pc:spChg>
        <pc:spChg chg="mod">
          <ac:chgData name="Marcele Laux" userId="b87d5b75043f3800" providerId="LiveId" clId="{E58206C0-BB8F-42F5-9C8C-F5DFCF2BE269}" dt="2021-10-06T20:43:54.242" v="1695" actId="20577"/>
          <ac:spMkLst>
            <pc:docMk/>
            <pc:sldMk cId="3364107928" sldId="263"/>
            <ac:spMk id="3" creationId="{7EF321DF-D0B3-44FD-8F61-2DF028E9D0EE}"/>
          </ac:spMkLst>
        </pc:spChg>
      </pc:sldChg>
      <pc:sldChg chg="modSp mod">
        <pc:chgData name="Marcele Laux" userId="b87d5b75043f3800" providerId="LiveId" clId="{E58206C0-BB8F-42F5-9C8C-F5DFCF2BE269}" dt="2021-10-06T21:05:29.639" v="2409" actId="27636"/>
        <pc:sldMkLst>
          <pc:docMk/>
          <pc:sldMk cId="2077714601" sldId="265"/>
        </pc:sldMkLst>
        <pc:spChg chg="mod">
          <ac:chgData name="Marcele Laux" userId="b87d5b75043f3800" providerId="LiveId" clId="{E58206C0-BB8F-42F5-9C8C-F5DFCF2BE269}" dt="2021-10-06T21:05:29.639" v="2409" actId="27636"/>
          <ac:spMkLst>
            <pc:docMk/>
            <pc:sldMk cId="2077714601" sldId="265"/>
            <ac:spMk id="3" creationId="{7EF321DF-D0B3-44FD-8F61-2DF028E9D0EE}"/>
          </ac:spMkLst>
        </pc:spChg>
      </pc:sldChg>
      <pc:sldChg chg="modSp mod">
        <pc:chgData name="Marcele Laux" userId="b87d5b75043f3800" providerId="LiveId" clId="{E58206C0-BB8F-42F5-9C8C-F5DFCF2BE269}" dt="2021-10-06T20:53:29.690" v="2016" actId="20577"/>
        <pc:sldMkLst>
          <pc:docMk/>
          <pc:sldMk cId="2799024990" sldId="270"/>
        </pc:sldMkLst>
        <pc:spChg chg="mod">
          <ac:chgData name="Marcele Laux" userId="b87d5b75043f3800" providerId="LiveId" clId="{E58206C0-BB8F-42F5-9C8C-F5DFCF2BE269}" dt="2021-10-06T20:53:29.690" v="2016" actId="20577"/>
          <ac:spMkLst>
            <pc:docMk/>
            <pc:sldMk cId="2799024990" sldId="270"/>
            <ac:spMk id="2" creationId="{E3323AD6-C479-494D-AA48-5CAC0E9F9EE4}"/>
          </ac:spMkLst>
        </pc:spChg>
        <pc:spChg chg="mod">
          <ac:chgData name="Marcele Laux" userId="b87d5b75043f3800" providerId="LiveId" clId="{E58206C0-BB8F-42F5-9C8C-F5DFCF2BE269}" dt="2021-10-06T20:39:54.099" v="1598" actId="14100"/>
          <ac:spMkLst>
            <pc:docMk/>
            <pc:sldMk cId="2799024990" sldId="270"/>
            <ac:spMk id="3" creationId="{7EF321DF-D0B3-44FD-8F61-2DF028E9D0EE}"/>
          </ac:spMkLst>
        </pc:spChg>
      </pc:sldChg>
      <pc:sldChg chg="addSp delSp modSp add mod">
        <pc:chgData name="Marcele Laux" userId="b87d5b75043f3800" providerId="LiveId" clId="{E58206C0-BB8F-42F5-9C8C-F5DFCF2BE269}" dt="2021-10-06T20:53:35.595" v="2025" actId="20577"/>
        <pc:sldMkLst>
          <pc:docMk/>
          <pc:sldMk cId="3047789043" sldId="271"/>
        </pc:sldMkLst>
        <pc:spChg chg="del mod">
          <ac:chgData name="Marcele Laux" userId="b87d5b75043f3800" providerId="LiveId" clId="{E58206C0-BB8F-42F5-9C8C-F5DFCF2BE269}" dt="2021-10-06T20:37:52.608" v="1552" actId="478"/>
          <ac:spMkLst>
            <pc:docMk/>
            <pc:sldMk cId="3047789043" sldId="271"/>
            <ac:spMk id="2" creationId="{E3323AD6-C479-494D-AA48-5CAC0E9F9EE4}"/>
          </ac:spMkLst>
        </pc:spChg>
        <pc:spChg chg="mod">
          <ac:chgData name="Marcele Laux" userId="b87d5b75043f3800" providerId="LiveId" clId="{E58206C0-BB8F-42F5-9C8C-F5DFCF2BE269}" dt="2021-10-06T20:52:34.571" v="2007" actId="20577"/>
          <ac:spMkLst>
            <pc:docMk/>
            <pc:sldMk cId="3047789043" sldId="271"/>
            <ac:spMk id="3" creationId="{7EF321DF-D0B3-44FD-8F61-2DF028E9D0EE}"/>
          </ac:spMkLst>
        </pc:spChg>
        <pc:spChg chg="add del mod">
          <ac:chgData name="Marcele Laux" userId="b87d5b75043f3800" providerId="LiveId" clId="{E58206C0-BB8F-42F5-9C8C-F5DFCF2BE269}" dt="2021-10-06T20:37:55.450" v="1554" actId="478"/>
          <ac:spMkLst>
            <pc:docMk/>
            <pc:sldMk cId="3047789043" sldId="271"/>
            <ac:spMk id="6" creationId="{04892A61-EA1E-488C-A610-5D23B6B9F0F2}"/>
          </ac:spMkLst>
        </pc:spChg>
        <pc:spChg chg="add mod">
          <ac:chgData name="Marcele Laux" userId="b87d5b75043f3800" providerId="LiveId" clId="{E58206C0-BB8F-42F5-9C8C-F5DFCF2BE269}" dt="2021-10-06T20:53:35.595" v="2025" actId="20577"/>
          <ac:spMkLst>
            <pc:docMk/>
            <pc:sldMk cId="3047789043" sldId="271"/>
            <ac:spMk id="7" creationId="{CEFDC767-2E0C-432F-ABA9-7DB785FFA405}"/>
          </ac:spMkLst>
        </pc:spChg>
      </pc:sldChg>
      <pc:sldChg chg="addSp delSp modSp add mod ord">
        <pc:chgData name="Marcele Laux" userId="b87d5b75043f3800" providerId="LiveId" clId="{E58206C0-BB8F-42F5-9C8C-F5DFCF2BE269}" dt="2021-10-06T21:03:32.045" v="2404" actId="20577"/>
        <pc:sldMkLst>
          <pc:docMk/>
          <pc:sldMk cId="2768789930" sldId="272"/>
        </pc:sldMkLst>
        <pc:spChg chg="del">
          <ac:chgData name="Marcele Laux" userId="b87d5b75043f3800" providerId="LiveId" clId="{E58206C0-BB8F-42F5-9C8C-F5DFCF2BE269}" dt="2021-10-06T20:45:23.411" v="1749" actId="478"/>
          <ac:spMkLst>
            <pc:docMk/>
            <pc:sldMk cId="2768789930" sldId="272"/>
            <ac:spMk id="2" creationId="{E3323AD6-C479-494D-AA48-5CAC0E9F9EE4}"/>
          </ac:spMkLst>
        </pc:spChg>
        <pc:spChg chg="mod">
          <ac:chgData name="Marcele Laux" userId="b87d5b75043f3800" providerId="LiveId" clId="{E58206C0-BB8F-42F5-9C8C-F5DFCF2BE269}" dt="2021-10-06T21:03:32.045" v="2404" actId="20577"/>
          <ac:spMkLst>
            <pc:docMk/>
            <pc:sldMk cId="2768789930" sldId="272"/>
            <ac:spMk id="3" creationId="{7EF321DF-D0B3-44FD-8F61-2DF028E9D0EE}"/>
          </ac:spMkLst>
        </pc:spChg>
        <pc:spChg chg="add del mod">
          <ac:chgData name="Marcele Laux" userId="b87d5b75043f3800" providerId="LiveId" clId="{E58206C0-BB8F-42F5-9C8C-F5DFCF2BE269}" dt="2021-10-06T20:45:26.179" v="1751" actId="478"/>
          <ac:spMkLst>
            <pc:docMk/>
            <pc:sldMk cId="2768789930" sldId="272"/>
            <ac:spMk id="6" creationId="{27635A8C-B6A9-488F-B840-7486DF67B236}"/>
          </ac:spMkLst>
        </pc:spChg>
        <pc:spChg chg="add mod">
          <ac:chgData name="Marcele Laux" userId="b87d5b75043f3800" providerId="LiveId" clId="{E58206C0-BB8F-42F5-9C8C-F5DFCF2BE269}" dt="2021-10-06T20:53:40.227" v="2028" actId="20577"/>
          <ac:spMkLst>
            <pc:docMk/>
            <pc:sldMk cId="2768789930" sldId="272"/>
            <ac:spMk id="7" creationId="{B8D96B89-0338-4E5F-94A7-3F4CFF4D3796}"/>
          </ac:spMkLst>
        </pc:spChg>
      </pc:sldChg>
      <pc:sldChg chg="add del">
        <pc:chgData name="Marcele Laux" userId="b87d5b75043f3800" providerId="LiveId" clId="{E58206C0-BB8F-42F5-9C8C-F5DFCF2BE269}" dt="2021-10-06T20:47:49.712" v="1800" actId="2696"/>
        <pc:sldMkLst>
          <pc:docMk/>
          <pc:sldMk cId="936805054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1B3ECB-952F-46A4-ACCD-79C7130C67B4}" type="datetime1">
              <a:rPr lang="pt-BR" smtClean="0"/>
              <a:t>06/10/2021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1A095-A82E-4FA2-8D30-C9299ED306F1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14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 rtl="0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E0D75F-0651-4C06-BB9E-1F55A5D24CBA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29" name="Espaço reservado para o número do slide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D7D933-1CF6-4290-BB7F-E4030F6CDE57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D0C13B-2015-4DD0-8074-79BAB0DF2F3E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E35555-665A-4734-967E-14A7A12D51F0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 rtl="0">
              <a:buNone/>
              <a:defRPr sz="3800" b="0" cap="none" spc="-150" baseline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BD5D75-5E60-4421-A410-339D443E8C21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68F440-805D-4DE8-9EE4-19EECF5D7740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 rtl="0">
              <a:defRPr sz="400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11D673-6C94-48F8-8039-79EC47253DCA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 rtl="0">
              <a:defRPr sz="4000" cap="none" baseline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BF294E-2D6E-4289-B9D9-5BFFEC073AEA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DE870E-4671-4A52-8817-16D97816F2BD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 rtl="0">
              <a:buNone/>
              <a:defRPr sz="3600" b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4EB1D7-E152-40D4-A559-A5A245454F8F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 rtl="0">
              <a:buNone/>
              <a:defRPr sz="2100" b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>
            <a:lvl1pPr>
              <a:defRPr/>
            </a:lvl1pPr>
          </a:lstStyle>
          <a:p>
            <a:fld id="{4E857E24-A075-48BB-8EC8-B79F3AA7D9B6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012B10-8B54-494D-ACD2-D3BED38956B5}" type="datetime1">
              <a:rPr lang="pt-BR" smtClean="0"/>
              <a:pPr/>
              <a:t>06/10/2021</a:t>
            </a:fld>
            <a:endParaRPr lang="pt-BR" dirty="0"/>
          </a:p>
        </p:txBody>
      </p:sp>
      <p:sp>
        <p:nvSpPr>
          <p:cNvPr id="23" name="Espaço reservado para o número do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/address/you/received/from/the/sequencing/facility/dataset.t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METAPIPE pipeline</a:t>
            </a:r>
            <a:br>
              <a:rPr lang="pt-BR" sz="3600" dirty="0"/>
            </a:br>
            <a:r>
              <a:rPr lang="pt-BR" sz="2800" dirty="0"/>
              <a:t>Metabarcoding step </a:t>
            </a:r>
            <a:r>
              <a:rPr lang="pt-BR" sz="2800" dirty="0" err="1"/>
              <a:t>by</a:t>
            </a:r>
            <a:r>
              <a:rPr lang="pt-BR" sz="2800" dirty="0"/>
              <a:t> </a:t>
            </a:r>
            <a:r>
              <a:rPr lang="pt-BR" sz="2800" dirty="0" err="1"/>
              <a:t>step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Training </a:t>
            </a:r>
            <a:r>
              <a:rPr lang="pt-BR" dirty="0" err="1"/>
              <a:t>session</a:t>
            </a:r>
            <a:r>
              <a:rPr lang="pt-BR" dirty="0"/>
              <a:t> (</a:t>
            </a:r>
            <a:r>
              <a:rPr lang="pt-BR" dirty="0" err="1"/>
              <a:t>UiO</a:t>
            </a:r>
            <a:r>
              <a:rPr lang="pt-BR" dirty="0"/>
              <a:t>/</a:t>
            </a:r>
            <a:r>
              <a:rPr lang="pt-BR" dirty="0" err="1"/>
              <a:t>Norway</a:t>
            </a:r>
            <a:r>
              <a:rPr lang="pt-BR" dirty="0"/>
              <a:t>, SAGA cluster, SLURM job queue system)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86F67C3-A9EA-42FA-B2DE-03B7888215CA}"/>
              </a:ext>
            </a:extLst>
          </p:cNvPr>
          <p:cNvSpPr/>
          <p:nvPr/>
        </p:nvSpPr>
        <p:spPr>
          <a:xfrm>
            <a:off x="847527" y="1342044"/>
            <a:ext cx="10209330" cy="46702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B5E750-CD25-4B2C-8E59-68C7FB1ED263}"/>
              </a:ext>
            </a:extLst>
          </p:cNvPr>
          <p:cNvSpPr/>
          <p:nvPr/>
        </p:nvSpPr>
        <p:spPr>
          <a:xfrm>
            <a:off x="5378910" y="1883064"/>
            <a:ext cx="5337648" cy="394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D0ABE5-C764-4AB2-9BED-19990E5FB236}"/>
              </a:ext>
            </a:extLst>
          </p:cNvPr>
          <p:cNvSpPr txBox="1"/>
          <p:nvPr/>
        </p:nvSpPr>
        <p:spPr>
          <a:xfrm>
            <a:off x="5472105" y="1957328"/>
            <a:ext cx="505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PARTITION 1 – normal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3421A2-BA2F-4819-86B9-D29911C4FA01}"/>
              </a:ext>
            </a:extLst>
          </p:cNvPr>
          <p:cNvSpPr txBox="1"/>
          <p:nvPr/>
        </p:nvSpPr>
        <p:spPr>
          <a:xfrm>
            <a:off x="913052" y="14103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Cluster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6DF2BA-61E0-43E9-B3EC-C79D1E3B3281}"/>
              </a:ext>
            </a:extLst>
          </p:cNvPr>
          <p:cNvSpPr/>
          <p:nvPr/>
        </p:nvSpPr>
        <p:spPr>
          <a:xfrm>
            <a:off x="5534959" y="2365036"/>
            <a:ext cx="1114768" cy="33171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C8EF22-3359-4A67-BFEB-1C0DC8C3EDB0}"/>
              </a:ext>
            </a:extLst>
          </p:cNvPr>
          <p:cNvSpPr txBox="1"/>
          <p:nvPr/>
        </p:nvSpPr>
        <p:spPr>
          <a:xfrm>
            <a:off x="5630514" y="238685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243359-C104-43D6-B69C-27CAB00EE3EC}"/>
              </a:ext>
            </a:extLst>
          </p:cNvPr>
          <p:cNvSpPr txBox="1"/>
          <p:nvPr/>
        </p:nvSpPr>
        <p:spPr>
          <a:xfrm>
            <a:off x="8111291" y="236697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x ...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15A997-E2C7-4017-ABAF-F22E9C19307A}"/>
              </a:ext>
            </a:extLst>
          </p:cNvPr>
          <p:cNvSpPr txBox="1"/>
          <p:nvPr/>
        </p:nvSpPr>
        <p:spPr>
          <a:xfrm>
            <a:off x="9428204" y="2378914"/>
            <a:ext cx="106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Node 200</a:t>
            </a:r>
          </a:p>
        </p:txBody>
      </p:sp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A0AB3B4A-5F4D-4894-9729-EC97955E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1297"/>
              </p:ext>
            </p:extLst>
          </p:nvPr>
        </p:nvGraphicFramePr>
        <p:xfrm>
          <a:off x="5578594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30BE8015-6566-405B-888D-D3F33346872D}"/>
              </a:ext>
            </a:extLst>
          </p:cNvPr>
          <p:cNvSpPr/>
          <p:nvPr/>
        </p:nvSpPr>
        <p:spPr>
          <a:xfrm>
            <a:off x="6811249" y="2365036"/>
            <a:ext cx="1114768" cy="33171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Tabela 26">
            <a:extLst>
              <a:ext uri="{FF2B5EF4-FFF2-40B4-BE49-F238E27FC236}">
                <a16:creationId xmlns:a16="http://schemas.microsoft.com/office/drawing/2014/main" id="{48824579-FA8C-4B02-9E96-7D000559C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6995"/>
              </p:ext>
            </p:extLst>
          </p:nvPr>
        </p:nvGraphicFramePr>
        <p:xfrm>
          <a:off x="6854884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9" name="Retângulo 28">
            <a:extLst>
              <a:ext uri="{FF2B5EF4-FFF2-40B4-BE49-F238E27FC236}">
                <a16:creationId xmlns:a16="http://schemas.microsoft.com/office/drawing/2014/main" id="{73F47AE0-761F-4D76-8F0F-05B543F45FF8}"/>
              </a:ext>
            </a:extLst>
          </p:cNvPr>
          <p:cNvSpPr/>
          <p:nvPr/>
        </p:nvSpPr>
        <p:spPr>
          <a:xfrm>
            <a:off x="8120950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0" name="Tabela 26">
            <a:extLst>
              <a:ext uri="{FF2B5EF4-FFF2-40B4-BE49-F238E27FC236}">
                <a16:creationId xmlns:a16="http://schemas.microsoft.com/office/drawing/2014/main" id="{4B1CC39B-144A-4AEC-999A-75087FC73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382"/>
              </p:ext>
            </p:extLst>
          </p:nvPr>
        </p:nvGraphicFramePr>
        <p:xfrm>
          <a:off x="8164585" y="2715555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31" name="Retângulo 30">
            <a:extLst>
              <a:ext uri="{FF2B5EF4-FFF2-40B4-BE49-F238E27FC236}">
                <a16:creationId xmlns:a16="http://schemas.microsoft.com/office/drawing/2014/main" id="{A0817BC1-BC66-401F-9186-2C6EF3E7BD2E}"/>
              </a:ext>
            </a:extLst>
          </p:cNvPr>
          <p:cNvSpPr/>
          <p:nvPr/>
        </p:nvSpPr>
        <p:spPr>
          <a:xfrm>
            <a:off x="9414302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2" name="Tabela 26">
            <a:extLst>
              <a:ext uri="{FF2B5EF4-FFF2-40B4-BE49-F238E27FC236}">
                <a16:creationId xmlns:a16="http://schemas.microsoft.com/office/drawing/2014/main" id="{770D4F47-D9B1-45F4-9D7A-46E3C6C2E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47113"/>
              </p:ext>
            </p:extLst>
          </p:nvPr>
        </p:nvGraphicFramePr>
        <p:xfrm>
          <a:off x="9457937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42" name="CaixaDeTexto 41">
            <a:extLst>
              <a:ext uri="{FF2B5EF4-FFF2-40B4-BE49-F238E27FC236}">
                <a16:creationId xmlns:a16="http://schemas.microsoft.com/office/drawing/2014/main" id="{0CE51B3E-DD06-4274-B913-59C570EB74D2}"/>
              </a:ext>
            </a:extLst>
          </p:cNvPr>
          <p:cNvSpPr txBox="1"/>
          <p:nvPr/>
        </p:nvSpPr>
        <p:spPr>
          <a:xfrm>
            <a:off x="973448" y="1816652"/>
            <a:ext cx="33588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92D050"/>
                </a:solidFill>
                <a:latin typeface="Calibri" panose="020F0502020204030204" pitchFamily="34" charset="0"/>
              </a:rPr>
              <a:t>#!/bin/bash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--account=MyProject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--job-name=MyJob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--time=2-48:0:0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--mem-per-cpu=4G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--ntasks=8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--tasks-per-node=4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92D050"/>
                </a:solidFill>
                <a:latin typeface="Calibri" panose="020F0502020204030204" pitchFamily="34" charset="0"/>
              </a:rPr>
              <a:t>SBATCH –cpus-per-task=1</a:t>
            </a:r>
            <a:endParaRPr lang="pt-BR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4D3557-7427-41D3-9E83-0F1FB7403978}"/>
              </a:ext>
            </a:extLst>
          </p:cNvPr>
          <p:cNvSpPr txBox="1"/>
          <p:nvPr/>
        </p:nvSpPr>
        <p:spPr>
          <a:xfrm>
            <a:off x="2542238" y="4328399"/>
            <a:ext cx="2379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This job will get 2 nodes (8/4=2), and run 4 processes on each node, using</a:t>
            </a:r>
            <a:r>
              <a:rPr lang="pt-BR" sz="1600" dirty="0">
                <a:solidFill>
                  <a:schemeClr val="accent5"/>
                </a:solidFill>
                <a:latin typeface="Calibri" panose="020F0502020204030204" pitchFamily="34" charset="0"/>
              </a:rPr>
              <a:t> 1 cpu by task</a:t>
            </a:r>
            <a:endParaRPr lang="pt-BR" sz="1600" dirty="0">
              <a:solidFill>
                <a:schemeClr val="accent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accent5"/>
                </a:solidFill>
                <a:latin typeface="Calibri" panose="020F0502020204030204" pitchFamily="34" charset="0"/>
              </a:rPr>
              <a:t>16G RAM by node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B2A54A7-CE48-477A-84C5-C448007C3BCE}"/>
              </a:ext>
            </a:extLst>
          </p:cNvPr>
          <p:cNvSpPr/>
          <p:nvPr/>
        </p:nvSpPr>
        <p:spPr>
          <a:xfrm>
            <a:off x="5578594" y="272540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41657A-CA6D-4019-9F01-194D0AD84890}"/>
              </a:ext>
            </a:extLst>
          </p:cNvPr>
          <p:cNvSpPr/>
          <p:nvPr/>
        </p:nvSpPr>
        <p:spPr>
          <a:xfrm>
            <a:off x="5805857" y="273302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11B9C8F-87BC-43B7-8164-5D95166180DC}"/>
              </a:ext>
            </a:extLst>
          </p:cNvPr>
          <p:cNvSpPr/>
          <p:nvPr/>
        </p:nvSpPr>
        <p:spPr>
          <a:xfrm>
            <a:off x="5595880" y="309116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42DE2DD-967A-4145-ADA7-854A806A3D4C}"/>
              </a:ext>
            </a:extLst>
          </p:cNvPr>
          <p:cNvSpPr/>
          <p:nvPr/>
        </p:nvSpPr>
        <p:spPr>
          <a:xfrm>
            <a:off x="5810982" y="3102467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B552910-9FEE-4A2C-B25E-B979B4C97D42}"/>
              </a:ext>
            </a:extLst>
          </p:cNvPr>
          <p:cNvSpPr/>
          <p:nvPr/>
        </p:nvSpPr>
        <p:spPr>
          <a:xfrm>
            <a:off x="6840384" y="271778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AE514-A91B-4E68-94F1-81AAAC7720D2}"/>
              </a:ext>
            </a:extLst>
          </p:cNvPr>
          <p:cNvSpPr/>
          <p:nvPr/>
        </p:nvSpPr>
        <p:spPr>
          <a:xfrm>
            <a:off x="7067647" y="272540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0036D13-8C66-408A-9A26-5308E1AC340C}"/>
              </a:ext>
            </a:extLst>
          </p:cNvPr>
          <p:cNvSpPr/>
          <p:nvPr/>
        </p:nvSpPr>
        <p:spPr>
          <a:xfrm>
            <a:off x="6857670" y="3083545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D8040B31-F06A-470D-94E5-38B67444BF72}"/>
              </a:ext>
            </a:extLst>
          </p:cNvPr>
          <p:cNvSpPr/>
          <p:nvPr/>
        </p:nvSpPr>
        <p:spPr>
          <a:xfrm>
            <a:off x="7072772" y="3094847"/>
            <a:ext cx="197816" cy="35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43638B3-2E3C-4D0F-A93C-893091113F8F}"/>
              </a:ext>
            </a:extLst>
          </p:cNvPr>
          <p:cNvSpPr txBox="1"/>
          <p:nvPr/>
        </p:nvSpPr>
        <p:spPr>
          <a:xfrm>
            <a:off x="6982983" y="237811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F2645D-1418-4CA0-8FA6-78BFA00E44C3}"/>
              </a:ext>
            </a:extLst>
          </p:cNvPr>
          <p:cNvSpPr txBox="1"/>
          <p:nvPr/>
        </p:nvSpPr>
        <p:spPr>
          <a:xfrm>
            <a:off x="5465409" y="275177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7297813-F10A-45E6-8785-6B13217040BF}"/>
              </a:ext>
            </a:extLst>
          </p:cNvPr>
          <p:cNvSpPr txBox="1"/>
          <p:nvPr/>
        </p:nvSpPr>
        <p:spPr>
          <a:xfrm>
            <a:off x="5697711" y="276213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DA4A297-4ADE-474D-8696-9F02703E5D03}"/>
              </a:ext>
            </a:extLst>
          </p:cNvPr>
          <p:cNvSpPr txBox="1"/>
          <p:nvPr/>
        </p:nvSpPr>
        <p:spPr>
          <a:xfrm>
            <a:off x="5484639" y="308173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B9773D-1492-494E-B216-4D8C8DD3DAF8}"/>
              </a:ext>
            </a:extLst>
          </p:cNvPr>
          <p:cNvSpPr txBox="1"/>
          <p:nvPr/>
        </p:nvSpPr>
        <p:spPr>
          <a:xfrm>
            <a:off x="5716941" y="309208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034916A-B7F3-4EA5-971B-CADB8D5653BC}"/>
              </a:ext>
            </a:extLst>
          </p:cNvPr>
          <p:cNvSpPr txBox="1"/>
          <p:nvPr/>
        </p:nvSpPr>
        <p:spPr>
          <a:xfrm>
            <a:off x="6734913" y="276213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E017A11-BEAD-4D2D-BF22-C17221141366}"/>
              </a:ext>
            </a:extLst>
          </p:cNvPr>
          <p:cNvSpPr txBox="1"/>
          <p:nvPr/>
        </p:nvSpPr>
        <p:spPr>
          <a:xfrm>
            <a:off x="6967215" y="27724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B0C3A2-BF5E-4637-96B5-3FC5882ED06A}"/>
              </a:ext>
            </a:extLst>
          </p:cNvPr>
          <p:cNvSpPr txBox="1"/>
          <p:nvPr/>
        </p:nvSpPr>
        <p:spPr>
          <a:xfrm>
            <a:off x="6754143" y="309208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9DB8DA0-7C6D-4844-A299-6631AE753F60}"/>
              </a:ext>
            </a:extLst>
          </p:cNvPr>
          <p:cNvSpPr txBox="1"/>
          <p:nvPr/>
        </p:nvSpPr>
        <p:spPr>
          <a:xfrm>
            <a:off x="6986445" y="310243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</p:spTree>
    <p:extLst>
      <p:ext uri="{BB962C8B-B14F-4D97-AF65-F5344CB8AC3E}">
        <p14:creationId xmlns:p14="http://schemas.microsoft.com/office/powerpoint/2010/main" val="15927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86F67C3-A9EA-42FA-B2DE-03B7888215CA}"/>
              </a:ext>
            </a:extLst>
          </p:cNvPr>
          <p:cNvSpPr/>
          <p:nvPr/>
        </p:nvSpPr>
        <p:spPr>
          <a:xfrm>
            <a:off x="847527" y="1342044"/>
            <a:ext cx="10209330" cy="46702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B5E750-CD25-4B2C-8E59-68C7FB1ED263}"/>
              </a:ext>
            </a:extLst>
          </p:cNvPr>
          <p:cNvSpPr/>
          <p:nvPr/>
        </p:nvSpPr>
        <p:spPr>
          <a:xfrm>
            <a:off x="5378910" y="1883064"/>
            <a:ext cx="5337648" cy="394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D0ABE5-C764-4AB2-9BED-19990E5FB236}"/>
              </a:ext>
            </a:extLst>
          </p:cNvPr>
          <p:cNvSpPr txBox="1"/>
          <p:nvPr/>
        </p:nvSpPr>
        <p:spPr>
          <a:xfrm>
            <a:off x="5472105" y="1957328"/>
            <a:ext cx="505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PARTITION 1 – normal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3421A2-BA2F-4819-86B9-D29911C4FA01}"/>
              </a:ext>
            </a:extLst>
          </p:cNvPr>
          <p:cNvSpPr txBox="1"/>
          <p:nvPr/>
        </p:nvSpPr>
        <p:spPr>
          <a:xfrm>
            <a:off x="913052" y="14103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Cluster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6DF2BA-61E0-43E9-B3EC-C79D1E3B3281}"/>
              </a:ext>
            </a:extLst>
          </p:cNvPr>
          <p:cNvSpPr/>
          <p:nvPr/>
        </p:nvSpPr>
        <p:spPr>
          <a:xfrm>
            <a:off x="5534959" y="2365036"/>
            <a:ext cx="1114768" cy="33171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C8EF22-3359-4A67-BFEB-1C0DC8C3EDB0}"/>
              </a:ext>
            </a:extLst>
          </p:cNvPr>
          <p:cNvSpPr txBox="1"/>
          <p:nvPr/>
        </p:nvSpPr>
        <p:spPr>
          <a:xfrm>
            <a:off x="5630514" y="238685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243359-C104-43D6-B69C-27CAB00EE3EC}"/>
              </a:ext>
            </a:extLst>
          </p:cNvPr>
          <p:cNvSpPr txBox="1"/>
          <p:nvPr/>
        </p:nvSpPr>
        <p:spPr>
          <a:xfrm>
            <a:off x="8111291" y="236697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x ...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15A997-E2C7-4017-ABAF-F22E9C19307A}"/>
              </a:ext>
            </a:extLst>
          </p:cNvPr>
          <p:cNvSpPr txBox="1"/>
          <p:nvPr/>
        </p:nvSpPr>
        <p:spPr>
          <a:xfrm>
            <a:off x="9428204" y="2378914"/>
            <a:ext cx="106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Node 200</a:t>
            </a:r>
          </a:p>
        </p:txBody>
      </p:sp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A0AB3B4A-5F4D-4894-9729-EC97955E0215}"/>
              </a:ext>
            </a:extLst>
          </p:cNvPr>
          <p:cNvGraphicFramePr>
            <a:graphicFrameLocks noGrp="1"/>
          </p:cNvGraphicFramePr>
          <p:nvPr/>
        </p:nvGraphicFramePr>
        <p:xfrm>
          <a:off x="5578594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30BE8015-6566-405B-888D-D3F33346872D}"/>
              </a:ext>
            </a:extLst>
          </p:cNvPr>
          <p:cNvSpPr/>
          <p:nvPr/>
        </p:nvSpPr>
        <p:spPr>
          <a:xfrm>
            <a:off x="6811249" y="2365036"/>
            <a:ext cx="1114768" cy="33171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Tabela 26">
            <a:extLst>
              <a:ext uri="{FF2B5EF4-FFF2-40B4-BE49-F238E27FC236}">
                <a16:creationId xmlns:a16="http://schemas.microsoft.com/office/drawing/2014/main" id="{48824579-FA8C-4B02-9E96-7D000559C29D}"/>
              </a:ext>
            </a:extLst>
          </p:cNvPr>
          <p:cNvGraphicFramePr>
            <a:graphicFrameLocks noGrp="1"/>
          </p:cNvGraphicFramePr>
          <p:nvPr/>
        </p:nvGraphicFramePr>
        <p:xfrm>
          <a:off x="6854884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9" name="Retângulo 28">
            <a:extLst>
              <a:ext uri="{FF2B5EF4-FFF2-40B4-BE49-F238E27FC236}">
                <a16:creationId xmlns:a16="http://schemas.microsoft.com/office/drawing/2014/main" id="{73F47AE0-761F-4D76-8F0F-05B543F45FF8}"/>
              </a:ext>
            </a:extLst>
          </p:cNvPr>
          <p:cNvSpPr/>
          <p:nvPr/>
        </p:nvSpPr>
        <p:spPr>
          <a:xfrm>
            <a:off x="8120950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0" name="Tabela 26">
            <a:extLst>
              <a:ext uri="{FF2B5EF4-FFF2-40B4-BE49-F238E27FC236}">
                <a16:creationId xmlns:a16="http://schemas.microsoft.com/office/drawing/2014/main" id="{4B1CC39B-144A-4AEC-999A-75087FC738D0}"/>
              </a:ext>
            </a:extLst>
          </p:cNvPr>
          <p:cNvGraphicFramePr>
            <a:graphicFrameLocks noGrp="1"/>
          </p:cNvGraphicFramePr>
          <p:nvPr/>
        </p:nvGraphicFramePr>
        <p:xfrm>
          <a:off x="8164585" y="2715555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31" name="Retângulo 30">
            <a:extLst>
              <a:ext uri="{FF2B5EF4-FFF2-40B4-BE49-F238E27FC236}">
                <a16:creationId xmlns:a16="http://schemas.microsoft.com/office/drawing/2014/main" id="{A0817BC1-BC66-401F-9186-2C6EF3E7BD2E}"/>
              </a:ext>
            </a:extLst>
          </p:cNvPr>
          <p:cNvSpPr/>
          <p:nvPr/>
        </p:nvSpPr>
        <p:spPr>
          <a:xfrm>
            <a:off x="9414302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2" name="Tabela 26">
            <a:extLst>
              <a:ext uri="{FF2B5EF4-FFF2-40B4-BE49-F238E27FC236}">
                <a16:creationId xmlns:a16="http://schemas.microsoft.com/office/drawing/2014/main" id="{770D4F47-D9B1-45F4-9D7A-46E3C6C2ECBC}"/>
              </a:ext>
            </a:extLst>
          </p:cNvPr>
          <p:cNvGraphicFramePr>
            <a:graphicFrameLocks noGrp="1"/>
          </p:cNvGraphicFramePr>
          <p:nvPr/>
        </p:nvGraphicFramePr>
        <p:xfrm>
          <a:off x="9457937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42" name="CaixaDeTexto 41">
            <a:extLst>
              <a:ext uri="{FF2B5EF4-FFF2-40B4-BE49-F238E27FC236}">
                <a16:creationId xmlns:a16="http://schemas.microsoft.com/office/drawing/2014/main" id="{0CE51B3E-DD06-4274-B913-59C570EB74D2}"/>
              </a:ext>
            </a:extLst>
          </p:cNvPr>
          <p:cNvSpPr txBox="1"/>
          <p:nvPr/>
        </p:nvSpPr>
        <p:spPr>
          <a:xfrm>
            <a:off x="973448" y="1816652"/>
            <a:ext cx="3358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92D050"/>
                </a:solidFill>
                <a:latin typeface="Calibri" panose="020F0502020204030204" pitchFamily="34" charset="0"/>
              </a:rPr>
              <a:t>#!/bin/bash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--account=MyProject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--job-name=MyJob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--time=2-48:0:0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--mem-per-cpu=4G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--ntasks=8 </a:t>
            </a:r>
          </a:p>
          <a:p>
            <a:r>
              <a:rPr lang="pt-BR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--cpus-per-task=10 </a:t>
            </a:r>
            <a:endParaRPr lang="pt-BR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--tasks-per-node=4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4D3557-7427-41D3-9E83-0F1FB7403978}"/>
              </a:ext>
            </a:extLst>
          </p:cNvPr>
          <p:cNvSpPr txBox="1"/>
          <p:nvPr/>
        </p:nvSpPr>
        <p:spPr>
          <a:xfrm>
            <a:off x="1828687" y="4237636"/>
            <a:ext cx="309276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This job will get 2 nodes (8/4=2), and run 4 processes on each of them, </a:t>
            </a:r>
            <a:r>
              <a:rPr lang="pt-BR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each process getting 10 cpus. All in all, that will be two whole nodes on Saga.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accent5"/>
                </a:solidFill>
                <a:latin typeface="Calibri" panose="020F0502020204030204" pitchFamily="34" charset="0"/>
              </a:rPr>
              <a:t>40G RAM by node</a:t>
            </a:r>
            <a:endParaRPr lang="pt-BR" b="1" dirty="0">
              <a:solidFill>
                <a:schemeClr val="accent5"/>
              </a:solidFill>
              <a:effectLst/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B2A54A7-CE48-477A-84C5-C448007C3BCE}"/>
              </a:ext>
            </a:extLst>
          </p:cNvPr>
          <p:cNvSpPr/>
          <p:nvPr/>
        </p:nvSpPr>
        <p:spPr>
          <a:xfrm>
            <a:off x="5578593" y="2725405"/>
            <a:ext cx="1051059" cy="2916230"/>
          </a:xfrm>
          <a:prstGeom prst="rect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43638B3-2E3C-4D0F-A93C-893091113F8F}"/>
              </a:ext>
            </a:extLst>
          </p:cNvPr>
          <p:cNvSpPr txBox="1"/>
          <p:nvPr/>
        </p:nvSpPr>
        <p:spPr>
          <a:xfrm>
            <a:off x="6982983" y="237811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F2645D-1418-4CA0-8FA6-78BFA00E44C3}"/>
              </a:ext>
            </a:extLst>
          </p:cNvPr>
          <p:cNvSpPr txBox="1"/>
          <p:nvPr/>
        </p:nvSpPr>
        <p:spPr>
          <a:xfrm>
            <a:off x="4474995" y="5054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7297813-F10A-45E6-8785-6B13217040BF}"/>
              </a:ext>
            </a:extLst>
          </p:cNvPr>
          <p:cNvSpPr txBox="1"/>
          <p:nvPr/>
        </p:nvSpPr>
        <p:spPr>
          <a:xfrm>
            <a:off x="4707297" y="51575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DA4A297-4ADE-474D-8696-9F02703E5D03}"/>
              </a:ext>
            </a:extLst>
          </p:cNvPr>
          <p:cNvSpPr txBox="1"/>
          <p:nvPr/>
        </p:nvSpPr>
        <p:spPr>
          <a:xfrm>
            <a:off x="4494225" y="83535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B9773D-1492-494E-B216-4D8C8DD3DAF8}"/>
              </a:ext>
            </a:extLst>
          </p:cNvPr>
          <p:cNvSpPr txBox="1"/>
          <p:nvPr/>
        </p:nvSpPr>
        <p:spPr>
          <a:xfrm>
            <a:off x="4726527" y="84571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4G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E01030E-3DEF-4F5C-84F9-E093CA27B196}"/>
              </a:ext>
            </a:extLst>
          </p:cNvPr>
          <p:cNvSpPr/>
          <p:nvPr/>
        </p:nvSpPr>
        <p:spPr>
          <a:xfrm>
            <a:off x="6834778" y="2715555"/>
            <a:ext cx="1051059" cy="2916230"/>
          </a:xfrm>
          <a:prstGeom prst="rect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2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200" dirty="0"/>
              <a:t>SAGA MAIN DIRECTORIES OVERVIEW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61134" y="1426464"/>
            <a:ext cx="10721266" cy="4929096"/>
          </a:xfrm>
        </p:spPr>
        <p:txBody>
          <a:bodyPr rtlCol="0">
            <a:normAutofit fontScale="70000" lnSpcReduction="20000"/>
          </a:bodyPr>
          <a:lstStyle/>
          <a:p>
            <a:pPr lvl="0" rtl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2400" dirty="0"/>
              <a:t>/cluster/</a:t>
            </a:r>
            <a:r>
              <a:rPr lang="pt-BR" sz="3100" b="1" dirty="0"/>
              <a:t>home</a:t>
            </a:r>
            <a:r>
              <a:rPr lang="pt-BR" sz="2400" dirty="0"/>
              <a:t>/my_user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You may use this directory to practice bioinformatics, keep mapping files and periodic work diaries. Do not store big files here. Use it as your personal computer “Documents” folder.</a:t>
            </a:r>
          </a:p>
          <a:p>
            <a:pPr marL="454914" lvl="1" indent="0">
              <a:lnSpc>
                <a:spcPct val="120000"/>
              </a:lnSpc>
              <a:buNone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/cluster/</a:t>
            </a:r>
            <a:r>
              <a:rPr lang="en-US" sz="3100" b="1" dirty="0"/>
              <a:t>work</a:t>
            </a:r>
            <a:r>
              <a:rPr lang="en-US" sz="2400" dirty="0"/>
              <a:t>/users/my_user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This is your </a:t>
            </a:r>
            <a:r>
              <a:rPr lang="en-US" sz="2400" b="1" dirty="0">
                <a:solidFill>
                  <a:schemeClr val="accent3"/>
                </a:solidFill>
              </a:rPr>
              <a:t>actual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work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directory</a:t>
            </a:r>
            <a:r>
              <a:rPr lang="en-US" sz="2000" dirty="0">
                <a:solidFill>
                  <a:schemeClr val="accent3"/>
                </a:solidFill>
              </a:rPr>
              <a:t>. Store and run all work files and scripts here.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accent3"/>
                </a:solidFill>
              </a:rPr>
              <a:t>Do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accent3"/>
                </a:solidFill>
              </a:rPr>
              <a:t>run complex commands or scripts directly on the </a:t>
            </a:r>
            <a:r>
              <a:rPr lang="en-US" sz="2000" b="1" dirty="0">
                <a:solidFill>
                  <a:schemeClr val="accent3"/>
                </a:solidFill>
              </a:rPr>
              <a:t>command prompt</a:t>
            </a:r>
            <a:r>
              <a:rPr lang="en-US" sz="2000" dirty="0">
                <a:solidFill>
                  <a:schemeClr val="accent3"/>
                </a:solidFill>
              </a:rPr>
              <a:t>. 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For running anything on command prompt, you </a:t>
            </a:r>
            <a:r>
              <a:rPr lang="en-US" sz="2400" b="1" dirty="0">
                <a:solidFill>
                  <a:schemeClr val="accent3"/>
                </a:solidFill>
              </a:rPr>
              <a:t>must request resources </a:t>
            </a:r>
            <a:r>
              <a:rPr lang="en-US" sz="2000" dirty="0">
                <a:solidFill>
                  <a:schemeClr val="accent3"/>
                </a:solidFill>
              </a:rPr>
              <a:t>using the following </a:t>
            </a:r>
            <a:r>
              <a:rPr lang="en-US" sz="2400" b="1" dirty="0" err="1">
                <a:solidFill>
                  <a:schemeClr val="accent3"/>
                </a:solidFill>
              </a:rPr>
              <a:t>srun</a:t>
            </a:r>
            <a:r>
              <a:rPr lang="en-US" sz="2000" dirty="0">
                <a:solidFill>
                  <a:schemeClr val="accent3"/>
                </a:solidFill>
              </a:rPr>
              <a:t> command: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 err="1"/>
              <a:t>srun</a:t>
            </a:r>
            <a:r>
              <a:rPr lang="en-US" sz="2000" dirty="0"/>
              <a:t> --nodes=1 --</a:t>
            </a:r>
            <a:r>
              <a:rPr lang="en-US" sz="2000" dirty="0" err="1"/>
              <a:t>ntasks</a:t>
            </a:r>
            <a:r>
              <a:rPr lang="en-US" sz="2000" dirty="0"/>
              <a:t>=1 --mem=8G --time=02:00:00 --</a:t>
            </a:r>
            <a:r>
              <a:rPr lang="en-US" sz="2000" dirty="0" err="1"/>
              <a:t>qos</a:t>
            </a:r>
            <a:r>
              <a:rPr lang="en-US" sz="2000" dirty="0"/>
              <a:t>=</a:t>
            </a:r>
            <a:r>
              <a:rPr lang="en-US" sz="2000" dirty="0" err="1"/>
              <a:t>devel</a:t>
            </a:r>
            <a:r>
              <a:rPr lang="en-US" sz="2000" dirty="0"/>
              <a:t> --account=nn9XXXk --</a:t>
            </a:r>
            <a:r>
              <a:rPr lang="en-US" sz="2000" dirty="0" err="1"/>
              <a:t>pty</a:t>
            </a:r>
            <a:r>
              <a:rPr lang="en-US" sz="2000" dirty="0"/>
              <a:t> bash –I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edit account=project code, e.g. nn9813k or nn9623k. 2 hours is the time limit, after it the session ends, and you need to request resources again. </a:t>
            </a:r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Pay attention to copy your commands on work.txt diaries, because you might lose your commands history.</a:t>
            </a:r>
          </a:p>
          <a:p>
            <a:pPr marL="454914" lvl="1" indent="0">
              <a:lnSpc>
                <a:spcPct val="120000"/>
              </a:lnSpc>
              <a:buNone/>
            </a:pPr>
            <a:endParaRPr lang="en-US" sz="2000" dirty="0">
              <a:solidFill>
                <a:schemeClr val="accent3"/>
              </a:solidFill>
            </a:endParaRPr>
          </a:p>
          <a:p>
            <a:pPr lvl="0" rtl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pt-BR" sz="2400" dirty="0"/>
              <a:t>/cluster/</a:t>
            </a:r>
            <a:r>
              <a:rPr lang="pt-BR" sz="2800" b="1" dirty="0"/>
              <a:t>projects</a:t>
            </a:r>
            <a:r>
              <a:rPr lang="pt-BR" sz="2400" dirty="0"/>
              <a:t>/</a:t>
            </a:r>
            <a:r>
              <a:rPr lang="pt-BR" sz="2400" dirty="0" err="1"/>
              <a:t>nnXXXXk</a:t>
            </a:r>
            <a:endParaRPr lang="pt-BR" sz="2400" dirty="0"/>
          </a:p>
          <a:p>
            <a:pPr marL="454914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3"/>
                </a:solidFill>
              </a:rPr>
              <a:t>When </a:t>
            </a:r>
            <a:r>
              <a:rPr lang="en-US" b="1" dirty="0">
                <a:solidFill>
                  <a:schemeClr val="accent3"/>
                </a:solidFill>
              </a:rPr>
              <a:t>more than one student </a:t>
            </a:r>
            <a:r>
              <a:rPr lang="en-US" sz="2000" dirty="0">
                <a:solidFill>
                  <a:schemeClr val="accent3"/>
                </a:solidFill>
              </a:rPr>
              <a:t>is working with the </a:t>
            </a:r>
            <a:r>
              <a:rPr lang="en-US" b="1" dirty="0">
                <a:solidFill>
                  <a:schemeClr val="accent3"/>
                </a:solidFill>
              </a:rPr>
              <a:t>same</a:t>
            </a:r>
            <a:r>
              <a:rPr lang="en-US" sz="2000" dirty="0">
                <a:solidFill>
                  <a:schemeClr val="accent3"/>
                </a:solidFill>
              </a:rPr>
              <a:t> sequencing dataset, store the </a:t>
            </a:r>
            <a:r>
              <a:rPr lang="en-US" sz="2000" dirty="0" err="1">
                <a:solidFill>
                  <a:schemeClr val="accent3"/>
                </a:solidFill>
              </a:rPr>
              <a:t>rawdata</a:t>
            </a:r>
            <a:r>
              <a:rPr lang="en-US" sz="2000" dirty="0">
                <a:solidFill>
                  <a:schemeClr val="accent3"/>
                </a:solidFill>
              </a:rPr>
              <a:t> in a dedicated directory in the projects directory, so the teammates may have access to the same files and share metadata files.</a:t>
            </a:r>
            <a:endParaRPr lang="pt-BR" sz="2000" dirty="0">
              <a:solidFill>
                <a:schemeClr val="accent3"/>
              </a:solidFill>
            </a:endParaRPr>
          </a:p>
          <a:p>
            <a:pPr marL="68580" lvl="0" indent="0" rtl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23AD6-C479-494D-AA48-5CAC0E9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186431"/>
            <a:ext cx="7106390" cy="619125"/>
          </a:xfrm>
        </p:spPr>
        <p:txBody>
          <a:bodyPr/>
          <a:lstStyle/>
          <a:p>
            <a:r>
              <a:rPr lang="pt-BR" sz="3600" dirty="0"/>
              <a:t>Setting </a:t>
            </a:r>
            <a:r>
              <a:rPr lang="pt-BR" sz="3600" dirty="0" err="1"/>
              <a:t>up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work</a:t>
            </a:r>
            <a:r>
              <a:rPr lang="pt-BR" sz="3600" dirty="0"/>
              <a:t> environment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321DF-D0B3-44FD-8F61-2DF028E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027498"/>
            <a:ext cx="10848512" cy="5737286"/>
          </a:xfrm>
        </p:spPr>
        <p:txBody>
          <a:bodyPr>
            <a:noAutofit/>
          </a:bodyPr>
          <a:lstStyle/>
          <a:p>
            <a:pPr marL="342900">
              <a:spcBef>
                <a:spcPts val="0"/>
              </a:spcBef>
              <a:buAutoNum type="arabicPeriod"/>
            </a:pPr>
            <a:r>
              <a:rPr lang="pt-BR" sz="18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pt-BR" sz="18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irectories</a:t>
            </a:r>
            <a:r>
              <a:rPr lang="pt-B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’ </a:t>
            </a:r>
            <a:r>
              <a:rPr lang="pt-BR" sz="18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structure</a:t>
            </a:r>
            <a:r>
              <a:rPr lang="pt-B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800" b="1" dirty="0" err="1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</a:t>
            </a:r>
            <a:r>
              <a:rPr lang="pt-BR" sz="1800" b="1" dirty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8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work</a:t>
            </a:r>
            <a:r>
              <a:rPr lang="pt-BR" sz="1800" b="1" dirty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`</a:t>
            </a:r>
            <a:r>
              <a:rPr lang="pt-BR" sz="1800" b="1" dirty="0" err="1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best</a:t>
            </a:r>
            <a:r>
              <a:rPr lang="pt-BR" sz="1800" b="1" dirty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800" b="1" dirty="0" err="1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practices</a:t>
            </a:r>
            <a:r>
              <a:rPr lang="pt-BR" sz="1800" b="1" dirty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`</a:t>
            </a:r>
          </a:p>
          <a:p>
            <a:pPr marL="0" indent="0">
              <a:spcBef>
                <a:spcPts val="0"/>
              </a:spcBef>
              <a:buNone/>
            </a:pPr>
            <a:endParaRPr lang="pt-BR" sz="1400" b="1" dirty="0">
              <a:solidFill>
                <a:srgbClr val="FFFFFF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A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fter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logging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SAGA,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“</a:t>
            </a:r>
            <a:r>
              <a:rPr lang="pt-BR" sz="1800" b="1" dirty="0">
                <a:solidFill>
                  <a:srgbClr val="92D050"/>
                </a:solidFill>
                <a:latin typeface="Calibri" panose="020F0502020204030204" pitchFamily="34" charset="0"/>
              </a:rPr>
              <a:t>pwd</a:t>
            </a:r>
            <a:r>
              <a:rPr lang="pt-BR" sz="12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”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alibri" panose="020F0502020204030204" pitchFamily="34" charset="0"/>
              </a:rPr>
              <a:t>         </a:t>
            </a:r>
            <a:r>
              <a:rPr lang="pt-BR" sz="1200" dirty="0">
                <a:effectLst/>
                <a:latin typeface="Calibri" panose="020F0502020204030204" pitchFamily="34" charset="0"/>
              </a:rPr>
              <a:t>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         /cluster/home/</a:t>
            </a:r>
            <a:r>
              <a:rPr lang="pt-BR" sz="12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my_user</a:t>
            </a:r>
            <a:endParaRPr lang="pt-BR" sz="1200" dirty="0">
              <a:solidFill>
                <a:schemeClr val="accent4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L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et’s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go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right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your Saga ‘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’ directory (</a:t>
            </a:r>
            <a:r>
              <a:rPr lang="pt-BR" sz="1800" b="1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c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hange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directory):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</a:rPr>
              <a:t>  /cluster/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my_user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C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reate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mkdir</a:t>
            </a:r>
            <a:r>
              <a:rPr lang="pt-BR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first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directory: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latin typeface="Calibri" panose="020F0502020204030204" pitchFamily="34" charset="0"/>
              </a:rPr>
              <a:t>work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latin typeface="Calibri" panose="020F0502020204030204" pitchFamily="34" charset="0"/>
              </a:rPr>
              <a:t>work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chemeClr val="accent4"/>
                </a:solidFill>
                <a:latin typeface="Calibri" panose="020F0502020204030204" pitchFamily="34" charset="0"/>
              </a:rPr>
              <a:t>work</a:t>
            </a:r>
            <a:endParaRPr lang="pt-BR" sz="1200" dirty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Inside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‘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’ directory,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directory were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rawdata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will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stored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upload/download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your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rawdata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original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sequencing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fastq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files.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Download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sequencing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dataset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‘</a:t>
            </a:r>
            <a:r>
              <a:rPr lang="pt-BR" sz="1800" b="1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wget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’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directly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my_datasets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directory.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user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password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found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email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you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received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wget</a:t>
            </a:r>
            <a:r>
              <a:rPr lang="en-US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--user=</a:t>
            </a:r>
            <a:r>
              <a:rPr lang="en-US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lab_user</a:t>
            </a:r>
            <a:r>
              <a:rPr lang="en-US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--ask-password --accept "*.tar" --recursive --no-directories --no-parent </a:t>
            </a:r>
            <a:r>
              <a:rPr lang="en-US" sz="1200" dirty="0">
                <a:effectLst/>
                <a:latin typeface="Calibri" panose="020F0502020204030204" pitchFamily="34" charset="0"/>
                <a:sym typeface="Wingdings" panose="05000000000000000000" pitchFamily="2" charset="2"/>
                <a:hlinkClick r:id="rId2"/>
              </a:rPr>
              <a:t>https://the/address/you/received/from/the/sequencing/facility/dataset.tar</a:t>
            </a:r>
            <a:endParaRPr lang="en-US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Check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directory’s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contente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by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listing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files: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        </a:t>
            </a:r>
            <a:r>
              <a:rPr lang="pt-BR" sz="1200" dirty="0">
                <a:effectLst/>
                <a:latin typeface="Calibri" panose="020F0502020204030204" pitchFamily="34" charset="0"/>
              </a:rPr>
              <a:t>[my_user@login-1.SAGA ~]$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ls</a:t>
            </a:r>
            <a:endParaRPr lang="pt-BR" sz="1800" b="1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dataset.tar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4BA68E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6A5431-A256-4841-B268-3BBE32A8E6CC}"/>
              </a:ext>
            </a:extLst>
          </p:cNvPr>
          <p:cNvSpPr txBox="1">
            <a:spLocks/>
          </p:cNvSpPr>
          <p:nvPr/>
        </p:nvSpPr>
        <p:spPr>
          <a:xfrm>
            <a:off x="5776405" y="408373"/>
            <a:ext cx="5791198" cy="502032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23AD6-C479-494D-AA48-5CAC0E9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79278"/>
            <a:ext cx="6436310" cy="533400"/>
          </a:xfrm>
          <a:noFill/>
        </p:spPr>
        <p:txBody>
          <a:bodyPr/>
          <a:lstStyle/>
          <a:p>
            <a:r>
              <a:rPr lang="pt-BR" sz="2400" dirty="0">
                <a:solidFill>
                  <a:srgbClr val="DBEEFD"/>
                </a:solidFill>
              </a:rPr>
              <a:t>Setting </a:t>
            </a:r>
            <a:r>
              <a:rPr lang="pt-BR" sz="2400" dirty="0" err="1">
                <a:solidFill>
                  <a:srgbClr val="DBEEFD"/>
                </a:solidFill>
              </a:rPr>
              <a:t>up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the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work</a:t>
            </a:r>
            <a:r>
              <a:rPr lang="pt-BR" sz="2400" dirty="0">
                <a:solidFill>
                  <a:srgbClr val="DBEEFD"/>
                </a:solidFill>
              </a:rPr>
              <a:t> environment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321DF-D0B3-44FD-8F61-2DF028E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683582"/>
            <a:ext cx="11422972" cy="6001304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Extract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sequencing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dataset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‘</a:t>
            </a:r>
            <a:r>
              <a:rPr lang="pt-BR" sz="1800" b="1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tar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’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tar</a:t>
            </a:r>
            <a:r>
              <a:rPr lang="pt-BR" sz="1200" dirty="0">
                <a:effectLst/>
                <a:latin typeface="Calibri" panose="020F0502020204030204" pitchFamily="34" charset="0"/>
              </a:rPr>
              <a:t> -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xvf</a:t>
            </a:r>
            <a:r>
              <a:rPr lang="pt-BR" sz="1200" dirty="0">
                <a:effectLst/>
                <a:latin typeface="Calibri" panose="020F0502020204030204" pitchFamily="34" charset="0"/>
              </a:rPr>
              <a:t> dataset.tar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ls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dataset_folder</a:t>
            </a:r>
            <a:endParaRPr lang="pt-BR" sz="1200" dirty="0">
              <a:solidFill>
                <a:srgbClr val="4BA68E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</a:rPr>
              <a:t>  </a:t>
            </a:r>
            <a:r>
              <a:rPr lang="pt-BR" sz="1200" dirty="0" err="1">
                <a:latin typeface="Calibri" panose="020F0502020204030204" pitchFamily="34" charset="0"/>
                <a:sym typeface="Wingdings" panose="05000000000000000000" pitchFamily="2" charset="2"/>
              </a:rPr>
              <a:t>dataset_folder</a:t>
            </a:r>
            <a:endParaRPr lang="pt-BR" sz="12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        Illumina_dataset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.html      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Illumina_dataset_R1_001.fastq.gz      Illumina_dataset_R2_001.fastq.gz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92D050"/>
                </a:solidFill>
                <a:latin typeface="Calibri" panose="020F0502020204030204" pitchFamily="34" charset="0"/>
              </a:rPr>
              <a:t>Check where you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dataset_folder</a:t>
            </a:r>
            <a:endParaRPr lang="pt-BR" sz="1200" dirty="0">
              <a:solidFill>
                <a:srgbClr val="4BA68E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92D05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Extract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compressed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fastq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files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because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we’ll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call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these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fastq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files from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other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directories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and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some tools do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not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work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with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compressed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files.</a:t>
            </a:r>
            <a:endParaRPr lang="pt-BR" sz="1200" dirty="0">
              <a:solidFill>
                <a:srgbClr val="92D05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gunzip</a:t>
            </a:r>
            <a:r>
              <a:rPr lang="en-US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Illumina_dataset_R1_001.fastq.gz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gunzip</a:t>
            </a:r>
            <a:r>
              <a:rPr lang="en-US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Illumina_dataset_R2_001.fastq.gz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        Illumina_dataset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.html      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Illumina_dataset_R1_001.fastq      Illumina_dataset_R2_001.fastq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4BA68E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Go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back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‘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my_work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’ directory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cd</a:t>
            </a:r>
            <a:r>
              <a:rPr lang="pt-BR" sz="1800" b="1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../.. 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each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‘../’ representes go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back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one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directory</a:t>
            </a:r>
            <a:endParaRPr lang="pt-BR" sz="1800" dirty="0">
              <a:solidFill>
                <a:srgbClr val="92D05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        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endParaRPr lang="pt-BR" sz="1200" dirty="0">
              <a:solidFill>
                <a:srgbClr val="4BA68E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4BA68E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Create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dedicated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directory for running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METAPIPE pipeline.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following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directories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’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structure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important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keep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correct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pipeline’s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chain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commands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alibri" panose="020F0502020204030204" pitchFamily="34" charset="0"/>
              </a:rPr>
              <a:t>         </a:t>
            </a:r>
            <a:r>
              <a:rPr lang="pt-BR" sz="1200" dirty="0">
                <a:effectLst/>
                <a:latin typeface="Calibri" panose="020F0502020204030204" pitchFamily="34" charset="0"/>
              </a:rPr>
              <a:t>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>
                <a:latin typeface="Calibri" panose="020F0502020204030204" pitchFamily="34" charset="0"/>
              </a:rPr>
              <a:t>METAPIPE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>
                <a:latin typeface="Calibri" panose="020F0502020204030204" pitchFamily="34" charset="0"/>
              </a:rPr>
              <a:t>METAPIPE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/METAPIPE</a:t>
            </a:r>
            <a:endParaRPr lang="pt-BR" sz="1200" dirty="0">
              <a:solidFill>
                <a:srgbClr val="4BA68E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BA68E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4BA68E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6A5431-A256-4841-B268-3BBE32A8E6CC}"/>
              </a:ext>
            </a:extLst>
          </p:cNvPr>
          <p:cNvSpPr txBox="1">
            <a:spLocks/>
          </p:cNvSpPr>
          <p:nvPr/>
        </p:nvSpPr>
        <p:spPr>
          <a:xfrm>
            <a:off x="5776405" y="408373"/>
            <a:ext cx="5791198" cy="502032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2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321DF-D0B3-44FD-8F61-2DF028E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733426"/>
            <a:ext cx="11221374" cy="561325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directory for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optionally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first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METAPIPE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step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,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merge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of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paired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-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Illumina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sequences: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1_merge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latin typeface="Calibri" panose="020F0502020204030204" pitchFamily="34" charset="0"/>
              </a:rPr>
              <a:t>cd</a:t>
            </a:r>
            <a:r>
              <a:rPr lang="pt-BR" sz="1200" dirty="0">
                <a:latin typeface="Calibri" panose="020F0502020204030204" pitchFamily="34" charset="0"/>
              </a:rPr>
              <a:t> 1_merge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/METAPIPE/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1_merge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simbolic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links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using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‘</a:t>
            </a:r>
            <a:r>
              <a:rPr lang="pt-BR" sz="1800" b="1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ln</a:t>
            </a:r>
            <a:r>
              <a:rPr lang="pt-BR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–s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’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call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your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rawdata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stored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directory,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avoiding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big files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duplicates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simbolic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links for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every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big file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you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need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as input in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other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directories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latin typeface="Calibri" panose="020F0502020204030204" pitchFamily="34" charset="0"/>
              </a:rPr>
              <a:t>ln</a:t>
            </a:r>
            <a:r>
              <a:rPr lang="pt-BR" sz="1200" dirty="0">
                <a:latin typeface="Calibri" panose="020F0502020204030204" pitchFamily="34" charset="0"/>
              </a:rPr>
              <a:t> -s  </a:t>
            </a:r>
            <a:r>
              <a:rPr lang="pt-BR" sz="1200" dirty="0">
                <a:effectLst/>
                <a:latin typeface="Calibri" panose="020F0502020204030204" pitchFamily="34" charset="0"/>
              </a:rPr>
              <a:t>/cluster/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latin typeface="Calibri" panose="020F0502020204030204" pitchFamily="34" charset="0"/>
              </a:rPr>
              <a:t>work</a:t>
            </a:r>
            <a:r>
              <a:rPr lang="pt-BR" sz="1200" dirty="0"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</a:rPr>
              <a:t>llumina_sequences_R1_001.fastq .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l</a:t>
            </a:r>
            <a:r>
              <a:rPr lang="pt-BR" sz="1200" dirty="0" err="1">
                <a:latin typeface="Calibri" panose="020F0502020204030204" pitchFamily="34" charset="0"/>
              </a:rPr>
              <a:t>n</a:t>
            </a:r>
            <a:r>
              <a:rPr lang="pt-BR" sz="1200" dirty="0">
                <a:latin typeface="Calibri" panose="020F0502020204030204" pitchFamily="34" charset="0"/>
              </a:rPr>
              <a:t> -s  </a:t>
            </a:r>
            <a:r>
              <a:rPr lang="pt-BR" sz="1200" dirty="0">
                <a:effectLst/>
                <a:latin typeface="Calibri" panose="020F0502020204030204" pitchFamily="34" charset="0"/>
              </a:rPr>
              <a:t>/cluster/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latin typeface="Calibri" panose="020F0502020204030204" pitchFamily="34" charset="0"/>
              </a:rPr>
              <a:t>work</a:t>
            </a:r>
            <a:r>
              <a:rPr lang="pt-BR" sz="1200" dirty="0"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</a:rPr>
              <a:t>llumina_sequences_R1_001.fastq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         </a:t>
            </a:r>
            <a:r>
              <a:rPr lang="en-US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llumina_sequences_R2_001.fastq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Check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simbolic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links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using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92D050"/>
                </a:solidFill>
                <a:latin typeface="Calibri" panose="020F0502020204030204" pitchFamily="34" charset="0"/>
              </a:rPr>
              <a:t>ls</a:t>
            </a:r>
            <a:r>
              <a:rPr lang="pt-BR" sz="1800" b="1" dirty="0">
                <a:solidFill>
                  <a:srgbClr val="92D050"/>
                </a:solidFill>
                <a:latin typeface="Calibri" panose="020F0502020204030204" pitchFamily="34" charset="0"/>
              </a:rPr>
              <a:t> -lh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alibri" panose="020F0502020204030204" pitchFamily="34" charset="0"/>
              </a:rPr>
              <a:t>         </a:t>
            </a:r>
            <a:r>
              <a:rPr lang="pt-BR" sz="1200" dirty="0">
                <a:effectLst/>
                <a:latin typeface="Calibri" panose="020F0502020204030204" pitchFamily="34" charset="0"/>
              </a:rPr>
              <a:t>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–lh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    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rwxrwxr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-x 1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nn9XXXk   64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Sep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30 15:43 </a:t>
            </a:r>
            <a:r>
              <a:rPr lang="en-US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-&gt;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lrwxrwxr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-x 1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nn9XXXk   64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Sep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30 15:43 </a:t>
            </a:r>
            <a:r>
              <a:rPr lang="en-US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llumina_sequences_R2_001.fastq 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-&gt;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</a:rPr>
              <a:t>      permissions    user        project        date         time                   files                                                                            where the files are actually stored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Go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back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‘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my_work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’ directory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create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directory  for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second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METAPIPE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step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demultiplexing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../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 METAPIPE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         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my_datasets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1_merge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2_demulti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latin typeface="Calibri" panose="020F0502020204030204" pitchFamily="34" charset="0"/>
              </a:rPr>
              <a:t>cd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2_demulti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/METAPIPE/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2_demulti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b="1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6A5431-A256-4841-B268-3BBE32A8E6CC}"/>
              </a:ext>
            </a:extLst>
          </p:cNvPr>
          <p:cNvSpPr txBox="1">
            <a:spLocks/>
          </p:cNvSpPr>
          <p:nvPr/>
        </p:nvSpPr>
        <p:spPr>
          <a:xfrm>
            <a:off x="5776405" y="408373"/>
            <a:ext cx="5791198" cy="502032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EFDC767-2E0C-432F-ABA9-7DB785FFA405}"/>
              </a:ext>
            </a:extLst>
          </p:cNvPr>
          <p:cNvSpPr txBox="1">
            <a:spLocks/>
          </p:cNvSpPr>
          <p:nvPr/>
        </p:nvSpPr>
        <p:spPr>
          <a:xfrm>
            <a:off x="514905" y="200026"/>
            <a:ext cx="6436310" cy="533400"/>
          </a:xfrm>
          <a:prstGeom prst="rect">
            <a:avLst/>
          </a:prstGeom>
          <a:noFill/>
        </p:spPr>
        <p:txBody>
          <a:bodyPr vert="horz" rtlCol="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400" dirty="0">
                <a:solidFill>
                  <a:srgbClr val="DBEEFD"/>
                </a:solidFill>
              </a:rPr>
              <a:t>Setting </a:t>
            </a:r>
            <a:r>
              <a:rPr lang="pt-BR" sz="2400" dirty="0" err="1">
                <a:solidFill>
                  <a:srgbClr val="DBEEFD"/>
                </a:solidFill>
              </a:rPr>
              <a:t>up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the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work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environment</a:t>
            </a:r>
            <a:endParaRPr lang="pt-BR" sz="2400" dirty="0">
              <a:solidFill>
                <a:srgbClr val="DBE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8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321DF-D0B3-44FD-8F61-2DF028E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772357"/>
            <a:ext cx="11825057" cy="597467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alibri" panose="020F0502020204030204" pitchFamily="34" charset="0"/>
              </a:rPr>
              <a:t>If the sequencing dataset is shared between teammates: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92D050"/>
                </a:solidFill>
                <a:latin typeface="Calibri" panose="020F0502020204030204" pitchFamily="34" charset="0"/>
              </a:rPr>
              <a:t>Create a dedicated directory and download the sequencing dataset on the </a:t>
            </a:r>
            <a:r>
              <a:rPr lang="en-US" sz="1200" b="1" dirty="0">
                <a:solidFill>
                  <a:srgbClr val="92D050"/>
                </a:solidFill>
                <a:latin typeface="Calibri" panose="020F0502020204030204" pitchFamily="34" charset="0"/>
              </a:rPr>
              <a:t>project’s directory</a:t>
            </a:r>
            <a:r>
              <a:rPr lang="en-US" sz="1200" dirty="0">
                <a:solidFill>
                  <a:srgbClr val="92D050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sz="1200" dirty="0">
                <a:latin typeface="Calibri" panose="020F0502020204030204" pitchFamily="34" charset="0"/>
              </a:rPr>
              <a:t>cd /cluster/projects/</a:t>
            </a:r>
            <a:r>
              <a:rPr lang="en-US" sz="1200" dirty="0" err="1">
                <a:latin typeface="Calibri" panose="020F0502020204030204" pitchFamily="34" charset="0"/>
              </a:rPr>
              <a:t>nnXXXk</a:t>
            </a: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</a:rPr>
              <a:t>         </a:t>
            </a:r>
            <a:r>
              <a:rPr lang="en-US" sz="1200" dirty="0">
                <a:solidFill>
                  <a:srgbClr val="4BA68E"/>
                </a:solidFill>
                <a:latin typeface="Calibri" panose="020F0502020204030204" pitchFamily="34" charset="0"/>
              </a:rPr>
              <a:t>/cluster/projects/</a:t>
            </a:r>
            <a:r>
              <a:rPr lang="en-US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nnXXXk</a:t>
            </a:r>
            <a:endParaRPr lang="en-US" sz="1200" dirty="0">
              <a:solidFill>
                <a:srgbClr val="4BA68E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ls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         user1      user2      user3      dataset1      dataset2      dataset3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solidFill>
                <a:srgbClr val="4BA68E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Create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dedicated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directory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new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sequencing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dataset (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suggested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unambiguous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name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):</a:t>
            </a: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alibri" panose="020F0502020204030204" pitchFamily="34" charset="0"/>
              </a:rPr>
              <a:t>         </a:t>
            </a:r>
            <a:r>
              <a:rPr lang="pt-BR" sz="1200" dirty="0">
                <a:effectLst/>
                <a:latin typeface="Calibri" panose="020F0502020204030204" pitchFamily="34" charset="0"/>
              </a:rPr>
              <a:t>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mkdir</a:t>
            </a:r>
            <a:r>
              <a:rPr lang="pt-BR" sz="1200" dirty="0">
                <a:effectLst/>
                <a:latin typeface="Calibri" panose="020F0502020204030204" pitchFamily="34" charset="0"/>
              </a:rPr>
              <a:t> </a:t>
            </a: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200" dirty="0">
                <a:latin typeface="Calibri" panose="020F0502020204030204" pitchFamily="34" charset="0"/>
              </a:rPr>
              <a:t>_Illumina_or_Ion_marker1_marker2_rawdata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cd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200" dirty="0">
                <a:latin typeface="Calibri" panose="020F0502020204030204" pitchFamily="34" charset="0"/>
              </a:rPr>
              <a:t>_Illumina_or_Ion_marker1_marker2_rawdata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92D050"/>
                </a:solidFill>
                <a:latin typeface="Calibri" panose="020F0502020204030204" pitchFamily="34" charset="0"/>
              </a:rPr>
              <a:t>Check where you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</a:t>
            </a:r>
            <a:r>
              <a:rPr lang="en-US" sz="1200" dirty="0">
                <a:solidFill>
                  <a:srgbClr val="4BA68E"/>
                </a:solidFill>
                <a:latin typeface="Calibri" panose="020F0502020204030204" pitchFamily="34" charset="0"/>
              </a:rPr>
              <a:t>/cluster/projects/</a:t>
            </a:r>
            <a:r>
              <a:rPr lang="en-US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nnXXXk</a:t>
            </a:r>
            <a:r>
              <a:rPr lang="en-US" sz="12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_Illumina_or_Ion_marker1_marker2_rawdata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Download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sequencing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dataset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xtract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data as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shown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previously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In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your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‘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’ METAPIPE/1_merge directory,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create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simbolic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links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calling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files from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the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>
                <a:solidFill>
                  <a:srgbClr val="92D050"/>
                </a:solidFill>
                <a:latin typeface="Calibri" panose="020F0502020204030204" pitchFamily="34" charset="0"/>
              </a:rPr>
              <a:t>project’s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 directory: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latin typeface="Calibri" panose="020F0502020204030204" pitchFamily="34" charset="0"/>
              </a:rPr>
              <a:t>cd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/cluster/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latin typeface="Calibri" panose="020F0502020204030204" pitchFamily="34" charset="0"/>
              </a:rPr>
              <a:t>work</a:t>
            </a:r>
            <a:r>
              <a:rPr lang="pt-BR" sz="1200" dirty="0">
                <a:latin typeface="Calibri" panose="020F0502020204030204" pitchFamily="34" charset="0"/>
              </a:rPr>
              <a:t>/METAPIPE/</a:t>
            </a:r>
            <a:r>
              <a:rPr lang="pt-BR" sz="1200" dirty="0">
                <a:effectLst/>
                <a:latin typeface="Calibri" panose="020F0502020204030204" pitchFamily="34" charset="0"/>
              </a:rPr>
              <a:t>1_merge</a:t>
            </a:r>
            <a:endParaRPr lang="pt-BR" sz="1200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latin typeface="Calibri" panose="020F0502020204030204" pitchFamily="34" charset="0"/>
              </a:rPr>
              <a:t> </a:t>
            </a:r>
            <a:r>
              <a:rPr lang="pt-BR" sz="1200" dirty="0">
                <a:effectLst/>
                <a:latin typeface="Calibri" panose="020F0502020204030204" pitchFamily="34" charset="0"/>
              </a:rPr>
              <a:t>pwd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/cluster/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users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pt-BR" sz="12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</a:t>
            </a:r>
            <a:r>
              <a:rPr lang="pt-BR" sz="1200" dirty="0" err="1">
                <a:solidFill>
                  <a:srgbClr val="4BA68E"/>
                </a:solidFill>
                <a:latin typeface="Calibri" panose="020F0502020204030204" pitchFamily="34" charset="0"/>
              </a:rPr>
              <a:t>work</a:t>
            </a:r>
            <a:r>
              <a:rPr lang="pt-BR" sz="1200" dirty="0">
                <a:solidFill>
                  <a:srgbClr val="4BA68E"/>
                </a:solidFill>
                <a:latin typeface="Calibri" panose="020F0502020204030204" pitchFamily="34" charset="0"/>
              </a:rPr>
              <a:t>/METAPIPE/</a:t>
            </a:r>
            <a:r>
              <a:rPr lang="pt-BR" sz="12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1_merge</a:t>
            </a:r>
            <a:endParaRPr lang="pt-BR" sz="1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latin typeface="Calibri" panose="020F0502020204030204" pitchFamily="34" charset="0"/>
              </a:rPr>
              <a:t>ln</a:t>
            </a:r>
            <a:r>
              <a:rPr lang="pt-BR" sz="1200" dirty="0">
                <a:latin typeface="Calibri" panose="020F0502020204030204" pitchFamily="34" charset="0"/>
              </a:rPr>
              <a:t> -s  </a:t>
            </a:r>
            <a:r>
              <a:rPr lang="en-US" sz="1200" dirty="0">
                <a:latin typeface="Calibri" panose="020F0502020204030204" pitchFamily="34" charset="0"/>
              </a:rPr>
              <a:t>/cluster/projects/</a:t>
            </a:r>
            <a:r>
              <a:rPr lang="en-US" sz="1200" dirty="0" err="1">
                <a:latin typeface="Calibri" panose="020F0502020204030204" pitchFamily="34" charset="0"/>
              </a:rPr>
              <a:t>nnXXXk</a:t>
            </a:r>
            <a:r>
              <a:rPr lang="en-US" sz="1200" dirty="0">
                <a:latin typeface="Calibri" panose="020F0502020204030204" pitchFamily="34" charset="0"/>
              </a:rPr>
              <a:t>/</a:t>
            </a: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200" dirty="0">
                <a:latin typeface="Calibri" panose="020F0502020204030204" pitchFamily="34" charset="0"/>
              </a:rPr>
              <a:t>_Illumina_or_Ion_marker1_marker2_rawdata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</a:rPr>
              <a:t>llumina_sequences_R1_001.fastq .</a:t>
            </a:r>
            <a:endParaRPr lang="pt-BR" sz="1200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l</a:t>
            </a:r>
            <a:r>
              <a:rPr lang="pt-BR" sz="1200" dirty="0" err="1">
                <a:latin typeface="Calibri" panose="020F0502020204030204" pitchFamily="34" charset="0"/>
              </a:rPr>
              <a:t>n</a:t>
            </a:r>
            <a:r>
              <a:rPr lang="pt-BR" sz="1200" dirty="0">
                <a:latin typeface="Calibri" panose="020F0502020204030204" pitchFamily="34" charset="0"/>
              </a:rPr>
              <a:t> -s  </a:t>
            </a:r>
            <a:r>
              <a:rPr lang="en-US" sz="1200" dirty="0">
                <a:latin typeface="Calibri" panose="020F0502020204030204" pitchFamily="34" charset="0"/>
              </a:rPr>
              <a:t>/cluster/projects/</a:t>
            </a:r>
            <a:r>
              <a:rPr lang="en-US" sz="1200" dirty="0" err="1">
                <a:latin typeface="Calibri" panose="020F0502020204030204" pitchFamily="34" charset="0"/>
              </a:rPr>
              <a:t>nnXXXk</a:t>
            </a:r>
            <a:r>
              <a:rPr lang="en-US" sz="1200" dirty="0">
                <a:latin typeface="Calibri" panose="020F0502020204030204" pitchFamily="34" charset="0"/>
              </a:rPr>
              <a:t>/</a:t>
            </a:r>
            <a:r>
              <a:rPr lang="pt-BR" sz="1200" dirty="0"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200" dirty="0">
                <a:latin typeface="Calibri" panose="020F0502020204030204" pitchFamily="34" charset="0"/>
              </a:rPr>
              <a:t>_Illumina_or_Ion_marker1_marker2_rawdata</a:t>
            </a:r>
            <a:r>
              <a:rPr lang="pt-BR" sz="1200" dirty="0">
                <a:effectLst/>
                <a:latin typeface="Calibri" panose="020F0502020204030204" pitchFamily="34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</a:rPr>
              <a:t>llumina_sequences_R1_001.fastq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         [my_user@login-1.SAGA ~]$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pt-BR" sz="12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ls</a:t>
            </a:r>
            <a:r>
              <a:rPr lang="pt-BR" sz="12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-lh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lrwxrwxr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-x 1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nn9XXXk   64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Sep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30 15:43 </a:t>
            </a:r>
            <a:r>
              <a:rPr lang="en-US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-&gt; </a:t>
            </a:r>
            <a:r>
              <a:rPr lang="en-US" sz="1100" dirty="0">
                <a:solidFill>
                  <a:srgbClr val="4BA68E"/>
                </a:solidFill>
                <a:latin typeface="Calibri" panose="020F0502020204030204" pitchFamily="34" charset="0"/>
              </a:rPr>
              <a:t>/cluster/projects/</a:t>
            </a:r>
            <a:r>
              <a:rPr lang="en-US" sz="1100" dirty="0" err="1">
                <a:solidFill>
                  <a:srgbClr val="4BA68E"/>
                </a:solidFill>
                <a:latin typeface="Calibri" panose="020F0502020204030204" pitchFamily="34" charset="0"/>
              </a:rPr>
              <a:t>nnXXXk</a:t>
            </a:r>
            <a:r>
              <a:rPr lang="en-US" sz="11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1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100" dirty="0">
                <a:solidFill>
                  <a:srgbClr val="4BA68E"/>
                </a:solidFill>
                <a:latin typeface="Calibri" panose="020F0502020204030204" pitchFamily="34" charset="0"/>
              </a:rPr>
              <a:t>_Illumina_or_Ion_marker1_marker2_rawdata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       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lrwxrwxr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-x 1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my_user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nn9XXXk   64 </a:t>
            </a:r>
            <a:r>
              <a:rPr lang="pt-BR" sz="1100" dirty="0" err="1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Sep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 30 15:43 </a:t>
            </a:r>
            <a:r>
              <a:rPr lang="en-US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llumina_sequences_R2_001.fastq 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-&gt; </a:t>
            </a:r>
            <a:r>
              <a:rPr lang="en-US" sz="1100" dirty="0">
                <a:solidFill>
                  <a:srgbClr val="4BA68E"/>
                </a:solidFill>
                <a:latin typeface="Calibri" panose="020F0502020204030204" pitchFamily="34" charset="0"/>
              </a:rPr>
              <a:t>/cluster/projects/</a:t>
            </a:r>
            <a:r>
              <a:rPr lang="en-US" sz="1100" dirty="0" err="1">
                <a:solidFill>
                  <a:srgbClr val="4BA68E"/>
                </a:solidFill>
                <a:latin typeface="Calibri" panose="020F0502020204030204" pitchFamily="34" charset="0"/>
              </a:rPr>
              <a:t>nnXXXk</a:t>
            </a:r>
            <a:r>
              <a:rPr lang="en-US" sz="1100" dirty="0">
                <a:solidFill>
                  <a:srgbClr val="4BA68E"/>
                </a:solidFill>
                <a:latin typeface="Calibri" panose="020F0502020204030204" pitchFamily="34" charset="0"/>
              </a:rPr>
              <a:t>/</a:t>
            </a:r>
            <a:r>
              <a:rPr lang="pt-BR" sz="1100" dirty="0">
                <a:solidFill>
                  <a:srgbClr val="4BA68E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PlantID</a:t>
            </a:r>
            <a:r>
              <a:rPr lang="pt-BR" sz="1100" dirty="0">
                <a:solidFill>
                  <a:srgbClr val="4BA68E"/>
                </a:solidFill>
                <a:latin typeface="Calibri" panose="020F0502020204030204" pitchFamily="34" charset="0"/>
              </a:rPr>
              <a:t>_Illumina_or_Ion_marker1_marker2_rawdata</a:t>
            </a:r>
            <a:r>
              <a:rPr lang="pt-BR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100" dirty="0">
                <a:solidFill>
                  <a:srgbClr val="4BA68E"/>
                </a:solidFill>
                <a:effectLst/>
                <a:latin typeface="Calibri" panose="020F0502020204030204" pitchFamily="34" charset="0"/>
              </a:rPr>
              <a:t>llumina_sequences_R1_001.fastq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6A5431-A256-4841-B268-3BBE32A8E6CC}"/>
              </a:ext>
            </a:extLst>
          </p:cNvPr>
          <p:cNvSpPr txBox="1">
            <a:spLocks/>
          </p:cNvSpPr>
          <p:nvPr/>
        </p:nvSpPr>
        <p:spPr>
          <a:xfrm>
            <a:off x="5776405" y="408373"/>
            <a:ext cx="5791198" cy="502032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D96B89-0338-4E5F-94A7-3F4CFF4D3796}"/>
              </a:ext>
            </a:extLst>
          </p:cNvPr>
          <p:cNvSpPr txBox="1">
            <a:spLocks/>
          </p:cNvSpPr>
          <p:nvPr/>
        </p:nvSpPr>
        <p:spPr>
          <a:xfrm>
            <a:off x="532660" y="238958"/>
            <a:ext cx="6436310" cy="533400"/>
          </a:xfrm>
          <a:prstGeom prst="rect">
            <a:avLst/>
          </a:prstGeom>
          <a:noFill/>
        </p:spPr>
        <p:txBody>
          <a:bodyPr vert="horz" rtlCol="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400" dirty="0">
                <a:solidFill>
                  <a:srgbClr val="DBEEFD"/>
                </a:solidFill>
              </a:rPr>
              <a:t>Setting </a:t>
            </a:r>
            <a:r>
              <a:rPr lang="pt-BR" sz="2400" dirty="0" err="1">
                <a:solidFill>
                  <a:srgbClr val="DBEEFD"/>
                </a:solidFill>
              </a:rPr>
              <a:t>up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the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work</a:t>
            </a:r>
            <a:r>
              <a:rPr lang="pt-BR" sz="2400" dirty="0">
                <a:solidFill>
                  <a:srgbClr val="DBEEFD"/>
                </a:solidFill>
              </a:rPr>
              <a:t> </a:t>
            </a:r>
            <a:r>
              <a:rPr lang="pt-BR" sz="2400" dirty="0" err="1">
                <a:solidFill>
                  <a:srgbClr val="DBEEFD"/>
                </a:solidFill>
              </a:rPr>
              <a:t>environment</a:t>
            </a:r>
            <a:endParaRPr lang="pt-BR" sz="2400" dirty="0">
              <a:solidFill>
                <a:srgbClr val="DBE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8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23AD6-C479-494D-AA48-5CAC0E9F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2" y="512064"/>
            <a:ext cx="4876800" cy="695299"/>
          </a:xfrm>
        </p:spPr>
        <p:txBody>
          <a:bodyPr/>
          <a:lstStyle/>
          <a:p>
            <a:r>
              <a:rPr lang="pt-BR" sz="3200" dirty="0"/>
              <a:t>running jobs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321DF-D0B3-44FD-8F61-2DF028E9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1" y="1331651"/>
            <a:ext cx="4764349" cy="502391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Linux basics: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cd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change directory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pwd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print working directory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ls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list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cp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copy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mv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rename or actually move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mkdir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make directory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head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print 10 first lines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tail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print 10 last lines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more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-&gt; print the whole file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Text editor: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vi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type 'i' to write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type </a:t>
            </a:r>
            <a:r>
              <a:rPr lang="en-US" sz="18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'esc :wq!' 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 close and save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type </a:t>
            </a:r>
            <a:r>
              <a:rPr lang="en-US" sz="18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'esc :q!' 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 close without saving it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</a:rPr>
              <a:t>	VIM, nano…</a:t>
            </a:r>
            <a:endParaRPr lang="en-US" sz="1800" b="1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B64ACA-004E-4671-9CF1-32A8E91780FF}"/>
              </a:ext>
            </a:extLst>
          </p:cNvPr>
          <p:cNvSpPr txBox="1"/>
          <p:nvPr/>
        </p:nvSpPr>
        <p:spPr>
          <a:xfrm>
            <a:off x="5712839" y="1331651"/>
            <a:ext cx="64791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Slurm basics: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launch a job --&gt; 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sbatch</a:t>
            </a: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run_my_job.slurm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keep tracking -&gt; 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squeue -u my_user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	if error, </a:t>
            </a:r>
            <a:r>
              <a:rPr lang="en-US" sz="1800" b="1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check the .out file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module avail vsearch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	VSEARCH/2.9.1-foss-2018b</a:t>
            </a:r>
            <a:r>
              <a:rPr lang="pt-BR" sz="18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	module load </a:t>
            </a:r>
            <a:r>
              <a:rPr lang="en-US" sz="1600" b="1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VSEARCH/2.9.1-foss-2018b</a:t>
            </a:r>
            <a:r>
              <a:rPr lang="pt-BR" sz="16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600" b="1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MPI (message passing protocol) </a:t>
            </a: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distributed memory systems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running on multiple computers (nodes) sharing (intermediate)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Partition: </a:t>
            </a:r>
            <a:r>
              <a:rPr lang="pt-BR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allocations of resources,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our tools can shared memory among cores (CPUs), but no truly paralelize, distribution over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 node as your laptop, two nodes, two laptops pile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 “--thread” in a command line as 1 core (CPU).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most 40 in each node, at most 4G each.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7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30FA0-2544-4A9F-A3A0-14CEE6BD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72862"/>
            <a:ext cx="10363200" cy="6169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400" b="1" dirty="0">
                <a:latin typeface="Calibri" panose="020F0502020204030204" pitchFamily="34" charset="0"/>
              </a:rPr>
              <a:t>Single node jobs (Python, Perl, R scripts...)</a:t>
            </a: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--account=MyProject</a:t>
            </a: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--job-name=MyJob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--time=</a:t>
            </a: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72</a:t>
            </a: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:00:00 </a:t>
            </a: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Job will be killed by SLURM after time has run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–ntasks=8 </a:t>
            </a: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pt-BR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Number of processes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--ntasks-per-node=4 </a:t>
            </a: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Number of processes per node, max depending on number of CPU’s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--cpus-per-task=10  </a:t>
            </a: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CPU cores per task, this is the number of threads</a:t>
            </a:r>
            <a:endParaRPr lang="pt-BR" sz="1400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–mem-per-cpu=4G </a:t>
            </a: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Minimum memory (RAM) per node, e.g. 16G.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 compute nodes, because 8/4 = 2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OpenMP (Open Multi-Processing): share the memory between all processing units (CPU cores) within one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Start a parallel job for a shared memory system on only one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run 8 threads on a single compute node</a:t>
            </a:r>
            <a:endParaRPr lang="pt-B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#SBATCH --account=MyProject</a:t>
            </a: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#SBATCH --job-name=MyJob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--time=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72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:00:00</a:t>
            </a:r>
            <a:r>
              <a:rPr lang="en-US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–ntasks=8</a:t>
            </a:r>
            <a:endParaRPr lang="pt-BR" sz="1400" dirty="0">
              <a:solidFill>
                <a:srgbClr val="92D05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--cpus-per-task</a:t>
            </a: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=1</a:t>
            </a: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--ntasks-per-node=8</a:t>
            </a:r>
            <a:endParaRPr lang="pt-BR" sz="1400" dirty="0">
              <a:solidFill>
                <a:srgbClr val="92D05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--mem 2G</a:t>
            </a:r>
            <a:endParaRPr lang="pt-BR" sz="1400" dirty="0">
              <a:solidFill>
                <a:srgbClr val="92D05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Single run</a:t>
            </a: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#SBATCH --account=MyProject</a:t>
            </a:r>
          </a:p>
          <a:p>
            <a:pPr marL="0" indent="0">
              <a:spcBef>
                <a:spcPts val="0"/>
              </a:spcBef>
              <a:buFont typeface="Wingdings"/>
              <a:buNone/>
            </a:pP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#SBATCH --job-name=MyJob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#SBATCH --time=</a:t>
            </a:r>
            <a:r>
              <a:rPr lang="pt-BR" sz="1200" dirty="0">
                <a:solidFill>
                  <a:srgbClr val="92D050"/>
                </a:solidFill>
                <a:latin typeface="Calibri" panose="020F0502020204030204" pitchFamily="34" charset="0"/>
              </a:rPr>
              <a:t>72</a:t>
            </a:r>
            <a:r>
              <a:rPr lang="pt-BR" sz="12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:00:00</a:t>
            </a:r>
            <a:r>
              <a:rPr lang="en-US" sz="1200" dirty="0">
                <a:solidFill>
                  <a:srgbClr val="92D05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92D050"/>
                </a:solidFill>
                <a:latin typeface="Calibri" panose="020F0502020204030204" pitchFamily="34" charset="0"/>
              </a:rPr>
              <a:t>#SBATCH --mem=4G</a:t>
            </a: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3E17D3-8E05-4FB8-BA0D-6BBB088B9D15}"/>
              </a:ext>
            </a:extLst>
          </p:cNvPr>
          <p:cNvSpPr txBox="1"/>
          <p:nvPr/>
        </p:nvSpPr>
        <p:spPr>
          <a:xfrm>
            <a:off x="5566299" y="5175682"/>
            <a:ext cx="2379216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Remember to use geometric sequence with common ratio 2 for RAM and tasks: 1, 2, 4, 8, 16...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1E2719-B896-459B-B890-8399D29AA330}"/>
              </a:ext>
            </a:extLst>
          </p:cNvPr>
          <p:cNvSpPr txBox="1"/>
          <p:nvPr/>
        </p:nvSpPr>
        <p:spPr>
          <a:xfrm>
            <a:off x="8380520" y="3457853"/>
            <a:ext cx="2974019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Threads, such as those you can create with PThreads and OpenMPI, allow you to make use of multiple cores on the same compute node. 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86F67C3-A9EA-42FA-B2DE-03B7888215CA}"/>
              </a:ext>
            </a:extLst>
          </p:cNvPr>
          <p:cNvSpPr/>
          <p:nvPr/>
        </p:nvSpPr>
        <p:spPr>
          <a:xfrm>
            <a:off x="847527" y="1342044"/>
            <a:ext cx="10209330" cy="46702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B5E750-CD25-4B2C-8E59-68C7FB1ED263}"/>
              </a:ext>
            </a:extLst>
          </p:cNvPr>
          <p:cNvSpPr/>
          <p:nvPr/>
        </p:nvSpPr>
        <p:spPr>
          <a:xfrm>
            <a:off x="975573" y="1883064"/>
            <a:ext cx="5337648" cy="394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B0B394-327A-4BFC-8937-1193D47F245D}"/>
              </a:ext>
            </a:extLst>
          </p:cNvPr>
          <p:cNvSpPr/>
          <p:nvPr/>
        </p:nvSpPr>
        <p:spPr>
          <a:xfrm>
            <a:off x="8272880" y="1885411"/>
            <a:ext cx="2523569" cy="1873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D0ABE5-C764-4AB2-9BED-19990E5FB236}"/>
              </a:ext>
            </a:extLst>
          </p:cNvPr>
          <p:cNvSpPr txBox="1"/>
          <p:nvPr/>
        </p:nvSpPr>
        <p:spPr>
          <a:xfrm>
            <a:off x="1034972" y="1966457"/>
            <a:ext cx="505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PARTITION 1 – normal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058802-C0A9-4F01-BFAD-0A4BE8ACAC50}"/>
              </a:ext>
            </a:extLst>
          </p:cNvPr>
          <p:cNvSpPr txBox="1"/>
          <p:nvPr/>
        </p:nvSpPr>
        <p:spPr>
          <a:xfrm>
            <a:off x="8332911" y="1966457"/>
            <a:ext cx="405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PARTITION 2 - bigmem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3421A2-BA2F-4819-86B9-D29911C4FA01}"/>
              </a:ext>
            </a:extLst>
          </p:cNvPr>
          <p:cNvSpPr txBox="1"/>
          <p:nvPr/>
        </p:nvSpPr>
        <p:spPr>
          <a:xfrm>
            <a:off x="913052" y="1410354"/>
            <a:ext cx="39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Cluster </a:t>
            </a:r>
            <a:r>
              <a:rPr lang="pt-BR" dirty="0">
                <a:sym typeface="Wingdings" panose="05000000000000000000" pitchFamily="2" charset="2"/>
              </a:rPr>
              <a:t> 200 nodes/40 CPU’s each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6DF2BA-61E0-43E9-B3EC-C79D1E3B3281}"/>
              </a:ext>
            </a:extLst>
          </p:cNvPr>
          <p:cNvSpPr/>
          <p:nvPr/>
        </p:nvSpPr>
        <p:spPr>
          <a:xfrm>
            <a:off x="1131622" y="2365036"/>
            <a:ext cx="1114768" cy="33171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C8EF22-3359-4A67-BFEB-1C0DC8C3EDB0}"/>
              </a:ext>
            </a:extLst>
          </p:cNvPr>
          <p:cNvSpPr txBox="1"/>
          <p:nvPr/>
        </p:nvSpPr>
        <p:spPr>
          <a:xfrm>
            <a:off x="1227177" y="238685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807D683-48B4-4A73-AFEC-7238E6666020}"/>
              </a:ext>
            </a:extLst>
          </p:cNvPr>
          <p:cNvSpPr txBox="1"/>
          <p:nvPr/>
        </p:nvSpPr>
        <p:spPr>
          <a:xfrm>
            <a:off x="2536267" y="239447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243359-C104-43D6-B69C-27CAB00EE3EC}"/>
              </a:ext>
            </a:extLst>
          </p:cNvPr>
          <p:cNvSpPr txBox="1"/>
          <p:nvPr/>
        </p:nvSpPr>
        <p:spPr>
          <a:xfrm>
            <a:off x="3707954" y="236697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Node x ...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15A997-E2C7-4017-ABAF-F22E9C19307A}"/>
              </a:ext>
            </a:extLst>
          </p:cNvPr>
          <p:cNvSpPr txBox="1"/>
          <p:nvPr/>
        </p:nvSpPr>
        <p:spPr>
          <a:xfrm>
            <a:off x="4977169" y="2378914"/>
            <a:ext cx="111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Node</a:t>
            </a:r>
            <a:r>
              <a:rPr lang="pt-BR" b="1" dirty="0"/>
              <a:t> 200</a:t>
            </a:r>
          </a:p>
        </p:txBody>
      </p:sp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A0AB3B4A-5F4D-4894-9729-EC97955E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14752"/>
              </p:ext>
            </p:extLst>
          </p:nvPr>
        </p:nvGraphicFramePr>
        <p:xfrm>
          <a:off x="1175257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30BE8015-6566-405B-888D-D3F33346872D}"/>
              </a:ext>
            </a:extLst>
          </p:cNvPr>
          <p:cNvSpPr/>
          <p:nvPr/>
        </p:nvSpPr>
        <p:spPr>
          <a:xfrm>
            <a:off x="2407912" y="2365036"/>
            <a:ext cx="1114768" cy="33171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Tabela 26">
            <a:extLst>
              <a:ext uri="{FF2B5EF4-FFF2-40B4-BE49-F238E27FC236}">
                <a16:creationId xmlns:a16="http://schemas.microsoft.com/office/drawing/2014/main" id="{48824579-FA8C-4B02-9E96-7D000559C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09171"/>
              </p:ext>
            </p:extLst>
          </p:nvPr>
        </p:nvGraphicFramePr>
        <p:xfrm>
          <a:off x="2451547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29" name="Retângulo 28">
            <a:extLst>
              <a:ext uri="{FF2B5EF4-FFF2-40B4-BE49-F238E27FC236}">
                <a16:creationId xmlns:a16="http://schemas.microsoft.com/office/drawing/2014/main" id="{73F47AE0-761F-4D76-8F0F-05B543F45FF8}"/>
              </a:ext>
            </a:extLst>
          </p:cNvPr>
          <p:cNvSpPr/>
          <p:nvPr/>
        </p:nvSpPr>
        <p:spPr>
          <a:xfrm>
            <a:off x="3717613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0" name="Tabela 26">
            <a:extLst>
              <a:ext uri="{FF2B5EF4-FFF2-40B4-BE49-F238E27FC236}">
                <a16:creationId xmlns:a16="http://schemas.microsoft.com/office/drawing/2014/main" id="{4B1CC39B-144A-4AEC-999A-75087FC73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17942"/>
              </p:ext>
            </p:extLst>
          </p:nvPr>
        </p:nvGraphicFramePr>
        <p:xfrm>
          <a:off x="3761248" y="2715555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31" name="Retângulo 30">
            <a:extLst>
              <a:ext uri="{FF2B5EF4-FFF2-40B4-BE49-F238E27FC236}">
                <a16:creationId xmlns:a16="http://schemas.microsoft.com/office/drawing/2014/main" id="{A0817BC1-BC66-401F-9186-2C6EF3E7BD2E}"/>
              </a:ext>
            </a:extLst>
          </p:cNvPr>
          <p:cNvSpPr/>
          <p:nvPr/>
        </p:nvSpPr>
        <p:spPr>
          <a:xfrm>
            <a:off x="5010965" y="2365036"/>
            <a:ext cx="1114768" cy="3317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2" name="Tabela 26">
            <a:extLst>
              <a:ext uri="{FF2B5EF4-FFF2-40B4-BE49-F238E27FC236}">
                <a16:creationId xmlns:a16="http://schemas.microsoft.com/office/drawing/2014/main" id="{770D4F47-D9B1-45F4-9D7A-46E3C6C2E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57380"/>
              </p:ext>
            </p:extLst>
          </p:nvPr>
        </p:nvGraphicFramePr>
        <p:xfrm>
          <a:off x="5054600" y="2715556"/>
          <a:ext cx="104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115289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0404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8006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7441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8567626"/>
                    </a:ext>
                  </a:extLst>
                </a:gridCol>
              </a:tblGrid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83656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2260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5299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74524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44958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402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6967"/>
                  </a:ext>
                </a:extLst>
              </a:tr>
              <a:tr h="25105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34779"/>
                  </a:ext>
                </a:extLst>
              </a:tr>
            </a:tbl>
          </a:graphicData>
        </a:graphic>
      </p:graphicFrame>
      <p:sp>
        <p:nvSpPr>
          <p:cNvPr id="33" name="CaixaDeTexto 32">
            <a:extLst>
              <a:ext uri="{FF2B5EF4-FFF2-40B4-BE49-F238E27FC236}">
                <a16:creationId xmlns:a16="http://schemas.microsoft.com/office/drawing/2014/main" id="{0D6974A4-1ED3-47A3-BE5B-9B9D3A665A32}"/>
              </a:ext>
            </a:extLst>
          </p:cNvPr>
          <p:cNvSpPr txBox="1"/>
          <p:nvPr/>
        </p:nvSpPr>
        <p:spPr>
          <a:xfrm>
            <a:off x="1227177" y="2792500"/>
            <a:ext cx="70698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sz="1400" b="1" dirty="0"/>
              <a:t>40</a:t>
            </a:r>
          </a:p>
          <a:p>
            <a:r>
              <a:rPr lang="pt-BR" sz="1400" b="1" dirty="0"/>
              <a:t>CPU’s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ACDC8B1-4DF6-45FC-9FCA-4E328EDB06CB}"/>
              </a:ext>
            </a:extLst>
          </p:cNvPr>
          <p:cNvSpPr txBox="1"/>
          <p:nvPr/>
        </p:nvSpPr>
        <p:spPr>
          <a:xfrm>
            <a:off x="2490170" y="2792500"/>
            <a:ext cx="70698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sz="1400" b="1" dirty="0"/>
              <a:t>40</a:t>
            </a:r>
          </a:p>
          <a:p>
            <a:r>
              <a:rPr lang="pt-BR" sz="1400" b="1" dirty="0"/>
              <a:t>CPU’s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25C5FD1-BC8D-4243-97B0-3F2BBD0264D2}"/>
              </a:ext>
            </a:extLst>
          </p:cNvPr>
          <p:cNvSpPr txBox="1"/>
          <p:nvPr/>
        </p:nvSpPr>
        <p:spPr>
          <a:xfrm>
            <a:off x="3823973" y="2792500"/>
            <a:ext cx="70698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sz="1400" b="1" dirty="0"/>
              <a:t>40</a:t>
            </a:r>
          </a:p>
          <a:p>
            <a:r>
              <a:rPr lang="pt-BR" sz="1400" b="1" dirty="0"/>
              <a:t>CPU’s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D0D7823-9B07-4B92-A6BF-C341B9B278BA}"/>
              </a:ext>
            </a:extLst>
          </p:cNvPr>
          <p:cNvSpPr txBox="1"/>
          <p:nvPr/>
        </p:nvSpPr>
        <p:spPr>
          <a:xfrm>
            <a:off x="5111473" y="2782050"/>
            <a:ext cx="706988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sz="1400" b="1" dirty="0"/>
              <a:t>40</a:t>
            </a:r>
          </a:p>
          <a:p>
            <a:r>
              <a:rPr lang="pt-BR" sz="1400" b="1" dirty="0"/>
              <a:t>CPU’s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6E1001E-9E1F-4A4D-AC9B-CD06FA6AAE52}"/>
              </a:ext>
            </a:extLst>
          </p:cNvPr>
          <p:cNvSpPr/>
          <p:nvPr/>
        </p:nvSpPr>
        <p:spPr>
          <a:xfrm>
            <a:off x="8251333" y="3879735"/>
            <a:ext cx="2523569" cy="1873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01079E9-191E-4B0E-AB13-75B3852B5475}"/>
              </a:ext>
            </a:extLst>
          </p:cNvPr>
          <p:cNvSpPr txBox="1"/>
          <p:nvPr/>
        </p:nvSpPr>
        <p:spPr>
          <a:xfrm>
            <a:off x="8288277" y="3989373"/>
            <a:ext cx="398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PARTITION 3 - optimistic</a:t>
            </a:r>
          </a:p>
        </p:txBody>
      </p:sp>
    </p:spTree>
    <p:extLst>
      <p:ext uri="{BB962C8B-B14F-4D97-AF65-F5344CB8AC3E}">
        <p14:creationId xmlns:p14="http://schemas.microsoft.com/office/powerpoint/2010/main" val="36093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 de design Anoitec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88_TF03460533.potx" id="{44CCFFEC-360B-4119-A42C-D0B81BF6EB44}" vid="{D803D633-43BD-432B-8E08-7979E3F5DF99}"/>
    </a:ext>
  </a:extLst>
</a:theme>
</file>

<file path=ppt/theme/theme2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Anoitecer</Template>
  <TotalTime>983</TotalTime>
  <Words>2691</Words>
  <Application>Microsoft Office PowerPoint</Application>
  <PresentationFormat>Widescreen</PresentationFormat>
  <Paragraphs>258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Wingdings 2</vt:lpstr>
      <vt:lpstr>Wingdings 3</vt:lpstr>
      <vt:lpstr>Modelo de design Anoitecer</vt:lpstr>
      <vt:lpstr>METAPIPE pipeline Metabarcoding step by step </vt:lpstr>
      <vt:lpstr>SAGA MAIN DIRECTORIES OVERVIEW</vt:lpstr>
      <vt:lpstr>Setting up the work environment</vt:lpstr>
      <vt:lpstr>Setting up the work environment</vt:lpstr>
      <vt:lpstr>Apresentação do PowerPoint</vt:lpstr>
      <vt:lpstr>Apresentação do PowerPoint</vt:lpstr>
      <vt:lpstr>running jobs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Marcele Laux</dc:creator>
  <cp:lastModifiedBy>Marcele Laux</cp:lastModifiedBy>
  <cp:revision>2</cp:revision>
  <dcterms:created xsi:type="dcterms:W3CDTF">2021-02-07T18:45:53Z</dcterms:created>
  <dcterms:modified xsi:type="dcterms:W3CDTF">2021-10-06T21:05:29Z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