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58"/>
  </p:notesMasterIdLst>
  <p:handoutMasterIdLst>
    <p:handoutMasterId r:id="rId59"/>
  </p:handoutMasterIdLst>
  <p:sldIdLst>
    <p:sldId id="605" r:id="rId3"/>
    <p:sldId id="618" r:id="rId4"/>
    <p:sldId id="519" r:id="rId5"/>
    <p:sldId id="627" r:id="rId6"/>
    <p:sldId id="520" r:id="rId7"/>
    <p:sldId id="521" r:id="rId8"/>
    <p:sldId id="472" r:id="rId9"/>
    <p:sldId id="524" r:id="rId10"/>
    <p:sldId id="585" r:id="rId11"/>
    <p:sldId id="525" r:id="rId12"/>
    <p:sldId id="594" r:id="rId13"/>
    <p:sldId id="595" r:id="rId14"/>
    <p:sldId id="589" r:id="rId15"/>
    <p:sldId id="590" r:id="rId16"/>
    <p:sldId id="526" r:id="rId17"/>
    <p:sldId id="489" r:id="rId18"/>
    <p:sldId id="599" r:id="rId19"/>
    <p:sldId id="600" r:id="rId20"/>
    <p:sldId id="601" r:id="rId21"/>
    <p:sldId id="602" r:id="rId22"/>
    <p:sldId id="603" r:id="rId23"/>
    <p:sldId id="604" r:id="rId24"/>
    <p:sldId id="622" r:id="rId25"/>
    <p:sldId id="623" r:id="rId26"/>
    <p:sldId id="628" r:id="rId27"/>
    <p:sldId id="476" r:id="rId28"/>
    <p:sldId id="539" r:id="rId29"/>
    <p:sldId id="477" r:id="rId30"/>
    <p:sldId id="478" r:id="rId31"/>
    <p:sldId id="479" r:id="rId32"/>
    <p:sldId id="480" r:id="rId33"/>
    <p:sldId id="625" r:id="rId34"/>
    <p:sldId id="624" r:id="rId35"/>
    <p:sldId id="626" r:id="rId36"/>
    <p:sldId id="534" r:id="rId37"/>
    <p:sldId id="616" r:id="rId38"/>
    <p:sldId id="575" r:id="rId39"/>
    <p:sldId id="579" r:id="rId40"/>
    <p:sldId id="581" r:id="rId41"/>
    <p:sldId id="583" r:id="rId42"/>
    <p:sldId id="554" r:id="rId43"/>
    <p:sldId id="555" r:id="rId44"/>
    <p:sldId id="597" r:id="rId45"/>
    <p:sldId id="621" r:id="rId46"/>
    <p:sldId id="562" r:id="rId47"/>
    <p:sldId id="608" r:id="rId48"/>
    <p:sldId id="609" r:id="rId49"/>
    <p:sldId id="611" r:id="rId50"/>
    <p:sldId id="565" r:id="rId51"/>
    <p:sldId id="566" r:id="rId52"/>
    <p:sldId id="568" r:id="rId53"/>
    <p:sldId id="613" r:id="rId54"/>
    <p:sldId id="614" r:id="rId55"/>
    <p:sldId id="612" r:id="rId56"/>
    <p:sldId id="569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A82FD1A1-0BD7-4C97-8DCD-73EC3F5BF0F9}">
          <p14:sldIdLst>
            <p14:sldId id="605"/>
            <p14:sldId id="618"/>
            <p14:sldId id="519"/>
            <p14:sldId id="627"/>
            <p14:sldId id="520"/>
            <p14:sldId id="521"/>
            <p14:sldId id="472"/>
            <p14:sldId id="524"/>
            <p14:sldId id="585"/>
          </p14:sldIdLst>
        </p14:section>
        <p14:section name="Untitled Section" id="{C2033029-9C6A-414C-97E6-226A471A7B83}">
          <p14:sldIdLst>
            <p14:sldId id="525"/>
            <p14:sldId id="594"/>
            <p14:sldId id="595"/>
            <p14:sldId id="589"/>
            <p14:sldId id="590"/>
            <p14:sldId id="526"/>
            <p14:sldId id="489"/>
            <p14:sldId id="599"/>
            <p14:sldId id="600"/>
            <p14:sldId id="601"/>
            <p14:sldId id="602"/>
            <p14:sldId id="603"/>
            <p14:sldId id="604"/>
            <p14:sldId id="622"/>
            <p14:sldId id="623"/>
            <p14:sldId id="628"/>
            <p14:sldId id="476"/>
            <p14:sldId id="539"/>
            <p14:sldId id="477"/>
            <p14:sldId id="478"/>
            <p14:sldId id="479"/>
            <p14:sldId id="480"/>
            <p14:sldId id="625"/>
            <p14:sldId id="624"/>
            <p14:sldId id="626"/>
            <p14:sldId id="534"/>
            <p14:sldId id="616"/>
            <p14:sldId id="575"/>
            <p14:sldId id="579"/>
            <p14:sldId id="581"/>
            <p14:sldId id="583"/>
            <p14:sldId id="554"/>
            <p14:sldId id="555"/>
            <p14:sldId id="597"/>
            <p14:sldId id="621"/>
            <p14:sldId id="562"/>
            <p14:sldId id="608"/>
            <p14:sldId id="609"/>
            <p14:sldId id="611"/>
            <p14:sldId id="565"/>
            <p14:sldId id="566"/>
            <p14:sldId id="568"/>
            <p14:sldId id="613"/>
            <p14:sldId id="614"/>
            <p14:sldId id="612"/>
          </p14:sldIdLst>
        </p14:section>
        <p14:section name="Untitled Section" id="{47B8C01E-8CE3-4124-BF77-8861E26F9C4C}">
          <p14:sldIdLst>
            <p14:sldId id="5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FF"/>
    <a:srgbClr val="FFFFFF"/>
    <a:srgbClr val="CCFFCC"/>
    <a:srgbClr val="FFFFCC"/>
    <a:srgbClr val="FFCCFF"/>
    <a:srgbClr val="F9DCDB"/>
    <a:srgbClr val="FFFF99"/>
    <a:srgbClr val="FFEBFF"/>
    <a:srgbClr val="CCFFF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e Li" userId="S::jl3137@soe.rutgers.edu::5993edc5-a94f-4bde-98a2-103082098b9c" providerId="AD" clId="Web-{6B041E23-B89B-7388-E3EE-0BC52CDAE86E}"/>
    <pc:docChg chg="modSld">
      <pc:chgData name="Jie Li" userId="S::jl3137@soe.rutgers.edu::5993edc5-a94f-4bde-98a2-103082098b9c" providerId="AD" clId="Web-{6B041E23-B89B-7388-E3EE-0BC52CDAE86E}" dt="2023-01-08T23:50:52.132" v="105"/>
      <pc:docMkLst>
        <pc:docMk/>
      </pc:docMkLst>
      <pc:sldChg chg="modNotes">
        <pc:chgData name="Jie Li" userId="S::jl3137@soe.rutgers.edu::5993edc5-a94f-4bde-98a2-103082098b9c" providerId="AD" clId="Web-{6B041E23-B89B-7388-E3EE-0BC52CDAE86E}" dt="2023-01-08T23:49:09.908" v="70"/>
        <pc:sldMkLst>
          <pc:docMk/>
          <pc:sldMk cId="0" sldId="520"/>
        </pc:sldMkLst>
      </pc:sldChg>
      <pc:sldChg chg="modNotes">
        <pc:chgData name="Jie Li" userId="S::jl3137@soe.rutgers.edu::5993edc5-a94f-4bde-98a2-103082098b9c" providerId="AD" clId="Web-{6B041E23-B89B-7388-E3EE-0BC52CDAE86E}" dt="2023-01-08T23:50:52.132" v="105"/>
        <pc:sldMkLst>
          <pc:docMk/>
          <pc:sldMk cId="0" sldId="52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23923-9C6B-42E1-AC8D-151109B9BB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00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87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7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7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87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FB04AB87-694E-43F5-9640-E2F9B79C08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35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E48561-D294-410D-91D1-684B52F0C1E8}" type="slidenum">
              <a:rPr lang="en-US"/>
              <a:pPr/>
              <a:t>1</a:t>
            </a:fld>
            <a:endParaRPr 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55DDD1-DA2F-43BA-82C6-C7A3A13DA5AA}" type="slidenum">
              <a:rPr lang="en-US"/>
              <a:pPr/>
              <a:t>10</a:t>
            </a:fld>
            <a:endParaRPr lang="en-US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48117-EC21-4CBE-A2AF-9E6EA297A504}" type="slidenum">
              <a:rPr lang="en-US"/>
              <a:pPr/>
              <a:t>11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48117-EC21-4CBE-A2AF-9E6EA297A504}" type="slidenum">
              <a:rPr lang="en-US"/>
              <a:pPr/>
              <a:t>12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48117-EC21-4CBE-A2AF-9E6EA297A504}" type="slidenum">
              <a:rPr lang="en-US"/>
              <a:pPr/>
              <a:t>13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8B5DC7-D360-45A0-B158-ECE528A09D5B}" type="slidenum">
              <a:rPr lang="en-US"/>
              <a:pPr/>
              <a:t>14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6D468-EAB9-44D3-AE26-2150191479B2}" type="slidenum">
              <a:rPr lang="en-US"/>
              <a:pPr/>
              <a:t>15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06E6A0-F26A-46B4-A479-8530D8110EA8}" type="slidenum">
              <a:rPr lang="en-US"/>
              <a:pPr/>
              <a:t>16</a:t>
            </a:fld>
            <a:endParaRPr lang="en-US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0">
                <a:solidFill>
                  <a:schemeClr val="tx2"/>
                </a:solidFill>
              </a:rPr>
              <a:t>Any time you call a </a:t>
            </a:r>
            <a:r>
              <a:rPr lang="en-US" altLang="en-US" b="0">
                <a:solidFill>
                  <a:schemeClr val="accent2"/>
                </a:solidFill>
              </a:rPr>
              <a:t>member function</a:t>
            </a:r>
            <a:r>
              <a:rPr lang="en-US" altLang="en-US" b="0">
                <a:solidFill>
                  <a:schemeClr val="tx2"/>
                </a:solidFill>
              </a:rPr>
              <a:t> for a class, C++ automatically </a:t>
            </a:r>
            <a:r>
              <a:rPr lang="en-US" altLang="en-US" b="0" i="1">
                <a:solidFill>
                  <a:schemeClr val="tx2"/>
                </a:solidFill>
              </a:rPr>
              <a:t>and invisibly </a:t>
            </a:r>
            <a:r>
              <a:rPr lang="en-US" altLang="en-US" b="0">
                <a:solidFill>
                  <a:schemeClr val="accent2"/>
                </a:solidFill>
              </a:rPr>
              <a:t>passes the address of the variable</a:t>
            </a:r>
            <a:r>
              <a:rPr lang="en-US" altLang="en-US" b="0">
                <a:solidFill>
                  <a:schemeClr val="tx2"/>
                </a:solidFill>
              </a:rPr>
              <a:t> to the function.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4AB87-694E-43F5-9640-E2F9B79C082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77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98AB48-CD04-4B43-89D8-EC4F89F2CFA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42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98AB48-CD04-4B43-89D8-EC4F89F2CFA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60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2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/>
              <a:t>We use </a:t>
            </a:r>
            <a:r>
              <a:rPr lang="en-US" sz="1200">
                <a:solidFill>
                  <a:schemeClr val="accent6"/>
                </a:solidFill>
              </a:rPr>
              <a:t>pointers</a:t>
            </a:r>
            <a:r>
              <a:rPr lang="en-US" sz="1200"/>
              <a:t> to efficiently </a:t>
            </a:r>
            <a:r>
              <a:rPr lang="en-US" sz="1200">
                <a:solidFill>
                  <a:schemeClr val="accent6"/>
                </a:solidFill>
              </a:rPr>
              <a:t>access/modify variables defined</a:t>
            </a:r>
            <a:r>
              <a:rPr lang="en-US" sz="1200"/>
              <a:t> in other parts of our program.</a:t>
            </a:r>
          </a:p>
        </p:txBody>
      </p:sp>
    </p:spTree>
    <p:extLst>
      <p:ext uri="{BB962C8B-B14F-4D97-AF65-F5344CB8AC3E}">
        <p14:creationId xmlns:p14="http://schemas.microsoft.com/office/powerpoint/2010/main" val="2638141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25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048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2886B-051A-4E3B-90FB-73AE7B8D7FB2}" type="slidenum">
              <a:rPr lang="en-US"/>
              <a:pPr/>
              <a:t>26</a:t>
            </a:fld>
            <a:endParaRPr 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FA2CF2-1298-421F-8866-EC744B87BA65}" type="slidenum">
              <a:rPr lang="en-US"/>
              <a:pPr/>
              <a:t>27</a:t>
            </a:fld>
            <a:endParaRPr lang="en-US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C6FF15-D18F-4F96-955B-96AA54AC8867}" type="slidenum">
              <a:rPr lang="en-US"/>
              <a:pPr/>
              <a:t>28</a:t>
            </a:fld>
            <a:endParaRPr lang="en-U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8534B-E5AB-4CD6-8796-6E3F26A37CB5}" type="slidenum">
              <a:rPr lang="en-US"/>
              <a:pPr/>
              <a:t>29</a:t>
            </a:fld>
            <a:endParaRPr 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758BA7-C811-420E-A8F1-766B4D3BF3DF}" type="slidenum">
              <a:rPr lang="en-US"/>
              <a:pPr/>
              <a:t>30</a:t>
            </a:fld>
            <a:endParaRPr lang="en-US"/>
          </a:p>
        </p:txBody>
      </p:sp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06DF51-A891-4A8A-A851-20BD702CE5BB}" type="slidenum">
              <a:rPr lang="en-US"/>
              <a:pPr/>
              <a:t>31</a:t>
            </a:fld>
            <a:endParaRPr lang="en-US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 in this example that the pointer size is 4 bytes. This assumes that we are on a 32-bit</a:t>
            </a:r>
            <a:r>
              <a:rPr lang="en-US" baseline="0"/>
              <a:t> system. With most systems today, you would see the pointer occupying 8 bytes of memory because systems today are 64-bit.</a:t>
            </a:r>
          </a:p>
          <a:p>
            <a:endParaRPr lang="en-US" baseline="0"/>
          </a:p>
          <a:p>
            <a:r>
              <a:rPr lang="en-US" baseline="0"/>
              <a:t>64 bits, with 8 bits per byte, means 8 bytes.</a:t>
            </a:r>
          </a:p>
          <a:p>
            <a:endParaRPr lang="en-US" baseline="0"/>
          </a:p>
          <a:p>
            <a:r>
              <a:rPr lang="en-US" baseline="0"/>
              <a:t>So because 64 bit systems can address 2^64 memory locations, we need pointers to occupy 8 bytes.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2886B-051A-4E3B-90FB-73AE7B8D7FB2}" type="slidenum">
              <a:rPr lang="en-US"/>
              <a:pPr/>
              <a:t>32</a:t>
            </a:fld>
            <a:endParaRPr 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542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2886B-051A-4E3B-90FB-73AE7B8D7FB2}" type="slidenum">
              <a:rPr lang="en-US"/>
              <a:pPr/>
              <a:t>33</a:t>
            </a:fld>
            <a:endParaRPr 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637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2886B-051A-4E3B-90FB-73AE7B8D7FB2}" type="slidenum">
              <a:rPr lang="en-US"/>
              <a:pPr/>
              <a:t>34</a:t>
            </a:fld>
            <a:endParaRPr 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57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926016-1F73-4A8D-8F4C-0FBB1EC16A8C}" type="slidenum">
              <a:rPr lang="en-US"/>
              <a:pPr/>
              <a:t>3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7DCD72-F57C-4E39-8984-7684714C862B}" type="slidenum">
              <a:rPr lang="en-US"/>
              <a:pPr/>
              <a:t>35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36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786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707A5-E126-4163-8293-DE3C3943C6AC}" type="slidenum">
              <a:rPr lang="en-US"/>
              <a:pPr/>
              <a:t>37</a:t>
            </a:fld>
            <a:endParaRPr lang="en-US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AC8FDD-EBB8-49C8-8E91-79D3D814B01A}" type="slidenum">
              <a:rPr lang="en-US"/>
              <a:pPr/>
              <a:t>38</a:t>
            </a:fld>
            <a:endParaRPr lang="en-US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98355A-97E1-4121-9860-60DC6307C53F}" type="slidenum">
              <a:rPr lang="en-US"/>
              <a:pPr/>
              <a:t>39</a:t>
            </a:fld>
            <a:endParaRPr lang="en-US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5C316-A49A-4AC0-A303-A9ADECF1DA63}" type="slidenum">
              <a:rPr lang="en-US"/>
              <a:pPr/>
              <a:t>40</a:t>
            </a:fld>
            <a:endParaRPr lang="en-US"/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3595A-BC31-46E9-87E1-9B7A85145FB8}" type="slidenum">
              <a:rPr lang="en-US"/>
              <a:pPr/>
              <a:t>41</a:t>
            </a:fld>
            <a:endParaRPr lang="en-US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E3D46-C826-4D3C-984B-4E298AEBC694}" type="slidenum">
              <a:rPr lang="en-US"/>
              <a:pPr/>
              <a:t>42</a:t>
            </a:fld>
            <a:endParaRPr lang="en-US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C9EE90-9C76-4B88-9E16-F7136836DD85}" type="slidenum">
              <a:rPr lang="en-US"/>
              <a:pPr/>
              <a:t>43</a:t>
            </a:fld>
            <a:endParaRPr lang="en-US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29B24E-F778-4534-837A-50F9703F1706}" type="slidenum">
              <a:rPr lang="en-US"/>
              <a:pPr/>
              <a:t>44</a:t>
            </a:fld>
            <a:endParaRPr 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65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926016-1F73-4A8D-8F4C-0FBB1EC16A8C}" type="slidenum">
              <a:rPr lang="en-US"/>
              <a:pPr/>
              <a:t>4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847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C2E96-2480-4F2F-A98E-CC270F18A51A}" type="slidenum">
              <a:rPr lang="en-US"/>
              <a:pPr/>
              <a:t>45</a:t>
            </a:fld>
            <a:endParaRPr lang="en-US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DC660F-A7B7-4BFC-A9A1-CC9AD2FF9949}" type="slidenum">
              <a:rPr lang="en-US"/>
              <a:pPr/>
              <a:t>46</a:t>
            </a:fld>
            <a:endParaRPr 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DC660F-A7B7-4BFC-A9A1-CC9AD2FF9949}" type="slidenum">
              <a:rPr lang="en-US"/>
              <a:pPr/>
              <a:t>47</a:t>
            </a:fld>
            <a:endParaRPr 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DC891-5489-4E0D-95FB-6429B9B40405}" type="slidenum">
              <a:rPr lang="en-US"/>
              <a:pPr/>
              <a:t>48</a:t>
            </a:fld>
            <a:endParaRPr lang="en-US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DC891-5489-4E0D-95FB-6429B9B40405}" type="slidenum">
              <a:rPr lang="en-US"/>
              <a:pPr/>
              <a:t>49</a:t>
            </a:fld>
            <a:endParaRPr lang="en-US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D376F-2AD9-4D5E-AF58-18CB1937EC76}" type="slidenum">
              <a:rPr lang="en-US"/>
              <a:pPr/>
              <a:t>50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7C4421-DE18-4811-8670-B56C488586BE}" type="slidenum">
              <a:rPr lang="en-US"/>
              <a:pPr/>
              <a:t>51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7C4421-DE18-4811-8670-B56C488586BE}" type="slidenum">
              <a:rPr lang="en-US"/>
              <a:pPr/>
              <a:t>52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7C4421-DE18-4811-8670-B56C488586BE}" type="slidenum">
              <a:rPr lang="en-US"/>
              <a:pPr/>
              <a:t>53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7C4421-DE18-4811-8670-B56C488586BE}" type="slidenum">
              <a:rPr lang="en-US"/>
              <a:pPr/>
              <a:t>54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D46C36-74EC-4986-B682-38A33E5BB35C}" type="slidenum">
              <a:rPr lang="en-US"/>
              <a:pPr/>
              <a:t>5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latin typeface="Times New Roman"/>
                <a:cs typeface="Times New Roman"/>
              </a:rPr>
              <a:t>The address and high lighted value is not well drawn here</a:t>
            </a:r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91C0F-B567-47FD-9711-30D3347877AD}" type="slidenum">
              <a:rPr lang="en-US"/>
              <a:pPr/>
              <a:t>55</a:t>
            </a:fld>
            <a:endParaRPr lang="en-US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57BD44-F7D9-4B7A-B71A-7030B3E14AC4}" type="slidenum">
              <a:rPr lang="en-US"/>
              <a:pPr/>
              <a:t>6</a:t>
            </a:fld>
            <a:endParaRPr lang="en-US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95D9CE-8756-4F46-958E-59820FD0D0DE}" type="slidenum">
              <a:rPr lang="en-US"/>
              <a:pPr/>
              <a:t>7</a:t>
            </a:fld>
            <a:endParaRPr 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1F08F9-1D3C-4901-A7C9-3C07E89BA404}" type="slidenum">
              <a:rPr lang="en-US"/>
              <a:pPr/>
              <a:t>8</a:t>
            </a:fld>
            <a:endParaRPr lang="en-US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latin typeface="Times New Roman"/>
                <a:cs typeface="Times New Roman"/>
              </a:rPr>
              <a:t>Call stack illustration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7CBC5A-D264-44B6-AFCA-33DD90EA3052}" type="slidenum">
              <a:rPr lang="en-US"/>
              <a:pPr/>
              <a:t>9</a:t>
            </a:fld>
            <a:endParaRPr lang="en-US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02A0D-0041-4C60-9087-3A867C29F3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8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80E36D-BAE4-48A7-B96F-CC7BD04141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8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FF9BFB-E238-4481-82D8-3ABAAE54A0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37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F2A3E27-F665-4496-9E0F-5CB4951E80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88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B75EC-F818-4765-B142-506B8ABF2C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64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0C251-798E-4D87-B008-33F3CA90D2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95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6C418C-9774-4D89-AC1B-6C6A213660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41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8209A3-E1B8-4A31-AA1D-CAFBC6B337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61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B8710-9348-4A0E-AE9C-F067A5A077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469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77AFE-C6F9-43C9-A430-E0B4E57952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797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81761-E563-4731-827C-0315DABA20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3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6D2EA2-16EE-4980-97D8-C0465ACFA8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668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FBCE86-1012-411A-A94D-AB6F64673D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0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BF98D-9388-43F1-B60E-E7AE0DF389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732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15BC64-3C62-43E8-9B9F-5691D4EE5D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607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9FADD-AD84-41BA-AF84-2A66B45E15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950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447800" y="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EE81A7C-0A6C-409C-AD99-641D7890AE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7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5F40E-CCB6-4736-911F-456BCD441B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1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829FA-80B4-45D2-A30D-BDB7CB3549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6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27D9C7-352F-45A4-A051-B6865A503B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6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9E2B65-8C9F-42E8-9AA2-743C411059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3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FC45FD-7C4B-4D3D-9CFD-C5452E98D1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3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96670-DDD0-4579-86B2-824B12DC79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4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2CD0C4-7BE4-4369-8EC9-DACA79C2FC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2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52575" y="-76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CE564874-9FC1-4A1A-BBAD-84542275F1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fld id="{DBB18443-5F39-49E0-BEE9-CE888A09FE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5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F7C0-E0F4-449F-8C1E-EDDB0CC9E3C2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#3</a:t>
            </a:r>
            <a:endParaRPr lang="en-US" baseline="300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3048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>
                <a:solidFill>
                  <a:srgbClr val="6600CC"/>
                </a:solidFill>
              </a:rPr>
              <a:t>Pointers:</a:t>
            </a:r>
          </a:p>
          <a:p>
            <a:pPr lvl="1">
              <a:lnSpc>
                <a:spcPct val="80000"/>
              </a:lnSpc>
            </a:pPr>
            <a:r>
              <a:rPr lang="en-US"/>
              <a:t>A </a:t>
            </a:r>
            <a:r>
              <a:rPr lang="en-US">
                <a:solidFill>
                  <a:srgbClr val="990000"/>
                </a:solidFill>
              </a:rPr>
              <a:t>Quick</a:t>
            </a:r>
            <a:r>
              <a:rPr lang="en-US"/>
              <a:t> Review of Pointers</a:t>
            </a:r>
          </a:p>
          <a:p>
            <a:pPr lvl="1">
              <a:lnSpc>
                <a:spcPct val="80000"/>
              </a:lnSpc>
            </a:pPr>
            <a:r>
              <a:rPr lang="en-US"/>
              <a:t>Dynamic Memory Allocation</a:t>
            </a:r>
          </a:p>
          <a:p>
            <a:pPr>
              <a:lnSpc>
                <a:spcPct val="80000"/>
              </a:lnSpc>
            </a:pPr>
            <a:r>
              <a:rPr lang="en-US" sz="2800">
                <a:solidFill>
                  <a:srgbClr val="6600CC"/>
                </a:solidFill>
              </a:rPr>
              <a:t>Resource Management Part 1:</a:t>
            </a:r>
          </a:p>
          <a:p>
            <a:pPr lvl="1">
              <a:lnSpc>
                <a:spcPct val="80000"/>
              </a:lnSpc>
            </a:pPr>
            <a:r>
              <a:rPr lang="en-US"/>
              <a:t>Copy Constructors</a:t>
            </a:r>
          </a:p>
          <a:p>
            <a:pPr marL="0" indent="0">
              <a:lnSpc>
                <a:spcPct val="80000"/>
              </a:lnSpc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53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A9CD-3171-4763-8EE4-2F5904B63AEA}" type="slidenum">
              <a:rPr lang="en-US"/>
              <a:pPr/>
              <a:t>10</a:t>
            </a:fld>
            <a:endParaRPr lang="en-US"/>
          </a:p>
        </p:txBody>
      </p:sp>
      <p:sp>
        <p:nvSpPr>
          <p:cNvPr id="366599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-292774"/>
            <a:ext cx="7772400" cy="1143000"/>
          </a:xfrm>
        </p:spPr>
        <p:txBody>
          <a:bodyPr/>
          <a:lstStyle/>
          <a:p>
            <a:r>
              <a:rPr lang="en-US" sz="3600"/>
              <a:t>Pointers are Dangerous!</a:t>
            </a:r>
          </a:p>
        </p:txBody>
      </p:sp>
      <p:sp>
        <p:nvSpPr>
          <p:cNvPr id="366601" name="Rectangle 9"/>
          <p:cNvSpPr>
            <a:spLocks noChangeArrowheads="1"/>
          </p:cNvSpPr>
          <p:nvPr/>
        </p:nvSpPr>
        <p:spPr bwMode="auto">
          <a:xfrm>
            <a:off x="6507163" y="1928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2" name="Rectangle 10"/>
          <p:cNvSpPr>
            <a:spLocks noChangeArrowheads="1"/>
          </p:cNvSpPr>
          <p:nvPr/>
        </p:nvSpPr>
        <p:spPr bwMode="auto">
          <a:xfrm>
            <a:off x="6507163" y="2233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3" name="Rectangle 11"/>
          <p:cNvSpPr>
            <a:spLocks noChangeArrowheads="1"/>
          </p:cNvSpPr>
          <p:nvPr/>
        </p:nvSpPr>
        <p:spPr bwMode="auto">
          <a:xfrm>
            <a:off x="6507163" y="2538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4" name="Rectangle 12"/>
          <p:cNvSpPr>
            <a:spLocks noChangeArrowheads="1"/>
          </p:cNvSpPr>
          <p:nvPr/>
        </p:nvSpPr>
        <p:spPr bwMode="auto">
          <a:xfrm>
            <a:off x="6507163" y="2843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5" name="Rectangle 13"/>
          <p:cNvSpPr>
            <a:spLocks noChangeArrowheads="1"/>
          </p:cNvSpPr>
          <p:nvPr/>
        </p:nvSpPr>
        <p:spPr bwMode="auto">
          <a:xfrm>
            <a:off x="6507163" y="3148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6" name="Rectangle 14"/>
          <p:cNvSpPr>
            <a:spLocks noChangeArrowheads="1"/>
          </p:cNvSpPr>
          <p:nvPr/>
        </p:nvSpPr>
        <p:spPr bwMode="auto">
          <a:xfrm>
            <a:off x="6507163" y="3452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7" name="Rectangle 15"/>
          <p:cNvSpPr>
            <a:spLocks noChangeArrowheads="1"/>
          </p:cNvSpPr>
          <p:nvPr/>
        </p:nvSpPr>
        <p:spPr bwMode="auto">
          <a:xfrm>
            <a:off x="6507163" y="3757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8" name="Rectangle 16"/>
          <p:cNvSpPr>
            <a:spLocks noChangeArrowheads="1"/>
          </p:cNvSpPr>
          <p:nvPr/>
        </p:nvSpPr>
        <p:spPr bwMode="auto">
          <a:xfrm>
            <a:off x="6507163" y="4062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9" name="Rectangle 17"/>
          <p:cNvSpPr>
            <a:spLocks noChangeArrowheads="1"/>
          </p:cNvSpPr>
          <p:nvPr/>
        </p:nvSpPr>
        <p:spPr bwMode="auto">
          <a:xfrm>
            <a:off x="6507163" y="4367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10" name="Rectangle 18"/>
          <p:cNvSpPr>
            <a:spLocks noChangeArrowheads="1"/>
          </p:cNvSpPr>
          <p:nvPr/>
        </p:nvSpPr>
        <p:spPr bwMode="auto">
          <a:xfrm>
            <a:off x="6507163" y="4672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11" name="Rectangle 19"/>
          <p:cNvSpPr>
            <a:spLocks noChangeArrowheads="1"/>
          </p:cNvSpPr>
          <p:nvPr/>
        </p:nvSpPr>
        <p:spPr bwMode="auto">
          <a:xfrm>
            <a:off x="6507163" y="4976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12" name="Text Box 20"/>
          <p:cNvSpPr txBox="1">
            <a:spLocks noChangeArrowheads="1"/>
          </p:cNvSpPr>
          <p:nvPr/>
        </p:nvSpPr>
        <p:spPr bwMode="auto">
          <a:xfrm>
            <a:off x="6735763" y="14716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66613" name="Rectangle 21"/>
          <p:cNvSpPr>
            <a:spLocks noChangeArrowheads="1"/>
          </p:cNvSpPr>
          <p:nvPr/>
        </p:nvSpPr>
        <p:spPr bwMode="auto">
          <a:xfrm>
            <a:off x="6507163" y="1014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14" name="Rectangle 22"/>
          <p:cNvSpPr>
            <a:spLocks noChangeArrowheads="1"/>
          </p:cNvSpPr>
          <p:nvPr/>
        </p:nvSpPr>
        <p:spPr bwMode="auto">
          <a:xfrm>
            <a:off x="6507163" y="1319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15" name="Text Box 23"/>
          <p:cNvSpPr txBox="1">
            <a:spLocks noChangeArrowheads="1"/>
          </p:cNvSpPr>
          <p:nvPr/>
        </p:nvSpPr>
        <p:spPr bwMode="auto">
          <a:xfrm>
            <a:off x="7315200" y="864268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00000004</a:t>
            </a:r>
          </a:p>
        </p:txBody>
      </p:sp>
      <p:sp>
        <p:nvSpPr>
          <p:cNvPr id="366616" name="Text Box 24"/>
          <p:cNvSpPr txBox="1">
            <a:spLocks noChangeArrowheads="1"/>
          </p:cNvSpPr>
          <p:nvPr/>
        </p:nvSpPr>
        <p:spPr bwMode="auto">
          <a:xfrm>
            <a:off x="7315200" y="1789781"/>
            <a:ext cx="1415772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00009252</a:t>
            </a:r>
          </a:p>
          <a:p>
            <a:r>
              <a:rPr lang="en-US" sz="2000" b="1">
                <a:latin typeface="Courier New" pitchFamily="49" charset="0"/>
              </a:rPr>
              <a:t>00009256</a:t>
            </a:r>
          </a:p>
          <a:p>
            <a:r>
              <a:rPr lang="en-US" sz="2000" b="1">
                <a:latin typeface="Courier New" pitchFamily="49" charset="0"/>
              </a:rPr>
              <a:t>00009260</a:t>
            </a:r>
          </a:p>
          <a:p>
            <a:r>
              <a:rPr lang="en-US" sz="2000" b="1">
                <a:latin typeface="Courier New" pitchFamily="49" charset="0"/>
              </a:rPr>
              <a:t>00009264</a:t>
            </a:r>
          </a:p>
          <a:p>
            <a:r>
              <a:rPr lang="en-US" sz="2000" b="1">
                <a:latin typeface="Courier New" pitchFamily="49" charset="0"/>
              </a:rPr>
              <a:t>00009268</a:t>
            </a:r>
          </a:p>
          <a:p>
            <a:r>
              <a:rPr lang="en-US" sz="2000" b="1">
                <a:latin typeface="Courier New" pitchFamily="49" charset="0"/>
              </a:rPr>
              <a:t>00009272</a:t>
            </a:r>
          </a:p>
          <a:p>
            <a:r>
              <a:rPr lang="en-US" sz="2000" b="1">
                <a:latin typeface="Courier New" pitchFamily="49" charset="0"/>
              </a:rPr>
              <a:t>00009276</a:t>
            </a:r>
          </a:p>
          <a:p>
            <a:r>
              <a:rPr lang="en-US" sz="2000" b="1">
                <a:latin typeface="Courier New" pitchFamily="49" charset="0"/>
              </a:rPr>
              <a:t>00009280</a:t>
            </a:r>
          </a:p>
        </p:txBody>
      </p:sp>
      <p:grpSp>
        <p:nvGrpSpPr>
          <p:cNvPr id="366617" name="Group 25"/>
          <p:cNvGrpSpPr>
            <a:grpSpLocks/>
          </p:cNvGrpSpPr>
          <p:nvPr/>
        </p:nvGrpSpPr>
        <p:grpSpPr bwMode="auto">
          <a:xfrm>
            <a:off x="5006988" y="3685844"/>
            <a:ext cx="2360619" cy="681369"/>
            <a:chOff x="3317" y="2462"/>
            <a:chExt cx="1487" cy="802"/>
          </a:xfrm>
        </p:grpSpPr>
        <p:grpSp>
          <p:nvGrpSpPr>
            <p:cNvPr id="366618" name="Group 26"/>
            <p:cNvGrpSpPr>
              <a:grpSpLocks/>
            </p:cNvGrpSpPr>
            <p:nvPr/>
          </p:nvGrpSpPr>
          <p:grpSpPr bwMode="auto">
            <a:xfrm>
              <a:off x="3317" y="2462"/>
              <a:ext cx="1487" cy="802"/>
              <a:chOff x="3317" y="1694"/>
              <a:chExt cx="1487" cy="802"/>
            </a:xfrm>
          </p:grpSpPr>
          <p:sp>
            <p:nvSpPr>
              <p:cNvPr id="366619" name="Rectangle 27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6620" name="Text Box 28"/>
              <p:cNvSpPr txBox="1">
                <a:spLocks noChangeArrowheads="1"/>
              </p:cNvSpPr>
              <p:nvPr/>
            </p:nvSpPr>
            <p:spPr bwMode="auto">
              <a:xfrm>
                <a:off x="3317" y="1694"/>
                <a:ext cx="98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err="1">
                    <a:solidFill>
                      <a:srgbClr val="006666"/>
                    </a:solidFill>
                  </a:rPr>
                  <a:t>ptr_to_debt</a:t>
                </a:r>
                <a:endParaRPr lang="en-US" sz="1800"/>
              </a:p>
            </p:txBody>
          </p:sp>
        </p:grpSp>
        <p:sp>
          <p:nvSpPr>
            <p:cNvPr id="366621" name="Text Box 29"/>
            <p:cNvSpPr txBox="1">
              <a:spLocks noChangeArrowheads="1"/>
            </p:cNvSpPr>
            <p:nvPr/>
          </p:nvSpPr>
          <p:spPr bwMode="auto">
            <a:xfrm>
              <a:off x="4224" y="2736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366622" name="Group 30"/>
          <p:cNvGrpSpPr>
            <a:grpSpLocks/>
          </p:cNvGrpSpPr>
          <p:nvPr/>
        </p:nvGrpSpPr>
        <p:grpSpPr bwMode="auto">
          <a:xfrm flipV="1">
            <a:off x="7356480" y="4023984"/>
            <a:ext cx="774700" cy="2185430"/>
            <a:chOff x="4600" y="1968"/>
            <a:chExt cx="488" cy="1132"/>
          </a:xfrm>
        </p:grpSpPr>
        <p:sp>
          <p:nvSpPr>
            <p:cNvPr id="366623" name="Freeform 31"/>
            <p:cNvSpPr>
              <a:spLocks/>
            </p:cNvSpPr>
            <p:nvPr/>
          </p:nvSpPr>
          <p:spPr bwMode="auto">
            <a:xfrm>
              <a:off x="4600" y="1968"/>
              <a:ext cx="488" cy="1104"/>
            </a:xfrm>
            <a:custGeom>
              <a:avLst/>
              <a:gdLst>
                <a:gd name="T0" fmla="*/ 48 w 488"/>
                <a:gd name="T1" fmla="*/ 768 h 768"/>
                <a:gd name="T2" fmla="*/ 480 w 488"/>
                <a:gd name="T3" fmla="*/ 336 h 768"/>
                <a:gd name="T4" fmla="*/ 0 w 488"/>
                <a:gd name="T5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8" h="768">
                  <a:moveTo>
                    <a:pt x="48" y="768"/>
                  </a:moveTo>
                  <a:cubicBezTo>
                    <a:pt x="268" y="616"/>
                    <a:pt x="488" y="464"/>
                    <a:pt x="480" y="336"/>
                  </a:cubicBezTo>
                  <a:cubicBezTo>
                    <a:pt x="472" y="208"/>
                    <a:pt x="236" y="104"/>
                    <a:pt x="0" y="0"/>
                  </a:cubicBezTo>
                </a:path>
              </a:pathLst>
            </a:custGeom>
            <a:noFill/>
            <a:ln w="41275" cap="flat" cmpd="sng">
              <a:solidFill>
                <a:srgbClr val="008080"/>
              </a:solidFill>
              <a:prstDash val="solid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24" name="Oval 32"/>
            <p:cNvSpPr>
              <a:spLocks noChangeArrowheads="1"/>
            </p:cNvSpPr>
            <p:nvPr/>
          </p:nvSpPr>
          <p:spPr bwMode="auto">
            <a:xfrm>
              <a:off x="4601" y="3052"/>
              <a:ext cx="48" cy="48"/>
            </a:xfrm>
            <a:prstGeom prst="ellipse">
              <a:avLst/>
            </a:prstGeom>
            <a:solidFill>
              <a:srgbClr val="008080"/>
            </a:solidFill>
            <a:ln w="28575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6626" name="Text Box 34"/>
          <p:cNvSpPr txBox="1">
            <a:spLocks noChangeArrowheads="1"/>
          </p:cNvSpPr>
          <p:nvPr/>
        </p:nvSpPr>
        <p:spPr bwMode="auto">
          <a:xfrm>
            <a:off x="0" y="742419"/>
            <a:ext cx="53020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/>
              <a:t>You must always explicitly set the value of a pointer variable or you’ll be sorry! </a:t>
            </a:r>
            <a:r>
              <a:rPr lang="en-US" sz="2000">
                <a:sym typeface="Wingdings" panose="05000000000000000000" pitchFamily="2" charset="2"/>
              </a:rPr>
              <a:t></a:t>
            </a:r>
            <a:endParaRPr lang="en-US" sz="2000"/>
          </a:p>
        </p:txBody>
      </p:sp>
      <p:sp>
        <p:nvSpPr>
          <p:cNvPr id="366627" name="Text Box 35"/>
          <p:cNvSpPr txBox="1">
            <a:spLocks noChangeArrowheads="1"/>
          </p:cNvSpPr>
          <p:nvPr/>
        </p:nvSpPr>
        <p:spPr bwMode="auto">
          <a:xfrm>
            <a:off x="6499651" y="3853105"/>
            <a:ext cx="8899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52375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C0CB37-41EA-4BE9-A375-E2B43919E130}"/>
              </a:ext>
            </a:extLst>
          </p:cNvPr>
          <p:cNvGrpSpPr/>
          <p:nvPr/>
        </p:nvGrpSpPr>
        <p:grpSpPr>
          <a:xfrm>
            <a:off x="4795962" y="1834812"/>
            <a:ext cx="2563688" cy="703601"/>
            <a:chOff x="4795962" y="1834812"/>
            <a:chExt cx="2563688" cy="703601"/>
          </a:xfrm>
        </p:grpSpPr>
        <p:sp>
          <p:nvSpPr>
            <p:cNvPr id="3" name="Rectangle 27">
              <a:extLst>
                <a:ext uri="{FF2B5EF4-FFF2-40B4-BE49-F238E27FC236}">
                  <a16:creationId xmlns:a16="http://schemas.microsoft.com/office/drawing/2014/main" id="{09E3DBD0-554A-4AA0-98F1-FE6B133B7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2875" y="1938415"/>
              <a:ext cx="866775" cy="599998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Text Box 28">
              <a:extLst>
                <a:ext uri="{FF2B5EF4-FFF2-40B4-BE49-F238E27FC236}">
                  <a16:creationId xmlns:a16="http://schemas.microsoft.com/office/drawing/2014/main" id="{1A5E230B-E03A-4D28-9F71-3CFC7662BF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5962" y="1834812"/>
              <a:ext cx="187530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1800" err="1">
                  <a:solidFill>
                    <a:srgbClr val="006666"/>
                  </a:solidFill>
                </a:rPr>
                <a:t>bank_balance</a:t>
              </a:r>
              <a:endParaRPr lang="en-US" sz="1800"/>
            </a:p>
          </p:txBody>
        </p:sp>
      </p:grpSp>
      <p:sp>
        <p:nvSpPr>
          <p:cNvPr id="50" name="Text Box 35">
            <a:extLst>
              <a:ext uri="{FF2B5EF4-FFF2-40B4-BE49-F238E27FC236}">
                <a16:creationId xmlns:a16="http://schemas.microsoft.com/office/drawing/2014/main" id="{C1D281DF-02C9-4BCA-8F7F-F8781C37B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854" y="2058657"/>
            <a:ext cx="9476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300.50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7B0946C-4245-4911-B373-52739973A5E5}"/>
              </a:ext>
            </a:extLst>
          </p:cNvPr>
          <p:cNvGrpSpPr/>
          <p:nvPr/>
        </p:nvGrpSpPr>
        <p:grpSpPr>
          <a:xfrm>
            <a:off x="361617" y="1485106"/>
            <a:ext cx="4483100" cy="3500025"/>
            <a:chOff x="361617" y="1485106"/>
            <a:chExt cx="4483100" cy="3500025"/>
          </a:xfrm>
        </p:grpSpPr>
        <p:sp>
          <p:nvSpPr>
            <p:cNvPr id="366598" name="Rectangle 6"/>
            <p:cNvSpPr>
              <a:spLocks noChangeArrowheads="1"/>
            </p:cNvSpPr>
            <p:nvPr/>
          </p:nvSpPr>
          <p:spPr bwMode="auto">
            <a:xfrm>
              <a:off x="361617" y="1485106"/>
              <a:ext cx="4483100" cy="343846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9851DA-E625-4546-8F0D-637F2A7C6429}"/>
                </a:ext>
              </a:extLst>
            </p:cNvPr>
            <p:cNvSpPr txBox="1"/>
            <p:nvPr/>
          </p:nvSpPr>
          <p:spPr>
            <a:xfrm>
              <a:off x="380376" y="1507256"/>
              <a:ext cx="4463086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/>
                <a:t>int main()</a:t>
              </a:r>
            </a:p>
            <a:p>
              <a:r>
                <a:rPr lang="en-US" sz="1800"/>
                <a:t>{</a:t>
              </a:r>
            </a:p>
            <a:p>
              <a:r>
                <a:rPr lang="en-US" sz="1800"/>
                <a:t>   double </a:t>
              </a:r>
              <a:r>
                <a:rPr lang="en-US" sz="1800" err="1"/>
                <a:t>bank_balance</a:t>
              </a:r>
              <a:r>
                <a:rPr lang="en-US" sz="1800"/>
                <a:t> = 325.50; // $$</a:t>
              </a:r>
              <a:br>
                <a:rPr lang="en-US" sz="1800"/>
              </a:br>
              <a:endParaRPr lang="en-US" sz="400"/>
            </a:p>
            <a:p>
              <a:r>
                <a:rPr lang="en-US" sz="1800"/>
                <a:t>   double </a:t>
              </a:r>
              <a:r>
                <a:rPr lang="en-US" sz="1800" err="1"/>
                <a:t>college_debt</a:t>
              </a:r>
              <a:r>
                <a:rPr lang="en-US" sz="1800"/>
                <a:t> = 5000; // $$</a:t>
              </a:r>
            </a:p>
            <a:p>
              <a:endParaRPr lang="en-US" sz="1800"/>
            </a:p>
            <a:p>
              <a:r>
                <a:rPr lang="en-US" sz="1800"/>
                <a:t>   …</a:t>
              </a:r>
            </a:p>
            <a:p>
              <a:endParaRPr lang="en-US" sz="1800"/>
            </a:p>
            <a:p>
              <a:r>
                <a:rPr lang="en-US" sz="1800"/>
                <a:t>   double *</a:t>
              </a:r>
              <a:r>
                <a:rPr lang="en-US" sz="1800" err="1"/>
                <a:t>ptr_to_debt</a:t>
              </a:r>
              <a:r>
                <a:rPr lang="en-US" sz="1800"/>
                <a:t>;</a:t>
              </a:r>
            </a:p>
            <a:p>
              <a:r>
                <a:rPr lang="en-US" sz="1800"/>
                <a:t>   </a:t>
              </a:r>
            </a:p>
            <a:p>
              <a:r>
                <a:rPr lang="en-US" sz="1800"/>
                <a:t>   </a:t>
              </a:r>
            </a:p>
            <a:p>
              <a:r>
                <a:rPr lang="en-US" sz="1800"/>
                <a:t>   *</a:t>
              </a:r>
              <a:r>
                <a:rPr lang="en-US" sz="1800" err="1"/>
                <a:t>ptr_to_debt</a:t>
              </a:r>
              <a:r>
                <a:rPr lang="en-US" sz="1800"/>
                <a:t> = 0; // Set debt to $0!!</a:t>
              </a:r>
            </a:p>
            <a:p>
              <a:r>
                <a:rPr lang="en-US" sz="1800"/>
                <a:t>}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58531D6-9086-4C42-B03F-9EB7E03D87CE}"/>
              </a:ext>
            </a:extLst>
          </p:cNvPr>
          <p:cNvSpPr/>
          <p:nvPr/>
        </p:nvSpPr>
        <p:spPr>
          <a:xfrm>
            <a:off x="607598" y="3877168"/>
            <a:ext cx="3422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err="1"/>
              <a:t>ptr_to_debt</a:t>
            </a:r>
            <a:r>
              <a:rPr lang="en-US" sz="1800"/>
              <a:t> = &amp;</a:t>
            </a:r>
            <a:r>
              <a:rPr lang="en-US" sz="1800" err="1"/>
              <a:t>college_debt</a:t>
            </a:r>
            <a:r>
              <a:rPr lang="en-US" sz="1800"/>
              <a:t>;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F0133C92-5A0F-490B-88E7-36DFAE15AE53}"/>
              </a:ext>
            </a:extLst>
          </p:cNvPr>
          <p:cNvSpPr/>
          <p:nvPr/>
        </p:nvSpPr>
        <p:spPr bwMode="auto">
          <a:xfrm>
            <a:off x="4030330" y="2499426"/>
            <a:ext cx="3108978" cy="1432491"/>
          </a:xfrm>
          <a:prstGeom prst="wedgeRoundRectCallout">
            <a:avLst>
              <a:gd name="adj1" fmla="val -101431"/>
              <a:gd name="adj2" fmla="val 55103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Here we properly set our pointer so it holds the address of our college debt variable…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A3C8DC12-D210-484E-9464-C13F80929B65}"/>
              </a:ext>
            </a:extLst>
          </p:cNvPr>
          <p:cNvSpPr/>
          <p:nvPr/>
        </p:nvSpPr>
        <p:spPr bwMode="auto">
          <a:xfrm>
            <a:off x="3625336" y="5012141"/>
            <a:ext cx="2515123" cy="1091521"/>
          </a:xfrm>
          <a:prstGeom prst="wedgeRoundRectCallout">
            <a:avLst>
              <a:gd name="adj1" fmla="val -115865"/>
              <a:gd name="adj2" fmla="val -87389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before using the pointer to change our debt to zero!</a:t>
            </a:r>
          </a:p>
        </p:txBody>
      </p:sp>
      <p:sp>
        <p:nvSpPr>
          <p:cNvPr id="62" name="Speech Bubble: Rectangle with Corners Rounded 61">
            <a:extLst>
              <a:ext uri="{FF2B5EF4-FFF2-40B4-BE49-F238E27FC236}">
                <a16:creationId xmlns:a16="http://schemas.microsoft.com/office/drawing/2014/main" id="{CA3F1458-E546-454C-AC8A-90C37FE45FB7}"/>
              </a:ext>
            </a:extLst>
          </p:cNvPr>
          <p:cNvSpPr/>
          <p:nvPr/>
        </p:nvSpPr>
        <p:spPr bwMode="auto">
          <a:xfrm>
            <a:off x="4074649" y="2497591"/>
            <a:ext cx="3108978" cy="1432491"/>
          </a:xfrm>
          <a:prstGeom prst="wedgeRoundRectCallout">
            <a:avLst>
              <a:gd name="adj1" fmla="val -101431"/>
              <a:gd name="adj2" fmla="val 55103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/>
              <a:t>But what would happen if we accidentally deleted or just forgot this line?</a:t>
            </a: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" name="Line 62">
            <a:extLst>
              <a:ext uri="{FF2B5EF4-FFF2-40B4-BE49-F238E27FC236}">
                <a16:creationId xmlns:a16="http://schemas.microsoft.com/office/drawing/2014/main" id="{CA28D8A9-0423-4F5D-9660-BB800CC1E0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870" y="224990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" name="Line 62">
            <a:extLst>
              <a:ext uri="{FF2B5EF4-FFF2-40B4-BE49-F238E27FC236}">
                <a16:creationId xmlns:a16="http://schemas.microsoft.com/office/drawing/2014/main" id="{BAC29A3B-2A15-4FF4-A48B-4C9D0478C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858" y="257074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CA6E2E-605C-4F0D-9DB0-287256517A7C}"/>
              </a:ext>
            </a:extLst>
          </p:cNvPr>
          <p:cNvGrpSpPr/>
          <p:nvPr/>
        </p:nvGrpSpPr>
        <p:grpSpPr>
          <a:xfrm>
            <a:off x="4791951" y="2748487"/>
            <a:ext cx="2563688" cy="703601"/>
            <a:chOff x="4795962" y="1834812"/>
            <a:chExt cx="2563688" cy="703601"/>
          </a:xfrm>
        </p:grpSpPr>
        <p:sp>
          <p:nvSpPr>
            <p:cNvPr id="66" name="Rectangle 27">
              <a:extLst>
                <a:ext uri="{FF2B5EF4-FFF2-40B4-BE49-F238E27FC236}">
                  <a16:creationId xmlns:a16="http://schemas.microsoft.com/office/drawing/2014/main" id="{6766BCD1-C45D-481A-829E-317DC1906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2875" y="1938415"/>
              <a:ext cx="866775" cy="599998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Text Box 28">
              <a:extLst>
                <a:ext uri="{FF2B5EF4-FFF2-40B4-BE49-F238E27FC236}">
                  <a16:creationId xmlns:a16="http://schemas.microsoft.com/office/drawing/2014/main" id="{6B4F3BE8-0E6E-428B-A0C2-B142553FDC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5962" y="1834812"/>
              <a:ext cx="187530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1800" err="1">
                  <a:solidFill>
                    <a:srgbClr val="006666"/>
                  </a:solidFill>
                </a:rPr>
                <a:t>college_debt</a:t>
              </a:r>
              <a:endParaRPr lang="en-US" sz="1800"/>
            </a:p>
          </p:txBody>
        </p:sp>
      </p:grpSp>
      <p:sp>
        <p:nvSpPr>
          <p:cNvPr id="68" name="Text Box 35">
            <a:extLst>
              <a:ext uri="{FF2B5EF4-FFF2-40B4-BE49-F238E27FC236}">
                <a16:creationId xmlns:a16="http://schemas.microsoft.com/office/drawing/2014/main" id="{8E78B775-53D1-4252-B4F5-672D3F822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3158" y="2982723"/>
            <a:ext cx="7489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5000</a:t>
            </a:r>
          </a:p>
        </p:txBody>
      </p:sp>
      <p:sp>
        <p:nvSpPr>
          <p:cNvPr id="69" name="Line 62">
            <a:extLst>
              <a:ext uri="{FF2B5EF4-FFF2-40B4-BE49-F238E27FC236}">
                <a16:creationId xmlns:a16="http://schemas.microsoft.com/office/drawing/2014/main" id="{DAAC6146-5F3D-49AA-B889-0F5FF498C2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814" y="367180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0" name="Speech Bubble: Rectangle with Corners Rounded 69">
            <a:extLst>
              <a:ext uri="{FF2B5EF4-FFF2-40B4-BE49-F238E27FC236}">
                <a16:creationId xmlns:a16="http://schemas.microsoft.com/office/drawing/2014/main" id="{80C09295-3D29-428F-9252-CC8799D18581}"/>
              </a:ext>
            </a:extLst>
          </p:cNvPr>
          <p:cNvSpPr/>
          <p:nvPr/>
        </p:nvSpPr>
        <p:spPr bwMode="auto">
          <a:xfrm>
            <a:off x="1898010" y="1669767"/>
            <a:ext cx="3108978" cy="1432491"/>
          </a:xfrm>
          <a:prstGeom prst="wedgeRoundRectCallout">
            <a:avLst>
              <a:gd name="adj1" fmla="val -50928"/>
              <a:gd name="adj2" fmla="val 82400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So</a:t>
            </a:r>
            <a:r>
              <a:rPr kumimoji="0" lang="en-US" sz="20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what address does our pointer hold?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0"/>
          </a:p>
        </p:txBody>
      </p:sp>
      <p:grpSp>
        <p:nvGrpSpPr>
          <p:cNvPr id="71" name="Group 30">
            <a:extLst>
              <a:ext uri="{FF2B5EF4-FFF2-40B4-BE49-F238E27FC236}">
                <a16:creationId xmlns:a16="http://schemas.microsoft.com/office/drawing/2014/main" id="{5418F791-39C4-41A5-A9C8-4CED02D46143}"/>
              </a:ext>
            </a:extLst>
          </p:cNvPr>
          <p:cNvGrpSpPr>
            <a:grpSpLocks/>
          </p:cNvGrpSpPr>
          <p:nvPr/>
        </p:nvGrpSpPr>
        <p:grpSpPr bwMode="auto">
          <a:xfrm>
            <a:off x="7435028" y="1938416"/>
            <a:ext cx="774700" cy="2097208"/>
            <a:chOff x="4600" y="1968"/>
            <a:chExt cx="488" cy="1132"/>
          </a:xfrm>
        </p:grpSpPr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D81286EB-B8CC-4279-A12E-24E776437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0" y="1968"/>
              <a:ext cx="488" cy="1104"/>
            </a:xfrm>
            <a:custGeom>
              <a:avLst/>
              <a:gdLst>
                <a:gd name="T0" fmla="*/ 48 w 488"/>
                <a:gd name="T1" fmla="*/ 768 h 768"/>
                <a:gd name="T2" fmla="*/ 480 w 488"/>
                <a:gd name="T3" fmla="*/ 336 h 768"/>
                <a:gd name="T4" fmla="*/ 0 w 488"/>
                <a:gd name="T5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8" h="768">
                  <a:moveTo>
                    <a:pt x="48" y="768"/>
                  </a:moveTo>
                  <a:cubicBezTo>
                    <a:pt x="268" y="616"/>
                    <a:pt x="488" y="464"/>
                    <a:pt x="480" y="336"/>
                  </a:cubicBezTo>
                  <a:cubicBezTo>
                    <a:pt x="472" y="208"/>
                    <a:pt x="236" y="104"/>
                    <a:pt x="0" y="0"/>
                  </a:cubicBezTo>
                </a:path>
              </a:pathLst>
            </a:custGeom>
            <a:noFill/>
            <a:ln w="41275" cap="flat" cmpd="sng">
              <a:solidFill>
                <a:srgbClr val="008080"/>
              </a:solidFill>
              <a:prstDash val="solid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32">
              <a:extLst>
                <a:ext uri="{FF2B5EF4-FFF2-40B4-BE49-F238E27FC236}">
                  <a16:creationId xmlns:a16="http://schemas.microsoft.com/office/drawing/2014/main" id="{76DBACEC-DC47-4B29-ADD0-E146A5DEA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1" y="3052"/>
              <a:ext cx="48" cy="48"/>
            </a:xfrm>
            <a:prstGeom prst="ellipse">
              <a:avLst/>
            </a:prstGeom>
            <a:solidFill>
              <a:srgbClr val="008080"/>
            </a:solidFill>
            <a:ln w="28575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" name="Text Box 35">
            <a:extLst>
              <a:ext uri="{FF2B5EF4-FFF2-40B4-BE49-F238E27FC236}">
                <a16:creationId xmlns:a16="http://schemas.microsoft.com/office/drawing/2014/main" id="{94D13B04-E8D7-4D42-9C2F-DAA292694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8199" y="3864744"/>
            <a:ext cx="7489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9240</a:t>
            </a:r>
          </a:p>
        </p:txBody>
      </p:sp>
      <p:sp>
        <p:nvSpPr>
          <p:cNvPr id="75" name="Text Box 35">
            <a:extLst>
              <a:ext uri="{FF2B5EF4-FFF2-40B4-BE49-F238E27FC236}">
                <a16:creationId xmlns:a16="http://schemas.microsoft.com/office/drawing/2014/main" id="{2A2C6232-971B-491A-B319-1BA4F8C54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690" y="3871535"/>
            <a:ext cx="9060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??????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1133C2-ECEA-41F4-AEF9-ACF4602518A1}"/>
              </a:ext>
            </a:extLst>
          </p:cNvPr>
          <p:cNvSpPr/>
          <p:nvPr/>
        </p:nvSpPr>
        <p:spPr>
          <a:xfrm>
            <a:off x="2490368" y="2525458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It’s random!!</a:t>
            </a:r>
          </a:p>
        </p:txBody>
      </p:sp>
      <p:sp>
        <p:nvSpPr>
          <p:cNvPr id="77" name="Line 62">
            <a:extLst>
              <a:ext uri="{FF2B5EF4-FFF2-40B4-BE49-F238E27FC236}">
                <a16:creationId xmlns:a16="http://schemas.microsoft.com/office/drawing/2014/main" id="{7BE18AF1-30F0-4007-B373-DEB7B0A851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906" y="449883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8" name="Text Box 35">
            <a:extLst>
              <a:ext uri="{FF2B5EF4-FFF2-40B4-BE49-F238E27FC236}">
                <a16:creationId xmlns:a16="http://schemas.microsoft.com/office/drawing/2014/main" id="{BA3F59DC-E0E5-433A-8D9D-758789CD6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8538" y="4313874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7E375DB-5CF4-447B-BFDB-13D2DD4CBE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20"/>
          <a:stretch/>
        </p:blipFill>
        <p:spPr>
          <a:xfrm>
            <a:off x="7389638" y="5717"/>
            <a:ext cx="1756035" cy="1767307"/>
          </a:xfrm>
          <a:prstGeom prst="rect">
            <a:avLst/>
          </a:prstGeom>
        </p:spPr>
      </p:pic>
      <p:sp>
        <p:nvSpPr>
          <p:cNvPr id="80" name="Text Box 47">
            <a:extLst>
              <a:ext uri="{FF2B5EF4-FFF2-40B4-BE49-F238E27FC236}">
                <a16:creationId xmlns:a16="http://schemas.microsoft.com/office/drawing/2014/main" id="{965BDD0F-2DE1-480E-8E82-43A52E89C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965" y="5204593"/>
            <a:ext cx="5659187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rgbClr val="990000"/>
                </a:solidFill>
              </a:rPr>
              <a:t>Pro tip</a:t>
            </a:r>
            <a:r>
              <a:rPr lang="en-US" sz="2000"/>
              <a:t>: </a:t>
            </a:r>
            <a:r>
              <a:rPr lang="en-US" sz="2000">
                <a:solidFill>
                  <a:schemeClr val="tx1"/>
                </a:solidFill>
              </a:rPr>
              <a:t>Always initialize pointers to </a:t>
            </a:r>
            <a:r>
              <a:rPr lang="en-US" sz="2000" err="1">
                <a:solidFill>
                  <a:srgbClr val="FF0000"/>
                </a:solidFill>
              </a:rPr>
              <a:t>nullptr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chemeClr val="tx1"/>
                </a:solidFill>
              </a:rPr>
              <a:t>immediately when you define them!</a:t>
            </a:r>
          </a:p>
          <a:p>
            <a:endParaRPr lang="en-US" sz="1700">
              <a:solidFill>
                <a:srgbClr val="7030A0"/>
              </a:solidFill>
            </a:endParaRPr>
          </a:p>
        </p:txBody>
      </p:sp>
      <p:sp>
        <p:nvSpPr>
          <p:cNvPr id="81" name="Text Box 47">
            <a:extLst>
              <a:ext uri="{FF2B5EF4-FFF2-40B4-BE49-F238E27FC236}">
                <a16:creationId xmlns:a16="http://schemas.microsoft.com/office/drawing/2014/main" id="{0C261BE7-44D0-49D8-BA2E-E31DB4792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61" y="5970362"/>
            <a:ext cx="686679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Why? If you </a:t>
            </a:r>
            <a:r>
              <a:rPr lang="en-US" sz="2000">
                <a:solidFill>
                  <a:srgbClr val="FF0000"/>
                </a:solidFill>
              </a:rPr>
              <a:t>use * on a null pointer</a:t>
            </a:r>
            <a:r>
              <a:rPr lang="en-US" sz="2000">
                <a:solidFill>
                  <a:schemeClr val="tx1"/>
                </a:solidFill>
              </a:rPr>
              <a:t>, your program will </a:t>
            </a:r>
            <a:r>
              <a:rPr lang="en-US" sz="2000">
                <a:solidFill>
                  <a:srgbClr val="FF0000"/>
                </a:solidFill>
              </a:rPr>
              <a:t>crash immediately </a:t>
            </a:r>
            <a:r>
              <a:rPr lang="en-US" sz="2000">
                <a:solidFill>
                  <a:schemeClr val="tx1"/>
                </a:solidFill>
              </a:rPr>
              <a:t>and you’ll </a:t>
            </a:r>
            <a:r>
              <a:rPr lang="en-US" sz="2000">
                <a:solidFill>
                  <a:srgbClr val="FF0000"/>
                </a:solidFill>
              </a:rPr>
              <a:t>find the bug</a:t>
            </a:r>
            <a:r>
              <a:rPr lang="en-US" sz="2000">
                <a:solidFill>
                  <a:schemeClr val="tx1"/>
                </a:solidFill>
              </a:rPr>
              <a:t> ASAP!</a:t>
            </a:r>
            <a:endParaRPr lang="en-US" sz="170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C09347-D5D1-4E0E-A41F-9C47FF4998AD}"/>
              </a:ext>
            </a:extLst>
          </p:cNvPr>
          <p:cNvGrpSpPr/>
          <p:nvPr/>
        </p:nvGrpSpPr>
        <p:grpSpPr>
          <a:xfrm>
            <a:off x="2935142" y="3461375"/>
            <a:ext cx="1636857" cy="400110"/>
            <a:chOff x="2935142" y="3461375"/>
            <a:chExt cx="1636857" cy="40011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A4BD4FC-9EE7-4ED8-9692-9061D0389526}"/>
                </a:ext>
              </a:extLst>
            </p:cNvPr>
            <p:cNvSpPr/>
            <p:nvPr/>
          </p:nvSpPr>
          <p:spPr bwMode="auto">
            <a:xfrm>
              <a:off x="2935142" y="3505645"/>
              <a:ext cx="1636857" cy="305233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E28460-29D2-4244-B987-EE6D022C647B}"/>
                </a:ext>
              </a:extLst>
            </p:cNvPr>
            <p:cNvSpPr txBox="1"/>
            <p:nvPr/>
          </p:nvSpPr>
          <p:spPr>
            <a:xfrm>
              <a:off x="2960091" y="3461375"/>
              <a:ext cx="12602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= </a:t>
              </a:r>
              <a:r>
                <a:rPr lang="en-US" sz="2000" err="1">
                  <a:solidFill>
                    <a:srgbClr val="FF0000"/>
                  </a:solidFill>
                </a:rPr>
                <a:t>nullptr</a:t>
              </a:r>
              <a:r>
                <a:rPr lang="en-US" sz="2000"/>
                <a:t>;</a:t>
              </a:r>
            </a:p>
          </p:txBody>
        </p:sp>
      </p:grpSp>
      <p:sp>
        <p:nvSpPr>
          <p:cNvPr id="76" name="Speech Bubble: Rectangle with Corners Rounded 75">
            <a:extLst>
              <a:ext uri="{FF2B5EF4-FFF2-40B4-BE49-F238E27FC236}">
                <a16:creationId xmlns:a16="http://schemas.microsoft.com/office/drawing/2014/main" id="{D6691099-A2F8-4280-BFB4-E498D5619DB4}"/>
              </a:ext>
            </a:extLst>
          </p:cNvPr>
          <p:cNvSpPr/>
          <p:nvPr/>
        </p:nvSpPr>
        <p:spPr bwMode="auto">
          <a:xfrm>
            <a:off x="2981792" y="4983068"/>
            <a:ext cx="3108978" cy="839180"/>
          </a:xfrm>
          <a:prstGeom prst="wedgeRoundRectCallout">
            <a:avLst>
              <a:gd name="adj1" fmla="val 90757"/>
              <a:gd name="adj2" fmla="val 109406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 might point at an empty slot of memory...</a:t>
            </a:r>
            <a:endParaRPr kumimoji="0" lang="en-US" sz="2000" b="0" i="0" u="none" strike="noStrike" cap="none" normalizeH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0"/>
          </a:p>
        </p:txBody>
      </p:sp>
      <p:sp>
        <p:nvSpPr>
          <p:cNvPr id="79" name="Speech Bubble: Rectangle with Corners Rounded 78">
            <a:extLst>
              <a:ext uri="{FF2B5EF4-FFF2-40B4-BE49-F238E27FC236}">
                <a16:creationId xmlns:a16="http://schemas.microsoft.com/office/drawing/2014/main" id="{6150D37C-7D23-4A75-A055-40910953263E}"/>
              </a:ext>
            </a:extLst>
          </p:cNvPr>
          <p:cNvSpPr/>
          <p:nvPr/>
        </p:nvSpPr>
        <p:spPr bwMode="auto">
          <a:xfrm>
            <a:off x="1601125" y="283915"/>
            <a:ext cx="3642548" cy="1251614"/>
          </a:xfrm>
          <a:prstGeom prst="wedgeRoundRectCallout">
            <a:avLst>
              <a:gd name="adj1" fmla="val 89666"/>
              <a:gd name="adj2" fmla="val 89553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Or it could point at a</a:t>
            </a:r>
            <a:r>
              <a:rPr kumimoji="0" lang="en-US" sz="20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critical variable! </a:t>
            </a:r>
            <a:br>
              <a:rPr kumimoji="0" lang="en-US" sz="20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br>
              <a:rPr kumimoji="0" lang="en-US" sz="10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>
                <a:ln>
                  <a:noFill/>
                </a:ln>
                <a:solidFill>
                  <a:srgbClr val="FF0000"/>
                </a:solidFill>
                <a:effectLst/>
              </a:rPr>
              <a:t>(But not the one you want!)</a:t>
            </a:r>
            <a:endParaRPr lang="en-US" sz="2000" baseline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49A65C-89AF-4833-8775-C9F0D63296CA}"/>
              </a:ext>
            </a:extLst>
          </p:cNvPr>
          <p:cNvSpPr txBox="1"/>
          <p:nvPr/>
        </p:nvSpPr>
        <p:spPr>
          <a:xfrm>
            <a:off x="3168732" y="3463482"/>
            <a:ext cx="974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>
                <a:solidFill>
                  <a:srgbClr val="FF0000"/>
                </a:solidFill>
              </a:rPr>
              <a:t>nullptr</a:t>
            </a:r>
            <a:endParaRPr lang="en-US" sz="2000"/>
          </a:p>
        </p:txBody>
      </p:sp>
      <p:sp>
        <p:nvSpPr>
          <p:cNvPr id="5" name="Explosion: 8 Points 4">
            <a:extLst>
              <a:ext uri="{FF2B5EF4-FFF2-40B4-BE49-F238E27FC236}">
                <a16:creationId xmlns:a16="http://schemas.microsoft.com/office/drawing/2014/main" id="{59493D06-F1B7-4677-B43C-3B0754B1A4AC}"/>
              </a:ext>
            </a:extLst>
          </p:cNvPr>
          <p:cNvSpPr/>
          <p:nvPr/>
        </p:nvSpPr>
        <p:spPr bwMode="auto">
          <a:xfrm rot="20389519">
            <a:off x="1480908" y="4202429"/>
            <a:ext cx="2709573" cy="1767307"/>
          </a:xfrm>
          <a:prstGeom prst="irregularSeal1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CRASH!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6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666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66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209 L 0.48733 -0.33033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75" y="-16412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93 L 0.36041 0.05509 " pathEditMode="relative" ptsTypes="AA">
                                      <p:cBhvr>
                                        <p:cTn id="20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26" grpId="0"/>
      <p:bldP spid="366627" grpId="0"/>
      <p:bldP spid="366627" grpId="1"/>
      <p:bldP spid="50" grpId="0"/>
      <p:bldP spid="50" grpId="1"/>
      <p:bldP spid="9" grpId="0"/>
      <p:bldP spid="9" grpId="1"/>
      <p:bldP spid="12" grpId="0" animBg="1"/>
      <p:bldP spid="12" grpId="1" animBg="1"/>
      <p:bldP spid="13" grpId="0" animBg="1"/>
      <p:bldP spid="13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8" grpId="0"/>
      <p:bldP spid="69" grpId="0" animBg="1"/>
      <p:bldP spid="69" grpId="1" animBg="1"/>
      <p:bldP spid="70" grpId="0" animBg="1"/>
      <p:bldP spid="70" grpId="1" animBg="1"/>
      <p:bldP spid="74" grpId="0"/>
      <p:bldP spid="74" grpId="1"/>
      <p:bldP spid="75" grpId="0"/>
      <p:bldP spid="75" grpId="1"/>
      <p:bldP spid="14" grpId="0"/>
      <p:bldP spid="14" grpId="1"/>
      <p:bldP spid="77" grpId="0" animBg="1"/>
      <p:bldP spid="77" grpId="1" animBg="1"/>
      <p:bldP spid="77" grpId="2" animBg="1"/>
      <p:bldP spid="78" grpId="0"/>
      <p:bldP spid="78" grpId="1"/>
      <p:bldP spid="80" grpId="0"/>
      <p:bldP spid="81" grpId="0"/>
      <p:bldP spid="76" grpId="0" animBg="1"/>
      <p:bldP spid="76" grpId="1" animBg="1"/>
      <p:bldP spid="79" grpId="0" animBg="1"/>
      <p:bldP spid="79" grpId="1" animBg="1"/>
      <p:bldP spid="2" grpId="0"/>
      <p:bldP spid="2" grpId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754E-029B-47E0-88A6-7B8623A6FD09}" type="slidenum">
              <a:rPr lang="en-US"/>
              <a:pPr/>
              <a:t>11</a:t>
            </a:fld>
            <a:endParaRPr lang="en-US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000"/>
              <a:t>Arrays, Addresses and Pointers</a:t>
            </a:r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295275" y="3797111"/>
            <a:ext cx="4089400" cy="2908489"/>
          </a:xfrm>
          <a:prstGeom prst="rect">
            <a:avLst/>
          </a:prstGeom>
          <a:solidFill>
            <a:srgbClr val="FFEFD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700" err="1"/>
              <a:t>int</a:t>
            </a:r>
            <a:r>
              <a:rPr lang="en-US" sz="1700"/>
              <a:t> main()</a:t>
            </a:r>
          </a:p>
          <a:p>
            <a:r>
              <a:rPr lang="en-US" sz="1800"/>
              <a:t>{</a:t>
            </a:r>
          </a:p>
          <a:p>
            <a:r>
              <a:rPr lang="en-US" sz="1800"/>
              <a:t>   </a:t>
            </a:r>
            <a:r>
              <a:rPr lang="en-US" sz="1800" err="1"/>
              <a:t>int</a:t>
            </a:r>
            <a:r>
              <a:rPr lang="en-US" sz="1800"/>
              <a:t> </a:t>
            </a:r>
            <a:r>
              <a:rPr lang="en-US" sz="1800" err="1"/>
              <a:t>nums</a:t>
            </a:r>
            <a:r>
              <a:rPr lang="en-US" sz="1800"/>
              <a:t>[3] = {10,20,30};</a:t>
            </a:r>
          </a:p>
          <a:p>
            <a:endParaRPr lang="en-US" sz="4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}</a:t>
            </a:r>
          </a:p>
        </p:txBody>
      </p:sp>
      <p:sp>
        <p:nvSpPr>
          <p:cNvPr id="564229" name="Text Box 5"/>
          <p:cNvSpPr txBox="1">
            <a:spLocks noChangeArrowheads="1"/>
          </p:cNvSpPr>
          <p:nvPr/>
        </p:nvSpPr>
        <p:spPr bwMode="auto">
          <a:xfrm>
            <a:off x="76200" y="685800"/>
            <a:ext cx="44636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/>
              <a:t>Just like any other variable, every array has an address in memory.</a:t>
            </a:r>
          </a:p>
        </p:txBody>
      </p:sp>
      <p:sp>
        <p:nvSpPr>
          <p:cNvPr id="43" name="Line 4"/>
          <p:cNvSpPr>
            <a:spLocks noChangeShapeType="1"/>
          </p:cNvSpPr>
          <p:nvPr/>
        </p:nvSpPr>
        <p:spPr bwMode="auto">
          <a:xfrm>
            <a:off x="298057" y="451417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818313" y="3376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6818313" y="3681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6818313" y="3986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6818313" y="4291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6818313" y="4595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6818313" y="4900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6818313" y="5205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6818313" y="5510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6818313" y="5815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6818313" y="6119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5"/>
          <p:cNvSpPr>
            <a:spLocks noChangeArrowheads="1"/>
          </p:cNvSpPr>
          <p:nvPr/>
        </p:nvSpPr>
        <p:spPr bwMode="auto">
          <a:xfrm>
            <a:off x="6818313" y="6424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7046913" y="29194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9" name="Text Box 20"/>
          <p:cNvSpPr txBox="1">
            <a:spLocks noChangeArrowheads="1"/>
          </p:cNvSpPr>
          <p:nvPr/>
        </p:nvSpPr>
        <p:spPr bwMode="auto">
          <a:xfrm>
            <a:off x="7626350" y="3258717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  <a:p>
            <a:r>
              <a:rPr lang="en-US" sz="2000" b="1">
                <a:latin typeface="Courier New" pitchFamily="49" charset="0"/>
              </a:rPr>
              <a:t>00009252</a:t>
            </a:r>
          </a:p>
          <a:p>
            <a:r>
              <a:rPr lang="en-US" sz="2000" b="1">
                <a:latin typeface="Courier New" pitchFamily="49" charset="0"/>
              </a:rPr>
              <a:t>00009254</a:t>
            </a:r>
          </a:p>
          <a:p>
            <a:r>
              <a:rPr lang="en-US" sz="2000" b="1">
                <a:latin typeface="Courier New" pitchFamily="49" charset="0"/>
              </a:rPr>
              <a:t>00009256</a:t>
            </a:r>
          </a:p>
          <a:p>
            <a:r>
              <a:rPr lang="en-US" sz="2000" b="1">
                <a:latin typeface="Courier New" pitchFamily="49" charset="0"/>
              </a:rPr>
              <a:t>00009258</a:t>
            </a:r>
          </a:p>
          <a:p>
            <a:r>
              <a:rPr lang="en-US" sz="2000" b="1">
                <a:latin typeface="Courier New" pitchFamily="49" charset="0"/>
              </a:rPr>
              <a:t>00009260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96000" y="3440668"/>
            <a:ext cx="1560513" cy="2061453"/>
            <a:chOff x="6096000" y="3440668"/>
            <a:chExt cx="1560513" cy="2061453"/>
          </a:xfrm>
        </p:grpSpPr>
        <p:grpSp>
          <p:nvGrpSpPr>
            <p:cNvPr id="2" name="Group 1"/>
            <p:cNvGrpSpPr/>
            <p:nvPr/>
          </p:nvGrpSpPr>
          <p:grpSpPr>
            <a:xfrm>
              <a:off x="6826404" y="3682917"/>
              <a:ext cx="830109" cy="1819204"/>
              <a:chOff x="6826404" y="3682917"/>
              <a:chExt cx="830109" cy="1819204"/>
            </a:xfrm>
          </p:grpSpPr>
          <p:sp>
            <p:nvSpPr>
              <p:cNvPr id="92" name="Rectangle 23"/>
              <p:cNvSpPr>
                <a:spLocks noChangeArrowheads="1"/>
              </p:cNvSpPr>
              <p:nvPr/>
            </p:nvSpPr>
            <p:spPr bwMode="auto">
              <a:xfrm>
                <a:off x="6827451" y="3682917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10</a:t>
                </a:r>
              </a:p>
            </p:txBody>
          </p:sp>
          <p:sp>
            <p:nvSpPr>
              <p:cNvPr id="94" name="Rectangle 23"/>
              <p:cNvSpPr>
                <a:spLocks noChangeArrowheads="1"/>
              </p:cNvSpPr>
              <p:nvPr/>
            </p:nvSpPr>
            <p:spPr bwMode="auto">
              <a:xfrm>
                <a:off x="6826404" y="4286659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20</a:t>
                </a:r>
              </a:p>
            </p:txBody>
          </p:sp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6832410" y="4904351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30</a:t>
                </a: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6096000" y="3440668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err="1">
                  <a:solidFill>
                    <a:srgbClr val="6600CC"/>
                  </a:solidFill>
                </a:rPr>
                <a:t>nums</a:t>
              </a:r>
              <a:endParaRPr lang="en-US" sz="1800">
                <a:solidFill>
                  <a:srgbClr val="6600CC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359145" y="379739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</a:rPr>
                <a:t>[0]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365060" y="4411712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</a:rPr>
                <a:t>[1]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365060" y="5013220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</a:rPr>
                <a:t>[2]</a:t>
              </a:r>
            </a:p>
          </p:txBody>
        </p:sp>
      </p:grpSp>
      <p:sp>
        <p:nvSpPr>
          <p:cNvPr id="105" name="Text Box 5"/>
          <p:cNvSpPr txBox="1">
            <a:spLocks noChangeArrowheads="1"/>
          </p:cNvSpPr>
          <p:nvPr/>
        </p:nvSpPr>
        <p:spPr bwMode="auto">
          <a:xfrm>
            <a:off x="457291" y="1505668"/>
            <a:ext cx="370143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/>
              <a:t>But… in C++ you don’t use the </a:t>
            </a:r>
            <a:br>
              <a:rPr lang="en-US" sz="1800"/>
            </a:br>
            <a:r>
              <a:rPr lang="en-US" sz="1800">
                <a:solidFill>
                  <a:srgbClr val="FF0000"/>
                </a:solidFill>
              </a:rPr>
              <a:t>&amp;</a:t>
            </a:r>
            <a:r>
              <a:rPr lang="en-US" sz="1800"/>
              <a:t> </a:t>
            </a:r>
            <a:r>
              <a:rPr lang="en-US" sz="1800">
                <a:solidFill>
                  <a:srgbClr val="FF0000"/>
                </a:solidFill>
              </a:rPr>
              <a:t>operator</a:t>
            </a:r>
            <a:r>
              <a:rPr lang="en-US" sz="1800"/>
              <a:t> to get an array’s address!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13844" y="4992807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err="1"/>
              <a:t>cout</a:t>
            </a:r>
            <a:r>
              <a:rPr lang="en-US" sz="1800"/>
              <a:t> &lt;&lt;   </a:t>
            </a:r>
            <a:r>
              <a:rPr lang="en-US" sz="1800" err="1"/>
              <a:t>nums</a:t>
            </a:r>
            <a:r>
              <a:rPr lang="en-US" sz="1800"/>
              <a:t>;</a:t>
            </a:r>
          </a:p>
        </p:txBody>
      </p:sp>
      <p:sp>
        <p:nvSpPr>
          <p:cNvPr id="107" name="Line 4"/>
          <p:cNvSpPr>
            <a:spLocks noChangeShapeType="1"/>
          </p:cNvSpPr>
          <p:nvPr/>
        </p:nvSpPr>
        <p:spPr bwMode="auto">
          <a:xfrm>
            <a:off x="260968" y="518094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2119945" y="5007847"/>
            <a:ext cx="1832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// prints 9242</a:t>
            </a:r>
          </a:p>
        </p:txBody>
      </p:sp>
      <p:sp>
        <p:nvSpPr>
          <p:cNvPr id="109" name="Text Box 5"/>
          <p:cNvSpPr txBox="1">
            <a:spLocks noChangeArrowheads="1"/>
          </p:cNvSpPr>
          <p:nvPr/>
        </p:nvSpPr>
        <p:spPr bwMode="auto">
          <a:xfrm>
            <a:off x="364907" y="2595344"/>
            <a:ext cx="3886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/>
              <a:t>You simply write the array’s name (without brackets) and C++ will give you the array’s address!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7772400" y="3876606"/>
            <a:ext cx="1143000" cy="44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Rectangle 114"/>
          <p:cNvSpPr/>
          <p:nvPr/>
        </p:nvSpPr>
        <p:spPr bwMode="auto">
          <a:xfrm>
            <a:off x="1371601" y="5052823"/>
            <a:ext cx="675684" cy="307498"/>
          </a:xfrm>
          <a:prstGeom prst="rect">
            <a:avLst/>
          </a:prstGeom>
          <a:solidFill>
            <a:srgbClr val="FFEF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243979" y="3557124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6600CC"/>
                </a:solidFill>
                <a:latin typeface="Courier New" pitchFamily="49" charset="0"/>
              </a:rPr>
              <a:t>9242</a:t>
            </a:r>
            <a:endParaRPr lang="en-US" sz="2000">
              <a:solidFill>
                <a:srgbClr val="6600CC"/>
              </a:solidFill>
            </a:endParaRPr>
          </a:p>
        </p:txBody>
      </p:sp>
      <p:sp>
        <p:nvSpPr>
          <p:cNvPr id="119" name="Text Box 5"/>
          <p:cNvSpPr txBox="1">
            <a:spLocks noChangeArrowheads="1"/>
          </p:cNvSpPr>
          <p:nvPr/>
        </p:nvSpPr>
        <p:spPr bwMode="auto">
          <a:xfrm>
            <a:off x="4920815" y="572869"/>
            <a:ext cx="3886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/>
              <a:t>And here’s how to make a pointer point to an array…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494794" y="5407461"/>
            <a:ext cx="3879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err="1"/>
              <a:t>int</a:t>
            </a:r>
            <a:r>
              <a:rPr lang="en-US" sz="1800"/>
              <a:t> *</a:t>
            </a:r>
            <a:r>
              <a:rPr lang="en-US" sz="1800" err="1"/>
              <a:t>ptr</a:t>
            </a:r>
            <a:r>
              <a:rPr lang="en-US" sz="1800"/>
              <a:t> = </a:t>
            </a:r>
            <a:r>
              <a:rPr lang="en-US" sz="1800" err="1"/>
              <a:t>nums</a:t>
            </a:r>
            <a:r>
              <a:rPr lang="en-US" sz="1800"/>
              <a:t>;   </a:t>
            </a:r>
            <a:r>
              <a:rPr lang="en-US" sz="1600"/>
              <a:t>// pointer to array</a:t>
            </a:r>
            <a:endParaRPr lang="en-US" sz="1800"/>
          </a:p>
        </p:txBody>
      </p:sp>
      <p:sp>
        <p:nvSpPr>
          <p:cNvPr id="121" name="Line 4"/>
          <p:cNvSpPr>
            <a:spLocks noChangeShapeType="1"/>
          </p:cNvSpPr>
          <p:nvPr/>
        </p:nvSpPr>
        <p:spPr bwMode="auto">
          <a:xfrm>
            <a:off x="266700" y="5610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335908" y="5738693"/>
            <a:ext cx="1316697" cy="685920"/>
            <a:chOff x="6339816" y="5738693"/>
            <a:chExt cx="1316697" cy="685920"/>
          </a:xfrm>
        </p:grpSpPr>
        <p:sp>
          <p:nvSpPr>
            <p:cNvPr id="122" name="Rectangle 23"/>
            <p:cNvSpPr>
              <a:spLocks noChangeArrowheads="1"/>
            </p:cNvSpPr>
            <p:nvPr/>
          </p:nvSpPr>
          <p:spPr bwMode="auto">
            <a:xfrm>
              <a:off x="6832410" y="5826843"/>
              <a:ext cx="824103" cy="597770"/>
            </a:xfrm>
            <a:prstGeom prst="rect">
              <a:avLst/>
            </a:prstGeom>
            <a:solidFill>
              <a:srgbClr val="A3FFE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 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339816" y="5738693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err="1">
                  <a:solidFill>
                    <a:srgbClr val="6600CC"/>
                  </a:solidFill>
                </a:rPr>
                <a:t>ptr</a:t>
              </a:r>
              <a:endParaRPr lang="en-US" sz="1800">
                <a:solidFill>
                  <a:srgbClr val="6600CC"/>
                </a:solidFill>
              </a:endParaRPr>
            </a:p>
          </p:txBody>
        </p:sp>
      </p:grpSp>
      <p:sp>
        <p:nvSpPr>
          <p:cNvPr id="125" name="Rectangle 124"/>
          <p:cNvSpPr/>
          <p:nvPr/>
        </p:nvSpPr>
        <p:spPr>
          <a:xfrm>
            <a:off x="8239125" y="3562290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6600CC"/>
                </a:solidFill>
                <a:latin typeface="Courier New" pitchFamily="49" charset="0"/>
              </a:rPr>
              <a:t>9242</a:t>
            </a:r>
            <a:endParaRPr lang="en-US" sz="2000">
              <a:solidFill>
                <a:srgbClr val="6600CC"/>
              </a:solidFill>
            </a:endParaRPr>
          </a:p>
        </p:txBody>
      </p:sp>
      <p:sp>
        <p:nvSpPr>
          <p:cNvPr id="126" name="Text Box 5"/>
          <p:cNvSpPr txBox="1">
            <a:spLocks noChangeArrowheads="1"/>
          </p:cNvSpPr>
          <p:nvPr/>
        </p:nvSpPr>
        <p:spPr bwMode="auto">
          <a:xfrm>
            <a:off x="4343400" y="1334869"/>
            <a:ext cx="472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>
                <a:solidFill>
                  <a:schemeClr val="accent6"/>
                </a:solidFill>
              </a:rPr>
              <a:t>Question: </a:t>
            </a:r>
            <a:r>
              <a:rPr lang="en-US" sz="1800"/>
              <a:t>So is </a:t>
            </a:r>
            <a:r>
              <a:rPr lang="en-US" sz="1800">
                <a:solidFill>
                  <a:srgbClr val="6600CC"/>
                </a:solidFill>
              </a:rPr>
              <a:t>“</a:t>
            </a:r>
            <a:r>
              <a:rPr lang="en-US" sz="1800" err="1">
                <a:solidFill>
                  <a:srgbClr val="6600CC"/>
                </a:solidFill>
              </a:rPr>
              <a:t>nums</a:t>
            </a:r>
            <a:r>
              <a:rPr lang="en-US" sz="1800">
                <a:solidFill>
                  <a:srgbClr val="6600CC"/>
                </a:solidFill>
              </a:rPr>
              <a:t>” </a:t>
            </a:r>
            <a:r>
              <a:rPr lang="en-US" sz="1800"/>
              <a:t>an </a:t>
            </a:r>
            <a:r>
              <a:rPr lang="en-US" sz="1800">
                <a:solidFill>
                  <a:srgbClr val="FF0000"/>
                </a:solidFill>
              </a:rPr>
              <a:t>address</a:t>
            </a:r>
            <a:r>
              <a:rPr lang="en-US" sz="1800"/>
              <a:t> or a </a:t>
            </a:r>
            <a:r>
              <a:rPr lang="en-US" sz="1800">
                <a:solidFill>
                  <a:srgbClr val="FF0000"/>
                </a:solidFill>
              </a:rPr>
              <a:t>pointer</a:t>
            </a:r>
            <a:r>
              <a:rPr lang="en-US" sz="1800"/>
              <a:t> or what?</a:t>
            </a:r>
          </a:p>
        </p:txBody>
      </p:sp>
      <p:sp>
        <p:nvSpPr>
          <p:cNvPr id="128" name="Text Box 5"/>
          <p:cNvSpPr txBox="1">
            <a:spLocks noChangeArrowheads="1"/>
          </p:cNvSpPr>
          <p:nvPr/>
        </p:nvSpPr>
        <p:spPr bwMode="auto">
          <a:xfrm>
            <a:off x="4353858" y="2039288"/>
            <a:ext cx="47244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>
                <a:solidFill>
                  <a:schemeClr val="accent6"/>
                </a:solidFill>
              </a:rPr>
              <a:t>Answer: </a:t>
            </a:r>
            <a:r>
              <a:rPr lang="en-US" sz="1800">
                <a:solidFill>
                  <a:srgbClr val="6600CC"/>
                </a:solidFill>
              </a:rPr>
              <a:t>“</a:t>
            </a:r>
            <a:r>
              <a:rPr lang="en-US" sz="1800" err="1">
                <a:solidFill>
                  <a:srgbClr val="6600CC"/>
                </a:solidFill>
              </a:rPr>
              <a:t>nums</a:t>
            </a:r>
            <a:r>
              <a:rPr lang="en-US" sz="1800">
                <a:solidFill>
                  <a:srgbClr val="6600CC"/>
                </a:solidFill>
              </a:rPr>
              <a:t>” </a:t>
            </a:r>
            <a:r>
              <a:rPr lang="en-US" sz="1800"/>
              <a:t>is just an array. </a:t>
            </a:r>
            <a:br>
              <a:rPr lang="en-US" sz="1800"/>
            </a:br>
            <a:r>
              <a:rPr lang="en-US" sz="1800"/>
              <a:t>But C++ lets you get its </a:t>
            </a:r>
            <a:r>
              <a:rPr lang="en-US" sz="1800">
                <a:solidFill>
                  <a:srgbClr val="FF0000"/>
                </a:solidFill>
              </a:rPr>
              <a:t>address</a:t>
            </a:r>
            <a:r>
              <a:rPr lang="en-US" sz="1800"/>
              <a:t> without using the </a:t>
            </a:r>
            <a:r>
              <a:rPr lang="en-US" sz="1800">
                <a:solidFill>
                  <a:srgbClr val="FF0000"/>
                </a:solidFill>
              </a:rPr>
              <a:t>&amp; </a:t>
            </a:r>
            <a:r>
              <a:rPr lang="en-US" sz="1800"/>
              <a:t>so it looks like a pointer…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2441749" y="3486779"/>
            <a:ext cx="3349451" cy="1719794"/>
          </a:xfrm>
          <a:prstGeom prst="wedgeRoundRectCallout">
            <a:avLst>
              <a:gd name="adj1" fmla="val 98293"/>
              <a:gd name="adj2" fmla="val 96793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err="1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ptr</a:t>
            </a: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is a pointer variable.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Why?</a:t>
            </a:r>
            <a:r>
              <a:rPr kumimoji="0" lang="en-US" sz="20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/>
              <a:t>Because </a:t>
            </a:r>
            <a:r>
              <a:rPr kumimoji="0" lang="en-US" sz="20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it’s a </a:t>
            </a:r>
            <a:r>
              <a:rPr kumimoji="0" lang="en-US" sz="2000" b="0" i="0" u="none" strike="noStrike" cap="none" normalizeH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variable that holds an address value</a:t>
            </a:r>
            <a:r>
              <a:rPr kumimoji="0" lang="en-US" sz="20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!</a:t>
            </a: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3" name="Rounded Rectangular Callout 132"/>
          <p:cNvSpPr/>
          <p:nvPr/>
        </p:nvSpPr>
        <p:spPr bwMode="auto">
          <a:xfrm>
            <a:off x="1879043" y="472270"/>
            <a:ext cx="3999243" cy="2583353"/>
          </a:xfrm>
          <a:prstGeom prst="wedgeRoundRectCallout">
            <a:avLst>
              <a:gd name="adj1" fmla="val 75117"/>
              <a:gd name="adj2" fmla="val 7384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err="1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nums</a:t>
            </a: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is </a:t>
            </a: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just an array</a:t>
            </a: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 </a:t>
            </a:r>
            <a:endParaRPr lang="en-US" sz="200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 holds three </a:t>
            </a: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regular </a:t>
            </a:r>
            <a:br>
              <a:rPr kumimoji="0" lang="en-US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integer values</a:t>
            </a: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 </a:t>
            </a:r>
            <a:endParaRPr lang="en-US" sz="200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it</a:t>
            </a:r>
            <a:r>
              <a:rPr kumimoji="0" lang="en-US" sz="20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doesn’t hold an address </a:t>
            </a:r>
            <a:r>
              <a:rPr kumimoji="0" lang="en-US" sz="20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like a pointer variable, so it’s not a pointer!</a:t>
            </a: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4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8781E-6 L -0.7658 0.20772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99" y="1038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7037E-7 L -0.15399 0.34398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08" y="1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9" grpId="0"/>
      <p:bldP spid="43" grpId="0" animBg="1"/>
      <p:bldP spid="43" grpId="1" animBg="1"/>
      <p:bldP spid="105" grpId="0"/>
      <p:bldP spid="106" grpId="0"/>
      <p:bldP spid="107" grpId="0" animBg="1"/>
      <p:bldP spid="107" grpId="1" animBg="1"/>
      <p:bldP spid="108" grpId="0"/>
      <p:bldP spid="109" grpId="0"/>
      <p:bldP spid="115" grpId="0" animBg="1"/>
      <p:bldP spid="115" grpId="1" animBg="1"/>
      <p:bldP spid="116" grpId="0" build="allAtOnce"/>
      <p:bldP spid="116" grpId="1" build="allAtOnce"/>
      <p:bldP spid="119" grpId="0"/>
      <p:bldP spid="120" grpId="0"/>
      <p:bldP spid="121" grpId="0" animBg="1"/>
      <p:bldP spid="121" grpId="1" animBg="1"/>
      <p:bldP spid="125" grpId="0" build="allAtOnce"/>
      <p:bldP spid="126" grpId="0"/>
      <p:bldP spid="128" grpId="0"/>
      <p:bldP spid="12" grpId="0" build="p" animBg="1"/>
      <p:bldP spid="12" grpId="1" build="allAtOnce" animBg="1"/>
      <p:bldP spid="133" grpId="0" build="p" animBg="1"/>
      <p:bldP spid="133" grpId="1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754E-029B-47E0-88A6-7B8623A6FD09}" type="slidenum">
              <a:rPr lang="en-US"/>
              <a:pPr/>
              <a:t>12</a:t>
            </a:fld>
            <a:endParaRPr lang="en-US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000"/>
              <a:t>Arrays, Addresses and Pointers</a:t>
            </a:r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295275" y="3797111"/>
            <a:ext cx="4295218" cy="2908489"/>
          </a:xfrm>
          <a:prstGeom prst="rect">
            <a:avLst/>
          </a:prstGeom>
          <a:solidFill>
            <a:srgbClr val="FFEFD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700" err="1"/>
              <a:t>int</a:t>
            </a:r>
            <a:r>
              <a:rPr lang="en-US" sz="1700"/>
              <a:t> main()</a:t>
            </a:r>
          </a:p>
          <a:p>
            <a:r>
              <a:rPr lang="en-US" sz="1800"/>
              <a:t>{</a:t>
            </a:r>
          </a:p>
          <a:p>
            <a:r>
              <a:rPr lang="en-US" sz="1800"/>
              <a:t>   </a:t>
            </a:r>
            <a:r>
              <a:rPr lang="en-US" sz="1800" err="1"/>
              <a:t>int</a:t>
            </a:r>
            <a:r>
              <a:rPr lang="en-US" sz="1800"/>
              <a:t> </a:t>
            </a:r>
            <a:r>
              <a:rPr lang="en-US" sz="1800" err="1"/>
              <a:t>nums</a:t>
            </a:r>
            <a:r>
              <a:rPr lang="en-US" sz="1800"/>
              <a:t>[3] = {10,20,30};</a:t>
            </a:r>
          </a:p>
          <a:p>
            <a:endParaRPr lang="en-US" sz="4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}</a:t>
            </a:r>
          </a:p>
        </p:txBody>
      </p:sp>
      <p:sp>
        <p:nvSpPr>
          <p:cNvPr id="564229" name="Text Box 5"/>
          <p:cNvSpPr txBox="1">
            <a:spLocks noChangeArrowheads="1"/>
          </p:cNvSpPr>
          <p:nvPr/>
        </p:nvSpPr>
        <p:spPr bwMode="auto">
          <a:xfrm>
            <a:off x="91273" y="685800"/>
            <a:ext cx="47855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/>
              <a:t>In C++, a pointer to an array can be used just as if it were an array itself!</a:t>
            </a:r>
          </a:p>
        </p:txBody>
      </p:sp>
      <p:sp>
        <p:nvSpPr>
          <p:cNvPr id="43" name="Line 4"/>
          <p:cNvSpPr>
            <a:spLocks noChangeShapeType="1"/>
          </p:cNvSpPr>
          <p:nvPr/>
        </p:nvSpPr>
        <p:spPr bwMode="auto">
          <a:xfrm>
            <a:off x="271016" y="544865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818313" y="3376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6818313" y="3681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6818313" y="3986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6818313" y="4291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6818313" y="4595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6818313" y="4900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6818313" y="5205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6818313" y="5510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6818313" y="5815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6818313" y="6119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5"/>
          <p:cNvSpPr>
            <a:spLocks noChangeArrowheads="1"/>
          </p:cNvSpPr>
          <p:nvPr/>
        </p:nvSpPr>
        <p:spPr bwMode="auto">
          <a:xfrm>
            <a:off x="6818313" y="6424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7046913" y="29194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9" name="Text Box 20"/>
          <p:cNvSpPr txBox="1">
            <a:spLocks noChangeArrowheads="1"/>
          </p:cNvSpPr>
          <p:nvPr/>
        </p:nvSpPr>
        <p:spPr bwMode="auto">
          <a:xfrm>
            <a:off x="7626350" y="3258717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  <a:p>
            <a:r>
              <a:rPr lang="en-US" sz="2000" b="1">
                <a:latin typeface="Courier New" pitchFamily="49" charset="0"/>
              </a:rPr>
              <a:t>00009252</a:t>
            </a:r>
          </a:p>
          <a:p>
            <a:r>
              <a:rPr lang="en-US" sz="2000" b="1">
                <a:latin typeface="Courier New" pitchFamily="49" charset="0"/>
              </a:rPr>
              <a:t>00009254</a:t>
            </a:r>
          </a:p>
          <a:p>
            <a:r>
              <a:rPr lang="en-US" sz="2000" b="1">
                <a:latin typeface="Courier New" pitchFamily="49" charset="0"/>
              </a:rPr>
              <a:t>00009256</a:t>
            </a:r>
          </a:p>
          <a:p>
            <a:r>
              <a:rPr lang="en-US" sz="2000" b="1">
                <a:latin typeface="Courier New" pitchFamily="49" charset="0"/>
              </a:rPr>
              <a:t>00009258</a:t>
            </a:r>
          </a:p>
          <a:p>
            <a:r>
              <a:rPr lang="en-US" sz="2000" b="1">
                <a:latin typeface="Courier New" pitchFamily="49" charset="0"/>
              </a:rPr>
              <a:t>00009260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96000" y="3440668"/>
            <a:ext cx="1560513" cy="2061453"/>
            <a:chOff x="6096000" y="3440668"/>
            <a:chExt cx="1560513" cy="2061453"/>
          </a:xfrm>
        </p:grpSpPr>
        <p:grpSp>
          <p:nvGrpSpPr>
            <p:cNvPr id="2" name="Group 1"/>
            <p:cNvGrpSpPr/>
            <p:nvPr/>
          </p:nvGrpSpPr>
          <p:grpSpPr>
            <a:xfrm>
              <a:off x="6826404" y="3682917"/>
              <a:ext cx="830109" cy="1819204"/>
              <a:chOff x="6826404" y="3682917"/>
              <a:chExt cx="830109" cy="1819204"/>
            </a:xfrm>
          </p:grpSpPr>
          <p:sp>
            <p:nvSpPr>
              <p:cNvPr id="92" name="Rectangle 23"/>
              <p:cNvSpPr>
                <a:spLocks noChangeArrowheads="1"/>
              </p:cNvSpPr>
              <p:nvPr/>
            </p:nvSpPr>
            <p:spPr bwMode="auto">
              <a:xfrm>
                <a:off x="6827451" y="3682917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10</a:t>
                </a:r>
              </a:p>
            </p:txBody>
          </p:sp>
          <p:sp>
            <p:nvSpPr>
              <p:cNvPr id="94" name="Rectangle 23"/>
              <p:cNvSpPr>
                <a:spLocks noChangeArrowheads="1"/>
              </p:cNvSpPr>
              <p:nvPr/>
            </p:nvSpPr>
            <p:spPr bwMode="auto">
              <a:xfrm>
                <a:off x="6826404" y="4286659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20</a:t>
                </a:r>
              </a:p>
            </p:txBody>
          </p:sp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6832410" y="4904351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30</a:t>
                </a: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6096000" y="3440668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err="1">
                  <a:solidFill>
                    <a:srgbClr val="6600CC"/>
                  </a:solidFill>
                </a:rPr>
                <a:t>nums</a:t>
              </a:r>
              <a:endParaRPr lang="en-US" sz="1800">
                <a:solidFill>
                  <a:srgbClr val="6600CC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359145" y="379739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</a:rPr>
                <a:t>[0]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365060" y="4411712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</a:rPr>
                <a:t>[1]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365060" y="5013220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</a:rPr>
                <a:t>[2]</a:t>
              </a: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1367554" y="4694750"/>
            <a:ext cx="704007" cy="307498"/>
          </a:xfrm>
          <a:prstGeom prst="rect">
            <a:avLst/>
          </a:prstGeom>
          <a:solidFill>
            <a:srgbClr val="FFEF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371601" y="5052823"/>
            <a:ext cx="675684" cy="307498"/>
          </a:xfrm>
          <a:prstGeom prst="rect">
            <a:avLst/>
          </a:prstGeom>
          <a:solidFill>
            <a:srgbClr val="FFEF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94794" y="4736068"/>
            <a:ext cx="4035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err="1"/>
              <a:t>int</a:t>
            </a:r>
            <a:r>
              <a:rPr lang="en-US" sz="1800"/>
              <a:t> *</a:t>
            </a:r>
            <a:r>
              <a:rPr lang="en-US" sz="1800" err="1"/>
              <a:t>ptr</a:t>
            </a:r>
            <a:r>
              <a:rPr lang="en-US" sz="1800"/>
              <a:t> = </a:t>
            </a:r>
            <a:r>
              <a:rPr lang="en-US" sz="1800" err="1"/>
              <a:t>nums</a:t>
            </a:r>
            <a:r>
              <a:rPr lang="en-US" sz="1800"/>
              <a:t>;  // pointer to array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35908" y="5738693"/>
            <a:ext cx="1316697" cy="685920"/>
            <a:chOff x="6339816" y="5738693"/>
            <a:chExt cx="1316697" cy="685920"/>
          </a:xfrm>
        </p:grpSpPr>
        <p:sp>
          <p:nvSpPr>
            <p:cNvPr id="122" name="Rectangle 23"/>
            <p:cNvSpPr>
              <a:spLocks noChangeArrowheads="1"/>
            </p:cNvSpPr>
            <p:nvPr/>
          </p:nvSpPr>
          <p:spPr bwMode="auto">
            <a:xfrm>
              <a:off x="6832410" y="5826843"/>
              <a:ext cx="824103" cy="597770"/>
            </a:xfrm>
            <a:prstGeom prst="rect">
              <a:avLst/>
            </a:prstGeom>
            <a:solidFill>
              <a:srgbClr val="A3FFE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 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339816" y="5738693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err="1">
                  <a:solidFill>
                    <a:srgbClr val="6600CC"/>
                  </a:solidFill>
                </a:rPr>
                <a:t>ptr</a:t>
              </a:r>
              <a:endParaRPr lang="en-US" sz="1800">
                <a:solidFill>
                  <a:srgbClr val="6600CC"/>
                </a:solidFill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494794" y="5253942"/>
            <a:ext cx="1832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err="1"/>
              <a:t>cout</a:t>
            </a:r>
            <a:r>
              <a:rPr lang="en-US" sz="1800"/>
              <a:t> &lt;&lt; </a:t>
            </a:r>
            <a:r>
              <a:rPr lang="en-US" sz="1800" err="1"/>
              <a:t>ptr</a:t>
            </a:r>
            <a:r>
              <a:rPr lang="en-US" sz="1800"/>
              <a:t>[2]; 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843007" y="5943455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6600CC"/>
                </a:solidFill>
                <a:latin typeface="Courier New" pitchFamily="49" charset="0"/>
              </a:rPr>
              <a:t>9242</a:t>
            </a:r>
            <a:endParaRPr lang="en-US" sz="2000">
              <a:solidFill>
                <a:srgbClr val="6600CC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119945" y="5266729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// prints </a:t>
            </a:r>
            <a:r>
              <a:rPr lang="en-US" sz="1800" err="1">
                <a:solidFill>
                  <a:srgbClr val="FF0000"/>
                </a:solidFill>
              </a:rPr>
              <a:t>nums</a:t>
            </a:r>
            <a:r>
              <a:rPr lang="en-US" sz="1800">
                <a:solidFill>
                  <a:srgbClr val="FF0000"/>
                </a:solidFill>
              </a:rPr>
              <a:t>[2</a:t>
            </a:r>
            <a:r>
              <a:rPr lang="en-US" sz="1600">
                <a:solidFill>
                  <a:srgbClr val="FF0000"/>
                </a:solidFill>
              </a:rPr>
              <a:t>] or 30</a:t>
            </a: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389557" y="1487269"/>
            <a:ext cx="41143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/>
              <a:t>Or you can use the </a:t>
            </a:r>
            <a:r>
              <a:rPr lang="en-US" sz="1800">
                <a:solidFill>
                  <a:srgbClr val="FF0000"/>
                </a:solidFill>
              </a:rPr>
              <a:t>* operator </a:t>
            </a:r>
            <a:r>
              <a:rPr lang="en-US" sz="1800"/>
              <a:t>with your pointer to access the array’s contents.</a:t>
            </a:r>
          </a:p>
        </p:txBody>
      </p:sp>
      <p:sp>
        <p:nvSpPr>
          <p:cNvPr id="61" name="Line 4"/>
          <p:cNvSpPr>
            <a:spLocks noChangeShapeType="1"/>
          </p:cNvSpPr>
          <p:nvPr/>
        </p:nvSpPr>
        <p:spPr bwMode="auto">
          <a:xfrm>
            <a:off x="284704" y="575619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08482" y="5561481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err="1"/>
              <a:t>cout</a:t>
            </a:r>
            <a:r>
              <a:rPr lang="en-US" sz="1800"/>
              <a:t> &lt;&lt; *</a:t>
            </a:r>
            <a:r>
              <a:rPr lang="en-US" sz="1800" err="1"/>
              <a:t>ptr</a:t>
            </a:r>
            <a:r>
              <a:rPr lang="en-US" sz="1800"/>
              <a:t>;  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133633" y="5574268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// prints </a:t>
            </a:r>
            <a:r>
              <a:rPr lang="en-US" sz="1800" err="1">
                <a:solidFill>
                  <a:srgbClr val="FF0000"/>
                </a:solidFill>
              </a:rPr>
              <a:t>nums</a:t>
            </a:r>
            <a:r>
              <a:rPr lang="en-US" sz="1800">
                <a:solidFill>
                  <a:srgbClr val="FF0000"/>
                </a:solidFill>
              </a:rPr>
              <a:t>[0</a:t>
            </a:r>
            <a:r>
              <a:rPr lang="en-US" sz="1600">
                <a:solidFill>
                  <a:srgbClr val="FF0000"/>
                </a:solidFill>
              </a:rPr>
              <a:t>] or 10</a:t>
            </a:r>
          </a:p>
        </p:txBody>
      </p:sp>
      <p:sp>
        <p:nvSpPr>
          <p:cNvPr id="65" name="Line 4"/>
          <p:cNvSpPr>
            <a:spLocks noChangeShapeType="1"/>
          </p:cNvSpPr>
          <p:nvPr/>
        </p:nvSpPr>
        <p:spPr bwMode="auto">
          <a:xfrm>
            <a:off x="304800" y="607104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28578" y="5876329"/>
            <a:ext cx="2061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err="1"/>
              <a:t>cout</a:t>
            </a:r>
            <a:r>
              <a:rPr lang="en-US" sz="1800"/>
              <a:t> &lt;&lt; *(ptr+2);  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228516" y="5879068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// prints </a:t>
            </a:r>
            <a:r>
              <a:rPr lang="en-US" sz="1800" err="1">
                <a:solidFill>
                  <a:srgbClr val="FF0000"/>
                </a:solidFill>
              </a:rPr>
              <a:t>nums</a:t>
            </a:r>
            <a:r>
              <a:rPr lang="en-US" sz="1800">
                <a:solidFill>
                  <a:srgbClr val="FF0000"/>
                </a:solidFill>
              </a:rPr>
              <a:t>[2</a:t>
            </a:r>
            <a:r>
              <a:rPr lang="en-US" sz="1600">
                <a:solidFill>
                  <a:srgbClr val="FF0000"/>
                </a:solidFill>
              </a:rPr>
              <a:t>] or 30</a:t>
            </a:r>
          </a:p>
        </p:txBody>
      </p:sp>
      <p:sp>
        <p:nvSpPr>
          <p:cNvPr id="70" name="Rounded Rectangular Callout 69"/>
          <p:cNvSpPr/>
          <p:nvPr/>
        </p:nvSpPr>
        <p:spPr bwMode="auto">
          <a:xfrm>
            <a:off x="3125037" y="2512088"/>
            <a:ext cx="3064748" cy="1989574"/>
          </a:xfrm>
          <a:prstGeom prst="wedgeRoundRectCallout">
            <a:avLst>
              <a:gd name="adj1" fmla="val -92143"/>
              <a:gd name="adj2" fmla="val 8951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Since </a:t>
            </a:r>
            <a:r>
              <a:rPr kumimoji="0" lang="en-US" sz="1800" b="0" i="0" u="none" strike="noStrike" cap="none" normalizeH="0" baseline="0" err="1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ptr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points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to the top of the </a:t>
            </a:r>
            <a:r>
              <a:rPr kumimoji="0" lang="en-US" sz="1800" b="0" i="0" u="none" strike="noStrike" cap="none" normalizeH="0" err="1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nums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array, this prints out the value that is 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two integer elements 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from the top of the </a:t>
            </a:r>
            <a:r>
              <a:rPr kumimoji="0" lang="en-US" sz="1800" b="0" i="0" u="none" strike="noStrike" cap="none" normalizeH="0" err="1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nums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array.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1" name="Rounded Rectangular Callout 70"/>
          <p:cNvSpPr/>
          <p:nvPr/>
        </p:nvSpPr>
        <p:spPr bwMode="auto">
          <a:xfrm>
            <a:off x="2153991" y="3135084"/>
            <a:ext cx="4005651" cy="1885053"/>
          </a:xfrm>
          <a:prstGeom prst="wedgeRoundRectCallout">
            <a:avLst>
              <a:gd name="adj1" fmla="val -64029"/>
              <a:gd name="adj2" fmla="val 81893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Since </a:t>
            </a:r>
            <a:r>
              <a:rPr kumimoji="0" lang="en-US" sz="2000" b="0" i="0" u="none" strike="noStrike" cap="none" normalizeH="0" baseline="0" err="1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ptr</a:t>
            </a: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points</a:t>
            </a:r>
            <a:r>
              <a:rPr kumimoji="0" lang="en-US" sz="20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to the top of the </a:t>
            </a:r>
            <a:r>
              <a:rPr kumimoji="0" lang="en-US" sz="2000" b="0" i="0" u="none" strike="noStrike" cap="none" normalizeH="0" err="1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nums</a:t>
            </a:r>
            <a:r>
              <a:rPr kumimoji="0" lang="en-US" sz="2000" b="0" i="0" u="none" strike="noStrike" cap="none" normalizeH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array, this prints out the value that is at </a:t>
            </a:r>
            <a:r>
              <a:rPr kumimoji="0" lang="en-US" sz="2000" b="0" i="0" u="none" strike="noStrike" cap="none" normalizeH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address 9242</a:t>
            </a:r>
            <a:r>
              <a:rPr lang="en-US" sz="2000"/>
              <a:t> – i.e., the </a:t>
            </a:r>
            <a:r>
              <a:rPr kumimoji="0" lang="en-US" sz="20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first element of the </a:t>
            </a:r>
            <a:r>
              <a:rPr kumimoji="0" lang="en-US" sz="2000" b="0" i="0" u="none" strike="noStrike" cap="none" normalizeH="0" err="1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nums</a:t>
            </a:r>
            <a:r>
              <a:rPr kumimoji="0" lang="en-US" sz="2000" b="0" i="0" u="none" strike="noStrike" cap="none" normalizeH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array.</a:t>
            </a: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8" name="Rounded Rectangular Callout 67"/>
          <p:cNvSpPr/>
          <p:nvPr/>
        </p:nvSpPr>
        <p:spPr bwMode="auto">
          <a:xfrm>
            <a:off x="2071561" y="2351768"/>
            <a:ext cx="4117473" cy="2133595"/>
          </a:xfrm>
          <a:prstGeom prst="wedgeRoundRectCallout">
            <a:avLst>
              <a:gd name="adj1" fmla="val -51744"/>
              <a:gd name="adj2" fmla="val 11791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</a:rPr>
              <a:t>This line says “print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</a:rPr>
              <a:t> out the item that is 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rgbClr val="FF0000"/>
                </a:solidFill>
                <a:effectLst/>
              </a:rPr>
              <a:t>two elements </a:t>
            </a:r>
            <a:r>
              <a:rPr lang="en-US" sz="1800"/>
              <a:t>down f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</a:rPr>
              <a:t>rom where </a:t>
            </a:r>
            <a:r>
              <a:rPr kumimoji="0" lang="en-US" sz="1800" b="0" i="0" u="none" strike="noStrike" cap="none" normalizeH="0" err="1">
                <a:ln>
                  <a:noFill/>
                </a:ln>
                <a:solidFill>
                  <a:srgbClr val="6600CC"/>
                </a:solidFill>
                <a:effectLst/>
              </a:rPr>
              <a:t>ptr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rgbClr val="6600CC"/>
                </a:solidFill>
                <a:effectLst/>
              </a:rPr>
              <a:t> 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</a:rPr>
              <a:t>points.” (in this case, </a:t>
            </a:r>
            <a:r>
              <a:rPr kumimoji="0" lang="en-US" sz="1800" b="0" i="0" u="none" strike="noStrike" cap="none" normalizeH="0" err="1">
                <a:ln>
                  <a:noFill/>
                </a:ln>
                <a:solidFill>
                  <a:schemeClr val="tx2"/>
                </a:solidFill>
                <a:effectLst/>
              </a:rPr>
              <a:t>ptr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</a:rPr>
              <a:t> points to the top of the array) </a:t>
            </a:r>
            <a:br>
              <a:rPr kumimoji="0" lang="en-US" sz="18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</a:rPr>
            </a:br>
            <a:br>
              <a:rPr kumimoji="0" lang="en-US" sz="11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It’s the same as printing out </a:t>
            </a:r>
            <a:r>
              <a:rPr kumimoji="0" lang="en-US" sz="1800" b="0" i="0" u="none" strike="noStrike" cap="none" normalizeH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nums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[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2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] or </a:t>
            </a:r>
            <a:r>
              <a:rPr kumimoji="0" lang="en-US" sz="1800" b="0" i="0" u="none" strike="noStrike" cap="none" normalizeH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ptr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[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2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].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5084654" y="714818"/>
            <a:ext cx="39012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/>
              <a:t>In C++, the two syntaxes have identical behavior: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210784" y="1442213"/>
            <a:ext cx="3901272" cy="369332"/>
            <a:chOff x="5210784" y="1597861"/>
            <a:chExt cx="3901272" cy="369332"/>
          </a:xfrm>
        </p:grpSpPr>
        <p:sp>
          <p:nvSpPr>
            <p:cNvPr id="73" name="Text Box 5"/>
            <p:cNvSpPr txBox="1">
              <a:spLocks noChangeArrowheads="1"/>
            </p:cNvSpPr>
            <p:nvPr/>
          </p:nvSpPr>
          <p:spPr bwMode="auto">
            <a:xfrm>
              <a:off x="5210784" y="1597861"/>
              <a:ext cx="390127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1800" err="1"/>
                <a:t>ptr</a:t>
              </a:r>
              <a:r>
                <a:rPr lang="en-US" sz="1800"/>
                <a:t>[j]            *(</a:t>
              </a:r>
              <a:r>
                <a:rPr lang="en-US" sz="1800" err="1"/>
                <a:t>ptr</a:t>
              </a:r>
              <a:r>
                <a:rPr lang="en-US" sz="1800"/>
                <a:t> + j)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>
              <a:off x="6812863" y="1782527"/>
              <a:ext cx="431598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4" name="Text Box 5"/>
          <p:cNvSpPr txBox="1">
            <a:spLocks noChangeArrowheads="1"/>
          </p:cNvSpPr>
          <p:nvPr/>
        </p:nvSpPr>
        <p:spPr bwMode="auto">
          <a:xfrm>
            <a:off x="4800600" y="1964246"/>
            <a:ext cx="420559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>
                <a:solidFill>
                  <a:schemeClr val="accent2"/>
                </a:solidFill>
              </a:rPr>
              <a:t>They both mean: </a:t>
            </a:r>
            <a:r>
              <a:rPr lang="en-US" sz="1800"/>
              <a:t>“Get the value in </a:t>
            </a:r>
            <a:r>
              <a:rPr lang="en-US" sz="1800" err="1">
                <a:solidFill>
                  <a:srgbClr val="6600CC"/>
                </a:solidFill>
              </a:rPr>
              <a:t>ptr</a:t>
            </a:r>
            <a:r>
              <a:rPr lang="en-US" sz="1800"/>
              <a:t>, and go to that address in memory </a:t>
            </a:r>
            <a:r>
              <a:rPr lang="en-US" sz="1800">
                <a:solidFill>
                  <a:schemeClr val="bg1"/>
                </a:solidFill>
              </a:rPr>
              <a:t>then skip down j elements and get the value.”</a:t>
            </a:r>
          </a:p>
        </p:txBody>
      </p:sp>
      <p:cxnSp>
        <p:nvCxnSpPr>
          <p:cNvPr id="76" name="Curved Connector 75"/>
          <p:cNvCxnSpPr/>
          <p:nvPr/>
        </p:nvCxnSpPr>
        <p:spPr bwMode="auto">
          <a:xfrm rot="10800000">
            <a:off x="6781379" y="3715832"/>
            <a:ext cx="61629" cy="2427679"/>
          </a:xfrm>
          <a:prstGeom prst="curvedConnector3">
            <a:avLst>
              <a:gd name="adj1" fmla="val 1449551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Curved Connector 76"/>
          <p:cNvCxnSpPr/>
          <p:nvPr/>
        </p:nvCxnSpPr>
        <p:spPr bwMode="auto">
          <a:xfrm flipH="1">
            <a:off x="7676185" y="3702077"/>
            <a:ext cx="10709" cy="594134"/>
          </a:xfrm>
          <a:prstGeom prst="curvedConnector3">
            <a:avLst>
              <a:gd name="adj1" fmla="val -2134653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Curved Connector 77"/>
          <p:cNvCxnSpPr/>
          <p:nvPr/>
        </p:nvCxnSpPr>
        <p:spPr bwMode="auto">
          <a:xfrm flipH="1">
            <a:off x="7696200" y="4333672"/>
            <a:ext cx="10709" cy="594134"/>
          </a:xfrm>
          <a:prstGeom prst="curvedConnector3">
            <a:avLst>
              <a:gd name="adj1" fmla="val -2134653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Rectangle 78"/>
          <p:cNvSpPr/>
          <p:nvPr/>
        </p:nvSpPr>
        <p:spPr bwMode="auto">
          <a:xfrm>
            <a:off x="6773696" y="4884429"/>
            <a:ext cx="940340" cy="660337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0" name="Text Box 5"/>
          <p:cNvSpPr txBox="1">
            <a:spLocks noChangeArrowheads="1"/>
          </p:cNvSpPr>
          <p:nvPr/>
        </p:nvSpPr>
        <p:spPr bwMode="auto">
          <a:xfrm>
            <a:off x="4812631" y="1958186"/>
            <a:ext cx="420559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>
                <a:solidFill>
                  <a:schemeClr val="accent2"/>
                </a:solidFill>
              </a:rPr>
              <a:t>They both mean: </a:t>
            </a:r>
            <a:r>
              <a:rPr lang="en-US" sz="1800"/>
              <a:t>“Get the value in </a:t>
            </a:r>
            <a:r>
              <a:rPr lang="en-US" sz="1800" err="1">
                <a:solidFill>
                  <a:srgbClr val="6600CC"/>
                </a:solidFill>
              </a:rPr>
              <a:t>ptr</a:t>
            </a:r>
            <a:r>
              <a:rPr lang="en-US" sz="1800"/>
              <a:t>, and go to that address in memory</a:t>
            </a:r>
            <a:r>
              <a:rPr lang="en-US" sz="1800">
                <a:solidFill>
                  <a:schemeClr val="tx1"/>
                </a:solidFill>
              </a:rPr>
              <a:t>, then skip</a:t>
            </a:r>
            <a:r>
              <a:rPr lang="en-US" sz="1800"/>
              <a:t> down </a:t>
            </a:r>
            <a:r>
              <a:rPr lang="en-US" sz="1800">
                <a:solidFill>
                  <a:srgbClr val="FF0000"/>
                </a:solidFill>
              </a:rPr>
              <a:t>j elements</a:t>
            </a:r>
            <a:r>
              <a:rPr lang="en-US" sz="1800"/>
              <a:t> </a:t>
            </a:r>
            <a:r>
              <a:rPr lang="en-US" sz="1800">
                <a:solidFill>
                  <a:schemeClr val="bg1"/>
                </a:solidFill>
              </a:rPr>
              <a:t>and get the value.”</a:t>
            </a: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4806061" y="1956110"/>
            <a:ext cx="420559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>
                <a:solidFill>
                  <a:schemeClr val="accent2"/>
                </a:solidFill>
              </a:rPr>
              <a:t>They both mean: </a:t>
            </a:r>
            <a:r>
              <a:rPr lang="en-US" sz="1800"/>
              <a:t>“Get the value in </a:t>
            </a:r>
            <a:r>
              <a:rPr lang="en-US" sz="1800" err="1">
                <a:solidFill>
                  <a:srgbClr val="6600CC"/>
                </a:solidFill>
              </a:rPr>
              <a:t>ptr</a:t>
            </a:r>
            <a:r>
              <a:rPr lang="en-US" sz="1800"/>
              <a:t>, and go to that address in memory</a:t>
            </a:r>
            <a:r>
              <a:rPr lang="en-US" sz="1800">
                <a:solidFill>
                  <a:schemeClr val="tx1"/>
                </a:solidFill>
              </a:rPr>
              <a:t>, then skip</a:t>
            </a:r>
            <a:r>
              <a:rPr lang="en-US" sz="1800"/>
              <a:t> down </a:t>
            </a:r>
            <a:r>
              <a:rPr lang="en-US" sz="1800">
                <a:solidFill>
                  <a:srgbClr val="FF0000"/>
                </a:solidFill>
              </a:rPr>
              <a:t>j elements</a:t>
            </a:r>
            <a:r>
              <a:rPr lang="en-US" sz="1800"/>
              <a:t> </a:t>
            </a:r>
            <a:r>
              <a:rPr lang="en-US" sz="1800">
                <a:solidFill>
                  <a:schemeClr val="tx1"/>
                </a:solidFill>
              </a:rPr>
              <a:t>and get the value.”</a:t>
            </a:r>
          </a:p>
        </p:txBody>
      </p:sp>
      <p:sp>
        <p:nvSpPr>
          <p:cNvPr id="75" name="Rounded Rectangular Callout 74"/>
          <p:cNvSpPr/>
          <p:nvPr/>
        </p:nvSpPr>
        <p:spPr bwMode="auto">
          <a:xfrm>
            <a:off x="873293" y="388886"/>
            <a:ext cx="5077838" cy="1858847"/>
          </a:xfrm>
          <a:prstGeom prst="wedgeRoundRectCallout">
            <a:avLst>
              <a:gd name="adj1" fmla="val 84045"/>
              <a:gd name="adj2" fmla="val 68730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6"/>
                </a:solidFill>
                <a:effectLst/>
              </a:rPr>
              <a:t>NOTE: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</a:rPr>
              <a:t>when we say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6600CC"/>
                </a:solidFill>
                <a:effectLst/>
              </a:rPr>
              <a:t>“skip down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rgbClr val="6600CC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6600CC"/>
                </a:solidFill>
                <a:effectLst/>
              </a:rPr>
              <a:t>j elements,”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</a:rPr>
              <a:t> we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rgbClr val="FF0000"/>
                </a:solidFill>
                <a:effectLst/>
              </a:rPr>
              <a:t>don’t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</a:rPr>
              <a:t> just mean 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rgbClr val="6600CC"/>
                </a:solidFill>
                <a:effectLst/>
              </a:rPr>
              <a:t>“skip down j 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rgbClr val="FF0000"/>
                </a:solidFill>
                <a:effectLst/>
              </a:rPr>
              <a:t>bytes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rgbClr val="6600CC"/>
                </a:solidFill>
                <a:effectLst/>
              </a:rPr>
              <a:t>!”</a:t>
            </a:r>
            <a:endParaRPr lang="en-US" sz="180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/>
              <a:t>I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</a:rPr>
              <a:t>nstead we mean, skip over j of the actual elements/values in the array (e.g., skip over the values 10 and 20 to get to 30)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5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7" presetClass="emph" presetSubtype="0" repeatCount="2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09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0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9" grpId="0"/>
      <p:bldP spid="43" grpId="0" animBg="1"/>
      <p:bldP spid="43" grpId="1" animBg="1"/>
      <p:bldP spid="56" grpId="0"/>
      <p:bldP spid="57" grpId="0"/>
      <p:bldP spid="58" grpId="0"/>
      <p:bldP spid="60" grpId="0"/>
      <p:bldP spid="61" grpId="0" animBg="1"/>
      <p:bldP spid="61" grpId="1" animBg="1"/>
      <p:bldP spid="62" grpId="0"/>
      <p:bldP spid="63" grpId="0"/>
      <p:bldP spid="65" grpId="0" animBg="1"/>
      <p:bldP spid="65" grpId="1" animBg="1"/>
      <p:bldP spid="66" grpId="0"/>
      <p:bldP spid="67" grpId="0"/>
      <p:bldP spid="70" grpId="0" animBg="1"/>
      <p:bldP spid="70" grpId="1" animBg="1"/>
      <p:bldP spid="71" grpId="0" animBg="1"/>
      <p:bldP spid="71" grpId="1" animBg="1"/>
      <p:bldP spid="68" grpId="0" animBg="1"/>
      <p:bldP spid="68" grpId="1" animBg="1"/>
      <p:bldP spid="72" grpId="0"/>
      <p:bldP spid="74" grpId="0"/>
      <p:bldP spid="74" grpId="1"/>
      <p:bldP spid="79" grpId="0" animBg="1"/>
      <p:bldP spid="80" grpId="0"/>
      <p:bldP spid="80" grpId="1"/>
      <p:bldP spid="83" grpId="0"/>
      <p:bldP spid="75" grpId="0" animBg="1"/>
      <p:bldP spid="7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14110" y="1399921"/>
            <a:ext cx="1596018" cy="381863"/>
            <a:chOff x="1528182" y="1313587"/>
            <a:chExt cx="1596018" cy="381863"/>
          </a:xfrm>
        </p:grpSpPr>
        <p:sp>
          <p:nvSpPr>
            <p:cNvPr id="2" name="Rectangle 1"/>
            <p:cNvSpPr/>
            <p:nvPr/>
          </p:nvSpPr>
          <p:spPr bwMode="auto">
            <a:xfrm>
              <a:off x="2344737" y="1371600"/>
              <a:ext cx="779463" cy="3238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528182" y="1313587"/>
              <a:ext cx="910218" cy="363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array</a:t>
              </a:r>
            </a:p>
          </p:txBody>
        </p:sp>
      </p:grp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754E-029B-47E0-88A6-7B8623A6FD09}" type="slidenum">
              <a:rPr lang="en-US"/>
              <a:pPr/>
              <a:t>13</a:t>
            </a:fld>
            <a:endParaRPr lang="en-US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000"/>
              <a:t>Pointer Arithmetic and Arrays</a:t>
            </a:r>
          </a:p>
        </p:txBody>
      </p:sp>
      <p:sp>
        <p:nvSpPr>
          <p:cNvPr id="564227" name="Text Box 3"/>
          <p:cNvSpPr txBox="1">
            <a:spLocks noChangeArrowheads="1"/>
          </p:cNvSpPr>
          <p:nvPr/>
        </p:nvSpPr>
        <p:spPr bwMode="auto">
          <a:xfrm>
            <a:off x="314325" y="1803400"/>
            <a:ext cx="3184525" cy="1452563"/>
          </a:xfrm>
          <a:prstGeom prst="rect">
            <a:avLst/>
          </a:prstGeom>
          <a:solidFill>
            <a:srgbClr val="FFFB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/>
              <a:t>void printData(int </a:t>
            </a:r>
            <a:r>
              <a:rPr lang="en-US" sz="1700">
                <a:solidFill>
                  <a:srgbClr val="6600CC"/>
                </a:solidFill>
              </a:rPr>
              <a:t>array</a:t>
            </a:r>
            <a:r>
              <a:rPr lang="en-US" sz="1700"/>
              <a:t>[ ])</a:t>
            </a:r>
          </a:p>
          <a:p>
            <a:r>
              <a:rPr lang="en-US" sz="1800"/>
              <a:t>{</a:t>
            </a:r>
          </a:p>
          <a:p>
            <a:r>
              <a:rPr lang="en-US" sz="1800"/>
              <a:t>     cout &lt;&lt; array[0] &lt;&lt; “\n”;</a:t>
            </a:r>
          </a:p>
          <a:p>
            <a:r>
              <a:rPr lang="en-US" sz="1800"/>
              <a:t>     cout &lt;&lt; array[1] &lt;&lt; “\n”;</a:t>
            </a:r>
          </a:p>
          <a:p>
            <a:r>
              <a:rPr lang="en-US" sz="1800"/>
              <a:t>}</a:t>
            </a:r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295275" y="3544888"/>
            <a:ext cx="4089400" cy="2581275"/>
          </a:xfrm>
          <a:prstGeom prst="rect">
            <a:avLst/>
          </a:prstGeom>
          <a:solidFill>
            <a:srgbClr val="FFFB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err="1"/>
              <a:t>int</a:t>
            </a:r>
            <a:r>
              <a:rPr lang="en-US" sz="1700"/>
              <a:t> main()</a:t>
            </a:r>
          </a:p>
          <a:p>
            <a:r>
              <a:rPr lang="en-US" sz="1800"/>
              <a:t>{</a:t>
            </a:r>
          </a:p>
          <a:p>
            <a:r>
              <a:rPr lang="en-US" sz="1800"/>
              <a:t>   </a:t>
            </a:r>
            <a:r>
              <a:rPr lang="en-US" sz="1800" err="1"/>
              <a:t>int</a:t>
            </a:r>
            <a:r>
              <a:rPr lang="en-US" sz="1800"/>
              <a:t> </a:t>
            </a:r>
            <a:r>
              <a:rPr lang="en-US" sz="1800" err="1"/>
              <a:t>nums</a:t>
            </a:r>
            <a:r>
              <a:rPr lang="en-US" sz="1800"/>
              <a:t>[3] = {10,20,30};</a:t>
            </a:r>
          </a:p>
          <a:p>
            <a:endParaRPr lang="en-US" sz="1800"/>
          </a:p>
          <a:p>
            <a:r>
              <a:rPr lang="en-US" sz="1800"/>
              <a:t>   </a:t>
            </a:r>
            <a:r>
              <a:rPr lang="en-US" sz="1800" err="1"/>
              <a:t>printData</a:t>
            </a:r>
            <a:r>
              <a:rPr lang="en-US" sz="1800"/>
              <a:t>(</a:t>
            </a:r>
            <a:r>
              <a:rPr lang="en-US" sz="1800" err="1"/>
              <a:t>nums</a:t>
            </a:r>
            <a:r>
              <a:rPr lang="en-US" sz="1800"/>
              <a:t>);</a:t>
            </a:r>
          </a:p>
          <a:p>
            <a:endParaRPr lang="en-US" sz="1000"/>
          </a:p>
          <a:p>
            <a:r>
              <a:rPr lang="en-US" sz="1800"/>
              <a:t>   </a:t>
            </a:r>
            <a:r>
              <a:rPr lang="en-US" sz="1800" err="1"/>
              <a:t>printData</a:t>
            </a:r>
            <a:r>
              <a:rPr lang="en-US" sz="1800"/>
              <a:t>(&amp;</a:t>
            </a:r>
            <a:r>
              <a:rPr lang="en-US" sz="1800" err="1"/>
              <a:t>nums</a:t>
            </a:r>
            <a:r>
              <a:rPr lang="en-US" sz="1800"/>
              <a:t>[1]);</a:t>
            </a:r>
          </a:p>
          <a:p>
            <a:endParaRPr lang="en-US" sz="1000"/>
          </a:p>
          <a:p>
            <a:r>
              <a:rPr lang="en-US" sz="1800"/>
              <a:t>   </a:t>
            </a:r>
            <a:r>
              <a:rPr lang="en-US" sz="1800" err="1"/>
              <a:t>printData</a:t>
            </a:r>
            <a:r>
              <a:rPr lang="en-US" sz="1800"/>
              <a:t>(nums+1);</a:t>
            </a:r>
          </a:p>
          <a:p>
            <a:r>
              <a:rPr lang="en-US" sz="1800"/>
              <a:t>}</a:t>
            </a:r>
          </a:p>
        </p:txBody>
      </p:sp>
      <p:sp>
        <p:nvSpPr>
          <p:cNvPr id="564229" name="Text Box 5"/>
          <p:cNvSpPr txBox="1">
            <a:spLocks noChangeArrowheads="1"/>
          </p:cNvSpPr>
          <p:nvPr/>
        </p:nvSpPr>
        <p:spPr bwMode="auto">
          <a:xfrm>
            <a:off x="4632325" y="803275"/>
            <a:ext cx="4337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Did you know that when you pass an array to a function…</a:t>
            </a:r>
          </a:p>
        </p:txBody>
      </p:sp>
      <p:sp>
        <p:nvSpPr>
          <p:cNvPr id="564230" name="Text Box 6"/>
          <p:cNvSpPr txBox="1">
            <a:spLocks noChangeArrowheads="1"/>
          </p:cNvSpPr>
          <p:nvPr/>
        </p:nvSpPr>
        <p:spPr bwMode="auto">
          <a:xfrm>
            <a:off x="4689475" y="1774825"/>
            <a:ext cx="4337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You’re really just passing the address to the start of the array!</a:t>
            </a:r>
          </a:p>
        </p:txBody>
      </p:sp>
      <p:sp>
        <p:nvSpPr>
          <p:cNvPr id="564231" name="Text Box 7"/>
          <p:cNvSpPr txBox="1">
            <a:spLocks noChangeArrowheads="1"/>
          </p:cNvSpPr>
          <p:nvPr/>
        </p:nvSpPr>
        <p:spPr bwMode="auto">
          <a:xfrm>
            <a:off x="4648200" y="2651125"/>
            <a:ext cx="4337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… not the array itself!</a:t>
            </a:r>
          </a:p>
        </p:txBody>
      </p:sp>
      <p:sp>
        <p:nvSpPr>
          <p:cNvPr id="564232" name="Line 8"/>
          <p:cNvSpPr>
            <a:spLocks noChangeShapeType="1"/>
          </p:cNvSpPr>
          <p:nvPr/>
        </p:nvSpPr>
        <p:spPr bwMode="auto">
          <a:xfrm>
            <a:off x="295275" y="42656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4233" name="Group 9"/>
          <p:cNvGrpSpPr>
            <a:grpSpLocks/>
          </p:cNvGrpSpPr>
          <p:nvPr/>
        </p:nvGrpSpPr>
        <p:grpSpPr bwMode="auto">
          <a:xfrm>
            <a:off x="6572250" y="3757613"/>
            <a:ext cx="1905000" cy="2119312"/>
            <a:chOff x="4128" y="585"/>
            <a:chExt cx="1200" cy="1335"/>
          </a:xfrm>
        </p:grpSpPr>
        <p:sp>
          <p:nvSpPr>
            <p:cNvPr id="564234" name="Rectangle 10"/>
            <p:cNvSpPr>
              <a:spLocks noChangeArrowheads="1"/>
            </p:cNvSpPr>
            <p:nvPr/>
          </p:nvSpPr>
          <p:spPr bwMode="auto">
            <a:xfrm>
              <a:off x="4608" y="768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4235" name="Rectangle 11"/>
            <p:cNvSpPr>
              <a:spLocks noChangeArrowheads="1"/>
            </p:cNvSpPr>
            <p:nvPr/>
          </p:nvSpPr>
          <p:spPr bwMode="auto">
            <a:xfrm>
              <a:off x="4608" y="1056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4236" name="Rectangle 12"/>
            <p:cNvSpPr>
              <a:spLocks noChangeArrowheads="1"/>
            </p:cNvSpPr>
            <p:nvPr/>
          </p:nvSpPr>
          <p:spPr bwMode="auto">
            <a:xfrm>
              <a:off x="4608" y="1344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4237" name="Rectangle 13"/>
            <p:cNvSpPr>
              <a:spLocks noChangeArrowheads="1"/>
            </p:cNvSpPr>
            <p:nvPr/>
          </p:nvSpPr>
          <p:spPr bwMode="auto">
            <a:xfrm>
              <a:off x="4608" y="163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0E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4238" name="Text Box 14"/>
            <p:cNvSpPr txBox="1">
              <a:spLocks noChangeArrowheads="1"/>
            </p:cNvSpPr>
            <p:nvPr/>
          </p:nvSpPr>
          <p:spPr bwMode="auto">
            <a:xfrm>
              <a:off x="4128" y="585"/>
              <a:ext cx="4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</a:rPr>
                <a:t>nums</a:t>
              </a:r>
            </a:p>
          </p:txBody>
        </p:sp>
        <p:sp>
          <p:nvSpPr>
            <p:cNvPr id="564239" name="Text Box 15"/>
            <p:cNvSpPr txBox="1">
              <a:spLocks noChangeArrowheads="1"/>
            </p:cNvSpPr>
            <p:nvPr/>
          </p:nvSpPr>
          <p:spPr bwMode="auto">
            <a:xfrm>
              <a:off x="4320" y="777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[0]</a:t>
              </a:r>
            </a:p>
          </p:txBody>
        </p:sp>
        <p:sp>
          <p:nvSpPr>
            <p:cNvPr id="564240" name="Text Box 16"/>
            <p:cNvSpPr txBox="1">
              <a:spLocks noChangeArrowheads="1"/>
            </p:cNvSpPr>
            <p:nvPr/>
          </p:nvSpPr>
          <p:spPr bwMode="auto">
            <a:xfrm>
              <a:off x="4326" y="1065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[1]</a:t>
              </a:r>
            </a:p>
          </p:txBody>
        </p:sp>
        <p:sp>
          <p:nvSpPr>
            <p:cNvPr id="564241" name="Text Box 17"/>
            <p:cNvSpPr txBox="1">
              <a:spLocks noChangeArrowheads="1"/>
            </p:cNvSpPr>
            <p:nvPr/>
          </p:nvSpPr>
          <p:spPr bwMode="auto">
            <a:xfrm>
              <a:off x="4314" y="1353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[2]</a:t>
              </a:r>
            </a:p>
          </p:txBody>
        </p:sp>
        <p:sp>
          <p:nvSpPr>
            <p:cNvPr id="564242" name="Text Box 18"/>
            <p:cNvSpPr txBox="1">
              <a:spLocks noChangeArrowheads="1"/>
            </p:cNvSpPr>
            <p:nvPr/>
          </p:nvSpPr>
          <p:spPr bwMode="auto">
            <a:xfrm>
              <a:off x="4314" y="1659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 </a:t>
              </a:r>
            </a:p>
          </p:txBody>
        </p:sp>
      </p:grpSp>
      <p:sp>
        <p:nvSpPr>
          <p:cNvPr id="564243" name="Text Box 19"/>
          <p:cNvSpPr txBox="1">
            <a:spLocks noChangeArrowheads="1"/>
          </p:cNvSpPr>
          <p:nvPr/>
        </p:nvSpPr>
        <p:spPr bwMode="auto">
          <a:xfrm>
            <a:off x="7689850" y="4129088"/>
            <a:ext cx="463550" cy="173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10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r>
              <a:rPr lang="en-US" sz="1800">
                <a:solidFill>
                  <a:srgbClr val="6600CC"/>
                </a:solidFill>
              </a:rPr>
              <a:t>20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r>
              <a:rPr lang="en-US" sz="1800">
                <a:solidFill>
                  <a:srgbClr val="6600CC"/>
                </a:solidFill>
              </a:rPr>
              <a:t>30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endParaRPr lang="en-US" sz="1800">
              <a:solidFill>
                <a:srgbClr val="6600CC"/>
              </a:solidFill>
            </a:endParaRPr>
          </a:p>
        </p:txBody>
      </p:sp>
      <p:sp>
        <p:nvSpPr>
          <p:cNvPr id="564244" name="Text Box 20"/>
          <p:cNvSpPr txBox="1">
            <a:spLocks noChangeArrowheads="1"/>
          </p:cNvSpPr>
          <p:nvPr/>
        </p:nvSpPr>
        <p:spPr bwMode="auto">
          <a:xfrm>
            <a:off x="8401050" y="3871913"/>
            <a:ext cx="742950" cy="128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3000</a:t>
            </a:r>
          </a:p>
          <a:p>
            <a:endParaRPr lang="en-US" sz="1200">
              <a:solidFill>
                <a:srgbClr val="FF0000"/>
              </a:solidFill>
            </a:endParaRPr>
          </a:p>
          <a:p>
            <a:r>
              <a:rPr lang="en-US" sz="1800">
                <a:solidFill>
                  <a:srgbClr val="FF0000"/>
                </a:solidFill>
              </a:rPr>
              <a:t>3004</a:t>
            </a:r>
          </a:p>
          <a:p>
            <a:endParaRPr lang="en-US" sz="1200">
              <a:solidFill>
                <a:srgbClr val="FF0000"/>
              </a:solidFill>
            </a:endParaRPr>
          </a:p>
          <a:p>
            <a:r>
              <a:rPr lang="en-US" sz="1800">
                <a:solidFill>
                  <a:srgbClr val="FF0000"/>
                </a:solidFill>
              </a:rPr>
              <a:t>3008</a:t>
            </a:r>
          </a:p>
        </p:txBody>
      </p:sp>
      <p:sp>
        <p:nvSpPr>
          <p:cNvPr id="564245" name="Line 21"/>
          <p:cNvSpPr>
            <a:spLocks noChangeShapeType="1"/>
          </p:cNvSpPr>
          <p:nvPr/>
        </p:nvSpPr>
        <p:spPr bwMode="auto">
          <a:xfrm>
            <a:off x="295275" y="48180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46" name="Rectangle 22"/>
          <p:cNvSpPr>
            <a:spLocks noChangeArrowheads="1"/>
          </p:cNvSpPr>
          <p:nvPr/>
        </p:nvSpPr>
        <p:spPr bwMode="auto">
          <a:xfrm>
            <a:off x="8401050" y="3865563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3000</a:t>
            </a:r>
          </a:p>
        </p:txBody>
      </p:sp>
      <p:grpSp>
        <p:nvGrpSpPr>
          <p:cNvPr id="564248" name="Group 24"/>
          <p:cNvGrpSpPr>
            <a:grpSpLocks/>
          </p:cNvGrpSpPr>
          <p:nvPr/>
        </p:nvGrpSpPr>
        <p:grpSpPr bwMode="auto">
          <a:xfrm>
            <a:off x="1828800" y="1800225"/>
            <a:ext cx="1236663" cy="366713"/>
            <a:chOff x="1152" y="1134"/>
            <a:chExt cx="779" cy="231"/>
          </a:xfrm>
        </p:grpSpPr>
        <p:sp>
          <p:nvSpPr>
            <p:cNvPr id="564249" name="Rectangle 25"/>
            <p:cNvSpPr>
              <a:spLocks noChangeArrowheads="1"/>
            </p:cNvSpPr>
            <p:nvPr/>
          </p:nvSpPr>
          <p:spPr bwMode="auto">
            <a:xfrm>
              <a:off x="1212" y="1164"/>
              <a:ext cx="708" cy="198"/>
            </a:xfrm>
            <a:prstGeom prst="rect">
              <a:avLst/>
            </a:prstGeom>
            <a:solidFill>
              <a:srgbClr val="FFFBFF">
                <a:alpha val="8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4250" name="Text Box 26"/>
            <p:cNvSpPr txBox="1">
              <a:spLocks noChangeArrowheads="1"/>
            </p:cNvSpPr>
            <p:nvPr/>
          </p:nvSpPr>
          <p:spPr bwMode="auto">
            <a:xfrm>
              <a:off x="1152" y="1134"/>
              <a:ext cx="7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</a:rPr>
                <a:t>int *</a:t>
              </a:r>
              <a:r>
                <a:rPr lang="en-US" sz="1800"/>
                <a:t>array</a:t>
              </a:r>
            </a:p>
          </p:txBody>
        </p:sp>
      </p:grpSp>
      <p:sp>
        <p:nvSpPr>
          <p:cNvPr id="564251" name="Line 27"/>
          <p:cNvSpPr>
            <a:spLocks noChangeShapeType="1"/>
          </p:cNvSpPr>
          <p:nvPr/>
        </p:nvSpPr>
        <p:spPr bwMode="auto">
          <a:xfrm>
            <a:off x="95250" y="19796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4252" name="Group 28"/>
          <p:cNvGrpSpPr>
            <a:grpSpLocks/>
          </p:cNvGrpSpPr>
          <p:nvPr/>
        </p:nvGrpSpPr>
        <p:grpSpPr bwMode="auto">
          <a:xfrm>
            <a:off x="6276975" y="3600450"/>
            <a:ext cx="1209675" cy="495300"/>
            <a:chOff x="3966" y="504"/>
            <a:chExt cx="648" cy="312"/>
          </a:xfrm>
        </p:grpSpPr>
        <p:sp>
          <p:nvSpPr>
            <p:cNvPr id="564253" name="Rectangle 29"/>
            <p:cNvSpPr>
              <a:spLocks noChangeArrowheads="1"/>
            </p:cNvSpPr>
            <p:nvPr/>
          </p:nvSpPr>
          <p:spPr bwMode="auto">
            <a:xfrm>
              <a:off x="3966" y="504"/>
              <a:ext cx="648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4254" name="Text Box 30"/>
            <p:cNvSpPr txBox="1">
              <a:spLocks noChangeArrowheads="1"/>
            </p:cNvSpPr>
            <p:nvPr/>
          </p:nvSpPr>
          <p:spPr bwMode="auto">
            <a:xfrm>
              <a:off x="4142" y="585"/>
              <a:ext cx="4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</a:rPr>
                <a:t>array        </a:t>
              </a:r>
            </a:p>
          </p:txBody>
        </p:sp>
      </p:grpSp>
      <p:cxnSp>
        <p:nvCxnSpPr>
          <p:cNvPr id="564255" name="AutoShape 31"/>
          <p:cNvCxnSpPr>
            <a:cxnSpLocks noChangeShapeType="1"/>
            <a:stCxn id="2" idx="3"/>
            <a:endCxn id="564254" idx="1"/>
          </p:cNvCxnSpPr>
          <p:nvPr/>
        </p:nvCxnSpPr>
        <p:spPr bwMode="auto">
          <a:xfrm>
            <a:off x="3210128" y="1619859"/>
            <a:ext cx="3395401" cy="2292536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4256" name="Line 32"/>
          <p:cNvSpPr>
            <a:spLocks noChangeShapeType="1"/>
          </p:cNvSpPr>
          <p:nvPr/>
        </p:nvSpPr>
        <p:spPr bwMode="auto">
          <a:xfrm>
            <a:off x="381000" y="25225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57" name="AutoShape 33"/>
          <p:cNvSpPr>
            <a:spLocks noChangeArrowheads="1"/>
          </p:cNvSpPr>
          <p:nvPr/>
        </p:nvSpPr>
        <p:spPr bwMode="auto">
          <a:xfrm>
            <a:off x="4276725" y="933450"/>
            <a:ext cx="3686175" cy="1524000"/>
          </a:xfrm>
          <a:prstGeom prst="wedgeRoundRectCallout">
            <a:avLst>
              <a:gd name="adj1" fmla="val -115894"/>
              <a:gd name="adj2" fmla="val 46042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This line prints the element that is zero items 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from the top of where ‘array’ points to.  </a:t>
            </a:r>
          </a:p>
        </p:txBody>
      </p:sp>
      <p:sp>
        <p:nvSpPr>
          <p:cNvPr id="564258" name="Line 34"/>
          <p:cNvSpPr>
            <a:spLocks noChangeShapeType="1"/>
          </p:cNvSpPr>
          <p:nvPr/>
        </p:nvSpPr>
        <p:spPr bwMode="auto">
          <a:xfrm>
            <a:off x="381000" y="2819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59" name="AutoShape 35"/>
          <p:cNvSpPr>
            <a:spLocks noChangeArrowheads="1"/>
          </p:cNvSpPr>
          <p:nvPr/>
        </p:nvSpPr>
        <p:spPr bwMode="auto">
          <a:xfrm>
            <a:off x="4171950" y="561975"/>
            <a:ext cx="3895725" cy="1885950"/>
          </a:xfrm>
          <a:prstGeom prst="wedgeRoundRectCallout">
            <a:avLst>
              <a:gd name="adj1" fmla="val -109412"/>
              <a:gd name="adj2" fmla="val 63468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This line prints the element that is one item from the top.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Since array starts at 3000, and each item is an integer, our next integer is at 3004…</a:t>
            </a:r>
          </a:p>
        </p:txBody>
      </p:sp>
      <p:sp>
        <p:nvSpPr>
          <p:cNvPr id="564260" name="Rectangle 36"/>
          <p:cNvSpPr>
            <a:spLocks noChangeArrowheads="1"/>
          </p:cNvSpPr>
          <p:nvPr/>
        </p:nvSpPr>
        <p:spPr bwMode="auto">
          <a:xfrm>
            <a:off x="7693025" y="4129088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564261" name="Rectangle 37"/>
          <p:cNvSpPr>
            <a:spLocks noChangeArrowheads="1"/>
          </p:cNvSpPr>
          <p:nvPr/>
        </p:nvSpPr>
        <p:spPr bwMode="auto">
          <a:xfrm>
            <a:off x="7693025" y="45862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20</a:t>
            </a:r>
          </a:p>
        </p:txBody>
      </p:sp>
      <p:sp>
        <p:nvSpPr>
          <p:cNvPr id="564262" name="Line 38"/>
          <p:cNvSpPr>
            <a:spLocks noChangeShapeType="1"/>
          </p:cNvSpPr>
          <p:nvPr/>
        </p:nvSpPr>
        <p:spPr bwMode="auto">
          <a:xfrm>
            <a:off x="85725" y="3114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63" name="Line 39"/>
          <p:cNvSpPr>
            <a:spLocks noChangeShapeType="1"/>
          </p:cNvSpPr>
          <p:nvPr/>
        </p:nvSpPr>
        <p:spPr bwMode="auto">
          <a:xfrm>
            <a:off x="285750" y="5248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64" name="AutoShape 40"/>
          <p:cNvSpPr>
            <a:spLocks noChangeArrowheads="1"/>
          </p:cNvSpPr>
          <p:nvPr/>
        </p:nvSpPr>
        <p:spPr bwMode="auto">
          <a:xfrm>
            <a:off x="1876425" y="2609850"/>
            <a:ext cx="3429000" cy="2295525"/>
          </a:xfrm>
          <a:prstGeom prst="wedgeRoundRectCallout">
            <a:avLst>
              <a:gd name="adj1" fmla="val -47222"/>
              <a:gd name="adj2" fmla="val 60236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Here we’re passing the address of the second element of the array.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Since </a:t>
            </a:r>
            <a:r>
              <a:rPr lang="en-US" sz="1800" err="1"/>
              <a:t>nums</a:t>
            </a:r>
            <a:r>
              <a:rPr lang="en-US" sz="1800"/>
              <a:t>[0] is at address 3000, </a:t>
            </a:r>
            <a:r>
              <a:rPr lang="en-US" sz="1800" err="1"/>
              <a:t>nums</a:t>
            </a:r>
            <a:r>
              <a:rPr lang="en-US" sz="1800"/>
              <a:t>[1] is 4 bytes down at 3004.</a:t>
            </a:r>
          </a:p>
        </p:txBody>
      </p:sp>
      <p:sp>
        <p:nvSpPr>
          <p:cNvPr id="564265" name="Rectangle 41"/>
          <p:cNvSpPr>
            <a:spLocks noChangeArrowheads="1"/>
          </p:cNvSpPr>
          <p:nvPr/>
        </p:nvSpPr>
        <p:spPr bwMode="auto">
          <a:xfrm>
            <a:off x="8401050" y="4329113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3004</a:t>
            </a:r>
          </a:p>
        </p:txBody>
      </p:sp>
      <p:sp>
        <p:nvSpPr>
          <p:cNvPr id="564247" name="AutoShape 23"/>
          <p:cNvSpPr>
            <a:spLocks noChangeArrowheads="1"/>
          </p:cNvSpPr>
          <p:nvPr/>
        </p:nvSpPr>
        <p:spPr bwMode="auto">
          <a:xfrm>
            <a:off x="2102391" y="214009"/>
            <a:ext cx="3231609" cy="1404026"/>
          </a:xfrm>
          <a:prstGeom prst="wedgeRoundRectCallout">
            <a:avLst>
              <a:gd name="adj1" fmla="val -45903"/>
              <a:gd name="adj2" fmla="val 67745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/>
              <a:t>The array parameter variable is actually a pointer! </a:t>
            </a:r>
          </a:p>
          <a:p>
            <a:pPr algn="ctr"/>
            <a:br>
              <a:rPr lang="en-US" sz="1100"/>
            </a:br>
            <a:r>
              <a:rPr lang="en-US" sz="1600"/>
              <a:t>You can use </a:t>
            </a:r>
            <a:r>
              <a:rPr lang="en-US" sz="1600">
                <a:solidFill>
                  <a:srgbClr val="6600CC"/>
                </a:solidFill>
              </a:rPr>
              <a:t>[ ] syntax </a:t>
            </a:r>
            <a:r>
              <a:rPr lang="en-US" sz="1600">
                <a:solidFill>
                  <a:schemeClr val="tx1"/>
                </a:solidFill>
              </a:rPr>
              <a:t>if you like </a:t>
            </a:r>
            <a:r>
              <a:rPr lang="en-US" sz="1600"/>
              <a:t>but it’s REALLY a pointer!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6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6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5642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5642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-0.73334 0.0736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64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667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6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6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3334 0.07361 L -0.65105 -0.35695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564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-2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64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64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6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 0.17778 " pathEditMode="relative" ptsTypes="AA">
                                      <p:cBhvr>
                                        <p:cTn id="118" dur="2000" fill="hold"/>
                                        <p:tgtEl>
                                          <p:spTgt spid="564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6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-0.3 0.16111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564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0" y="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2000" fill="hold"/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56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00556 L -0.73333 0.07361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564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771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3334 0.07361 L -0.65105 -0.42454 " pathEditMode="relative" rAng="0" ptsTypes="AA">
                                      <p:cBhvr>
                                        <p:cTn id="195" dur="2000" fill="hold"/>
                                        <p:tgtEl>
                                          <p:spTgt spid="564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-2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2000" fill="hold"/>
                                        <p:tgtEl>
                                          <p:spTgt spid="5642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00" dur="2000" fill="hold"/>
                                        <p:tgtEl>
                                          <p:spTgt spid="5642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9" grpId="0"/>
      <p:bldP spid="564230" grpId="0"/>
      <p:bldP spid="564231" grpId="0"/>
      <p:bldP spid="564232" grpId="0" animBg="1"/>
      <p:bldP spid="564232" grpId="1" animBg="1"/>
      <p:bldP spid="564243" grpId="0"/>
      <p:bldP spid="564244" grpId="0"/>
      <p:bldP spid="564244" grpId="1"/>
      <p:bldP spid="564245" grpId="0" animBg="1"/>
      <p:bldP spid="564245" grpId="1" animBg="1"/>
      <p:bldP spid="564246" grpId="0"/>
      <p:bldP spid="564246" grpId="1"/>
      <p:bldP spid="564246" grpId="2"/>
      <p:bldP spid="564246" grpId="3"/>
      <p:bldP spid="564251" grpId="0" animBg="1"/>
      <p:bldP spid="564251" grpId="1" animBg="1"/>
      <p:bldP spid="564256" grpId="0" animBg="1"/>
      <p:bldP spid="564256" grpId="1" animBg="1"/>
      <p:bldP spid="564257" grpId="0" animBg="1"/>
      <p:bldP spid="564257" grpId="1" animBg="1"/>
      <p:bldP spid="564258" grpId="0" animBg="1"/>
      <p:bldP spid="564258" grpId="1" animBg="1"/>
      <p:bldP spid="564259" grpId="0" animBg="1"/>
      <p:bldP spid="564259" grpId="1" animBg="1"/>
      <p:bldP spid="564260" grpId="0"/>
      <p:bldP spid="564260" grpId="1"/>
      <p:bldP spid="564261" grpId="0"/>
      <p:bldP spid="564261" grpId="1"/>
      <p:bldP spid="564262" grpId="0" animBg="1"/>
      <p:bldP spid="564262" grpId="1" animBg="1"/>
      <p:bldP spid="564263" grpId="0" animBg="1"/>
      <p:bldP spid="564264" grpId="0" animBg="1"/>
      <p:bldP spid="564264" grpId="1" animBg="1"/>
      <p:bldP spid="564265" grpId="0"/>
      <p:bldP spid="564265" grpId="1"/>
      <p:bldP spid="564265" grpId="2"/>
      <p:bldP spid="564247" grpId="0" animBg="1"/>
      <p:bldP spid="56424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614110" y="1399921"/>
            <a:ext cx="1596018" cy="381863"/>
            <a:chOff x="1528182" y="1313587"/>
            <a:chExt cx="1596018" cy="38186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2344737" y="1371600"/>
              <a:ext cx="779463" cy="3238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28182" y="1313587"/>
              <a:ext cx="910218" cy="363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array</a:t>
              </a:r>
            </a:p>
          </p:txBody>
        </p:sp>
      </p:grp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B35F-6892-406E-9E05-8F89812772F4}" type="slidenum">
              <a:rPr lang="en-US"/>
              <a:pPr/>
              <a:t>14</a:t>
            </a:fld>
            <a:endParaRPr lang="en-US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000"/>
              <a:t>Pointer Arithmetic and Arrays</a:t>
            </a:r>
          </a:p>
        </p:txBody>
      </p:sp>
      <p:sp>
        <p:nvSpPr>
          <p:cNvPr id="566275" name="Text Box 3"/>
          <p:cNvSpPr txBox="1">
            <a:spLocks noChangeArrowheads="1"/>
          </p:cNvSpPr>
          <p:nvPr/>
        </p:nvSpPr>
        <p:spPr bwMode="auto">
          <a:xfrm>
            <a:off x="314325" y="1803400"/>
            <a:ext cx="3184525" cy="1452563"/>
          </a:xfrm>
          <a:prstGeom prst="rect">
            <a:avLst/>
          </a:prstGeom>
          <a:solidFill>
            <a:srgbClr val="FFFB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/>
              <a:t>void printData(int </a:t>
            </a:r>
            <a:r>
              <a:rPr lang="en-US" sz="1700">
                <a:solidFill>
                  <a:srgbClr val="6600CC"/>
                </a:solidFill>
              </a:rPr>
              <a:t>array</a:t>
            </a:r>
            <a:r>
              <a:rPr lang="en-US" sz="1700"/>
              <a:t>[ ])</a:t>
            </a:r>
          </a:p>
          <a:p>
            <a:r>
              <a:rPr lang="en-US" sz="1800"/>
              <a:t>{</a:t>
            </a:r>
          </a:p>
          <a:p>
            <a:r>
              <a:rPr lang="en-US" sz="1800"/>
              <a:t>     cout &lt;&lt; array[0] &lt;&lt; “\n”;</a:t>
            </a:r>
          </a:p>
          <a:p>
            <a:r>
              <a:rPr lang="en-US" sz="1800"/>
              <a:t>     cout &lt;&lt; array[1] &lt;&lt; “\n”;</a:t>
            </a:r>
          </a:p>
          <a:p>
            <a:r>
              <a:rPr lang="en-US" sz="1800"/>
              <a:t>}</a:t>
            </a:r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295275" y="3544888"/>
            <a:ext cx="4089400" cy="2581275"/>
          </a:xfrm>
          <a:prstGeom prst="rect">
            <a:avLst/>
          </a:prstGeom>
          <a:solidFill>
            <a:srgbClr val="FFFB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err="1"/>
              <a:t>int</a:t>
            </a:r>
            <a:r>
              <a:rPr lang="en-US" sz="1700"/>
              <a:t> main()</a:t>
            </a:r>
          </a:p>
          <a:p>
            <a:r>
              <a:rPr lang="en-US" sz="1800"/>
              <a:t>{</a:t>
            </a:r>
          </a:p>
          <a:p>
            <a:r>
              <a:rPr lang="en-US" sz="1800"/>
              <a:t>   </a:t>
            </a:r>
            <a:r>
              <a:rPr lang="en-US" sz="1800" err="1"/>
              <a:t>int</a:t>
            </a:r>
            <a:r>
              <a:rPr lang="en-US" sz="1800"/>
              <a:t> </a:t>
            </a:r>
            <a:r>
              <a:rPr lang="en-US" sz="1800" err="1"/>
              <a:t>nums</a:t>
            </a:r>
            <a:r>
              <a:rPr lang="en-US" sz="1800"/>
              <a:t>[3] = {10,20,30};</a:t>
            </a:r>
          </a:p>
          <a:p>
            <a:endParaRPr lang="en-US" sz="1800"/>
          </a:p>
          <a:p>
            <a:r>
              <a:rPr lang="en-US" sz="1800"/>
              <a:t>   </a:t>
            </a:r>
            <a:r>
              <a:rPr lang="en-US" sz="1800" err="1"/>
              <a:t>printData</a:t>
            </a:r>
            <a:r>
              <a:rPr lang="en-US" sz="1800"/>
              <a:t>(</a:t>
            </a:r>
            <a:r>
              <a:rPr lang="en-US" sz="1800" err="1"/>
              <a:t>nums</a:t>
            </a:r>
            <a:r>
              <a:rPr lang="en-US" sz="1800"/>
              <a:t>);</a:t>
            </a:r>
          </a:p>
          <a:p>
            <a:endParaRPr lang="en-US" sz="1000"/>
          </a:p>
          <a:p>
            <a:r>
              <a:rPr lang="en-US" sz="1800"/>
              <a:t>   </a:t>
            </a:r>
            <a:r>
              <a:rPr lang="en-US" sz="1800" err="1"/>
              <a:t>printData</a:t>
            </a:r>
            <a:r>
              <a:rPr lang="en-US" sz="1800"/>
              <a:t>(&amp;</a:t>
            </a:r>
            <a:r>
              <a:rPr lang="en-US" sz="1800" err="1"/>
              <a:t>nums</a:t>
            </a:r>
            <a:r>
              <a:rPr lang="en-US" sz="1800"/>
              <a:t>[1]);</a:t>
            </a:r>
          </a:p>
          <a:p>
            <a:endParaRPr lang="en-US" sz="1000"/>
          </a:p>
          <a:p>
            <a:r>
              <a:rPr lang="en-US" sz="1800"/>
              <a:t>   </a:t>
            </a:r>
            <a:r>
              <a:rPr lang="en-US" sz="1800" err="1"/>
              <a:t>printData</a:t>
            </a:r>
            <a:r>
              <a:rPr lang="en-US" sz="1800"/>
              <a:t>(nums+1);</a:t>
            </a:r>
          </a:p>
          <a:p>
            <a:r>
              <a:rPr lang="en-US" sz="1800"/>
              <a:t>}</a:t>
            </a:r>
          </a:p>
        </p:txBody>
      </p:sp>
      <p:sp>
        <p:nvSpPr>
          <p:cNvPr id="566277" name="Text Box 5"/>
          <p:cNvSpPr txBox="1">
            <a:spLocks noChangeArrowheads="1"/>
          </p:cNvSpPr>
          <p:nvPr/>
        </p:nvSpPr>
        <p:spPr bwMode="auto">
          <a:xfrm>
            <a:off x="4632325" y="803275"/>
            <a:ext cx="4337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Did you know that when you pass an array to a function…</a:t>
            </a:r>
          </a:p>
        </p:txBody>
      </p:sp>
      <p:sp>
        <p:nvSpPr>
          <p:cNvPr id="566278" name="Text Box 6"/>
          <p:cNvSpPr txBox="1">
            <a:spLocks noChangeArrowheads="1"/>
          </p:cNvSpPr>
          <p:nvPr/>
        </p:nvSpPr>
        <p:spPr bwMode="auto">
          <a:xfrm>
            <a:off x="4689475" y="1774825"/>
            <a:ext cx="4337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You’re really just passing the address to the start of the array!</a:t>
            </a:r>
          </a:p>
        </p:txBody>
      </p:sp>
      <p:sp>
        <p:nvSpPr>
          <p:cNvPr id="566279" name="Text Box 7"/>
          <p:cNvSpPr txBox="1">
            <a:spLocks noChangeArrowheads="1"/>
          </p:cNvSpPr>
          <p:nvPr/>
        </p:nvSpPr>
        <p:spPr bwMode="auto">
          <a:xfrm>
            <a:off x="4648200" y="2651125"/>
            <a:ext cx="4337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… not the array itself!</a:t>
            </a:r>
          </a:p>
        </p:txBody>
      </p:sp>
      <p:grpSp>
        <p:nvGrpSpPr>
          <p:cNvPr id="566280" name="Group 8"/>
          <p:cNvGrpSpPr>
            <a:grpSpLocks/>
          </p:cNvGrpSpPr>
          <p:nvPr/>
        </p:nvGrpSpPr>
        <p:grpSpPr bwMode="auto">
          <a:xfrm>
            <a:off x="6572250" y="3757613"/>
            <a:ext cx="1905000" cy="2119312"/>
            <a:chOff x="4128" y="585"/>
            <a:chExt cx="1200" cy="1335"/>
          </a:xfrm>
        </p:grpSpPr>
        <p:sp>
          <p:nvSpPr>
            <p:cNvPr id="566281" name="Rectangle 9"/>
            <p:cNvSpPr>
              <a:spLocks noChangeArrowheads="1"/>
            </p:cNvSpPr>
            <p:nvPr/>
          </p:nvSpPr>
          <p:spPr bwMode="auto">
            <a:xfrm>
              <a:off x="4608" y="768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6282" name="Rectangle 10"/>
            <p:cNvSpPr>
              <a:spLocks noChangeArrowheads="1"/>
            </p:cNvSpPr>
            <p:nvPr/>
          </p:nvSpPr>
          <p:spPr bwMode="auto">
            <a:xfrm>
              <a:off x="4608" y="1056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6283" name="Rectangle 11"/>
            <p:cNvSpPr>
              <a:spLocks noChangeArrowheads="1"/>
            </p:cNvSpPr>
            <p:nvPr/>
          </p:nvSpPr>
          <p:spPr bwMode="auto">
            <a:xfrm>
              <a:off x="4608" y="1344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6284" name="Rectangle 12"/>
            <p:cNvSpPr>
              <a:spLocks noChangeArrowheads="1"/>
            </p:cNvSpPr>
            <p:nvPr/>
          </p:nvSpPr>
          <p:spPr bwMode="auto">
            <a:xfrm>
              <a:off x="4608" y="163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0E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6285" name="Text Box 13"/>
            <p:cNvSpPr txBox="1">
              <a:spLocks noChangeArrowheads="1"/>
            </p:cNvSpPr>
            <p:nvPr/>
          </p:nvSpPr>
          <p:spPr bwMode="auto">
            <a:xfrm>
              <a:off x="4128" y="585"/>
              <a:ext cx="4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</a:rPr>
                <a:t>nums</a:t>
              </a:r>
            </a:p>
          </p:txBody>
        </p:sp>
        <p:sp>
          <p:nvSpPr>
            <p:cNvPr id="566286" name="Text Box 14"/>
            <p:cNvSpPr txBox="1">
              <a:spLocks noChangeArrowheads="1"/>
            </p:cNvSpPr>
            <p:nvPr/>
          </p:nvSpPr>
          <p:spPr bwMode="auto">
            <a:xfrm>
              <a:off x="4320" y="777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[0]</a:t>
              </a:r>
            </a:p>
          </p:txBody>
        </p:sp>
        <p:sp>
          <p:nvSpPr>
            <p:cNvPr id="566287" name="Text Box 15"/>
            <p:cNvSpPr txBox="1">
              <a:spLocks noChangeArrowheads="1"/>
            </p:cNvSpPr>
            <p:nvPr/>
          </p:nvSpPr>
          <p:spPr bwMode="auto">
            <a:xfrm>
              <a:off x="4326" y="1065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[1]</a:t>
              </a:r>
            </a:p>
          </p:txBody>
        </p:sp>
        <p:sp>
          <p:nvSpPr>
            <p:cNvPr id="566288" name="Text Box 16"/>
            <p:cNvSpPr txBox="1">
              <a:spLocks noChangeArrowheads="1"/>
            </p:cNvSpPr>
            <p:nvPr/>
          </p:nvSpPr>
          <p:spPr bwMode="auto">
            <a:xfrm>
              <a:off x="4314" y="1353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[2]</a:t>
              </a:r>
            </a:p>
          </p:txBody>
        </p:sp>
        <p:sp>
          <p:nvSpPr>
            <p:cNvPr id="566289" name="Text Box 17"/>
            <p:cNvSpPr txBox="1">
              <a:spLocks noChangeArrowheads="1"/>
            </p:cNvSpPr>
            <p:nvPr/>
          </p:nvSpPr>
          <p:spPr bwMode="auto">
            <a:xfrm>
              <a:off x="4314" y="1659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 </a:t>
              </a:r>
            </a:p>
          </p:txBody>
        </p:sp>
      </p:grpSp>
      <p:sp>
        <p:nvSpPr>
          <p:cNvPr id="566290" name="Text Box 18"/>
          <p:cNvSpPr txBox="1">
            <a:spLocks noChangeArrowheads="1"/>
          </p:cNvSpPr>
          <p:nvPr/>
        </p:nvSpPr>
        <p:spPr bwMode="auto">
          <a:xfrm>
            <a:off x="7689850" y="4129088"/>
            <a:ext cx="463550" cy="173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10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r>
              <a:rPr lang="en-US" sz="1800">
                <a:solidFill>
                  <a:srgbClr val="6600CC"/>
                </a:solidFill>
              </a:rPr>
              <a:t>20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r>
              <a:rPr lang="en-US" sz="1800">
                <a:solidFill>
                  <a:srgbClr val="6600CC"/>
                </a:solidFill>
              </a:rPr>
              <a:t>30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endParaRPr lang="en-US" sz="1800">
              <a:solidFill>
                <a:srgbClr val="6600CC"/>
              </a:solidFill>
            </a:endParaRPr>
          </a:p>
        </p:txBody>
      </p:sp>
      <p:sp>
        <p:nvSpPr>
          <p:cNvPr id="566291" name="Text Box 19"/>
          <p:cNvSpPr txBox="1">
            <a:spLocks noChangeArrowheads="1"/>
          </p:cNvSpPr>
          <p:nvPr/>
        </p:nvSpPr>
        <p:spPr bwMode="auto">
          <a:xfrm>
            <a:off x="8401050" y="3871913"/>
            <a:ext cx="742950" cy="128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3000</a:t>
            </a:r>
          </a:p>
          <a:p>
            <a:endParaRPr lang="en-US" sz="1200">
              <a:solidFill>
                <a:srgbClr val="FF0000"/>
              </a:solidFill>
            </a:endParaRPr>
          </a:p>
          <a:p>
            <a:r>
              <a:rPr lang="en-US" sz="1800">
                <a:solidFill>
                  <a:srgbClr val="FF0000"/>
                </a:solidFill>
              </a:rPr>
              <a:t>3004</a:t>
            </a:r>
          </a:p>
          <a:p>
            <a:endParaRPr lang="en-US" sz="1200">
              <a:solidFill>
                <a:srgbClr val="FF0000"/>
              </a:solidFill>
            </a:endParaRPr>
          </a:p>
          <a:p>
            <a:r>
              <a:rPr lang="en-US" sz="1800">
                <a:solidFill>
                  <a:srgbClr val="FF0000"/>
                </a:solidFill>
              </a:rPr>
              <a:t>3008</a:t>
            </a:r>
          </a:p>
        </p:txBody>
      </p:sp>
      <p:sp>
        <p:nvSpPr>
          <p:cNvPr id="566292" name="Line 20"/>
          <p:cNvSpPr>
            <a:spLocks noChangeShapeType="1"/>
          </p:cNvSpPr>
          <p:nvPr/>
        </p:nvSpPr>
        <p:spPr bwMode="auto">
          <a:xfrm>
            <a:off x="95250" y="19796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94" name="Line 22"/>
          <p:cNvSpPr>
            <a:spLocks noChangeShapeType="1"/>
          </p:cNvSpPr>
          <p:nvPr/>
        </p:nvSpPr>
        <p:spPr bwMode="auto">
          <a:xfrm>
            <a:off x="381000" y="25225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95" name="Line 23"/>
          <p:cNvSpPr>
            <a:spLocks noChangeShapeType="1"/>
          </p:cNvSpPr>
          <p:nvPr/>
        </p:nvSpPr>
        <p:spPr bwMode="auto">
          <a:xfrm>
            <a:off x="381000" y="2819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96" name="Line 24"/>
          <p:cNvSpPr>
            <a:spLocks noChangeShapeType="1"/>
          </p:cNvSpPr>
          <p:nvPr/>
        </p:nvSpPr>
        <p:spPr bwMode="auto">
          <a:xfrm>
            <a:off x="85725" y="3114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97" name="Line 25"/>
          <p:cNvSpPr>
            <a:spLocks noChangeShapeType="1"/>
          </p:cNvSpPr>
          <p:nvPr/>
        </p:nvSpPr>
        <p:spPr bwMode="auto">
          <a:xfrm>
            <a:off x="285750" y="5248275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98" name="Rectangle 26"/>
          <p:cNvSpPr>
            <a:spLocks noChangeArrowheads="1"/>
          </p:cNvSpPr>
          <p:nvPr/>
        </p:nvSpPr>
        <p:spPr bwMode="auto">
          <a:xfrm>
            <a:off x="2449549" y="1413448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3004</a:t>
            </a:r>
          </a:p>
        </p:txBody>
      </p:sp>
      <p:grpSp>
        <p:nvGrpSpPr>
          <p:cNvPr id="566299" name="Group 27"/>
          <p:cNvGrpSpPr>
            <a:grpSpLocks/>
          </p:cNvGrpSpPr>
          <p:nvPr/>
        </p:nvGrpSpPr>
        <p:grpSpPr bwMode="auto">
          <a:xfrm>
            <a:off x="6353175" y="3657600"/>
            <a:ext cx="2867025" cy="838200"/>
            <a:chOff x="3324" y="4416"/>
            <a:chExt cx="1806" cy="528"/>
          </a:xfrm>
        </p:grpSpPr>
        <p:sp>
          <p:nvSpPr>
            <p:cNvPr id="566300" name="Rectangle 28"/>
            <p:cNvSpPr>
              <a:spLocks noChangeArrowheads="1"/>
            </p:cNvSpPr>
            <p:nvPr/>
          </p:nvSpPr>
          <p:spPr bwMode="auto">
            <a:xfrm>
              <a:off x="3324" y="4416"/>
              <a:ext cx="1344" cy="52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6301" name="Rectangle 29"/>
            <p:cNvSpPr>
              <a:spLocks noChangeArrowheads="1"/>
            </p:cNvSpPr>
            <p:nvPr/>
          </p:nvSpPr>
          <p:spPr bwMode="auto">
            <a:xfrm>
              <a:off x="4668" y="4506"/>
              <a:ext cx="462" cy="294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66302" name="Group 30"/>
          <p:cNvGrpSpPr>
            <a:grpSpLocks/>
          </p:cNvGrpSpPr>
          <p:nvPr/>
        </p:nvGrpSpPr>
        <p:grpSpPr bwMode="auto">
          <a:xfrm>
            <a:off x="6096000" y="4076700"/>
            <a:ext cx="1209675" cy="495300"/>
            <a:chOff x="3966" y="504"/>
            <a:chExt cx="648" cy="312"/>
          </a:xfrm>
        </p:grpSpPr>
        <p:sp>
          <p:nvSpPr>
            <p:cNvPr id="566303" name="Rectangle 31"/>
            <p:cNvSpPr>
              <a:spLocks noChangeArrowheads="1"/>
            </p:cNvSpPr>
            <p:nvPr/>
          </p:nvSpPr>
          <p:spPr bwMode="auto">
            <a:xfrm>
              <a:off x="3966" y="504"/>
              <a:ext cx="648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6304" name="Text Box 32"/>
            <p:cNvSpPr txBox="1">
              <a:spLocks noChangeArrowheads="1"/>
            </p:cNvSpPr>
            <p:nvPr/>
          </p:nvSpPr>
          <p:spPr bwMode="auto">
            <a:xfrm>
              <a:off x="4142" y="585"/>
              <a:ext cx="4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</a:rPr>
                <a:t>array        </a:t>
              </a:r>
            </a:p>
          </p:txBody>
        </p:sp>
      </p:grpSp>
      <p:cxnSp>
        <p:nvCxnSpPr>
          <p:cNvPr id="566293" name="AutoShape 21"/>
          <p:cNvCxnSpPr>
            <a:cxnSpLocks noChangeShapeType="1"/>
            <a:stCxn id="58" idx="3"/>
            <a:endCxn id="566287" idx="1"/>
          </p:cNvCxnSpPr>
          <p:nvPr/>
        </p:nvCxnSpPr>
        <p:spPr bwMode="auto">
          <a:xfrm>
            <a:off x="3210128" y="1619859"/>
            <a:ext cx="3676447" cy="308311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6305" name="AutoShape 33"/>
          <p:cNvSpPr>
            <a:spLocks noChangeArrowheads="1"/>
          </p:cNvSpPr>
          <p:nvPr/>
        </p:nvSpPr>
        <p:spPr bwMode="auto">
          <a:xfrm>
            <a:off x="3028950" y="95250"/>
            <a:ext cx="5429250" cy="1543050"/>
          </a:xfrm>
          <a:prstGeom prst="wedgeRoundRectCallout">
            <a:avLst>
              <a:gd name="adj1" fmla="val -52545"/>
              <a:gd name="adj2" fmla="val 67118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Our printData function thinks the array actually starts at location 3004!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It knows nothing about the earlier part of the array!</a:t>
            </a:r>
          </a:p>
        </p:txBody>
      </p:sp>
      <p:sp>
        <p:nvSpPr>
          <p:cNvPr id="566306" name="AutoShape 34"/>
          <p:cNvSpPr>
            <a:spLocks noChangeArrowheads="1"/>
          </p:cNvSpPr>
          <p:nvPr/>
        </p:nvSpPr>
        <p:spPr bwMode="auto">
          <a:xfrm>
            <a:off x="3829050" y="704850"/>
            <a:ext cx="4867275" cy="1524000"/>
          </a:xfrm>
          <a:prstGeom prst="wedgeRoundRectCallout">
            <a:avLst>
              <a:gd name="adj1" fmla="val -83856"/>
              <a:gd name="adj2" fmla="val 57917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This prints the element that’s zero items from the top of where our array starts… </a:t>
            </a:r>
          </a:p>
          <a:p>
            <a:pPr algn="ctr"/>
            <a:endParaRPr lang="en-US" sz="1000"/>
          </a:p>
          <a:p>
            <a:pPr algn="ctr"/>
            <a:r>
              <a:rPr lang="en-US" sz="1800"/>
              <a:t>i.e., the item at location 3004!</a:t>
            </a:r>
          </a:p>
        </p:txBody>
      </p:sp>
      <p:sp>
        <p:nvSpPr>
          <p:cNvPr id="566307" name="Rectangle 35"/>
          <p:cNvSpPr>
            <a:spLocks noChangeArrowheads="1"/>
          </p:cNvSpPr>
          <p:nvPr/>
        </p:nvSpPr>
        <p:spPr bwMode="auto">
          <a:xfrm>
            <a:off x="4975225" y="5343525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566308" name="Rectangle 36"/>
          <p:cNvSpPr>
            <a:spLocks noChangeArrowheads="1"/>
          </p:cNvSpPr>
          <p:nvPr/>
        </p:nvSpPr>
        <p:spPr bwMode="auto">
          <a:xfrm>
            <a:off x="4975225" y="5667375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20</a:t>
            </a:r>
          </a:p>
        </p:txBody>
      </p:sp>
      <p:sp>
        <p:nvSpPr>
          <p:cNvPr id="566309" name="Rectangle 37"/>
          <p:cNvSpPr>
            <a:spLocks noChangeArrowheads="1"/>
          </p:cNvSpPr>
          <p:nvPr/>
        </p:nvSpPr>
        <p:spPr bwMode="auto">
          <a:xfrm>
            <a:off x="6905625" y="4533900"/>
            <a:ext cx="409575" cy="1000125"/>
          </a:xfrm>
          <a:prstGeom prst="rect">
            <a:avLst/>
          </a:prstGeom>
          <a:solidFill>
            <a:schemeClr val="bg1">
              <a:alpha val="8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66310" name="Group 38"/>
          <p:cNvGrpSpPr>
            <a:grpSpLocks/>
          </p:cNvGrpSpPr>
          <p:nvPr/>
        </p:nvGrpSpPr>
        <p:grpSpPr bwMode="auto">
          <a:xfrm>
            <a:off x="6877050" y="4505325"/>
            <a:ext cx="495300" cy="838200"/>
            <a:chOff x="4332" y="2838"/>
            <a:chExt cx="312" cy="528"/>
          </a:xfrm>
        </p:grpSpPr>
        <p:sp>
          <p:nvSpPr>
            <p:cNvPr id="566311" name="Rectangle 39"/>
            <p:cNvSpPr>
              <a:spLocks noChangeArrowheads="1"/>
            </p:cNvSpPr>
            <p:nvPr/>
          </p:nvSpPr>
          <p:spPr bwMode="auto">
            <a:xfrm>
              <a:off x="4332" y="2838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[0]</a:t>
              </a:r>
            </a:p>
          </p:txBody>
        </p:sp>
        <p:sp>
          <p:nvSpPr>
            <p:cNvPr id="566312" name="Rectangle 40"/>
            <p:cNvSpPr>
              <a:spLocks noChangeArrowheads="1"/>
            </p:cNvSpPr>
            <p:nvPr/>
          </p:nvSpPr>
          <p:spPr bwMode="auto">
            <a:xfrm>
              <a:off x="4332" y="3135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[1]</a:t>
              </a:r>
            </a:p>
          </p:txBody>
        </p:sp>
      </p:grpSp>
      <p:sp>
        <p:nvSpPr>
          <p:cNvPr id="566313" name="Rectangle 41"/>
          <p:cNvSpPr>
            <a:spLocks noChangeArrowheads="1"/>
          </p:cNvSpPr>
          <p:nvPr/>
        </p:nvSpPr>
        <p:spPr bwMode="auto">
          <a:xfrm>
            <a:off x="7693025" y="45862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20</a:t>
            </a:r>
          </a:p>
        </p:txBody>
      </p:sp>
      <p:sp>
        <p:nvSpPr>
          <p:cNvPr id="566314" name="AutoShape 42"/>
          <p:cNvSpPr>
            <a:spLocks noChangeArrowheads="1"/>
          </p:cNvSpPr>
          <p:nvPr/>
        </p:nvSpPr>
        <p:spPr bwMode="auto">
          <a:xfrm>
            <a:off x="3790950" y="1000125"/>
            <a:ext cx="4867275" cy="1524000"/>
          </a:xfrm>
          <a:prstGeom prst="wedgeRoundRectCallout">
            <a:avLst>
              <a:gd name="adj1" fmla="val -83856"/>
              <a:gd name="adj2" fmla="val 57917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and this prints the item that is one item down from the start of the array…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If the array starts at 3004, then the next integer is in slot 3008!</a:t>
            </a:r>
          </a:p>
        </p:txBody>
      </p:sp>
      <p:sp>
        <p:nvSpPr>
          <p:cNvPr id="566315" name="Rectangle 43"/>
          <p:cNvSpPr>
            <a:spLocks noChangeArrowheads="1"/>
          </p:cNvSpPr>
          <p:nvPr/>
        </p:nvSpPr>
        <p:spPr bwMode="auto">
          <a:xfrm>
            <a:off x="7686675" y="50434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30</a:t>
            </a:r>
          </a:p>
        </p:txBody>
      </p:sp>
      <p:sp>
        <p:nvSpPr>
          <p:cNvPr id="566316" name="Line 44"/>
          <p:cNvSpPr>
            <a:spLocks noChangeShapeType="1"/>
          </p:cNvSpPr>
          <p:nvPr/>
        </p:nvSpPr>
        <p:spPr bwMode="auto">
          <a:xfrm>
            <a:off x="276225" y="5667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318" name="Rectangle 46"/>
          <p:cNvSpPr>
            <a:spLocks noChangeArrowheads="1"/>
          </p:cNvSpPr>
          <p:nvPr/>
        </p:nvSpPr>
        <p:spPr bwMode="auto">
          <a:xfrm>
            <a:off x="8401050" y="3878263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566319" name="Line 47"/>
          <p:cNvSpPr>
            <a:spLocks noChangeShapeType="1"/>
          </p:cNvSpPr>
          <p:nvPr/>
        </p:nvSpPr>
        <p:spPr bwMode="auto">
          <a:xfrm>
            <a:off x="85725" y="1981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320" name="Text Box 48"/>
          <p:cNvSpPr txBox="1">
            <a:spLocks noChangeArrowheads="1"/>
          </p:cNvSpPr>
          <p:nvPr/>
        </p:nvSpPr>
        <p:spPr bwMode="auto">
          <a:xfrm>
            <a:off x="4343400" y="955675"/>
            <a:ext cx="4337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When you use recursion on arrays,</a:t>
            </a:r>
            <a:br>
              <a:rPr lang="en-US" sz="2000"/>
            </a:br>
            <a:r>
              <a:rPr lang="en-US" sz="2000"/>
              <a:t>you’ll often use this notation…</a:t>
            </a:r>
          </a:p>
        </p:txBody>
      </p:sp>
      <p:sp>
        <p:nvSpPr>
          <p:cNvPr id="566321" name="Rectangle 49"/>
          <p:cNvSpPr>
            <a:spLocks noChangeArrowheads="1"/>
          </p:cNvSpPr>
          <p:nvPr/>
        </p:nvSpPr>
        <p:spPr bwMode="auto">
          <a:xfrm>
            <a:off x="485775" y="5448300"/>
            <a:ext cx="2247900" cy="447675"/>
          </a:xfrm>
          <a:prstGeom prst="rect">
            <a:avLst/>
          </a:prstGeom>
          <a:noFill/>
          <a:ln w="508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6322" name="Text Box 50"/>
          <p:cNvSpPr txBox="1">
            <a:spLocks noChangeArrowheads="1"/>
          </p:cNvSpPr>
          <p:nvPr/>
        </p:nvSpPr>
        <p:spPr bwMode="auto">
          <a:xfrm>
            <a:off x="4343400" y="2070100"/>
            <a:ext cx="4337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To process successively smaller suffixes of the array.</a:t>
            </a:r>
          </a:p>
        </p:txBody>
      </p:sp>
      <p:sp>
        <p:nvSpPr>
          <p:cNvPr id="566317" name="AutoShape 45"/>
          <p:cNvSpPr>
            <a:spLocks noChangeArrowheads="1"/>
          </p:cNvSpPr>
          <p:nvPr/>
        </p:nvSpPr>
        <p:spPr bwMode="auto">
          <a:xfrm>
            <a:off x="3943350" y="1714500"/>
            <a:ext cx="4867275" cy="2133600"/>
          </a:xfrm>
          <a:prstGeom prst="wedgeRoundRectCallout">
            <a:avLst>
              <a:gd name="adj1" fmla="val -85681"/>
              <a:gd name="adj2" fmla="val 130579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This line is tricky!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First, what happens when you just write the name of an array all by itself?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Answer: C++ replaces the name with the start address of the array.</a:t>
            </a:r>
          </a:p>
        </p:txBody>
      </p:sp>
      <p:sp>
        <p:nvSpPr>
          <p:cNvPr id="566325" name="Rectangle 53"/>
          <p:cNvSpPr>
            <a:spLocks noChangeArrowheads="1"/>
          </p:cNvSpPr>
          <p:nvPr/>
        </p:nvSpPr>
        <p:spPr bwMode="auto">
          <a:xfrm>
            <a:off x="1676400" y="5573713"/>
            <a:ext cx="609600" cy="228600"/>
          </a:xfrm>
          <a:prstGeom prst="rect">
            <a:avLst/>
          </a:prstGeom>
          <a:noFill/>
          <a:ln w="508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6326" name="Text Box 54"/>
          <p:cNvSpPr txBox="1">
            <a:spLocks noChangeArrowheads="1"/>
          </p:cNvSpPr>
          <p:nvPr/>
        </p:nvSpPr>
        <p:spPr bwMode="auto">
          <a:xfrm>
            <a:off x="2209800" y="5292725"/>
            <a:ext cx="2579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6600CC"/>
                </a:solidFill>
              </a:rPr>
              <a:t>+ one array element down</a:t>
            </a:r>
          </a:p>
        </p:txBody>
      </p:sp>
      <p:sp>
        <p:nvSpPr>
          <p:cNvPr id="566327" name="AutoShape 55"/>
          <p:cNvSpPr>
            <a:spLocks noChangeArrowheads="1"/>
          </p:cNvSpPr>
          <p:nvPr/>
        </p:nvSpPr>
        <p:spPr bwMode="auto">
          <a:xfrm>
            <a:off x="3895725" y="2609850"/>
            <a:ext cx="5248275" cy="1267517"/>
          </a:xfrm>
          <a:prstGeom prst="wedgeRoundRectCallout">
            <a:avLst>
              <a:gd name="adj1" fmla="val -74849"/>
              <a:gd name="adj2" fmla="val 169152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br>
              <a:rPr lang="en-US" sz="700"/>
            </a:br>
            <a:r>
              <a:rPr lang="en-US" sz="1800"/>
              <a:t>Then when we add </a:t>
            </a:r>
            <a:r>
              <a:rPr lang="en-US" sz="1800">
                <a:solidFill>
                  <a:srgbClr val="FF0000"/>
                </a:solidFill>
              </a:rPr>
              <a:t>1</a:t>
            </a:r>
            <a:r>
              <a:rPr lang="en-US" sz="1800"/>
              <a:t>, we tell C++ we want the address of the element that is </a:t>
            </a:r>
            <a:r>
              <a:rPr lang="en-US" sz="1800">
                <a:solidFill>
                  <a:srgbClr val="FF0000"/>
                </a:solidFill>
              </a:rPr>
              <a:t>one down </a:t>
            </a:r>
            <a:r>
              <a:rPr lang="en-US" sz="1800"/>
              <a:t>from the top of the array.</a:t>
            </a:r>
            <a:endParaRPr lang="en-US" sz="1800">
              <a:solidFill>
                <a:srgbClr val="6600CC"/>
              </a:solidFill>
            </a:endParaRPr>
          </a:p>
        </p:txBody>
      </p:sp>
      <p:sp>
        <p:nvSpPr>
          <p:cNvPr id="566328" name="Rectangle 56"/>
          <p:cNvSpPr>
            <a:spLocks noChangeArrowheads="1"/>
          </p:cNvSpPr>
          <p:nvPr/>
        </p:nvSpPr>
        <p:spPr bwMode="auto">
          <a:xfrm>
            <a:off x="1924050" y="5272088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3004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2DF7310-2B2A-4217-8C3B-675A41095AB6}"/>
              </a:ext>
            </a:extLst>
          </p:cNvPr>
          <p:cNvSpPr/>
          <p:nvPr/>
        </p:nvSpPr>
        <p:spPr bwMode="auto">
          <a:xfrm>
            <a:off x="4267200" y="4091680"/>
            <a:ext cx="3039929" cy="84534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err="1">
                <a:solidFill>
                  <a:srgbClr val="7030A0"/>
                </a:solidFill>
              </a:rPr>
              <a:t>n</a:t>
            </a:r>
            <a:r>
              <a:rPr kumimoji="0" lang="en-US" sz="2000" b="0" i="0" u="none" strike="noStrike" cap="none" normalizeH="0" baseline="0" err="1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ums</a:t>
            </a: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 + 1 </a:t>
            </a: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points here!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66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6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6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-0.29688 0.2041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66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4" y="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6296E-6 L -0.29687 0.1819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566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4" y="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5662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5662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5663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66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66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566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6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28614E-6 L -0.74271 0.20772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35" y="10386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1000"/>
                                        <p:tgtEl>
                                          <p:spTgt spid="566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5663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56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56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1000"/>
                                        <p:tgtEl>
                                          <p:spTgt spid="566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1000"/>
                                        <p:tgtEl>
                                          <p:spTgt spid="566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56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462 L 0.04896 -0.55702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566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-28082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2000" fill="hold"/>
                                        <p:tgtEl>
                                          <p:spTgt spid="5663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20" dur="2000" fill="hold"/>
                                        <p:tgtEl>
                                          <p:spTgt spid="5663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56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56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56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56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6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56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7" grpId="0"/>
      <p:bldP spid="566278" grpId="0"/>
      <p:bldP spid="566279" grpId="0"/>
      <p:bldP spid="566292" grpId="0" animBg="1"/>
      <p:bldP spid="566292" grpId="1" animBg="1"/>
      <p:bldP spid="566294" grpId="0" animBg="1"/>
      <p:bldP spid="566294" grpId="1" animBg="1"/>
      <p:bldP spid="566295" grpId="0" animBg="1"/>
      <p:bldP spid="566295" grpId="1" animBg="1"/>
      <p:bldP spid="566296" grpId="0" animBg="1"/>
      <p:bldP spid="566296" grpId="1" animBg="1"/>
      <p:bldP spid="566297" grpId="0" animBg="1"/>
      <p:bldP spid="566298" grpId="0"/>
      <p:bldP spid="566305" grpId="0" animBg="1"/>
      <p:bldP spid="566305" grpId="1" animBg="1"/>
      <p:bldP spid="566306" grpId="0" animBg="1"/>
      <p:bldP spid="566306" grpId="1" animBg="1"/>
      <p:bldP spid="566309" grpId="0" animBg="1"/>
      <p:bldP spid="566309" grpId="1" animBg="1"/>
      <p:bldP spid="566309" grpId="2" animBg="1"/>
      <p:bldP spid="566313" grpId="0"/>
      <p:bldP spid="566314" grpId="0" animBg="1"/>
      <p:bldP spid="566314" grpId="1" animBg="1"/>
      <p:bldP spid="566315" grpId="0"/>
      <p:bldP spid="566316" grpId="0" animBg="1"/>
      <p:bldP spid="566318" grpId="0"/>
      <p:bldP spid="566318" grpId="1"/>
      <p:bldP spid="566318" grpId="2"/>
      <p:bldP spid="566319" grpId="0" animBg="1"/>
      <p:bldP spid="566319" grpId="1" animBg="1"/>
      <p:bldP spid="566320" grpId="0"/>
      <p:bldP spid="566321" grpId="0" animBg="1"/>
      <p:bldP spid="566322" grpId="0"/>
      <p:bldP spid="566317" grpId="0" build="p" animBg="1"/>
      <p:bldP spid="566317" grpId="1" build="allAtOnce" animBg="1"/>
      <p:bldP spid="566325" grpId="0" animBg="1"/>
      <p:bldP spid="566325" grpId="1" animBg="1"/>
      <p:bldP spid="566326" grpId="0"/>
      <p:bldP spid="566326" grpId="1"/>
      <p:bldP spid="566327" grpId="0" uiExpand="1" build="p" animBg="1"/>
      <p:bldP spid="566327" grpId="1" build="allAtOnce" animBg="1"/>
      <p:bldP spid="566328" grpId="0"/>
      <p:bldP spid="566328" grpId="1"/>
      <p:bldP spid="2" grpId="0" build="allAtOnce" animBg="1"/>
      <p:bldP spid="2" grpId="1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7CDC-73A4-40C3-8DCF-54964CB349EA}" type="slidenum">
              <a:rPr lang="en-US"/>
              <a:pPr/>
              <a:t>15</a:t>
            </a:fld>
            <a:endParaRPr lang="en-US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236692"/>
            <a:ext cx="8915400" cy="1143000"/>
          </a:xfrm>
        </p:spPr>
        <p:txBody>
          <a:bodyPr/>
          <a:lstStyle/>
          <a:p>
            <a:r>
              <a:rPr lang="en-US" sz="3200"/>
              <a:t>Pointers Work with Structures Too!</a:t>
            </a:r>
          </a:p>
        </p:txBody>
      </p:sp>
      <p:sp>
        <p:nvSpPr>
          <p:cNvPr id="370692" name="Rectangle 4"/>
          <p:cNvSpPr>
            <a:spLocks noChangeArrowheads="1"/>
          </p:cNvSpPr>
          <p:nvPr/>
        </p:nvSpPr>
        <p:spPr bwMode="auto">
          <a:xfrm>
            <a:off x="381000" y="2438400"/>
            <a:ext cx="4343400" cy="4324261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Nerd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numZits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hoursOfStarCraft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Nerd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carey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Nerd  *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endParaRPr lang="en-US" sz="11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&amp;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carey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endParaRPr lang="en-US" sz="105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numZits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140;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>
              <a:solidFill>
                <a:srgbClr val="FF3300"/>
              </a:solidFill>
            </a:endParaRPr>
          </a:p>
        </p:txBody>
      </p:sp>
      <p:sp>
        <p:nvSpPr>
          <p:cNvPr id="370693" name="Rectangle 5"/>
          <p:cNvSpPr>
            <a:spLocks noChangeArrowheads="1"/>
          </p:cNvSpPr>
          <p:nvPr/>
        </p:nvSpPr>
        <p:spPr bwMode="auto">
          <a:xfrm>
            <a:off x="6842125" y="7620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4" name="Rectangle 6"/>
          <p:cNvSpPr>
            <a:spLocks noChangeArrowheads="1"/>
          </p:cNvSpPr>
          <p:nvPr/>
        </p:nvSpPr>
        <p:spPr bwMode="auto">
          <a:xfrm>
            <a:off x="6842125" y="10668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5" name="Rectangle 7"/>
          <p:cNvSpPr>
            <a:spLocks noChangeArrowheads="1"/>
          </p:cNvSpPr>
          <p:nvPr/>
        </p:nvSpPr>
        <p:spPr bwMode="auto">
          <a:xfrm>
            <a:off x="6842125" y="13716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6" name="Rectangle 8"/>
          <p:cNvSpPr>
            <a:spLocks noChangeArrowheads="1"/>
          </p:cNvSpPr>
          <p:nvPr/>
        </p:nvSpPr>
        <p:spPr bwMode="auto">
          <a:xfrm>
            <a:off x="6842125" y="16764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7" name="Rectangle 9"/>
          <p:cNvSpPr>
            <a:spLocks noChangeArrowheads="1"/>
          </p:cNvSpPr>
          <p:nvPr/>
        </p:nvSpPr>
        <p:spPr bwMode="auto">
          <a:xfrm>
            <a:off x="6842125" y="19812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8" name="Rectangle 10"/>
          <p:cNvSpPr>
            <a:spLocks noChangeArrowheads="1"/>
          </p:cNvSpPr>
          <p:nvPr/>
        </p:nvSpPr>
        <p:spPr bwMode="auto">
          <a:xfrm>
            <a:off x="6842125" y="22860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9" name="Rectangle 11"/>
          <p:cNvSpPr>
            <a:spLocks noChangeArrowheads="1"/>
          </p:cNvSpPr>
          <p:nvPr/>
        </p:nvSpPr>
        <p:spPr bwMode="auto">
          <a:xfrm>
            <a:off x="6842125" y="25908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0" name="Rectangle 12"/>
          <p:cNvSpPr>
            <a:spLocks noChangeArrowheads="1"/>
          </p:cNvSpPr>
          <p:nvPr/>
        </p:nvSpPr>
        <p:spPr bwMode="auto">
          <a:xfrm>
            <a:off x="6842125" y="28956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1" name="Rectangle 13"/>
          <p:cNvSpPr>
            <a:spLocks noChangeArrowheads="1"/>
          </p:cNvSpPr>
          <p:nvPr/>
        </p:nvSpPr>
        <p:spPr bwMode="auto">
          <a:xfrm>
            <a:off x="6842125" y="32004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2" name="Rectangle 14"/>
          <p:cNvSpPr>
            <a:spLocks noChangeArrowheads="1"/>
          </p:cNvSpPr>
          <p:nvPr/>
        </p:nvSpPr>
        <p:spPr bwMode="auto">
          <a:xfrm>
            <a:off x="6842125" y="35052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3" name="Rectangle 15"/>
          <p:cNvSpPr>
            <a:spLocks noChangeArrowheads="1"/>
          </p:cNvSpPr>
          <p:nvPr/>
        </p:nvSpPr>
        <p:spPr bwMode="auto">
          <a:xfrm>
            <a:off x="6842125" y="38100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4" name="Rectangle 16"/>
          <p:cNvSpPr>
            <a:spLocks noChangeArrowheads="1"/>
          </p:cNvSpPr>
          <p:nvPr/>
        </p:nvSpPr>
        <p:spPr bwMode="auto">
          <a:xfrm>
            <a:off x="6842125" y="41148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5" name="Rectangle 17"/>
          <p:cNvSpPr>
            <a:spLocks noChangeArrowheads="1"/>
          </p:cNvSpPr>
          <p:nvPr/>
        </p:nvSpPr>
        <p:spPr bwMode="auto">
          <a:xfrm>
            <a:off x="6842125" y="44196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6" name="Rectangle 18"/>
          <p:cNvSpPr>
            <a:spLocks noChangeArrowheads="1"/>
          </p:cNvSpPr>
          <p:nvPr/>
        </p:nvSpPr>
        <p:spPr bwMode="auto">
          <a:xfrm>
            <a:off x="6842125" y="47244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7" name="Rectangle 19"/>
          <p:cNvSpPr>
            <a:spLocks noChangeArrowheads="1"/>
          </p:cNvSpPr>
          <p:nvPr/>
        </p:nvSpPr>
        <p:spPr bwMode="auto">
          <a:xfrm>
            <a:off x="6842125" y="50292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8" name="Rectangle 20"/>
          <p:cNvSpPr>
            <a:spLocks noChangeArrowheads="1"/>
          </p:cNvSpPr>
          <p:nvPr/>
        </p:nvSpPr>
        <p:spPr bwMode="auto">
          <a:xfrm>
            <a:off x="6842125" y="53340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9" name="Text Box 21"/>
          <p:cNvSpPr txBox="1">
            <a:spLocks noChangeArrowheads="1"/>
          </p:cNvSpPr>
          <p:nvPr/>
        </p:nvSpPr>
        <p:spPr bwMode="auto">
          <a:xfrm>
            <a:off x="7680325" y="737261"/>
            <a:ext cx="1387475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00001000</a:t>
            </a:r>
          </a:p>
          <a:p>
            <a:r>
              <a:rPr lang="en-US" sz="2000"/>
              <a:t>00001001</a:t>
            </a:r>
          </a:p>
          <a:p>
            <a:r>
              <a:rPr lang="en-US" sz="2000"/>
              <a:t>00001002</a:t>
            </a:r>
          </a:p>
          <a:p>
            <a:r>
              <a:rPr lang="en-US" sz="2000"/>
              <a:t>00001003</a:t>
            </a:r>
          </a:p>
          <a:p>
            <a:r>
              <a:rPr lang="en-US" sz="2000"/>
              <a:t>00001004</a:t>
            </a:r>
          </a:p>
          <a:p>
            <a:r>
              <a:rPr lang="en-US" sz="2000"/>
              <a:t>00001005</a:t>
            </a:r>
          </a:p>
          <a:p>
            <a:r>
              <a:rPr lang="en-US" sz="2000"/>
              <a:t>00001006</a:t>
            </a:r>
          </a:p>
          <a:p>
            <a:r>
              <a:rPr lang="en-US" sz="2000"/>
              <a:t>00001007</a:t>
            </a:r>
          </a:p>
          <a:p>
            <a:r>
              <a:rPr lang="en-US" sz="2000"/>
              <a:t>00001008</a:t>
            </a:r>
          </a:p>
          <a:p>
            <a:r>
              <a:rPr lang="en-US" sz="2000"/>
              <a:t>00001009</a:t>
            </a:r>
          </a:p>
          <a:p>
            <a:r>
              <a:rPr lang="en-US" sz="2000"/>
              <a:t>00001010</a:t>
            </a:r>
          </a:p>
          <a:p>
            <a:r>
              <a:rPr lang="en-US" sz="2000"/>
              <a:t>00001011</a:t>
            </a:r>
          </a:p>
          <a:p>
            <a:r>
              <a:rPr lang="en-US" sz="2000"/>
              <a:t>00001012</a:t>
            </a:r>
          </a:p>
          <a:p>
            <a:r>
              <a:rPr lang="en-US" sz="2000"/>
              <a:t>00001013</a:t>
            </a:r>
          </a:p>
          <a:p>
            <a:r>
              <a:rPr lang="en-US" sz="2000"/>
              <a:t>00001014</a:t>
            </a:r>
          </a:p>
          <a:p>
            <a:r>
              <a:rPr lang="en-US" sz="2000"/>
              <a:t>00001015</a:t>
            </a:r>
          </a:p>
          <a:p>
            <a:r>
              <a:rPr lang="en-US" sz="2000"/>
              <a:t>00001016</a:t>
            </a:r>
          </a:p>
          <a:p>
            <a:r>
              <a:rPr lang="en-US" sz="2000"/>
              <a:t>00001017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28882" y="625784"/>
            <a:ext cx="2822580" cy="2625721"/>
            <a:chOff x="4945066" y="2433640"/>
            <a:chExt cx="2822580" cy="2625721"/>
          </a:xfrm>
        </p:grpSpPr>
        <p:sp>
          <p:nvSpPr>
            <p:cNvPr id="3" name="Rectangle 2"/>
            <p:cNvSpPr/>
            <p:nvPr/>
          </p:nvSpPr>
          <p:spPr bwMode="auto">
            <a:xfrm>
              <a:off x="4953000" y="2557462"/>
              <a:ext cx="2814646" cy="25018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70712" name="Text Box 24"/>
            <p:cNvSpPr txBox="1">
              <a:spLocks noChangeArrowheads="1"/>
            </p:cNvSpPr>
            <p:nvPr/>
          </p:nvSpPr>
          <p:spPr bwMode="auto">
            <a:xfrm>
              <a:off x="4945066" y="2433640"/>
              <a:ext cx="976313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err="1">
                  <a:solidFill>
                    <a:srgbClr val="990000"/>
                  </a:solidFill>
                </a:rPr>
                <a:t>carey</a:t>
              </a:r>
              <a:endParaRPr lang="en-US">
                <a:solidFill>
                  <a:srgbClr val="990000"/>
                </a:solidFill>
              </a:endParaRPr>
            </a:p>
          </p:txBody>
        </p:sp>
      </p:grpSp>
      <p:grpSp>
        <p:nvGrpSpPr>
          <p:cNvPr id="370716" name="Group 28"/>
          <p:cNvGrpSpPr>
            <a:grpSpLocks/>
          </p:cNvGrpSpPr>
          <p:nvPr/>
        </p:nvGrpSpPr>
        <p:grpSpPr bwMode="auto">
          <a:xfrm>
            <a:off x="5013325" y="783764"/>
            <a:ext cx="2754313" cy="1219200"/>
            <a:chOff x="3024" y="1632"/>
            <a:chExt cx="1735" cy="768"/>
          </a:xfrm>
        </p:grpSpPr>
        <p:sp>
          <p:nvSpPr>
            <p:cNvPr id="370717" name="Text Box 29"/>
            <p:cNvSpPr txBox="1">
              <a:spLocks noChangeArrowheads="1"/>
            </p:cNvSpPr>
            <p:nvPr/>
          </p:nvSpPr>
          <p:spPr bwMode="auto">
            <a:xfrm>
              <a:off x="3024" y="1920"/>
              <a:ext cx="117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              .</a:t>
              </a:r>
              <a:r>
                <a:rPr lang="en-US" sz="1600" err="1"/>
                <a:t>numZits</a:t>
              </a:r>
              <a:endParaRPr lang="en-US" sz="1600"/>
            </a:p>
          </p:txBody>
        </p:sp>
        <p:sp>
          <p:nvSpPr>
            <p:cNvPr id="370718" name="Rectangle 30"/>
            <p:cNvSpPr>
              <a:spLocks noChangeArrowheads="1"/>
            </p:cNvSpPr>
            <p:nvPr/>
          </p:nvSpPr>
          <p:spPr bwMode="auto">
            <a:xfrm>
              <a:off x="4183" y="1632"/>
              <a:ext cx="576" cy="768"/>
            </a:xfrm>
            <a:prstGeom prst="rect">
              <a:avLst/>
            </a:prstGeom>
            <a:solidFill>
              <a:srgbClr val="339966">
                <a:alpha val="50000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0719" name="Group 31"/>
          <p:cNvGrpSpPr>
            <a:grpSpLocks/>
          </p:cNvGrpSpPr>
          <p:nvPr/>
        </p:nvGrpSpPr>
        <p:grpSpPr bwMode="auto">
          <a:xfrm>
            <a:off x="4327530" y="2033124"/>
            <a:ext cx="3440116" cy="1219200"/>
            <a:chOff x="2592" y="1632"/>
            <a:chExt cx="2167" cy="768"/>
          </a:xfrm>
        </p:grpSpPr>
        <p:sp>
          <p:nvSpPr>
            <p:cNvPr id="370720" name="Text Box 32"/>
            <p:cNvSpPr txBox="1">
              <a:spLocks noChangeArrowheads="1"/>
            </p:cNvSpPr>
            <p:nvPr/>
          </p:nvSpPr>
          <p:spPr bwMode="auto">
            <a:xfrm>
              <a:off x="2592" y="1880"/>
              <a:ext cx="161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         .</a:t>
              </a:r>
              <a:r>
                <a:rPr lang="en-US" sz="1600" err="1"/>
                <a:t>hoursOfStarCraft</a:t>
              </a:r>
              <a:endParaRPr lang="en-US" sz="1600"/>
            </a:p>
          </p:txBody>
        </p:sp>
        <p:sp>
          <p:nvSpPr>
            <p:cNvPr id="370721" name="Rectangle 33"/>
            <p:cNvSpPr>
              <a:spLocks noChangeArrowheads="1"/>
            </p:cNvSpPr>
            <p:nvPr/>
          </p:nvSpPr>
          <p:spPr bwMode="auto">
            <a:xfrm>
              <a:off x="4183" y="1632"/>
              <a:ext cx="576" cy="768"/>
            </a:xfrm>
            <a:prstGeom prst="rect">
              <a:avLst/>
            </a:prstGeom>
            <a:solidFill>
              <a:srgbClr val="339966">
                <a:alpha val="50000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0725" name="Text Box 37"/>
          <p:cNvSpPr txBox="1">
            <a:spLocks noChangeArrowheads="1"/>
          </p:cNvSpPr>
          <p:nvPr/>
        </p:nvSpPr>
        <p:spPr bwMode="auto">
          <a:xfrm>
            <a:off x="6942292" y="1214735"/>
            <a:ext cx="1160462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140</a:t>
            </a:r>
          </a:p>
        </p:txBody>
      </p:sp>
      <p:sp>
        <p:nvSpPr>
          <p:cNvPr id="370726" name="Text Box 38"/>
          <p:cNvSpPr txBox="1">
            <a:spLocks noChangeArrowheads="1"/>
          </p:cNvSpPr>
          <p:nvPr/>
        </p:nvSpPr>
        <p:spPr bwMode="auto">
          <a:xfrm>
            <a:off x="6781800" y="2372380"/>
            <a:ext cx="1160462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sz="2800">
                <a:solidFill>
                  <a:srgbClr val="6600CC"/>
                </a:solidFill>
              </a:rPr>
              <a:t>  42</a:t>
            </a:r>
          </a:p>
        </p:txBody>
      </p:sp>
      <p:sp>
        <p:nvSpPr>
          <p:cNvPr id="370727" name="Rectangle 39"/>
          <p:cNvSpPr>
            <a:spLocks noChangeArrowheads="1"/>
          </p:cNvSpPr>
          <p:nvPr/>
        </p:nvSpPr>
        <p:spPr bwMode="auto">
          <a:xfrm>
            <a:off x="6842125" y="56388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28" name="Rectangle 40"/>
          <p:cNvSpPr>
            <a:spLocks noChangeArrowheads="1"/>
          </p:cNvSpPr>
          <p:nvPr/>
        </p:nvSpPr>
        <p:spPr bwMode="auto">
          <a:xfrm>
            <a:off x="6842125" y="59436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29" name="Line 41"/>
          <p:cNvSpPr>
            <a:spLocks noChangeShapeType="1"/>
          </p:cNvSpPr>
          <p:nvPr/>
        </p:nvSpPr>
        <p:spPr bwMode="auto">
          <a:xfrm>
            <a:off x="495300" y="4800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730" name="Line 42"/>
          <p:cNvSpPr>
            <a:spLocks noChangeShapeType="1"/>
          </p:cNvSpPr>
          <p:nvPr/>
        </p:nvSpPr>
        <p:spPr bwMode="auto">
          <a:xfrm>
            <a:off x="504825" y="5095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731" name="Rectangle 43"/>
          <p:cNvSpPr>
            <a:spLocks noChangeArrowheads="1"/>
          </p:cNvSpPr>
          <p:nvPr/>
        </p:nvSpPr>
        <p:spPr bwMode="auto">
          <a:xfrm>
            <a:off x="6842125" y="5043488"/>
            <a:ext cx="900113" cy="1190625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32" name="Line 44"/>
          <p:cNvSpPr>
            <a:spLocks noChangeShapeType="1"/>
          </p:cNvSpPr>
          <p:nvPr/>
        </p:nvSpPr>
        <p:spPr bwMode="auto">
          <a:xfrm>
            <a:off x="501650" y="55310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733" name="Line 45"/>
          <p:cNvSpPr>
            <a:spLocks noChangeShapeType="1"/>
          </p:cNvSpPr>
          <p:nvPr/>
        </p:nvSpPr>
        <p:spPr bwMode="auto">
          <a:xfrm flipH="1">
            <a:off x="7767646" y="1068823"/>
            <a:ext cx="1219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34" name="Text Box 46"/>
          <p:cNvSpPr txBox="1">
            <a:spLocks noChangeArrowheads="1"/>
          </p:cNvSpPr>
          <p:nvPr/>
        </p:nvSpPr>
        <p:spPr bwMode="auto">
          <a:xfrm>
            <a:off x="6842125" y="5456238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C"/>
                </a:solidFill>
              </a:rPr>
              <a:t>1000</a:t>
            </a:r>
          </a:p>
        </p:txBody>
      </p:sp>
      <p:sp>
        <p:nvSpPr>
          <p:cNvPr id="370735" name="Text Box 47"/>
          <p:cNvSpPr txBox="1">
            <a:spLocks noChangeArrowheads="1"/>
          </p:cNvSpPr>
          <p:nvPr/>
        </p:nvSpPr>
        <p:spPr bwMode="auto">
          <a:xfrm>
            <a:off x="7572375" y="701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cxnSp>
        <p:nvCxnSpPr>
          <p:cNvPr id="370736" name="AutoShape 48"/>
          <p:cNvCxnSpPr>
            <a:cxnSpLocks noChangeShapeType="1"/>
          </p:cNvCxnSpPr>
          <p:nvPr/>
        </p:nvCxnSpPr>
        <p:spPr bwMode="auto">
          <a:xfrm flipV="1">
            <a:off x="7740341" y="816987"/>
            <a:ext cx="1588" cy="4708525"/>
          </a:xfrm>
          <a:prstGeom prst="curvedConnector3">
            <a:avLst>
              <a:gd name="adj1" fmla="val 44100000"/>
            </a:avLst>
          </a:prstGeom>
          <a:noFill/>
          <a:ln w="4445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0737" name="Line 49"/>
          <p:cNvSpPr>
            <a:spLocks noChangeShapeType="1"/>
          </p:cNvSpPr>
          <p:nvPr/>
        </p:nvSpPr>
        <p:spPr bwMode="auto">
          <a:xfrm>
            <a:off x="533400" y="595593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739" name="Line 51"/>
          <p:cNvSpPr>
            <a:spLocks noChangeShapeType="1"/>
          </p:cNvSpPr>
          <p:nvPr/>
        </p:nvSpPr>
        <p:spPr bwMode="auto">
          <a:xfrm>
            <a:off x="533091" y="626126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741" name="Text Box 53"/>
          <p:cNvSpPr txBox="1">
            <a:spLocks noChangeArrowheads="1"/>
          </p:cNvSpPr>
          <p:nvPr/>
        </p:nvSpPr>
        <p:spPr bwMode="auto">
          <a:xfrm>
            <a:off x="6248400" y="5014913"/>
            <a:ext cx="6415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err="1">
                <a:solidFill>
                  <a:srgbClr val="FF3300"/>
                </a:solidFill>
              </a:rPr>
              <a:t>ptr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54" name="Text Box 50"/>
          <p:cNvSpPr txBox="1">
            <a:spLocks noChangeArrowheads="1"/>
          </p:cNvSpPr>
          <p:nvPr/>
        </p:nvSpPr>
        <p:spPr bwMode="auto">
          <a:xfrm>
            <a:off x="152400" y="1676400"/>
            <a:ext cx="4648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/>
              <a:t>Or you can use C++’s </a:t>
            </a:r>
            <a:r>
              <a:rPr lang="en-US" sz="1800">
                <a:solidFill>
                  <a:srgbClr val="FF0066"/>
                </a:solidFill>
              </a:rPr>
              <a:t>-&gt; </a:t>
            </a:r>
            <a:r>
              <a:rPr lang="en-US" sz="1800"/>
              <a:t>operator to </a:t>
            </a:r>
            <a:br>
              <a:rPr lang="en-US" sz="1800"/>
            </a:br>
            <a:r>
              <a:rPr lang="en-US" sz="1800"/>
              <a:t>access fields!</a:t>
            </a:r>
          </a:p>
        </p:txBody>
      </p:sp>
      <p:sp>
        <p:nvSpPr>
          <p:cNvPr id="2" name="Rectangle 1"/>
          <p:cNvSpPr/>
          <p:nvPr/>
        </p:nvSpPr>
        <p:spPr>
          <a:xfrm>
            <a:off x="697825" y="607172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hoursOfStarCraft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42;</a:t>
            </a:r>
            <a:endParaRPr lang="en-US" sz="1800"/>
          </a:p>
        </p:txBody>
      </p:sp>
      <p:sp>
        <p:nvSpPr>
          <p:cNvPr id="5" name="Rectangle 4"/>
          <p:cNvSpPr/>
          <p:nvPr/>
        </p:nvSpPr>
        <p:spPr>
          <a:xfrm>
            <a:off x="190500" y="65577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800"/>
              <a:t>You can use pointers to access </a:t>
            </a:r>
            <a:r>
              <a:rPr lang="en-US" sz="1800" err="1">
                <a:solidFill>
                  <a:srgbClr val="6600CC"/>
                </a:solidFill>
              </a:rPr>
              <a:t>structs</a:t>
            </a:r>
            <a:r>
              <a:rPr lang="en-US" sz="1800">
                <a:solidFill>
                  <a:srgbClr val="6600CC"/>
                </a:solidFill>
              </a:rPr>
              <a:t> </a:t>
            </a:r>
            <a:r>
              <a:rPr lang="en-US" sz="1800"/>
              <a:t>too! Use the </a:t>
            </a:r>
            <a:r>
              <a:rPr lang="en-US" sz="1800">
                <a:solidFill>
                  <a:srgbClr val="FF3300"/>
                </a:solidFill>
              </a:rPr>
              <a:t>*</a:t>
            </a:r>
            <a:r>
              <a:rPr lang="en-US" sz="1800"/>
              <a:t> to get to the structure, and the </a:t>
            </a:r>
            <a:r>
              <a:rPr lang="en-US" sz="1800">
                <a:solidFill>
                  <a:srgbClr val="FF3300"/>
                </a:solidFill>
              </a:rPr>
              <a:t>dot</a:t>
            </a:r>
            <a:r>
              <a:rPr lang="en-US" sz="1800"/>
              <a:t> to access its fields.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7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7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2" grpId="0" animBg="1"/>
      <p:bldP spid="370725" grpId="0"/>
      <p:bldP spid="370726" grpId="0"/>
      <p:bldP spid="370729" grpId="0" animBg="1"/>
      <p:bldP spid="370729" grpId="1" animBg="1"/>
      <p:bldP spid="370730" grpId="0" animBg="1"/>
      <p:bldP spid="370730" grpId="1" animBg="1"/>
      <p:bldP spid="370731" grpId="0" animBg="1"/>
      <p:bldP spid="370732" grpId="0" animBg="1"/>
      <p:bldP spid="370732" grpId="1" animBg="1"/>
      <p:bldP spid="370733" grpId="0" animBg="1"/>
      <p:bldP spid="370733" grpId="1" animBg="1"/>
      <p:bldP spid="370734" grpId="0"/>
      <p:bldP spid="370737" grpId="0" animBg="1"/>
      <p:bldP spid="370737" grpId="1" animBg="1"/>
      <p:bldP spid="370739" grpId="0" animBg="1"/>
      <p:bldP spid="370739" grpId="1" animBg="1"/>
      <p:bldP spid="370741" grpId="0"/>
      <p:bldP spid="54" grpId="0"/>
      <p:bldP spid="2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138" name="Group 18"/>
          <p:cNvGrpSpPr>
            <a:grpSpLocks/>
          </p:cNvGrpSpPr>
          <p:nvPr/>
        </p:nvGrpSpPr>
        <p:grpSpPr bwMode="auto">
          <a:xfrm>
            <a:off x="4571999" y="128588"/>
            <a:ext cx="3660775" cy="2862262"/>
            <a:chOff x="2880" y="374"/>
            <a:chExt cx="2306" cy="1803"/>
          </a:xfrm>
        </p:grpSpPr>
        <p:grpSp>
          <p:nvGrpSpPr>
            <p:cNvPr id="261134" name="Group 14"/>
            <p:cNvGrpSpPr>
              <a:grpSpLocks/>
            </p:cNvGrpSpPr>
            <p:nvPr/>
          </p:nvGrpSpPr>
          <p:grpSpPr bwMode="auto">
            <a:xfrm>
              <a:off x="3216" y="432"/>
              <a:ext cx="1970" cy="1745"/>
              <a:chOff x="-1296" y="1584"/>
              <a:chExt cx="1970" cy="1745"/>
            </a:xfrm>
          </p:grpSpPr>
          <p:sp>
            <p:nvSpPr>
              <p:cNvPr id="261130" name="Text Box 10"/>
              <p:cNvSpPr txBox="1">
                <a:spLocks noChangeArrowheads="1"/>
              </p:cNvSpPr>
              <p:nvPr/>
            </p:nvSpPr>
            <p:spPr bwMode="auto">
              <a:xfrm>
                <a:off x="-1296" y="1584"/>
                <a:ext cx="1970" cy="1745"/>
              </a:xfrm>
              <a:prstGeom prst="rect">
                <a:avLst/>
              </a:prstGeom>
              <a:solidFill>
                <a:srgbClr val="E7E7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1400">
                    <a:solidFill>
                      <a:srgbClr val="990000"/>
                    </a:solidFill>
                  </a:rPr>
                  <a:t> </a:t>
                </a:r>
                <a:endParaRPr lang="en-US" sz="1400"/>
              </a:p>
              <a:p>
                <a:r>
                  <a:rPr lang="en-US" sz="1400"/>
                  <a:t> </a:t>
                </a:r>
              </a:p>
              <a:p>
                <a:r>
                  <a:rPr lang="en-US" sz="1400">
                    <a:solidFill>
                      <a:schemeClr val="accent2"/>
                    </a:solidFill>
                  </a:rPr>
                  <a:t> </a:t>
                </a:r>
                <a:endParaRPr lang="en-US" sz="1400"/>
              </a:p>
              <a:p>
                <a:r>
                  <a:rPr lang="en-US" sz="1400"/>
                  <a:t>  </a:t>
                </a:r>
              </a:p>
              <a:p>
                <a:r>
                  <a:rPr lang="en-US" sz="1200"/>
                  <a:t>   </a:t>
                </a:r>
              </a:p>
              <a:p>
                <a:r>
                  <a:rPr lang="en-US" sz="800"/>
                  <a:t>                    </a:t>
                </a:r>
              </a:p>
              <a:p>
                <a:r>
                  <a:rPr lang="en-US" sz="1400"/>
                  <a:t>    </a:t>
                </a:r>
              </a:p>
              <a:p>
                <a:r>
                  <a:rPr lang="en-US" sz="1200"/>
                  <a:t>      </a:t>
                </a:r>
              </a:p>
              <a:p>
                <a:endParaRPr lang="en-US" sz="800"/>
              </a:p>
              <a:p>
                <a:r>
                  <a:rPr lang="en-US" sz="1400"/>
                  <a:t>  </a:t>
                </a:r>
                <a:endParaRPr lang="en-US" sz="1200"/>
              </a:p>
              <a:p>
                <a:endParaRPr lang="en-US" sz="800"/>
              </a:p>
              <a:p>
                <a:r>
                  <a:rPr lang="en-US" sz="1400">
                    <a:solidFill>
                      <a:schemeClr val="accent2"/>
                    </a:solidFill>
                  </a:rPr>
                  <a:t> </a:t>
                </a:r>
                <a:endParaRPr lang="en-US" sz="1400"/>
              </a:p>
              <a:p>
                <a:r>
                  <a:rPr lang="en-US" sz="1400"/>
                  <a:t>  </a:t>
                </a:r>
                <a:r>
                  <a:rPr lang="en-US" sz="1400" err="1"/>
                  <a:t>m_x</a:t>
                </a:r>
                <a:r>
                  <a:rPr lang="en-US" sz="1400"/>
                  <a:t>            </a:t>
                </a:r>
                <a:r>
                  <a:rPr lang="en-US" sz="1400" err="1"/>
                  <a:t>m_y</a:t>
                </a:r>
                <a:r>
                  <a:rPr lang="en-US" sz="1400"/>
                  <a:t>           </a:t>
                </a:r>
                <a:r>
                  <a:rPr lang="en-US" sz="1400" err="1"/>
                  <a:t>m_rad</a:t>
                </a:r>
                <a:endParaRPr lang="en-US" sz="1400"/>
              </a:p>
              <a:p>
                <a:r>
                  <a:rPr lang="en-US" sz="1400"/>
                  <a:t> </a:t>
                </a:r>
              </a:p>
            </p:txBody>
          </p:sp>
          <p:sp>
            <p:nvSpPr>
              <p:cNvPr id="261131" name="Rectangle 11"/>
              <p:cNvSpPr>
                <a:spLocks noChangeArrowheads="1"/>
              </p:cNvSpPr>
              <p:nvPr/>
            </p:nvSpPr>
            <p:spPr bwMode="auto">
              <a:xfrm>
                <a:off x="-917" y="3061"/>
                <a:ext cx="259" cy="136"/>
              </a:xfrm>
              <a:prstGeom prst="rect">
                <a:avLst/>
              </a:prstGeom>
              <a:solidFill>
                <a:srgbClr val="FFFF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132" name="Rectangle 12"/>
              <p:cNvSpPr>
                <a:spLocks noChangeArrowheads="1"/>
              </p:cNvSpPr>
              <p:nvPr/>
            </p:nvSpPr>
            <p:spPr bwMode="auto">
              <a:xfrm>
                <a:off x="-309" y="3069"/>
                <a:ext cx="259" cy="136"/>
              </a:xfrm>
              <a:prstGeom prst="rect">
                <a:avLst/>
              </a:prstGeom>
              <a:solidFill>
                <a:srgbClr val="FFFF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133" name="Rectangle 13"/>
              <p:cNvSpPr>
                <a:spLocks noChangeArrowheads="1"/>
              </p:cNvSpPr>
              <p:nvPr/>
            </p:nvSpPr>
            <p:spPr bwMode="auto">
              <a:xfrm>
                <a:off x="388" y="3069"/>
                <a:ext cx="259" cy="136"/>
              </a:xfrm>
              <a:prstGeom prst="rect">
                <a:avLst/>
              </a:prstGeom>
              <a:solidFill>
                <a:srgbClr val="FFFF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1137" name="Text Box 17"/>
            <p:cNvSpPr txBox="1">
              <a:spLocks noChangeArrowheads="1"/>
            </p:cNvSpPr>
            <p:nvPr/>
          </p:nvSpPr>
          <p:spPr bwMode="auto">
            <a:xfrm>
              <a:off x="2880" y="374"/>
              <a:ext cx="3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foo</a:t>
              </a:r>
            </a:p>
          </p:txBody>
        </p:sp>
      </p:grpSp>
      <p:sp>
        <p:nvSpPr>
          <p:cNvPr id="43" name="Line 56"/>
          <p:cNvSpPr>
            <a:spLocks noChangeShapeType="1"/>
          </p:cNvSpPr>
          <p:nvPr/>
        </p:nvSpPr>
        <p:spPr bwMode="auto">
          <a:xfrm flipH="1" flipV="1">
            <a:off x="8318612" y="339866"/>
            <a:ext cx="656804" cy="67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5354-20BA-4E5D-AB7A-3A7FECC7F886}" type="slidenum">
              <a:rPr lang="en-US"/>
              <a:pPr/>
              <a:t>16</a:t>
            </a:fld>
            <a:endParaRPr lang="en-US"/>
          </a:p>
        </p:txBody>
      </p:sp>
      <p:sp>
        <p:nvSpPr>
          <p:cNvPr id="261163" name="Text Box 43"/>
          <p:cNvSpPr txBox="1">
            <a:spLocks noChangeArrowheads="1"/>
          </p:cNvSpPr>
          <p:nvPr/>
        </p:nvSpPr>
        <p:spPr bwMode="auto">
          <a:xfrm>
            <a:off x="8229600" y="9525"/>
            <a:ext cx="80645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FF3300"/>
                </a:solidFill>
              </a:rPr>
              <a:t>3000</a:t>
            </a:r>
          </a:p>
          <a:p>
            <a:pPr algn="ctr"/>
            <a:r>
              <a:rPr lang="en-US" sz="2000">
                <a:solidFill>
                  <a:srgbClr val="FF3300"/>
                </a:solidFill>
              </a:rPr>
              <a:t>3001</a:t>
            </a:r>
          </a:p>
          <a:p>
            <a:pPr algn="ctr"/>
            <a:r>
              <a:rPr lang="en-US" sz="2000">
                <a:solidFill>
                  <a:srgbClr val="FF3300"/>
                </a:solidFill>
              </a:rPr>
              <a:t>3002</a:t>
            </a:r>
          </a:p>
          <a:p>
            <a:pPr algn="ctr"/>
            <a:r>
              <a:rPr lang="en-US" sz="2000">
                <a:solidFill>
                  <a:srgbClr val="FF3300"/>
                </a:solidFill>
              </a:rPr>
              <a:t>3003</a:t>
            </a:r>
          </a:p>
          <a:p>
            <a:pPr algn="ctr"/>
            <a:r>
              <a:rPr lang="en-US" sz="2000">
                <a:solidFill>
                  <a:srgbClr val="FF3300"/>
                </a:solidFill>
              </a:rPr>
              <a:t>3004</a:t>
            </a:r>
          </a:p>
          <a:p>
            <a:pPr algn="ctr"/>
            <a:r>
              <a:rPr lang="en-US" sz="2000">
                <a:solidFill>
                  <a:srgbClr val="FF3300"/>
                </a:solidFill>
              </a:rPr>
              <a:t>3005</a:t>
            </a:r>
          </a:p>
          <a:p>
            <a:pPr algn="ctr"/>
            <a:r>
              <a:rPr lang="en-US" sz="2000">
                <a:solidFill>
                  <a:srgbClr val="FF3300"/>
                </a:solidFill>
              </a:rPr>
              <a:t>3006</a:t>
            </a:r>
          </a:p>
          <a:p>
            <a:pPr algn="ctr"/>
            <a:r>
              <a:rPr lang="en-US" sz="2000">
                <a:solidFill>
                  <a:srgbClr val="FF3300"/>
                </a:solidFill>
              </a:rPr>
              <a:t>3007</a:t>
            </a:r>
          </a:p>
          <a:p>
            <a:pPr algn="ctr"/>
            <a:r>
              <a:rPr lang="en-US" sz="2000">
                <a:solidFill>
                  <a:srgbClr val="FF3300"/>
                </a:solidFill>
              </a:rPr>
              <a:t>3008</a:t>
            </a:r>
          </a:p>
          <a:p>
            <a:pPr algn="ctr"/>
            <a:r>
              <a:rPr lang="en-US" sz="2000">
                <a:solidFill>
                  <a:srgbClr val="FF3300"/>
                </a:solidFill>
              </a:rPr>
              <a:t>3009</a:t>
            </a:r>
          </a:p>
          <a:p>
            <a:pPr algn="ctr"/>
            <a:r>
              <a:rPr lang="en-US" sz="2000">
                <a:solidFill>
                  <a:srgbClr val="FF3300"/>
                </a:solidFill>
              </a:rPr>
              <a:t>3010</a:t>
            </a:r>
          </a:p>
          <a:p>
            <a:pPr algn="ctr"/>
            <a:r>
              <a:rPr lang="en-US" sz="2000">
                <a:solidFill>
                  <a:srgbClr val="FF3300"/>
                </a:solidFill>
              </a:rPr>
              <a:t>…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60137D-4EAD-44CE-B025-50AD229FBCC0}"/>
              </a:ext>
            </a:extLst>
          </p:cNvPr>
          <p:cNvGrpSpPr/>
          <p:nvPr/>
        </p:nvGrpSpPr>
        <p:grpSpPr>
          <a:xfrm>
            <a:off x="192551" y="740182"/>
            <a:ext cx="4506362" cy="3841343"/>
            <a:chOff x="192551" y="740182"/>
            <a:chExt cx="4506362" cy="3841343"/>
          </a:xfrm>
        </p:grpSpPr>
        <p:sp>
          <p:nvSpPr>
            <p:cNvPr id="261122" name="Rectangle 2"/>
            <p:cNvSpPr>
              <a:spLocks noChangeArrowheads="1"/>
            </p:cNvSpPr>
            <p:nvPr/>
          </p:nvSpPr>
          <p:spPr bwMode="auto">
            <a:xfrm>
              <a:off x="228600" y="762000"/>
              <a:ext cx="4386263" cy="381952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23" name="Text Box 3"/>
            <p:cNvSpPr txBox="1">
              <a:spLocks noChangeArrowheads="1"/>
            </p:cNvSpPr>
            <p:nvPr/>
          </p:nvSpPr>
          <p:spPr bwMode="auto">
            <a:xfrm>
              <a:off x="192551" y="740182"/>
              <a:ext cx="4506362" cy="38318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900">
                  <a:solidFill>
                    <a:srgbClr val="990000"/>
                  </a:solidFill>
                </a:rPr>
                <a:t>class</a:t>
              </a:r>
              <a:r>
                <a:rPr lang="en-US" sz="1900"/>
                <a:t> </a:t>
              </a:r>
              <a:r>
                <a:rPr lang="en-US" sz="1900" err="1"/>
                <a:t>Circ</a:t>
              </a:r>
              <a:endParaRPr lang="en-US" sz="1900"/>
            </a:p>
            <a:p>
              <a:r>
                <a:rPr lang="en-US" sz="1900"/>
                <a:t>{</a:t>
              </a:r>
            </a:p>
            <a:p>
              <a:r>
                <a:rPr lang="en-US" sz="1900">
                  <a:solidFill>
                    <a:schemeClr val="accent2"/>
                  </a:solidFill>
                </a:rPr>
                <a:t>public</a:t>
              </a:r>
              <a:r>
                <a:rPr lang="en-US" sz="1900"/>
                <a:t>:</a:t>
              </a:r>
            </a:p>
            <a:p>
              <a:endParaRPr lang="en-US" sz="100"/>
            </a:p>
            <a:p>
              <a:r>
                <a:rPr lang="en-US" sz="1900"/>
                <a:t>   </a:t>
              </a:r>
              <a:r>
                <a:rPr lang="en-US" sz="1900" err="1">
                  <a:solidFill>
                    <a:srgbClr val="6600CC"/>
                  </a:solidFill>
                </a:rPr>
                <a:t>Circ</a:t>
              </a:r>
              <a:r>
                <a:rPr lang="en-US" sz="1900"/>
                <a:t>(float x, float y, float rad)</a:t>
              </a:r>
            </a:p>
            <a:p>
              <a:r>
                <a:rPr lang="en-US" sz="1800"/>
                <a:t>       {  </a:t>
              </a:r>
              <a:r>
                <a:rPr lang="en-US" sz="1800" err="1">
                  <a:solidFill>
                    <a:srgbClr val="990000"/>
                  </a:solidFill>
                </a:rPr>
                <a:t>m_x</a:t>
              </a:r>
              <a:r>
                <a:rPr lang="en-US" sz="1800">
                  <a:solidFill>
                    <a:srgbClr val="990000"/>
                  </a:solidFill>
                </a:rPr>
                <a:t> = x;  </a:t>
              </a:r>
              <a:r>
                <a:rPr lang="en-US" sz="1800" err="1">
                  <a:solidFill>
                    <a:srgbClr val="990000"/>
                  </a:solidFill>
                </a:rPr>
                <a:t>m_y</a:t>
              </a:r>
              <a:r>
                <a:rPr lang="en-US" sz="1800">
                  <a:solidFill>
                    <a:srgbClr val="990000"/>
                  </a:solidFill>
                </a:rPr>
                <a:t> = y;  </a:t>
              </a:r>
              <a:r>
                <a:rPr lang="en-US" sz="1800" err="1">
                  <a:solidFill>
                    <a:srgbClr val="990000"/>
                  </a:solidFill>
                </a:rPr>
                <a:t>m_rad</a:t>
              </a:r>
              <a:r>
                <a:rPr lang="en-US" sz="1800">
                  <a:solidFill>
                    <a:srgbClr val="990000"/>
                  </a:solidFill>
                </a:rPr>
                <a:t> = rad;</a:t>
              </a:r>
              <a:r>
                <a:rPr lang="en-US" sz="1800"/>
                <a:t> }</a:t>
              </a:r>
            </a:p>
            <a:p>
              <a:endParaRPr lang="en-US" sz="800"/>
            </a:p>
            <a:p>
              <a:r>
                <a:rPr lang="en-US" sz="1900"/>
                <a:t>   float </a:t>
              </a:r>
              <a:r>
                <a:rPr lang="en-US" sz="1900">
                  <a:solidFill>
                    <a:srgbClr val="6600CC"/>
                  </a:solidFill>
                </a:rPr>
                <a:t>getArea</a:t>
              </a:r>
              <a:r>
                <a:rPr lang="en-US" sz="1900"/>
                <a:t>()</a:t>
              </a:r>
            </a:p>
            <a:p>
              <a:r>
                <a:rPr lang="en-US" sz="1800"/>
                <a:t>       {  </a:t>
              </a:r>
              <a:r>
                <a:rPr lang="en-US" sz="1800">
                  <a:solidFill>
                    <a:srgbClr val="990000"/>
                  </a:solidFill>
                </a:rPr>
                <a:t>return (3.14 * </a:t>
              </a:r>
              <a:r>
                <a:rPr lang="en-US" sz="1800" err="1">
                  <a:solidFill>
                    <a:srgbClr val="990000"/>
                  </a:solidFill>
                </a:rPr>
                <a:t>m_rad</a:t>
              </a:r>
              <a:r>
                <a:rPr lang="en-US" sz="1800">
                  <a:solidFill>
                    <a:srgbClr val="990000"/>
                  </a:solidFill>
                </a:rPr>
                <a:t> * </a:t>
              </a:r>
              <a:r>
                <a:rPr lang="en-US" sz="1800" err="1">
                  <a:solidFill>
                    <a:srgbClr val="990000"/>
                  </a:solidFill>
                </a:rPr>
                <a:t>m_rad</a:t>
              </a:r>
              <a:r>
                <a:rPr lang="en-US" sz="1800">
                  <a:solidFill>
                    <a:srgbClr val="990000"/>
                  </a:solidFill>
                </a:rPr>
                <a:t>);</a:t>
              </a:r>
              <a:r>
                <a:rPr lang="en-US" sz="1800"/>
                <a:t> }</a:t>
              </a:r>
            </a:p>
            <a:p>
              <a:endParaRPr lang="en-US" sz="800"/>
            </a:p>
            <a:p>
              <a:r>
                <a:rPr lang="en-US"/>
                <a:t>   </a:t>
              </a:r>
              <a:r>
                <a:rPr lang="en-US">
                  <a:solidFill>
                    <a:srgbClr val="6600CC"/>
                  </a:solidFill>
                </a:rPr>
                <a:t>…</a:t>
              </a:r>
              <a:endParaRPr lang="en-US" sz="1800"/>
            </a:p>
            <a:p>
              <a:endParaRPr lang="en-US" sz="1050"/>
            </a:p>
            <a:p>
              <a:r>
                <a:rPr lang="en-US" sz="1900">
                  <a:solidFill>
                    <a:schemeClr val="accent2"/>
                  </a:solidFill>
                </a:rPr>
                <a:t>private</a:t>
              </a:r>
              <a:r>
                <a:rPr lang="en-US" sz="1900"/>
                <a:t>:</a:t>
              </a:r>
            </a:p>
            <a:p>
              <a:r>
                <a:rPr lang="en-US" sz="1900"/>
                <a:t>  float m_x, </a:t>
              </a:r>
              <a:r>
                <a:rPr lang="en-US" sz="1900" err="1"/>
                <a:t>m_y</a:t>
              </a:r>
              <a:r>
                <a:rPr lang="en-US" sz="1900"/>
                <a:t>, </a:t>
              </a:r>
              <a:r>
                <a:rPr lang="en-US" sz="1900" err="1"/>
                <a:t>m_rad</a:t>
              </a:r>
              <a:r>
                <a:rPr lang="en-US" sz="1900"/>
                <a:t>;</a:t>
              </a:r>
            </a:p>
            <a:p>
              <a:r>
                <a:rPr lang="en-US" sz="1900"/>
                <a:t>};</a:t>
              </a:r>
            </a:p>
          </p:txBody>
        </p:sp>
      </p:grp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4664075" y="3829050"/>
            <a:ext cx="4114800" cy="29114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4648200" y="3797300"/>
            <a:ext cx="413067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1">
                <a:latin typeface="Courier New" pitchFamily="49" charset="0"/>
              </a:rPr>
              <a:t>void </a:t>
            </a:r>
            <a:r>
              <a:rPr lang="en-US" sz="1700" b="1" err="1">
                <a:latin typeface="Courier New" pitchFamily="49" charset="0"/>
              </a:rPr>
              <a:t>printInfo</a:t>
            </a:r>
            <a:r>
              <a:rPr lang="en-US" sz="1700" b="1">
                <a:latin typeface="Courier New" pitchFamily="49" charset="0"/>
              </a:rPr>
              <a:t>(</a:t>
            </a:r>
            <a:r>
              <a:rPr lang="en-US" sz="1700" b="1" err="1">
                <a:latin typeface="Courier New" pitchFamily="49" charset="0"/>
              </a:rPr>
              <a:t>Circ</a:t>
            </a:r>
            <a:r>
              <a:rPr lang="en-US" sz="1700" b="1">
                <a:latin typeface="Courier New" pitchFamily="49" charset="0"/>
              </a:rPr>
              <a:t> *</a:t>
            </a:r>
            <a:r>
              <a:rPr lang="en-US" sz="1700" b="1" err="1">
                <a:latin typeface="Courier New" pitchFamily="49" charset="0"/>
              </a:rPr>
              <a:t>ptr</a:t>
            </a:r>
            <a:r>
              <a:rPr lang="en-US" sz="1700" b="1">
                <a:latin typeface="Courier New" pitchFamily="49" charset="0"/>
              </a:rPr>
              <a:t>)</a:t>
            </a:r>
          </a:p>
          <a:p>
            <a:r>
              <a:rPr lang="en-US" sz="1700" b="1">
                <a:latin typeface="Courier New" pitchFamily="49" charset="0"/>
              </a:rPr>
              <a:t>{</a:t>
            </a:r>
          </a:p>
          <a:p>
            <a:r>
              <a:rPr lang="en-US" sz="1700" b="1">
                <a:latin typeface="Courier New" pitchFamily="49" charset="0"/>
              </a:rPr>
              <a:t>  </a:t>
            </a:r>
            <a:r>
              <a:rPr lang="en-US" sz="1700" b="1" err="1">
                <a:latin typeface="Courier New" pitchFamily="49" charset="0"/>
              </a:rPr>
              <a:t>cout</a:t>
            </a:r>
            <a:r>
              <a:rPr lang="en-US" sz="1700" b="1">
                <a:latin typeface="Courier New" pitchFamily="49" charset="0"/>
              </a:rPr>
              <a:t> &lt;&lt; “The area is: “;</a:t>
            </a:r>
          </a:p>
          <a:p>
            <a:r>
              <a:rPr lang="en-US" sz="1700" b="1">
                <a:latin typeface="Courier New" pitchFamily="49" charset="0"/>
              </a:rPr>
              <a:t>  </a:t>
            </a:r>
            <a:r>
              <a:rPr lang="en-US" sz="1700" b="1" err="1">
                <a:latin typeface="Courier New" pitchFamily="49" charset="0"/>
              </a:rPr>
              <a:t>cout</a:t>
            </a:r>
            <a:r>
              <a:rPr lang="en-US" sz="1700" b="1">
                <a:latin typeface="Courier New" pitchFamily="49" charset="0"/>
              </a:rPr>
              <a:t> &lt;&lt; </a:t>
            </a:r>
            <a:r>
              <a:rPr lang="en-US" sz="1700" b="1" err="1">
                <a:latin typeface="Courier New" pitchFamily="49" charset="0"/>
              </a:rPr>
              <a:t>ptr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-&gt;</a:t>
            </a:r>
            <a:r>
              <a:rPr lang="en-US" sz="1700" b="1" err="1">
                <a:latin typeface="Courier New" pitchFamily="49" charset="0"/>
              </a:rPr>
              <a:t>getArea</a:t>
            </a:r>
            <a:r>
              <a:rPr lang="en-US" sz="1700" b="1">
                <a:latin typeface="Courier New" pitchFamily="49" charset="0"/>
              </a:rPr>
              <a:t>();</a:t>
            </a:r>
          </a:p>
          <a:p>
            <a:r>
              <a:rPr lang="en-US" sz="1700" b="1">
                <a:latin typeface="Courier New" pitchFamily="49" charset="0"/>
              </a:rPr>
              <a:t>}</a:t>
            </a:r>
          </a:p>
          <a:p>
            <a:endParaRPr lang="en-US" sz="1000" b="1">
              <a:latin typeface="Courier New" pitchFamily="49" charset="0"/>
            </a:endParaRPr>
          </a:p>
          <a:p>
            <a:r>
              <a:rPr lang="en-US" sz="1700" b="1" err="1">
                <a:latin typeface="Courier New" pitchFamily="49" charset="0"/>
              </a:rPr>
              <a:t>int</a:t>
            </a:r>
            <a:r>
              <a:rPr lang="en-US" sz="1700" b="1">
                <a:latin typeface="Courier New" pitchFamily="49" charset="0"/>
              </a:rPr>
              <a:t> main()</a:t>
            </a:r>
          </a:p>
          <a:p>
            <a:r>
              <a:rPr lang="en-US" sz="1700" b="1">
                <a:latin typeface="Courier New" pitchFamily="49" charset="0"/>
              </a:rPr>
              <a:t>{</a:t>
            </a:r>
          </a:p>
          <a:p>
            <a:r>
              <a:rPr lang="en-US" sz="1700" b="1">
                <a:latin typeface="Courier New" pitchFamily="49" charset="0"/>
              </a:rPr>
              <a:t>  </a:t>
            </a:r>
            <a:r>
              <a:rPr lang="en-US" sz="1700" b="1" err="1">
                <a:latin typeface="Courier New" pitchFamily="49" charset="0"/>
              </a:rPr>
              <a:t>Circ</a:t>
            </a:r>
            <a:r>
              <a:rPr lang="en-US" sz="1700" b="1">
                <a:latin typeface="Courier New" pitchFamily="49" charset="0"/>
              </a:rPr>
              <a:t> foo(3,4,10);</a:t>
            </a:r>
          </a:p>
          <a:p>
            <a:endParaRPr lang="en-US" sz="1000" b="1">
              <a:latin typeface="Courier New" pitchFamily="49" charset="0"/>
            </a:endParaRPr>
          </a:p>
          <a:p>
            <a:r>
              <a:rPr lang="en-US" sz="1700" b="1">
                <a:latin typeface="Courier New" pitchFamily="49" charset="0"/>
              </a:rPr>
              <a:t>  </a:t>
            </a:r>
            <a:r>
              <a:rPr lang="en-US" sz="1700" b="1" err="1">
                <a:latin typeface="Courier New" pitchFamily="49" charset="0"/>
              </a:rPr>
              <a:t>printInfo</a:t>
            </a:r>
            <a:r>
              <a:rPr lang="en-US" sz="1700" b="1">
                <a:latin typeface="Courier New" pitchFamily="49" charset="0"/>
              </a:rPr>
              <a:t>(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&amp;foo</a:t>
            </a:r>
            <a:r>
              <a:rPr lang="en-US" sz="1700" b="1">
                <a:latin typeface="Courier New" pitchFamily="49" charset="0"/>
              </a:rPr>
              <a:t>);</a:t>
            </a:r>
          </a:p>
          <a:p>
            <a:r>
              <a:rPr lang="en-US" sz="1700" b="1">
                <a:latin typeface="Courier New" pitchFamily="49" charset="0"/>
              </a:rPr>
              <a:t>}</a:t>
            </a:r>
          </a:p>
        </p:txBody>
      </p:sp>
      <p:sp>
        <p:nvSpPr>
          <p:cNvPr id="261126" name="Rectangle 6"/>
          <p:cNvSpPr>
            <a:spLocks noChangeArrowheads="1"/>
          </p:cNvSpPr>
          <p:nvPr/>
        </p:nvSpPr>
        <p:spPr bwMode="auto">
          <a:xfrm>
            <a:off x="-17526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400"/>
              <a:t>Classes and Pointers</a:t>
            </a:r>
          </a:p>
        </p:txBody>
      </p:sp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85725" y="4724400"/>
            <a:ext cx="45339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You can use </a:t>
            </a:r>
            <a:r>
              <a:rPr lang="en-US" sz="2200">
                <a:solidFill>
                  <a:schemeClr val="accent2"/>
                </a:solidFill>
              </a:rPr>
              <a:t>pointers</a:t>
            </a:r>
            <a:r>
              <a:rPr lang="en-US" sz="2200"/>
              <a:t> with classes just like you do with structs.</a:t>
            </a:r>
          </a:p>
        </p:txBody>
      </p:sp>
      <p:sp>
        <p:nvSpPr>
          <p:cNvPr id="261135" name="Line 15"/>
          <p:cNvSpPr>
            <a:spLocks noChangeShapeType="1"/>
          </p:cNvSpPr>
          <p:nvPr/>
        </p:nvSpPr>
        <p:spPr bwMode="auto">
          <a:xfrm>
            <a:off x="4646613" y="59261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39" name="Line 19"/>
          <p:cNvSpPr>
            <a:spLocks noChangeShapeType="1"/>
          </p:cNvSpPr>
          <p:nvPr/>
        </p:nvSpPr>
        <p:spPr bwMode="auto">
          <a:xfrm>
            <a:off x="5046663" y="10287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40" name="Line 20"/>
          <p:cNvSpPr>
            <a:spLocks noChangeShapeType="1"/>
          </p:cNvSpPr>
          <p:nvPr/>
        </p:nvSpPr>
        <p:spPr bwMode="auto">
          <a:xfrm>
            <a:off x="5208588" y="12303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41" name="Text Box 21"/>
          <p:cNvSpPr txBox="1">
            <a:spLocks noChangeArrowheads="1"/>
          </p:cNvSpPr>
          <p:nvPr/>
        </p:nvSpPr>
        <p:spPr bwMode="auto">
          <a:xfrm>
            <a:off x="5732463" y="2495550"/>
            <a:ext cx="2517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3           4            10</a:t>
            </a:r>
          </a:p>
        </p:txBody>
      </p:sp>
      <p:sp>
        <p:nvSpPr>
          <p:cNvPr id="261142" name="Line 22"/>
          <p:cNvSpPr>
            <a:spLocks noChangeShapeType="1"/>
          </p:cNvSpPr>
          <p:nvPr/>
        </p:nvSpPr>
        <p:spPr bwMode="auto">
          <a:xfrm>
            <a:off x="4665663" y="63547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43" name="Text Box 23"/>
          <p:cNvSpPr txBox="1">
            <a:spLocks noChangeArrowheads="1"/>
          </p:cNvSpPr>
          <p:nvPr/>
        </p:nvSpPr>
        <p:spPr bwMode="auto">
          <a:xfrm>
            <a:off x="6257925" y="5962650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3300"/>
                </a:solidFill>
              </a:rPr>
              <a:t>3000</a:t>
            </a:r>
          </a:p>
        </p:txBody>
      </p:sp>
      <p:sp>
        <p:nvSpPr>
          <p:cNvPr id="261144" name="Line 24"/>
          <p:cNvSpPr>
            <a:spLocks noChangeShapeType="1"/>
          </p:cNvSpPr>
          <p:nvPr/>
        </p:nvSpPr>
        <p:spPr bwMode="auto">
          <a:xfrm>
            <a:off x="4418013" y="39639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48" name="Text Box 28"/>
          <p:cNvSpPr txBox="1">
            <a:spLocks noChangeArrowheads="1"/>
          </p:cNvSpPr>
          <p:nvPr/>
        </p:nvSpPr>
        <p:spPr bwMode="auto">
          <a:xfrm>
            <a:off x="6094413" y="600075"/>
            <a:ext cx="1831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3       4       10</a:t>
            </a:r>
          </a:p>
        </p:txBody>
      </p:sp>
      <p:grpSp>
        <p:nvGrpSpPr>
          <p:cNvPr id="261147" name="Group 27"/>
          <p:cNvGrpSpPr>
            <a:grpSpLocks/>
          </p:cNvGrpSpPr>
          <p:nvPr/>
        </p:nvGrpSpPr>
        <p:grpSpPr bwMode="auto">
          <a:xfrm>
            <a:off x="7242175" y="4913313"/>
            <a:ext cx="1320800" cy="396875"/>
            <a:chOff x="2954" y="2003"/>
            <a:chExt cx="832" cy="250"/>
          </a:xfrm>
        </p:grpSpPr>
        <p:sp>
          <p:nvSpPr>
            <p:cNvPr id="261145" name="Text Box 25"/>
            <p:cNvSpPr txBox="1">
              <a:spLocks noChangeArrowheads="1"/>
            </p:cNvSpPr>
            <p:nvPr/>
          </p:nvSpPr>
          <p:spPr bwMode="auto">
            <a:xfrm>
              <a:off x="2954" y="2003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ptr</a:t>
              </a:r>
            </a:p>
          </p:txBody>
        </p:sp>
        <p:sp>
          <p:nvSpPr>
            <p:cNvPr id="261146" name="Rectangle 26"/>
            <p:cNvSpPr>
              <a:spLocks noChangeArrowheads="1"/>
            </p:cNvSpPr>
            <p:nvPr/>
          </p:nvSpPr>
          <p:spPr bwMode="auto">
            <a:xfrm>
              <a:off x="3294" y="2064"/>
              <a:ext cx="492" cy="174"/>
            </a:xfrm>
            <a:prstGeom prst="rect">
              <a:avLst/>
            </a:prstGeom>
            <a:solidFill>
              <a:srgbClr val="FAF0F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1149" name="Text Box 29"/>
          <p:cNvSpPr txBox="1">
            <a:spLocks noChangeArrowheads="1"/>
          </p:cNvSpPr>
          <p:nvPr/>
        </p:nvSpPr>
        <p:spPr bwMode="auto">
          <a:xfrm>
            <a:off x="7753350" y="4953000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3300"/>
                </a:solidFill>
              </a:rPr>
              <a:t>3000</a:t>
            </a:r>
          </a:p>
        </p:txBody>
      </p:sp>
      <p:sp>
        <p:nvSpPr>
          <p:cNvPr id="261151" name="Text Box 31"/>
          <p:cNvSpPr txBox="1">
            <a:spLocks noChangeArrowheads="1"/>
          </p:cNvSpPr>
          <p:nvPr/>
        </p:nvSpPr>
        <p:spPr bwMode="auto">
          <a:xfrm>
            <a:off x="7954962" y="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261152" name="AutoShape 32"/>
          <p:cNvCxnSpPr>
            <a:cxnSpLocks noChangeShapeType="1"/>
            <a:stCxn id="261149" idx="3"/>
            <a:endCxn id="261151" idx="3"/>
          </p:cNvCxnSpPr>
          <p:nvPr/>
        </p:nvCxnSpPr>
        <p:spPr bwMode="auto">
          <a:xfrm flipH="1" flipV="1">
            <a:off x="8229600" y="228600"/>
            <a:ext cx="330200" cy="4922838"/>
          </a:xfrm>
          <a:prstGeom prst="curvedConnector3">
            <a:avLst>
              <a:gd name="adj1" fmla="val -69231"/>
            </a:avLst>
          </a:prstGeom>
          <a:noFill/>
          <a:ln w="508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1153" name="Line 33"/>
          <p:cNvSpPr>
            <a:spLocks noChangeShapeType="1"/>
          </p:cNvSpPr>
          <p:nvPr/>
        </p:nvSpPr>
        <p:spPr bwMode="auto">
          <a:xfrm>
            <a:off x="4657725" y="4486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54" name="Text Box 34"/>
          <p:cNvSpPr txBox="1">
            <a:spLocks noChangeArrowheads="1"/>
          </p:cNvSpPr>
          <p:nvPr/>
        </p:nvSpPr>
        <p:spPr bwMode="auto">
          <a:xfrm>
            <a:off x="946150" y="5780088"/>
            <a:ext cx="1954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The area is: </a:t>
            </a:r>
          </a:p>
        </p:txBody>
      </p:sp>
      <p:sp>
        <p:nvSpPr>
          <p:cNvPr id="261155" name="Line 35"/>
          <p:cNvSpPr>
            <a:spLocks noChangeShapeType="1"/>
          </p:cNvSpPr>
          <p:nvPr/>
        </p:nvSpPr>
        <p:spPr bwMode="auto">
          <a:xfrm>
            <a:off x="4648200" y="4752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56" name="AutoShape 36"/>
          <p:cNvSpPr>
            <a:spLocks noChangeArrowheads="1"/>
          </p:cNvSpPr>
          <p:nvPr/>
        </p:nvSpPr>
        <p:spPr bwMode="auto">
          <a:xfrm>
            <a:off x="6191250" y="2809875"/>
            <a:ext cx="2914650" cy="1552575"/>
          </a:xfrm>
          <a:prstGeom prst="wedgeRoundRectCallout">
            <a:avLst>
              <a:gd name="adj1" fmla="val -45750"/>
              <a:gd name="adj2" fmla="val 68611"/>
              <a:gd name="adj3" fmla="val 16667"/>
            </a:avLst>
          </a:prstGeom>
          <a:solidFill>
            <a:srgbClr val="FFEFD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>
                <a:solidFill>
                  <a:schemeClr val="accent2"/>
                </a:solidFill>
              </a:rPr>
              <a:t>C++:</a:t>
            </a:r>
            <a:r>
              <a:rPr lang="en-US" sz="1800"/>
              <a:t> Since </a:t>
            </a:r>
            <a:r>
              <a:rPr lang="en-US" sz="1800" err="1">
                <a:solidFill>
                  <a:srgbClr val="6600CC"/>
                </a:solidFill>
              </a:rPr>
              <a:t>ptr</a:t>
            </a:r>
            <a:r>
              <a:rPr lang="en-US" sz="1800"/>
              <a:t> points to </a:t>
            </a:r>
            <a:r>
              <a:rPr lang="en-US" sz="1800">
                <a:solidFill>
                  <a:srgbClr val="6600CC"/>
                </a:solidFill>
              </a:rPr>
              <a:t>3000</a:t>
            </a:r>
            <a:r>
              <a:rPr lang="en-US" sz="1800"/>
              <a:t>, I’ll call the </a:t>
            </a:r>
            <a:r>
              <a:rPr lang="en-US" sz="1800" err="1"/>
              <a:t>getArea</a:t>
            </a:r>
            <a:r>
              <a:rPr lang="en-US" sz="1800"/>
              <a:t> function associated with the foo variable at 3000!</a:t>
            </a:r>
          </a:p>
        </p:txBody>
      </p:sp>
      <p:sp>
        <p:nvSpPr>
          <p:cNvPr id="261157" name="Line 37"/>
          <p:cNvSpPr>
            <a:spLocks noChangeShapeType="1"/>
          </p:cNvSpPr>
          <p:nvPr/>
        </p:nvSpPr>
        <p:spPr bwMode="auto">
          <a:xfrm>
            <a:off x="5038725" y="1543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58" name="Line 38"/>
          <p:cNvSpPr>
            <a:spLocks noChangeShapeType="1"/>
          </p:cNvSpPr>
          <p:nvPr/>
        </p:nvSpPr>
        <p:spPr bwMode="auto">
          <a:xfrm>
            <a:off x="5210175" y="17621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59" name="Rectangle 39"/>
          <p:cNvSpPr>
            <a:spLocks noChangeArrowheads="1"/>
          </p:cNvSpPr>
          <p:nvPr/>
        </p:nvSpPr>
        <p:spPr bwMode="auto">
          <a:xfrm>
            <a:off x="7789863" y="2498725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261160" name="Rectangle 40"/>
          <p:cNvSpPr>
            <a:spLocks noChangeArrowheads="1"/>
          </p:cNvSpPr>
          <p:nvPr/>
        </p:nvSpPr>
        <p:spPr bwMode="auto">
          <a:xfrm>
            <a:off x="7794625" y="2498725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261161" name="Line 41"/>
          <p:cNvSpPr>
            <a:spLocks noChangeShapeType="1"/>
          </p:cNvSpPr>
          <p:nvPr/>
        </p:nvSpPr>
        <p:spPr bwMode="auto">
          <a:xfrm>
            <a:off x="4648200" y="4752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62" name="Text Box 42"/>
          <p:cNvSpPr txBox="1">
            <a:spLocks noChangeArrowheads="1"/>
          </p:cNvSpPr>
          <p:nvPr/>
        </p:nvSpPr>
        <p:spPr bwMode="auto">
          <a:xfrm>
            <a:off x="2743200" y="57912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314</a:t>
            </a:r>
          </a:p>
        </p:txBody>
      </p:sp>
      <p:sp>
        <p:nvSpPr>
          <p:cNvPr id="261165" name="Text Box 45"/>
          <p:cNvSpPr txBox="1">
            <a:spLocks noChangeArrowheads="1"/>
          </p:cNvSpPr>
          <p:nvPr/>
        </p:nvSpPr>
        <p:spPr bwMode="auto">
          <a:xfrm>
            <a:off x="5984875" y="4556125"/>
            <a:ext cx="1979613" cy="3667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(</a:t>
            </a:r>
            <a:r>
              <a:rPr lang="en-US" sz="1800">
                <a:solidFill>
                  <a:srgbClr val="6600CC"/>
                </a:solidFill>
              </a:rPr>
              <a:t>*ptr</a:t>
            </a:r>
            <a:r>
              <a:rPr lang="en-US" sz="1800"/>
              <a:t>).getArea();</a:t>
            </a:r>
          </a:p>
        </p:txBody>
      </p:sp>
      <p:sp>
        <p:nvSpPr>
          <p:cNvPr id="261164" name="AutoShape 44"/>
          <p:cNvSpPr>
            <a:spLocks noChangeArrowheads="1"/>
          </p:cNvSpPr>
          <p:nvPr/>
        </p:nvSpPr>
        <p:spPr bwMode="auto">
          <a:xfrm>
            <a:off x="6057900" y="3314700"/>
            <a:ext cx="3067050" cy="1028700"/>
          </a:xfrm>
          <a:prstGeom prst="wedgeRoundRectCallout">
            <a:avLst>
              <a:gd name="adj1" fmla="val -40685"/>
              <a:gd name="adj2" fmla="val 78088"/>
              <a:gd name="adj3" fmla="val 16667"/>
            </a:avLst>
          </a:prstGeom>
          <a:solidFill>
            <a:srgbClr val="FFEFD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>
                <a:solidFill>
                  <a:schemeClr val="accent2"/>
                </a:solidFill>
              </a:rPr>
              <a:t>You can also use this alternate syntax…</a:t>
            </a:r>
          </a:p>
          <a:p>
            <a:pPr algn="ctr"/>
            <a:r>
              <a:rPr lang="en-US" sz="1800">
                <a:solidFill>
                  <a:schemeClr val="accent2"/>
                </a:solidFill>
              </a:rPr>
              <a:t>(It does the same thing)</a:t>
            </a:r>
            <a:endParaRPr lang="en-US" sz="1800"/>
          </a:p>
        </p:txBody>
      </p:sp>
      <p:sp>
        <p:nvSpPr>
          <p:cNvPr id="45" name="Text Box 3">
            <a:extLst>
              <a:ext uri="{FF2B5EF4-FFF2-40B4-BE49-F238E27FC236}">
                <a16:creationId xmlns:a16="http://schemas.microsoft.com/office/drawing/2014/main" id="{2AE1922E-5635-44AB-9EC7-2276990CD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659" y="740182"/>
            <a:ext cx="4506362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rgbClr val="990000"/>
                </a:solidFill>
              </a:rPr>
              <a:t>class</a:t>
            </a:r>
            <a:r>
              <a:rPr lang="en-US" sz="1900"/>
              <a:t> </a:t>
            </a:r>
            <a:r>
              <a:rPr lang="en-US" sz="1900" err="1"/>
              <a:t>Circ</a:t>
            </a:r>
            <a:endParaRPr lang="en-US" sz="1900"/>
          </a:p>
          <a:p>
            <a:r>
              <a:rPr lang="en-US" sz="1900"/>
              <a:t>{</a:t>
            </a:r>
          </a:p>
          <a:p>
            <a:r>
              <a:rPr lang="en-US" sz="1900">
                <a:solidFill>
                  <a:schemeClr val="accent2"/>
                </a:solidFill>
              </a:rPr>
              <a:t>public</a:t>
            </a:r>
            <a:r>
              <a:rPr lang="en-US" sz="1900"/>
              <a:t>:</a:t>
            </a:r>
          </a:p>
          <a:p>
            <a:endParaRPr lang="en-US" sz="100"/>
          </a:p>
          <a:p>
            <a:r>
              <a:rPr lang="en-US" sz="1900"/>
              <a:t>   </a:t>
            </a:r>
            <a:r>
              <a:rPr lang="en-US" sz="1900" err="1">
                <a:solidFill>
                  <a:srgbClr val="6600CC"/>
                </a:solidFill>
              </a:rPr>
              <a:t>Circ</a:t>
            </a:r>
            <a:r>
              <a:rPr lang="en-US" sz="1900"/>
              <a:t>(float x, float y, float rad)</a:t>
            </a:r>
          </a:p>
          <a:p>
            <a:r>
              <a:rPr lang="en-US" sz="1800"/>
              <a:t>       {  </a:t>
            </a:r>
            <a:r>
              <a:rPr lang="en-US" sz="1800" err="1">
                <a:solidFill>
                  <a:srgbClr val="990000"/>
                </a:solidFill>
              </a:rPr>
              <a:t>m_x</a:t>
            </a:r>
            <a:r>
              <a:rPr lang="en-US" sz="1800">
                <a:solidFill>
                  <a:srgbClr val="990000"/>
                </a:solidFill>
              </a:rPr>
              <a:t> = x;  </a:t>
            </a:r>
            <a:r>
              <a:rPr lang="en-US" sz="1800" err="1">
                <a:solidFill>
                  <a:srgbClr val="990000"/>
                </a:solidFill>
              </a:rPr>
              <a:t>m_y</a:t>
            </a:r>
            <a:r>
              <a:rPr lang="en-US" sz="1800">
                <a:solidFill>
                  <a:srgbClr val="990000"/>
                </a:solidFill>
              </a:rPr>
              <a:t> = y;  </a:t>
            </a:r>
            <a:r>
              <a:rPr lang="en-US" sz="1800" err="1">
                <a:solidFill>
                  <a:srgbClr val="990000"/>
                </a:solidFill>
              </a:rPr>
              <a:t>m_rad</a:t>
            </a:r>
            <a:r>
              <a:rPr lang="en-US" sz="1800">
                <a:solidFill>
                  <a:srgbClr val="990000"/>
                </a:solidFill>
              </a:rPr>
              <a:t> = rad;</a:t>
            </a:r>
            <a:r>
              <a:rPr lang="en-US" sz="1800"/>
              <a:t> }</a:t>
            </a:r>
          </a:p>
          <a:p>
            <a:endParaRPr lang="en-US" sz="800"/>
          </a:p>
          <a:p>
            <a:r>
              <a:rPr lang="en-US" sz="1900"/>
              <a:t>   float </a:t>
            </a:r>
            <a:r>
              <a:rPr lang="en-US" sz="1900">
                <a:solidFill>
                  <a:srgbClr val="6600CC"/>
                </a:solidFill>
              </a:rPr>
              <a:t>getArea</a:t>
            </a:r>
            <a:r>
              <a:rPr lang="en-US" sz="1900"/>
              <a:t>()</a:t>
            </a:r>
          </a:p>
          <a:p>
            <a:r>
              <a:rPr lang="en-US" sz="1800"/>
              <a:t>       {  </a:t>
            </a:r>
            <a:r>
              <a:rPr lang="en-US" sz="1800">
                <a:solidFill>
                  <a:srgbClr val="990000"/>
                </a:solidFill>
              </a:rPr>
              <a:t>return (3.14 * </a:t>
            </a:r>
            <a:r>
              <a:rPr lang="en-US" sz="1800" err="1">
                <a:solidFill>
                  <a:srgbClr val="990000"/>
                </a:solidFill>
              </a:rPr>
              <a:t>m_rad</a:t>
            </a:r>
            <a:r>
              <a:rPr lang="en-US" sz="1800">
                <a:solidFill>
                  <a:srgbClr val="990000"/>
                </a:solidFill>
              </a:rPr>
              <a:t> * </a:t>
            </a:r>
            <a:r>
              <a:rPr lang="en-US" sz="1800" err="1">
                <a:solidFill>
                  <a:srgbClr val="990000"/>
                </a:solidFill>
              </a:rPr>
              <a:t>m_rad</a:t>
            </a:r>
            <a:r>
              <a:rPr lang="en-US" sz="1800">
                <a:solidFill>
                  <a:srgbClr val="990000"/>
                </a:solidFill>
              </a:rPr>
              <a:t>);</a:t>
            </a:r>
            <a:r>
              <a:rPr lang="en-US" sz="1800"/>
              <a:t> }</a:t>
            </a:r>
          </a:p>
          <a:p>
            <a:endParaRPr lang="en-US" sz="800"/>
          </a:p>
          <a:p>
            <a:r>
              <a:rPr lang="en-US"/>
              <a:t>   </a:t>
            </a:r>
            <a:r>
              <a:rPr lang="en-US">
                <a:solidFill>
                  <a:srgbClr val="6600CC"/>
                </a:solidFill>
              </a:rPr>
              <a:t>…</a:t>
            </a:r>
            <a:endParaRPr lang="en-US" sz="1800"/>
          </a:p>
          <a:p>
            <a:endParaRPr lang="en-US" sz="1050"/>
          </a:p>
          <a:p>
            <a:r>
              <a:rPr lang="en-US" sz="1900">
                <a:solidFill>
                  <a:schemeClr val="accent2"/>
                </a:solidFill>
              </a:rPr>
              <a:t>private</a:t>
            </a:r>
            <a:r>
              <a:rPr lang="en-US" sz="1900"/>
              <a:t>:</a:t>
            </a:r>
          </a:p>
          <a:p>
            <a:r>
              <a:rPr lang="en-US" sz="1900"/>
              <a:t>   </a:t>
            </a:r>
          </a:p>
          <a:p>
            <a:r>
              <a:rPr lang="en-US" sz="1900"/>
              <a:t>};</a:t>
            </a:r>
          </a:p>
        </p:txBody>
      </p:sp>
      <p:sp>
        <p:nvSpPr>
          <p:cNvPr id="46" name="Text Box 10">
            <a:extLst>
              <a:ext uri="{FF2B5EF4-FFF2-40B4-BE49-F238E27FC236}">
                <a16:creationId xmlns:a16="http://schemas.microsoft.com/office/drawing/2014/main" id="{35D64752-138B-4411-A097-D65BD0419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9178" y="224879"/>
            <a:ext cx="3124200" cy="27701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990000"/>
                </a:solidFill>
              </a:rPr>
              <a:t>class</a:t>
            </a:r>
            <a:r>
              <a:rPr lang="en-US" sz="1400"/>
              <a:t> </a:t>
            </a:r>
            <a:r>
              <a:rPr lang="en-US" sz="1400" err="1"/>
              <a:t>Circ</a:t>
            </a:r>
            <a:endParaRPr lang="en-US" sz="1400"/>
          </a:p>
          <a:p>
            <a:r>
              <a:rPr lang="en-US" sz="1400"/>
              <a:t>{</a:t>
            </a:r>
          </a:p>
          <a:p>
            <a:r>
              <a:rPr lang="en-US" sz="1400">
                <a:solidFill>
                  <a:schemeClr val="accent2"/>
                </a:solidFill>
              </a:rPr>
              <a:t>public</a:t>
            </a:r>
            <a:r>
              <a:rPr lang="en-US" sz="1400"/>
              <a:t>:</a:t>
            </a:r>
          </a:p>
          <a:p>
            <a:r>
              <a:rPr lang="en-US" sz="1400"/>
              <a:t>   </a:t>
            </a:r>
            <a:r>
              <a:rPr lang="en-US" sz="1400" err="1">
                <a:solidFill>
                  <a:srgbClr val="6600CC"/>
                </a:solidFill>
              </a:rPr>
              <a:t>Circ</a:t>
            </a:r>
            <a:r>
              <a:rPr lang="en-US" sz="1400"/>
              <a:t>(float x, float y, float rad)</a:t>
            </a:r>
          </a:p>
          <a:p>
            <a:r>
              <a:rPr lang="en-US" sz="1200"/>
              <a:t>        {  </a:t>
            </a:r>
            <a:r>
              <a:rPr lang="en-US" sz="1200" err="1">
                <a:solidFill>
                  <a:srgbClr val="990000"/>
                </a:solidFill>
              </a:rPr>
              <a:t>m_x</a:t>
            </a:r>
            <a:r>
              <a:rPr lang="en-US" sz="1200">
                <a:solidFill>
                  <a:srgbClr val="990000"/>
                </a:solidFill>
              </a:rPr>
              <a:t> = x;  </a:t>
            </a:r>
            <a:r>
              <a:rPr lang="en-US" sz="1200" err="1">
                <a:solidFill>
                  <a:srgbClr val="990000"/>
                </a:solidFill>
              </a:rPr>
              <a:t>m_y</a:t>
            </a:r>
            <a:r>
              <a:rPr lang="en-US" sz="1200">
                <a:solidFill>
                  <a:srgbClr val="990000"/>
                </a:solidFill>
              </a:rPr>
              <a:t> = y;  </a:t>
            </a:r>
            <a:r>
              <a:rPr lang="en-US" sz="1200" err="1">
                <a:solidFill>
                  <a:srgbClr val="990000"/>
                </a:solidFill>
              </a:rPr>
              <a:t>m_rad</a:t>
            </a:r>
            <a:r>
              <a:rPr lang="en-US" sz="1200">
                <a:solidFill>
                  <a:srgbClr val="990000"/>
                </a:solidFill>
              </a:rPr>
              <a:t> = rad;</a:t>
            </a:r>
            <a:r>
              <a:rPr lang="en-US" sz="1200"/>
              <a:t> }</a:t>
            </a:r>
          </a:p>
          <a:p>
            <a:endParaRPr lang="en-US" sz="800"/>
          </a:p>
          <a:p>
            <a:r>
              <a:rPr lang="en-US" sz="1400"/>
              <a:t>   float </a:t>
            </a:r>
            <a:r>
              <a:rPr lang="en-US" sz="1400">
                <a:solidFill>
                  <a:srgbClr val="6600CC"/>
                </a:solidFill>
              </a:rPr>
              <a:t>getArea</a:t>
            </a:r>
            <a:r>
              <a:rPr lang="en-US" sz="1400"/>
              <a:t>()</a:t>
            </a:r>
          </a:p>
          <a:p>
            <a:r>
              <a:rPr lang="en-US" sz="1200"/>
              <a:t>        {  </a:t>
            </a:r>
            <a:r>
              <a:rPr lang="en-US" sz="1200">
                <a:solidFill>
                  <a:srgbClr val="990000"/>
                </a:solidFill>
              </a:rPr>
              <a:t>return (3.14 * </a:t>
            </a:r>
            <a:r>
              <a:rPr lang="en-US" sz="1200" err="1">
                <a:solidFill>
                  <a:srgbClr val="990000"/>
                </a:solidFill>
              </a:rPr>
              <a:t>m_rad</a:t>
            </a:r>
            <a:r>
              <a:rPr lang="en-US" sz="1200">
                <a:solidFill>
                  <a:srgbClr val="990000"/>
                </a:solidFill>
              </a:rPr>
              <a:t> * </a:t>
            </a:r>
            <a:r>
              <a:rPr lang="en-US" sz="1200" err="1">
                <a:solidFill>
                  <a:srgbClr val="990000"/>
                </a:solidFill>
              </a:rPr>
              <a:t>m_rad</a:t>
            </a:r>
            <a:r>
              <a:rPr lang="en-US" sz="1200">
                <a:solidFill>
                  <a:srgbClr val="990000"/>
                </a:solidFill>
              </a:rPr>
              <a:t>);</a:t>
            </a:r>
            <a:r>
              <a:rPr lang="en-US" sz="1200"/>
              <a:t> }</a:t>
            </a:r>
          </a:p>
          <a:p>
            <a:endParaRPr lang="en-US" sz="800"/>
          </a:p>
          <a:p>
            <a:r>
              <a:rPr lang="en-US" sz="1400"/>
              <a:t>   …</a:t>
            </a:r>
            <a:endParaRPr lang="en-US" sz="1200"/>
          </a:p>
          <a:p>
            <a:endParaRPr lang="en-US" sz="800"/>
          </a:p>
          <a:p>
            <a:r>
              <a:rPr lang="en-US" sz="1400">
                <a:solidFill>
                  <a:schemeClr val="accent2"/>
                </a:solidFill>
              </a:rPr>
              <a:t>private</a:t>
            </a:r>
            <a:r>
              <a:rPr lang="en-US" sz="1400"/>
              <a:t>:</a:t>
            </a:r>
          </a:p>
          <a:p>
            <a:r>
              <a:rPr lang="en-US" sz="1400"/>
              <a:t>  </a:t>
            </a:r>
            <a:r>
              <a:rPr lang="en-US" sz="1400" err="1"/>
              <a:t>m_x</a:t>
            </a:r>
            <a:r>
              <a:rPr lang="en-US" sz="1400"/>
              <a:t>            </a:t>
            </a:r>
            <a:r>
              <a:rPr lang="en-US" sz="1400" err="1"/>
              <a:t>m_y</a:t>
            </a:r>
            <a:r>
              <a:rPr lang="en-US" sz="1400"/>
              <a:t>           </a:t>
            </a:r>
            <a:r>
              <a:rPr lang="en-US" sz="1400" err="1"/>
              <a:t>m_rad</a:t>
            </a:r>
            <a:endParaRPr lang="en-US" sz="1400"/>
          </a:p>
          <a:p>
            <a:r>
              <a:rPr lang="en-US" sz="140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0.47118 -0.1425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59" y="-713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7 L 0.11146 -0.36111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261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-1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6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6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-0.03542 -0.1625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261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-8125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96296E-6 L -0.09584 -0.16528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261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26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6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61163" grpId="0"/>
      <p:bldP spid="261127" grpId="0" autoUpdateAnimBg="0"/>
      <p:bldP spid="261135" grpId="0" animBg="1"/>
      <p:bldP spid="261135" grpId="1" animBg="1"/>
      <p:bldP spid="261139" grpId="0" animBg="1"/>
      <p:bldP spid="261139" grpId="1" animBg="1"/>
      <p:bldP spid="261140" grpId="0" animBg="1"/>
      <p:bldP spid="261140" grpId="1" animBg="1"/>
      <p:bldP spid="261141" grpId="0"/>
      <p:bldP spid="261142" grpId="0" animBg="1"/>
      <p:bldP spid="261142" grpId="1" animBg="1"/>
      <p:bldP spid="261143" grpId="0"/>
      <p:bldP spid="261143" grpId="1"/>
      <p:bldP spid="261144" grpId="0" animBg="1"/>
      <p:bldP spid="261144" grpId="1" animBg="1"/>
      <p:bldP spid="261148" grpId="0"/>
      <p:bldP spid="261148" grpId="1"/>
      <p:bldP spid="261149" grpId="0"/>
      <p:bldP spid="261153" grpId="0" animBg="1"/>
      <p:bldP spid="261153" grpId="1" animBg="1"/>
      <p:bldP spid="261154" grpId="0"/>
      <p:bldP spid="261155" grpId="0" animBg="1"/>
      <p:bldP spid="261155" grpId="1" animBg="1"/>
      <p:bldP spid="261156" grpId="0" animBg="1"/>
      <p:bldP spid="261156" grpId="1" animBg="1"/>
      <p:bldP spid="261157" grpId="0" animBg="1"/>
      <p:bldP spid="261157" grpId="1" animBg="1"/>
      <p:bldP spid="261158" grpId="0" animBg="1"/>
      <p:bldP spid="261158" grpId="1" animBg="1"/>
      <p:bldP spid="261159" grpId="0"/>
      <p:bldP spid="261159" grpId="1"/>
      <p:bldP spid="261160" grpId="0"/>
      <p:bldP spid="261160" grpId="1"/>
      <p:bldP spid="261161" grpId="0" animBg="1"/>
      <p:bldP spid="261161" grpId="1" animBg="1"/>
      <p:bldP spid="261162" grpId="0"/>
      <p:bldP spid="261165" grpId="0" animBg="1"/>
      <p:bldP spid="261164" grpId="0" animBg="1"/>
      <p:bldP spid="261164" grpId="1" animBg="1"/>
      <p:bldP spid="45" grpId="0"/>
      <p:bldP spid="45" grpId="1"/>
      <p:bldP spid="45" grpId="2"/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altLang="en-US" sz="4000">
                <a:latin typeface="Comic Sans MS" pitchFamily="66" charset="0"/>
              </a:rPr>
              <a:t>The Old Days…Before Classes</a:t>
            </a:r>
          </a:p>
        </p:txBody>
      </p:sp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6464300" y="1208088"/>
            <a:ext cx="260032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000" b="0">
                <a:solidFill>
                  <a:schemeClr val="tx2"/>
                </a:solidFill>
              </a:rPr>
              <a:t>Before C++, we would use </a:t>
            </a:r>
            <a:r>
              <a:rPr lang="en-US" altLang="en-US" sz="2000" b="0" err="1">
                <a:solidFill>
                  <a:srgbClr val="990000"/>
                </a:solidFill>
              </a:rPr>
              <a:t>structs</a:t>
            </a:r>
            <a:r>
              <a:rPr lang="en-US" altLang="en-US" sz="2000" b="0">
                <a:solidFill>
                  <a:srgbClr val="990000"/>
                </a:solidFill>
              </a:rPr>
              <a:t>, pointers</a:t>
            </a:r>
            <a:r>
              <a:rPr lang="en-US" altLang="en-US" sz="2000" b="0">
                <a:solidFill>
                  <a:schemeClr val="tx2"/>
                </a:solidFill>
              </a:rPr>
              <a:t> and </a:t>
            </a:r>
            <a:r>
              <a:rPr lang="en-US" altLang="en-US" sz="2000" b="0">
                <a:solidFill>
                  <a:srgbClr val="990000"/>
                </a:solidFill>
              </a:rPr>
              <a:t>regular functions</a:t>
            </a:r>
            <a:r>
              <a:rPr lang="en-US" altLang="en-US" sz="2000" b="0">
                <a:solidFill>
                  <a:schemeClr val="tx2"/>
                </a:solidFill>
              </a:rPr>
              <a:t> to create class-like programs.</a:t>
            </a:r>
          </a:p>
        </p:txBody>
      </p:sp>
      <p:sp>
        <p:nvSpPr>
          <p:cNvPr id="303109" name="Rectangle 5"/>
          <p:cNvSpPr>
            <a:spLocks noChangeArrowheads="1"/>
          </p:cNvSpPr>
          <p:nvPr/>
        </p:nvSpPr>
        <p:spPr bwMode="auto">
          <a:xfrm>
            <a:off x="228600" y="1114425"/>
            <a:ext cx="6172200" cy="4676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10" name="Text Box 6"/>
          <p:cNvSpPr txBox="1">
            <a:spLocks noChangeArrowheads="1"/>
          </p:cNvSpPr>
          <p:nvPr/>
        </p:nvSpPr>
        <p:spPr bwMode="auto">
          <a:xfrm>
            <a:off x="228600" y="1066800"/>
            <a:ext cx="70104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900" b="1" err="1">
                <a:solidFill>
                  <a:srgbClr val="660066"/>
                </a:solidFill>
                <a:latin typeface="Courier New" pitchFamily="49" charset="0"/>
              </a:rPr>
              <a:t>struct</a:t>
            </a:r>
            <a:r>
              <a:rPr lang="en-US" altLang="en-US" sz="1900" b="1">
                <a:solidFill>
                  <a:srgbClr val="660066"/>
                </a:solidFill>
                <a:latin typeface="Courier New" pitchFamily="49" charset="0"/>
              </a:rPr>
              <a:t> Wallet</a:t>
            </a:r>
          </a:p>
          <a:p>
            <a:pPr algn="l"/>
            <a:r>
              <a:rPr lang="en-US" altLang="en-US" sz="1900" b="1">
                <a:solidFill>
                  <a:srgbClr val="660066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900" b="1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altLang="en-US" sz="1900" b="1" err="1">
                <a:solidFill>
                  <a:srgbClr val="660066"/>
                </a:solidFill>
                <a:latin typeface="Courier New" pitchFamily="49" charset="0"/>
              </a:rPr>
              <a:t>int</a:t>
            </a:r>
            <a:r>
              <a:rPr lang="en-US" altLang="en-US" sz="1900" b="1">
                <a:solidFill>
                  <a:srgbClr val="660066"/>
                </a:solidFill>
                <a:latin typeface="Courier New" pitchFamily="49" charset="0"/>
              </a:rPr>
              <a:t> num1s, num5s;</a:t>
            </a:r>
          </a:p>
          <a:p>
            <a:pPr algn="l"/>
            <a:r>
              <a:rPr lang="en-US" altLang="en-US" sz="1900" b="1">
                <a:solidFill>
                  <a:srgbClr val="660066"/>
                </a:solidFill>
                <a:latin typeface="Courier New" pitchFamily="49" charset="0"/>
              </a:rPr>
              <a:t>};</a:t>
            </a:r>
          </a:p>
          <a:p>
            <a:pPr algn="l"/>
            <a:endParaRPr lang="en-US" altLang="en-US" sz="1900" b="1">
              <a:solidFill>
                <a:srgbClr val="660066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>
                <a:solidFill>
                  <a:schemeClr val="tx2"/>
                </a:solidFill>
                <a:latin typeface="Courier New" pitchFamily="49" charset="0"/>
              </a:rPr>
              <a:t>void </a:t>
            </a:r>
            <a:r>
              <a:rPr lang="en-US" altLang="en-US" sz="1900" b="1" err="1">
                <a:solidFill>
                  <a:schemeClr val="tx2"/>
                </a:solidFill>
                <a:latin typeface="Courier New" pitchFamily="49" charset="0"/>
              </a:rPr>
              <a:t>Init</a:t>
            </a:r>
            <a:r>
              <a:rPr lang="en-US" altLang="en-US" sz="1900" b="1">
                <a:solidFill>
                  <a:schemeClr val="tx2"/>
                </a:solidFill>
                <a:latin typeface="Courier New" pitchFamily="49" charset="0"/>
              </a:rPr>
              <a:t>(Wallet *</a:t>
            </a:r>
            <a:r>
              <a:rPr lang="en-US" altLang="en-US" sz="1900" b="1" err="1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altLang="en-US" sz="1900" b="1">
                <a:solidFill>
                  <a:schemeClr val="tx2"/>
                </a:solidFill>
                <a:latin typeface="Courier New" pitchFamily="49" charset="0"/>
              </a:rPr>
              <a:t>)</a:t>
            </a:r>
          </a:p>
          <a:p>
            <a:pPr algn="l"/>
            <a:r>
              <a:rPr lang="en-US" altLang="en-US" sz="1900" b="1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900" b="1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900" b="1" err="1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altLang="en-US" sz="1900" b="1">
                <a:solidFill>
                  <a:schemeClr val="tx2"/>
                </a:solidFill>
                <a:latin typeface="Courier New" pitchFamily="49" charset="0"/>
              </a:rPr>
              <a:t>-&gt;num1s = 0;</a:t>
            </a:r>
          </a:p>
          <a:p>
            <a:pPr algn="l"/>
            <a:r>
              <a:rPr lang="en-US" altLang="en-US" sz="1900" b="1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900" b="1" err="1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altLang="en-US" sz="1900" b="1">
                <a:solidFill>
                  <a:schemeClr val="tx2"/>
                </a:solidFill>
                <a:latin typeface="Courier New" pitchFamily="49" charset="0"/>
              </a:rPr>
              <a:t>-&gt;num5s = 0;</a:t>
            </a:r>
          </a:p>
          <a:p>
            <a:pPr algn="l"/>
            <a:r>
              <a:rPr lang="en-US" altLang="en-US" sz="1900" b="1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  <a:p>
            <a:pPr algn="l"/>
            <a:endParaRPr lang="en-US" altLang="en-US" sz="1900" b="1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>
                <a:solidFill>
                  <a:schemeClr val="tx2"/>
                </a:solidFill>
                <a:latin typeface="Courier New" pitchFamily="49" charset="0"/>
              </a:rPr>
              <a:t>void </a:t>
            </a:r>
            <a:r>
              <a:rPr lang="en-US" altLang="en-US" sz="1900" b="1" err="1">
                <a:solidFill>
                  <a:schemeClr val="tx2"/>
                </a:solidFill>
                <a:latin typeface="Courier New" pitchFamily="49" charset="0"/>
              </a:rPr>
              <a:t>AddBill</a:t>
            </a:r>
            <a:r>
              <a:rPr lang="en-US" altLang="en-US" sz="1900" b="1">
                <a:solidFill>
                  <a:schemeClr val="tx2"/>
                </a:solidFill>
                <a:latin typeface="Courier New" pitchFamily="49" charset="0"/>
              </a:rPr>
              <a:t>(Wallet *</a:t>
            </a:r>
            <a:r>
              <a:rPr lang="en-US" altLang="en-US" sz="1900" b="1" err="1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altLang="en-US" sz="1900" b="1">
                <a:solidFill>
                  <a:schemeClr val="tx2"/>
                </a:solidFill>
                <a:latin typeface="Courier New" pitchFamily="49" charset="0"/>
              </a:rPr>
              <a:t>, </a:t>
            </a:r>
            <a:r>
              <a:rPr lang="en-US" altLang="en-US" sz="1900" b="1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en-US" sz="1900" b="1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en-US" sz="1900" b="1" err="1">
                <a:solidFill>
                  <a:schemeClr val="tx2"/>
                </a:solidFill>
                <a:latin typeface="Courier New" pitchFamily="49" charset="0"/>
              </a:rPr>
              <a:t>amt</a:t>
            </a:r>
            <a:r>
              <a:rPr lang="en-US" altLang="en-US" sz="1900" b="1">
                <a:solidFill>
                  <a:schemeClr val="tx2"/>
                </a:solidFill>
                <a:latin typeface="Courier New" pitchFamily="49" charset="0"/>
              </a:rPr>
              <a:t>)</a:t>
            </a:r>
          </a:p>
          <a:p>
            <a:pPr algn="l"/>
            <a:r>
              <a:rPr lang="en-US" altLang="en-US" sz="1900" b="1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900" b="1">
                <a:solidFill>
                  <a:schemeClr val="tx2"/>
                </a:solidFill>
                <a:latin typeface="Courier New" pitchFamily="49" charset="0"/>
              </a:rPr>
              <a:t>  if (</a:t>
            </a:r>
            <a:r>
              <a:rPr lang="en-US" altLang="en-US" sz="1900" b="1" err="1">
                <a:solidFill>
                  <a:schemeClr val="tx2"/>
                </a:solidFill>
                <a:latin typeface="Courier New" pitchFamily="49" charset="0"/>
              </a:rPr>
              <a:t>amt</a:t>
            </a:r>
            <a:r>
              <a:rPr lang="en-US" altLang="en-US" sz="1900" b="1">
                <a:solidFill>
                  <a:schemeClr val="tx2"/>
                </a:solidFill>
                <a:latin typeface="Courier New" pitchFamily="49" charset="0"/>
              </a:rPr>
              <a:t> == 1) </a:t>
            </a:r>
            <a:r>
              <a:rPr lang="en-US" altLang="en-US" sz="1900" b="1" err="1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altLang="en-US" sz="1900" b="1">
                <a:solidFill>
                  <a:schemeClr val="tx2"/>
                </a:solidFill>
                <a:latin typeface="Courier New" pitchFamily="49" charset="0"/>
              </a:rPr>
              <a:t>-&gt;num1s++;</a:t>
            </a:r>
            <a:br>
              <a:rPr lang="en-US" altLang="en-US" sz="1900" b="1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altLang="en-US" sz="1900" b="1">
                <a:solidFill>
                  <a:schemeClr val="tx2"/>
                </a:solidFill>
                <a:latin typeface="Courier New" pitchFamily="49" charset="0"/>
              </a:rPr>
              <a:t>  else if (</a:t>
            </a:r>
            <a:r>
              <a:rPr lang="en-US" altLang="en-US" sz="1900" b="1" err="1">
                <a:solidFill>
                  <a:schemeClr val="tx2"/>
                </a:solidFill>
                <a:latin typeface="Courier New" pitchFamily="49" charset="0"/>
              </a:rPr>
              <a:t>amt</a:t>
            </a:r>
            <a:r>
              <a:rPr lang="en-US" altLang="en-US" sz="1900" b="1">
                <a:solidFill>
                  <a:schemeClr val="tx2"/>
                </a:solidFill>
                <a:latin typeface="Courier New" pitchFamily="49" charset="0"/>
              </a:rPr>
              <a:t> == 5) </a:t>
            </a:r>
            <a:r>
              <a:rPr lang="en-US" altLang="en-US" sz="1900" b="1" err="1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altLang="en-US" sz="1900" b="1">
                <a:solidFill>
                  <a:schemeClr val="tx2"/>
                </a:solidFill>
                <a:latin typeface="Courier New" pitchFamily="49" charset="0"/>
              </a:rPr>
              <a:t>-&gt;num5s++;</a:t>
            </a:r>
          </a:p>
          <a:p>
            <a:pPr algn="l"/>
            <a:r>
              <a:rPr lang="en-US" altLang="en-US" sz="1900" b="1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03111" name="Rectangle 7"/>
          <p:cNvSpPr>
            <a:spLocks noChangeArrowheads="1"/>
          </p:cNvSpPr>
          <p:nvPr/>
        </p:nvSpPr>
        <p:spPr bwMode="auto">
          <a:xfrm>
            <a:off x="5864225" y="3937000"/>
            <a:ext cx="3200400" cy="243143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12" name="Text Box 8"/>
          <p:cNvSpPr txBox="1">
            <a:spLocks noChangeArrowheads="1"/>
          </p:cNvSpPr>
          <p:nvPr/>
        </p:nvSpPr>
        <p:spPr bwMode="auto">
          <a:xfrm>
            <a:off x="5867401" y="3937000"/>
            <a:ext cx="3213100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sz="1900" b="1">
                <a:solidFill>
                  <a:schemeClr val="tx2"/>
                </a:solidFill>
                <a:latin typeface="Courier New" pitchFamily="49" charset="0"/>
              </a:rPr>
              <a:t>void main()</a:t>
            </a:r>
          </a:p>
          <a:p>
            <a:pPr algn="l"/>
            <a:r>
              <a:rPr lang="en-US" altLang="en-US" sz="1900" b="1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900" b="1">
                <a:solidFill>
                  <a:schemeClr val="tx2"/>
                </a:solidFill>
                <a:latin typeface="Courier New" pitchFamily="49" charset="0"/>
              </a:rPr>
              <a:t>  Wallet w;</a:t>
            </a:r>
          </a:p>
          <a:p>
            <a:pPr algn="l"/>
            <a:r>
              <a:rPr lang="en-US" altLang="en-US" sz="1900" b="1">
                <a:solidFill>
                  <a:schemeClr val="tx2"/>
                </a:solidFill>
                <a:latin typeface="Courier New" pitchFamily="49" charset="0"/>
              </a:rPr>
              <a:t>  </a:t>
            </a:r>
          </a:p>
          <a:p>
            <a:pPr algn="l"/>
            <a:r>
              <a:rPr lang="en-US" altLang="en-US" sz="1900" b="1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900" b="1" err="1">
                <a:solidFill>
                  <a:schemeClr val="tx2"/>
                </a:solidFill>
                <a:latin typeface="Courier New" pitchFamily="49" charset="0"/>
              </a:rPr>
              <a:t>Init</a:t>
            </a:r>
            <a:r>
              <a:rPr lang="en-US" altLang="en-US" sz="1900" b="1">
                <a:solidFill>
                  <a:schemeClr val="tx2"/>
                </a:solidFill>
                <a:latin typeface="Courier New" pitchFamily="49" charset="0"/>
              </a:rPr>
              <a:t>(&amp;w);</a:t>
            </a:r>
          </a:p>
          <a:p>
            <a:pPr algn="l"/>
            <a:endParaRPr lang="en-US" altLang="en-US" sz="1900" b="1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900" b="1" err="1">
                <a:solidFill>
                  <a:schemeClr val="tx2"/>
                </a:solidFill>
                <a:latin typeface="Courier New" pitchFamily="49" charset="0"/>
              </a:rPr>
              <a:t>AddBill</a:t>
            </a:r>
            <a:r>
              <a:rPr lang="en-US" altLang="en-US" sz="1900" b="1">
                <a:solidFill>
                  <a:schemeClr val="tx2"/>
                </a:solidFill>
                <a:latin typeface="Courier New" pitchFamily="49" charset="0"/>
              </a:rPr>
              <a:t>(&amp;w , 5);</a:t>
            </a:r>
          </a:p>
          <a:p>
            <a:pPr algn="l"/>
            <a:r>
              <a:rPr lang="en-US" altLang="en-US" sz="1900" b="1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03113" name="Line 9"/>
          <p:cNvSpPr>
            <a:spLocks noChangeShapeType="1"/>
          </p:cNvSpPr>
          <p:nvPr/>
        </p:nvSpPr>
        <p:spPr bwMode="auto">
          <a:xfrm>
            <a:off x="5943600" y="4694238"/>
            <a:ext cx="2428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15" name="Rectangle 11"/>
          <p:cNvSpPr>
            <a:spLocks noChangeArrowheads="1"/>
          </p:cNvSpPr>
          <p:nvPr/>
        </p:nvSpPr>
        <p:spPr bwMode="auto">
          <a:xfrm>
            <a:off x="6477000" y="1066800"/>
            <a:ext cx="2667000" cy="2590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26" name="Line 22"/>
          <p:cNvSpPr>
            <a:spLocks noChangeShapeType="1"/>
          </p:cNvSpPr>
          <p:nvPr/>
        </p:nvSpPr>
        <p:spPr bwMode="auto">
          <a:xfrm>
            <a:off x="6013450" y="5289550"/>
            <a:ext cx="2349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27" name="Text Box 23"/>
          <p:cNvSpPr txBox="1">
            <a:spLocks noChangeArrowheads="1"/>
          </p:cNvSpPr>
          <p:nvPr/>
        </p:nvSpPr>
        <p:spPr bwMode="auto">
          <a:xfrm>
            <a:off x="8181975" y="909638"/>
            <a:ext cx="8130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>
                <a:solidFill>
                  <a:schemeClr val="tx2"/>
                </a:solidFill>
              </a:rPr>
              <a:t>4000</a:t>
            </a:r>
          </a:p>
        </p:txBody>
      </p:sp>
      <p:sp>
        <p:nvSpPr>
          <p:cNvPr id="303128" name="Text Box 24"/>
          <p:cNvSpPr txBox="1">
            <a:spLocks noChangeArrowheads="1"/>
          </p:cNvSpPr>
          <p:nvPr/>
        </p:nvSpPr>
        <p:spPr bwMode="auto">
          <a:xfrm>
            <a:off x="6608929" y="4796135"/>
            <a:ext cx="9348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>
                <a:solidFill>
                  <a:schemeClr val="accent1">
                    <a:lumMod val="50000"/>
                  </a:schemeClr>
                </a:solidFill>
              </a:rPr>
              <a:t>4000</a:t>
            </a:r>
          </a:p>
        </p:txBody>
      </p:sp>
      <p:sp>
        <p:nvSpPr>
          <p:cNvPr id="303129" name="Line 25"/>
          <p:cNvSpPr>
            <a:spLocks noChangeShapeType="1"/>
          </p:cNvSpPr>
          <p:nvPr/>
        </p:nvSpPr>
        <p:spPr bwMode="auto">
          <a:xfrm>
            <a:off x="-1" y="2714625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3132" name="Group 28"/>
          <p:cNvGrpSpPr>
            <a:grpSpLocks/>
          </p:cNvGrpSpPr>
          <p:nvPr/>
        </p:nvGrpSpPr>
        <p:grpSpPr bwMode="auto">
          <a:xfrm>
            <a:off x="6429377" y="862013"/>
            <a:ext cx="1800225" cy="977900"/>
            <a:chOff x="4050" y="353"/>
            <a:chExt cx="1134" cy="616"/>
          </a:xfrm>
        </p:grpSpPr>
        <p:sp>
          <p:nvSpPr>
            <p:cNvPr id="303114" name="Rectangle 10"/>
            <p:cNvSpPr>
              <a:spLocks noChangeArrowheads="1"/>
            </p:cNvSpPr>
            <p:nvPr/>
          </p:nvSpPr>
          <p:spPr bwMode="auto">
            <a:xfrm>
              <a:off x="4289" y="431"/>
              <a:ext cx="895" cy="538"/>
            </a:xfrm>
            <a:prstGeom prst="rect">
              <a:avLst/>
            </a:prstGeom>
            <a:solidFill>
              <a:srgbClr val="0066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18" name="Text Box 14"/>
            <p:cNvSpPr txBox="1">
              <a:spLocks noChangeArrowheads="1"/>
            </p:cNvSpPr>
            <p:nvPr/>
          </p:nvSpPr>
          <p:spPr bwMode="auto">
            <a:xfrm>
              <a:off x="4050" y="353"/>
              <a:ext cx="2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800" b="0">
                  <a:solidFill>
                    <a:schemeClr val="tx2"/>
                  </a:solidFill>
                </a:rPr>
                <a:t>w</a:t>
              </a:r>
            </a:p>
          </p:txBody>
        </p:sp>
        <p:sp>
          <p:nvSpPr>
            <p:cNvPr id="303119" name="Rectangle 15"/>
            <p:cNvSpPr>
              <a:spLocks noChangeArrowheads="1"/>
            </p:cNvSpPr>
            <p:nvPr/>
          </p:nvSpPr>
          <p:spPr bwMode="auto">
            <a:xfrm>
              <a:off x="4773" y="460"/>
              <a:ext cx="374" cy="201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20" name="Text Box 16"/>
            <p:cNvSpPr txBox="1">
              <a:spLocks noChangeArrowheads="1"/>
            </p:cNvSpPr>
            <p:nvPr/>
          </p:nvSpPr>
          <p:spPr bwMode="auto">
            <a:xfrm>
              <a:off x="4285" y="434"/>
              <a:ext cx="5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0">
                  <a:solidFill>
                    <a:schemeClr val="bg1"/>
                  </a:solidFill>
                </a:rPr>
                <a:t>num1s</a:t>
              </a:r>
            </a:p>
          </p:txBody>
        </p:sp>
        <p:sp>
          <p:nvSpPr>
            <p:cNvPr id="303122" name="Text Box 18"/>
            <p:cNvSpPr txBox="1">
              <a:spLocks noChangeArrowheads="1"/>
            </p:cNvSpPr>
            <p:nvPr/>
          </p:nvSpPr>
          <p:spPr bwMode="auto">
            <a:xfrm>
              <a:off x="4272" y="681"/>
              <a:ext cx="5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0">
                  <a:solidFill>
                    <a:schemeClr val="bg1"/>
                  </a:solidFill>
                </a:rPr>
                <a:t>num5s</a:t>
              </a:r>
            </a:p>
          </p:txBody>
        </p:sp>
        <p:sp>
          <p:nvSpPr>
            <p:cNvPr id="303130" name="Rectangle 26"/>
            <p:cNvSpPr>
              <a:spLocks noChangeArrowheads="1"/>
            </p:cNvSpPr>
            <p:nvPr/>
          </p:nvSpPr>
          <p:spPr bwMode="auto">
            <a:xfrm>
              <a:off x="4772" y="701"/>
              <a:ext cx="374" cy="201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3135" name="Group 31"/>
          <p:cNvGrpSpPr>
            <a:grpSpLocks/>
          </p:cNvGrpSpPr>
          <p:nvPr/>
        </p:nvGrpSpPr>
        <p:grpSpPr bwMode="auto">
          <a:xfrm>
            <a:off x="6569075" y="2057400"/>
            <a:ext cx="1676400" cy="457200"/>
            <a:chOff x="4138" y="1106"/>
            <a:chExt cx="1056" cy="288"/>
          </a:xfrm>
        </p:grpSpPr>
        <p:sp>
          <p:nvSpPr>
            <p:cNvPr id="303133" name="Rectangle 29"/>
            <p:cNvSpPr>
              <a:spLocks noChangeArrowheads="1"/>
            </p:cNvSpPr>
            <p:nvPr/>
          </p:nvSpPr>
          <p:spPr bwMode="auto">
            <a:xfrm>
              <a:off x="4522" y="1191"/>
              <a:ext cx="672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34" name="Text Box 30"/>
            <p:cNvSpPr txBox="1">
              <a:spLocks noChangeArrowheads="1"/>
            </p:cNvSpPr>
            <p:nvPr/>
          </p:nvSpPr>
          <p:spPr bwMode="auto">
            <a:xfrm>
              <a:off x="4138" y="1106"/>
              <a:ext cx="4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0">
                  <a:solidFill>
                    <a:schemeClr val="tx2"/>
                  </a:solidFill>
                </a:rPr>
                <a:t>ptr</a:t>
              </a:r>
            </a:p>
          </p:txBody>
        </p:sp>
      </p:grpSp>
      <p:grpSp>
        <p:nvGrpSpPr>
          <p:cNvPr id="303139" name="Group 35"/>
          <p:cNvGrpSpPr>
            <a:grpSpLocks/>
          </p:cNvGrpSpPr>
          <p:nvPr/>
        </p:nvGrpSpPr>
        <p:grpSpPr bwMode="auto">
          <a:xfrm>
            <a:off x="8237553" y="975575"/>
            <a:ext cx="311151" cy="1569186"/>
            <a:chOff x="5209" y="542"/>
            <a:chExt cx="196" cy="875"/>
          </a:xfrm>
        </p:grpSpPr>
        <p:cxnSp>
          <p:nvCxnSpPr>
            <p:cNvPr id="303136" name="AutoShape 32"/>
            <p:cNvCxnSpPr>
              <a:cxnSpLocks noChangeShapeType="1"/>
              <a:stCxn id="303133" idx="3"/>
              <a:endCxn id="3" idx="3"/>
            </p:cNvCxnSpPr>
            <p:nvPr/>
          </p:nvCxnSpPr>
          <p:spPr bwMode="auto">
            <a:xfrm flipH="1" flipV="1">
              <a:off x="5209" y="542"/>
              <a:ext cx="5" cy="742"/>
            </a:xfrm>
            <a:prstGeom prst="curvedConnector3">
              <a:avLst>
                <a:gd name="adj1" fmla="val -3007895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3138" name="Text Box 34"/>
            <p:cNvSpPr txBox="1">
              <a:spLocks noChangeArrowheads="1"/>
            </p:cNvSpPr>
            <p:nvPr/>
          </p:nvSpPr>
          <p:spPr bwMode="auto">
            <a:xfrm>
              <a:off x="5232" y="1162"/>
              <a:ext cx="173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0">
                  <a:solidFill>
                    <a:schemeClr val="tx2"/>
                  </a:solidFill>
                </a:rPr>
                <a:t> </a:t>
              </a:r>
            </a:p>
          </p:txBody>
        </p:sp>
      </p:grpSp>
      <p:sp>
        <p:nvSpPr>
          <p:cNvPr id="303146" name="Text Box 42"/>
          <p:cNvSpPr txBox="1">
            <a:spLocks noChangeArrowheads="1"/>
          </p:cNvSpPr>
          <p:nvPr/>
        </p:nvSpPr>
        <p:spPr bwMode="auto">
          <a:xfrm>
            <a:off x="7292975" y="2114550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>
                <a:solidFill>
                  <a:schemeClr val="accent2"/>
                </a:solidFill>
              </a:rPr>
              <a:t>4000</a:t>
            </a:r>
          </a:p>
        </p:txBody>
      </p:sp>
      <p:sp>
        <p:nvSpPr>
          <p:cNvPr id="303148" name="Line 44"/>
          <p:cNvSpPr>
            <a:spLocks noChangeShapeType="1"/>
          </p:cNvSpPr>
          <p:nvPr/>
        </p:nvSpPr>
        <p:spPr bwMode="auto">
          <a:xfrm>
            <a:off x="288923" y="3292475"/>
            <a:ext cx="26035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49" name="Rectangle 45"/>
          <p:cNvSpPr>
            <a:spLocks noChangeArrowheads="1"/>
          </p:cNvSpPr>
          <p:nvPr/>
        </p:nvSpPr>
        <p:spPr bwMode="auto">
          <a:xfrm>
            <a:off x="7704138" y="971550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3150" name="Line 46"/>
          <p:cNvSpPr>
            <a:spLocks noChangeShapeType="1"/>
          </p:cNvSpPr>
          <p:nvPr/>
        </p:nvSpPr>
        <p:spPr bwMode="auto">
          <a:xfrm>
            <a:off x="288923" y="3581400"/>
            <a:ext cx="26035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51" name="Rectangle 47"/>
          <p:cNvSpPr>
            <a:spLocks noChangeArrowheads="1"/>
          </p:cNvSpPr>
          <p:nvPr/>
        </p:nvSpPr>
        <p:spPr bwMode="auto">
          <a:xfrm>
            <a:off x="7696200" y="1352550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3152" name="Line 48"/>
          <p:cNvSpPr>
            <a:spLocks noChangeShapeType="1"/>
          </p:cNvSpPr>
          <p:nvPr/>
        </p:nvSpPr>
        <p:spPr bwMode="auto">
          <a:xfrm>
            <a:off x="76200" y="3841750"/>
            <a:ext cx="260349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53" name="Line 49"/>
          <p:cNvSpPr>
            <a:spLocks noChangeShapeType="1"/>
          </p:cNvSpPr>
          <p:nvPr/>
        </p:nvSpPr>
        <p:spPr bwMode="auto">
          <a:xfrm>
            <a:off x="5943600" y="5867400"/>
            <a:ext cx="2603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57" name="Line 53"/>
          <p:cNvSpPr>
            <a:spLocks noChangeShapeType="1"/>
          </p:cNvSpPr>
          <p:nvPr/>
        </p:nvSpPr>
        <p:spPr bwMode="auto">
          <a:xfrm>
            <a:off x="76200" y="4419600"/>
            <a:ext cx="24447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3160" name="Group 56"/>
          <p:cNvGrpSpPr>
            <a:grpSpLocks/>
          </p:cNvGrpSpPr>
          <p:nvPr/>
        </p:nvGrpSpPr>
        <p:grpSpPr bwMode="auto">
          <a:xfrm>
            <a:off x="6269038" y="2359025"/>
            <a:ext cx="1957387" cy="457200"/>
            <a:chOff x="3961" y="1106"/>
            <a:chExt cx="1233" cy="288"/>
          </a:xfrm>
        </p:grpSpPr>
        <p:sp>
          <p:nvSpPr>
            <p:cNvPr id="303161" name="Rectangle 57"/>
            <p:cNvSpPr>
              <a:spLocks noChangeArrowheads="1"/>
            </p:cNvSpPr>
            <p:nvPr/>
          </p:nvSpPr>
          <p:spPr bwMode="auto">
            <a:xfrm>
              <a:off x="4522" y="1191"/>
              <a:ext cx="672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62" name="Text Box 58"/>
            <p:cNvSpPr txBox="1">
              <a:spLocks noChangeArrowheads="1"/>
            </p:cNvSpPr>
            <p:nvPr/>
          </p:nvSpPr>
          <p:spPr bwMode="auto">
            <a:xfrm>
              <a:off x="3961" y="1106"/>
              <a:ext cx="10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0">
                  <a:solidFill>
                    <a:schemeClr val="tx2"/>
                  </a:solidFill>
                </a:rPr>
                <a:t>   </a:t>
              </a:r>
              <a:r>
                <a:rPr lang="en-US" altLang="en-US" b="0" err="1">
                  <a:solidFill>
                    <a:schemeClr val="tx2"/>
                  </a:solidFill>
                </a:rPr>
                <a:t>ptr</a:t>
              </a:r>
              <a:r>
                <a:rPr lang="en-US" altLang="en-US" b="0">
                  <a:solidFill>
                    <a:schemeClr val="tx2"/>
                  </a:solidFill>
                </a:rPr>
                <a:t>        </a:t>
              </a:r>
            </a:p>
          </p:txBody>
        </p:sp>
      </p:grpSp>
      <p:sp>
        <p:nvSpPr>
          <p:cNvPr id="303163" name="Rectangle 59"/>
          <p:cNvSpPr>
            <a:spLocks noChangeArrowheads="1"/>
          </p:cNvSpPr>
          <p:nvPr/>
        </p:nvSpPr>
        <p:spPr bwMode="auto">
          <a:xfrm>
            <a:off x="7332663" y="2433638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>
                <a:solidFill>
                  <a:schemeClr val="accent2"/>
                </a:solidFill>
              </a:rPr>
              <a:t>4000</a:t>
            </a:r>
          </a:p>
        </p:txBody>
      </p:sp>
      <p:grpSp>
        <p:nvGrpSpPr>
          <p:cNvPr id="303164" name="Group 60"/>
          <p:cNvGrpSpPr>
            <a:grpSpLocks/>
          </p:cNvGrpSpPr>
          <p:nvPr/>
        </p:nvGrpSpPr>
        <p:grpSpPr bwMode="auto">
          <a:xfrm>
            <a:off x="8237550" y="974854"/>
            <a:ext cx="298450" cy="1837804"/>
            <a:chOff x="5218" y="532"/>
            <a:chExt cx="188" cy="841"/>
          </a:xfrm>
        </p:grpSpPr>
        <p:cxnSp>
          <p:nvCxnSpPr>
            <p:cNvPr id="303165" name="AutoShape 61"/>
            <p:cNvCxnSpPr>
              <a:cxnSpLocks noChangeShapeType="1"/>
              <a:stCxn id="71" idx="3"/>
              <a:endCxn id="3" idx="3"/>
            </p:cNvCxnSpPr>
            <p:nvPr/>
          </p:nvCxnSpPr>
          <p:spPr bwMode="auto">
            <a:xfrm flipH="1" flipV="1">
              <a:off x="5218" y="532"/>
              <a:ext cx="4" cy="745"/>
            </a:xfrm>
            <a:prstGeom prst="curvedConnector3">
              <a:avLst>
                <a:gd name="adj1" fmla="val -3709834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3166" name="Text Box 62"/>
            <p:cNvSpPr txBox="1">
              <a:spLocks noChangeArrowheads="1"/>
            </p:cNvSpPr>
            <p:nvPr/>
          </p:nvSpPr>
          <p:spPr bwMode="auto">
            <a:xfrm>
              <a:off x="5232" y="1162"/>
              <a:ext cx="17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0">
                  <a:ln w="28575">
                    <a:solidFill>
                      <a:schemeClr val="tx1"/>
                    </a:solidFill>
                  </a:ln>
                  <a:solidFill>
                    <a:schemeClr val="tx2"/>
                  </a:solidFill>
                </a:rPr>
                <a:t> </a:t>
              </a:r>
            </a:p>
          </p:txBody>
        </p:sp>
      </p:grpSp>
      <p:sp>
        <p:nvSpPr>
          <p:cNvPr id="303167" name="Line 63"/>
          <p:cNvSpPr>
            <a:spLocks noChangeShapeType="1"/>
          </p:cNvSpPr>
          <p:nvPr/>
        </p:nvSpPr>
        <p:spPr bwMode="auto">
          <a:xfrm>
            <a:off x="288922" y="4997450"/>
            <a:ext cx="27622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73" name="Line 69"/>
          <p:cNvSpPr>
            <a:spLocks noChangeShapeType="1"/>
          </p:cNvSpPr>
          <p:nvPr/>
        </p:nvSpPr>
        <p:spPr bwMode="auto">
          <a:xfrm>
            <a:off x="287803" y="5302250"/>
            <a:ext cx="26147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61837" y="744826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967999" y="2372082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74" name="Text Box 24"/>
          <p:cNvSpPr txBox="1">
            <a:spLocks noChangeArrowheads="1"/>
          </p:cNvSpPr>
          <p:nvPr/>
        </p:nvSpPr>
        <p:spPr bwMode="auto">
          <a:xfrm>
            <a:off x="7066129" y="5419165"/>
            <a:ext cx="9348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>
                <a:solidFill>
                  <a:schemeClr val="accent1">
                    <a:lumMod val="50000"/>
                  </a:schemeClr>
                </a:solidFill>
              </a:rPr>
              <a:t>4000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162393" y="2867569"/>
            <a:ext cx="2728913" cy="1668929"/>
          </a:xfrm>
          <a:prstGeom prst="wedgeRoundRectCallout">
            <a:avLst>
              <a:gd name="adj1" fmla="val 57630"/>
              <a:gd name="adj2" fmla="val 90652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let a</a:t>
            </a:r>
            <a:r>
              <a:rPr kumimoji="0" lang="en-US" sz="180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function </a:t>
            </a:r>
            <a:r>
              <a:rPr kumimoji="0" lang="en-US" sz="180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operate on a</a:t>
            </a:r>
            <a:r>
              <a:rPr kumimoji="0" lang="en-US" sz="180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i="0" u="none" strike="noStrike" cap="none" normalizeH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struct</a:t>
            </a:r>
            <a:r>
              <a:rPr kumimoji="0" lang="en-US" sz="180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variable, we used to have to pass in the variable’s address...</a:t>
            </a:r>
            <a:endParaRPr kumimoji="0" lang="en-US" sz="180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9" name="Rounded Rectangular Callout 78"/>
          <p:cNvSpPr/>
          <p:nvPr/>
        </p:nvSpPr>
        <p:spPr bwMode="auto">
          <a:xfrm>
            <a:off x="838199" y="985838"/>
            <a:ext cx="2728913" cy="1210702"/>
          </a:xfrm>
          <a:prstGeom prst="wedgeRoundRectCallout">
            <a:avLst>
              <a:gd name="adj1" fmla="val -48807"/>
              <a:gd name="adj2" fmla="val 129864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 function</a:t>
            </a:r>
            <a:r>
              <a:rPr kumimoji="0" lang="en-US" sz="180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can then use its pointer to get to the original variabl</a:t>
            </a:r>
            <a:r>
              <a:rPr lang="en-US" sz="1800"/>
              <a:t>e.</a:t>
            </a:r>
            <a:endParaRPr kumimoji="0" lang="en-US" sz="180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0" name="Text Box 70"/>
          <p:cNvSpPr txBox="1">
            <a:spLocks noChangeArrowheads="1"/>
          </p:cNvSpPr>
          <p:nvPr/>
        </p:nvSpPr>
        <p:spPr bwMode="auto">
          <a:xfrm>
            <a:off x="365125" y="5913438"/>
            <a:ext cx="52736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0">
                <a:solidFill>
                  <a:schemeClr val="tx2"/>
                </a:solidFill>
              </a:rPr>
              <a:t>As it turns out, C++ classes work in an almost identical fashion!</a:t>
            </a:r>
          </a:p>
        </p:txBody>
      </p:sp>
      <p:sp>
        <p:nvSpPr>
          <p:cNvPr id="81" name="Text Box 24"/>
          <p:cNvSpPr txBox="1">
            <a:spLocks noChangeArrowheads="1"/>
          </p:cNvSpPr>
          <p:nvPr/>
        </p:nvSpPr>
        <p:spPr bwMode="auto">
          <a:xfrm>
            <a:off x="8009782" y="5424785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>
                <a:solidFill>
                  <a:schemeClr val="accent1">
                    <a:lumMod val="50000"/>
                  </a:schemeClr>
                </a:solidFill>
              </a:rPr>
              <a:t>5</a:t>
            </a:r>
          </a:p>
        </p:txBody>
      </p:sp>
      <p:grpSp>
        <p:nvGrpSpPr>
          <p:cNvPr id="82" name="Group 56"/>
          <p:cNvGrpSpPr>
            <a:grpSpLocks/>
          </p:cNvGrpSpPr>
          <p:nvPr/>
        </p:nvGrpSpPr>
        <p:grpSpPr bwMode="auto">
          <a:xfrm>
            <a:off x="6219825" y="2743200"/>
            <a:ext cx="1997074" cy="461963"/>
            <a:chOff x="3936" y="1106"/>
            <a:chExt cx="1258" cy="291"/>
          </a:xfrm>
        </p:grpSpPr>
        <p:sp>
          <p:nvSpPr>
            <p:cNvPr id="83" name="Rectangle 57"/>
            <p:cNvSpPr>
              <a:spLocks noChangeArrowheads="1"/>
            </p:cNvSpPr>
            <p:nvPr/>
          </p:nvSpPr>
          <p:spPr bwMode="auto">
            <a:xfrm>
              <a:off x="4522" y="1191"/>
              <a:ext cx="672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Text Box 58"/>
            <p:cNvSpPr txBox="1">
              <a:spLocks noChangeArrowheads="1"/>
            </p:cNvSpPr>
            <p:nvPr/>
          </p:nvSpPr>
          <p:spPr bwMode="auto">
            <a:xfrm>
              <a:off x="3936" y="1106"/>
              <a:ext cx="106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0">
                  <a:solidFill>
                    <a:schemeClr val="tx2"/>
                  </a:solidFill>
                </a:rPr>
                <a:t>   </a:t>
              </a:r>
              <a:r>
                <a:rPr lang="en-US" altLang="en-US" b="0" err="1">
                  <a:solidFill>
                    <a:schemeClr val="tx2"/>
                  </a:solidFill>
                </a:rPr>
                <a:t>amt</a:t>
              </a:r>
              <a:r>
                <a:rPr lang="en-US" altLang="en-US" b="0">
                  <a:solidFill>
                    <a:schemeClr val="tx2"/>
                  </a:solidFill>
                </a:rPr>
                <a:t>     </a:t>
              </a:r>
              <a:r>
                <a:rPr lang="en-US" altLang="en-US" sz="1600" b="0">
                  <a:solidFill>
                    <a:schemeClr val="tx2"/>
                  </a:solidFill>
                </a:rPr>
                <a:t> </a:t>
              </a:r>
              <a:r>
                <a:rPr lang="en-US" altLang="en-US" sz="1800" b="0">
                  <a:solidFill>
                    <a:srgbClr val="C00000"/>
                  </a:solidFill>
                </a:rPr>
                <a:t>5</a:t>
              </a:r>
            </a:p>
          </p:txBody>
        </p:sp>
      </p:grpSp>
      <p:sp>
        <p:nvSpPr>
          <p:cNvPr id="85" name="Rounded Rectangular Callout 84"/>
          <p:cNvSpPr/>
          <p:nvPr/>
        </p:nvSpPr>
        <p:spPr bwMode="auto">
          <a:xfrm>
            <a:off x="2797936" y="256662"/>
            <a:ext cx="2728913" cy="1210702"/>
          </a:xfrm>
          <a:prstGeom prst="wedgeRoundRectCallout">
            <a:avLst>
              <a:gd name="adj1" fmla="val -87201"/>
              <a:gd name="adj2" fmla="val 70072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 Wallet</a:t>
            </a:r>
            <a:r>
              <a:rPr kumimoji="0" lang="en-US" sz="180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structure keeps track of how many $1 and $5 the wallet holds…</a:t>
            </a:r>
            <a:endParaRPr kumimoji="0" lang="en-US" sz="180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6" name="Rounded Rectangular Callout 85"/>
          <p:cNvSpPr/>
          <p:nvPr/>
        </p:nvSpPr>
        <p:spPr bwMode="auto">
          <a:xfrm>
            <a:off x="2514600" y="1105406"/>
            <a:ext cx="2728913" cy="1210702"/>
          </a:xfrm>
          <a:prstGeom prst="wedgeRoundRectCallout">
            <a:avLst>
              <a:gd name="adj1" fmla="val -87201"/>
              <a:gd name="adj2" fmla="val 70072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 </a:t>
            </a:r>
            <a:r>
              <a:rPr kumimoji="0" lang="en-US" sz="1800" i="0" u="none" strike="noStrike" cap="none" normalizeH="0" baseline="0" err="1">
                <a:ln>
                  <a:noFill/>
                </a:ln>
                <a:solidFill>
                  <a:srgbClr val="FF0066"/>
                </a:solidFill>
                <a:effectLst/>
                <a:latin typeface="Comic Sans MS" pitchFamily="66" charset="0"/>
                <a:cs typeface="Times New Roman" pitchFamily="18" charset="0"/>
              </a:rPr>
              <a:t>Init</a:t>
            </a:r>
            <a:r>
              <a:rPr kumimoji="0" lang="en-US" sz="1800" i="0" u="none" strike="noStrike" cap="none" normalizeH="0" baseline="0">
                <a:ln>
                  <a:noFill/>
                </a:ln>
                <a:solidFill>
                  <a:srgbClr val="FF0066"/>
                </a:solidFill>
                <a:effectLst/>
                <a:latin typeface="Comic Sans MS" pitchFamily="66" charset="0"/>
                <a:cs typeface="Times New Roman" pitchFamily="18" charset="0"/>
              </a:rPr>
              <a:t>()</a:t>
            </a:r>
            <a:r>
              <a:rPr kumimoji="0" lang="en-US" sz="1800" i="0" u="none" strike="noStrike" cap="none" normalizeH="0">
                <a:ln>
                  <a:noFill/>
                </a:ln>
                <a:solidFill>
                  <a:srgbClr val="FF0066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function initializes the wallet... </a:t>
            </a:r>
            <a:br>
              <a:rPr kumimoji="0" lang="en-US" sz="180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br>
              <a:rPr kumimoji="0" lang="en-US" sz="105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sz="1800"/>
              <a:t>’s like a </a:t>
            </a:r>
            <a:r>
              <a:rPr lang="en-US" sz="1800">
                <a:solidFill>
                  <a:srgbClr val="FF0066"/>
                </a:solidFill>
              </a:rPr>
              <a:t>constructor</a:t>
            </a:r>
            <a:r>
              <a:rPr lang="en-US" sz="1800"/>
              <a:t>.</a:t>
            </a:r>
            <a:endParaRPr kumimoji="0" lang="en-US" sz="1800" i="0" u="none" strike="noStrike" cap="none" normalizeH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7" name="Rounded Rectangular Callout 86"/>
          <p:cNvSpPr/>
          <p:nvPr/>
        </p:nvSpPr>
        <p:spPr bwMode="auto">
          <a:xfrm>
            <a:off x="2590800" y="2590800"/>
            <a:ext cx="3474244" cy="1456765"/>
          </a:xfrm>
          <a:prstGeom prst="wedgeRoundRectCallout">
            <a:avLst>
              <a:gd name="adj1" fmla="val -87201"/>
              <a:gd name="adj2" fmla="val 70072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the </a:t>
            </a:r>
            <a:r>
              <a:rPr kumimoji="0" lang="en-US" sz="1800" i="0" u="none" strike="noStrike" cap="none" normalizeH="0" baseline="0" err="1">
                <a:ln>
                  <a:noFill/>
                </a:ln>
                <a:solidFill>
                  <a:srgbClr val="FF0066"/>
                </a:solidFill>
                <a:effectLst/>
                <a:latin typeface="Comic Sans MS" pitchFamily="66" charset="0"/>
                <a:cs typeface="Times New Roman" pitchFamily="18" charset="0"/>
              </a:rPr>
              <a:t>AddBill</a:t>
            </a:r>
            <a:r>
              <a:rPr kumimoji="0" lang="en-US" sz="1800" i="0" u="none" strike="noStrike" cap="none" normalizeH="0" baseline="0">
                <a:ln>
                  <a:noFill/>
                </a:ln>
                <a:solidFill>
                  <a:srgbClr val="FF0066"/>
                </a:solidFill>
                <a:effectLst/>
                <a:latin typeface="Comic Sans MS" pitchFamily="66" charset="0"/>
                <a:cs typeface="Times New Roman" pitchFamily="18" charset="0"/>
              </a:rPr>
              <a:t>()</a:t>
            </a:r>
            <a:r>
              <a:rPr kumimoji="0" lang="en-US" sz="1800" i="0" u="none" strike="noStrike" cap="none" normalizeH="0">
                <a:ln>
                  <a:noFill/>
                </a:ln>
                <a:solidFill>
                  <a:srgbClr val="FF0066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function lets us add a bill to the wallet... </a:t>
            </a:r>
            <a:br>
              <a:rPr kumimoji="0" lang="en-US" sz="180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050" i="0" u="none" strike="noStrike" cap="none" normalizeH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/>
              <a:t>by updating the contents of the </a:t>
            </a:r>
            <a:r>
              <a:rPr lang="en-US" sz="1800" err="1"/>
              <a:t>struct</a:t>
            </a:r>
            <a:r>
              <a:rPr lang="en-US" sz="1800"/>
              <a:t>.</a:t>
            </a:r>
            <a:endParaRPr kumimoji="0" lang="en-US" sz="1800" i="0" u="none" strike="noStrike" cap="none" normalizeH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8" name="Line 69"/>
          <p:cNvSpPr>
            <a:spLocks noChangeShapeType="1"/>
          </p:cNvSpPr>
          <p:nvPr/>
        </p:nvSpPr>
        <p:spPr bwMode="auto">
          <a:xfrm>
            <a:off x="3076575" y="5057467"/>
            <a:ext cx="238125" cy="190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Rectangle 45"/>
          <p:cNvSpPr>
            <a:spLocks noChangeArrowheads="1"/>
          </p:cNvSpPr>
          <p:nvPr/>
        </p:nvSpPr>
        <p:spPr bwMode="auto">
          <a:xfrm>
            <a:off x="7724775" y="1357610"/>
            <a:ext cx="3225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rgbClr val="FFC000"/>
                </a:solidFill>
              </a:rPr>
              <a:t>1</a:t>
            </a:r>
            <a:endParaRPr lang="en-US" altLang="en-US" b="0">
              <a:solidFill>
                <a:srgbClr val="FFC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3CD2B-51D8-6240-A3E9-5706B2E3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2EA2-16EE-4980-97D8-C0465ACFA85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1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81481E-6 L -0.4533 -0.3731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74" y="-1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7 L -0.42656 -0.3717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303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37" y="-1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0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303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59259E-6 L -0.43211 -0.20393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-10208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0.3651 -0.20371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64" y="-1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30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303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8" grpId="0"/>
      <p:bldP spid="303113" grpId="0" animBg="1"/>
      <p:bldP spid="303113" grpId="1" animBg="1"/>
      <p:bldP spid="303115" grpId="0" animBg="1"/>
      <p:bldP spid="303126" grpId="0" animBg="1"/>
      <p:bldP spid="303126" grpId="1" animBg="1"/>
      <p:bldP spid="303128" grpId="0"/>
      <p:bldP spid="303128" grpId="1"/>
      <p:bldP spid="303128" grpId="2"/>
      <p:bldP spid="303129" grpId="0" animBg="1"/>
      <p:bldP spid="303129" grpId="1" animBg="1"/>
      <p:bldP spid="303146" grpId="0"/>
      <p:bldP spid="303146" grpId="1"/>
      <p:bldP spid="303148" grpId="0" animBg="1"/>
      <p:bldP spid="303148" grpId="1" animBg="1"/>
      <p:bldP spid="303149" grpId="0"/>
      <p:bldP spid="303150" grpId="0" animBg="1"/>
      <p:bldP spid="303150" grpId="1" animBg="1"/>
      <p:bldP spid="303151" grpId="0"/>
      <p:bldP spid="303151" grpId="1"/>
      <p:bldP spid="303152" grpId="0" animBg="1"/>
      <p:bldP spid="303152" grpId="1" animBg="1"/>
      <p:bldP spid="303153" grpId="0" animBg="1"/>
      <p:bldP spid="303153" grpId="1" animBg="1"/>
      <p:bldP spid="303157" grpId="0" animBg="1"/>
      <p:bldP spid="303157" grpId="1" animBg="1"/>
      <p:bldP spid="303163" grpId="0"/>
      <p:bldP spid="303163" grpId="1"/>
      <p:bldP spid="303167" grpId="0" animBg="1"/>
      <p:bldP spid="303167" grpId="1" animBg="1"/>
      <p:bldP spid="303173" grpId="0" animBg="1"/>
      <p:bldP spid="303173" grpId="1" animBg="1"/>
      <p:bldP spid="74" grpId="0"/>
      <p:bldP spid="74" grpId="1"/>
      <p:bldP spid="7" grpId="0" animBg="1"/>
      <p:bldP spid="7" grpId="1" animBg="1"/>
      <p:bldP spid="7" grpId="2" animBg="1"/>
      <p:bldP spid="79" grpId="0" animBg="1"/>
      <p:bldP spid="79" grpId="1" animBg="1"/>
      <p:bldP spid="80" grpId="0"/>
      <p:bldP spid="81" grpId="0"/>
      <p:bldP spid="81" grpId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0975" y="896779"/>
            <a:ext cx="4572000" cy="5046821"/>
            <a:chOff x="47625" y="1600200"/>
            <a:chExt cx="4572000" cy="5046821"/>
          </a:xfrm>
        </p:grpSpPr>
        <p:sp>
          <p:nvSpPr>
            <p:cNvPr id="278539" name="Rectangle 11"/>
            <p:cNvSpPr>
              <a:spLocks noChangeArrowheads="1"/>
            </p:cNvSpPr>
            <p:nvPr/>
          </p:nvSpPr>
          <p:spPr bwMode="auto">
            <a:xfrm>
              <a:off x="76200" y="1600200"/>
              <a:ext cx="4114800" cy="48006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38" name="Rectangle 10"/>
            <p:cNvSpPr>
              <a:spLocks noChangeArrowheads="1"/>
            </p:cNvSpPr>
            <p:nvPr/>
          </p:nvSpPr>
          <p:spPr bwMode="auto">
            <a:xfrm>
              <a:off x="47625" y="1630263"/>
              <a:ext cx="4572000" cy="50167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en-US" sz="1600" b="1">
                  <a:latin typeface="Courier New" pitchFamily="49" charset="0"/>
                </a:rPr>
                <a:t>class Wallet</a:t>
              </a:r>
            </a:p>
            <a:p>
              <a:r>
                <a:rPr lang="en-US" altLang="en-US" sz="1600" b="1">
                  <a:latin typeface="Courier New" pitchFamily="49" charset="0"/>
                </a:rPr>
                <a:t>{</a:t>
              </a:r>
            </a:p>
            <a:p>
              <a:r>
                <a:rPr lang="en-US" altLang="en-US" sz="1600" b="1">
                  <a:latin typeface="Courier New" pitchFamily="49" charset="0"/>
                </a:rPr>
                <a:t>public:</a:t>
              </a:r>
            </a:p>
            <a:p>
              <a:r>
                <a:rPr lang="en-US" altLang="en-US" sz="1600" b="1">
                  <a:latin typeface="Courier New" pitchFamily="49" charset="0"/>
                </a:rPr>
                <a:t>   void </a:t>
              </a:r>
              <a:r>
                <a:rPr lang="en-US" altLang="en-US" sz="1600" b="1" err="1">
                  <a:solidFill>
                    <a:srgbClr val="6600CC"/>
                  </a:solidFill>
                  <a:latin typeface="Courier New" pitchFamily="49" charset="0"/>
                </a:rPr>
                <a:t>Init</a:t>
              </a:r>
              <a:r>
                <a:rPr lang="en-US" altLang="en-US" sz="1600" b="1">
                  <a:latin typeface="Courier New" pitchFamily="49" charset="0"/>
                </a:rPr>
                <a:t>();</a:t>
              </a:r>
            </a:p>
            <a:p>
              <a:r>
                <a:rPr lang="en-US" altLang="en-US" sz="1600" b="1">
                  <a:latin typeface="Courier New" pitchFamily="49" charset="0"/>
                </a:rPr>
                <a:t>   void </a:t>
              </a:r>
              <a:r>
                <a:rPr lang="en-US" altLang="en-US" sz="1600" b="1" err="1">
                  <a:solidFill>
                    <a:srgbClr val="6600CC"/>
                  </a:solidFill>
                  <a:latin typeface="Courier New" pitchFamily="49" charset="0"/>
                </a:rPr>
                <a:t>AddBill</a:t>
              </a:r>
              <a:r>
                <a:rPr lang="en-US" altLang="en-US" sz="1600" b="1">
                  <a:latin typeface="Courier New" pitchFamily="49" charset="0"/>
                </a:rPr>
                <a:t>(</a:t>
              </a:r>
              <a:r>
                <a:rPr lang="en-US" altLang="en-US" sz="1600" b="1" err="1">
                  <a:latin typeface="Courier New" pitchFamily="49" charset="0"/>
                </a:rPr>
                <a:t>int</a:t>
              </a:r>
              <a:r>
                <a:rPr lang="en-US" altLang="en-US" sz="1600" b="1">
                  <a:latin typeface="Courier New" pitchFamily="49" charset="0"/>
                </a:rPr>
                <a:t> </a:t>
              </a:r>
              <a:r>
                <a:rPr lang="en-US" altLang="en-US" sz="1600" b="1" err="1">
                  <a:latin typeface="Courier New" pitchFamily="49" charset="0"/>
                </a:rPr>
                <a:t>amt</a:t>
              </a:r>
              <a:r>
                <a:rPr lang="en-US" altLang="en-US" sz="1600" b="1">
                  <a:latin typeface="Courier New" pitchFamily="49" charset="0"/>
                </a:rPr>
                <a:t>);</a:t>
              </a:r>
            </a:p>
            <a:p>
              <a:r>
                <a:rPr lang="en-US" altLang="en-US" sz="1600" b="1">
                  <a:latin typeface="Courier New" pitchFamily="49" charset="0"/>
                </a:rPr>
                <a:t>	 …</a:t>
              </a:r>
            </a:p>
            <a:p>
              <a:r>
                <a:rPr lang="en-US" altLang="en-US" sz="1600" b="1">
                  <a:latin typeface="Courier New" pitchFamily="49" charset="0"/>
                </a:rPr>
                <a:t>private:</a:t>
              </a:r>
            </a:p>
            <a:p>
              <a:r>
                <a:rPr lang="en-US" altLang="en-US" sz="1600" b="1">
                  <a:latin typeface="Courier New" pitchFamily="49" charset="0"/>
                </a:rPr>
                <a:t>   </a:t>
              </a:r>
              <a:r>
                <a:rPr lang="en-US" altLang="en-US" sz="1600" b="1" err="1">
                  <a:latin typeface="Courier New" pitchFamily="49" charset="0"/>
                </a:rPr>
                <a:t>int</a:t>
              </a:r>
              <a:r>
                <a:rPr lang="en-US" altLang="en-US" sz="1600" b="1">
                  <a:latin typeface="Courier New" pitchFamily="49" charset="0"/>
                </a:rPr>
                <a:t> num1s, num5s;  </a:t>
              </a:r>
            </a:p>
            <a:p>
              <a:r>
                <a:rPr lang="en-US" altLang="en-US" sz="1600" b="1">
                  <a:latin typeface="Courier New" pitchFamily="49" charset="0"/>
                </a:rPr>
                <a:t>};</a:t>
              </a:r>
            </a:p>
            <a:p>
              <a:endParaRPr lang="en-US" altLang="en-US" sz="1600" b="1">
                <a:latin typeface="Courier New" pitchFamily="49" charset="0"/>
              </a:endParaRPr>
            </a:p>
            <a:p>
              <a:r>
                <a:rPr lang="en-US" altLang="en-US" sz="1600" b="1">
                  <a:latin typeface="Courier New" pitchFamily="49" charset="0"/>
                </a:rPr>
                <a:t>void Wallet::</a:t>
              </a:r>
              <a:r>
                <a:rPr lang="en-US" altLang="en-US" sz="1600" b="1" err="1">
                  <a:solidFill>
                    <a:srgbClr val="6600CC"/>
                  </a:solidFill>
                  <a:latin typeface="Courier New" pitchFamily="49" charset="0"/>
                </a:rPr>
                <a:t>Init</a:t>
              </a:r>
              <a:r>
                <a:rPr lang="en-US" altLang="en-US" sz="1600" b="1">
                  <a:latin typeface="Courier New" pitchFamily="49" charset="0"/>
                </a:rPr>
                <a:t>() </a:t>
              </a:r>
            </a:p>
            <a:p>
              <a:r>
                <a:rPr lang="en-US" altLang="en-US" sz="1600" b="1">
                  <a:latin typeface="Courier New" pitchFamily="49" charset="0"/>
                </a:rPr>
                <a:t>{</a:t>
              </a:r>
            </a:p>
            <a:p>
              <a:r>
                <a:rPr lang="en-US" altLang="en-US" sz="1600" b="1">
                  <a:latin typeface="Courier New" pitchFamily="49" charset="0"/>
                </a:rPr>
                <a:t>    num1s =   num5s = 0; </a:t>
              </a:r>
            </a:p>
            <a:p>
              <a:r>
                <a:rPr lang="en-US" altLang="en-US" sz="1600" b="1">
                  <a:latin typeface="Courier New" pitchFamily="49" charset="0"/>
                </a:rPr>
                <a:t>}</a:t>
              </a:r>
            </a:p>
            <a:p>
              <a:r>
                <a:rPr lang="en-US" altLang="en-US" sz="1600" b="1">
                  <a:latin typeface="Courier New" pitchFamily="49" charset="0"/>
                </a:rPr>
                <a:t>void Wallet::</a:t>
              </a:r>
              <a:r>
                <a:rPr lang="en-US" altLang="en-US" sz="1600" b="1" err="1">
                  <a:solidFill>
                    <a:srgbClr val="6600CC"/>
                  </a:solidFill>
                  <a:latin typeface="Courier New" pitchFamily="49" charset="0"/>
                </a:rPr>
                <a:t>AddBill</a:t>
              </a:r>
              <a:r>
                <a:rPr lang="en-US" altLang="en-US" sz="1600" b="1">
                  <a:latin typeface="Courier New" pitchFamily="49" charset="0"/>
                </a:rPr>
                <a:t>(</a:t>
              </a:r>
              <a:r>
                <a:rPr lang="en-US" altLang="en-US" sz="1600" b="1" err="1">
                  <a:latin typeface="Courier New" pitchFamily="49" charset="0"/>
                </a:rPr>
                <a:t>int</a:t>
              </a:r>
              <a:r>
                <a:rPr lang="en-US" altLang="en-US" sz="1600" b="1">
                  <a:latin typeface="Courier New" pitchFamily="49" charset="0"/>
                </a:rPr>
                <a:t> </a:t>
              </a:r>
              <a:r>
                <a:rPr lang="en-US" altLang="en-US" sz="1600" b="1" err="1">
                  <a:latin typeface="Courier New" pitchFamily="49" charset="0"/>
                </a:rPr>
                <a:t>amt</a:t>
              </a:r>
              <a:r>
                <a:rPr lang="en-US" altLang="en-US" sz="1600" b="1">
                  <a:latin typeface="Courier New" pitchFamily="49" charset="0"/>
                </a:rPr>
                <a:t>) </a:t>
              </a:r>
            </a:p>
            <a:p>
              <a:r>
                <a:rPr lang="en-US" altLang="en-US" sz="1600" b="1">
                  <a:latin typeface="Courier New" pitchFamily="49" charset="0"/>
                </a:rPr>
                <a:t>{</a:t>
              </a:r>
            </a:p>
            <a:p>
              <a:r>
                <a:rPr lang="en-US" altLang="en-US" sz="1600" b="1">
                  <a:latin typeface="Courier New" pitchFamily="49" charset="0"/>
                </a:rPr>
                <a:t>   if (</a:t>
              </a:r>
              <a:r>
                <a:rPr lang="en-US" altLang="en-US" sz="1600" b="1" err="1">
                  <a:latin typeface="Courier New" pitchFamily="49" charset="0"/>
                </a:rPr>
                <a:t>amt</a:t>
              </a:r>
              <a:r>
                <a:rPr lang="en-US" altLang="en-US" sz="1600" b="1">
                  <a:latin typeface="Courier New" pitchFamily="49" charset="0"/>
                </a:rPr>
                <a:t> == 1)     num1s++;</a:t>
              </a:r>
            </a:p>
            <a:p>
              <a:r>
                <a:rPr lang="en-US" altLang="en-US" sz="1600" b="1">
                  <a:latin typeface="Courier New" pitchFamily="49" charset="0"/>
                </a:rPr>
                <a:t>   else if (</a:t>
              </a:r>
              <a:r>
                <a:rPr lang="en-US" altLang="en-US" sz="1600" b="1" err="1">
                  <a:latin typeface="Courier New" pitchFamily="49" charset="0"/>
                </a:rPr>
                <a:t>amt</a:t>
              </a:r>
              <a:r>
                <a:rPr lang="en-US" altLang="en-US" sz="1600" b="1">
                  <a:latin typeface="Courier New" pitchFamily="49" charset="0"/>
                </a:rPr>
                <a:t> == 5)num5s++;</a:t>
              </a:r>
            </a:p>
            <a:p>
              <a:r>
                <a:rPr lang="en-US" altLang="en-US" sz="1600" b="1">
                  <a:latin typeface="Courier New" pitchFamily="49" charset="0"/>
                </a:rPr>
                <a:t>}</a:t>
              </a:r>
            </a:p>
            <a:p>
              <a:r>
                <a:rPr lang="en-US" altLang="en-US" sz="1600" b="1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278543" name="Rectangle 15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en-US" sz="4000">
                <a:solidFill>
                  <a:schemeClr val="tx2"/>
                </a:solidFill>
                <a:latin typeface="Comic Sans MS" pitchFamily="66" charset="0"/>
              </a:rPr>
              <a:t>The Wallet  Class</a:t>
            </a:r>
            <a:endParaRPr lang="en-US" altLang="en-US" sz="4000" b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838200"/>
            <a:ext cx="40911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Here’s a class equivalent of</a:t>
            </a:r>
            <a:br>
              <a:rPr lang="en-US"/>
            </a:br>
            <a:r>
              <a:rPr lang="en-US"/>
              <a:t>our old-</a:t>
            </a:r>
            <a:r>
              <a:rPr lang="en-US" err="1"/>
              <a:t>skool</a:t>
            </a:r>
            <a:r>
              <a:rPr lang="en-US"/>
              <a:t> </a:t>
            </a:r>
            <a:r>
              <a:rPr lang="en-US">
                <a:solidFill>
                  <a:srgbClr val="FF0066"/>
                </a:solidFill>
              </a:rPr>
              <a:t>Wallet</a:t>
            </a:r>
            <a:r>
              <a:rPr lang="en-US"/>
              <a:t>…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48413" y="1811714"/>
            <a:ext cx="3457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/>
              <a:t>As you can see, we can </a:t>
            </a:r>
            <a:r>
              <a:rPr lang="en-US" sz="1800">
                <a:solidFill>
                  <a:srgbClr val="FF0066"/>
                </a:solidFill>
              </a:rPr>
              <a:t>initialize</a:t>
            </a:r>
            <a:r>
              <a:rPr lang="en-US" sz="1800"/>
              <a:t> a new wallet…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619813" y="2554069"/>
            <a:ext cx="4143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/>
              <a:t>And we can </a:t>
            </a:r>
            <a:r>
              <a:rPr lang="en-US" sz="1800">
                <a:solidFill>
                  <a:srgbClr val="FF0066"/>
                </a:solidFill>
              </a:rPr>
              <a:t>add either a </a:t>
            </a:r>
            <a:br>
              <a:rPr lang="en-US" sz="1800">
                <a:solidFill>
                  <a:srgbClr val="FF0066"/>
                </a:solidFill>
              </a:rPr>
            </a:br>
            <a:r>
              <a:rPr lang="en-US" sz="1800">
                <a:solidFill>
                  <a:srgbClr val="FF0066"/>
                </a:solidFill>
              </a:rPr>
              <a:t>$1 or $5 bill</a:t>
            </a:r>
            <a:r>
              <a:rPr lang="en-US" sz="1800"/>
              <a:t> to our wallet.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30630" y="3343870"/>
            <a:ext cx="3321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/>
              <a:t>Our wallet then keeps track of how many bills of each type it holds…</a:t>
            </a:r>
          </a:p>
        </p:txBody>
      </p: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4773069" y="4800600"/>
            <a:ext cx="4130675" cy="19236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en-US" sz="1800" b="1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en-US" sz="1800" b="1">
                <a:solidFill>
                  <a:schemeClr val="tx2"/>
                </a:solidFill>
                <a:latin typeface="Courier New" pitchFamily="49" charset="0"/>
              </a:rPr>
              <a:t> main()</a:t>
            </a:r>
          </a:p>
          <a:p>
            <a:pPr algn="l"/>
            <a:r>
              <a:rPr lang="en-US" altLang="en-US" sz="1800" b="1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800" b="1">
                <a:solidFill>
                  <a:schemeClr val="tx2"/>
                </a:solidFill>
                <a:latin typeface="Courier New" pitchFamily="49" charset="0"/>
              </a:rPr>
              <a:t>  Wallet a;</a:t>
            </a:r>
          </a:p>
          <a:p>
            <a:pPr algn="l"/>
            <a:endParaRPr lang="en-US" altLang="en-US" sz="1000" b="1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err="1">
                <a:solidFill>
                  <a:schemeClr val="tx2"/>
                </a:solidFill>
                <a:latin typeface="Courier New" pitchFamily="49" charset="0"/>
              </a:rPr>
              <a:t>a.Init</a:t>
            </a:r>
            <a:r>
              <a:rPr lang="en-US" altLang="en-US" sz="1800" b="1">
                <a:solidFill>
                  <a:schemeClr val="tx2"/>
                </a:solidFill>
                <a:latin typeface="Courier New" pitchFamily="49" charset="0"/>
              </a:rPr>
              <a:t>();  </a:t>
            </a:r>
            <a:endParaRPr lang="en-US" altLang="en-US" sz="1800" b="1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err="1">
                <a:solidFill>
                  <a:schemeClr val="tx2"/>
                </a:solidFill>
                <a:latin typeface="Courier New" pitchFamily="49" charset="0"/>
              </a:rPr>
              <a:t>a.AddBill</a:t>
            </a:r>
            <a:r>
              <a:rPr lang="en-US" altLang="en-US" sz="1800" b="1">
                <a:solidFill>
                  <a:schemeClr val="tx2"/>
                </a:solidFill>
                <a:latin typeface="Courier New" pitchFamily="49" charset="0"/>
              </a:rPr>
              <a:t>(5); </a:t>
            </a:r>
          </a:p>
          <a:p>
            <a:pPr algn="l"/>
            <a:r>
              <a:rPr lang="en-US" altLang="en-US" sz="1800" b="1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5800" y="5943600"/>
            <a:ext cx="3321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And here’s how we might use our class…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A17A9-CD8A-C44A-BD78-31149687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45FD-7C4B-4D3D-9CFD-C5452E98D1B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5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5" grpId="0"/>
      <p:bldP spid="46" grpId="0"/>
      <p:bldP spid="47" grpId="0"/>
      <p:bldP spid="49" grpId="0" animBg="1"/>
      <p:bldP spid="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247650" y="609600"/>
            <a:ext cx="891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 b="0">
                <a:solidFill>
                  <a:schemeClr val="tx2"/>
                </a:solidFill>
              </a:rPr>
              <a:t>E</a:t>
            </a:r>
            <a:r>
              <a:rPr lang="en-US" altLang="en-US" sz="1800"/>
              <a:t>very time </a:t>
            </a:r>
            <a:r>
              <a:rPr lang="en-US" altLang="en-US" sz="1800" b="0">
                <a:solidFill>
                  <a:schemeClr val="tx2"/>
                </a:solidFill>
              </a:rPr>
              <a:t>you call a </a:t>
            </a:r>
            <a:r>
              <a:rPr lang="en-US" altLang="en-US" sz="1800" b="0">
                <a:solidFill>
                  <a:schemeClr val="accent2"/>
                </a:solidFill>
              </a:rPr>
              <a:t>member function</a:t>
            </a:r>
            <a:r>
              <a:rPr lang="en-US" altLang="en-US" sz="1800" b="0">
                <a:solidFill>
                  <a:schemeClr val="tx2"/>
                </a:solidFill>
              </a:rPr>
              <a:t> of an object, e.g.: </a:t>
            </a:r>
          </a:p>
        </p:txBody>
      </p:sp>
      <p:sp>
        <p:nvSpPr>
          <p:cNvPr id="44" name="Text Box 16"/>
          <p:cNvSpPr txBox="1">
            <a:spLocks noChangeArrowheads="1"/>
          </p:cNvSpPr>
          <p:nvPr/>
        </p:nvSpPr>
        <p:spPr bwMode="auto">
          <a:xfrm>
            <a:off x="247650" y="1371600"/>
            <a:ext cx="891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 b="0">
                <a:solidFill>
                  <a:schemeClr val="tx2"/>
                </a:solidFill>
              </a:rPr>
              <a:t>C++ invisibly rewrites your function call and </a:t>
            </a:r>
            <a:r>
              <a:rPr lang="en-US" altLang="en-US" sz="1800" b="0">
                <a:solidFill>
                  <a:schemeClr val="accent2"/>
                </a:solidFill>
              </a:rPr>
              <a:t>passes in the variable’s address</a:t>
            </a:r>
            <a:r>
              <a:rPr lang="en-US" altLang="en-US" sz="1800" b="0">
                <a:solidFill>
                  <a:schemeClr val="tx2"/>
                </a:solidFill>
              </a:rPr>
              <a:t>!</a:t>
            </a:r>
          </a:p>
        </p:txBody>
      </p:sp>
      <p:sp>
        <p:nvSpPr>
          <p:cNvPr id="45" name="Text Box 16"/>
          <p:cNvSpPr txBox="1">
            <a:spLocks noChangeArrowheads="1"/>
          </p:cNvSpPr>
          <p:nvPr/>
        </p:nvSpPr>
        <p:spPr bwMode="auto">
          <a:xfrm>
            <a:off x="247650" y="965770"/>
            <a:ext cx="891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 err="1">
                <a:solidFill>
                  <a:srgbClr val="FF0000"/>
                </a:solidFill>
              </a:rPr>
              <a:t>a</a:t>
            </a:r>
            <a:r>
              <a:rPr lang="en-US" altLang="en-US" sz="1800" err="1"/>
              <a:t>.addBill</a:t>
            </a:r>
            <a:r>
              <a:rPr lang="en-US" altLang="en-US" sz="1800"/>
              <a:t>(5);</a:t>
            </a:r>
            <a:endParaRPr lang="en-US" altLang="en-US" sz="1800" b="0">
              <a:solidFill>
                <a:schemeClr val="tx2"/>
              </a:solidFill>
            </a:endParaRPr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247650" y="1743720"/>
            <a:ext cx="891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 err="1"/>
              <a:t>addBill</a:t>
            </a:r>
            <a:r>
              <a:rPr lang="en-US" altLang="en-US" sz="1800"/>
              <a:t>(</a:t>
            </a:r>
            <a:r>
              <a:rPr lang="en-US" altLang="en-US" sz="1800">
                <a:solidFill>
                  <a:srgbClr val="FF0000"/>
                </a:solidFill>
              </a:rPr>
              <a:t>&amp;a</a:t>
            </a:r>
            <a:r>
              <a:rPr lang="en-US" altLang="en-US" sz="1800"/>
              <a:t>, 5);</a:t>
            </a:r>
            <a:endParaRPr lang="en-US" altLang="en-US" sz="1800" b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92075" y="533400"/>
            <a:ext cx="8975725" cy="15796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" name="Text Box 16"/>
          <p:cNvSpPr txBox="1">
            <a:spLocks noChangeArrowheads="1"/>
          </p:cNvSpPr>
          <p:nvPr/>
        </p:nvSpPr>
        <p:spPr bwMode="auto">
          <a:xfrm>
            <a:off x="101493" y="758843"/>
            <a:ext cx="891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 b="0">
                <a:solidFill>
                  <a:schemeClr val="tx2"/>
                </a:solidFill>
              </a:rPr>
              <a:t>And C++ does the same thing to your actual </a:t>
            </a:r>
            <a:r>
              <a:rPr lang="en-US" altLang="en-US" sz="1800" b="0">
                <a:solidFill>
                  <a:srgbClr val="FF0000"/>
                </a:solidFill>
              </a:rPr>
              <a:t>member functions</a:t>
            </a:r>
            <a:r>
              <a:rPr lang="en-US" altLang="en-US" sz="1800" b="0">
                <a:solidFill>
                  <a:schemeClr val="tx2"/>
                </a:solidFill>
              </a:rPr>
              <a:t>!</a:t>
            </a:r>
          </a:p>
        </p:txBody>
      </p:sp>
      <p:sp>
        <p:nvSpPr>
          <p:cNvPr id="278539" name="Rectangle 11"/>
          <p:cNvSpPr>
            <a:spLocks noChangeArrowheads="1"/>
          </p:cNvSpPr>
          <p:nvPr/>
        </p:nvSpPr>
        <p:spPr bwMode="auto">
          <a:xfrm>
            <a:off x="76200" y="2286000"/>
            <a:ext cx="4114800" cy="24653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78530" name="Rectangle 2"/>
          <p:cNvSpPr>
            <a:spLocks noChangeArrowheads="1"/>
          </p:cNvSpPr>
          <p:nvPr/>
        </p:nvSpPr>
        <p:spPr bwMode="auto">
          <a:xfrm>
            <a:off x="92075" y="4876800"/>
            <a:ext cx="4114800" cy="18446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78531" name="Text Box 3"/>
          <p:cNvSpPr txBox="1">
            <a:spLocks noChangeArrowheads="1"/>
          </p:cNvSpPr>
          <p:nvPr/>
        </p:nvSpPr>
        <p:spPr bwMode="auto">
          <a:xfrm>
            <a:off x="76200" y="4800600"/>
            <a:ext cx="4130675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800" b="1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en-US" sz="1800" b="1">
                <a:solidFill>
                  <a:schemeClr val="tx2"/>
                </a:solidFill>
                <a:latin typeface="Courier New" pitchFamily="49" charset="0"/>
              </a:rPr>
              <a:t> main()</a:t>
            </a:r>
          </a:p>
          <a:p>
            <a:pPr algn="l"/>
            <a:r>
              <a:rPr lang="en-US" altLang="en-US" sz="1800" b="1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800" b="1">
                <a:solidFill>
                  <a:schemeClr val="tx2"/>
                </a:solidFill>
                <a:latin typeface="Courier New" pitchFamily="49" charset="0"/>
              </a:rPr>
              <a:t>  Wallet a, b;</a:t>
            </a:r>
          </a:p>
          <a:p>
            <a:pPr algn="l"/>
            <a:endParaRPr lang="en-US" altLang="en-US" sz="1800" b="1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err="1">
                <a:solidFill>
                  <a:schemeClr val="tx2"/>
                </a:solidFill>
                <a:latin typeface="Courier New" pitchFamily="49" charset="0"/>
              </a:rPr>
              <a:t>a.Init</a:t>
            </a:r>
            <a:r>
              <a:rPr lang="en-US" altLang="en-US" sz="1800" b="1">
                <a:solidFill>
                  <a:schemeClr val="tx2"/>
                </a:solidFill>
                <a:latin typeface="Courier New" pitchFamily="49" charset="0"/>
              </a:rPr>
              <a:t>();  </a:t>
            </a:r>
            <a:endParaRPr lang="en-US" altLang="en-US" sz="1800" b="1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err="1">
                <a:solidFill>
                  <a:schemeClr val="tx2"/>
                </a:solidFill>
                <a:latin typeface="Courier New" pitchFamily="49" charset="0"/>
              </a:rPr>
              <a:t>b.AddBill</a:t>
            </a:r>
            <a:r>
              <a:rPr lang="en-US" altLang="en-US" sz="1800" b="1">
                <a:solidFill>
                  <a:schemeClr val="tx2"/>
                </a:solidFill>
                <a:latin typeface="Courier New" pitchFamily="49" charset="0"/>
              </a:rPr>
              <a:t>(5);</a:t>
            </a:r>
          </a:p>
          <a:p>
            <a:pPr algn="l"/>
            <a:r>
              <a:rPr lang="en-US" altLang="en-US" sz="1800" b="1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78538" name="Rectangle 10"/>
          <p:cNvSpPr>
            <a:spLocks noChangeArrowheads="1"/>
          </p:cNvSpPr>
          <p:nvPr/>
        </p:nvSpPr>
        <p:spPr bwMode="auto">
          <a:xfrm>
            <a:off x="47625" y="2263775"/>
            <a:ext cx="4572000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void Wallet::</a:t>
            </a:r>
            <a:r>
              <a:rPr lang="en-US" altLang="en-US" sz="1600" b="1" err="1">
                <a:latin typeface="Courier New" pitchFamily="49" charset="0"/>
              </a:rPr>
              <a:t>Init</a:t>
            </a:r>
            <a:r>
              <a:rPr lang="en-US" altLang="en-US" sz="1600" b="1">
                <a:latin typeface="Courier New" pitchFamily="49" charset="0"/>
              </a:rPr>
              <a:t>() </a:t>
            </a:r>
          </a:p>
          <a:p>
            <a:r>
              <a:rPr lang="en-US" altLang="en-US" sz="1600" b="1">
                <a:latin typeface="Courier New" pitchFamily="49" charset="0"/>
              </a:rPr>
              <a:t>{</a:t>
            </a:r>
          </a:p>
          <a:p>
            <a:r>
              <a:rPr lang="en-US" altLang="en-US" sz="1600" b="1">
                <a:latin typeface="Courier New" pitchFamily="49" charset="0"/>
              </a:rPr>
              <a:t>    num1s =   num5s = 0; </a:t>
            </a:r>
          </a:p>
          <a:p>
            <a:r>
              <a:rPr lang="en-US" altLang="en-US" sz="1600" b="1">
                <a:latin typeface="Courier New" pitchFamily="49" charset="0"/>
              </a:rPr>
              <a:t>}</a:t>
            </a:r>
          </a:p>
          <a:p>
            <a:r>
              <a:rPr lang="en-US" altLang="en-US" sz="1600" b="1">
                <a:latin typeface="Courier New" pitchFamily="49" charset="0"/>
              </a:rPr>
              <a:t>void Wallet::</a:t>
            </a:r>
            <a:r>
              <a:rPr lang="en-US" altLang="en-US" sz="1600" b="1" err="1">
                <a:latin typeface="Courier New" pitchFamily="49" charset="0"/>
              </a:rPr>
              <a:t>AddBill</a:t>
            </a:r>
            <a:r>
              <a:rPr lang="en-US" altLang="en-US" sz="1600" b="1">
                <a:latin typeface="Courier New" pitchFamily="49" charset="0"/>
              </a:rPr>
              <a:t>(</a:t>
            </a:r>
            <a:r>
              <a:rPr lang="en-US" altLang="en-US" sz="1600" b="1" err="1">
                <a:latin typeface="Courier New" pitchFamily="49" charset="0"/>
              </a:rPr>
              <a:t>int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 err="1">
                <a:latin typeface="Courier New" pitchFamily="49" charset="0"/>
              </a:rPr>
              <a:t>amt</a:t>
            </a:r>
            <a:r>
              <a:rPr lang="en-US" altLang="en-US" sz="1600" b="1">
                <a:latin typeface="Courier New" pitchFamily="49" charset="0"/>
              </a:rPr>
              <a:t>) </a:t>
            </a:r>
          </a:p>
          <a:p>
            <a:r>
              <a:rPr lang="en-US" altLang="en-US" sz="1600" b="1">
                <a:latin typeface="Courier New" pitchFamily="49" charset="0"/>
              </a:rPr>
              <a:t>{</a:t>
            </a:r>
          </a:p>
          <a:p>
            <a:r>
              <a:rPr lang="en-US" altLang="en-US" sz="1600" b="1">
                <a:latin typeface="Courier New" pitchFamily="49" charset="0"/>
              </a:rPr>
              <a:t>   if (</a:t>
            </a:r>
            <a:r>
              <a:rPr lang="en-US" altLang="en-US" sz="1600" b="1" err="1">
                <a:latin typeface="Courier New" pitchFamily="49" charset="0"/>
              </a:rPr>
              <a:t>amt</a:t>
            </a:r>
            <a:r>
              <a:rPr lang="en-US" altLang="en-US" sz="1600" b="1">
                <a:latin typeface="Courier New" pitchFamily="49" charset="0"/>
              </a:rPr>
              <a:t> == 1)     num1s++;</a:t>
            </a:r>
          </a:p>
          <a:p>
            <a:r>
              <a:rPr lang="en-US" altLang="en-US" sz="1600" b="1">
                <a:latin typeface="Courier New" pitchFamily="49" charset="0"/>
              </a:rPr>
              <a:t>   else if (</a:t>
            </a:r>
            <a:r>
              <a:rPr lang="en-US" altLang="en-US" sz="1600" b="1" err="1">
                <a:latin typeface="Courier New" pitchFamily="49" charset="0"/>
              </a:rPr>
              <a:t>amt</a:t>
            </a:r>
            <a:r>
              <a:rPr lang="en-US" altLang="en-US" sz="1600" b="1">
                <a:latin typeface="Courier New" pitchFamily="49" charset="0"/>
              </a:rPr>
              <a:t> == 5)num5s++;</a:t>
            </a:r>
          </a:p>
          <a:p>
            <a:r>
              <a:rPr lang="en-US" altLang="en-US" sz="1600" b="1">
                <a:latin typeface="Courier New" pitchFamily="49" charset="0"/>
              </a:rPr>
              <a:t>}</a:t>
            </a:r>
          </a:p>
          <a:p>
            <a:r>
              <a:rPr lang="en-US" altLang="en-US" sz="1600" b="1">
                <a:latin typeface="Courier New" pitchFamily="49" charset="0"/>
              </a:rPr>
              <a:t>...</a:t>
            </a:r>
          </a:p>
        </p:txBody>
      </p:sp>
      <p:grpSp>
        <p:nvGrpSpPr>
          <p:cNvPr id="278545" name="Group 17"/>
          <p:cNvGrpSpPr>
            <a:grpSpLocks/>
          </p:cNvGrpSpPr>
          <p:nvPr/>
        </p:nvGrpSpPr>
        <p:grpSpPr bwMode="auto">
          <a:xfrm>
            <a:off x="4724400" y="2263775"/>
            <a:ext cx="4572000" cy="4551363"/>
            <a:chOff x="2976" y="1426"/>
            <a:chExt cx="2880" cy="2867"/>
          </a:xfrm>
        </p:grpSpPr>
        <p:sp>
          <p:nvSpPr>
            <p:cNvPr id="278536" name="Rectangle 8"/>
            <p:cNvSpPr>
              <a:spLocks noChangeArrowheads="1"/>
            </p:cNvSpPr>
            <p:nvPr/>
          </p:nvSpPr>
          <p:spPr bwMode="auto">
            <a:xfrm>
              <a:off x="2996" y="3072"/>
              <a:ext cx="2716" cy="116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78537" name="Text Box 9"/>
            <p:cNvSpPr txBox="1">
              <a:spLocks noChangeArrowheads="1"/>
            </p:cNvSpPr>
            <p:nvPr/>
          </p:nvSpPr>
          <p:spPr bwMode="auto">
            <a:xfrm>
              <a:off x="2986" y="3024"/>
              <a:ext cx="2602" cy="1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1800" b="1" err="1">
                  <a:solidFill>
                    <a:schemeClr val="tx2"/>
                  </a:solidFill>
                  <a:latin typeface="Courier New" pitchFamily="49" charset="0"/>
                </a:rPr>
                <a:t>int</a:t>
              </a:r>
              <a:r>
                <a:rPr lang="en-US" altLang="en-US" sz="1800" b="1">
                  <a:solidFill>
                    <a:schemeClr val="tx2"/>
                  </a:solidFill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altLang="en-US" sz="1800" b="1">
                  <a:solidFill>
                    <a:schemeClr val="tx2"/>
                  </a:solidFill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altLang="en-US" sz="1800" b="1">
                  <a:solidFill>
                    <a:schemeClr val="tx2"/>
                  </a:solidFill>
                  <a:latin typeface="Courier New" pitchFamily="49" charset="0"/>
                </a:rPr>
                <a:t>  Wallet a, b;</a:t>
              </a:r>
            </a:p>
            <a:p>
              <a:pPr algn="l"/>
              <a:endParaRPr lang="en-US" altLang="en-US" sz="1800" b="1">
                <a:solidFill>
                  <a:schemeClr val="tx2"/>
                </a:solidFill>
                <a:latin typeface="Courier New" pitchFamily="49" charset="0"/>
              </a:endParaRPr>
            </a:p>
            <a:p>
              <a:pPr algn="l"/>
              <a:r>
                <a:rPr lang="en-US" altLang="en-US" sz="1800" b="1">
                  <a:solidFill>
                    <a:schemeClr val="tx2"/>
                  </a:solidFill>
                  <a:latin typeface="Courier New" pitchFamily="49" charset="0"/>
                </a:rPr>
                <a:t>    </a:t>
              </a:r>
              <a:r>
                <a:rPr lang="en-US" altLang="en-US" sz="1800" b="1" err="1">
                  <a:solidFill>
                    <a:schemeClr val="tx2"/>
                  </a:solidFill>
                  <a:latin typeface="Courier New" pitchFamily="49" charset="0"/>
                </a:rPr>
                <a:t>Init</a:t>
              </a:r>
              <a:r>
                <a:rPr lang="en-US" altLang="en-US" sz="1800" b="1">
                  <a:solidFill>
                    <a:schemeClr val="tx2"/>
                  </a:solidFill>
                  <a:latin typeface="Courier New" pitchFamily="49" charset="0"/>
                </a:rPr>
                <a:t>(  </a:t>
              </a:r>
              <a:endParaRPr lang="en-US" altLang="en-US" sz="1600" b="1">
                <a:solidFill>
                  <a:srgbClr val="006666"/>
                </a:solidFill>
                <a:latin typeface="Courier New" pitchFamily="49" charset="0"/>
              </a:endParaRPr>
            </a:p>
            <a:p>
              <a:pPr algn="l"/>
              <a:r>
                <a:rPr lang="en-US" altLang="en-US" sz="1800" b="1">
                  <a:solidFill>
                    <a:schemeClr val="tx2"/>
                  </a:solidFill>
                  <a:latin typeface="Courier New" pitchFamily="49" charset="0"/>
                </a:rPr>
                <a:t>    </a:t>
              </a:r>
              <a:r>
                <a:rPr lang="en-US" altLang="en-US" sz="1800" b="1" err="1">
                  <a:solidFill>
                    <a:schemeClr val="tx2"/>
                  </a:solidFill>
                  <a:latin typeface="Courier New" pitchFamily="49" charset="0"/>
                </a:rPr>
                <a:t>AddBill</a:t>
              </a:r>
              <a:r>
                <a:rPr lang="en-US" altLang="en-US" sz="1800" b="1">
                  <a:solidFill>
                    <a:schemeClr val="tx2"/>
                  </a:solidFill>
                  <a:latin typeface="Courier New" pitchFamily="49" charset="0"/>
                </a:rPr>
                <a:t>(  </a:t>
              </a:r>
            </a:p>
            <a:p>
              <a:pPr algn="l"/>
              <a:r>
                <a:rPr lang="en-US" altLang="en-US" sz="1800" b="1">
                  <a:solidFill>
                    <a:schemeClr val="tx2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278540" name="Rectangle 12"/>
            <p:cNvSpPr>
              <a:spLocks noChangeArrowheads="1"/>
            </p:cNvSpPr>
            <p:nvPr/>
          </p:nvSpPr>
          <p:spPr bwMode="auto">
            <a:xfrm>
              <a:off x="2996" y="1440"/>
              <a:ext cx="2719" cy="155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78541" name="Rectangle 13"/>
            <p:cNvSpPr>
              <a:spLocks noChangeArrowheads="1"/>
            </p:cNvSpPr>
            <p:nvPr/>
          </p:nvSpPr>
          <p:spPr bwMode="auto">
            <a:xfrm>
              <a:off x="2976" y="1426"/>
              <a:ext cx="28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en-US" sz="1600" b="1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278542" name="Line 14"/>
          <p:cNvSpPr>
            <a:spLocks noChangeShapeType="1"/>
          </p:cNvSpPr>
          <p:nvPr/>
        </p:nvSpPr>
        <p:spPr bwMode="auto">
          <a:xfrm>
            <a:off x="1752600" y="6096000"/>
            <a:ext cx="3276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78547" name="Line 19"/>
          <p:cNvSpPr>
            <a:spLocks noChangeShapeType="1"/>
          </p:cNvSpPr>
          <p:nvPr/>
        </p:nvSpPr>
        <p:spPr bwMode="auto">
          <a:xfrm>
            <a:off x="2217738" y="6361113"/>
            <a:ext cx="2819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78548" name="Text Box 20"/>
          <p:cNvSpPr txBox="1">
            <a:spLocks noChangeArrowheads="1"/>
          </p:cNvSpPr>
          <p:nvPr/>
        </p:nvSpPr>
        <p:spPr bwMode="auto">
          <a:xfrm>
            <a:off x="5965825" y="5897613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78549" name="Text Box 21"/>
          <p:cNvSpPr txBox="1">
            <a:spLocks noChangeArrowheads="1"/>
          </p:cNvSpPr>
          <p:nvPr/>
        </p:nvSpPr>
        <p:spPr bwMode="auto">
          <a:xfrm>
            <a:off x="5018088" y="588962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278550" name="Text Box 22"/>
          <p:cNvSpPr txBox="1">
            <a:spLocks noChangeArrowheads="1"/>
          </p:cNvSpPr>
          <p:nvPr/>
        </p:nvSpPr>
        <p:spPr bwMode="auto">
          <a:xfrm>
            <a:off x="5148263" y="58928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.</a:t>
            </a:r>
          </a:p>
        </p:txBody>
      </p:sp>
      <p:sp>
        <p:nvSpPr>
          <p:cNvPr id="278551" name="Text Box 23"/>
          <p:cNvSpPr txBox="1">
            <a:spLocks noChangeArrowheads="1"/>
          </p:cNvSpPr>
          <p:nvPr/>
        </p:nvSpPr>
        <p:spPr bwMode="auto">
          <a:xfrm>
            <a:off x="5948363" y="589438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&amp;</a:t>
            </a:r>
          </a:p>
        </p:txBody>
      </p:sp>
      <p:sp>
        <p:nvSpPr>
          <p:cNvPr id="278552" name="Text Box 24"/>
          <p:cNvSpPr txBox="1">
            <a:spLocks noChangeArrowheads="1"/>
          </p:cNvSpPr>
          <p:nvPr/>
        </p:nvSpPr>
        <p:spPr bwMode="auto">
          <a:xfrm>
            <a:off x="6280150" y="617378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 5);</a:t>
            </a:r>
          </a:p>
        </p:txBody>
      </p:sp>
      <p:sp>
        <p:nvSpPr>
          <p:cNvPr id="278553" name="Text Box 25"/>
          <p:cNvSpPr txBox="1">
            <a:spLocks noChangeArrowheads="1"/>
          </p:cNvSpPr>
          <p:nvPr/>
        </p:nvSpPr>
        <p:spPr bwMode="auto">
          <a:xfrm>
            <a:off x="5029200" y="618172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278554" name="Text Box 26"/>
          <p:cNvSpPr txBox="1">
            <a:spLocks noChangeArrowheads="1"/>
          </p:cNvSpPr>
          <p:nvPr/>
        </p:nvSpPr>
        <p:spPr bwMode="auto">
          <a:xfrm>
            <a:off x="5159375" y="61849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.</a:t>
            </a:r>
          </a:p>
        </p:txBody>
      </p:sp>
      <p:sp>
        <p:nvSpPr>
          <p:cNvPr id="278555" name="Text Box 27"/>
          <p:cNvSpPr txBox="1">
            <a:spLocks noChangeArrowheads="1"/>
          </p:cNvSpPr>
          <p:nvPr/>
        </p:nvSpPr>
        <p:spPr bwMode="auto">
          <a:xfrm>
            <a:off x="6329363" y="6186488"/>
            <a:ext cx="579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&amp;</a:t>
            </a:r>
            <a:r>
              <a:rPr lang="en-US" altLang="en-US" sz="1600" b="1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,</a:t>
            </a:r>
          </a:p>
        </p:txBody>
      </p:sp>
      <p:sp>
        <p:nvSpPr>
          <p:cNvPr id="278556" name="Rectangle 28"/>
          <p:cNvSpPr>
            <a:spLocks noChangeArrowheads="1"/>
          </p:cNvSpPr>
          <p:nvPr/>
        </p:nvSpPr>
        <p:spPr bwMode="auto">
          <a:xfrm>
            <a:off x="4724400" y="2297113"/>
            <a:ext cx="4572000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void         </a:t>
            </a:r>
            <a:r>
              <a:rPr lang="en-US" altLang="en-US" sz="1600" b="1" err="1">
                <a:latin typeface="Courier New" pitchFamily="49" charset="0"/>
              </a:rPr>
              <a:t>Init</a:t>
            </a:r>
            <a:r>
              <a:rPr lang="en-US" altLang="en-US" sz="1600" b="1">
                <a:latin typeface="Courier New" pitchFamily="49" charset="0"/>
              </a:rPr>
              <a:t>( </a:t>
            </a:r>
          </a:p>
          <a:p>
            <a:r>
              <a:rPr lang="en-US" altLang="en-US" sz="1600" b="1">
                <a:latin typeface="Courier New" pitchFamily="49" charset="0"/>
              </a:rPr>
              <a:t>{</a:t>
            </a:r>
          </a:p>
          <a:p>
            <a:r>
              <a:rPr lang="en-US" altLang="en-US" sz="1600" b="1">
                <a:latin typeface="Courier New" pitchFamily="49" charset="0"/>
              </a:rPr>
              <a:t>         num1s =        num5s = 0; </a:t>
            </a:r>
          </a:p>
          <a:p>
            <a:r>
              <a:rPr lang="en-US" altLang="en-US" sz="1600" b="1">
                <a:latin typeface="Courier New" pitchFamily="49" charset="0"/>
              </a:rPr>
              <a:t>}</a:t>
            </a:r>
          </a:p>
          <a:p>
            <a:r>
              <a:rPr lang="en-US" altLang="en-US" sz="1600" b="1">
                <a:latin typeface="Courier New" pitchFamily="49" charset="0"/>
              </a:rPr>
              <a:t>void           </a:t>
            </a:r>
          </a:p>
          <a:p>
            <a:r>
              <a:rPr lang="en-US" altLang="en-US" sz="1600" b="1">
                <a:latin typeface="Courier New" pitchFamily="49" charset="0"/>
              </a:rPr>
              <a:t>{</a:t>
            </a:r>
          </a:p>
          <a:p>
            <a:r>
              <a:rPr lang="en-US" altLang="en-US" sz="1600" b="1">
                <a:latin typeface="Courier New" pitchFamily="49" charset="0"/>
              </a:rPr>
              <a:t>  if (</a:t>
            </a:r>
            <a:r>
              <a:rPr lang="en-US" altLang="en-US" sz="1600" b="1" err="1">
                <a:latin typeface="Courier New" pitchFamily="49" charset="0"/>
              </a:rPr>
              <a:t>amt</a:t>
            </a:r>
            <a:r>
              <a:rPr lang="en-US" altLang="en-US" sz="1600" b="1">
                <a:latin typeface="Courier New" pitchFamily="49" charset="0"/>
              </a:rPr>
              <a:t> == 1)            num1s++;</a:t>
            </a:r>
          </a:p>
          <a:p>
            <a:r>
              <a:rPr lang="en-US" altLang="en-US" sz="1600" b="1">
                <a:latin typeface="Courier New" pitchFamily="49" charset="0"/>
              </a:rPr>
              <a:t>  else if (</a:t>
            </a:r>
            <a:r>
              <a:rPr lang="en-US" altLang="en-US" sz="1600" b="1" err="1">
                <a:latin typeface="Courier New" pitchFamily="49" charset="0"/>
              </a:rPr>
              <a:t>amt</a:t>
            </a:r>
            <a:r>
              <a:rPr lang="en-US" altLang="en-US" sz="1600" b="1">
                <a:latin typeface="Courier New" pitchFamily="49" charset="0"/>
              </a:rPr>
              <a:t> == 5)       num5s++;</a:t>
            </a:r>
          </a:p>
          <a:p>
            <a:r>
              <a:rPr lang="en-US" altLang="en-US" sz="1600" b="1">
                <a:latin typeface="Courier New" pitchFamily="49" charset="0"/>
              </a:rPr>
              <a:t>}</a:t>
            </a:r>
          </a:p>
          <a:p>
            <a:r>
              <a:rPr lang="en-US" altLang="en-US" sz="1600" b="1">
                <a:latin typeface="Courier New" pitchFamily="49" charset="0"/>
              </a:rPr>
              <a:t>...</a:t>
            </a:r>
          </a:p>
        </p:txBody>
      </p:sp>
      <p:sp>
        <p:nvSpPr>
          <p:cNvPr id="278557" name="Rectangle 29"/>
          <p:cNvSpPr>
            <a:spLocks noChangeArrowheads="1"/>
          </p:cNvSpPr>
          <p:nvPr/>
        </p:nvSpPr>
        <p:spPr bwMode="auto">
          <a:xfrm>
            <a:off x="5334000" y="2297113"/>
            <a:ext cx="213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Wallet </a:t>
            </a:r>
          </a:p>
        </p:txBody>
      </p:sp>
      <p:sp>
        <p:nvSpPr>
          <p:cNvPr id="278558" name="Rectangle 30"/>
          <p:cNvSpPr>
            <a:spLocks noChangeArrowheads="1"/>
          </p:cNvSpPr>
          <p:nvPr/>
        </p:nvSpPr>
        <p:spPr bwMode="auto">
          <a:xfrm>
            <a:off x="6965950" y="2297113"/>
            <a:ext cx="425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)</a:t>
            </a:r>
          </a:p>
        </p:txBody>
      </p:sp>
      <p:sp>
        <p:nvSpPr>
          <p:cNvPr id="278559" name="Rectangle 31"/>
          <p:cNvSpPr>
            <a:spLocks noChangeArrowheads="1"/>
          </p:cNvSpPr>
          <p:nvPr/>
        </p:nvSpPr>
        <p:spPr bwMode="auto">
          <a:xfrm>
            <a:off x="5430838" y="3265488"/>
            <a:ext cx="1122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Wallet </a:t>
            </a:r>
          </a:p>
        </p:txBody>
      </p:sp>
      <p:sp>
        <p:nvSpPr>
          <p:cNvPr id="278560" name="Rectangle 32"/>
          <p:cNvSpPr>
            <a:spLocks noChangeArrowheads="1"/>
          </p:cNvSpPr>
          <p:nvPr/>
        </p:nvSpPr>
        <p:spPr bwMode="auto">
          <a:xfrm>
            <a:off x="7424738" y="32766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int amt)</a:t>
            </a:r>
          </a:p>
        </p:txBody>
      </p:sp>
      <p:sp>
        <p:nvSpPr>
          <p:cNvPr id="278561" name="Rectangle 33"/>
          <p:cNvSpPr>
            <a:spLocks noChangeArrowheads="1"/>
          </p:cNvSpPr>
          <p:nvPr/>
        </p:nvSpPr>
        <p:spPr bwMode="auto">
          <a:xfrm>
            <a:off x="6064250" y="2286000"/>
            <a:ext cx="213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::</a:t>
            </a:r>
          </a:p>
        </p:txBody>
      </p:sp>
      <p:sp>
        <p:nvSpPr>
          <p:cNvPr id="278562" name="Rectangle 34"/>
          <p:cNvSpPr>
            <a:spLocks noChangeArrowheads="1"/>
          </p:cNvSpPr>
          <p:nvPr/>
        </p:nvSpPr>
        <p:spPr bwMode="auto">
          <a:xfrm>
            <a:off x="6172200" y="3265488"/>
            <a:ext cx="213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::</a:t>
            </a:r>
          </a:p>
        </p:txBody>
      </p:sp>
      <p:sp>
        <p:nvSpPr>
          <p:cNvPr id="278563" name="Text Box 35"/>
          <p:cNvSpPr txBox="1">
            <a:spLocks noChangeArrowheads="1"/>
          </p:cNvSpPr>
          <p:nvPr/>
        </p:nvSpPr>
        <p:spPr bwMode="auto">
          <a:xfrm>
            <a:off x="7893050" y="2312019"/>
            <a:ext cx="795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FF0000"/>
                </a:solidFill>
                <a:latin typeface="Courier New" pitchFamily="49" charset="0"/>
              </a:rPr>
              <a:t>*this</a:t>
            </a:r>
          </a:p>
        </p:txBody>
      </p:sp>
      <p:sp>
        <p:nvSpPr>
          <p:cNvPr id="278565" name="Rectangle 37"/>
          <p:cNvSpPr>
            <a:spLocks noChangeArrowheads="1"/>
          </p:cNvSpPr>
          <p:nvPr/>
        </p:nvSpPr>
        <p:spPr bwMode="auto">
          <a:xfrm>
            <a:off x="6107693" y="2321171"/>
            <a:ext cx="2662741" cy="46166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b="1"/>
          </a:p>
        </p:txBody>
      </p:sp>
      <p:sp>
        <p:nvSpPr>
          <p:cNvPr id="278564" name="Text Box 36"/>
          <p:cNvSpPr txBox="1">
            <a:spLocks noChangeArrowheads="1"/>
          </p:cNvSpPr>
          <p:nvPr/>
        </p:nvSpPr>
        <p:spPr bwMode="auto">
          <a:xfrm>
            <a:off x="6002338" y="2297113"/>
            <a:ext cx="3200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b="1" err="1">
                <a:solidFill>
                  <a:schemeClr val="tx1"/>
                </a:solidFill>
                <a:latin typeface="Courier New" pitchFamily="49" charset="0"/>
              </a:rPr>
              <a:t>Init</a:t>
            </a:r>
            <a:r>
              <a:rPr lang="en-US" altLang="en-US" sz="1600" b="1">
                <a:solidFill>
                  <a:schemeClr val="tx1"/>
                </a:solidFill>
                <a:latin typeface="Courier New" pitchFamily="49" charset="0"/>
              </a:rPr>
              <a:t>(Wallet  </a:t>
            </a:r>
            <a:r>
              <a:rPr lang="en-US" altLang="en-US" sz="1600" b="1">
                <a:solidFill>
                  <a:srgbClr val="FF0000"/>
                </a:solidFill>
                <a:latin typeface="Courier New" pitchFamily="49" charset="0"/>
              </a:rPr>
              <a:t>*this</a:t>
            </a:r>
            <a:r>
              <a:rPr lang="en-US" altLang="en-US" sz="1600" b="1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278566" name="Text Box 38"/>
          <p:cNvSpPr txBox="1">
            <a:spLocks noChangeArrowheads="1"/>
          </p:cNvSpPr>
          <p:nvPr/>
        </p:nvSpPr>
        <p:spPr bwMode="auto">
          <a:xfrm>
            <a:off x="5059363" y="2797175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altLang="en-US" sz="1600" b="1">
                <a:solidFill>
                  <a:srgbClr val="6600CC"/>
                </a:solidFill>
                <a:latin typeface="Courier New" pitchFamily="49" charset="0"/>
              </a:rPr>
              <a:t>-&gt;</a:t>
            </a:r>
          </a:p>
        </p:txBody>
      </p:sp>
      <p:sp>
        <p:nvSpPr>
          <p:cNvPr id="278567" name="Text Box 39"/>
          <p:cNvSpPr txBox="1">
            <a:spLocks noChangeArrowheads="1"/>
          </p:cNvSpPr>
          <p:nvPr/>
        </p:nvSpPr>
        <p:spPr bwMode="auto">
          <a:xfrm>
            <a:off x="6865938" y="2797175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altLang="en-US" sz="1600" b="1">
                <a:solidFill>
                  <a:srgbClr val="6600CC"/>
                </a:solidFill>
                <a:latin typeface="Courier New" pitchFamily="49" charset="0"/>
              </a:rPr>
              <a:t>-&gt;</a:t>
            </a:r>
          </a:p>
        </p:txBody>
      </p:sp>
      <p:sp>
        <p:nvSpPr>
          <p:cNvPr id="278568" name="Rectangle 40"/>
          <p:cNvSpPr>
            <a:spLocks noChangeArrowheads="1"/>
          </p:cNvSpPr>
          <p:nvPr/>
        </p:nvSpPr>
        <p:spPr bwMode="auto">
          <a:xfrm>
            <a:off x="6432550" y="3276600"/>
            <a:ext cx="213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AddBill(</a:t>
            </a:r>
          </a:p>
        </p:txBody>
      </p:sp>
      <p:sp>
        <p:nvSpPr>
          <p:cNvPr id="278569" name="Text Box 41"/>
          <p:cNvSpPr txBox="1">
            <a:spLocks noChangeArrowheads="1"/>
          </p:cNvSpPr>
          <p:nvPr/>
        </p:nvSpPr>
        <p:spPr bwMode="auto">
          <a:xfrm>
            <a:off x="7154863" y="3287713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Courier New" pitchFamily="49" charset="0"/>
              </a:rPr>
              <a:t>*</a:t>
            </a:r>
            <a:r>
              <a:rPr lang="en-US" altLang="en-US" sz="1600" b="1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altLang="en-US" sz="1600" b="1">
                <a:latin typeface="Courier New" pitchFamily="49" charset="0"/>
              </a:rPr>
              <a:t>,</a:t>
            </a:r>
          </a:p>
        </p:txBody>
      </p:sp>
      <p:sp>
        <p:nvSpPr>
          <p:cNvPr id="278570" name="Text Box 42"/>
          <p:cNvSpPr txBox="1">
            <a:spLocks noChangeArrowheads="1"/>
          </p:cNvSpPr>
          <p:nvPr/>
        </p:nvSpPr>
        <p:spPr bwMode="auto">
          <a:xfrm>
            <a:off x="7239000" y="3787775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altLang="en-US" sz="1600" b="1">
                <a:solidFill>
                  <a:srgbClr val="6600CC"/>
                </a:solidFill>
                <a:latin typeface="Courier New" pitchFamily="49" charset="0"/>
              </a:rPr>
              <a:t>-&gt;</a:t>
            </a:r>
          </a:p>
        </p:txBody>
      </p:sp>
      <p:sp>
        <p:nvSpPr>
          <p:cNvPr id="278571" name="Text Box 43"/>
          <p:cNvSpPr txBox="1">
            <a:spLocks noChangeArrowheads="1"/>
          </p:cNvSpPr>
          <p:nvPr/>
        </p:nvSpPr>
        <p:spPr bwMode="auto">
          <a:xfrm>
            <a:off x="7250113" y="4005263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altLang="en-US" sz="1600" b="1">
                <a:solidFill>
                  <a:srgbClr val="6600CC"/>
                </a:solidFill>
                <a:latin typeface="Courier New" pitchFamily="49" charset="0"/>
              </a:rPr>
              <a:t>-&gt;</a:t>
            </a:r>
          </a:p>
        </p:txBody>
      </p:sp>
      <p:sp>
        <p:nvSpPr>
          <p:cNvPr id="278572" name="Line 44"/>
          <p:cNvSpPr>
            <a:spLocks noChangeShapeType="1"/>
          </p:cNvSpPr>
          <p:nvPr/>
        </p:nvSpPr>
        <p:spPr bwMode="auto">
          <a:xfrm>
            <a:off x="2667000" y="2438400"/>
            <a:ext cx="1981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78573" name="Line 45"/>
          <p:cNvSpPr>
            <a:spLocks noChangeShapeType="1"/>
          </p:cNvSpPr>
          <p:nvPr/>
        </p:nvSpPr>
        <p:spPr bwMode="auto">
          <a:xfrm>
            <a:off x="3733800" y="3440113"/>
            <a:ext cx="914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42" name="Rounded Rectangular Callout 41"/>
          <p:cNvSpPr/>
          <p:nvPr/>
        </p:nvSpPr>
        <p:spPr bwMode="auto">
          <a:xfrm>
            <a:off x="472611" y="4146586"/>
            <a:ext cx="2933700" cy="993214"/>
          </a:xfrm>
          <a:prstGeom prst="wedgeRoundRectCallout">
            <a:avLst>
              <a:gd name="adj1" fmla="val -48807"/>
              <a:gd name="adj2" fmla="val 129864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So here we’re calling the</a:t>
            </a:r>
            <a:r>
              <a:rPr kumimoji="0" lang="en-US" sz="180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i="0" u="none" strike="noStrike" cap="none" normalizeH="0" err="1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Init</a:t>
            </a:r>
            <a:r>
              <a:rPr kumimoji="0" lang="en-US" sz="1800" i="0" u="none" strike="noStrike" cap="none" normalizeH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() </a:t>
            </a:r>
            <a:r>
              <a:rPr kumimoji="0" lang="en-US" sz="180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method of </a:t>
            </a:r>
            <a:r>
              <a:rPr kumimoji="0" lang="en-US" sz="1800" i="0" u="none" strike="noStrike" cap="none" normalizeH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a</a:t>
            </a:r>
            <a:r>
              <a:rPr kumimoji="0" lang="en-US" sz="180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…</a:t>
            </a:r>
            <a:endParaRPr kumimoji="0" lang="en-US" sz="180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3" name="Rounded Rectangular Callout 42"/>
          <p:cNvSpPr/>
          <p:nvPr/>
        </p:nvSpPr>
        <p:spPr bwMode="auto">
          <a:xfrm>
            <a:off x="5596490" y="4177408"/>
            <a:ext cx="2933700" cy="993214"/>
          </a:xfrm>
          <a:prstGeom prst="wedgeRoundRectCallout">
            <a:avLst>
              <a:gd name="adj1" fmla="val -48807"/>
              <a:gd name="adj2" fmla="val 129864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00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here</a:t>
            </a:r>
            <a:r>
              <a:rPr lang="en-US" sz="1800"/>
              <a:t>’s what’s REALLY happening! </a:t>
            </a:r>
            <a:r>
              <a:rPr lang="en-US" sz="1800">
                <a:sym typeface="Wingdings" panose="05000000000000000000" pitchFamily="2" charset="2"/>
              </a:rPr>
              <a:t></a:t>
            </a:r>
            <a:endParaRPr kumimoji="0" lang="en-US" sz="180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" name="Text Box 16"/>
          <p:cNvSpPr txBox="1">
            <a:spLocks noChangeArrowheads="1"/>
          </p:cNvSpPr>
          <p:nvPr/>
        </p:nvSpPr>
        <p:spPr bwMode="auto">
          <a:xfrm>
            <a:off x="228600" y="1342219"/>
            <a:ext cx="891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 b="0">
                <a:solidFill>
                  <a:schemeClr val="tx2"/>
                </a:solidFill>
              </a:rPr>
              <a:t>It adds a </a:t>
            </a:r>
            <a:r>
              <a:rPr lang="en-US" altLang="en-US" sz="1800" b="0">
                <a:solidFill>
                  <a:srgbClr val="FF0066"/>
                </a:solidFill>
              </a:rPr>
              <a:t>hidden first argument </a:t>
            </a:r>
            <a:r>
              <a:rPr lang="en-US" altLang="en-US" sz="1800" b="0">
                <a:solidFill>
                  <a:schemeClr val="tx2"/>
                </a:solidFill>
              </a:rPr>
              <a:t>that’s a </a:t>
            </a:r>
            <a:r>
              <a:rPr lang="en-US" altLang="en-US" sz="1800" b="0">
                <a:solidFill>
                  <a:srgbClr val="FF0066"/>
                </a:solidFill>
              </a:rPr>
              <a:t>pointer to your original variable</a:t>
            </a:r>
            <a:r>
              <a:rPr lang="en-US" altLang="en-US" sz="1800" b="0">
                <a:solidFill>
                  <a:schemeClr val="tx2"/>
                </a:solidFill>
              </a:rPr>
              <a:t>!</a:t>
            </a:r>
          </a:p>
        </p:txBody>
      </p:sp>
      <p:sp>
        <p:nvSpPr>
          <p:cNvPr id="50" name="Rounded Rectangular Callout 49"/>
          <p:cNvSpPr/>
          <p:nvPr/>
        </p:nvSpPr>
        <p:spPr bwMode="auto">
          <a:xfrm>
            <a:off x="1867471" y="532230"/>
            <a:ext cx="2933700" cy="993214"/>
          </a:xfrm>
          <a:prstGeom prst="wedgeRoundRectCallout">
            <a:avLst>
              <a:gd name="adj1" fmla="val -48807"/>
              <a:gd name="adj2" fmla="val 129864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/>
              <a:t>H</a:t>
            </a:r>
            <a:r>
              <a:rPr kumimoji="0" lang="en-US" sz="180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ere what </a:t>
            </a:r>
            <a:r>
              <a:rPr lang="en-US" sz="1800"/>
              <a:t>your </a:t>
            </a:r>
            <a:r>
              <a:rPr kumimoji="0" lang="en-US" sz="1800" i="0" u="none" strike="noStrike" cap="none" normalizeH="0" err="1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Init</a:t>
            </a:r>
            <a:r>
              <a:rPr kumimoji="0" lang="en-US" sz="1800" i="0" u="none" strike="noStrike" cap="none" normalizeH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() </a:t>
            </a:r>
            <a:r>
              <a:rPr kumimoji="0" lang="en-US" sz="180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method looks like…</a:t>
            </a:r>
            <a:endParaRPr kumimoji="0" lang="en-US" sz="180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Rounded Rectangular Callout 50"/>
          <p:cNvSpPr/>
          <p:nvPr/>
        </p:nvSpPr>
        <p:spPr bwMode="auto">
          <a:xfrm>
            <a:off x="5972213" y="533400"/>
            <a:ext cx="2933700" cy="993214"/>
          </a:xfrm>
          <a:prstGeom prst="wedgeRoundRectCallout">
            <a:avLst>
              <a:gd name="adj1" fmla="val -48807"/>
              <a:gd name="adj2" fmla="val 129864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00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here</a:t>
            </a:r>
            <a:r>
              <a:rPr lang="en-US" sz="1800"/>
              <a:t>’s what’s REALLY happening! </a:t>
            </a:r>
            <a:r>
              <a:rPr lang="en-US" sz="1800">
                <a:sym typeface="Wingdings" panose="05000000000000000000" pitchFamily="2" charset="2"/>
              </a:rPr>
              <a:t></a:t>
            </a:r>
            <a:endParaRPr kumimoji="0" lang="en-US" sz="180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" name="Rectangle 2"/>
          <p:cNvSpPr txBox="1">
            <a:spLocks noChangeArrowheads="1"/>
          </p:cNvSpPr>
          <p:nvPr/>
        </p:nvSpPr>
        <p:spPr>
          <a:xfrm>
            <a:off x="685800" y="-7620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altLang="en-US" sz="4000" kern="0">
                <a:latin typeface="Comic Sans MS" pitchFamily="66" charset="0"/>
              </a:rPr>
              <a:t>Classes and the “this” Pointer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5585C-1CBB-9749-A8B7-F2756F79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45FD-7C4B-4D3D-9CFD-C5452E98D1B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8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8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8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8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8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8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8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8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8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8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8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8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8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8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8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8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7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07407E-6 L 0.02639 0.00139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2785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0.00162 C 0.0217 -0.01692 0.04115 -0.03522 0.06059 -0.03568 C 0.08003 -0.03615 0.11007 -0.00742 0.11962 -0.00186 " pathEditMode="relative" rAng="0" ptsTypes="aaA">
                                      <p:cBhvr>
                                        <p:cTn id="92" dur="2000" fill="hold"/>
                                        <p:tgtEl>
                                          <p:spTgt spid="2785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1" y="-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22222E-6 L 0.02899 0.00139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2785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00394 C 0.02795 -0.0146 0.05382 -0.0329 0.07951 -0.03336 C 0.10538 -0.03383 0.14514 -0.0051 0.15799 0.00046 " pathEditMode="relative" rAng="0" ptsTypes="aaA">
                                      <p:cBhvr>
                                        <p:cTn id="117" dur="2000" fill="hold"/>
                                        <p:tgtEl>
                                          <p:spTgt spid="2785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60" y="-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7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91103E-6 L 0.17743 -0.00069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2785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7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0.00486 C 0.02448 -0.02942 0.04896 -0.05375 0.07778 -0.05282 C 0.10694 -0.0519 0.15885 -0.00764 0.17465 0.00163 " pathEditMode="relative" rAng="0" ptsTypes="aaA">
                                      <p:cBhvr>
                                        <p:cTn id="159" dur="2000" fill="hold"/>
                                        <p:tgtEl>
                                          <p:spTgt spid="2785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33" y="-2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7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34 0.0007 L -0.07291 0.00116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2785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7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7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27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52178E-7 L -0.11997 0.00093 " pathEditMode="relative" rAng="0" ptsTypes="AA">
                                      <p:cBhvr>
                                        <p:cTn id="200" dur="2000" fill="hold"/>
                                        <p:tgtEl>
                                          <p:spTgt spid="2785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7" y="46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0255 C 0.01493 -0.01251 0.03003 -0.02734 0.04566 -0.02734 C 0.06146 -0.02734 0.07812 -0.01251 0.09479 0.00255 " pathEditMode="relative" rAng="0" ptsTypes="aaA">
                                      <p:cBhvr>
                                        <p:cTn id="202" dur="2000" fill="hold"/>
                                        <p:tgtEl>
                                          <p:spTgt spid="2785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-1506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52178E-7 L 0.05468 0.00278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2785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27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27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27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/>
      <p:bldP spid="45" grpId="0"/>
      <p:bldP spid="46" grpId="0"/>
      <p:bldP spid="2" grpId="0" animBg="1"/>
      <p:bldP spid="48" grpId="0"/>
      <p:bldP spid="278542" grpId="0" animBg="1"/>
      <p:bldP spid="278542" grpId="1" animBg="1"/>
      <p:bldP spid="278547" grpId="0" animBg="1"/>
      <p:bldP spid="278547" grpId="1" animBg="1"/>
      <p:bldP spid="278548" grpId="0"/>
      <p:bldP spid="278548" grpId="1"/>
      <p:bldP spid="278549" grpId="0"/>
      <p:bldP spid="278549" grpId="1"/>
      <p:bldP spid="278550" grpId="0"/>
      <p:bldP spid="278550" grpId="1"/>
      <p:bldP spid="278551" grpId="0"/>
      <p:bldP spid="278552" grpId="0"/>
      <p:bldP spid="278552" grpId="1"/>
      <p:bldP spid="278553" grpId="0"/>
      <p:bldP spid="278553" grpId="1"/>
      <p:bldP spid="278554" grpId="0"/>
      <p:bldP spid="278554" grpId="1"/>
      <p:bldP spid="278555" grpId="0"/>
      <p:bldP spid="278556" grpId="0"/>
      <p:bldP spid="278557" grpId="0"/>
      <p:bldP spid="278557" grpId="1"/>
      <p:bldP spid="278558" grpId="0"/>
      <p:bldP spid="278558" grpId="1"/>
      <p:bldP spid="278559" grpId="0"/>
      <p:bldP spid="278559" grpId="1"/>
      <p:bldP spid="278560" grpId="0"/>
      <p:bldP spid="278560" grpId="1"/>
      <p:bldP spid="278561" grpId="0"/>
      <p:bldP spid="278561" grpId="1"/>
      <p:bldP spid="278562" grpId="0"/>
      <p:bldP spid="278562" grpId="1"/>
      <p:bldP spid="278563" grpId="0"/>
      <p:bldP spid="278565" grpId="0" animBg="1"/>
      <p:bldP spid="278564" grpId="0"/>
      <p:bldP spid="278564" grpId="1"/>
      <p:bldP spid="278566" grpId="0"/>
      <p:bldP spid="278567" grpId="0"/>
      <p:bldP spid="278568" grpId="0"/>
      <p:bldP spid="278568" grpId="1"/>
      <p:bldP spid="278569" grpId="0"/>
      <p:bldP spid="278570" grpId="0"/>
      <p:bldP spid="278571" grpId="0"/>
      <p:bldP spid="278572" grpId="0" animBg="1"/>
      <p:bldP spid="278572" grpId="1" animBg="1"/>
      <p:bldP spid="278573" grpId="0" animBg="1"/>
      <p:bldP spid="278573" grpId="1" animBg="1"/>
      <p:bldP spid="42" grpId="0" animBg="1"/>
      <p:bldP spid="42" grpId="1" animBg="1"/>
      <p:bldP spid="43" grpId="0" animBg="1"/>
      <p:bldP spid="43" grpId="1" animBg="1"/>
      <p:bldP spid="52" grpId="0"/>
      <p:bldP spid="50" grpId="0" animBg="1"/>
      <p:bldP spid="50" grpId="1" animBg="1"/>
      <p:bldP spid="51" grpId="0" animBg="1"/>
      <p:bldP spid="5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>
                <a:solidFill>
                  <a:schemeClr val="tx2"/>
                </a:solidFill>
              </a:rPr>
              <a:t>Addresses and Pointers…</a:t>
            </a:r>
            <a:br>
              <a:rPr lang="en-US" sz="3200">
                <a:solidFill>
                  <a:schemeClr val="tx2"/>
                </a:solidFill>
              </a:rPr>
            </a:br>
            <a:r>
              <a:rPr lang="en-US" sz="3200">
                <a:solidFill>
                  <a:srgbClr val="FF0000"/>
                </a:solidFill>
              </a:rPr>
              <a:t>What’s the big picture?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456" y="1279591"/>
            <a:ext cx="1295400" cy="13078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5FADEB-0825-44E1-A804-286C5C599D64}"/>
              </a:ext>
            </a:extLst>
          </p:cNvPr>
          <p:cNvSpPr txBox="1"/>
          <p:nvPr/>
        </p:nvSpPr>
        <p:spPr>
          <a:xfrm>
            <a:off x="570839" y="2080830"/>
            <a:ext cx="585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Just like every house has a </a:t>
            </a:r>
            <a:r>
              <a:rPr lang="en-US" sz="2000">
                <a:solidFill>
                  <a:schemeClr val="tx1"/>
                </a:solidFill>
              </a:rPr>
              <a:t>street address, </a:t>
            </a:r>
            <a:r>
              <a:rPr lang="en-US" sz="2000"/>
              <a:t>every </a:t>
            </a:r>
            <a:r>
              <a:rPr lang="en-US" sz="2000">
                <a:solidFill>
                  <a:srgbClr val="7030A0"/>
                </a:solidFill>
              </a:rPr>
              <a:t>variable</a:t>
            </a:r>
            <a:r>
              <a:rPr lang="en-US" sz="2000"/>
              <a:t> has a </a:t>
            </a:r>
            <a:r>
              <a:rPr lang="en-US" sz="2000">
                <a:solidFill>
                  <a:schemeClr val="accent6"/>
                </a:solidFill>
              </a:rPr>
              <a:t>memory address</a:t>
            </a:r>
            <a:r>
              <a:rPr lang="en-US" sz="200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CF9F68-D823-470B-921A-CEB46D724293}"/>
              </a:ext>
            </a:extLst>
          </p:cNvPr>
          <p:cNvSpPr txBox="1"/>
          <p:nvPr/>
        </p:nvSpPr>
        <p:spPr>
          <a:xfrm>
            <a:off x="620582" y="3044419"/>
            <a:ext cx="2518332" cy="20313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/>
              <a:t>void </a:t>
            </a:r>
            <a:r>
              <a:rPr lang="en-US" sz="1800" err="1"/>
              <a:t>someFunction</a:t>
            </a:r>
            <a:r>
              <a:rPr lang="en-US" sz="1800"/>
              <a:t>()</a:t>
            </a:r>
          </a:p>
          <a:p>
            <a:r>
              <a:rPr lang="en-US" sz="1800"/>
              <a:t>{</a:t>
            </a:r>
          </a:p>
          <a:p>
            <a:r>
              <a:rPr lang="en-US" sz="1800"/>
              <a:t>    char </a:t>
            </a:r>
            <a:r>
              <a:rPr lang="en-US" sz="1800">
                <a:solidFill>
                  <a:srgbClr val="7030A0"/>
                </a:solidFill>
              </a:rPr>
              <a:t>grade</a:t>
            </a:r>
            <a:r>
              <a:rPr lang="en-US" sz="1800"/>
              <a:t> = ‘B’;</a:t>
            </a:r>
          </a:p>
          <a:p>
            <a:r>
              <a:rPr lang="en-US" sz="1800"/>
              <a:t>    …</a:t>
            </a:r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9A363-FDF7-423D-BD9F-12510AF60688}"/>
              </a:ext>
            </a:extLst>
          </p:cNvPr>
          <p:cNvSpPr txBox="1"/>
          <p:nvPr/>
        </p:nvSpPr>
        <p:spPr>
          <a:xfrm>
            <a:off x="426361" y="5782600"/>
            <a:ext cx="6147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A </a:t>
            </a:r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pointer</a:t>
            </a:r>
            <a:r>
              <a:rPr lang="en-US" sz="2000"/>
              <a:t> is simply a variable that holds another variable’s address!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B60EF5A-2D5C-4D67-A194-39F5A061826A}"/>
              </a:ext>
            </a:extLst>
          </p:cNvPr>
          <p:cNvGrpSpPr/>
          <p:nvPr/>
        </p:nvGrpSpPr>
        <p:grpSpPr>
          <a:xfrm>
            <a:off x="3094199" y="2519451"/>
            <a:ext cx="3273763" cy="3142121"/>
            <a:chOff x="3094199" y="2519451"/>
            <a:chExt cx="3273763" cy="314212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E8D822A-E5EE-4BFD-8EBB-ABBDABEFCCE4}"/>
                </a:ext>
              </a:extLst>
            </p:cNvPr>
            <p:cNvGrpSpPr/>
            <p:nvPr/>
          </p:nvGrpSpPr>
          <p:grpSpPr>
            <a:xfrm>
              <a:off x="4167965" y="2519451"/>
              <a:ext cx="2199997" cy="3142121"/>
              <a:chOff x="6924675" y="2962792"/>
              <a:chExt cx="2199997" cy="3142121"/>
            </a:xfrm>
          </p:grpSpPr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0EC028D4-49FE-4914-9A0C-3AED54652A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4675" y="3429000"/>
                <a:ext cx="838200" cy="3048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9">
                <a:extLst>
                  <a:ext uri="{FF2B5EF4-FFF2-40B4-BE49-F238E27FC236}">
                    <a16:creationId xmlns:a16="http://schemas.microsoft.com/office/drawing/2014/main" id="{31148BE3-71C6-4F10-BA8A-344D249A1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4675" y="3733800"/>
                <a:ext cx="838200" cy="3048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10">
                <a:extLst>
                  <a:ext uri="{FF2B5EF4-FFF2-40B4-BE49-F238E27FC236}">
                    <a16:creationId xmlns:a16="http://schemas.microsoft.com/office/drawing/2014/main" id="{1776A6AF-D590-439A-9FD6-683BB5ADD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4675" y="4038600"/>
                <a:ext cx="838200" cy="3048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1">
                <a:extLst>
                  <a:ext uri="{FF2B5EF4-FFF2-40B4-BE49-F238E27FC236}">
                    <a16:creationId xmlns:a16="http://schemas.microsoft.com/office/drawing/2014/main" id="{705287E5-1052-4444-9112-6E05241A4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4675" y="4343400"/>
                <a:ext cx="838200" cy="3048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12">
                <a:extLst>
                  <a:ext uri="{FF2B5EF4-FFF2-40B4-BE49-F238E27FC236}">
                    <a16:creationId xmlns:a16="http://schemas.microsoft.com/office/drawing/2014/main" id="{C7A38E8B-5D9B-46B9-A8CE-63541DE4DB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4675" y="4648200"/>
                <a:ext cx="838200" cy="3048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13">
                <a:extLst>
                  <a:ext uri="{FF2B5EF4-FFF2-40B4-BE49-F238E27FC236}">
                    <a16:creationId xmlns:a16="http://schemas.microsoft.com/office/drawing/2014/main" id="{63A66F83-7BC7-4A89-A2AE-5C774C9FF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4675" y="4953000"/>
                <a:ext cx="838200" cy="3048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14">
                <a:extLst>
                  <a:ext uri="{FF2B5EF4-FFF2-40B4-BE49-F238E27FC236}">
                    <a16:creationId xmlns:a16="http://schemas.microsoft.com/office/drawing/2014/main" id="{2729117B-9D14-4EC3-9120-7F4DB7D5C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4675" y="5257800"/>
                <a:ext cx="838200" cy="3048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20">
                <a:extLst>
                  <a:ext uri="{FF2B5EF4-FFF2-40B4-BE49-F238E27FC236}">
                    <a16:creationId xmlns:a16="http://schemas.microsoft.com/office/drawing/2014/main" id="{821D9F02-F120-4D69-A82E-1729E44357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53275" y="5647713"/>
                <a:ext cx="390525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…</a:t>
                </a:r>
              </a:p>
            </p:txBody>
          </p:sp>
          <p:sp>
            <p:nvSpPr>
              <p:cNvPr id="24" name="Text Box 24">
                <a:extLst>
                  <a:ext uri="{FF2B5EF4-FFF2-40B4-BE49-F238E27FC236}">
                    <a16:creationId xmlns:a16="http://schemas.microsoft.com/office/drawing/2014/main" id="{1548604E-155E-4EFA-952D-5499D58268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08900" y="3111154"/>
                <a:ext cx="1415772" cy="28623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solidFill>
                      <a:schemeClr val="accent6"/>
                    </a:solidFill>
                    <a:latin typeface="Courier New" pitchFamily="49" charset="0"/>
                  </a:rPr>
                  <a:t> </a:t>
                </a:r>
              </a:p>
              <a:p>
                <a:r>
                  <a:rPr lang="en-US" sz="2000" b="1">
                    <a:solidFill>
                      <a:schemeClr val="accent6"/>
                    </a:solidFill>
                    <a:latin typeface="Courier New" pitchFamily="49" charset="0"/>
                  </a:rPr>
                  <a:t>00001023</a:t>
                </a:r>
              </a:p>
              <a:p>
                <a:r>
                  <a:rPr lang="en-US" sz="2000" b="1">
                    <a:solidFill>
                      <a:schemeClr val="accent6"/>
                    </a:solidFill>
                    <a:latin typeface="Courier New" pitchFamily="49" charset="0"/>
                  </a:rPr>
                  <a:t>00001024</a:t>
                </a:r>
              </a:p>
              <a:p>
                <a:r>
                  <a:rPr lang="en-US" sz="2000" b="1">
                    <a:solidFill>
                      <a:schemeClr val="accent6"/>
                    </a:solidFill>
                    <a:latin typeface="Courier New" pitchFamily="49" charset="0"/>
                  </a:rPr>
                  <a:t>00001025</a:t>
                </a:r>
              </a:p>
              <a:p>
                <a:r>
                  <a:rPr lang="en-US" sz="2000" b="1">
                    <a:solidFill>
                      <a:schemeClr val="accent6"/>
                    </a:solidFill>
                    <a:latin typeface="Courier New" pitchFamily="49" charset="0"/>
                  </a:rPr>
                  <a:t>00001026</a:t>
                </a:r>
              </a:p>
              <a:p>
                <a:r>
                  <a:rPr lang="en-US" sz="2000" b="1">
                    <a:solidFill>
                      <a:schemeClr val="accent6"/>
                    </a:solidFill>
                    <a:latin typeface="Courier New" pitchFamily="49" charset="0"/>
                  </a:rPr>
                  <a:t>00001027</a:t>
                </a:r>
              </a:p>
              <a:p>
                <a:r>
                  <a:rPr lang="en-US" sz="2000" b="1">
                    <a:solidFill>
                      <a:schemeClr val="accent6"/>
                    </a:solidFill>
                    <a:latin typeface="Courier New" pitchFamily="49" charset="0"/>
                  </a:rPr>
                  <a:t>00001028</a:t>
                </a:r>
              </a:p>
              <a:p>
                <a:r>
                  <a:rPr lang="en-US" sz="2000" b="1">
                    <a:solidFill>
                      <a:schemeClr val="accent6"/>
                    </a:solidFill>
                    <a:latin typeface="Courier New" pitchFamily="49" charset="0"/>
                  </a:rPr>
                  <a:t>00001029</a:t>
                </a:r>
              </a:p>
              <a:p>
                <a:r>
                  <a:rPr lang="en-US" sz="2000" b="1">
                    <a:solidFill>
                      <a:schemeClr val="accent6"/>
                    </a:solidFill>
                    <a:latin typeface="Courier New" pitchFamily="49" charset="0"/>
                  </a:rPr>
                  <a:t>00001030</a:t>
                </a:r>
              </a:p>
            </p:txBody>
          </p:sp>
          <p:sp>
            <p:nvSpPr>
              <p:cNvPr id="4" name="Text Box 20">
                <a:extLst>
                  <a:ext uri="{FF2B5EF4-FFF2-40B4-BE49-F238E27FC236}">
                    <a16:creationId xmlns:a16="http://schemas.microsoft.com/office/drawing/2014/main" id="{275D046F-0F85-4369-BCCB-E83DF68DC7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21525" y="2962792"/>
                <a:ext cx="390525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…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5A268E0-99F2-4953-B2D2-82A46747921A}"/>
                </a:ext>
              </a:extLst>
            </p:cNvPr>
            <p:cNvGrpSpPr/>
            <p:nvPr/>
          </p:nvGrpSpPr>
          <p:grpSpPr>
            <a:xfrm>
              <a:off x="3094199" y="3200917"/>
              <a:ext cx="1976437" cy="483884"/>
              <a:chOff x="3094199" y="3200917"/>
              <a:chExt cx="1976437" cy="483884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96F0AF7D-F921-4990-AA88-9ABD04C5066B}"/>
                  </a:ext>
                </a:extLst>
              </p:cNvPr>
              <p:cNvGrpSpPr/>
              <p:nvPr/>
            </p:nvGrpSpPr>
            <p:grpSpPr>
              <a:xfrm>
                <a:off x="3094199" y="3200917"/>
                <a:ext cx="1976437" cy="483884"/>
                <a:chOff x="3036078" y="4738265"/>
                <a:chExt cx="1976437" cy="483884"/>
              </a:xfrm>
            </p:grpSpPr>
            <p:sp>
              <p:nvSpPr>
                <p:cNvPr id="44" name="Rectangle 33">
                  <a:extLst>
                    <a:ext uri="{FF2B5EF4-FFF2-40B4-BE49-F238E27FC236}">
                      <a16:creationId xmlns:a16="http://schemas.microsoft.com/office/drawing/2014/main" id="{9905E2BA-848E-476D-B4BA-53DEE9BD45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6078" y="4738265"/>
                  <a:ext cx="1093788" cy="4619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006666"/>
                      </a:solidFill>
                    </a:rPr>
                    <a:t> </a:t>
                  </a:r>
                  <a:r>
                    <a:rPr lang="en-US">
                      <a:solidFill>
                        <a:srgbClr val="7030A0"/>
                      </a:solidFill>
                    </a:rPr>
                    <a:t>grade</a:t>
                  </a:r>
                </a:p>
              </p:txBody>
            </p:sp>
            <p:sp>
              <p:nvSpPr>
                <p:cNvPr id="46" name="Text Box 35">
                  <a:extLst>
                    <a:ext uri="{FF2B5EF4-FFF2-40B4-BE49-F238E27FC236}">
                      <a16:creationId xmlns:a16="http://schemas.microsoft.com/office/drawing/2014/main" id="{1B56F3D6-E7EB-43A7-B3D0-2ADEC124D5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67965" y="4760484"/>
                  <a:ext cx="844550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/>
                    <a:t>‘B’</a:t>
                  </a:r>
                </a:p>
              </p:txBody>
            </p:sp>
          </p:grpSp>
          <p:sp>
            <p:nvSpPr>
              <p:cNvPr id="49" name="Rectangle 34">
                <a:extLst>
                  <a:ext uri="{FF2B5EF4-FFF2-40B4-BE49-F238E27FC236}">
                    <a16:creationId xmlns:a16="http://schemas.microsoft.com/office/drawing/2014/main" id="{74999FB5-6A9D-4B44-8BEC-E52EAE0F5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7966" y="3279347"/>
                <a:ext cx="844550" cy="327025"/>
              </a:xfrm>
              <a:prstGeom prst="rect">
                <a:avLst/>
              </a:prstGeom>
              <a:noFill/>
              <a:ln w="28575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3" name="Rectangle 8">
              <a:extLst>
                <a:ext uri="{FF2B5EF4-FFF2-40B4-BE49-F238E27FC236}">
                  <a16:creationId xmlns:a16="http://schemas.microsoft.com/office/drawing/2014/main" id="{F2BB2AD0-E7E5-4CF9-8302-17AE319A1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5710" y="5118032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Arrow: Left 41">
            <a:extLst>
              <a:ext uri="{FF2B5EF4-FFF2-40B4-BE49-F238E27FC236}">
                <a16:creationId xmlns:a16="http://schemas.microsoft.com/office/drawing/2014/main" id="{BF2F74B5-68B8-4FA2-977D-17E543E0A78C}"/>
              </a:ext>
            </a:extLst>
          </p:cNvPr>
          <p:cNvSpPr/>
          <p:nvPr/>
        </p:nvSpPr>
        <p:spPr bwMode="auto">
          <a:xfrm>
            <a:off x="5007156" y="3930083"/>
            <a:ext cx="2909828" cy="1779828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The </a:t>
            </a:r>
            <a:r>
              <a:rPr kumimoji="0" lang="en-US" sz="1800" b="0" i="0" u="none" strike="noStrike" cap="none" normalizeH="0" baseline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  <a:t>ptr</a:t>
            </a:r>
            <a:r>
              <a:rPr lang="en-US" sz="1800">
                <a:solidFill>
                  <a:schemeClr val="accent1">
                    <a:lumMod val="50000"/>
                  </a:schemeClr>
                </a:solidFill>
              </a:rPr>
              <a:t> variable </a:t>
            </a:r>
            <a:r>
              <a:rPr lang="en-US" sz="1800">
                <a:solidFill>
                  <a:schemeClr val="tx1"/>
                </a:solidFill>
              </a:rPr>
              <a:t>holds the address of the </a:t>
            </a:r>
            <a:r>
              <a:rPr lang="en-US" sz="1800">
                <a:solidFill>
                  <a:srgbClr val="7030A0"/>
                </a:solidFill>
              </a:rPr>
              <a:t>grade</a:t>
            </a:r>
            <a:r>
              <a:rPr lang="en-US" sz="1800">
                <a:solidFill>
                  <a:schemeClr val="tx1"/>
                </a:solidFill>
              </a:rPr>
              <a:t> variable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50CBD4-DC2D-45C4-87B0-94CB5B97620A}"/>
              </a:ext>
            </a:extLst>
          </p:cNvPr>
          <p:cNvSpPr/>
          <p:nvPr/>
        </p:nvSpPr>
        <p:spPr>
          <a:xfrm>
            <a:off x="803340" y="4324993"/>
            <a:ext cx="2356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/>
              <a:t> char *</a:t>
            </a:r>
            <a:r>
              <a:rPr lang="en-US" sz="1800" err="1">
                <a:solidFill>
                  <a:schemeClr val="accent5">
                    <a:lumMod val="50000"/>
                  </a:schemeClr>
                </a:solidFill>
              </a:rPr>
              <a:t>ptr</a:t>
            </a:r>
            <a:r>
              <a:rPr lang="en-US" sz="1800"/>
              <a:t> = </a:t>
            </a:r>
            <a:r>
              <a:rPr lang="en-US" sz="1800">
                <a:solidFill>
                  <a:schemeClr val="tx1"/>
                </a:solidFill>
              </a:rPr>
              <a:t>&amp;</a:t>
            </a:r>
            <a:r>
              <a:rPr lang="en-US" sz="1800">
                <a:solidFill>
                  <a:srgbClr val="7030A0"/>
                </a:solidFill>
              </a:rPr>
              <a:t>grade</a:t>
            </a:r>
            <a:r>
              <a:rPr lang="en-US" sz="1800"/>
              <a:t>;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EDCD5B0-B973-4421-9A9A-41670CD0B57B}"/>
              </a:ext>
            </a:extLst>
          </p:cNvPr>
          <p:cNvGrpSpPr/>
          <p:nvPr/>
        </p:nvGrpSpPr>
        <p:grpSpPr>
          <a:xfrm>
            <a:off x="3245528" y="3815280"/>
            <a:ext cx="1772513" cy="1292662"/>
            <a:chOff x="3245528" y="3815280"/>
            <a:chExt cx="1772513" cy="1292662"/>
          </a:xfrm>
        </p:grpSpPr>
        <p:sp>
          <p:nvSpPr>
            <p:cNvPr id="67" name="Rectangle 30">
              <a:extLst>
                <a:ext uri="{FF2B5EF4-FFF2-40B4-BE49-F238E27FC236}">
                  <a16:creationId xmlns:a16="http://schemas.microsoft.com/office/drawing/2014/main" id="{77B197EA-AE41-4CD2-8BDA-8C081B9AF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4701" y="3898267"/>
              <a:ext cx="843340" cy="1209675"/>
            </a:xfrm>
            <a:prstGeom prst="rect">
              <a:avLst/>
            </a:prstGeom>
            <a:noFill/>
            <a:ln w="28575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Text Box 29">
              <a:extLst>
                <a:ext uri="{FF2B5EF4-FFF2-40B4-BE49-F238E27FC236}">
                  <a16:creationId xmlns:a16="http://schemas.microsoft.com/office/drawing/2014/main" id="{131D30D3-6DBF-4553-B24E-1A0C03D58C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5528" y="3815280"/>
              <a:ext cx="91563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7030A0"/>
                  </a:solidFill>
                </a:rPr>
                <a:t>   </a:t>
              </a:r>
              <a:r>
                <a:rPr lang="en-US" err="1">
                  <a:solidFill>
                    <a:schemeClr val="accent5">
                      <a:lumMod val="50000"/>
                    </a:schemeClr>
                  </a:solidFill>
                </a:rPr>
                <a:t>ptr</a:t>
              </a: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71" name="Text Box 31">
              <a:extLst>
                <a:ext uri="{FF2B5EF4-FFF2-40B4-BE49-F238E27FC236}">
                  <a16:creationId xmlns:a16="http://schemas.microsoft.com/office/drawing/2014/main" id="{7CF9ECBE-F7E3-44FB-BAA6-DC96A4AD1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5781" y="3900484"/>
              <a:ext cx="806450" cy="1175839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  <a:effectLst/>
          </p:spPr>
          <p:txBody>
            <a:bodyPr wrap="square">
              <a:noAutofit/>
            </a:bodyPr>
            <a:lstStyle/>
            <a:p>
              <a:br>
                <a:rPr lang="en-US" sz="2000"/>
              </a:br>
              <a:endParaRPr lang="en-US" sz="2000"/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A727FBBE-EFA8-4817-8843-AE5D0D76A03C}"/>
              </a:ext>
            </a:extLst>
          </p:cNvPr>
          <p:cNvSpPr/>
          <p:nvPr/>
        </p:nvSpPr>
        <p:spPr>
          <a:xfrm>
            <a:off x="5561566" y="3271405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6"/>
                </a:solidFill>
                <a:latin typeface="Courier New" pitchFamily="49" charset="0"/>
              </a:rPr>
              <a:t>1024</a:t>
            </a:r>
            <a:endParaRPr lang="en-US" sz="200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4AD95C8-AD66-438A-988B-488B70E31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1964" y="1279591"/>
            <a:ext cx="2412488" cy="1548817"/>
          </a:xfrm>
          <a:prstGeom prst="rect">
            <a:avLst/>
          </a:prstGeom>
        </p:spPr>
      </p:pic>
      <p:sp>
        <p:nvSpPr>
          <p:cNvPr id="41" name="Arrow: Left 40">
            <a:extLst>
              <a:ext uri="{FF2B5EF4-FFF2-40B4-BE49-F238E27FC236}">
                <a16:creationId xmlns:a16="http://schemas.microsoft.com/office/drawing/2014/main" id="{5CE8F232-41A6-4468-8308-2C7E4ADFB7B3}"/>
              </a:ext>
            </a:extLst>
          </p:cNvPr>
          <p:cNvSpPr/>
          <p:nvPr/>
        </p:nvSpPr>
        <p:spPr bwMode="auto">
          <a:xfrm>
            <a:off x="6317545" y="2578425"/>
            <a:ext cx="2707702" cy="1779828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Times New Roman" pitchFamily="18" charset="0"/>
              </a:rPr>
              <a:t>The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grade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variable has an address of 1024 in RAM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D52F25-15F5-40A3-BA43-A79449D216E6}"/>
              </a:ext>
            </a:extLst>
          </p:cNvPr>
          <p:cNvSpPr txBox="1"/>
          <p:nvPr/>
        </p:nvSpPr>
        <p:spPr>
          <a:xfrm>
            <a:off x="465858" y="1319747"/>
            <a:ext cx="6207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We use </a:t>
            </a:r>
            <a:r>
              <a:rPr lang="en-US" sz="2000">
                <a:solidFill>
                  <a:schemeClr val="accent6"/>
                </a:solidFill>
              </a:rPr>
              <a:t>pointers</a:t>
            </a:r>
            <a:r>
              <a:rPr lang="en-US" sz="2000"/>
              <a:t> to efficiently </a:t>
            </a:r>
            <a:r>
              <a:rPr lang="en-US" sz="2000">
                <a:solidFill>
                  <a:schemeClr val="accent6"/>
                </a:solidFill>
              </a:rPr>
              <a:t>access/modify variables </a:t>
            </a:r>
            <a:r>
              <a:rPr lang="en-US" sz="2000">
                <a:solidFill>
                  <a:schemeClr val="tx1"/>
                </a:solidFill>
              </a:rPr>
              <a:t>defined</a:t>
            </a:r>
            <a:r>
              <a:rPr lang="en-US" sz="2000"/>
              <a:t> in other parts of our program.</a:t>
            </a:r>
          </a:p>
        </p:txBody>
      </p:sp>
      <p:sp>
        <p:nvSpPr>
          <p:cNvPr id="37" name="Rectangle: Beveled 36">
            <a:extLst>
              <a:ext uri="{FF2B5EF4-FFF2-40B4-BE49-F238E27FC236}">
                <a16:creationId xmlns:a16="http://schemas.microsoft.com/office/drawing/2014/main" id="{BCA4958B-9D43-4FF5-85C8-13CB1F4CA4B0}"/>
              </a:ext>
            </a:extLst>
          </p:cNvPr>
          <p:cNvSpPr/>
          <p:nvPr/>
        </p:nvSpPr>
        <p:spPr bwMode="auto">
          <a:xfrm>
            <a:off x="6597233" y="4274604"/>
            <a:ext cx="2412488" cy="2324614"/>
          </a:xfrm>
          <a:prstGeom prst="bevel">
            <a:avLst>
              <a:gd name="adj" fmla="val 504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Uses: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70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/>
              <a:t>Pointers are used in all C++ programs to efficiently pass parameters, and to refer to dynamic variables.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7FC587-4827-BD43-A8A8-F5D905D7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3E27-F665-4496-9E0F-5CB4951E806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8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 L -0.14844 0.1446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31" y="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42" grpId="0" animBg="1"/>
      <p:bldP spid="42" grpId="1" animBg="1"/>
      <p:bldP spid="74" grpId="0"/>
      <p:bldP spid="74" grpId="1"/>
      <p:bldP spid="41" grpId="0" animBg="1"/>
      <p:bldP spid="41" grpId="1" animBg="1"/>
      <p:bldP spid="3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ChangeArrowheads="1"/>
          </p:cNvSpPr>
          <p:nvPr/>
        </p:nvSpPr>
        <p:spPr bwMode="auto">
          <a:xfrm>
            <a:off x="76200" y="2286000"/>
            <a:ext cx="4114800" cy="24653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92075" y="4876800"/>
            <a:ext cx="4114800" cy="18446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80580" name="Text Box 4"/>
          <p:cNvSpPr txBox="1">
            <a:spLocks noChangeArrowheads="1"/>
          </p:cNvSpPr>
          <p:nvPr/>
        </p:nvSpPr>
        <p:spPr bwMode="auto">
          <a:xfrm>
            <a:off x="76200" y="4800600"/>
            <a:ext cx="4130675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800" b="1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en-US" sz="1800" b="1">
                <a:solidFill>
                  <a:schemeClr val="tx2"/>
                </a:solidFill>
                <a:latin typeface="Courier New" pitchFamily="49" charset="0"/>
              </a:rPr>
              <a:t> main()</a:t>
            </a:r>
          </a:p>
          <a:p>
            <a:pPr algn="l"/>
            <a:r>
              <a:rPr lang="en-US" altLang="en-US" sz="1800" b="1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800" b="1">
                <a:solidFill>
                  <a:schemeClr val="tx2"/>
                </a:solidFill>
                <a:latin typeface="Courier New" pitchFamily="49" charset="0"/>
              </a:rPr>
              <a:t>  Wallet a, b;</a:t>
            </a:r>
          </a:p>
          <a:p>
            <a:pPr algn="l"/>
            <a:endParaRPr lang="en-US" altLang="en-US" sz="1800" b="1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err="1">
                <a:solidFill>
                  <a:schemeClr val="tx2"/>
                </a:solidFill>
                <a:latin typeface="Courier New" pitchFamily="49" charset="0"/>
              </a:rPr>
              <a:t>a.Init</a:t>
            </a:r>
            <a:r>
              <a:rPr lang="en-US" altLang="en-US" sz="1800" b="1">
                <a:solidFill>
                  <a:schemeClr val="tx2"/>
                </a:solidFill>
                <a:latin typeface="Courier New" pitchFamily="49" charset="0"/>
              </a:rPr>
              <a:t>();</a:t>
            </a:r>
          </a:p>
          <a:p>
            <a:pPr algn="l"/>
            <a:r>
              <a:rPr lang="en-US" altLang="en-US" sz="1800" b="1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err="1">
                <a:solidFill>
                  <a:schemeClr val="tx2"/>
                </a:solidFill>
                <a:latin typeface="Courier New" pitchFamily="49" charset="0"/>
              </a:rPr>
              <a:t>a.AddBill</a:t>
            </a:r>
            <a:r>
              <a:rPr lang="en-US" altLang="en-US" sz="1800" b="1">
                <a:solidFill>
                  <a:schemeClr val="tx2"/>
                </a:solidFill>
                <a:latin typeface="Courier New" pitchFamily="49" charset="0"/>
              </a:rPr>
              <a:t>(5);</a:t>
            </a:r>
          </a:p>
          <a:p>
            <a:pPr algn="l"/>
            <a:r>
              <a:rPr lang="en-US" altLang="en-US" sz="1800" b="1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47625" y="2263775"/>
            <a:ext cx="4572000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void Wallet::Init() </a:t>
            </a:r>
          </a:p>
          <a:p>
            <a:r>
              <a:rPr lang="en-US" altLang="en-US" sz="1600" b="1">
                <a:latin typeface="Courier New" pitchFamily="49" charset="0"/>
              </a:rPr>
              <a:t>{</a:t>
            </a:r>
          </a:p>
          <a:p>
            <a:r>
              <a:rPr lang="en-US" altLang="en-US" sz="1600" b="1">
                <a:latin typeface="Courier New" pitchFamily="49" charset="0"/>
              </a:rPr>
              <a:t>    num1s =   num5s = 0; </a:t>
            </a:r>
          </a:p>
          <a:p>
            <a:r>
              <a:rPr lang="en-US" altLang="en-US" sz="1600" b="1">
                <a:latin typeface="Courier New" pitchFamily="49" charset="0"/>
              </a:rPr>
              <a:t>}</a:t>
            </a:r>
          </a:p>
          <a:p>
            <a:r>
              <a:rPr lang="en-US" altLang="en-US" sz="1600" b="1">
                <a:latin typeface="Courier New" pitchFamily="49" charset="0"/>
              </a:rPr>
              <a:t>void Wallet::AddBill(int amt) </a:t>
            </a:r>
          </a:p>
          <a:p>
            <a:r>
              <a:rPr lang="en-US" altLang="en-US" sz="1600" b="1">
                <a:latin typeface="Courier New" pitchFamily="49" charset="0"/>
              </a:rPr>
              <a:t>{</a:t>
            </a:r>
          </a:p>
          <a:p>
            <a:r>
              <a:rPr lang="en-US" altLang="en-US" sz="1600" b="1">
                <a:latin typeface="Courier New" pitchFamily="49" charset="0"/>
              </a:rPr>
              <a:t>   if (amt == 1)     num1s++;</a:t>
            </a:r>
          </a:p>
          <a:p>
            <a:r>
              <a:rPr lang="en-US" altLang="en-US" sz="1600" b="1">
                <a:latin typeface="Courier New" pitchFamily="49" charset="0"/>
              </a:rPr>
              <a:t>   else if (amt == 5)num5s++;</a:t>
            </a:r>
          </a:p>
          <a:p>
            <a:r>
              <a:rPr lang="en-US" altLang="en-US" sz="1600" b="1">
                <a:latin typeface="Courier New" pitchFamily="49" charset="0"/>
              </a:rPr>
              <a:t>}</a:t>
            </a:r>
          </a:p>
          <a:p>
            <a:r>
              <a:rPr lang="en-US" altLang="en-US" sz="1600" b="1">
                <a:latin typeface="Courier New" pitchFamily="49" charset="0"/>
              </a:rPr>
              <a:t>...</a:t>
            </a:r>
          </a:p>
        </p:txBody>
      </p:sp>
      <p:grpSp>
        <p:nvGrpSpPr>
          <p:cNvPr id="280582" name="Group 6"/>
          <p:cNvGrpSpPr>
            <a:grpSpLocks/>
          </p:cNvGrpSpPr>
          <p:nvPr/>
        </p:nvGrpSpPr>
        <p:grpSpPr bwMode="auto">
          <a:xfrm>
            <a:off x="4724400" y="2263775"/>
            <a:ext cx="4572000" cy="4551363"/>
            <a:chOff x="2976" y="1426"/>
            <a:chExt cx="2880" cy="2867"/>
          </a:xfrm>
        </p:grpSpPr>
        <p:sp>
          <p:nvSpPr>
            <p:cNvPr id="280583" name="Rectangle 7"/>
            <p:cNvSpPr>
              <a:spLocks noChangeArrowheads="1"/>
            </p:cNvSpPr>
            <p:nvPr/>
          </p:nvSpPr>
          <p:spPr bwMode="auto">
            <a:xfrm>
              <a:off x="2996" y="3072"/>
              <a:ext cx="2716" cy="116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80584" name="Text Box 8"/>
            <p:cNvSpPr txBox="1">
              <a:spLocks noChangeArrowheads="1"/>
            </p:cNvSpPr>
            <p:nvPr/>
          </p:nvSpPr>
          <p:spPr bwMode="auto">
            <a:xfrm>
              <a:off x="2986" y="3024"/>
              <a:ext cx="2602" cy="1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1800" b="1" err="1">
                  <a:solidFill>
                    <a:schemeClr val="tx2"/>
                  </a:solidFill>
                  <a:latin typeface="Courier New" pitchFamily="49" charset="0"/>
                </a:rPr>
                <a:t>int</a:t>
              </a:r>
              <a:r>
                <a:rPr lang="en-US" altLang="en-US" sz="1800" b="1">
                  <a:solidFill>
                    <a:schemeClr val="tx2"/>
                  </a:solidFill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altLang="en-US" sz="1800" b="1">
                  <a:solidFill>
                    <a:schemeClr val="tx2"/>
                  </a:solidFill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altLang="en-US" sz="1800" b="1">
                  <a:solidFill>
                    <a:schemeClr val="tx2"/>
                  </a:solidFill>
                  <a:latin typeface="Courier New" pitchFamily="49" charset="0"/>
                </a:rPr>
                <a:t>  Wallet a, b;</a:t>
              </a:r>
            </a:p>
            <a:p>
              <a:pPr algn="l"/>
              <a:endParaRPr lang="en-US" altLang="en-US" sz="1800" b="1">
                <a:solidFill>
                  <a:schemeClr val="tx2"/>
                </a:solidFill>
                <a:latin typeface="Courier New" pitchFamily="49" charset="0"/>
              </a:endParaRPr>
            </a:p>
            <a:p>
              <a:pPr algn="l"/>
              <a:r>
                <a:rPr lang="en-US" altLang="en-US" sz="1800" b="1">
                  <a:solidFill>
                    <a:schemeClr val="tx2"/>
                  </a:solidFill>
                  <a:latin typeface="Courier New" pitchFamily="49" charset="0"/>
                </a:rPr>
                <a:t>  </a:t>
              </a:r>
              <a:r>
                <a:rPr lang="en-US" altLang="en-US" sz="1800" b="1" err="1">
                  <a:solidFill>
                    <a:schemeClr val="tx2"/>
                  </a:solidFill>
                  <a:latin typeface="Courier New" pitchFamily="49" charset="0"/>
                </a:rPr>
                <a:t>Init</a:t>
              </a:r>
              <a:r>
                <a:rPr lang="en-US" altLang="en-US" sz="1800" b="1">
                  <a:solidFill>
                    <a:schemeClr val="tx2"/>
                  </a:solidFill>
                  <a:latin typeface="Courier New" pitchFamily="49" charset="0"/>
                </a:rPr>
                <a:t>(&amp;a);</a:t>
              </a:r>
            </a:p>
            <a:p>
              <a:pPr algn="l"/>
              <a:r>
                <a:rPr lang="en-US" altLang="en-US" sz="1800" b="1">
                  <a:solidFill>
                    <a:schemeClr val="tx2"/>
                  </a:solidFill>
                  <a:latin typeface="Courier New" pitchFamily="49" charset="0"/>
                </a:rPr>
                <a:t>  </a:t>
              </a:r>
              <a:r>
                <a:rPr lang="en-US" altLang="en-US" sz="1800" b="1" err="1">
                  <a:solidFill>
                    <a:schemeClr val="tx2"/>
                  </a:solidFill>
                  <a:latin typeface="Courier New" pitchFamily="49" charset="0"/>
                </a:rPr>
                <a:t>AddBill</a:t>
              </a:r>
              <a:r>
                <a:rPr lang="en-US" altLang="en-US" sz="1800" b="1">
                  <a:solidFill>
                    <a:schemeClr val="tx2"/>
                  </a:solidFill>
                  <a:latin typeface="Courier New" pitchFamily="49" charset="0"/>
                </a:rPr>
                <a:t>(&amp;b,5);</a:t>
              </a:r>
            </a:p>
            <a:p>
              <a:pPr algn="l"/>
              <a:r>
                <a:rPr lang="en-US" altLang="en-US" sz="1800" b="1">
                  <a:solidFill>
                    <a:schemeClr val="tx2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280585" name="Rectangle 9"/>
            <p:cNvSpPr>
              <a:spLocks noChangeArrowheads="1"/>
            </p:cNvSpPr>
            <p:nvPr/>
          </p:nvSpPr>
          <p:spPr bwMode="auto">
            <a:xfrm>
              <a:off x="2996" y="1440"/>
              <a:ext cx="2719" cy="155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80586" name="Rectangle 10"/>
            <p:cNvSpPr>
              <a:spLocks noChangeArrowheads="1"/>
            </p:cNvSpPr>
            <p:nvPr/>
          </p:nvSpPr>
          <p:spPr bwMode="auto">
            <a:xfrm>
              <a:off x="2976" y="1426"/>
              <a:ext cx="2880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en-US" sz="1600" b="1">
                  <a:latin typeface="Courier New" pitchFamily="49" charset="0"/>
                </a:rPr>
                <a:t>void </a:t>
              </a:r>
              <a:r>
                <a:rPr lang="en-US" altLang="en-US" sz="1600" b="1" err="1">
                  <a:latin typeface="Courier New" pitchFamily="49" charset="0"/>
                </a:rPr>
                <a:t>Init</a:t>
              </a:r>
              <a:r>
                <a:rPr lang="en-US" altLang="en-US" sz="1600" b="1">
                  <a:latin typeface="Courier New" pitchFamily="49" charset="0"/>
                </a:rPr>
                <a:t>(Wallet *</a:t>
              </a:r>
              <a:r>
                <a:rPr lang="en-US" altLang="en-US" sz="1600" b="1">
                  <a:solidFill>
                    <a:srgbClr val="FF0000"/>
                  </a:solidFill>
                  <a:latin typeface="Courier New" pitchFamily="49" charset="0"/>
                </a:rPr>
                <a:t>this</a:t>
              </a:r>
              <a:r>
                <a:rPr lang="en-US" altLang="en-US" sz="1600" b="1">
                  <a:latin typeface="Courier New" pitchFamily="49" charset="0"/>
                </a:rPr>
                <a:t>) </a:t>
              </a:r>
            </a:p>
            <a:p>
              <a:r>
                <a:rPr lang="en-US" altLang="en-US" sz="1600" b="1">
                  <a:latin typeface="Courier New" pitchFamily="49" charset="0"/>
                </a:rPr>
                <a:t>{</a:t>
              </a:r>
            </a:p>
            <a:p>
              <a:r>
                <a:rPr lang="en-US" altLang="en-US" sz="1600" b="1">
                  <a:latin typeface="Courier New" pitchFamily="49" charset="0"/>
                </a:rPr>
                <a:t>  </a:t>
              </a:r>
              <a:r>
                <a:rPr lang="en-US" altLang="en-US" sz="1600" b="1">
                  <a:solidFill>
                    <a:srgbClr val="FF0000"/>
                  </a:solidFill>
                  <a:latin typeface="Courier New" pitchFamily="49" charset="0"/>
                </a:rPr>
                <a:t>this</a:t>
              </a:r>
              <a:r>
                <a:rPr lang="en-US" altLang="en-US" sz="1600" b="1">
                  <a:solidFill>
                    <a:srgbClr val="6600CC"/>
                  </a:solidFill>
                  <a:latin typeface="Courier New" pitchFamily="49" charset="0"/>
                </a:rPr>
                <a:t>-&gt;</a:t>
              </a:r>
              <a:r>
                <a:rPr lang="en-US" altLang="en-US" sz="1600" b="1">
                  <a:latin typeface="Courier New" pitchFamily="49" charset="0"/>
                </a:rPr>
                <a:t>num1s = </a:t>
              </a:r>
              <a:r>
                <a:rPr lang="en-US" altLang="en-US" sz="1600" b="1">
                  <a:solidFill>
                    <a:srgbClr val="FF0000"/>
                  </a:solidFill>
                  <a:latin typeface="Courier New" pitchFamily="49" charset="0"/>
                </a:rPr>
                <a:t>this</a:t>
              </a:r>
              <a:r>
                <a:rPr lang="en-US" altLang="en-US" sz="1600" b="1">
                  <a:solidFill>
                    <a:srgbClr val="6600CC"/>
                  </a:solidFill>
                  <a:latin typeface="Courier New" pitchFamily="49" charset="0"/>
                </a:rPr>
                <a:t>-&gt;</a:t>
              </a:r>
              <a:r>
                <a:rPr lang="en-US" altLang="en-US" sz="1600" b="1">
                  <a:latin typeface="Courier New" pitchFamily="49" charset="0"/>
                </a:rPr>
                <a:t>num5s = 0; </a:t>
              </a:r>
            </a:p>
            <a:p>
              <a:r>
                <a:rPr lang="en-US" altLang="en-US" sz="1600" b="1">
                  <a:latin typeface="Courier New" pitchFamily="49" charset="0"/>
                </a:rPr>
                <a:t>}</a:t>
              </a:r>
            </a:p>
            <a:p>
              <a:r>
                <a:rPr lang="en-US" altLang="en-US" sz="1600" b="1">
                  <a:latin typeface="Courier New" pitchFamily="49" charset="0"/>
                </a:rPr>
                <a:t>void </a:t>
              </a:r>
              <a:r>
                <a:rPr lang="en-US" altLang="en-US" sz="1600" b="1" err="1">
                  <a:latin typeface="Courier New" pitchFamily="49" charset="0"/>
                </a:rPr>
                <a:t>AddBill</a:t>
              </a:r>
              <a:r>
                <a:rPr lang="en-US" altLang="en-US" sz="1600" b="1">
                  <a:latin typeface="Courier New" pitchFamily="49" charset="0"/>
                </a:rPr>
                <a:t>(Wallet *</a:t>
              </a:r>
              <a:r>
                <a:rPr lang="en-US" altLang="en-US" sz="1600" b="1">
                  <a:solidFill>
                    <a:srgbClr val="FF0000"/>
                  </a:solidFill>
                  <a:latin typeface="Courier New" pitchFamily="49" charset="0"/>
                </a:rPr>
                <a:t>this</a:t>
              </a:r>
              <a:r>
                <a:rPr lang="en-US" altLang="en-US" sz="1600" b="1">
                  <a:latin typeface="Courier New" pitchFamily="49" charset="0"/>
                </a:rPr>
                <a:t>, </a:t>
              </a:r>
              <a:r>
                <a:rPr lang="en-US" altLang="en-US" sz="1600" b="1" err="1">
                  <a:latin typeface="Courier New" pitchFamily="49" charset="0"/>
                </a:rPr>
                <a:t>int</a:t>
              </a:r>
              <a:r>
                <a:rPr lang="en-US" altLang="en-US" sz="1600" b="1">
                  <a:latin typeface="Courier New" pitchFamily="49" charset="0"/>
                </a:rPr>
                <a:t> </a:t>
              </a:r>
              <a:r>
                <a:rPr lang="en-US" altLang="en-US" sz="1600" b="1" err="1">
                  <a:latin typeface="Courier New" pitchFamily="49" charset="0"/>
                </a:rPr>
                <a:t>amt</a:t>
              </a:r>
              <a:r>
                <a:rPr lang="en-US" altLang="en-US" sz="1600" b="1">
                  <a:latin typeface="Courier New" pitchFamily="49" charset="0"/>
                </a:rPr>
                <a:t>) </a:t>
              </a:r>
            </a:p>
            <a:p>
              <a:r>
                <a:rPr lang="en-US" altLang="en-US" sz="1600" b="1">
                  <a:latin typeface="Courier New" pitchFamily="49" charset="0"/>
                </a:rPr>
                <a:t>{</a:t>
              </a:r>
            </a:p>
            <a:p>
              <a:r>
                <a:rPr lang="en-US" altLang="en-US" sz="1600" b="1">
                  <a:latin typeface="Courier New" pitchFamily="49" charset="0"/>
                </a:rPr>
                <a:t>   if (</a:t>
              </a:r>
              <a:r>
                <a:rPr lang="en-US" altLang="en-US" sz="1600" b="1" err="1">
                  <a:latin typeface="Courier New" pitchFamily="49" charset="0"/>
                </a:rPr>
                <a:t>amt</a:t>
              </a:r>
              <a:r>
                <a:rPr lang="en-US" altLang="en-US" sz="1600" b="1">
                  <a:latin typeface="Courier New" pitchFamily="49" charset="0"/>
                </a:rPr>
                <a:t> == 1)    </a:t>
              </a:r>
              <a:r>
                <a:rPr lang="en-US" altLang="en-US" sz="1600" b="1">
                  <a:solidFill>
                    <a:srgbClr val="FF0000"/>
                  </a:solidFill>
                  <a:latin typeface="Courier New" pitchFamily="49" charset="0"/>
                </a:rPr>
                <a:t>this</a:t>
              </a:r>
              <a:r>
                <a:rPr lang="en-US" altLang="en-US" sz="1600" b="1">
                  <a:solidFill>
                    <a:srgbClr val="6600CC"/>
                  </a:solidFill>
                  <a:latin typeface="Courier New" pitchFamily="49" charset="0"/>
                </a:rPr>
                <a:t>-&gt;</a:t>
              </a:r>
              <a:r>
                <a:rPr lang="en-US" altLang="en-US" sz="1600" b="1">
                  <a:latin typeface="Courier New" pitchFamily="49" charset="0"/>
                </a:rPr>
                <a:t>num1s++;</a:t>
              </a:r>
            </a:p>
            <a:p>
              <a:r>
                <a:rPr lang="en-US" altLang="en-US" sz="1600" b="1">
                  <a:latin typeface="Courier New" pitchFamily="49" charset="0"/>
                </a:rPr>
                <a:t>   else if (</a:t>
              </a:r>
              <a:r>
                <a:rPr lang="en-US" altLang="en-US" sz="1600" b="1" err="1">
                  <a:latin typeface="Courier New" pitchFamily="49" charset="0"/>
                </a:rPr>
                <a:t>amt</a:t>
              </a:r>
              <a:r>
                <a:rPr lang="en-US" altLang="en-US" sz="1600" b="1">
                  <a:latin typeface="Courier New" pitchFamily="49" charset="0"/>
                </a:rPr>
                <a:t>==5) </a:t>
              </a:r>
              <a:r>
                <a:rPr lang="en-US" altLang="en-US" sz="1600" b="1">
                  <a:solidFill>
                    <a:srgbClr val="FF0000"/>
                  </a:solidFill>
                  <a:latin typeface="Courier New" pitchFamily="49" charset="0"/>
                </a:rPr>
                <a:t>this</a:t>
              </a:r>
              <a:r>
                <a:rPr lang="en-US" altLang="en-US" sz="1600" b="1">
                  <a:solidFill>
                    <a:srgbClr val="6600CC"/>
                  </a:solidFill>
                  <a:latin typeface="Courier New" pitchFamily="49" charset="0"/>
                </a:rPr>
                <a:t>-&gt;</a:t>
              </a:r>
              <a:r>
                <a:rPr lang="en-US" altLang="en-US" sz="1600" b="1">
                  <a:latin typeface="Courier New" pitchFamily="49" charset="0"/>
                </a:rPr>
                <a:t>num5s++;</a:t>
              </a:r>
            </a:p>
            <a:p>
              <a:r>
                <a:rPr lang="en-US" altLang="en-US" sz="1600" b="1">
                  <a:latin typeface="Courier New" pitchFamily="49" charset="0"/>
                </a:rPr>
                <a:t>}</a:t>
              </a:r>
            </a:p>
            <a:p>
              <a:r>
                <a:rPr lang="en-US" altLang="en-US" sz="1600" b="1">
                  <a:latin typeface="Courier New" pitchFamily="49" charset="0"/>
                </a:rPr>
                <a:t>...</a:t>
              </a:r>
            </a:p>
          </p:txBody>
        </p:sp>
      </p:grpSp>
      <p:sp>
        <p:nvSpPr>
          <p:cNvPr id="280589" name="Text Box 13"/>
          <p:cNvSpPr txBox="1">
            <a:spLocks noChangeArrowheads="1"/>
          </p:cNvSpPr>
          <p:nvPr/>
        </p:nvSpPr>
        <p:spPr bwMode="auto">
          <a:xfrm>
            <a:off x="76200" y="731838"/>
            <a:ext cx="8915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0">
                <a:solidFill>
                  <a:schemeClr val="tx2"/>
                </a:solidFill>
              </a:rPr>
              <a:t>C++ converts all of your member functions automatically and </a:t>
            </a:r>
            <a:br>
              <a:rPr lang="en-US" altLang="en-US" sz="2000" b="0">
                <a:solidFill>
                  <a:schemeClr val="tx2"/>
                </a:solidFill>
              </a:rPr>
            </a:br>
            <a:r>
              <a:rPr lang="en-US" altLang="en-US" sz="2000" b="0">
                <a:solidFill>
                  <a:schemeClr val="tx2"/>
                </a:solidFill>
              </a:rPr>
              <a:t>invisibly by adding an </a:t>
            </a:r>
            <a:r>
              <a:rPr lang="en-US" altLang="en-US" sz="2000" b="0">
                <a:solidFill>
                  <a:srgbClr val="FF0000"/>
                </a:solidFill>
              </a:rPr>
              <a:t>extra pointer parameter </a:t>
            </a:r>
            <a:r>
              <a:rPr lang="en-US" altLang="en-US" sz="2000" b="0">
                <a:solidFill>
                  <a:schemeClr val="tx1"/>
                </a:solidFill>
              </a:rPr>
              <a:t>called </a:t>
            </a:r>
            <a:r>
              <a:rPr lang="en-US" altLang="en-US" sz="2000" b="0">
                <a:solidFill>
                  <a:srgbClr val="FF0000"/>
                </a:solidFill>
              </a:rPr>
              <a:t>“this”</a:t>
            </a:r>
            <a:r>
              <a:rPr lang="en-US" altLang="en-US" sz="2000" b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280603" name="Text Box 27"/>
          <p:cNvSpPr txBox="1">
            <a:spLocks noChangeArrowheads="1"/>
          </p:cNvSpPr>
          <p:nvPr/>
        </p:nvSpPr>
        <p:spPr bwMode="auto">
          <a:xfrm>
            <a:off x="2039895" y="1592664"/>
            <a:ext cx="50642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>
                <a:solidFill>
                  <a:schemeClr val="tx1"/>
                </a:solidFill>
              </a:rPr>
              <a:t>Yes… the pointer is actually called </a:t>
            </a:r>
            <a:r>
              <a:rPr lang="en-US" altLang="en-US" sz="2000" b="0">
                <a:solidFill>
                  <a:srgbClr val="FF0000"/>
                </a:solidFill>
              </a:rPr>
              <a:t>“this”</a:t>
            </a:r>
            <a:r>
              <a:rPr lang="en-US" altLang="en-US" sz="2000" b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685800" y="-7620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altLang="en-US" sz="4000" kern="0">
                <a:latin typeface="Comic Sans MS" pitchFamily="66" charset="0"/>
              </a:rPr>
              <a:t>Classes and the “this” Pointer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CAA06D-95CB-194D-9FD0-C5D65319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45FD-7C4B-4D3D-9CFD-C5452E98D1B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0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9" grpId="0"/>
      <p:bldP spid="28060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7" name="Rectangle 7"/>
          <p:cNvSpPr>
            <a:spLocks noChangeArrowheads="1"/>
          </p:cNvSpPr>
          <p:nvPr/>
        </p:nvSpPr>
        <p:spPr bwMode="auto">
          <a:xfrm>
            <a:off x="184150" y="3451225"/>
            <a:ext cx="4616450" cy="20351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08" name="Text Box 8"/>
          <p:cNvSpPr txBox="1">
            <a:spLocks noChangeArrowheads="1"/>
          </p:cNvSpPr>
          <p:nvPr/>
        </p:nvSpPr>
        <p:spPr bwMode="auto">
          <a:xfrm>
            <a:off x="168275" y="3375025"/>
            <a:ext cx="4937125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800" b="1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en-US" sz="1800" b="1">
                <a:solidFill>
                  <a:schemeClr val="tx2"/>
                </a:solidFill>
                <a:latin typeface="Courier New" pitchFamily="49" charset="0"/>
              </a:rPr>
              <a:t> main()</a:t>
            </a:r>
          </a:p>
          <a:p>
            <a:pPr algn="l"/>
            <a:r>
              <a:rPr lang="en-US" altLang="en-US" sz="1800" b="1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800" b="1">
                <a:solidFill>
                  <a:schemeClr val="tx2"/>
                </a:solidFill>
                <a:latin typeface="Courier New" pitchFamily="49" charset="0"/>
              </a:rPr>
              <a:t>  Wallet a;</a:t>
            </a:r>
          </a:p>
          <a:p>
            <a:pPr algn="l"/>
            <a:endParaRPr lang="en-US" altLang="en-US" sz="1800" b="1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err="1">
                <a:solidFill>
                  <a:schemeClr val="tx2"/>
                </a:solidFill>
                <a:latin typeface="Courier New" pitchFamily="49" charset="0"/>
              </a:rPr>
              <a:t>a.Init</a:t>
            </a:r>
            <a:r>
              <a:rPr lang="en-US" altLang="en-US" sz="1800" b="1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altLang="en-US" sz="1800" b="1">
                <a:solidFill>
                  <a:srgbClr val="990000"/>
                </a:solidFill>
                <a:latin typeface="Courier New" pitchFamily="49" charset="0"/>
              </a:rPr>
              <a:t>&amp;a</a:t>
            </a:r>
            <a:r>
              <a:rPr lang="en-US" altLang="en-US" sz="1800" b="1">
                <a:solidFill>
                  <a:schemeClr val="tx2"/>
                </a:solidFill>
                <a:latin typeface="Courier New" pitchFamily="49" charset="0"/>
              </a:rPr>
              <a:t>);</a:t>
            </a:r>
            <a:br>
              <a:rPr lang="en-US" altLang="en-US" sz="1800" b="1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altLang="en-US" sz="1050" b="1">
                <a:solidFill>
                  <a:schemeClr val="tx2"/>
                </a:solidFill>
                <a:latin typeface="Courier New" pitchFamily="49" charset="0"/>
              </a:rPr>
              <a:t>	</a:t>
            </a:r>
            <a:endParaRPr lang="en-US" altLang="en-US" sz="1800" b="1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err="1">
                <a:solidFill>
                  <a:schemeClr val="tx2"/>
                </a:solidFill>
                <a:latin typeface="Courier New" pitchFamily="49" charset="0"/>
              </a:rPr>
              <a:t>a.AddBill</a:t>
            </a:r>
            <a:r>
              <a:rPr lang="en-US" altLang="en-US" sz="1800" b="1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altLang="en-US" sz="1800" b="1">
                <a:solidFill>
                  <a:srgbClr val="990000"/>
                </a:solidFill>
                <a:latin typeface="Courier New" pitchFamily="49" charset="0"/>
              </a:rPr>
              <a:t>&amp;a </a:t>
            </a:r>
            <a:r>
              <a:rPr lang="en-US" altLang="en-US" sz="1800" b="1">
                <a:solidFill>
                  <a:schemeClr val="tx2"/>
                </a:solidFill>
                <a:latin typeface="Courier New" pitchFamily="49" charset="0"/>
              </a:rPr>
              <a:t>, 5); </a:t>
            </a:r>
          </a:p>
          <a:p>
            <a:pPr algn="l"/>
            <a:r>
              <a:rPr lang="en-US" altLang="en-US" sz="1800" b="1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81609" name="Rectangle 9"/>
          <p:cNvSpPr>
            <a:spLocks noChangeArrowheads="1"/>
          </p:cNvSpPr>
          <p:nvPr/>
        </p:nvSpPr>
        <p:spPr bwMode="auto">
          <a:xfrm>
            <a:off x="184150" y="860425"/>
            <a:ext cx="5302250" cy="24653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0" name="Rectangle 10"/>
          <p:cNvSpPr>
            <a:spLocks noChangeArrowheads="1"/>
          </p:cNvSpPr>
          <p:nvPr/>
        </p:nvSpPr>
        <p:spPr bwMode="auto">
          <a:xfrm>
            <a:off x="152400" y="838200"/>
            <a:ext cx="5532438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void Wallet::</a:t>
            </a:r>
            <a:r>
              <a:rPr lang="en-US" altLang="en-US" sz="1600" b="1" err="1">
                <a:latin typeface="Courier New" pitchFamily="49" charset="0"/>
              </a:rPr>
              <a:t>Init</a:t>
            </a:r>
            <a:r>
              <a:rPr lang="en-US" altLang="en-US" sz="1600" b="1">
                <a:latin typeface="Courier New" pitchFamily="49" charset="0"/>
              </a:rPr>
              <a:t>(</a:t>
            </a:r>
            <a:r>
              <a:rPr lang="en-US" altLang="en-US" sz="1600" b="1">
                <a:solidFill>
                  <a:srgbClr val="FF0000"/>
                </a:solidFill>
                <a:latin typeface="Courier New" pitchFamily="49" charset="0"/>
              </a:rPr>
              <a:t>Wallet *this</a:t>
            </a:r>
            <a:r>
              <a:rPr lang="en-US" altLang="en-US" sz="1600" b="1">
                <a:latin typeface="Courier New" pitchFamily="49" charset="0"/>
              </a:rPr>
              <a:t>) </a:t>
            </a:r>
          </a:p>
          <a:p>
            <a:r>
              <a:rPr lang="en-US" altLang="en-US" sz="1600" b="1">
                <a:latin typeface="Courier New" pitchFamily="49" charset="0"/>
              </a:rPr>
              <a:t>{</a:t>
            </a:r>
          </a:p>
          <a:p>
            <a:r>
              <a:rPr lang="en-US" altLang="en-US" sz="1600" b="1">
                <a:latin typeface="Courier New" pitchFamily="49" charset="0"/>
              </a:rPr>
              <a:t>  </a:t>
            </a:r>
            <a:r>
              <a:rPr lang="en-US" altLang="en-US" sz="1600" b="1">
                <a:solidFill>
                  <a:srgbClr val="FF0000"/>
                </a:solidFill>
                <a:latin typeface="Courier New" pitchFamily="49" charset="0"/>
              </a:rPr>
              <a:t>this-&gt;</a:t>
            </a:r>
            <a:r>
              <a:rPr lang="en-US" altLang="en-US" sz="400" b="1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1600" b="1">
                <a:latin typeface="Courier New" pitchFamily="49" charset="0"/>
              </a:rPr>
              <a:t>num1s = </a:t>
            </a:r>
            <a:r>
              <a:rPr lang="en-US" altLang="en-US" sz="1600" b="1">
                <a:solidFill>
                  <a:srgbClr val="FF0000"/>
                </a:solidFill>
                <a:latin typeface="Courier New" pitchFamily="49" charset="0"/>
              </a:rPr>
              <a:t>this-&gt;</a:t>
            </a:r>
            <a:r>
              <a:rPr lang="en-US" altLang="en-US" sz="200" b="1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1600" b="1">
                <a:latin typeface="Courier New" pitchFamily="49" charset="0"/>
              </a:rPr>
              <a:t>num5s = 0; </a:t>
            </a:r>
          </a:p>
          <a:p>
            <a:r>
              <a:rPr lang="en-US" altLang="en-US" sz="1600" b="1">
                <a:latin typeface="Courier New" pitchFamily="49" charset="0"/>
              </a:rPr>
              <a:t>}</a:t>
            </a:r>
          </a:p>
          <a:p>
            <a:r>
              <a:rPr lang="en-US" altLang="en-US" sz="1600" b="1">
                <a:latin typeface="Courier New" pitchFamily="49" charset="0"/>
              </a:rPr>
              <a:t>void Wallet::</a:t>
            </a:r>
            <a:r>
              <a:rPr lang="en-US" altLang="en-US" sz="1600" b="1" err="1">
                <a:latin typeface="Courier New" pitchFamily="49" charset="0"/>
              </a:rPr>
              <a:t>AddBill</a:t>
            </a:r>
            <a:r>
              <a:rPr lang="en-US" altLang="en-US" sz="1600" b="1">
                <a:latin typeface="Courier New" pitchFamily="49" charset="0"/>
              </a:rPr>
              <a:t>(</a:t>
            </a:r>
            <a:r>
              <a:rPr lang="en-US" altLang="en-US" sz="1600" b="1">
                <a:solidFill>
                  <a:srgbClr val="FF0000"/>
                </a:solidFill>
                <a:latin typeface="Courier New" pitchFamily="49" charset="0"/>
              </a:rPr>
              <a:t>Wallet *this</a:t>
            </a:r>
            <a:r>
              <a:rPr lang="en-US" altLang="en-US" sz="1600" b="1">
                <a:latin typeface="Courier New" pitchFamily="49" charset="0"/>
              </a:rPr>
              <a:t>, </a:t>
            </a:r>
            <a:r>
              <a:rPr lang="en-US" altLang="en-US" sz="1600" b="1" err="1">
                <a:latin typeface="Courier New" pitchFamily="49" charset="0"/>
              </a:rPr>
              <a:t>int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 err="1">
                <a:latin typeface="Courier New" pitchFamily="49" charset="0"/>
              </a:rPr>
              <a:t>amt</a:t>
            </a:r>
            <a:r>
              <a:rPr lang="en-US" altLang="en-US" sz="1600" b="1">
                <a:latin typeface="Courier New" pitchFamily="49" charset="0"/>
              </a:rPr>
              <a:t>) </a:t>
            </a:r>
          </a:p>
          <a:p>
            <a:r>
              <a:rPr lang="en-US" altLang="en-US" sz="1600" b="1">
                <a:latin typeface="Courier New" pitchFamily="49" charset="0"/>
              </a:rPr>
              <a:t>{</a:t>
            </a:r>
          </a:p>
          <a:p>
            <a:r>
              <a:rPr lang="en-US" altLang="en-US" sz="1600" b="1">
                <a:latin typeface="Courier New" pitchFamily="49" charset="0"/>
              </a:rPr>
              <a:t>   if (</a:t>
            </a:r>
            <a:r>
              <a:rPr lang="en-US" altLang="en-US" sz="1600" b="1" err="1">
                <a:latin typeface="Courier New" pitchFamily="49" charset="0"/>
              </a:rPr>
              <a:t>amt</a:t>
            </a:r>
            <a:r>
              <a:rPr lang="en-US" altLang="en-US" sz="1600" b="1">
                <a:latin typeface="Courier New" pitchFamily="49" charset="0"/>
              </a:rPr>
              <a:t> == 1)    </a:t>
            </a:r>
            <a:r>
              <a:rPr lang="en-US" altLang="en-US" sz="1600" b="1">
                <a:solidFill>
                  <a:srgbClr val="FF0000"/>
                </a:solidFill>
                <a:latin typeface="Courier New" pitchFamily="49" charset="0"/>
              </a:rPr>
              <a:t>this-&gt;</a:t>
            </a:r>
            <a:r>
              <a:rPr lang="en-US" altLang="en-US" sz="900" b="1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1600" b="1">
                <a:latin typeface="Courier New" pitchFamily="49" charset="0"/>
              </a:rPr>
              <a:t>num1s++;</a:t>
            </a:r>
          </a:p>
          <a:p>
            <a:r>
              <a:rPr lang="en-US" altLang="en-US" sz="1600" b="1">
                <a:latin typeface="Courier New" pitchFamily="49" charset="0"/>
              </a:rPr>
              <a:t>   else if (</a:t>
            </a:r>
            <a:r>
              <a:rPr lang="en-US" altLang="en-US" sz="1600" b="1" err="1">
                <a:latin typeface="Courier New" pitchFamily="49" charset="0"/>
              </a:rPr>
              <a:t>amt</a:t>
            </a:r>
            <a:r>
              <a:rPr lang="en-US" altLang="en-US" sz="1600" b="1">
                <a:latin typeface="Courier New" pitchFamily="49" charset="0"/>
              </a:rPr>
              <a:t>==5) </a:t>
            </a:r>
            <a:r>
              <a:rPr lang="en-US" altLang="en-US" sz="1600" b="1">
                <a:solidFill>
                  <a:srgbClr val="FF0000"/>
                </a:solidFill>
                <a:latin typeface="Courier New" pitchFamily="49" charset="0"/>
              </a:rPr>
              <a:t>this-&gt; </a:t>
            </a:r>
            <a:r>
              <a:rPr lang="en-US" altLang="en-US" sz="1600" b="1">
                <a:latin typeface="Courier New" pitchFamily="49" charset="0"/>
              </a:rPr>
              <a:t>num5s++;</a:t>
            </a:r>
          </a:p>
          <a:p>
            <a:r>
              <a:rPr lang="en-US" altLang="en-US" sz="1600" b="1">
                <a:latin typeface="Courier New" pitchFamily="49" charset="0"/>
              </a:rPr>
              <a:t>}</a:t>
            </a:r>
          </a:p>
          <a:p>
            <a:r>
              <a:rPr lang="en-US" altLang="en-US" sz="1600" b="1">
                <a:latin typeface="Courier New" pitchFamily="49" charset="0"/>
              </a:rPr>
              <a:t>...</a:t>
            </a:r>
          </a:p>
        </p:txBody>
      </p:sp>
      <p:sp>
        <p:nvSpPr>
          <p:cNvPr id="281640" name="Text Box 40"/>
          <p:cNvSpPr txBox="1">
            <a:spLocks noChangeArrowheads="1"/>
          </p:cNvSpPr>
          <p:nvPr/>
        </p:nvSpPr>
        <p:spPr bwMode="auto">
          <a:xfrm>
            <a:off x="1219200" y="4267200"/>
            <a:ext cx="76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281670" name="Line 70"/>
          <p:cNvSpPr>
            <a:spLocks noChangeShapeType="1"/>
          </p:cNvSpPr>
          <p:nvPr/>
        </p:nvSpPr>
        <p:spPr bwMode="auto">
          <a:xfrm>
            <a:off x="228600" y="4094252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108313" y="847101"/>
            <a:ext cx="2930266" cy="1036638"/>
            <a:chOff x="6108313" y="847101"/>
            <a:chExt cx="2930266" cy="1036638"/>
          </a:xfrm>
        </p:grpSpPr>
        <p:grpSp>
          <p:nvGrpSpPr>
            <p:cNvPr id="37" name="Group 28"/>
            <p:cNvGrpSpPr>
              <a:grpSpLocks/>
            </p:cNvGrpSpPr>
            <p:nvPr/>
          </p:nvGrpSpPr>
          <p:grpSpPr bwMode="auto">
            <a:xfrm>
              <a:off x="6108313" y="847101"/>
              <a:ext cx="2083311" cy="1036638"/>
              <a:chOff x="4404" y="316"/>
              <a:chExt cx="780" cy="653"/>
            </a:xfrm>
          </p:grpSpPr>
          <p:sp>
            <p:nvSpPr>
              <p:cNvPr id="38" name="Rectangle 10"/>
              <p:cNvSpPr>
                <a:spLocks noChangeArrowheads="1"/>
              </p:cNvSpPr>
              <p:nvPr/>
            </p:nvSpPr>
            <p:spPr bwMode="auto">
              <a:xfrm>
                <a:off x="4550" y="431"/>
                <a:ext cx="634" cy="538"/>
              </a:xfrm>
              <a:prstGeom prst="rect">
                <a:avLst/>
              </a:prstGeom>
              <a:solidFill>
                <a:srgbClr val="0066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14"/>
              <p:cNvSpPr txBox="1">
                <a:spLocks noChangeArrowheads="1"/>
              </p:cNvSpPr>
              <p:nvPr/>
            </p:nvSpPr>
            <p:spPr bwMode="auto">
              <a:xfrm>
                <a:off x="4404" y="316"/>
                <a:ext cx="13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800"/>
                  <a:t>a</a:t>
                </a:r>
                <a:endParaRPr lang="en-US" altLang="en-US" sz="2800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40" name="Rectangle 15"/>
              <p:cNvSpPr>
                <a:spLocks noChangeArrowheads="1"/>
              </p:cNvSpPr>
              <p:nvPr/>
            </p:nvSpPr>
            <p:spPr bwMode="auto">
              <a:xfrm>
                <a:off x="4829" y="460"/>
                <a:ext cx="318" cy="201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16"/>
              <p:cNvSpPr txBox="1">
                <a:spLocks noChangeArrowheads="1"/>
              </p:cNvSpPr>
              <p:nvPr/>
            </p:nvSpPr>
            <p:spPr bwMode="auto">
              <a:xfrm>
                <a:off x="4543" y="434"/>
                <a:ext cx="30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b="0">
                    <a:solidFill>
                      <a:schemeClr val="bg1"/>
                    </a:solidFill>
                  </a:rPr>
                  <a:t>num1s</a:t>
                </a:r>
              </a:p>
            </p:txBody>
          </p:sp>
          <p:sp>
            <p:nvSpPr>
              <p:cNvPr id="42" name="Text Box 18"/>
              <p:cNvSpPr txBox="1">
                <a:spLocks noChangeArrowheads="1"/>
              </p:cNvSpPr>
              <p:nvPr/>
            </p:nvSpPr>
            <p:spPr bwMode="auto">
              <a:xfrm>
                <a:off x="4539" y="677"/>
                <a:ext cx="32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b="0">
                    <a:solidFill>
                      <a:schemeClr val="bg1"/>
                    </a:solidFill>
                  </a:rPr>
                  <a:t>num5s</a:t>
                </a:r>
              </a:p>
            </p:txBody>
          </p:sp>
          <p:sp>
            <p:nvSpPr>
              <p:cNvPr id="43" name="Rectangle 26"/>
              <p:cNvSpPr>
                <a:spLocks noChangeArrowheads="1"/>
              </p:cNvSpPr>
              <p:nvPr/>
            </p:nvSpPr>
            <p:spPr bwMode="auto">
              <a:xfrm>
                <a:off x="4829" y="701"/>
                <a:ext cx="317" cy="201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8153400" y="933124"/>
              <a:ext cx="885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1000</a:t>
              </a:r>
            </a:p>
          </p:txBody>
        </p:sp>
      </p:grpSp>
      <p:sp>
        <p:nvSpPr>
          <p:cNvPr id="46" name="Line 70"/>
          <p:cNvSpPr>
            <a:spLocks noChangeShapeType="1"/>
          </p:cNvSpPr>
          <p:nvPr/>
        </p:nvSpPr>
        <p:spPr bwMode="auto">
          <a:xfrm>
            <a:off x="279115" y="4646952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1465693" y="4568190"/>
            <a:ext cx="319571" cy="228600"/>
          </a:xfrm>
          <a:prstGeom prst="rect">
            <a:avLst/>
          </a:prstGeom>
          <a:solidFill>
            <a:srgbClr val="CC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" name="Line 70"/>
          <p:cNvSpPr>
            <a:spLocks noChangeShapeType="1"/>
          </p:cNvSpPr>
          <p:nvPr/>
        </p:nvSpPr>
        <p:spPr bwMode="auto">
          <a:xfrm>
            <a:off x="0" y="989032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48"/>
          <p:cNvSpPr/>
          <p:nvPr/>
        </p:nvSpPr>
        <p:spPr bwMode="auto">
          <a:xfrm>
            <a:off x="1904999" y="4984128"/>
            <a:ext cx="521707" cy="228600"/>
          </a:xfrm>
          <a:prstGeom prst="rect">
            <a:avLst/>
          </a:prstGeom>
          <a:solidFill>
            <a:srgbClr val="CC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601553" y="2190690"/>
            <a:ext cx="1449391" cy="400110"/>
            <a:chOff x="6477000" y="2552700"/>
            <a:chExt cx="1449391" cy="400110"/>
          </a:xfrm>
        </p:grpSpPr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6477000" y="2552700"/>
              <a:ext cx="64953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>
                  <a:solidFill>
                    <a:schemeClr val="accent1">
                      <a:lumMod val="50000"/>
                    </a:schemeClr>
                  </a:solidFill>
                </a:rPr>
                <a:t>this</a:t>
              </a:r>
              <a:endParaRPr lang="en-US" altLang="en-US" sz="2000" b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7079712" y="2590800"/>
              <a:ext cx="846679" cy="3190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1000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776966" y="2162776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929366" y="852756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8" name="Curved Connector 7"/>
          <p:cNvCxnSpPr>
            <a:stCxn id="51" idx="3"/>
            <a:endCxn id="54" idx="3"/>
          </p:cNvCxnSpPr>
          <p:nvPr/>
        </p:nvCxnSpPr>
        <p:spPr bwMode="auto">
          <a:xfrm flipV="1">
            <a:off x="8050944" y="1083589"/>
            <a:ext cx="154460" cy="1304745"/>
          </a:xfrm>
          <a:prstGeom prst="curvedConnector3">
            <a:avLst>
              <a:gd name="adj1" fmla="val 247999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Line 70"/>
          <p:cNvSpPr>
            <a:spLocks noChangeShapeType="1"/>
          </p:cNvSpPr>
          <p:nvPr/>
        </p:nvSpPr>
        <p:spPr bwMode="auto">
          <a:xfrm>
            <a:off x="228600" y="1489111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82016" y="101814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9" name="Line 70"/>
          <p:cNvSpPr>
            <a:spLocks noChangeShapeType="1"/>
          </p:cNvSpPr>
          <p:nvPr/>
        </p:nvSpPr>
        <p:spPr bwMode="auto">
          <a:xfrm>
            <a:off x="27468" y="1735961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2426707" y="886017"/>
            <a:ext cx="1493783" cy="27794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70"/>
          <p:cNvSpPr>
            <a:spLocks noChangeShapeType="1"/>
          </p:cNvSpPr>
          <p:nvPr/>
        </p:nvSpPr>
        <p:spPr bwMode="auto">
          <a:xfrm>
            <a:off x="279115" y="5074178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40"/>
          <p:cNvSpPr txBox="1">
            <a:spLocks noChangeArrowheads="1"/>
          </p:cNvSpPr>
          <p:nvPr/>
        </p:nvSpPr>
        <p:spPr bwMode="auto">
          <a:xfrm>
            <a:off x="1726401" y="4708525"/>
            <a:ext cx="76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2782725" y="1852209"/>
            <a:ext cx="1663151" cy="27794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70"/>
          <p:cNvSpPr>
            <a:spLocks noChangeShapeType="1"/>
          </p:cNvSpPr>
          <p:nvPr/>
        </p:nvSpPr>
        <p:spPr bwMode="auto">
          <a:xfrm>
            <a:off x="27468" y="1981654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70"/>
          <p:cNvSpPr>
            <a:spLocks noChangeShapeType="1"/>
          </p:cNvSpPr>
          <p:nvPr/>
        </p:nvSpPr>
        <p:spPr bwMode="auto">
          <a:xfrm>
            <a:off x="352425" y="2457450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70"/>
          <p:cNvSpPr>
            <a:spLocks noChangeShapeType="1"/>
          </p:cNvSpPr>
          <p:nvPr/>
        </p:nvSpPr>
        <p:spPr bwMode="auto">
          <a:xfrm>
            <a:off x="361950" y="2714625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70"/>
          <p:cNvSpPr>
            <a:spLocks noChangeShapeType="1"/>
          </p:cNvSpPr>
          <p:nvPr/>
        </p:nvSpPr>
        <p:spPr bwMode="auto">
          <a:xfrm>
            <a:off x="2533650" y="2476500"/>
            <a:ext cx="171450" cy="190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482016" y="139478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522185" y="1380501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70" name="Line 70"/>
          <p:cNvSpPr>
            <a:spLocks noChangeShapeType="1"/>
          </p:cNvSpPr>
          <p:nvPr/>
        </p:nvSpPr>
        <p:spPr bwMode="auto">
          <a:xfrm>
            <a:off x="47625" y="2962275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ectangle 9"/>
          <p:cNvSpPr>
            <a:spLocks noChangeArrowheads="1"/>
          </p:cNvSpPr>
          <p:nvPr/>
        </p:nvSpPr>
        <p:spPr bwMode="auto">
          <a:xfrm>
            <a:off x="483607" y="1362267"/>
            <a:ext cx="764167" cy="27794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9"/>
          <p:cNvSpPr>
            <a:spLocks noChangeArrowheads="1"/>
          </p:cNvSpPr>
          <p:nvPr/>
        </p:nvSpPr>
        <p:spPr bwMode="auto">
          <a:xfrm>
            <a:off x="2218241" y="1362267"/>
            <a:ext cx="764167" cy="27794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Rectangle 9"/>
          <p:cNvSpPr>
            <a:spLocks noChangeArrowheads="1"/>
          </p:cNvSpPr>
          <p:nvPr/>
        </p:nvSpPr>
        <p:spPr bwMode="auto">
          <a:xfrm>
            <a:off x="2695576" y="2351758"/>
            <a:ext cx="742950" cy="27794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9"/>
          <p:cNvSpPr>
            <a:spLocks noChangeArrowheads="1"/>
          </p:cNvSpPr>
          <p:nvPr/>
        </p:nvSpPr>
        <p:spPr bwMode="auto">
          <a:xfrm>
            <a:off x="2636837" y="2595866"/>
            <a:ext cx="849314" cy="27794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Text Box 64"/>
          <p:cNvSpPr txBox="1">
            <a:spLocks noChangeArrowheads="1"/>
          </p:cNvSpPr>
          <p:nvPr/>
        </p:nvSpPr>
        <p:spPr bwMode="auto">
          <a:xfrm>
            <a:off x="1060450" y="5562600"/>
            <a:ext cx="671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>
                <a:solidFill>
                  <a:schemeClr val="tx2"/>
                </a:solidFill>
              </a:rPr>
              <a:t>This is how it actually works under the hood….</a:t>
            </a:r>
          </a:p>
        </p:txBody>
      </p:sp>
      <p:sp>
        <p:nvSpPr>
          <p:cNvPr id="76" name="Text Box 65"/>
          <p:cNvSpPr txBox="1">
            <a:spLocks noChangeArrowheads="1"/>
          </p:cNvSpPr>
          <p:nvPr/>
        </p:nvSpPr>
        <p:spPr bwMode="auto">
          <a:xfrm>
            <a:off x="304800" y="6019800"/>
            <a:ext cx="866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>
                <a:solidFill>
                  <a:schemeClr val="tx2"/>
                </a:solidFill>
              </a:rPr>
              <a:t>But C++ hides the “</a:t>
            </a:r>
            <a:r>
              <a:rPr lang="en-US" altLang="en-US" b="0">
                <a:solidFill>
                  <a:srgbClr val="006666"/>
                </a:solidFill>
              </a:rPr>
              <a:t>this pointer</a:t>
            </a:r>
            <a:r>
              <a:rPr lang="en-US" altLang="en-US" b="0">
                <a:solidFill>
                  <a:schemeClr val="tx2"/>
                </a:solidFill>
              </a:rPr>
              <a:t>” from you to simplify things.</a:t>
            </a:r>
          </a:p>
        </p:txBody>
      </p:sp>
      <p:sp>
        <p:nvSpPr>
          <p:cNvPr id="77" name="Rectangle 2"/>
          <p:cNvSpPr txBox="1">
            <a:spLocks noChangeArrowheads="1"/>
          </p:cNvSpPr>
          <p:nvPr/>
        </p:nvSpPr>
        <p:spPr>
          <a:xfrm>
            <a:off x="685800" y="-7620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altLang="en-US" sz="4000" kern="0">
                <a:latin typeface="Comic Sans MS" pitchFamily="66" charset="0"/>
              </a:rPr>
              <a:t>Classes and the “this” Pointer</a:t>
            </a:r>
          </a:p>
        </p:txBody>
      </p:sp>
      <p:sp>
        <p:nvSpPr>
          <p:cNvPr id="78" name="Text Box 40"/>
          <p:cNvSpPr txBox="1">
            <a:spLocks noChangeArrowheads="1"/>
          </p:cNvSpPr>
          <p:nvPr/>
        </p:nvSpPr>
        <p:spPr bwMode="auto">
          <a:xfrm>
            <a:off x="2467544" y="4685052"/>
            <a:ext cx="341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>
                <a:solidFill>
                  <a:srgbClr val="FF0000"/>
                </a:solidFill>
              </a:rPr>
              <a:t>5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6620249" y="2743200"/>
            <a:ext cx="1449391" cy="400110"/>
            <a:chOff x="6477000" y="2552700"/>
            <a:chExt cx="1449391" cy="400110"/>
          </a:xfrm>
        </p:grpSpPr>
        <p:sp>
          <p:nvSpPr>
            <p:cNvPr id="80" name="Text Box 18"/>
            <p:cNvSpPr txBox="1">
              <a:spLocks noChangeArrowheads="1"/>
            </p:cNvSpPr>
            <p:nvPr/>
          </p:nvSpPr>
          <p:spPr bwMode="auto">
            <a:xfrm>
              <a:off x="6477000" y="2552700"/>
              <a:ext cx="6351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err="1">
                  <a:solidFill>
                    <a:schemeClr val="accent1">
                      <a:lumMod val="50000"/>
                    </a:schemeClr>
                  </a:solidFill>
                </a:rPr>
                <a:t>amt</a:t>
              </a:r>
              <a:endParaRPr lang="en-US" altLang="en-US" sz="2000" b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1" name="Rectangle 26"/>
            <p:cNvSpPr>
              <a:spLocks noChangeArrowheads="1"/>
            </p:cNvSpPr>
            <p:nvPr/>
          </p:nvSpPr>
          <p:spPr bwMode="auto">
            <a:xfrm>
              <a:off x="7079712" y="2590800"/>
              <a:ext cx="846679" cy="3190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5</a:t>
              </a: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ED41C-F5B5-5D42-94E9-23118885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45FD-7C4B-4D3D-9CFD-C5452E98D1B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7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47143E-6 L 0.22726 -0.5459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816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54" y="-27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81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7.40741E-7 L 0.21215 -0.45579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08" y="-22801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0.27813 -0.44977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06" y="-2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40" grpId="0"/>
      <p:bldP spid="281640" grpId="1"/>
      <p:bldP spid="281640" grpId="2"/>
      <p:bldP spid="281670" grpId="0" animBg="1"/>
      <p:bldP spid="281670" grpId="1" animBg="1"/>
      <p:bldP spid="46" grpId="0" animBg="1"/>
      <p:bldP spid="46" grpId="1" animBg="1"/>
      <p:bldP spid="4" grpId="0" animBg="1"/>
      <p:bldP spid="48" grpId="0" animBg="1"/>
      <p:bldP spid="48" grpId="1" animBg="1"/>
      <p:bldP spid="49" grpId="0" animBg="1"/>
      <p:bldP spid="57" grpId="0" animBg="1"/>
      <p:bldP spid="57" grpId="1" animBg="1"/>
      <p:bldP spid="9" grpId="0"/>
      <p:bldP spid="59" grpId="0" animBg="1"/>
      <p:bldP spid="59" grpId="1" animBg="1"/>
      <p:bldP spid="60" grpId="0" animBg="1"/>
      <p:bldP spid="61" grpId="0" animBg="1"/>
      <p:bldP spid="61" grpId="1" animBg="1"/>
      <p:bldP spid="62" grpId="0"/>
      <p:bldP spid="62" grpId="1"/>
      <p:bldP spid="63" grpId="0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/>
      <p:bldP spid="68" grpId="1"/>
      <p:bldP spid="69" grpId="0"/>
      <p:bldP spid="70" grpId="0" animBg="1"/>
      <p:bldP spid="70" grpId="1" animBg="1"/>
      <p:bldP spid="71" grpId="0" animBg="1"/>
      <p:bldP spid="72" grpId="0" animBg="1"/>
      <p:bldP spid="73" grpId="0" animBg="1"/>
      <p:bldP spid="74" grpId="0" animBg="1"/>
      <p:bldP spid="75" grpId="0" autoUpdateAnimBg="0"/>
      <p:bldP spid="76" grpId="0" autoUpdateAnimBg="0"/>
      <p:bldP spid="78" grpId="0"/>
      <p:bldP spid="78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67" name="Rectangle 19"/>
          <p:cNvSpPr>
            <a:spLocks noChangeArrowheads="1"/>
          </p:cNvSpPr>
          <p:nvPr/>
        </p:nvSpPr>
        <p:spPr bwMode="auto">
          <a:xfrm>
            <a:off x="104775" y="1905000"/>
            <a:ext cx="4772025" cy="28463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8" name="Rectangle 20"/>
          <p:cNvSpPr>
            <a:spLocks noChangeArrowheads="1"/>
          </p:cNvSpPr>
          <p:nvPr/>
        </p:nvSpPr>
        <p:spPr bwMode="auto">
          <a:xfrm>
            <a:off x="120650" y="4876800"/>
            <a:ext cx="4756150" cy="18446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9" name="Text Box 21"/>
          <p:cNvSpPr txBox="1">
            <a:spLocks noChangeArrowheads="1"/>
          </p:cNvSpPr>
          <p:nvPr/>
        </p:nvSpPr>
        <p:spPr bwMode="auto">
          <a:xfrm>
            <a:off x="104775" y="4800600"/>
            <a:ext cx="41306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800" b="1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en-US" sz="1800" b="1">
                <a:solidFill>
                  <a:schemeClr val="tx2"/>
                </a:solidFill>
                <a:latin typeface="Courier New" pitchFamily="49" charset="0"/>
              </a:rPr>
              <a:t> main()</a:t>
            </a:r>
          </a:p>
          <a:p>
            <a:pPr algn="l"/>
            <a:r>
              <a:rPr lang="en-US" altLang="en-US" sz="1800" b="1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800" b="1">
                <a:solidFill>
                  <a:schemeClr val="tx2"/>
                </a:solidFill>
                <a:latin typeface="Courier New" pitchFamily="49" charset="0"/>
              </a:rPr>
              <a:t>  Wallet a;</a:t>
            </a:r>
          </a:p>
          <a:p>
            <a:pPr algn="l"/>
            <a:endParaRPr lang="en-US" altLang="en-US" sz="1200" b="1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err="1">
                <a:solidFill>
                  <a:schemeClr val="tx2"/>
                </a:solidFill>
                <a:latin typeface="Courier New" pitchFamily="49" charset="0"/>
              </a:rPr>
              <a:t>a.Init</a:t>
            </a:r>
            <a:r>
              <a:rPr lang="en-US" altLang="en-US" sz="1800" b="1">
                <a:solidFill>
                  <a:schemeClr val="tx2"/>
                </a:solidFill>
                <a:latin typeface="Courier New" pitchFamily="49" charset="0"/>
              </a:rPr>
              <a:t>();</a:t>
            </a:r>
          </a:p>
          <a:p>
            <a:pPr algn="l"/>
            <a:endParaRPr lang="en-US" altLang="en-US" sz="1800" b="1">
              <a:latin typeface="Courier New" pitchFamily="49" charset="0"/>
            </a:endParaRPr>
          </a:p>
          <a:p>
            <a:pPr algn="l"/>
            <a:r>
              <a:rPr lang="en-US" altLang="en-US" sz="1800" b="1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83670" name="Rectangle 22"/>
          <p:cNvSpPr>
            <a:spLocks noChangeArrowheads="1"/>
          </p:cNvSpPr>
          <p:nvPr/>
        </p:nvSpPr>
        <p:spPr bwMode="auto">
          <a:xfrm>
            <a:off x="76200" y="1905000"/>
            <a:ext cx="48768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void Wallet::</a:t>
            </a:r>
            <a:r>
              <a:rPr lang="en-US" altLang="en-US" sz="1600" b="1" err="1">
                <a:latin typeface="Courier New" pitchFamily="49" charset="0"/>
              </a:rPr>
              <a:t>Init</a:t>
            </a:r>
            <a:r>
              <a:rPr lang="en-US" altLang="en-US" sz="1600" b="1">
                <a:latin typeface="Courier New" pitchFamily="49" charset="0"/>
              </a:rPr>
              <a:t>() </a:t>
            </a:r>
          </a:p>
          <a:p>
            <a:r>
              <a:rPr lang="en-US" altLang="en-US" sz="1600" b="1">
                <a:latin typeface="Courier New" pitchFamily="49" charset="0"/>
              </a:rPr>
              <a:t>{</a:t>
            </a:r>
          </a:p>
          <a:p>
            <a:r>
              <a:rPr lang="en-US" altLang="en-US" sz="1600" b="1">
                <a:latin typeface="Courier New" pitchFamily="49" charset="0"/>
              </a:rPr>
              <a:t>   num1s = num5s = 0; </a:t>
            </a:r>
          </a:p>
          <a:p>
            <a:endParaRPr lang="en-US" altLang="en-US" sz="1600" b="1">
              <a:latin typeface="Courier New" pitchFamily="49" charset="0"/>
            </a:endParaRPr>
          </a:p>
          <a:p>
            <a:r>
              <a:rPr lang="en-US" altLang="en-US" sz="1600" b="1">
                <a:latin typeface="Courier New" pitchFamily="49" charset="0"/>
              </a:rPr>
              <a:t>}</a:t>
            </a:r>
          </a:p>
          <a:p>
            <a:r>
              <a:rPr lang="en-US" altLang="en-US" sz="1600" b="1">
                <a:latin typeface="Courier New" pitchFamily="49" charset="0"/>
              </a:rPr>
              <a:t>void Wallet::</a:t>
            </a:r>
            <a:r>
              <a:rPr lang="en-US" altLang="en-US" sz="1600" b="1" err="1">
                <a:latin typeface="Courier New" pitchFamily="49" charset="0"/>
              </a:rPr>
              <a:t>AddBill</a:t>
            </a:r>
            <a:r>
              <a:rPr lang="en-US" altLang="en-US" sz="1600" b="1">
                <a:latin typeface="Courier New" pitchFamily="49" charset="0"/>
              </a:rPr>
              <a:t>(</a:t>
            </a:r>
            <a:r>
              <a:rPr lang="en-US" altLang="en-US" sz="1600" b="1" err="1">
                <a:latin typeface="Courier New" pitchFamily="49" charset="0"/>
              </a:rPr>
              <a:t>int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 err="1">
                <a:latin typeface="Courier New" pitchFamily="49" charset="0"/>
              </a:rPr>
              <a:t>amt</a:t>
            </a:r>
            <a:r>
              <a:rPr lang="en-US" altLang="en-US" sz="1600" b="1">
                <a:latin typeface="Courier New" pitchFamily="49" charset="0"/>
              </a:rPr>
              <a:t>) </a:t>
            </a:r>
          </a:p>
          <a:p>
            <a:r>
              <a:rPr lang="en-US" altLang="en-US" sz="1600" b="1">
                <a:latin typeface="Courier New" pitchFamily="49" charset="0"/>
              </a:rPr>
              <a:t>{</a:t>
            </a:r>
          </a:p>
          <a:p>
            <a:r>
              <a:rPr lang="en-US" altLang="en-US" sz="1600" b="1">
                <a:latin typeface="Courier New" pitchFamily="49" charset="0"/>
              </a:rPr>
              <a:t>   if (</a:t>
            </a:r>
            <a:r>
              <a:rPr lang="en-US" altLang="en-US" sz="1600" b="1" err="1">
                <a:latin typeface="Courier New" pitchFamily="49" charset="0"/>
              </a:rPr>
              <a:t>amt</a:t>
            </a:r>
            <a:r>
              <a:rPr lang="en-US" altLang="en-US" sz="1600" b="1">
                <a:latin typeface="Courier New" pitchFamily="49" charset="0"/>
              </a:rPr>
              <a:t> == 1)             num1s++;</a:t>
            </a:r>
          </a:p>
          <a:p>
            <a:r>
              <a:rPr lang="en-US" altLang="en-US" sz="1600" b="1">
                <a:latin typeface="Courier New" pitchFamily="49" charset="0"/>
              </a:rPr>
              <a:t>   else if (</a:t>
            </a:r>
            <a:r>
              <a:rPr lang="en-US" altLang="en-US" sz="1600" b="1" err="1">
                <a:latin typeface="Courier New" pitchFamily="49" charset="0"/>
              </a:rPr>
              <a:t>amt</a:t>
            </a:r>
            <a:r>
              <a:rPr lang="en-US" altLang="en-US" sz="1600" b="1">
                <a:latin typeface="Courier New" pitchFamily="49" charset="0"/>
              </a:rPr>
              <a:t> == 5)        num5s++;</a:t>
            </a:r>
          </a:p>
          <a:p>
            <a:r>
              <a:rPr lang="en-US" altLang="en-US" sz="1600" b="1">
                <a:latin typeface="Courier New" pitchFamily="49" charset="0"/>
              </a:rPr>
              <a:t>}</a:t>
            </a:r>
          </a:p>
          <a:p>
            <a:r>
              <a:rPr lang="en-US" altLang="en-US" sz="1600" b="1">
                <a:latin typeface="Courier New" pitchFamily="49" charset="0"/>
              </a:rPr>
              <a:t>...</a:t>
            </a:r>
          </a:p>
        </p:txBody>
      </p:sp>
      <p:sp>
        <p:nvSpPr>
          <p:cNvPr id="283678" name="Text Box 30"/>
          <p:cNvSpPr txBox="1">
            <a:spLocks noChangeArrowheads="1"/>
          </p:cNvSpPr>
          <p:nvPr/>
        </p:nvSpPr>
        <p:spPr bwMode="auto">
          <a:xfrm>
            <a:off x="4876800" y="1885116"/>
            <a:ext cx="4343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0">
                <a:solidFill>
                  <a:schemeClr val="tx1"/>
                </a:solidFill>
              </a:rPr>
              <a:t>Your class’s methods can use the </a:t>
            </a:r>
            <a:r>
              <a:rPr lang="en-US" altLang="en-US" sz="2000" b="0">
                <a:solidFill>
                  <a:srgbClr val="FF0066"/>
                </a:solidFill>
              </a:rPr>
              <a:t>this </a:t>
            </a:r>
            <a:r>
              <a:rPr lang="en-US" altLang="en-US" sz="2000" b="0">
                <a:solidFill>
                  <a:schemeClr val="tx1"/>
                </a:solidFill>
              </a:rPr>
              <a:t>variable to determine their address in memory!</a:t>
            </a:r>
          </a:p>
        </p:txBody>
      </p:sp>
      <p:sp>
        <p:nvSpPr>
          <p:cNvPr id="283684" name="Text Box 36"/>
          <p:cNvSpPr txBox="1">
            <a:spLocks noChangeArrowheads="1"/>
          </p:cNvSpPr>
          <p:nvPr/>
        </p:nvSpPr>
        <p:spPr bwMode="auto">
          <a:xfrm>
            <a:off x="1219200" y="857250"/>
            <a:ext cx="6705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000" b="0">
                <a:solidFill>
                  <a:schemeClr val="tx2"/>
                </a:solidFill>
              </a:rPr>
              <a:t>While C++ hides the “</a:t>
            </a:r>
            <a:r>
              <a:rPr lang="en-US" altLang="en-US" sz="2000" b="0">
                <a:solidFill>
                  <a:srgbClr val="6600CC"/>
                </a:solidFill>
              </a:rPr>
              <a:t>this pointer</a:t>
            </a:r>
            <a:r>
              <a:rPr lang="en-US" altLang="en-US" sz="2000" b="0">
                <a:solidFill>
                  <a:schemeClr val="tx2"/>
                </a:solidFill>
              </a:rPr>
              <a:t>” from you, if you want, your class’s methods can explicitly use it.</a:t>
            </a:r>
          </a:p>
        </p:txBody>
      </p:sp>
      <p:sp>
        <p:nvSpPr>
          <p:cNvPr id="283687" name="Text Box 39"/>
          <p:cNvSpPr txBox="1">
            <a:spLocks noChangeArrowheads="1"/>
          </p:cNvSpPr>
          <p:nvPr/>
        </p:nvSpPr>
        <p:spPr bwMode="auto">
          <a:xfrm>
            <a:off x="438150" y="2633663"/>
            <a:ext cx="33922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 err="1">
                <a:solidFill>
                  <a:srgbClr val="6600CC"/>
                </a:solidFill>
              </a:rPr>
              <a:t>cout</a:t>
            </a:r>
            <a:r>
              <a:rPr lang="en-US" altLang="en-US" sz="1600">
                <a:solidFill>
                  <a:srgbClr val="6600CC"/>
                </a:solidFill>
              </a:rPr>
              <a:t> &lt;&lt; “I am at address: “ &lt;&lt; </a:t>
            </a:r>
            <a:r>
              <a:rPr lang="en-US" altLang="en-US" sz="1600">
                <a:solidFill>
                  <a:srgbClr val="FF0000"/>
                </a:solidFill>
              </a:rPr>
              <a:t>this</a:t>
            </a:r>
            <a:r>
              <a:rPr lang="en-US" altLang="en-US" sz="1600">
                <a:solidFill>
                  <a:srgbClr val="6600CC"/>
                </a:solidFill>
              </a:rPr>
              <a:t>;</a:t>
            </a:r>
          </a:p>
        </p:txBody>
      </p:sp>
      <p:sp>
        <p:nvSpPr>
          <p:cNvPr id="283688" name="Text Box 40"/>
          <p:cNvSpPr txBox="1">
            <a:spLocks noChangeArrowheads="1"/>
          </p:cNvSpPr>
          <p:nvPr/>
        </p:nvSpPr>
        <p:spPr bwMode="auto">
          <a:xfrm>
            <a:off x="349250" y="6086475"/>
            <a:ext cx="35237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0" err="1">
                <a:solidFill>
                  <a:srgbClr val="6600CC"/>
                </a:solidFill>
              </a:rPr>
              <a:t>cout</a:t>
            </a:r>
            <a:r>
              <a:rPr lang="en-US" altLang="en-US" sz="1800" b="0">
                <a:solidFill>
                  <a:srgbClr val="6600CC"/>
                </a:solidFill>
              </a:rPr>
              <a:t> &lt;&lt; “a is at address: “ &lt;&lt; </a:t>
            </a:r>
            <a:r>
              <a:rPr lang="en-US" altLang="en-US" sz="1800" b="0">
                <a:solidFill>
                  <a:srgbClr val="FF0000"/>
                </a:solidFill>
              </a:rPr>
              <a:t>&amp;a</a:t>
            </a:r>
            <a:r>
              <a:rPr lang="en-US" altLang="en-US" sz="1800" b="0">
                <a:solidFill>
                  <a:srgbClr val="6600CC"/>
                </a:solidFill>
              </a:rPr>
              <a:t>;</a:t>
            </a:r>
          </a:p>
        </p:txBody>
      </p:sp>
      <p:sp>
        <p:nvSpPr>
          <p:cNvPr id="18" name="Line 70"/>
          <p:cNvSpPr>
            <a:spLocks noChangeShapeType="1"/>
          </p:cNvSpPr>
          <p:nvPr/>
        </p:nvSpPr>
        <p:spPr bwMode="auto">
          <a:xfrm>
            <a:off x="209550" y="5534025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778317" y="4191030"/>
            <a:ext cx="2930266" cy="1036638"/>
            <a:chOff x="6108313" y="847101"/>
            <a:chExt cx="2930266" cy="1036638"/>
          </a:xfrm>
        </p:grpSpPr>
        <p:grpSp>
          <p:nvGrpSpPr>
            <p:cNvPr id="20" name="Group 28"/>
            <p:cNvGrpSpPr>
              <a:grpSpLocks/>
            </p:cNvGrpSpPr>
            <p:nvPr/>
          </p:nvGrpSpPr>
          <p:grpSpPr bwMode="auto">
            <a:xfrm>
              <a:off x="6108313" y="847101"/>
              <a:ext cx="2083311" cy="1036638"/>
              <a:chOff x="4404" y="316"/>
              <a:chExt cx="780" cy="653"/>
            </a:xfrm>
          </p:grpSpPr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4550" y="431"/>
                <a:ext cx="634" cy="538"/>
              </a:xfrm>
              <a:prstGeom prst="rect">
                <a:avLst/>
              </a:prstGeom>
              <a:solidFill>
                <a:srgbClr val="0066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14"/>
              <p:cNvSpPr txBox="1">
                <a:spLocks noChangeArrowheads="1"/>
              </p:cNvSpPr>
              <p:nvPr/>
            </p:nvSpPr>
            <p:spPr bwMode="auto">
              <a:xfrm>
                <a:off x="4404" y="316"/>
                <a:ext cx="13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800"/>
                  <a:t>a</a:t>
                </a:r>
                <a:endParaRPr lang="en-US" altLang="en-US" sz="2800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" name="Rectangle 15"/>
              <p:cNvSpPr>
                <a:spLocks noChangeArrowheads="1"/>
              </p:cNvSpPr>
              <p:nvPr/>
            </p:nvSpPr>
            <p:spPr bwMode="auto">
              <a:xfrm>
                <a:off x="4829" y="460"/>
                <a:ext cx="318" cy="201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Text Box 16"/>
              <p:cNvSpPr txBox="1">
                <a:spLocks noChangeArrowheads="1"/>
              </p:cNvSpPr>
              <p:nvPr/>
            </p:nvSpPr>
            <p:spPr bwMode="auto">
              <a:xfrm>
                <a:off x="4543" y="434"/>
                <a:ext cx="30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b="0">
                    <a:solidFill>
                      <a:schemeClr val="bg1"/>
                    </a:solidFill>
                  </a:rPr>
                  <a:t>num1s</a:t>
                </a:r>
              </a:p>
            </p:txBody>
          </p:sp>
          <p:sp>
            <p:nvSpPr>
              <p:cNvPr id="26" name="Text Box 18"/>
              <p:cNvSpPr txBox="1">
                <a:spLocks noChangeArrowheads="1"/>
              </p:cNvSpPr>
              <p:nvPr/>
            </p:nvSpPr>
            <p:spPr bwMode="auto">
              <a:xfrm>
                <a:off x="4539" y="677"/>
                <a:ext cx="32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b="0">
                    <a:solidFill>
                      <a:schemeClr val="bg1"/>
                    </a:solidFill>
                  </a:rPr>
                  <a:t>num5s</a:t>
                </a:r>
              </a:p>
            </p:txBody>
          </p:sp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4829" y="701"/>
                <a:ext cx="317" cy="201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8153400" y="933124"/>
              <a:ext cx="885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1000</a:t>
              </a:r>
            </a:p>
          </p:txBody>
        </p:sp>
      </p:grpSp>
      <p:sp>
        <p:nvSpPr>
          <p:cNvPr id="28" name="Line 70"/>
          <p:cNvSpPr>
            <a:spLocks noChangeShapeType="1"/>
          </p:cNvSpPr>
          <p:nvPr/>
        </p:nvSpPr>
        <p:spPr bwMode="auto">
          <a:xfrm>
            <a:off x="209550" y="6000750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70"/>
          <p:cNvSpPr>
            <a:spLocks noChangeShapeType="1"/>
          </p:cNvSpPr>
          <p:nvPr/>
        </p:nvSpPr>
        <p:spPr bwMode="auto">
          <a:xfrm>
            <a:off x="-66675" y="2066925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70"/>
          <p:cNvSpPr>
            <a:spLocks noChangeShapeType="1"/>
          </p:cNvSpPr>
          <p:nvPr/>
        </p:nvSpPr>
        <p:spPr bwMode="auto">
          <a:xfrm>
            <a:off x="285750" y="2571750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148141" y="436739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43007" y="474348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" name="Line 70"/>
          <p:cNvSpPr>
            <a:spLocks noChangeShapeType="1"/>
          </p:cNvSpPr>
          <p:nvPr/>
        </p:nvSpPr>
        <p:spPr bwMode="auto">
          <a:xfrm>
            <a:off x="285750" y="2802940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4971307" y="5819745"/>
            <a:ext cx="434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0">
                <a:solidFill>
                  <a:srgbClr val="6600CC"/>
                </a:solidFill>
              </a:rPr>
              <a:t>I am at address: 1000</a:t>
            </a:r>
          </a:p>
        </p:txBody>
      </p:sp>
      <p:sp>
        <p:nvSpPr>
          <p:cNvPr id="36" name="Line 70"/>
          <p:cNvSpPr>
            <a:spLocks noChangeShapeType="1"/>
          </p:cNvSpPr>
          <p:nvPr/>
        </p:nvSpPr>
        <p:spPr bwMode="auto">
          <a:xfrm>
            <a:off x="-19050" y="3031570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70"/>
          <p:cNvSpPr>
            <a:spLocks noChangeShapeType="1"/>
          </p:cNvSpPr>
          <p:nvPr/>
        </p:nvSpPr>
        <p:spPr bwMode="auto">
          <a:xfrm>
            <a:off x="200025" y="6289120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4953000" y="6153090"/>
            <a:ext cx="434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0">
                <a:solidFill>
                  <a:srgbClr val="6600CC"/>
                </a:solidFill>
              </a:rPr>
              <a:t>a is at address: 1000</a:t>
            </a: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685800" y="-7620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altLang="en-US" sz="4000" kern="0">
                <a:latin typeface="Comic Sans MS" pitchFamily="66" charset="0"/>
              </a:rPr>
              <a:t>Classes and the “this” Pointer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66725" y="2392948"/>
            <a:ext cx="3057247" cy="338554"/>
            <a:chOff x="466725" y="2392948"/>
            <a:chExt cx="3057247" cy="338554"/>
          </a:xfrm>
        </p:grpSpPr>
        <p:sp>
          <p:nvSpPr>
            <p:cNvPr id="41" name="Rectangle 19"/>
            <p:cNvSpPr>
              <a:spLocks noChangeArrowheads="1"/>
            </p:cNvSpPr>
            <p:nvPr/>
          </p:nvSpPr>
          <p:spPr bwMode="auto">
            <a:xfrm>
              <a:off x="514350" y="2462153"/>
              <a:ext cx="2305050" cy="21919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466725" y="2392948"/>
              <a:ext cx="305724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600">
                  <a:solidFill>
                    <a:srgbClr val="FF0000"/>
                  </a:solidFill>
                </a:rPr>
                <a:t>this</a:t>
              </a:r>
              <a:r>
                <a:rPr lang="en-US" altLang="en-US" sz="1600">
                  <a:solidFill>
                    <a:srgbClr val="6600CC"/>
                  </a:solidFill>
                </a:rPr>
                <a:t>-&gt;num1s = </a:t>
              </a:r>
              <a:r>
                <a:rPr lang="en-US" altLang="en-US" sz="1600">
                  <a:solidFill>
                    <a:srgbClr val="FF0000"/>
                  </a:solidFill>
                </a:rPr>
                <a:t>this</a:t>
              </a:r>
              <a:r>
                <a:rPr lang="en-US" altLang="en-US" sz="1600">
                  <a:solidFill>
                    <a:srgbClr val="6600CC"/>
                  </a:solidFill>
                </a:rPr>
                <a:t>-&gt;num5s = 0;</a:t>
              </a:r>
            </a:p>
          </p:txBody>
        </p:sp>
      </p:grpSp>
      <p:sp>
        <p:nvSpPr>
          <p:cNvPr id="31" name="Rounded Rectangular Callout 30"/>
          <p:cNvSpPr/>
          <p:nvPr/>
        </p:nvSpPr>
        <p:spPr bwMode="auto">
          <a:xfrm>
            <a:off x="720725" y="395287"/>
            <a:ext cx="3938018" cy="1343025"/>
          </a:xfrm>
          <a:prstGeom prst="wedgeRoundRectCallout">
            <a:avLst>
              <a:gd name="adj1" fmla="val -48807"/>
              <a:gd name="adj2" fmla="val 102204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/>
              <a:t>You can explicitly use the </a:t>
            </a:r>
            <a:r>
              <a:rPr lang="en-US" sz="1800">
                <a:solidFill>
                  <a:srgbClr val="FF0000"/>
                </a:solidFill>
              </a:rPr>
              <a:t>“this” variable </a:t>
            </a:r>
            <a:r>
              <a:rPr lang="en-US" sz="1800"/>
              <a:t>in your methods if you like!  </a:t>
            </a:r>
            <a:br>
              <a:rPr lang="en-US" sz="1800"/>
            </a:br>
            <a:br>
              <a:rPr lang="en-US" sz="1200"/>
            </a:br>
            <a:r>
              <a:rPr lang="en-US" sz="1800">
                <a:solidFill>
                  <a:srgbClr val="6600CC"/>
                </a:solidFill>
              </a:rPr>
              <a:t>It works fine!</a:t>
            </a:r>
            <a:endParaRPr kumimoji="0" lang="en-US" sz="1800" i="0" u="none" strike="noStrike" cap="none" normalizeH="0" baseline="0">
              <a:ln>
                <a:noFill/>
              </a:ln>
              <a:solidFill>
                <a:srgbClr val="6600CC"/>
              </a:solidFill>
              <a:effectLst/>
            </a:endParaRPr>
          </a:p>
        </p:txBody>
      </p:sp>
      <p:sp>
        <p:nvSpPr>
          <p:cNvPr id="43" name="Text Box 30"/>
          <p:cNvSpPr txBox="1">
            <a:spLocks noChangeArrowheads="1"/>
          </p:cNvSpPr>
          <p:nvPr/>
        </p:nvSpPr>
        <p:spPr bwMode="auto">
          <a:xfrm>
            <a:off x="5076825" y="3124200"/>
            <a:ext cx="38385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000" b="0">
                <a:solidFill>
                  <a:schemeClr val="tx1"/>
                </a:solidFill>
              </a:rPr>
              <a:t>So now you know how C++ classes work under the hood!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E54A2-082F-AB44-9D4D-F68E743C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45FD-7C4B-4D3D-9CFD-C5452E98D1B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4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44444E-6 L 0.1559 4.44444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9 4.44444E-6 L 0.29757 0.0333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78" grpId="0" autoUpdateAnimBg="0"/>
      <p:bldP spid="283684" grpId="0"/>
      <p:bldP spid="283687" grpId="0"/>
      <p:bldP spid="283688" grpId="0"/>
      <p:bldP spid="18" grpId="0" animBg="1"/>
      <p:bldP spid="18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2" grpId="0"/>
      <p:bldP spid="33" grpId="0"/>
      <p:bldP spid="34" grpId="0" animBg="1"/>
      <p:bldP spid="34" grpId="1" animBg="1"/>
      <p:bldP spid="35" grpId="0"/>
      <p:bldP spid="36" grpId="0" animBg="1"/>
      <p:bldP spid="36" grpId="1" animBg="1"/>
      <p:bldP spid="37" grpId="0" animBg="1"/>
      <p:bldP spid="37" grpId="1" animBg="1"/>
      <p:bldP spid="38" grpId="0"/>
      <p:bldP spid="31" grpId="0" animBg="1"/>
      <p:bldP spid="31" grpId="1" animBg="1"/>
      <p:bldP spid="31" grpId="2" animBg="1"/>
      <p:bldP spid="31" grpId="3" animBg="1"/>
      <p:bldP spid="4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46D089-C9FF-49DF-AAAC-2A31220BF37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/>
            </a:endParaRPr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Pointers… to Functions?!?</a:t>
            </a:r>
          </a:p>
        </p:txBody>
      </p:sp>
      <p:sp>
        <p:nvSpPr>
          <p:cNvPr id="551940" name="Text Box 4"/>
          <p:cNvSpPr txBox="1">
            <a:spLocks noChangeArrowheads="1"/>
          </p:cNvSpPr>
          <p:nvPr/>
        </p:nvSpPr>
        <p:spPr bwMode="auto">
          <a:xfrm>
            <a:off x="5690698" y="1023938"/>
            <a:ext cx="340641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YES! Just as you can have pointers to variables, in C++ you can also have pointers to functions!</a:t>
            </a:r>
          </a:p>
        </p:txBody>
      </p:sp>
      <p:sp>
        <p:nvSpPr>
          <p:cNvPr id="551941" name="Text Box 5"/>
          <p:cNvSpPr txBox="1">
            <a:spLocks noChangeArrowheads="1"/>
          </p:cNvSpPr>
          <p:nvPr/>
        </p:nvSpPr>
        <p:spPr bwMode="auto">
          <a:xfrm>
            <a:off x="32893" y="1066801"/>
            <a:ext cx="5706700" cy="565494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1" i="0" u="none" strike="noStrike" kern="1200" cap="none" spc="0" normalizeH="0" baseline="0" noProof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</p:txBody>
      </p:sp>
      <p:sp>
        <p:nvSpPr>
          <p:cNvPr id="551949" name="Text Box 13"/>
          <p:cNvSpPr txBox="1">
            <a:spLocks noChangeArrowheads="1"/>
          </p:cNvSpPr>
          <p:nvPr/>
        </p:nvSpPr>
        <p:spPr bwMode="auto">
          <a:xfrm>
            <a:off x="6477000" y="50292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551952" name="Text Box 16"/>
          <p:cNvSpPr txBox="1">
            <a:spLocks noChangeArrowheads="1"/>
          </p:cNvSpPr>
          <p:nvPr/>
        </p:nvSpPr>
        <p:spPr bwMode="auto">
          <a:xfrm>
            <a:off x="4765462" y="1583892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551958" name="Text Box 22"/>
          <p:cNvSpPr txBox="1">
            <a:spLocks noChangeArrowheads="1"/>
          </p:cNvSpPr>
          <p:nvPr/>
        </p:nvSpPr>
        <p:spPr bwMode="auto">
          <a:xfrm>
            <a:off x="4543425" y="14335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691675" y="2490377"/>
            <a:ext cx="340543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Let’s gloss over the syntax for a second, and just see how it might work…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32730" y="4503920"/>
            <a:ext cx="1156894" cy="411431"/>
            <a:chOff x="7791989" y="3938952"/>
            <a:chExt cx="681157" cy="411431"/>
          </a:xfrm>
        </p:grpSpPr>
        <p:sp>
          <p:nvSpPr>
            <p:cNvPr id="37" name="Rectangle 36"/>
            <p:cNvSpPr/>
            <p:nvPr/>
          </p:nvSpPr>
          <p:spPr bwMode="auto">
            <a:xfrm>
              <a:off x="7967707" y="3938952"/>
              <a:ext cx="505439" cy="411431"/>
            </a:xfrm>
            <a:prstGeom prst="rect">
              <a:avLst/>
            </a:prstGeom>
            <a:solidFill>
              <a:srgbClr val="EAEAFA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2D2DB9">
                      <a:lumMod val="75000"/>
                    </a:srgbClr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791989" y="39763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  <a:ea typeface="+mn-ea"/>
                  <a:cs typeface="Courier New" pitchFamily="49" charset="0"/>
                </a:rPr>
                <a:t>f</a:t>
              </a:r>
            </a:p>
          </p:txBody>
        </p:sp>
      </p:grpSp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1387733" y="3370434"/>
            <a:ext cx="816205" cy="369332"/>
          </a:xfrm>
          <a:prstGeom prst="rect">
            <a:avLst/>
          </a:prstGeom>
          <a:solidFill>
            <a:srgbClr val="FFFF99">
              <a:alpha val="89804"/>
            </a:srgbClr>
          </a:solidFill>
          <a:ln w="31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60607" y="1195467"/>
            <a:ext cx="73609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3000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3050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3100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3150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3200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3250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3400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3450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3500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3550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3600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3650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3700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3750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3800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3850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3900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3950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33" y="4183713"/>
            <a:ext cx="53487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int main()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  </a:t>
            </a:r>
            <a:r>
              <a:rPr kumimoji="0" lang="en-US" sz="1800" b="1" i="0" u="none" strike="noStrike" kern="1200" cap="none" spc="0" normalizeH="0" baseline="0" noProof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FuncPtr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f;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  f = &amp;squared;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  f(10);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}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252122" y="1506489"/>
            <a:ext cx="261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Courier New" pitchFamily="49" charset="0"/>
              </a:rPr>
              <a:t> </a:t>
            </a:r>
          </a:p>
        </p:txBody>
      </p:sp>
      <p:sp>
        <p:nvSpPr>
          <p:cNvPr id="551950" name="Line 14"/>
          <p:cNvSpPr>
            <a:spLocks noChangeShapeType="1"/>
          </p:cNvSpPr>
          <p:nvPr/>
        </p:nvSpPr>
        <p:spPr bwMode="auto">
          <a:xfrm>
            <a:off x="778655" y="4915351"/>
            <a:ext cx="28794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3" name="Line 14"/>
          <p:cNvSpPr>
            <a:spLocks noChangeShapeType="1"/>
          </p:cNvSpPr>
          <p:nvPr/>
        </p:nvSpPr>
        <p:spPr bwMode="auto">
          <a:xfrm>
            <a:off x="778655" y="5476374"/>
            <a:ext cx="28794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6033" y="1172838"/>
            <a:ext cx="5446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void squared(</a:t>
            </a:r>
            <a:r>
              <a:rPr kumimoji="0" lang="en-US" sz="1800" b="1" i="0" u="none" strike="noStrike" kern="1200" cap="none" spc="0" normalizeH="0" baseline="0" noProof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int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a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) </a:t>
            </a:r>
            <a:b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</a:b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 { </a:t>
            </a:r>
            <a:r>
              <a:rPr kumimoji="0" lang="en-US" sz="1800" b="1" i="0" u="none" strike="noStrike" kern="1200" cap="none" spc="0" normalizeH="0" baseline="0" noProof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cout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&lt;&lt; a*a;}</a:t>
            </a:r>
          </a:p>
        </p:txBody>
      </p:sp>
      <p:sp>
        <p:nvSpPr>
          <p:cNvPr id="42" name="AutoShape 16"/>
          <p:cNvSpPr>
            <a:spLocks noChangeArrowheads="1"/>
          </p:cNvSpPr>
          <p:nvPr/>
        </p:nvSpPr>
        <p:spPr bwMode="auto">
          <a:xfrm>
            <a:off x="1070111" y="1171"/>
            <a:ext cx="3940805" cy="1080770"/>
          </a:xfrm>
          <a:prstGeom prst="wedgeRoundRectCallout">
            <a:avLst>
              <a:gd name="adj1" fmla="val -65875"/>
              <a:gd name="adj2" fmla="val 63767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Just like every variable, every function has an address in memory too! </a:t>
            </a:r>
          </a:p>
        </p:txBody>
      </p:sp>
      <p:sp>
        <p:nvSpPr>
          <p:cNvPr id="50" name="AutoShape 16"/>
          <p:cNvSpPr>
            <a:spLocks noChangeArrowheads="1"/>
          </p:cNvSpPr>
          <p:nvPr/>
        </p:nvSpPr>
        <p:spPr bwMode="auto">
          <a:xfrm>
            <a:off x="4508299" y="5244646"/>
            <a:ext cx="3228878" cy="1453576"/>
          </a:xfrm>
          <a:prstGeom prst="wedgeRoundRectCallout">
            <a:avLst>
              <a:gd name="adj1" fmla="val -109841"/>
              <a:gd name="adj2" fmla="val -69546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First we define a function pointer.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It can hold the address of… a function!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90862" y="5102343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3000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6033" y="1989063"/>
            <a:ext cx="5446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void cubed(</a:t>
            </a:r>
            <a:r>
              <a:rPr kumimoji="0" lang="en-US" sz="1800" b="1" i="0" u="none" strike="noStrike" kern="1200" cap="none" spc="0" normalizeH="0" baseline="0" noProof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int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a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) </a:t>
            </a:r>
            <a:b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</a:b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 { </a:t>
            </a:r>
            <a:r>
              <a:rPr kumimoji="0" lang="en-US" sz="1800" b="1" i="0" u="none" strike="noStrike" kern="1200" cap="none" spc="0" normalizeH="0" baseline="0" noProof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cout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&lt;&lt; a*a*a;}</a:t>
            </a:r>
          </a:p>
        </p:txBody>
      </p:sp>
      <p:sp>
        <p:nvSpPr>
          <p:cNvPr id="52" name="Line 14"/>
          <p:cNvSpPr>
            <a:spLocks noChangeShapeType="1"/>
          </p:cNvSpPr>
          <p:nvPr/>
        </p:nvSpPr>
        <p:spPr bwMode="auto">
          <a:xfrm>
            <a:off x="778655" y="5714293"/>
            <a:ext cx="28794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4" name="AutoShape 16"/>
          <p:cNvSpPr>
            <a:spLocks noChangeArrowheads="1"/>
          </p:cNvSpPr>
          <p:nvPr/>
        </p:nvSpPr>
        <p:spPr bwMode="auto">
          <a:xfrm>
            <a:off x="5020302" y="4970662"/>
            <a:ext cx="3535330" cy="1384867"/>
          </a:xfrm>
          <a:prstGeom prst="wedgeRoundRectCallout">
            <a:avLst>
              <a:gd name="adj1" fmla="val -109071"/>
              <a:gd name="adj2" fmla="val -14785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This line gets the address of our squared() function and puts it into f.</a:t>
            </a:r>
          </a:p>
        </p:txBody>
      </p:sp>
      <p:sp>
        <p:nvSpPr>
          <p:cNvPr id="53" name="AutoShape 16"/>
          <p:cNvSpPr>
            <a:spLocks noChangeArrowheads="1"/>
          </p:cNvSpPr>
          <p:nvPr/>
        </p:nvSpPr>
        <p:spPr bwMode="auto">
          <a:xfrm>
            <a:off x="4221631" y="5203559"/>
            <a:ext cx="3418100" cy="1453576"/>
          </a:xfrm>
          <a:prstGeom prst="wedgeRoundRectCallout">
            <a:avLst>
              <a:gd name="adj1" fmla="val -116962"/>
              <a:gd name="adj2" fmla="val -15238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Now we can use the function pointer just like a regular function call!</a:t>
            </a:r>
          </a:p>
        </p:txBody>
      </p:sp>
      <p:sp>
        <p:nvSpPr>
          <p:cNvPr id="56" name="Line 14"/>
          <p:cNvSpPr>
            <a:spLocks noChangeShapeType="1"/>
          </p:cNvSpPr>
          <p:nvPr/>
        </p:nvSpPr>
        <p:spPr bwMode="auto">
          <a:xfrm>
            <a:off x="380219" y="1371516"/>
            <a:ext cx="28794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cxnSp>
        <p:nvCxnSpPr>
          <p:cNvPr id="551953" name="AutoShape 17"/>
          <p:cNvCxnSpPr>
            <a:cxnSpLocks noChangeShapeType="1"/>
          </p:cNvCxnSpPr>
          <p:nvPr/>
        </p:nvCxnSpPr>
        <p:spPr bwMode="auto">
          <a:xfrm flipH="1" flipV="1">
            <a:off x="3247445" y="1386905"/>
            <a:ext cx="2082977" cy="3322731"/>
          </a:xfrm>
          <a:prstGeom prst="curvedConnector3">
            <a:avLst>
              <a:gd name="adj1" fmla="val -10975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TextBox 62"/>
          <p:cNvSpPr txBox="1"/>
          <p:nvPr/>
        </p:nvSpPr>
        <p:spPr>
          <a:xfrm>
            <a:off x="2247524" y="1426353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mic Sans MS"/>
                <a:ea typeface="+mn-ea"/>
                <a:cs typeface="Courier New" pitchFamily="49" charset="0"/>
              </a:rPr>
              <a:t>100</a:t>
            </a:r>
          </a:p>
        </p:txBody>
      </p:sp>
      <p:sp>
        <p:nvSpPr>
          <p:cNvPr id="65" name="Line 14"/>
          <p:cNvSpPr>
            <a:spLocks noChangeShapeType="1"/>
          </p:cNvSpPr>
          <p:nvPr/>
        </p:nvSpPr>
        <p:spPr bwMode="auto">
          <a:xfrm>
            <a:off x="837092" y="1640101"/>
            <a:ext cx="28794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227305" y="555099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983430" y="566401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3150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79780" y="198131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32893" y="1506489"/>
            <a:ext cx="550511" cy="0"/>
          </a:xfrm>
          <a:prstGeom prst="line">
            <a:avLst/>
          </a:prstGeom>
          <a:solidFill>
            <a:srgbClr val="FFFF99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/>
          <p:nvPr/>
        </p:nvCxnSpPr>
        <p:spPr bwMode="auto">
          <a:xfrm>
            <a:off x="32893" y="2321065"/>
            <a:ext cx="550511" cy="0"/>
          </a:xfrm>
          <a:prstGeom prst="line">
            <a:avLst/>
          </a:prstGeom>
          <a:solidFill>
            <a:srgbClr val="FFFF99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Line 14"/>
          <p:cNvSpPr>
            <a:spLocks noChangeShapeType="1"/>
          </p:cNvSpPr>
          <p:nvPr/>
        </p:nvSpPr>
        <p:spPr bwMode="auto">
          <a:xfrm>
            <a:off x="397852" y="2165978"/>
            <a:ext cx="28794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2" name="Line 14"/>
          <p:cNvSpPr>
            <a:spLocks noChangeShapeType="1"/>
          </p:cNvSpPr>
          <p:nvPr/>
        </p:nvSpPr>
        <p:spPr bwMode="auto">
          <a:xfrm>
            <a:off x="837092" y="2437750"/>
            <a:ext cx="28794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376606" y="2236009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mic Sans MS"/>
                <a:ea typeface="+mn-ea"/>
                <a:cs typeface="Courier New" pitchFamily="49" charset="0"/>
              </a:rPr>
              <a:t>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16E63F-50CE-43A4-B212-1B6B078EFB93}"/>
              </a:ext>
            </a:extLst>
          </p:cNvPr>
          <p:cNvSpPr/>
          <p:nvPr/>
        </p:nvSpPr>
        <p:spPr>
          <a:xfrm>
            <a:off x="956840" y="5872331"/>
            <a:ext cx="1701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f = &amp;cubed;</a:t>
            </a:r>
            <a:br>
              <a:rPr lang="en-US" sz="1800" b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f(2);</a:t>
            </a:r>
          </a:p>
        </p:txBody>
      </p:sp>
      <p:sp>
        <p:nvSpPr>
          <p:cNvPr id="57" name="Line 14">
            <a:extLst>
              <a:ext uri="{FF2B5EF4-FFF2-40B4-BE49-F238E27FC236}">
                <a16:creationId xmlns:a16="http://schemas.microsoft.com/office/drawing/2014/main" id="{0F021CD2-936F-4997-8DBC-752056C84E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746" y="6043866"/>
            <a:ext cx="28794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9" name="Line 14">
            <a:extLst>
              <a:ext uri="{FF2B5EF4-FFF2-40B4-BE49-F238E27FC236}">
                <a16:creationId xmlns:a16="http://schemas.microsoft.com/office/drawing/2014/main" id="{B9153EF7-B5D3-4A06-83AB-D666B0DE1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746" y="6300274"/>
            <a:ext cx="28794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D09CEDC-C9A7-4D6D-B7E4-99CEADA8E092}"/>
              </a:ext>
            </a:extLst>
          </p:cNvPr>
          <p:cNvSpPr/>
          <p:nvPr/>
        </p:nvSpPr>
        <p:spPr>
          <a:xfrm>
            <a:off x="1229505" y="614627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cxnSp>
        <p:nvCxnSpPr>
          <p:cNvPr id="61" name="AutoShape 17">
            <a:extLst>
              <a:ext uri="{FF2B5EF4-FFF2-40B4-BE49-F238E27FC236}">
                <a16:creationId xmlns:a16="http://schemas.microsoft.com/office/drawing/2014/main" id="{1630F42F-3034-416C-8F59-9EAFAC53E80C}"/>
              </a:ext>
            </a:extLst>
          </p:cNvPr>
          <p:cNvCxnSpPr>
            <a:cxnSpLocks noChangeShapeType="1"/>
            <a:stCxn id="37" idx="0"/>
            <a:endCxn id="19" idx="3"/>
          </p:cNvCxnSpPr>
          <p:nvPr/>
        </p:nvCxnSpPr>
        <p:spPr bwMode="auto">
          <a:xfrm rot="16200000" flipV="1">
            <a:off x="2812381" y="2355901"/>
            <a:ext cx="2337942" cy="1958095"/>
          </a:xfrm>
          <a:prstGeom prst="curvedConnector2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097562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0.05191 3.7037E-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7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191 0 " pathEditMode="relative" ptsTypes="AA">
                                      <p:cBhvr>
                                        <p:cTn id="2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96296E-6 L 0.05191 2.96296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7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33333E-6 L 0.29809 -0.07939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96" y="-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5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0.17101 -0.66759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-3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96296E-6 L 0.53021 0.34305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10" y="1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22222E-6 L 0.28125 -0.15926 " pathEditMode="relative" rAng="0" ptsTypes="AA">
                                      <p:cBhvr>
                                        <p:cTn id="17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3" y="-7963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5519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000"/>
                            </p:stCondLst>
                            <p:childTnLst>
                              <p:par>
                                <p:cTn id="1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0.1507 -0.6331 " pathEditMode="relative" rAng="0" ptsTypes="AA">
                                      <p:cBhvr>
                                        <p:cTn id="20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35" y="-3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7407E-6 L 0.53334 0.27153 " pathEditMode="relative" rAng="0" ptsTypes="AA">
                                      <p:cBhvr>
                                        <p:cTn id="22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67" y="1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0" grpId="0"/>
      <p:bldP spid="33" grpId="0"/>
      <p:bldP spid="72" grpId="0" animBg="1"/>
      <p:bldP spid="72" grpId="1" animBg="1"/>
      <p:bldP spid="9" grpId="0"/>
      <p:bldP spid="6" grpId="0"/>
      <p:bldP spid="6" grpId="1"/>
      <p:bldP spid="551950" grpId="0" animBg="1"/>
      <p:bldP spid="551950" grpId="1" animBg="1"/>
      <p:bldP spid="43" grpId="0" animBg="1"/>
      <p:bldP spid="43" grpId="1" animBg="1"/>
      <p:bldP spid="41" grpId="0"/>
      <p:bldP spid="42" grpId="0" animBg="1"/>
      <p:bldP spid="42" grpId="1" animBg="1"/>
      <p:bldP spid="50" grpId="0" animBg="1"/>
      <p:bldP spid="50" grpId="1" animBg="1"/>
      <p:bldP spid="10" grpId="0"/>
      <p:bldP spid="10" grpId="1"/>
      <p:bldP spid="10" grpId="2"/>
      <p:bldP spid="51" grpId="0"/>
      <p:bldP spid="52" grpId="0" animBg="1"/>
      <p:bldP spid="52" grpId="1" animBg="1"/>
      <p:bldP spid="54" grpId="0" animBg="1"/>
      <p:bldP spid="54" grpId="1" animBg="1"/>
      <p:bldP spid="53" grpId="0" animBg="1"/>
      <p:bldP spid="53" grpId="1" animBg="1"/>
      <p:bldP spid="56" grpId="0" animBg="1"/>
      <p:bldP spid="56" grpId="1" animBg="1"/>
      <p:bldP spid="63" grpId="0"/>
      <p:bldP spid="63" grpId="1"/>
      <p:bldP spid="65" grpId="0" animBg="1"/>
      <p:bldP spid="65" grpId="1" animBg="1"/>
      <p:bldP spid="66" grpId="0"/>
      <p:bldP spid="66" grpId="1"/>
      <p:bldP spid="66" grpId="2"/>
      <p:bldP spid="71" grpId="0"/>
      <p:bldP spid="71" grpId="1"/>
      <p:bldP spid="81" grpId="0" animBg="1"/>
      <p:bldP spid="81" grpId="1" animBg="1"/>
      <p:bldP spid="82" grpId="0" animBg="1"/>
      <p:bldP spid="82" grpId="1" animBg="1"/>
      <p:bldP spid="83" grpId="0"/>
      <p:bldP spid="83" grpId="1"/>
      <p:bldP spid="4" grpId="0"/>
      <p:bldP spid="57" grpId="0" animBg="1"/>
      <p:bldP spid="57" grpId="1" animBg="1"/>
      <p:bldP spid="59" grpId="0" animBg="1"/>
      <p:bldP spid="59" grpId="1" animBg="1"/>
      <p:bldP spid="60" grpId="1"/>
      <p:bldP spid="60" grpId="2"/>
      <p:bldP spid="60" grpId="3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46D089-C9FF-49DF-AAAC-2A31220BF37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/>
            </a:endParaRPr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Pointers… to Functions?!?</a:t>
            </a:r>
          </a:p>
        </p:txBody>
      </p:sp>
      <p:sp>
        <p:nvSpPr>
          <p:cNvPr id="551940" name="Text Box 4"/>
          <p:cNvSpPr txBox="1">
            <a:spLocks noChangeArrowheads="1"/>
          </p:cNvSpPr>
          <p:nvPr/>
        </p:nvSpPr>
        <p:spPr bwMode="auto">
          <a:xfrm>
            <a:off x="5690698" y="1023938"/>
            <a:ext cx="340641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YES! Just as you can have pointers to variables, in C++ you can also have pointers to functions!</a:t>
            </a:r>
          </a:p>
        </p:txBody>
      </p:sp>
      <p:sp>
        <p:nvSpPr>
          <p:cNvPr id="551941" name="Text Box 5"/>
          <p:cNvSpPr txBox="1">
            <a:spLocks noChangeArrowheads="1"/>
          </p:cNvSpPr>
          <p:nvPr/>
        </p:nvSpPr>
        <p:spPr bwMode="auto">
          <a:xfrm>
            <a:off x="32893" y="1066801"/>
            <a:ext cx="5706700" cy="565494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1" i="0" u="none" strike="noStrike" kern="1200" cap="none" spc="0" normalizeH="0" baseline="0" noProof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</p:txBody>
      </p:sp>
      <p:sp>
        <p:nvSpPr>
          <p:cNvPr id="551952" name="Text Box 16"/>
          <p:cNvSpPr txBox="1">
            <a:spLocks noChangeArrowheads="1"/>
          </p:cNvSpPr>
          <p:nvPr/>
        </p:nvSpPr>
        <p:spPr bwMode="auto">
          <a:xfrm>
            <a:off x="4765462" y="1583892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551958" name="Text Box 22"/>
          <p:cNvSpPr txBox="1">
            <a:spLocks noChangeArrowheads="1"/>
          </p:cNvSpPr>
          <p:nvPr/>
        </p:nvSpPr>
        <p:spPr bwMode="auto">
          <a:xfrm>
            <a:off x="4543425" y="14335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691675" y="2490377"/>
            <a:ext cx="340543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Let’s gloss over the syntax for a second, and just see how it might work…</a:t>
            </a:r>
          </a:p>
        </p:txBody>
      </p:sp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1387733" y="3370434"/>
            <a:ext cx="816205" cy="369332"/>
          </a:xfrm>
          <a:prstGeom prst="rect">
            <a:avLst/>
          </a:prstGeom>
          <a:solidFill>
            <a:srgbClr val="FFFF99">
              <a:alpha val="89804"/>
            </a:srgbClr>
          </a:solidFill>
          <a:ln w="31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60607" y="1195467"/>
            <a:ext cx="73609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3000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3050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3100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3150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3200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3250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3400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3450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3500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3550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3600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3650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3700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3750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3800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3850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3900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3950</a:t>
            </a:r>
          </a:p>
        </p:txBody>
      </p:sp>
      <p:sp>
        <p:nvSpPr>
          <p:cNvPr id="6" name="Rectangle 5"/>
          <p:cNvSpPr/>
          <p:nvPr/>
        </p:nvSpPr>
        <p:spPr>
          <a:xfrm>
            <a:off x="557092" y="4196869"/>
            <a:ext cx="53487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int main()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  </a:t>
            </a:r>
            <a:r>
              <a:rPr kumimoji="0" lang="en-US" sz="1800" b="1" i="0" u="none" strike="noStrike" kern="1200" cap="none" spc="0" normalizeH="0" baseline="0" noProof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FuncPtr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f;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  f = &amp;squared;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  f(10);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}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252122" y="1506489"/>
            <a:ext cx="261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Courier New" pitchFamily="49" charset="0"/>
              </a:rPr>
              <a:t>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57092" y="1178243"/>
            <a:ext cx="5446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void squared(</a:t>
            </a:r>
            <a:r>
              <a:rPr kumimoji="0" lang="en-US" sz="1800" b="1" i="0" u="none" strike="noStrike" kern="1200" cap="none" spc="0" normalizeH="0" baseline="0" noProof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int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a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) </a:t>
            </a:r>
            <a:b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</a:b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 { </a:t>
            </a:r>
            <a:r>
              <a:rPr kumimoji="0" lang="en-US" sz="1800" b="1" i="0" u="none" strike="noStrike" kern="1200" cap="none" spc="0" normalizeH="0" baseline="0" noProof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cout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&lt;&lt; a*a;}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57092" y="1994468"/>
            <a:ext cx="5446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void cubed(</a:t>
            </a:r>
            <a:r>
              <a:rPr kumimoji="0" lang="en-US" sz="1800" b="1" i="0" u="none" strike="noStrike" kern="1200" cap="none" spc="0" normalizeH="0" baseline="0" noProof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int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a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) </a:t>
            </a:r>
            <a:b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</a:b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 { </a:t>
            </a:r>
            <a:r>
              <a:rPr kumimoji="0" lang="en-US" sz="1800" b="1" i="0" u="none" strike="noStrike" kern="1200" cap="none" spc="0" normalizeH="0" baseline="0" noProof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cout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&lt;&lt; a*a*a;}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79780" y="198131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</p:txBody>
      </p: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5932179" y="3719893"/>
            <a:ext cx="298814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And here’s the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real syntax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to declare a function pointer...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94694" y="4704347"/>
            <a:ext cx="2258172" cy="452094"/>
            <a:chOff x="6060970" y="5663946"/>
            <a:chExt cx="2258172" cy="452094"/>
          </a:xfrm>
        </p:grpSpPr>
        <p:sp>
          <p:nvSpPr>
            <p:cNvPr id="57" name="Text Box 5"/>
            <p:cNvSpPr txBox="1">
              <a:spLocks noChangeArrowheads="1"/>
            </p:cNvSpPr>
            <p:nvPr/>
          </p:nvSpPr>
          <p:spPr bwMode="auto">
            <a:xfrm>
              <a:off x="6060970" y="5663946"/>
              <a:ext cx="2027714" cy="452094"/>
            </a:xfrm>
            <a:prstGeom prst="rect">
              <a:avLst/>
            </a:prstGeom>
            <a:solidFill>
              <a:srgbClr val="FFFF99"/>
            </a:solidFill>
            <a:ln w="317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CC00FF"/>
                  </a:solidFill>
                  <a:effectLst/>
                  <a:uLnTx/>
                  <a:uFillTx/>
                  <a:latin typeface="Courier New" pitchFamily="49" charset="0"/>
                  <a:ea typeface="MS Mincho" pitchFamily="49" charset="-128"/>
                  <a:cs typeface="Times New Roman" pitchFamily="18" charset="0"/>
                </a:rPr>
                <a:t> 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6066602" y="5705327"/>
              <a:ext cx="2252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itchFamily="49" charset="0"/>
                  <a:ea typeface="MS Mincho" pitchFamily="49" charset="-128"/>
                  <a:cs typeface="Times New Roman" pitchFamily="18" charset="0"/>
                </a:rPr>
                <a:t>void (*f)(</a:t>
              </a:r>
              <a:r>
                <a:rPr kumimoji="0" lang="en-US" sz="1800" b="1" i="0" u="none" strike="noStrike" kern="1200" cap="none" spc="0" normalizeH="0" baseline="0" noProof="0" err="1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itchFamily="49" charset="0"/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itchFamily="49" charset="0"/>
                  <a:ea typeface="MS Mincho" pitchFamily="49" charset="-128"/>
                  <a:cs typeface="Times New Roman" pitchFamily="18" charset="0"/>
                </a:rPr>
                <a:t>);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sp>
        <p:nvSpPr>
          <p:cNvPr id="89" name="Text Box 4"/>
          <p:cNvSpPr txBox="1">
            <a:spLocks noChangeArrowheads="1"/>
          </p:cNvSpPr>
          <p:nvPr/>
        </p:nvSpPr>
        <p:spPr bwMode="auto">
          <a:xfrm>
            <a:off x="6029960" y="4972776"/>
            <a:ext cx="29881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Don’t worry about the syntax right now…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Times New Roman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6B10351-8262-4A86-8723-0C689D97AEAE}"/>
              </a:ext>
            </a:extLst>
          </p:cNvPr>
          <p:cNvSpPr/>
          <p:nvPr/>
        </p:nvSpPr>
        <p:spPr>
          <a:xfrm>
            <a:off x="956840" y="5872331"/>
            <a:ext cx="1701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f = &amp;cubed;</a:t>
            </a:r>
            <a:br>
              <a:rPr lang="en-US" sz="1800" b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f(2);</a:t>
            </a:r>
          </a:p>
        </p:txBody>
      </p:sp>
      <p:sp>
        <p:nvSpPr>
          <p:cNvPr id="90" name="Text Box 4"/>
          <p:cNvSpPr txBox="1">
            <a:spLocks noChangeArrowheads="1"/>
          </p:cNvSpPr>
          <p:nvPr/>
        </p:nvSpPr>
        <p:spPr bwMode="auto">
          <a:xfrm>
            <a:off x="5997614" y="5896631"/>
            <a:ext cx="29881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Just remember the concept.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618210" y="1433513"/>
            <a:ext cx="43934" cy="3404748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Arrow Connector 90"/>
          <p:cNvCxnSpPr/>
          <p:nvPr/>
        </p:nvCxnSpPr>
        <p:spPr bwMode="auto">
          <a:xfrm>
            <a:off x="956385" y="1449732"/>
            <a:ext cx="451503" cy="3388529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tangle 6"/>
          <p:cNvSpPr/>
          <p:nvPr/>
        </p:nvSpPr>
        <p:spPr bwMode="auto">
          <a:xfrm>
            <a:off x="1573387" y="5967756"/>
            <a:ext cx="159833" cy="181374"/>
          </a:xfrm>
          <a:prstGeom prst="rect">
            <a:avLst/>
          </a:prstGeom>
          <a:solidFill>
            <a:srgbClr val="FFFF99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874962" y="6239482"/>
            <a:ext cx="159833" cy="152400"/>
          </a:xfrm>
          <a:prstGeom prst="rect">
            <a:avLst/>
          </a:prstGeom>
          <a:solidFill>
            <a:srgbClr val="FFFF99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583843" y="5385398"/>
            <a:ext cx="159833" cy="181374"/>
          </a:xfrm>
          <a:prstGeom prst="rect">
            <a:avLst/>
          </a:prstGeom>
          <a:solidFill>
            <a:srgbClr val="FFFF99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AutoShape 16"/>
          <p:cNvSpPr>
            <a:spLocks noChangeArrowheads="1"/>
          </p:cNvSpPr>
          <p:nvPr/>
        </p:nvSpPr>
        <p:spPr bwMode="auto">
          <a:xfrm>
            <a:off x="4662324" y="4789595"/>
            <a:ext cx="3246934" cy="1453576"/>
          </a:xfrm>
          <a:prstGeom prst="wedgeRoundRectCallout">
            <a:avLst>
              <a:gd name="adj1" fmla="val -137136"/>
              <a:gd name="adj2" fmla="val -9452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Oh, and you can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leave out the &amp;</a:t>
            </a:r>
            <a:r>
              <a:rPr kumimoji="0" lang="en-US" sz="2000" b="0" i="0" u="none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if you like.  </a:t>
            </a:r>
            <a:endParaRPr lang="en-US" sz="2000" noProof="0">
              <a:solidFill>
                <a:srgbClr val="000000"/>
              </a:solidFill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noProof="0">
                <a:solidFill>
                  <a:srgbClr val="000000"/>
                </a:solidFill>
              </a:rPr>
              <a:t>It works the same way!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4028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89" grpId="0"/>
      <p:bldP spid="90" grpId="0"/>
      <p:bldP spid="7" grpId="0" animBg="1"/>
      <p:bldP spid="40" grpId="0" animBg="1"/>
      <p:bldP spid="42" grpId="0" animBg="1"/>
      <p:bldP spid="39" grpId="0" animBg="1"/>
      <p:bldP spid="3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>
                <a:solidFill>
                  <a:schemeClr val="tx2"/>
                </a:solidFill>
              </a:rPr>
              <a:t>Dynamic Memory Allocation…</a:t>
            </a:r>
            <a:br>
              <a:rPr lang="en-US" sz="3200">
                <a:solidFill>
                  <a:schemeClr val="tx2"/>
                </a:solidFill>
              </a:rPr>
            </a:br>
            <a:r>
              <a:rPr lang="en-US" sz="3200">
                <a:solidFill>
                  <a:srgbClr val="FF0000"/>
                </a:solidFill>
              </a:rPr>
              <a:t>What’s the big picture?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0"/>
            <a:ext cx="6042582" cy="542996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456" y="1279591"/>
            <a:ext cx="1295400" cy="13078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5FADEB-0825-44E1-A804-286C5C599D64}"/>
              </a:ext>
            </a:extLst>
          </p:cNvPr>
          <p:cNvSpPr txBox="1"/>
          <p:nvPr/>
        </p:nvSpPr>
        <p:spPr>
          <a:xfrm>
            <a:off x="490589" y="1375984"/>
            <a:ext cx="6126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Often a program won’t know how much memory it needs to solve a problem until it’s actually running.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B4990C-5F10-4647-9F41-7194AD092BCE}"/>
              </a:ext>
            </a:extLst>
          </p:cNvPr>
          <p:cNvSpPr txBox="1"/>
          <p:nvPr/>
        </p:nvSpPr>
        <p:spPr>
          <a:xfrm>
            <a:off x="644283" y="4860755"/>
            <a:ext cx="4941225" cy="17543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/>
              <a:t>void </a:t>
            </a:r>
            <a:r>
              <a:rPr lang="en-US" sz="1800" err="1"/>
              <a:t>computeSomethingImportant</a:t>
            </a:r>
            <a:r>
              <a:rPr lang="en-US" sz="1800"/>
              <a:t>(int </a:t>
            </a:r>
            <a:r>
              <a:rPr lang="en-US" sz="1800">
                <a:solidFill>
                  <a:schemeClr val="accent6"/>
                </a:solidFill>
              </a:rPr>
              <a:t>count</a:t>
            </a:r>
            <a:r>
              <a:rPr lang="en-US" sz="1800"/>
              <a:t>)</a:t>
            </a:r>
          </a:p>
          <a:p>
            <a:r>
              <a:rPr lang="en-US" sz="1800"/>
              <a:t>{</a:t>
            </a:r>
          </a:p>
          <a:p>
            <a:r>
              <a:rPr lang="en-US" sz="1800"/>
              <a:t>    </a:t>
            </a:r>
            <a:r>
              <a:rPr lang="en-US" sz="1800" err="1">
                <a:solidFill>
                  <a:srgbClr val="FF0000"/>
                </a:solidFill>
              </a:rPr>
              <a:t>ptr</a:t>
            </a:r>
            <a:r>
              <a:rPr lang="en-US" sz="1800"/>
              <a:t> = </a:t>
            </a:r>
            <a:r>
              <a:rPr lang="en-US" sz="1800" err="1"/>
              <a:t>askC</a:t>
            </a:r>
            <a:r>
              <a:rPr lang="en-US" sz="1800"/>
              <a:t>++</a:t>
            </a:r>
            <a:r>
              <a:rPr lang="en-US" sz="1800" err="1"/>
              <a:t>ForThisMuchMemory</a:t>
            </a:r>
            <a:r>
              <a:rPr lang="en-US" sz="1800"/>
              <a:t>(</a:t>
            </a:r>
            <a:r>
              <a:rPr lang="en-US" sz="1800">
                <a:solidFill>
                  <a:schemeClr val="accent6"/>
                </a:solidFill>
              </a:rPr>
              <a:t>count</a:t>
            </a:r>
            <a:r>
              <a:rPr lang="en-US" sz="1800"/>
              <a:t>);</a:t>
            </a:r>
          </a:p>
          <a:p>
            <a:r>
              <a:rPr lang="en-US" sz="1800"/>
              <a:t>    </a:t>
            </a:r>
            <a:r>
              <a:rPr lang="en-US" sz="1800" err="1"/>
              <a:t>operateOnTheMemoryAt</a:t>
            </a:r>
            <a:r>
              <a:rPr lang="en-US" sz="1800"/>
              <a:t>(</a:t>
            </a:r>
            <a:r>
              <a:rPr lang="en-US" sz="1800" err="1">
                <a:solidFill>
                  <a:srgbClr val="FF0000"/>
                </a:solidFill>
              </a:rPr>
              <a:t>ptr</a:t>
            </a:r>
            <a:r>
              <a:rPr lang="en-US" sz="1800"/>
              <a:t>);</a:t>
            </a:r>
          </a:p>
          <a:p>
            <a:r>
              <a:rPr lang="en-US" sz="1800"/>
              <a:t>    </a:t>
            </a:r>
            <a:r>
              <a:rPr lang="en-US" sz="1800" err="1"/>
              <a:t>tellC</a:t>
            </a:r>
            <a:r>
              <a:rPr lang="en-US" sz="1800"/>
              <a:t>++</a:t>
            </a:r>
            <a:r>
              <a:rPr lang="en-US" sz="1800" err="1"/>
              <a:t>WereDoneWithThisMemory</a:t>
            </a:r>
            <a:r>
              <a:rPr lang="en-US" sz="1800"/>
              <a:t>(</a:t>
            </a:r>
            <a:r>
              <a:rPr lang="en-US" sz="1800" err="1">
                <a:solidFill>
                  <a:srgbClr val="FF0000"/>
                </a:solidFill>
              </a:rPr>
              <a:t>ptr</a:t>
            </a:r>
            <a:r>
              <a:rPr lang="en-US" sz="1800"/>
              <a:t>);</a:t>
            </a:r>
          </a:p>
          <a:p>
            <a:r>
              <a:rPr lang="en-US" sz="1800"/>
              <a:t>}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19D2F7-E1EC-443F-8FD5-CC1F6A4CC7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1964" y="1279591"/>
            <a:ext cx="2412488" cy="15488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06C2F1-7531-4B5F-BB5F-FE3E61F8CC3B}"/>
              </a:ext>
            </a:extLst>
          </p:cNvPr>
          <p:cNvSpPr txBox="1"/>
          <p:nvPr/>
        </p:nvSpPr>
        <p:spPr>
          <a:xfrm>
            <a:off x="5648812" y="5616359"/>
            <a:ext cx="1047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2000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66E5B3-96BF-4FE7-BCC5-851614591294}"/>
              </a:ext>
            </a:extLst>
          </p:cNvPr>
          <p:cNvSpPr txBox="1"/>
          <p:nvPr/>
        </p:nvSpPr>
        <p:spPr>
          <a:xfrm>
            <a:off x="470928" y="2219588"/>
            <a:ext cx="5991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In these cases, C++ lets you reserve a chunk of memory on-demand, and gives you a pointer to it.</a:t>
            </a:r>
          </a:p>
        </p:txBody>
      </p:sp>
      <p:sp>
        <p:nvSpPr>
          <p:cNvPr id="34" name="Line 44">
            <a:extLst>
              <a:ext uri="{FF2B5EF4-FFF2-40B4-BE49-F238E27FC236}">
                <a16:creationId xmlns:a16="http://schemas.microsoft.com/office/drawing/2014/main" id="{06EFD86C-4AB6-4027-8B79-1F5F6B3DA8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283" y="560313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442BB3FC-08D8-43CB-AE17-FDDF9CF3C0EF}"/>
              </a:ext>
            </a:extLst>
          </p:cNvPr>
          <p:cNvSpPr/>
          <p:nvPr/>
        </p:nvSpPr>
        <p:spPr bwMode="auto">
          <a:xfrm>
            <a:off x="6325592" y="4449932"/>
            <a:ext cx="2661782" cy="776480"/>
          </a:xfrm>
          <a:prstGeom prst="wedgeRoundRectCallout">
            <a:avLst>
              <a:gd name="adj1" fmla="val -103324"/>
              <a:gd name="adj2" fmla="val 8531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“Hey C++ I need 10k slots of RAM”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BEC3916-6DCB-436D-9FE7-77CCF14236D3}"/>
              </a:ext>
            </a:extLst>
          </p:cNvPr>
          <p:cNvGrpSpPr/>
          <p:nvPr/>
        </p:nvGrpSpPr>
        <p:grpSpPr>
          <a:xfrm>
            <a:off x="3806072" y="2401816"/>
            <a:ext cx="1283481" cy="2846933"/>
            <a:chOff x="4026373" y="2401807"/>
            <a:chExt cx="1020258" cy="284693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F2D7C8-9B0F-4554-9421-360670CBFA40}"/>
                </a:ext>
              </a:extLst>
            </p:cNvPr>
            <p:cNvSpPr txBox="1"/>
            <p:nvPr/>
          </p:nvSpPr>
          <p:spPr>
            <a:xfrm rot="16200000">
              <a:off x="3255606" y="3667836"/>
              <a:ext cx="2088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solidFill>
                    <a:srgbClr val="FF0000"/>
                  </a:solidFill>
                </a:rPr>
                <a:t>Reserved!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299E05F-F3BC-46AE-AE1D-6BCF2F95B3A6}"/>
                </a:ext>
              </a:extLst>
            </p:cNvPr>
            <p:cNvSpPr txBox="1"/>
            <p:nvPr/>
          </p:nvSpPr>
          <p:spPr>
            <a:xfrm>
              <a:off x="4026373" y="2401807"/>
              <a:ext cx="1020258" cy="2846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90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</p:txBody>
        </p:sp>
      </p:grpSp>
      <p:sp>
        <p:nvSpPr>
          <p:cNvPr id="49" name="Line 44">
            <a:extLst>
              <a:ext uri="{FF2B5EF4-FFF2-40B4-BE49-F238E27FC236}">
                <a16:creationId xmlns:a16="http://schemas.microsoft.com/office/drawing/2014/main" id="{B89FB087-3198-46F6-8453-3BCECD3160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248" y="5854139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Speech Bubble: Rectangle with Corners Rounded 50">
            <a:extLst>
              <a:ext uri="{FF2B5EF4-FFF2-40B4-BE49-F238E27FC236}">
                <a16:creationId xmlns:a16="http://schemas.microsoft.com/office/drawing/2014/main" id="{AB8A62D3-EBBE-4C9F-A057-896C1C59CB75}"/>
              </a:ext>
            </a:extLst>
          </p:cNvPr>
          <p:cNvSpPr/>
          <p:nvPr/>
        </p:nvSpPr>
        <p:spPr bwMode="auto">
          <a:xfrm>
            <a:off x="6284992" y="5289177"/>
            <a:ext cx="2661782" cy="1420380"/>
          </a:xfrm>
          <a:prstGeom prst="wedgeRoundRectCallout">
            <a:avLst>
              <a:gd name="adj1" fmla="val 61298"/>
              <a:gd name="adj2" fmla="val 6012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C++: “Sure, I</a:t>
            </a:r>
            <a:r>
              <a:rPr kumimoji="0" lang="en-US" sz="20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reserved slots starting at address 2000 for you!</a:t>
            </a: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”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C70E24-A3FB-440E-A821-88C8DC22FF5F}"/>
              </a:ext>
            </a:extLst>
          </p:cNvPr>
          <p:cNvSpPr txBox="1"/>
          <p:nvPr/>
        </p:nvSpPr>
        <p:spPr>
          <a:xfrm>
            <a:off x="509046" y="3022910"/>
            <a:ext cx="3380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Your code can use the memory via the pointer.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1894EA-80A9-4BCD-B2BF-983F823BD9A4}"/>
              </a:ext>
            </a:extLst>
          </p:cNvPr>
          <p:cNvSpPr txBox="1"/>
          <p:nvPr/>
        </p:nvSpPr>
        <p:spPr>
          <a:xfrm>
            <a:off x="4571475" y="3021621"/>
            <a:ext cx="104763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</a:rPr>
              <a:t>3.14</a:t>
            </a:r>
          </a:p>
          <a:p>
            <a:pPr algn="ctr"/>
            <a:r>
              <a:rPr lang="en-US" sz="2000">
                <a:solidFill>
                  <a:schemeClr val="accent2"/>
                </a:solidFill>
              </a:rPr>
              <a:t>2.718</a:t>
            </a:r>
          </a:p>
          <a:p>
            <a:pPr algn="ctr"/>
            <a:r>
              <a:rPr lang="en-US" sz="2000">
                <a:solidFill>
                  <a:schemeClr val="accent2"/>
                </a:solidFill>
              </a:rPr>
              <a:t>6.022</a:t>
            </a:r>
          </a:p>
          <a:p>
            <a:pPr algn="ctr"/>
            <a:r>
              <a:rPr lang="en-US" sz="2000">
                <a:solidFill>
                  <a:schemeClr val="accent2"/>
                </a:solidFill>
              </a:rPr>
              <a:t>42</a:t>
            </a:r>
          </a:p>
          <a:p>
            <a:pPr algn="ctr"/>
            <a:endParaRPr lang="en-US" sz="1200">
              <a:solidFill>
                <a:schemeClr val="accent2"/>
              </a:solidFill>
            </a:endParaRPr>
          </a:p>
          <a:p>
            <a:pPr algn="ctr"/>
            <a:r>
              <a:rPr lang="en-US" sz="2000">
                <a:solidFill>
                  <a:schemeClr val="accent2"/>
                </a:solidFill>
              </a:rPr>
              <a:t>1337</a:t>
            </a:r>
          </a:p>
        </p:txBody>
      </p:sp>
      <p:sp>
        <p:nvSpPr>
          <p:cNvPr id="54" name="Line 44">
            <a:extLst>
              <a:ext uri="{FF2B5EF4-FFF2-40B4-BE49-F238E27FC236}">
                <a16:creationId xmlns:a16="http://schemas.microsoft.com/office/drawing/2014/main" id="{A7EACB15-17DD-46AE-AFE2-4866877EB6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248" y="6132047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E88DAD1-4C23-46D8-B09C-C49DE9FBD954}"/>
              </a:ext>
            </a:extLst>
          </p:cNvPr>
          <p:cNvGrpSpPr/>
          <p:nvPr/>
        </p:nvGrpSpPr>
        <p:grpSpPr>
          <a:xfrm>
            <a:off x="5688595" y="5228481"/>
            <a:ext cx="740181" cy="740333"/>
            <a:chOff x="4721259" y="1891042"/>
            <a:chExt cx="740181" cy="740333"/>
          </a:xfrm>
        </p:grpSpPr>
        <p:sp>
          <p:nvSpPr>
            <p:cNvPr id="50" name="Rectangle 5">
              <a:extLst>
                <a:ext uri="{FF2B5EF4-FFF2-40B4-BE49-F238E27FC236}">
                  <a16:creationId xmlns:a16="http://schemas.microsoft.com/office/drawing/2014/main" id="{EF0A491C-B612-4EAC-91FB-1708DA407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259" y="2326575"/>
              <a:ext cx="740181" cy="3048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19">
              <a:extLst>
                <a:ext uri="{FF2B5EF4-FFF2-40B4-BE49-F238E27FC236}">
                  <a16:creationId xmlns:a16="http://schemas.microsoft.com/office/drawing/2014/main" id="{5C6E94EA-39F1-4193-A313-CCF8817A3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1605" y="1891042"/>
              <a:ext cx="641522" cy="4616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err="1"/>
                <a:t>ptr</a:t>
              </a:r>
              <a:endParaRPr lang="en-US"/>
            </a:p>
          </p:txBody>
        </p:sp>
      </p:grp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4B4B4F81-A14F-4F40-8E34-1C5425643C9A}"/>
              </a:ext>
            </a:extLst>
          </p:cNvPr>
          <p:cNvCxnSpPr>
            <a:stCxn id="50" idx="3"/>
            <a:endCxn id="63" idx="3"/>
          </p:cNvCxnSpPr>
          <p:nvPr/>
        </p:nvCxnSpPr>
        <p:spPr bwMode="auto">
          <a:xfrm flipH="1" flipV="1">
            <a:off x="6391184" y="3219448"/>
            <a:ext cx="37592" cy="2596966"/>
          </a:xfrm>
          <a:prstGeom prst="curvedConnector3">
            <a:avLst>
              <a:gd name="adj1" fmla="val -958941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071D70F-8418-4F4F-9B67-6CF07B851123}"/>
              </a:ext>
            </a:extLst>
          </p:cNvPr>
          <p:cNvSpPr txBox="1"/>
          <p:nvPr/>
        </p:nvSpPr>
        <p:spPr>
          <a:xfrm>
            <a:off x="6115146" y="2988615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67" name="Speech Bubble: Rectangle with Corners Rounded 66">
            <a:extLst>
              <a:ext uri="{FF2B5EF4-FFF2-40B4-BE49-F238E27FC236}">
                <a16:creationId xmlns:a16="http://schemas.microsoft.com/office/drawing/2014/main" id="{AE24EEEC-BE70-411D-BC46-E46ACB182C36}"/>
              </a:ext>
            </a:extLst>
          </p:cNvPr>
          <p:cNvSpPr/>
          <p:nvPr/>
        </p:nvSpPr>
        <p:spPr bwMode="auto">
          <a:xfrm>
            <a:off x="5892240" y="5927536"/>
            <a:ext cx="3054533" cy="776480"/>
          </a:xfrm>
          <a:prstGeom prst="wedgeRoundRectCallout">
            <a:avLst>
              <a:gd name="adj1" fmla="val -69300"/>
              <a:gd name="adj2" fmla="val -2552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“Hey C++ I’m done with the RAM at 2000”</a:t>
            </a:r>
          </a:p>
        </p:txBody>
      </p:sp>
      <p:grpSp>
        <p:nvGrpSpPr>
          <p:cNvPr id="13317" name="Group 13316">
            <a:extLst>
              <a:ext uri="{FF2B5EF4-FFF2-40B4-BE49-F238E27FC236}">
                <a16:creationId xmlns:a16="http://schemas.microsoft.com/office/drawing/2014/main" id="{23FDD555-A0E6-487C-9870-7D95DB26E74E}"/>
              </a:ext>
            </a:extLst>
          </p:cNvPr>
          <p:cNvGrpSpPr/>
          <p:nvPr/>
        </p:nvGrpSpPr>
        <p:grpSpPr>
          <a:xfrm>
            <a:off x="4721258" y="2111547"/>
            <a:ext cx="1904851" cy="2695454"/>
            <a:chOff x="4721258" y="2111547"/>
            <a:chExt cx="1904851" cy="269545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D4D0541-691C-47E8-AC5B-C6865FEA25C8}"/>
                </a:ext>
              </a:extLst>
            </p:cNvPr>
            <p:cNvGrpSpPr/>
            <p:nvPr/>
          </p:nvGrpSpPr>
          <p:grpSpPr>
            <a:xfrm>
              <a:off x="4721258" y="2111547"/>
              <a:ext cx="1821379" cy="2246769"/>
              <a:chOff x="6583363" y="1277704"/>
              <a:chExt cx="2062576" cy="2246769"/>
            </a:xfrm>
          </p:grpSpPr>
          <p:sp>
            <p:nvSpPr>
              <p:cNvPr id="17" name="Rectangle 8">
                <a:extLst>
                  <a:ext uri="{FF2B5EF4-FFF2-40B4-BE49-F238E27FC236}">
                    <a16:creationId xmlns:a16="http://schemas.microsoft.com/office/drawing/2014/main" id="{F01A190D-B789-4AFE-A523-8875EF392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3363" y="2222500"/>
                <a:ext cx="838200" cy="3048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9">
                <a:extLst>
                  <a:ext uri="{FF2B5EF4-FFF2-40B4-BE49-F238E27FC236}">
                    <a16:creationId xmlns:a16="http://schemas.microsoft.com/office/drawing/2014/main" id="{BE2E775A-598D-4077-B810-3AF397EE1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3363" y="2527300"/>
                <a:ext cx="838200" cy="3048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0">
                <a:extLst>
                  <a:ext uri="{FF2B5EF4-FFF2-40B4-BE49-F238E27FC236}">
                    <a16:creationId xmlns:a16="http://schemas.microsoft.com/office/drawing/2014/main" id="{94D9AED2-9944-4F5B-95C5-9043E670B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3363" y="2830513"/>
                <a:ext cx="838200" cy="3048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11">
                <a:extLst>
                  <a:ext uri="{FF2B5EF4-FFF2-40B4-BE49-F238E27FC236}">
                    <a16:creationId xmlns:a16="http://schemas.microsoft.com/office/drawing/2014/main" id="{E74F88C7-8E96-4D0E-8644-392AF0F26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3363" y="3135313"/>
                <a:ext cx="838200" cy="3048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Text Box 13">
                <a:extLst>
                  <a:ext uri="{FF2B5EF4-FFF2-40B4-BE49-F238E27FC236}">
                    <a16:creationId xmlns:a16="http://schemas.microsoft.com/office/drawing/2014/main" id="{AB2E2F9D-A9AD-46F8-98DB-3FB148703A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91216" y="1277704"/>
                <a:ext cx="1254723" cy="2246769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 </a:t>
                </a:r>
              </a:p>
              <a:p>
                <a:pPr algn="ctr"/>
                <a:r>
                  <a:rPr lang="en-US" sz="2000" b="1">
                    <a:latin typeface="Courier New" pitchFamily="49" charset="0"/>
                  </a:rPr>
                  <a:t> </a:t>
                </a:r>
              </a:p>
              <a:p>
                <a:pPr algn="ctr"/>
                <a:r>
                  <a:rPr lang="en-US" sz="2000" b="1">
                    <a:latin typeface="Courier New" pitchFamily="49" charset="0"/>
                  </a:rPr>
                  <a:t>…</a:t>
                </a:r>
              </a:p>
              <a:p>
                <a:pPr algn="ctr"/>
                <a:r>
                  <a:rPr lang="en-US" sz="2000" b="1">
                    <a:latin typeface="Courier New" pitchFamily="49" charset="0"/>
                  </a:rPr>
                  <a:t>002000</a:t>
                </a:r>
              </a:p>
              <a:p>
                <a:pPr algn="ctr"/>
                <a:r>
                  <a:rPr lang="en-US" sz="2000" b="1">
                    <a:latin typeface="Courier New" pitchFamily="49" charset="0"/>
                  </a:rPr>
                  <a:t>002004</a:t>
                </a:r>
              </a:p>
              <a:p>
                <a:pPr algn="ctr"/>
                <a:r>
                  <a:rPr lang="en-US" sz="2000" b="1">
                    <a:latin typeface="Courier New" pitchFamily="49" charset="0"/>
                  </a:rPr>
                  <a:t>002008</a:t>
                </a:r>
              </a:p>
              <a:p>
                <a:pPr algn="ctr"/>
                <a:r>
                  <a:rPr lang="en-US" sz="2000" b="1">
                    <a:latin typeface="Courier New" pitchFamily="49" charset="0"/>
                  </a:rPr>
                  <a:t>002012</a:t>
                </a:r>
                <a:endParaRPr lang="en-US" b="1">
                  <a:latin typeface="Courier New" pitchFamily="49" charset="0"/>
                </a:endParaRP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C98BBD5-4EE3-4B23-B940-4027D063C9E4}"/>
                </a:ext>
              </a:extLst>
            </p:cNvPr>
            <p:cNvSpPr txBox="1"/>
            <p:nvPr/>
          </p:nvSpPr>
          <p:spPr>
            <a:xfrm>
              <a:off x="5342628" y="4099115"/>
              <a:ext cx="1283481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…</a:t>
              </a:r>
              <a:br>
                <a:rPr lang="en-US" sz="2000" b="1">
                  <a:latin typeface="Courier New" pitchFamily="49" charset="0"/>
                </a:rPr>
              </a:br>
              <a:r>
                <a:rPr lang="en-US" sz="2000" b="1">
                  <a:latin typeface="Courier New" pitchFamily="49" charset="0"/>
                </a:rPr>
                <a:t>011996</a:t>
              </a:r>
              <a:endParaRPr lang="en-US" sz="2000"/>
            </a:p>
          </p:txBody>
        </p:sp>
        <p:sp>
          <p:nvSpPr>
            <p:cNvPr id="13315" name="Rectangle 8">
              <a:extLst>
                <a:ext uri="{FF2B5EF4-FFF2-40B4-BE49-F238E27FC236}">
                  <a16:creationId xmlns:a16="http://schemas.microsoft.com/office/drawing/2014/main" id="{77F92845-5A6D-462C-81B2-182AC1362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127" y="4438963"/>
              <a:ext cx="740181" cy="3048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C57B9686-80AD-4BF9-B7FC-6577E58102C0}"/>
              </a:ext>
            </a:extLst>
          </p:cNvPr>
          <p:cNvSpPr txBox="1"/>
          <p:nvPr/>
        </p:nvSpPr>
        <p:spPr>
          <a:xfrm>
            <a:off x="476489" y="3911129"/>
            <a:ext cx="3446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When you’re done, you then ask C++ to unreserve it!</a:t>
            </a:r>
          </a:p>
        </p:txBody>
      </p:sp>
      <p:sp>
        <p:nvSpPr>
          <p:cNvPr id="68" name="Speech Bubble: Rectangle with Corners Rounded 67">
            <a:extLst>
              <a:ext uri="{FF2B5EF4-FFF2-40B4-BE49-F238E27FC236}">
                <a16:creationId xmlns:a16="http://schemas.microsoft.com/office/drawing/2014/main" id="{FF86C44D-55C4-47BD-AA87-FB844A8B57F7}"/>
              </a:ext>
            </a:extLst>
          </p:cNvPr>
          <p:cNvSpPr/>
          <p:nvPr/>
        </p:nvSpPr>
        <p:spPr bwMode="auto">
          <a:xfrm>
            <a:off x="6291992" y="4335473"/>
            <a:ext cx="2465099" cy="1027401"/>
          </a:xfrm>
          <a:prstGeom prst="wedgeRoundRectCallout">
            <a:avLst>
              <a:gd name="adj1" fmla="val 75852"/>
              <a:gd name="adj2" fmla="val 6012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C++: “Ok, I’ll free</a:t>
            </a:r>
            <a:r>
              <a:rPr kumimoji="0" lang="en-US" sz="20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it for someone else to use…</a:t>
            </a: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”</a:t>
            </a:r>
          </a:p>
        </p:txBody>
      </p:sp>
      <p:sp>
        <p:nvSpPr>
          <p:cNvPr id="39" name="Rectangle: Beveled 38">
            <a:extLst>
              <a:ext uri="{FF2B5EF4-FFF2-40B4-BE49-F238E27FC236}">
                <a16:creationId xmlns:a16="http://schemas.microsoft.com/office/drawing/2014/main" id="{3681FA19-8D2E-4B86-9DEE-7C658FA899B7}"/>
              </a:ext>
            </a:extLst>
          </p:cNvPr>
          <p:cNvSpPr/>
          <p:nvPr/>
        </p:nvSpPr>
        <p:spPr bwMode="auto">
          <a:xfrm>
            <a:off x="6588357" y="4382024"/>
            <a:ext cx="2412488" cy="2324614"/>
          </a:xfrm>
          <a:prstGeom prst="bevel">
            <a:avLst>
              <a:gd name="adj" fmla="val 504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Uses: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70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/>
              <a:t>Dynamic allocation is used in video games, word processors, search engines, etc., etc.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B3834-7FF2-F149-B217-822803CD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3E27-F665-4496-9E0F-5CB4951E806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0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 animBg="1"/>
      <p:bldP spid="4" grpId="0"/>
      <p:bldP spid="37" grpId="0"/>
      <p:bldP spid="34" grpId="0" animBg="1"/>
      <p:bldP spid="34" grpId="1" animBg="1"/>
      <p:bldP spid="36" grpId="0" animBg="1"/>
      <p:bldP spid="36" grpId="1" animBg="1"/>
      <p:bldP spid="49" grpId="0" animBg="1"/>
      <p:bldP spid="49" grpId="1" animBg="1"/>
      <p:bldP spid="51" grpId="0" animBg="1"/>
      <p:bldP spid="51" grpId="1" animBg="1"/>
      <p:bldP spid="52" grpId="0"/>
      <p:bldP spid="53" grpId="0"/>
      <p:bldP spid="53" grpId="1"/>
      <p:bldP spid="54" grpId="0" animBg="1"/>
      <p:bldP spid="54" grpId="1" animBg="1"/>
      <p:bldP spid="67" grpId="0" animBg="1"/>
      <p:bldP spid="67" grpId="1" animBg="1"/>
      <p:bldP spid="79" grpId="0"/>
      <p:bldP spid="68" grpId="0" animBg="1"/>
      <p:bldP spid="68" grpId="1" animBg="1"/>
      <p:bldP spid="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87E6-8931-4598-B26D-317B2825B761}" type="slidenum">
              <a:rPr lang="en-US"/>
              <a:pPr/>
              <a:t>26</a:t>
            </a:fld>
            <a:endParaRPr lang="en-US"/>
          </a:p>
        </p:txBody>
      </p:sp>
      <p:sp>
        <p:nvSpPr>
          <p:cNvPr id="247810" name="Rectangle 2"/>
          <p:cNvSpPr>
            <a:spLocks noChangeArrowheads="1"/>
          </p:cNvSpPr>
          <p:nvPr/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New and Delete (For Arrays)</a:t>
            </a:r>
          </a:p>
        </p:txBody>
      </p:sp>
      <p:sp>
        <p:nvSpPr>
          <p:cNvPr id="247811" name="Text Box 3"/>
          <p:cNvSpPr txBox="1">
            <a:spLocks noChangeArrowheads="1"/>
          </p:cNvSpPr>
          <p:nvPr/>
        </p:nvSpPr>
        <p:spPr bwMode="auto">
          <a:xfrm>
            <a:off x="341313" y="946150"/>
            <a:ext cx="86502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Let’s say we want to define an array, but we won’t know how big to make it until our program actually runs …</a:t>
            </a:r>
          </a:p>
        </p:txBody>
      </p:sp>
      <p:sp>
        <p:nvSpPr>
          <p:cNvPr id="247812" name="Rectangle 4"/>
          <p:cNvSpPr>
            <a:spLocks noChangeArrowheads="1"/>
          </p:cNvSpPr>
          <p:nvPr/>
        </p:nvSpPr>
        <p:spPr bwMode="auto">
          <a:xfrm>
            <a:off x="152400" y="2482850"/>
            <a:ext cx="3505200" cy="39179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813" name="Text Box 5"/>
          <p:cNvSpPr txBox="1">
            <a:spLocks noChangeArrowheads="1"/>
          </p:cNvSpPr>
          <p:nvPr/>
        </p:nvSpPr>
        <p:spPr bwMode="auto">
          <a:xfrm>
            <a:off x="152400" y="1963738"/>
            <a:ext cx="33242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>
              <a:latin typeface="Courier New" pitchFamily="49" charset="0"/>
            </a:endParaRP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int main()</a:t>
            </a:r>
          </a:p>
          <a:p>
            <a:r>
              <a:rPr lang="en-US" sz="1800" b="1">
                <a:latin typeface="Courier New" pitchFamily="49" charset="0"/>
              </a:rPr>
              <a:t>{</a:t>
            </a:r>
          </a:p>
          <a:p>
            <a:r>
              <a:rPr lang="en-US" sz="1800" b="1">
                <a:latin typeface="Courier New" pitchFamily="49" charset="0"/>
              </a:rPr>
              <a:t>   </a:t>
            </a:r>
            <a:r>
              <a:rPr lang="en-US" sz="1800" b="1" err="1"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*</a:t>
            </a:r>
            <a:r>
              <a:rPr lang="en-US" sz="1800" b="1" err="1">
                <a:latin typeface="Courier New" pitchFamily="49" charset="0"/>
              </a:rPr>
              <a:t>arr</a:t>
            </a:r>
            <a:r>
              <a:rPr lang="en-US" sz="1800" b="1">
                <a:latin typeface="Courier New" pitchFamily="49" charset="0"/>
              </a:rPr>
              <a:t>;</a:t>
            </a:r>
          </a:p>
          <a:p>
            <a:r>
              <a:rPr lang="en-US" sz="1800" b="1">
                <a:latin typeface="Courier New" pitchFamily="49" charset="0"/>
              </a:rPr>
              <a:t>   </a:t>
            </a:r>
            <a:r>
              <a:rPr lang="en-US" sz="1800" b="1" err="1"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size;</a:t>
            </a:r>
          </a:p>
          <a:p>
            <a:r>
              <a:rPr lang="en-US" sz="1800" b="1">
                <a:latin typeface="Courier New" pitchFamily="49" charset="0"/>
              </a:rPr>
              <a:t>       </a:t>
            </a:r>
          </a:p>
          <a:p>
            <a:r>
              <a:rPr lang="en-US" sz="1800" b="1">
                <a:latin typeface="Courier New" pitchFamily="49" charset="0"/>
              </a:rPr>
              <a:t>   </a:t>
            </a:r>
            <a:r>
              <a:rPr lang="en-US" sz="1800" b="1" err="1">
                <a:latin typeface="Courier New" pitchFamily="49" charset="0"/>
              </a:rPr>
              <a:t>cin</a:t>
            </a:r>
            <a:r>
              <a:rPr lang="en-US" sz="1800" b="1">
                <a:latin typeface="Courier New" pitchFamily="49" charset="0"/>
              </a:rPr>
              <a:t> &gt;&gt; size;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 </a:t>
            </a:r>
            <a:r>
              <a:rPr lang="en-US" sz="1800" b="1" err="1">
                <a:latin typeface="Courier New" pitchFamily="49" charset="0"/>
              </a:rPr>
              <a:t>arr</a:t>
            </a:r>
            <a:r>
              <a:rPr lang="en-US" sz="1800" b="1">
                <a:latin typeface="Courier New" pitchFamily="49" charset="0"/>
              </a:rPr>
              <a:t> =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new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 err="1"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[size];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 </a:t>
            </a:r>
            <a:r>
              <a:rPr lang="en-US" sz="1800" b="1" err="1">
                <a:latin typeface="Courier New" pitchFamily="49" charset="0"/>
              </a:rPr>
              <a:t>arr</a:t>
            </a:r>
            <a:r>
              <a:rPr lang="en-US" sz="1800" b="1">
                <a:latin typeface="Courier New" pitchFamily="49" charset="0"/>
              </a:rPr>
              <a:t>[0] = 10;</a:t>
            </a:r>
          </a:p>
          <a:p>
            <a:r>
              <a:rPr lang="en-US" sz="1800" b="1">
                <a:latin typeface="Courier New" pitchFamily="49" charset="0"/>
              </a:rPr>
              <a:t>   </a:t>
            </a:r>
            <a:r>
              <a:rPr lang="en-US" sz="1800" b="1" err="1">
                <a:latin typeface="Courier New" pitchFamily="49" charset="0"/>
              </a:rPr>
              <a:t>arr</a:t>
            </a:r>
            <a:r>
              <a:rPr lang="en-US" sz="1800" b="1">
                <a:latin typeface="Courier New" pitchFamily="49" charset="0"/>
              </a:rPr>
              <a:t>[2] = 75;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 delete 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[]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 err="1">
                <a:latin typeface="Courier New" pitchFamily="49" charset="0"/>
              </a:rPr>
              <a:t>arr</a:t>
            </a:r>
            <a:r>
              <a:rPr lang="en-US" sz="1800" b="1">
                <a:latin typeface="Courier New" pitchFamily="49" charset="0"/>
              </a:rPr>
              <a:t>;</a:t>
            </a:r>
          </a:p>
          <a:p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247814" name="Rectangle 6"/>
          <p:cNvSpPr>
            <a:spLocks noChangeArrowheads="1"/>
          </p:cNvSpPr>
          <p:nvPr/>
        </p:nvSpPr>
        <p:spPr bwMode="auto">
          <a:xfrm>
            <a:off x="3597275" y="1981200"/>
            <a:ext cx="5470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The </a:t>
            </a:r>
            <a:r>
              <a:rPr lang="en-US" sz="2000">
                <a:solidFill>
                  <a:srgbClr val="FF0000"/>
                </a:solidFill>
              </a:rPr>
              <a:t>new </a:t>
            </a:r>
            <a:r>
              <a:rPr lang="en-US" sz="2000">
                <a:solidFill>
                  <a:schemeClr val="tx1"/>
                </a:solidFill>
              </a:rPr>
              <a:t>command can be used to allocate an arbitrary amount of memory for an array. </a:t>
            </a:r>
          </a:p>
        </p:txBody>
      </p:sp>
      <p:sp>
        <p:nvSpPr>
          <p:cNvPr id="247816" name="Rectangle 8"/>
          <p:cNvSpPr>
            <a:spLocks noChangeArrowheads="1"/>
          </p:cNvSpPr>
          <p:nvPr/>
        </p:nvSpPr>
        <p:spPr bwMode="auto">
          <a:xfrm>
            <a:off x="3886200" y="2819400"/>
            <a:ext cx="502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How do you use it? </a:t>
            </a:r>
          </a:p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47834" name="Text Box 26"/>
          <p:cNvSpPr txBox="1">
            <a:spLocks noChangeArrowheads="1"/>
          </p:cNvSpPr>
          <p:nvPr/>
        </p:nvSpPr>
        <p:spPr bwMode="auto">
          <a:xfrm>
            <a:off x="4098925" y="3336925"/>
            <a:ext cx="467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1. First, define a new pointer variable.</a:t>
            </a:r>
          </a:p>
        </p:txBody>
      </p:sp>
      <p:sp>
        <p:nvSpPr>
          <p:cNvPr id="247835" name="Text Box 27"/>
          <p:cNvSpPr txBox="1">
            <a:spLocks noChangeArrowheads="1"/>
          </p:cNvSpPr>
          <p:nvPr/>
        </p:nvSpPr>
        <p:spPr bwMode="auto">
          <a:xfrm>
            <a:off x="4098925" y="3705225"/>
            <a:ext cx="4648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2. Then determine the size of the </a:t>
            </a:r>
            <a:br>
              <a:rPr lang="en-US" sz="2000"/>
            </a:br>
            <a:r>
              <a:rPr lang="en-US" sz="2000"/>
              <a:t>    array you need.</a:t>
            </a:r>
          </a:p>
        </p:txBody>
      </p:sp>
      <p:sp>
        <p:nvSpPr>
          <p:cNvPr id="247836" name="Text Box 28"/>
          <p:cNvSpPr txBox="1">
            <a:spLocks noChangeArrowheads="1"/>
          </p:cNvSpPr>
          <p:nvPr/>
        </p:nvSpPr>
        <p:spPr bwMode="auto">
          <a:xfrm>
            <a:off x="4327525" y="4406900"/>
            <a:ext cx="49688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/>
              <a:t>3. Then use the </a:t>
            </a:r>
            <a:r>
              <a:rPr lang="en-US" sz="2000">
                <a:solidFill>
                  <a:srgbClr val="FF0000"/>
                </a:solidFill>
              </a:rPr>
              <a:t>new</a:t>
            </a:r>
            <a:r>
              <a:rPr lang="en-US" sz="2000"/>
              <a:t> command to </a:t>
            </a:r>
            <a:br>
              <a:rPr lang="en-US" sz="2000"/>
            </a:br>
            <a:r>
              <a:rPr lang="en-US" sz="2000"/>
              <a:t>    reserve the memory. Your pointer </a:t>
            </a:r>
            <a:br>
              <a:rPr lang="en-US" sz="2000"/>
            </a:br>
            <a:r>
              <a:rPr lang="en-US" sz="2000"/>
              <a:t>    gets the address of the memory.</a:t>
            </a:r>
          </a:p>
        </p:txBody>
      </p:sp>
      <p:sp>
        <p:nvSpPr>
          <p:cNvPr id="247837" name="Text Box 29"/>
          <p:cNvSpPr txBox="1">
            <a:spLocks noChangeArrowheads="1"/>
          </p:cNvSpPr>
          <p:nvPr/>
        </p:nvSpPr>
        <p:spPr bwMode="auto">
          <a:xfrm>
            <a:off x="4098925" y="5410200"/>
            <a:ext cx="45615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/>
              <a:t>4. Now use the pointer just like it’s</a:t>
            </a:r>
            <a:br>
              <a:rPr lang="en-US" sz="2000"/>
            </a:br>
            <a:r>
              <a:rPr lang="en-US" sz="2000"/>
              <a:t>    an array!</a:t>
            </a:r>
          </a:p>
        </p:txBody>
      </p:sp>
      <p:sp>
        <p:nvSpPr>
          <p:cNvPr id="247838" name="Text Box 30"/>
          <p:cNvSpPr txBox="1">
            <a:spLocks noChangeArrowheads="1"/>
          </p:cNvSpPr>
          <p:nvPr/>
        </p:nvSpPr>
        <p:spPr bwMode="auto">
          <a:xfrm>
            <a:off x="4098925" y="6096000"/>
            <a:ext cx="47019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5. Free the memory when you’re done.</a:t>
            </a:r>
          </a:p>
        </p:txBody>
      </p:sp>
      <p:sp>
        <p:nvSpPr>
          <p:cNvPr id="247845" name="Line 37"/>
          <p:cNvSpPr>
            <a:spLocks noChangeShapeType="1"/>
          </p:cNvSpPr>
          <p:nvPr/>
        </p:nvSpPr>
        <p:spPr bwMode="auto">
          <a:xfrm>
            <a:off x="1555750" y="6172200"/>
            <a:ext cx="381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Left Arrow 2"/>
          <p:cNvSpPr/>
          <p:nvPr/>
        </p:nvSpPr>
        <p:spPr bwMode="auto">
          <a:xfrm>
            <a:off x="1947863" y="2912268"/>
            <a:ext cx="914400" cy="669925"/>
          </a:xfrm>
          <a:prstGeom prst="left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 #1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4" name="Left Arrow 23"/>
          <p:cNvSpPr/>
          <p:nvPr/>
        </p:nvSpPr>
        <p:spPr bwMode="auto">
          <a:xfrm>
            <a:off x="2387600" y="3723368"/>
            <a:ext cx="914400" cy="669925"/>
          </a:xfrm>
          <a:prstGeom prst="left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 #2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5" name="Left Arrow 24"/>
          <p:cNvSpPr/>
          <p:nvPr/>
        </p:nvSpPr>
        <p:spPr bwMode="auto">
          <a:xfrm>
            <a:off x="3396916" y="4284187"/>
            <a:ext cx="914400" cy="669925"/>
          </a:xfrm>
          <a:prstGeom prst="left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 #3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6" name="Left Arrow 25"/>
          <p:cNvSpPr/>
          <p:nvPr/>
        </p:nvSpPr>
        <p:spPr bwMode="auto">
          <a:xfrm>
            <a:off x="2362284" y="4831556"/>
            <a:ext cx="914400" cy="669925"/>
          </a:xfrm>
          <a:prstGeom prst="left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 #4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7" name="Left Arrow 26"/>
          <p:cNvSpPr/>
          <p:nvPr/>
        </p:nvSpPr>
        <p:spPr bwMode="auto">
          <a:xfrm>
            <a:off x="2651125" y="5669923"/>
            <a:ext cx="914400" cy="669925"/>
          </a:xfrm>
          <a:prstGeom prst="left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 #5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47846" name="AutoShape 38"/>
          <p:cNvSpPr>
            <a:spLocks noChangeArrowheads="1"/>
          </p:cNvSpPr>
          <p:nvPr/>
        </p:nvSpPr>
        <p:spPr bwMode="auto">
          <a:xfrm>
            <a:off x="3462338" y="3527425"/>
            <a:ext cx="3535362" cy="2070100"/>
          </a:xfrm>
          <a:prstGeom prst="wedgeRoundRectCallout">
            <a:avLst>
              <a:gd name="adj1" fmla="val -96833"/>
              <a:gd name="adj2" fmla="val 64569"/>
              <a:gd name="adj3" fmla="val 16667"/>
            </a:avLst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>
                <a:solidFill>
                  <a:schemeClr val="accent2"/>
                </a:solidFill>
              </a:rPr>
              <a:t>Note</a:t>
            </a:r>
            <a:r>
              <a:rPr lang="en-US" sz="2000"/>
              <a:t>: Don’t forget to include </a:t>
            </a:r>
            <a:r>
              <a:rPr lang="en-US" sz="2000">
                <a:solidFill>
                  <a:srgbClr val="FF0000"/>
                </a:solidFill>
              </a:rPr>
              <a:t>brackets</a:t>
            </a:r>
          </a:p>
          <a:p>
            <a:pPr algn="ctr"/>
            <a:endParaRPr lang="en-US" sz="1050"/>
          </a:p>
          <a:p>
            <a:pPr algn="ctr"/>
            <a:r>
              <a:rPr lang="en-US" sz="2000">
                <a:solidFill>
                  <a:schemeClr val="accent2"/>
                </a:solidFill>
              </a:rPr>
              <a:t>delete </a:t>
            </a:r>
            <a:r>
              <a:rPr lang="en-US" sz="2000">
                <a:solidFill>
                  <a:srgbClr val="FF3300"/>
                </a:solidFill>
              </a:rPr>
              <a:t>[ ] </a:t>
            </a:r>
            <a:r>
              <a:rPr lang="en-US" sz="2000" err="1">
                <a:solidFill>
                  <a:schemeClr val="accent2"/>
                </a:solidFill>
              </a:rPr>
              <a:t>ptr</a:t>
            </a:r>
            <a:r>
              <a:rPr lang="en-US" sz="2000">
                <a:solidFill>
                  <a:schemeClr val="accent2"/>
                </a:solidFill>
              </a:rPr>
              <a:t>;</a:t>
            </a:r>
          </a:p>
          <a:p>
            <a:pPr algn="ctr"/>
            <a:r>
              <a:rPr lang="en-US" sz="1050">
                <a:solidFill>
                  <a:schemeClr val="accent2"/>
                </a:solidFill>
              </a:rPr>
              <a:t> </a:t>
            </a:r>
            <a:br>
              <a:rPr lang="en-US" sz="2000">
                <a:solidFill>
                  <a:schemeClr val="accent2"/>
                </a:solidFill>
              </a:rPr>
            </a:br>
            <a:r>
              <a:rPr lang="en-US" sz="2000"/>
              <a:t>if you’re deleting an </a:t>
            </a:r>
            <a:r>
              <a:rPr lang="en-US" sz="2000">
                <a:solidFill>
                  <a:srgbClr val="FF0000"/>
                </a:solidFill>
              </a:rPr>
              <a:t>array</a:t>
            </a:r>
            <a:r>
              <a:rPr lang="en-US" sz="2000"/>
              <a:t>…</a:t>
            </a:r>
            <a:endParaRPr lang="en-US" sz="1050"/>
          </a:p>
        </p:txBody>
      </p:sp>
      <p:sp>
        <p:nvSpPr>
          <p:cNvPr id="28" name="AutoShape 38"/>
          <p:cNvSpPr>
            <a:spLocks noChangeArrowheads="1"/>
          </p:cNvSpPr>
          <p:nvPr/>
        </p:nvSpPr>
        <p:spPr bwMode="auto">
          <a:xfrm>
            <a:off x="2628900" y="2102530"/>
            <a:ext cx="3886200" cy="2070100"/>
          </a:xfrm>
          <a:prstGeom prst="wedgeRoundRectCallout">
            <a:avLst>
              <a:gd name="adj1" fmla="val -96833"/>
              <a:gd name="adj2" fmla="val 64569"/>
              <a:gd name="adj3" fmla="val 16667"/>
            </a:avLst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br>
              <a:rPr lang="en-US" sz="1100">
                <a:solidFill>
                  <a:schemeClr val="accent2"/>
                </a:solidFill>
              </a:rPr>
            </a:b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Your pointer variable will then be assigned the address of the new array.</a:t>
            </a:r>
          </a:p>
          <a:p>
            <a:pPr algn="ctr"/>
            <a:endParaRPr lang="en-US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So it points to the new array!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4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6" presetClass="emph" presetSubtype="0" repeatCount="3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2478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32948E-6 L 0.12813 -0.19838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2478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-99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4" grpId="0" autoUpdateAnimBg="0"/>
      <p:bldP spid="247816" grpId="0" autoUpdateAnimBg="0"/>
      <p:bldP spid="247834" grpId="0"/>
      <p:bldP spid="247835" grpId="0"/>
      <p:bldP spid="247836" grpId="0"/>
      <p:bldP spid="247837" grpId="0"/>
      <p:bldP spid="247838" grpId="0"/>
      <p:bldP spid="247845" grpId="0" animBg="1"/>
      <p:bldP spid="247845" grpId="1" animBg="1"/>
      <p:bldP spid="3" grpId="0" animBg="1"/>
      <p:bldP spid="24" grpId="0" animBg="1"/>
      <p:bldP spid="25" grpId="0" animBg="1"/>
      <p:bldP spid="26" grpId="0" animBg="1"/>
      <p:bldP spid="27" grpId="0" animBg="1"/>
      <p:bldP spid="247846" grpId="0" animBg="1"/>
      <p:bldP spid="247846" grpId="1" animBg="1"/>
      <p:bldP spid="28" grpId="0" animBg="1"/>
      <p:bldP spid="28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DB0D-6EE0-4868-B0D8-5E10752B1B40}" type="slidenum">
              <a:rPr lang="en-US"/>
              <a:pPr/>
              <a:t>27</a:t>
            </a:fld>
            <a:endParaRPr lang="en-US"/>
          </a:p>
        </p:txBody>
      </p:sp>
      <p:sp>
        <p:nvSpPr>
          <p:cNvPr id="402434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New and Delete (For Arrays)</a:t>
            </a:r>
          </a:p>
        </p:txBody>
      </p:sp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228600" y="2482850"/>
            <a:ext cx="3505200" cy="39179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2437" name="Text Box 5"/>
          <p:cNvSpPr txBox="1">
            <a:spLocks noChangeArrowheads="1"/>
          </p:cNvSpPr>
          <p:nvPr/>
        </p:nvSpPr>
        <p:spPr bwMode="auto">
          <a:xfrm>
            <a:off x="228600" y="1963738"/>
            <a:ext cx="338455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>
              <a:latin typeface="Courier New" pitchFamily="49" charset="0"/>
            </a:endParaRP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int main()</a:t>
            </a:r>
          </a:p>
          <a:p>
            <a:r>
              <a:rPr lang="en-US" sz="1800" b="1">
                <a:latin typeface="Courier New" pitchFamily="49" charset="0"/>
              </a:rPr>
              <a:t>{</a:t>
            </a:r>
          </a:p>
          <a:p>
            <a:r>
              <a:rPr lang="en-US" sz="1800" b="1">
                <a:latin typeface="Courier New" pitchFamily="49" charset="0"/>
              </a:rPr>
              <a:t>   </a:t>
            </a:r>
            <a:r>
              <a:rPr lang="en-US" sz="1800" b="1" err="1"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size, *</a:t>
            </a:r>
            <a:r>
              <a:rPr lang="en-US" sz="1800" b="1" err="1">
                <a:latin typeface="Courier New" pitchFamily="49" charset="0"/>
              </a:rPr>
              <a:t>arr</a:t>
            </a:r>
            <a:r>
              <a:rPr lang="en-US" sz="1800" b="1">
                <a:latin typeface="Courier New" pitchFamily="49" charset="0"/>
              </a:rPr>
              <a:t>;</a:t>
            </a:r>
          </a:p>
          <a:p>
            <a:r>
              <a:rPr lang="en-US" sz="1800" b="1">
                <a:latin typeface="Courier New" pitchFamily="49" charset="0"/>
              </a:rPr>
              <a:t>    </a:t>
            </a:r>
          </a:p>
          <a:p>
            <a:r>
              <a:rPr lang="en-US" sz="1800" b="1">
                <a:latin typeface="Courier New" pitchFamily="49" charset="0"/>
              </a:rPr>
              <a:t>   </a:t>
            </a:r>
            <a:r>
              <a:rPr lang="en-US" sz="1800" b="1" err="1">
                <a:latin typeface="Courier New" pitchFamily="49" charset="0"/>
              </a:rPr>
              <a:t>cout</a:t>
            </a:r>
            <a:r>
              <a:rPr lang="en-US" sz="1800" b="1">
                <a:latin typeface="Courier New" pitchFamily="49" charset="0"/>
              </a:rPr>
              <a:t> &lt;&lt; </a:t>
            </a:r>
            <a:r>
              <a:rPr lang="en-US" sz="1800" b="1">
                <a:latin typeface="Comic Sans MS"/>
              </a:rPr>
              <a:t>“</a:t>
            </a:r>
            <a:r>
              <a:rPr lang="en-US" sz="1800" b="1">
                <a:latin typeface="Courier New" pitchFamily="49" charset="0"/>
              </a:rPr>
              <a:t>how big? </a:t>
            </a:r>
            <a:r>
              <a:rPr lang="en-US" sz="1800" b="1">
                <a:latin typeface="Comic Sans MS"/>
              </a:rPr>
              <a:t>”</a:t>
            </a:r>
            <a:r>
              <a:rPr lang="en-US" sz="1800" b="1">
                <a:latin typeface="Courier New" pitchFamily="49" charset="0"/>
              </a:rPr>
              <a:t>; </a:t>
            </a:r>
          </a:p>
          <a:p>
            <a:r>
              <a:rPr lang="en-US" sz="1800" b="1">
                <a:latin typeface="Courier New" pitchFamily="49" charset="0"/>
              </a:rPr>
              <a:t>   </a:t>
            </a:r>
            <a:r>
              <a:rPr lang="en-US" sz="1800" b="1" err="1">
                <a:latin typeface="Courier New" pitchFamily="49" charset="0"/>
              </a:rPr>
              <a:t>cin</a:t>
            </a:r>
            <a:r>
              <a:rPr lang="en-US" sz="1800" b="1">
                <a:latin typeface="Courier New" pitchFamily="49" charset="0"/>
              </a:rPr>
              <a:t> &gt;&gt; size;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 </a:t>
            </a:r>
            <a:r>
              <a:rPr lang="en-US" sz="1800" b="1" err="1">
                <a:latin typeface="Courier New" pitchFamily="49" charset="0"/>
              </a:rPr>
              <a:t>arr</a:t>
            </a:r>
            <a:r>
              <a:rPr lang="en-US" sz="1800" b="1">
                <a:latin typeface="Courier New" pitchFamily="49" charset="0"/>
              </a:rPr>
              <a:t> =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new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 err="1"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[size];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 </a:t>
            </a:r>
            <a:r>
              <a:rPr lang="en-US" sz="1800" b="1" err="1">
                <a:latin typeface="Courier New" pitchFamily="49" charset="0"/>
              </a:rPr>
              <a:t>arr</a:t>
            </a:r>
            <a:r>
              <a:rPr lang="en-US" sz="1800" b="1">
                <a:latin typeface="Courier New" pitchFamily="49" charset="0"/>
              </a:rPr>
              <a:t>[0] = 10;</a:t>
            </a:r>
          </a:p>
          <a:p>
            <a:r>
              <a:rPr lang="en-US" sz="1800" b="1">
                <a:latin typeface="Courier New" pitchFamily="49" charset="0"/>
              </a:rPr>
              <a:t>   // </a:t>
            </a:r>
            <a:r>
              <a:rPr lang="en-US" sz="1800" b="1" err="1">
                <a:latin typeface="Courier New" pitchFamily="49" charset="0"/>
              </a:rPr>
              <a:t>etc</a:t>
            </a:r>
            <a:endParaRPr lang="en-US" sz="1800" b="1">
              <a:latin typeface="Courier New" pitchFamily="49" charset="0"/>
            </a:endParaRP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 delete 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[]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 err="1">
                <a:latin typeface="Courier New" pitchFamily="49" charset="0"/>
              </a:rPr>
              <a:t>arr</a:t>
            </a:r>
            <a:r>
              <a:rPr lang="en-US" sz="1800" b="1">
                <a:latin typeface="Courier New" pitchFamily="49" charset="0"/>
              </a:rPr>
              <a:t>;</a:t>
            </a:r>
          </a:p>
          <a:p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402458" name="Text Box 26"/>
          <p:cNvSpPr txBox="1">
            <a:spLocks noChangeArrowheads="1"/>
          </p:cNvSpPr>
          <p:nvPr/>
        </p:nvSpPr>
        <p:spPr bwMode="auto">
          <a:xfrm>
            <a:off x="3142732" y="2209800"/>
            <a:ext cx="638226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US" sz="2800">
                <a:solidFill>
                  <a:srgbClr val="FF0000"/>
                </a:solidFill>
              </a:rPr>
              <a:t>new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</a:rPr>
              <a:t> command requires </a:t>
            </a:r>
            <a:b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800">
                <a:solidFill>
                  <a:srgbClr val="FF0000"/>
                </a:solidFill>
              </a:rPr>
              <a:t>two pieces 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</a:rPr>
              <a:t>of information:</a:t>
            </a:r>
          </a:p>
        </p:txBody>
      </p:sp>
      <p:sp>
        <p:nvSpPr>
          <p:cNvPr id="402459" name="Text Box 27"/>
          <p:cNvSpPr txBox="1">
            <a:spLocks noChangeArrowheads="1"/>
          </p:cNvSpPr>
          <p:nvPr/>
        </p:nvSpPr>
        <p:spPr bwMode="auto">
          <a:xfrm>
            <a:off x="4588817" y="3326250"/>
            <a:ext cx="443931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/>
              <a:t>1. What </a:t>
            </a:r>
            <a:r>
              <a:rPr lang="en-US">
                <a:solidFill>
                  <a:srgbClr val="FF0066"/>
                </a:solidFill>
              </a:rPr>
              <a:t>type of array </a:t>
            </a:r>
            <a:r>
              <a:rPr lang="en-US"/>
              <a:t>you </a:t>
            </a:r>
            <a:br>
              <a:rPr lang="en-US"/>
            </a:br>
            <a:r>
              <a:rPr lang="en-US"/>
              <a:t>    want to allocate.</a:t>
            </a:r>
          </a:p>
        </p:txBody>
      </p:sp>
      <p:sp>
        <p:nvSpPr>
          <p:cNvPr id="402460" name="Text Box 28"/>
          <p:cNvSpPr txBox="1">
            <a:spLocks noChangeArrowheads="1"/>
          </p:cNvSpPr>
          <p:nvPr/>
        </p:nvSpPr>
        <p:spPr bwMode="auto">
          <a:xfrm>
            <a:off x="4565067" y="4149805"/>
            <a:ext cx="450273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/>
              <a:t>2. </a:t>
            </a:r>
            <a:r>
              <a:rPr lang="en-US">
                <a:solidFill>
                  <a:srgbClr val="FF0066"/>
                </a:solidFill>
              </a:rPr>
              <a:t>How many slots </a:t>
            </a:r>
            <a:r>
              <a:rPr lang="en-US"/>
              <a:t>you want </a:t>
            </a:r>
            <a:br>
              <a:rPr lang="en-US"/>
            </a:br>
            <a:r>
              <a:rPr lang="en-US"/>
              <a:t>    in your array.</a:t>
            </a:r>
          </a:p>
        </p:txBody>
      </p:sp>
      <p:sp>
        <p:nvSpPr>
          <p:cNvPr id="402468" name="Text Box 36"/>
          <p:cNvSpPr txBox="1">
            <a:spLocks noChangeArrowheads="1"/>
          </p:cNvSpPr>
          <p:nvPr/>
        </p:nvSpPr>
        <p:spPr bwMode="auto">
          <a:xfrm>
            <a:off x="3886200" y="5177135"/>
            <a:ext cx="51419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/>
              <a:t>Make sure that the </a:t>
            </a:r>
            <a:r>
              <a:rPr lang="en-US">
                <a:solidFill>
                  <a:srgbClr val="FF0000"/>
                </a:solidFill>
              </a:rPr>
              <a:t>pointer’s type</a:t>
            </a:r>
          </a:p>
        </p:txBody>
      </p:sp>
      <p:sp>
        <p:nvSpPr>
          <p:cNvPr id="2" name="Up Arrow 1"/>
          <p:cNvSpPr/>
          <p:nvPr/>
        </p:nvSpPr>
        <p:spPr bwMode="auto">
          <a:xfrm>
            <a:off x="1950243" y="4754563"/>
            <a:ext cx="731838" cy="608012"/>
          </a:xfrm>
          <a:prstGeom prst="up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3" name="Up Arrow 22"/>
          <p:cNvSpPr/>
          <p:nvPr/>
        </p:nvSpPr>
        <p:spPr bwMode="auto">
          <a:xfrm>
            <a:off x="2557462" y="4752975"/>
            <a:ext cx="731838" cy="608012"/>
          </a:xfrm>
          <a:prstGeom prst="up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6" name="Up Arrow 25"/>
          <p:cNvSpPr/>
          <p:nvPr/>
        </p:nvSpPr>
        <p:spPr bwMode="auto">
          <a:xfrm rot="10800000">
            <a:off x="556418" y="2518167"/>
            <a:ext cx="731838" cy="608012"/>
          </a:xfrm>
          <a:prstGeom prst="up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4038600" y="5722203"/>
            <a:ext cx="48180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is the same as the </a:t>
            </a:r>
            <a:r>
              <a:rPr lang="en-US">
                <a:solidFill>
                  <a:srgbClr val="FF0000"/>
                </a:solidFill>
              </a:rPr>
              <a:t>type of  array</a:t>
            </a:r>
            <a:r>
              <a:rPr lang="en-US"/>
              <a:t> you’re creating!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59" grpId="0"/>
      <p:bldP spid="402460" grpId="0"/>
      <p:bldP spid="402468" grpId="0"/>
      <p:bldP spid="2" grpId="0" animBg="1"/>
      <p:bldP spid="2" grpId="1" animBg="1"/>
      <p:bldP spid="2" grpId="2" animBg="1"/>
      <p:bldP spid="23" grpId="0" animBg="1"/>
      <p:bldP spid="23" grpId="1" animBg="1"/>
      <p:bldP spid="26" grpId="0" animBg="1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026E-444E-434B-8812-9F4163277387}" type="slidenum">
              <a:rPr lang="en-US"/>
              <a:pPr/>
              <a:t>28</a:t>
            </a:fld>
            <a:endParaRPr lang="en-US"/>
          </a:p>
        </p:txBody>
      </p:sp>
      <p:sp>
        <p:nvSpPr>
          <p:cNvPr id="248834" name="Rectangle 2"/>
          <p:cNvSpPr>
            <a:spLocks noChangeArrowheads="1"/>
          </p:cNvSpPr>
          <p:nvPr/>
        </p:nvSpPr>
        <p:spPr bwMode="auto">
          <a:xfrm>
            <a:off x="228600" y="990600"/>
            <a:ext cx="3505200" cy="40507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35" name="Text Box 3"/>
          <p:cNvSpPr txBox="1">
            <a:spLocks noChangeArrowheads="1"/>
          </p:cNvSpPr>
          <p:nvPr/>
        </p:nvSpPr>
        <p:spPr bwMode="auto">
          <a:xfrm>
            <a:off x="228600" y="457200"/>
            <a:ext cx="33242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>
              <a:latin typeface="Courier New" pitchFamily="49" charset="0"/>
            </a:endParaRP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int main()</a:t>
            </a:r>
          </a:p>
          <a:p>
            <a:r>
              <a:rPr lang="en-US" sz="1800" b="1">
                <a:latin typeface="Courier New" pitchFamily="49" charset="0"/>
              </a:rPr>
              <a:t>{</a:t>
            </a:r>
          </a:p>
          <a:p>
            <a:r>
              <a:rPr lang="en-US" sz="1800" b="1">
                <a:latin typeface="Courier New" pitchFamily="49" charset="0"/>
              </a:rPr>
              <a:t>   </a:t>
            </a:r>
            <a:r>
              <a:rPr lang="en-US" sz="1800" b="1" err="1"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*</a:t>
            </a:r>
            <a:r>
              <a:rPr lang="en-US" sz="1800" b="1" err="1">
                <a:latin typeface="Courier New" pitchFamily="49" charset="0"/>
              </a:rPr>
              <a:t>arr</a:t>
            </a:r>
            <a:r>
              <a:rPr lang="en-US" sz="1800" b="1">
                <a:latin typeface="Courier New" pitchFamily="49" charset="0"/>
              </a:rPr>
              <a:t>;</a:t>
            </a:r>
          </a:p>
          <a:p>
            <a:r>
              <a:rPr lang="en-US" sz="1800" b="1">
                <a:latin typeface="Courier New" pitchFamily="49" charset="0"/>
              </a:rPr>
              <a:t>   </a:t>
            </a:r>
            <a:r>
              <a:rPr lang="en-US" sz="1800" b="1" err="1"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size; 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 </a:t>
            </a:r>
            <a:r>
              <a:rPr lang="en-US" sz="1800" b="1" err="1">
                <a:latin typeface="Courier New" pitchFamily="49" charset="0"/>
              </a:rPr>
              <a:t>cin</a:t>
            </a:r>
            <a:r>
              <a:rPr lang="en-US" sz="1800" b="1">
                <a:latin typeface="Courier New" pitchFamily="49" charset="0"/>
              </a:rPr>
              <a:t> &gt;&gt; size;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 </a:t>
            </a:r>
            <a:r>
              <a:rPr lang="en-US" sz="1800" b="1" err="1">
                <a:latin typeface="Courier New" pitchFamily="49" charset="0"/>
              </a:rPr>
              <a:t>arr</a:t>
            </a:r>
            <a:r>
              <a:rPr lang="en-US" sz="1800" b="1">
                <a:latin typeface="Courier New" pitchFamily="49" charset="0"/>
              </a:rPr>
              <a:t> = new </a:t>
            </a:r>
            <a:r>
              <a:rPr lang="en-US" sz="1800" b="1" err="1"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[size];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 </a:t>
            </a:r>
            <a:r>
              <a:rPr lang="en-US" sz="1800" b="1" err="1">
                <a:latin typeface="Courier New" pitchFamily="49" charset="0"/>
              </a:rPr>
              <a:t>arr</a:t>
            </a:r>
            <a:r>
              <a:rPr lang="en-US" sz="1800" b="1">
                <a:latin typeface="Courier New" pitchFamily="49" charset="0"/>
              </a:rPr>
              <a:t>[0] = 10;</a:t>
            </a:r>
          </a:p>
          <a:p>
            <a:r>
              <a:rPr lang="en-US" sz="1800" b="1">
                <a:latin typeface="Courier New" pitchFamily="49" charset="0"/>
              </a:rPr>
              <a:t>   // </a:t>
            </a:r>
            <a:r>
              <a:rPr lang="en-US" sz="1800" b="1" err="1">
                <a:latin typeface="Courier New" pitchFamily="49" charset="0"/>
              </a:rPr>
              <a:t>etc</a:t>
            </a:r>
            <a:endParaRPr lang="en-US" sz="1800" b="1">
              <a:latin typeface="Courier New" pitchFamily="49" charset="0"/>
            </a:endParaRP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 delete 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</a:rPr>
              <a:t>[]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 err="1">
                <a:latin typeface="Courier New" pitchFamily="49" charset="0"/>
              </a:rPr>
              <a:t>arr</a:t>
            </a:r>
            <a:r>
              <a:rPr lang="en-US" sz="1800" b="1">
                <a:latin typeface="Courier New" pitchFamily="49" charset="0"/>
              </a:rPr>
              <a:t>;</a:t>
            </a:r>
          </a:p>
          <a:p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248836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New and Delete (For Arrays)</a:t>
            </a:r>
          </a:p>
        </p:txBody>
      </p:sp>
      <p:sp>
        <p:nvSpPr>
          <p:cNvPr id="248837" name="Rectangle 5"/>
          <p:cNvSpPr>
            <a:spLocks noChangeArrowheads="1"/>
          </p:cNvSpPr>
          <p:nvPr/>
        </p:nvSpPr>
        <p:spPr bwMode="auto">
          <a:xfrm>
            <a:off x="6583363" y="1308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38" name="Rectangle 6"/>
          <p:cNvSpPr>
            <a:spLocks noChangeArrowheads="1"/>
          </p:cNvSpPr>
          <p:nvPr/>
        </p:nvSpPr>
        <p:spPr bwMode="auto">
          <a:xfrm>
            <a:off x="6583363" y="1612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39" name="Rectangle 7"/>
          <p:cNvSpPr>
            <a:spLocks noChangeArrowheads="1"/>
          </p:cNvSpPr>
          <p:nvPr/>
        </p:nvSpPr>
        <p:spPr bwMode="auto">
          <a:xfrm>
            <a:off x="6583363" y="1917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0" name="Rectangle 8"/>
          <p:cNvSpPr>
            <a:spLocks noChangeArrowheads="1"/>
          </p:cNvSpPr>
          <p:nvPr/>
        </p:nvSpPr>
        <p:spPr bwMode="auto">
          <a:xfrm>
            <a:off x="6583363" y="22225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1" name="Rectangle 9"/>
          <p:cNvSpPr>
            <a:spLocks noChangeArrowheads="1"/>
          </p:cNvSpPr>
          <p:nvPr/>
        </p:nvSpPr>
        <p:spPr bwMode="auto">
          <a:xfrm>
            <a:off x="6583363" y="25273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2" name="Rectangle 10"/>
          <p:cNvSpPr>
            <a:spLocks noChangeArrowheads="1"/>
          </p:cNvSpPr>
          <p:nvPr/>
        </p:nvSpPr>
        <p:spPr bwMode="auto">
          <a:xfrm>
            <a:off x="6583363" y="28305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3" name="Rectangle 11"/>
          <p:cNvSpPr>
            <a:spLocks noChangeArrowheads="1"/>
          </p:cNvSpPr>
          <p:nvPr/>
        </p:nvSpPr>
        <p:spPr bwMode="auto">
          <a:xfrm>
            <a:off x="6583363" y="31353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4" name="Text Box 12"/>
          <p:cNvSpPr txBox="1">
            <a:spLocks noChangeArrowheads="1"/>
          </p:cNvSpPr>
          <p:nvPr/>
        </p:nvSpPr>
        <p:spPr bwMode="auto">
          <a:xfrm>
            <a:off x="7848600" y="838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8845" name="Text Box 13"/>
          <p:cNvSpPr txBox="1">
            <a:spLocks noChangeArrowheads="1"/>
          </p:cNvSpPr>
          <p:nvPr/>
        </p:nvSpPr>
        <p:spPr bwMode="auto">
          <a:xfrm>
            <a:off x="7391400" y="1295400"/>
            <a:ext cx="14033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00001001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00001002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00001003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00001004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00001005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00001006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00001007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00001008</a:t>
            </a:r>
          </a:p>
          <a:p>
            <a:pPr algn="ctr"/>
            <a:r>
              <a:rPr lang="en-US" b="1">
                <a:latin typeface="Courier New" pitchFamily="49" charset="0"/>
              </a:rPr>
              <a:t>…</a:t>
            </a:r>
          </a:p>
        </p:txBody>
      </p:sp>
      <p:sp>
        <p:nvSpPr>
          <p:cNvPr id="248846" name="Line 14"/>
          <p:cNvSpPr>
            <a:spLocks noChangeShapeType="1"/>
          </p:cNvSpPr>
          <p:nvPr/>
        </p:nvSpPr>
        <p:spPr bwMode="auto">
          <a:xfrm>
            <a:off x="387350" y="17272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7" name="Rectangle 15"/>
          <p:cNvSpPr>
            <a:spLocks noChangeArrowheads="1"/>
          </p:cNvSpPr>
          <p:nvPr/>
        </p:nvSpPr>
        <p:spPr bwMode="auto">
          <a:xfrm>
            <a:off x="6575425" y="34401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8" name="Rectangle 16"/>
          <p:cNvSpPr>
            <a:spLocks noChangeArrowheads="1"/>
          </p:cNvSpPr>
          <p:nvPr/>
        </p:nvSpPr>
        <p:spPr bwMode="auto">
          <a:xfrm>
            <a:off x="6575425" y="37449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8849" name="Group 17"/>
          <p:cNvGrpSpPr>
            <a:grpSpLocks/>
          </p:cNvGrpSpPr>
          <p:nvPr/>
        </p:nvGrpSpPr>
        <p:grpSpPr bwMode="auto">
          <a:xfrm>
            <a:off x="6019800" y="1219200"/>
            <a:ext cx="1401763" cy="1303338"/>
            <a:chOff x="3675" y="864"/>
            <a:chExt cx="883" cy="821"/>
          </a:xfrm>
        </p:grpSpPr>
        <p:sp>
          <p:nvSpPr>
            <p:cNvPr id="248850" name="Rectangle 18"/>
            <p:cNvSpPr>
              <a:spLocks noChangeArrowheads="1"/>
            </p:cNvSpPr>
            <p:nvPr/>
          </p:nvSpPr>
          <p:spPr bwMode="auto">
            <a:xfrm>
              <a:off x="4032" y="919"/>
              <a:ext cx="526" cy="766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1" name="Text Box 19"/>
            <p:cNvSpPr txBox="1">
              <a:spLocks noChangeArrowheads="1"/>
            </p:cNvSpPr>
            <p:nvPr/>
          </p:nvSpPr>
          <p:spPr bwMode="auto">
            <a:xfrm>
              <a:off x="3675" y="864"/>
              <a:ext cx="3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arr</a:t>
              </a:r>
            </a:p>
          </p:txBody>
        </p:sp>
      </p:grpSp>
      <p:sp>
        <p:nvSpPr>
          <p:cNvPr id="248852" name="Line 20"/>
          <p:cNvSpPr>
            <a:spLocks noChangeShapeType="1"/>
          </p:cNvSpPr>
          <p:nvPr/>
        </p:nvSpPr>
        <p:spPr bwMode="auto">
          <a:xfrm>
            <a:off x="381000" y="201295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8853" name="Group 21"/>
          <p:cNvGrpSpPr>
            <a:grpSpLocks/>
          </p:cNvGrpSpPr>
          <p:nvPr/>
        </p:nvGrpSpPr>
        <p:grpSpPr bwMode="auto">
          <a:xfrm>
            <a:off x="5886450" y="2438400"/>
            <a:ext cx="1535113" cy="1303338"/>
            <a:chOff x="3591" y="864"/>
            <a:chExt cx="967" cy="821"/>
          </a:xfrm>
        </p:grpSpPr>
        <p:sp>
          <p:nvSpPr>
            <p:cNvPr id="248854" name="Rectangle 22"/>
            <p:cNvSpPr>
              <a:spLocks noChangeArrowheads="1"/>
            </p:cNvSpPr>
            <p:nvPr/>
          </p:nvSpPr>
          <p:spPr bwMode="auto">
            <a:xfrm>
              <a:off x="4032" y="919"/>
              <a:ext cx="526" cy="766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5" name="Text Box 23"/>
            <p:cNvSpPr txBox="1">
              <a:spLocks noChangeArrowheads="1"/>
            </p:cNvSpPr>
            <p:nvPr/>
          </p:nvSpPr>
          <p:spPr bwMode="auto">
            <a:xfrm>
              <a:off x="3591" y="864"/>
              <a:ext cx="6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size   </a:t>
              </a:r>
            </a:p>
          </p:txBody>
        </p:sp>
      </p:grpSp>
      <p:sp>
        <p:nvSpPr>
          <p:cNvPr id="248856" name="Line 24"/>
          <p:cNvSpPr>
            <a:spLocks noChangeShapeType="1"/>
          </p:cNvSpPr>
          <p:nvPr/>
        </p:nvSpPr>
        <p:spPr bwMode="auto">
          <a:xfrm>
            <a:off x="369888" y="2547938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57" name="Text Box 25"/>
          <p:cNvSpPr txBox="1">
            <a:spLocks noChangeArrowheads="1"/>
          </p:cNvSpPr>
          <p:nvPr/>
        </p:nvSpPr>
        <p:spPr bwMode="auto">
          <a:xfrm>
            <a:off x="6811963" y="2822575"/>
            <a:ext cx="4159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00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248858" name="Group 26"/>
          <p:cNvGrpSpPr>
            <a:grpSpLocks/>
          </p:cNvGrpSpPr>
          <p:nvPr/>
        </p:nvGrpSpPr>
        <p:grpSpPr bwMode="auto">
          <a:xfrm>
            <a:off x="2133600" y="2057400"/>
            <a:ext cx="1131888" cy="457200"/>
            <a:chOff x="1344" y="1296"/>
            <a:chExt cx="713" cy="288"/>
          </a:xfrm>
        </p:grpSpPr>
        <p:sp>
          <p:nvSpPr>
            <p:cNvPr id="248859" name="Text Box 27"/>
            <p:cNvSpPr txBox="1">
              <a:spLocks noChangeArrowheads="1"/>
            </p:cNvSpPr>
            <p:nvPr/>
          </p:nvSpPr>
          <p:spPr bwMode="auto">
            <a:xfrm>
              <a:off x="1824" y="129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48860" name="Line 28"/>
            <p:cNvSpPr>
              <a:spLocks noChangeShapeType="1"/>
            </p:cNvSpPr>
            <p:nvPr/>
          </p:nvSpPr>
          <p:spPr bwMode="auto">
            <a:xfrm flipH="1">
              <a:off x="1344" y="1440"/>
              <a:ext cx="48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8861" name="Line 29"/>
          <p:cNvSpPr>
            <a:spLocks noChangeShapeType="1"/>
          </p:cNvSpPr>
          <p:nvPr/>
        </p:nvSpPr>
        <p:spPr bwMode="auto">
          <a:xfrm>
            <a:off x="381000" y="31019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62" name="Text Box 30"/>
          <p:cNvSpPr txBox="1">
            <a:spLocks noChangeArrowheads="1"/>
          </p:cNvSpPr>
          <p:nvPr/>
        </p:nvSpPr>
        <p:spPr bwMode="auto">
          <a:xfrm>
            <a:off x="441325" y="5232737"/>
            <a:ext cx="51212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/>
              <a:t>First, the </a:t>
            </a:r>
            <a:r>
              <a:rPr lang="en-US" sz="2000">
                <a:solidFill>
                  <a:schemeClr val="accent2"/>
                </a:solidFill>
              </a:rPr>
              <a:t>new</a:t>
            </a:r>
            <a:r>
              <a:rPr lang="en-US" sz="2000"/>
              <a:t> command determines how much memory it needs for the array.</a:t>
            </a:r>
          </a:p>
        </p:txBody>
      </p:sp>
      <p:grpSp>
        <p:nvGrpSpPr>
          <p:cNvPr id="248863" name="Group 31"/>
          <p:cNvGrpSpPr>
            <a:grpSpLocks/>
          </p:cNvGrpSpPr>
          <p:nvPr/>
        </p:nvGrpSpPr>
        <p:grpSpPr bwMode="auto">
          <a:xfrm>
            <a:off x="2057400" y="2655888"/>
            <a:ext cx="500063" cy="620712"/>
            <a:chOff x="1296" y="1673"/>
            <a:chExt cx="315" cy="391"/>
          </a:xfrm>
        </p:grpSpPr>
        <p:sp>
          <p:nvSpPr>
            <p:cNvPr id="248864" name="Line 32"/>
            <p:cNvSpPr>
              <a:spLocks noChangeShapeType="1"/>
            </p:cNvSpPr>
            <p:nvPr/>
          </p:nvSpPr>
          <p:spPr bwMode="auto">
            <a:xfrm>
              <a:off x="1296" y="2064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65" name="Text Box 33"/>
            <p:cNvSpPr txBox="1">
              <a:spLocks noChangeArrowheads="1"/>
            </p:cNvSpPr>
            <p:nvPr/>
          </p:nvSpPr>
          <p:spPr bwMode="auto">
            <a:xfrm>
              <a:off x="1378" y="167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4</a:t>
              </a:r>
            </a:p>
          </p:txBody>
        </p:sp>
      </p:grpSp>
      <p:grpSp>
        <p:nvGrpSpPr>
          <p:cNvPr id="248866" name="Group 34"/>
          <p:cNvGrpSpPr>
            <a:grpSpLocks/>
          </p:cNvGrpSpPr>
          <p:nvPr/>
        </p:nvGrpSpPr>
        <p:grpSpPr bwMode="auto">
          <a:xfrm>
            <a:off x="2514600" y="2667000"/>
            <a:ext cx="762000" cy="609600"/>
            <a:chOff x="1584" y="1680"/>
            <a:chExt cx="480" cy="384"/>
          </a:xfrm>
        </p:grpSpPr>
        <p:sp>
          <p:nvSpPr>
            <p:cNvPr id="248867" name="Line 35"/>
            <p:cNvSpPr>
              <a:spLocks noChangeShapeType="1"/>
            </p:cNvSpPr>
            <p:nvPr/>
          </p:nvSpPr>
          <p:spPr bwMode="auto">
            <a:xfrm>
              <a:off x="1679" y="2064"/>
              <a:ext cx="38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68" name="Text Box 36"/>
            <p:cNvSpPr txBox="1">
              <a:spLocks noChangeArrowheads="1"/>
            </p:cNvSpPr>
            <p:nvPr/>
          </p:nvSpPr>
          <p:spPr bwMode="auto">
            <a:xfrm>
              <a:off x="1584" y="1680"/>
              <a:ext cx="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* 3</a:t>
              </a:r>
            </a:p>
          </p:txBody>
        </p:sp>
      </p:grpSp>
      <p:sp>
        <p:nvSpPr>
          <p:cNvPr id="248869" name="Text Box 37"/>
          <p:cNvSpPr txBox="1">
            <a:spLocks noChangeArrowheads="1"/>
          </p:cNvSpPr>
          <p:nvPr/>
        </p:nvSpPr>
        <p:spPr bwMode="auto">
          <a:xfrm>
            <a:off x="3124200" y="2655888"/>
            <a:ext cx="163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= 12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6" grpId="0" animBg="1"/>
      <p:bldP spid="248846" grpId="1" animBg="1"/>
      <p:bldP spid="248852" grpId="0" animBg="1"/>
      <p:bldP spid="248852" grpId="1" animBg="1"/>
      <p:bldP spid="248856" grpId="0" animBg="1"/>
      <p:bldP spid="248856" grpId="1" animBg="1"/>
      <p:bldP spid="248857" grpId="0" autoUpdateAnimBg="0"/>
      <p:bldP spid="248861" grpId="0" animBg="1"/>
      <p:bldP spid="248862" grpId="0" autoUpdateAnimBg="0"/>
      <p:bldP spid="24886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6022-80C9-42EC-BEE9-D1D484726EF3}" type="slidenum">
              <a:rPr lang="en-US"/>
              <a:pPr/>
              <a:t>29</a:t>
            </a:fld>
            <a:endParaRPr lang="en-US"/>
          </a:p>
        </p:txBody>
      </p:sp>
      <p:sp>
        <p:nvSpPr>
          <p:cNvPr id="249858" name="Rectangle 2"/>
          <p:cNvSpPr>
            <a:spLocks noChangeArrowheads="1"/>
          </p:cNvSpPr>
          <p:nvPr/>
        </p:nvSpPr>
        <p:spPr bwMode="auto">
          <a:xfrm>
            <a:off x="228600" y="990600"/>
            <a:ext cx="3505200" cy="4075014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228600" y="457200"/>
            <a:ext cx="33242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>
              <a:latin typeface="Courier New" pitchFamily="49" charset="0"/>
            </a:endParaRP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int main()</a:t>
            </a:r>
          </a:p>
          <a:p>
            <a:r>
              <a:rPr lang="en-US" sz="1800" b="1">
                <a:latin typeface="Courier New" pitchFamily="49" charset="0"/>
              </a:rPr>
              <a:t>{</a:t>
            </a:r>
          </a:p>
          <a:p>
            <a:r>
              <a:rPr lang="en-US" sz="1800" b="1">
                <a:latin typeface="Courier New" pitchFamily="49" charset="0"/>
              </a:rPr>
              <a:t>   </a:t>
            </a:r>
            <a:r>
              <a:rPr lang="en-US" sz="1800" b="1" err="1"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*</a:t>
            </a:r>
            <a:r>
              <a:rPr lang="en-US" sz="1800" b="1" err="1">
                <a:latin typeface="Courier New" pitchFamily="49" charset="0"/>
              </a:rPr>
              <a:t>arr</a:t>
            </a:r>
            <a:r>
              <a:rPr lang="en-US" sz="1800" b="1">
                <a:latin typeface="Courier New" pitchFamily="49" charset="0"/>
              </a:rPr>
              <a:t>;</a:t>
            </a:r>
          </a:p>
          <a:p>
            <a:r>
              <a:rPr lang="en-US" sz="1800" b="1">
                <a:latin typeface="Courier New" pitchFamily="49" charset="0"/>
              </a:rPr>
              <a:t>   </a:t>
            </a:r>
            <a:r>
              <a:rPr lang="en-US" sz="1800" b="1" err="1"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size; 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 </a:t>
            </a:r>
            <a:r>
              <a:rPr lang="en-US" sz="1800" b="1" err="1">
                <a:latin typeface="Courier New" pitchFamily="49" charset="0"/>
              </a:rPr>
              <a:t>cin</a:t>
            </a:r>
            <a:r>
              <a:rPr lang="en-US" sz="1800" b="1">
                <a:latin typeface="Courier New" pitchFamily="49" charset="0"/>
              </a:rPr>
              <a:t> &gt;&gt; size;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 </a:t>
            </a:r>
            <a:r>
              <a:rPr lang="en-US" sz="1800" b="1" err="1">
                <a:latin typeface="Courier New" pitchFamily="49" charset="0"/>
              </a:rPr>
              <a:t>arr</a:t>
            </a:r>
            <a:r>
              <a:rPr lang="en-US" sz="1800" b="1">
                <a:latin typeface="Courier New" pitchFamily="49" charset="0"/>
              </a:rPr>
              <a:t> = new </a:t>
            </a:r>
            <a:r>
              <a:rPr lang="en-US" sz="1800" b="1" err="1"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[size];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 </a:t>
            </a:r>
            <a:r>
              <a:rPr lang="en-US" sz="1800" b="1" err="1">
                <a:latin typeface="Courier New" pitchFamily="49" charset="0"/>
              </a:rPr>
              <a:t>arr</a:t>
            </a:r>
            <a:r>
              <a:rPr lang="en-US" sz="1800" b="1">
                <a:latin typeface="Courier New" pitchFamily="49" charset="0"/>
              </a:rPr>
              <a:t>[0] = 10;</a:t>
            </a:r>
          </a:p>
          <a:p>
            <a:r>
              <a:rPr lang="en-US" sz="1800" b="1">
                <a:latin typeface="Courier New" pitchFamily="49" charset="0"/>
              </a:rPr>
              <a:t>   // </a:t>
            </a:r>
            <a:r>
              <a:rPr lang="en-US" sz="1800" b="1" err="1">
                <a:latin typeface="Courier New" pitchFamily="49" charset="0"/>
              </a:rPr>
              <a:t>etc</a:t>
            </a:r>
            <a:endParaRPr lang="en-US" sz="1800" b="1">
              <a:latin typeface="Courier New" pitchFamily="49" charset="0"/>
            </a:endParaRP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 delete 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</a:rPr>
              <a:t>[]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 err="1">
                <a:latin typeface="Courier New" pitchFamily="49" charset="0"/>
              </a:rPr>
              <a:t>arr</a:t>
            </a:r>
            <a:r>
              <a:rPr lang="en-US" sz="1800" b="1">
                <a:latin typeface="Courier New" pitchFamily="49" charset="0"/>
              </a:rPr>
              <a:t>;</a:t>
            </a:r>
          </a:p>
          <a:p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New and Delete (For Arrays)</a:t>
            </a:r>
          </a:p>
        </p:txBody>
      </p:sp>
      <p:sp>
        <p:nvSpPr>
          <p:cNvPr id="249861" name="Rectangle 5"/>
          <p:cNvSpPr>
            <a:spLocks noChangeArrowheads="1"/>
          </p:cNvSpPr>
          <p:nvPr/>
        </p:nvSpPr>
        <p:spPr bwMode="auto">
          <a:xfrm>
            <a:off x="6583363" y="1308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2" name="Rectangle 6"/>
          <p:cNvSpPr>
            <a:spLocks noChangeArrowheads="1"/>
          </p:cNvSpPr>
          <p:nvPr/>
        </p:nvSpPr>
        <p:spPr bwMode="auto">
          <a:xfrm>
            <a:off x="6583363" y="1612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3" name="Rectangle 7"/>
          <p:cNvSpPr>
            <a:spLocks noChangeArrowheads="1"/>
          </p:cNvSpPr>
          <p:nvPr/>
        </p:nvSpPr>
        <p:spPr bwMode="auto">
          <a:xfrm>
            <a:off x="6583363" y="1917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4" name="Rectangle 8"/>
          <p:cNvSpPr>
            <a:spLocks noChangeArrowheads="1"/>
          </p:cNvSpPr>
          <p:nvPr/>
        </p:nvSpPr>
        <p:spPr bwMode="auto">
          <a:xfrm>
            <a:off x="6583363" y="22225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583363" y="25273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6" name="Rectangle 10"/>
          <p:cNvSpPr>
            <a:spLocks noChangeArrowheads="1"/>
          </p:cNvSpPr>
          <p:nvPr/>
        </p:nvSpPr>
        <p:spPr bwMode="auto">
          <a:xfrm>
            <a:off x="6583363" y="28305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7" name="Rectangle 11"/>
          <p:cNvSpPr>
            <a:spLocks noChangeArrowheads="1"/>
          </p:cNvSpPr>
          <p:nvPr/>
        </p:nvSpPr>
        <p:spPr bwMode="auto">
          <a:xfrm>
            <a:off x="6583363" y="31353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8" name="Text Box 12"/>
          <p:cNvSpPr txBox="1">
            <a:spLocks noChangeArrowheads="1"/>
          </p:cNvSpPr>
          <p:nvPr/>
        </p:nvSpPr>
        <p:spPr bwMode="auto">
          <a:xfrm>
            <a:off x="7848600" y="838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9869" name="Text Box 13"/>
          <p:cNvSpPr txBox="1">
            <a:spLocks noChangeArrowheads="1"/>
          </p:cNvSpPr>
          <p:nvPr/>
        </p:nvSpPr>
        <p:spPr bwMode="auto">
          <a:xfrm>
            <a:off x="7391400" y="1295400"/>
            <a:ext cx="14033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00001001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00001002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00001003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00001004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00001005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00001006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00001007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00001008</a:t>
            </a:r>
          </a:p>
          <a:p>
            <a:pPr algn="ctr"/>
            <a:r>
              <a:rPr lang="en-US" b="1">
                <a:latin typeface="Courier New" pitchFamily="49" charset="0"/>
              </a:rPr>
              <a:t>…</a:t>
            </a:r>
          </a:p>
        </p:txBody>
      </p:sp>
      <p:sp>
        <p:nvSpPr>
          <p:cNvPr id="249870" name="Rectangle 14"/>
          <p:cNvSpPr>
            <a:spLocks noChangeArrowheads="1"/>
          </p:cNvSpPr>
          <p:nvPr/>
        </p:nvSpPr>
        <p:spPr bwMode="auto">
          <a:xfrm>
            <a:off x="6575425" y="34401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71" name="Rectangle 15"/>
          <p:cNvSpPr>
            <a:spLocks noChangeArrowheads="1"/>
          </p:cNvSpPr>
          <p:nvPr/>
        </p:nvSpPr>
        <p:spPr bwMode="auto">
          <a:xfrm>
            <a:off x="6575425" y="37449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9872" name="Group 16"/>
          <p:cNvGrpSpPr>
            <a:grpSpLocks/>
          </p:cNvGrpSpPr>
          <p:nvPr/>
        </p:nvGrpSpPr>
        <p:grpSpPr bwMode="auto">
          <a:xfrm>
            <a:off x="5886450" y="1219200"/>
            <a:ext cx="1535113" cy="2522538"/>
            <a:chOff x="3708" y="768"/>
            <a:chExt cx="967" cy="1589"/>
          </a:xfrm>
        </p:grpSpPr>
        <p:grpSp>
          <p:nvGrpSpPr>
            <p:cNvPr id="249873" name="Group 17"/>
            <p:cNvGrpSpPr>
              <a:grpSpLocks/>
            </p:cNvGrpSpPr>
            <p:nvPr/>
          </p:nvGrpSpPr>
          <p:grpSpPr bwMode="auto">
            <a:xfrm>
              <a:off x="3792" y="768"/>
              <a:ext cx="883" cy="821"/>
              <a:chOff x="3675" y="864"/>
              <a:chExt cx="883" cy="821"/>
            </a:xfrm>
          </p:grpSpPr>
          <p:sp>
            <p:nvSpPr>
              <p:cNvPr id="249874" name="Rectangle 18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5" name="Text Box 19"/>
              <p:cNvSpPr txBox="1">
                <a:spLocks noChangeArrowheads="1"/>
              </p:cNvSpPr>
              <p:nvPr/>
            </p:nvSpPr>
            <p:spPr bwMode="auto">
              <a:xfrm>
                <a:off x="3675" y="864"/>
                <a:ext cx="3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arr</a:t>
                </a:r>
              </a:p>
            </p:txBody>
          </p:sp>
        </p:grpSp>
        <p:grpSp>
          <p:nvGrpSpPr>
            <p:cNvPr id="249876" name="Group 20"/>
            <p:cNvGrpSpPr>
              <a:grpSpLocks/>
            </p:cNvGrpSpPr>
            <p:nvPr/>
          </p:nvGrpSpPr>
          <p:grpSpPr bwMode="auto">
            <a:xfrm>
              <a:off x="3708" y="1536"/>
              <a:ext cx="967" cy="821"/>
              <a:chOff x="3591" y="864"/>
              <a:chExt cx="967" cy="821"/>
            </a:xfrm>
          </p:grpSpPr>
          <p:sp>
            <p:nvSpPr>
              <p:cNvPr id="249877" name="Rectangle 21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8" name="Text Box 22"/>
              <p:cNvSpPr txBox="1">
                <a:spLocks noChangeArrowheads="1"/>
              </p:cNvSpPr>
              <p:nvPr/>
            </p:nvSpPr>
            <p:spPr bwMode="auto">
              <a:xfrm>
                <a:off x="3591" y="864"/>
                <a:ext cx="6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size   </a:t>
                </a:r>
              </a:p>
            </p:txBody>
          </p:sp>
        </p:grpSp>
        <p:sp>
          <p:nvSpPr>
            <p:cNvPr id="249879" name="Text Box 23"/>
            <p:cNvSpPr txBox="1">
              <a:spLocks noChangeArrowheads="1"/>
            </p:cNvSpPr>
            <p:nvPr/>
          </p:nvSpPr>
          <p:spPr bwMode="auto">
            <a:xfrm>
              <a:off x="4291" y="1778"/>
              <a:ext cx="26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00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249880" name="Text Box 24"/>
          <p:cNvSpPr txBox="1">
            <a:spLocks noChangeArrowheads="1"/>
          </p:cNvSpPr>
          <p:nvPr/>
        </p:nvSpPr>
        <p:spPr bwMode="auto">
          <a:xfrm>
            <a:off x="441325" y="5232737"/>
            <a:ext cx="47402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Next, the </a:t>
            </a:r>
            <a:r>
              <a:rPr lang="en-US" sz="2000">
                <a:solidFill>
                  <a:schemeClr val="accent2"/>
                </a:solidFill>
              </a:rPr>
              <a:t>new command</a:t>
            </a:r>
            <a:r>
              <a:rPr lang="en-US" sz="2000"/>
              <a:t> asks the </a:t>
            </a:r>
            <a:r>
              <a:rPr lang="en-US" sz="2000">
                <a:solidFill>
                  <a:schemeClr val="accent2"/>
                </a:solidFill>
              </a:rPr>
              <a:t>operating system</a:t>
            </a:r>
            <a:r>
              <a:rPr lang="en-US" sz="2000"/>
              <a:t> to reserve that many bytes of memory.</a:t>
            </a:r>
          </a:p>
        </p:txBody>
      </p:sp>
      <p:grpSp>
        <p:nvGrpSpPr>
          <p:cNvPr id="249881" name="Group 25"/>
          <p:cNvGrpSpPr>
            <a:grpSpLocks/>
          </p:cNvGrpSpPr>
          <p:nvPr/>
        </p:nvGrpSpPr>
        <p:grpSpPr bwMode="auto">
          <a:xfrm>
            <a:off x="2057400" y="2655888"/>
            <a:ext cx="2706688" cy="620712"/>
            <a:chOff x="1296" y="1673"/>
            <a:chExt cx="1705" cy="391"/>
          </a:xfrm>
        </p:grpSpPr>
        <p:grpSp>
          <p:nvGrpSpPr>
            <p:cNvPr id="249882" name="Group 26"/>
            <p:cNvGrpSpPr>
              <a:grpSpLocks/>
            </p:cNvGrpSpPr>
            <p:nvPr/>
          </p:nvGrpSpPr>
          <p:grpSpPr bwMode="auto">
            <a:xfrm>
              <a:off x="1296" y="1673"/>
              <a:ext cx="315" cy="391"/>
              <a:chOff x="1296" y="1673"/>
              <a:chExt cx="315" cy="391"/>
            </a:xfrm>
          </p:grpSpPr>
          <p:sp>
            <p:nvSpPr>
              <p:cNvPr id="249883" name="Line 27"/>
              <p:cNvSpPr>
                <a:spLocks noChangeShapeType="1"/>
              </p:cNvSpPr>
              <p:nvPr/>
            </p:nvSpPr>
            <p:spPr bwMode="auto">
              <a:xfrm>
                <a:off x="1296" y="2064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4" name="Text Box 28"/>
              <p:cNvSpPr txBox="1">
                <a:spLocks noChangeArrowheads="1"/>
              </p:cNvSpPr>
              <p:nvPr/>
            </p:nvSpPr>
            <p:spPr bwMode="auto">
              <a:xfrm>
                <a:off x="1378" y="1673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</a:rPr>
                  <a:t>4</a:t>
                </a:r>
              </a:p>
            </p:txBody>
          </p:sp>
        </p:grpSp>
        <p:grpSp>
          <p:nvGrpSpPr>
            <p:cNvPr id="249885" name="Group 29"/>
            <p:cNvGrpSpPr>
              <a:grpSpLocks/>
            </p:cNvGrpSpPr>
            <p:nvPr/>
          </p:nvGrpSpPr>
          <p:grpSpPr bwMode="auto">
            <a:xfrm>
              <a:off x="1584" y="1680"/>
              <a:ext cx="480" cy="384"/>
              <a:chOff x="1584" y="1680"/>
              <a:chExt cx="480" cy="384"/>
            </a:xfrm>
          </p:grpSpPr>
          <p:sp>
            <p:nvSpPr>
              <p:cNvPr id="249886" name="Line 30"/>
              <p:cNvSpPr>
                <a:spLocks noChangeShapeType="1"/>
              </p:cNvSpPr>
              <p:nvPr/>
            </p:nvSpPr>
            <p:spPr bwMode="auto">
              <a:xfrm>
                <a:off x="1679" y="2064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7" name="Text Box 31"/>
              <p:cNvSpPr txBox="1">
                <a:spLocks noChangeArrowheads="1"/>
              </p:cNvSpPr>
              <p:nvPr/>
            </p:nvSpPr>
            <p:spPr bwMode="auto">
              <a:xfrm>
                <a:off x="1584" y="1680"/>
                <a:ext cx="3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</a:rPr>
                  <a:t>* 3</a:t>
                </a:r>
              </a:p>
            </p:txBody>
          </p:sp>
        </p:grpSp>
        <p:sp>
          <p:nvSpPr>
            <p:cNvPr id="249888" name="Text Box 32"/>
            <p:cNvSpPr txBox="1">
              <a:spLocks noChangeArrowheads="1"/>
            </p:cNvSpPr>
            <p:nvPr/>
          </p:nvSpPr>
          <p:spPr bwMode="auto">
            <a:xfrm>
              <a:off x="1968" y="1673"/>
              <a:ext cx="10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= 12 bytes</a:t>
              </a:r>
            </a:p>
          </p:txBody>
        </p:sp>
      </p:grpSp>
      <p:sp>
        <p:nvSpPr>
          <p:cNvPr id="249889" name="AutoShape 33"/>
          <p:cNvSpPr>
            <a:spLocks noChangeArrowheads="1"/>
          </p:cNvSpPr>
          <p:nvPr/>
        </p:nvSpPr>
        <p:spPr bwMode="auto">
          <a:xfrm>
            <a:off x="2673504" y="1634591"/>
            <a:ext cx="3794695" cy="1057359"/>
          </a:xfrm>
          <a:prstGeom prst="wedgeRoundRectCallout">
            <a:avLst>
              <a:gd name="adj1" fmla="val -72867"/>
              <a:gd name="adj2" fmla="val 71540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err="1"/>
              <a:t>Yo</a:t>
            </a:r>
            <a:r>
              <a:rPr lang="en-US" sz="2000"/>
              <a:t> dawg – can you reserve </a:t>
            </a:r>
            <a:r>
              <a:rPr lang="en-US" sz="2000">
                <a:solidFill>
                  <a:srgbClr val="6600CC"/>
                </a:solidFill>
              </a:rPr>
              <a:t>12 bytes </a:t>
            </a:r>
            <a:r>
              <a:rPr lang="en-US" sz="2000"/>
              <a:t>of memory for me?</a:t>
            </a:r>
          </a:p>
        </p:txBody>
      </p:sp>
      <p:grpSp>
        <p:nvGrpSpPr>
          <p:cNvPr id="249891" name="Group 35"/>
          <p:cNvGrpSpPr>
            <a:grpSpLocks/>
          </p:cNvGrpSpPr>
          <p:nvPr/>
        </p:nvGrpSpPr>
        <p:grpSpPr bwMode="auto">
          <a:xfrm>
            <a:off x="6553200" y="4518025"/>
            <a:ext cx="2252663" cy="2530475"/>
            <a:chOff x="4128" y="2846"/>
            <a:chExt cx="1419" cy="1594"/>
          </a:xfrm>
        </p:grpSpPr>
        <p:sp>
          <p:nvSpPr>
            <p:cNvPr id="249892" name="Rectangle 36"/>
            <p:cNvSpPr>
              <a:spLocks noChangeArrowheads="1"/>
            </p:cNvSpPr>
            <p:nvPr/>
          </p:nvSpPr>
          <p:spPr bwMode="auto">
            <a:xfrm>
              <a:off x="4128" y="28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3" name="Rectangle 37"/>
            <p:cNvSpPr>
              <a:spLocks noChangeArrowheads="1"/>
            </p:cNvSpPr>
            <p:nvPr/>
          </p:nvSpPr>
          <p:spPr bwMode="auto">
            <a:xfrm>
              <a:off x="4128" y="3074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4" name="Rectangle 38"/>
            <p:cNvSpPr>
              <a:spLocks noChangeArrowheads="1"/>
            </p:cNvSpPr>
            <p:nvPr/>
          </p:nvSpPr>
          <p:spPr bwMode="auto">
            <a:xfrm>
              <a:off x="4128" y="32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5" name="Rectangle 39"/>
            <p:cNvSpPr>
              <a:spLocks noChangeArrowheads="1"/>
            </p:cNvSpPr>
            <p:nvPr/>
          </p:nvSpPr>
          <p:spPr bwMode="auto">
            <a:xfrm>
              <a:off x="4128" y="3458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6" name="Rectangle 40"/>
            <p:cNvSpPr>
              <a:spLocks noChangeArrowheads="1"/>
            </p:cNvSpPr>
            <p:nvPr/>
          </p:nvSpPr>
          <p:spPr bwMode="auto">
            <a:xfrm>
              <a:off x="4128" y="364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7" name="Rectangle 41"/>
            <p:cNvSpPr>
              <a:spLocks noChangeArrowheads="1"/>
            </p:cNvSpPr>
            <p:nvPr/>
          </p:nvSpPr>
          <p:spPr bwMode="auto">
            <a:xfrm>
              <a:off x="4128" y="40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8" name="Text Box 42"/>
            <p:cNvSpPr txBox="1">
              <a:spLocks noChangeArrowheads="1"/>
            </p:cNvSpPr>
            <p:nvPr/>
          </p:nvSpPr>
          <p:spPr bwMode="auto">
            <a:xfrm>
              <a:off x="4252" y="3775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...</a:t>
              </a:r>
            </a:p>
          </p:txBody>
        </p:sp>
        <p:sp>
          <p:nvSpPr>
            <p:cNvPr id="249899" name="Text Box 43"/>
            <p:cNvSpPr txBox="1">
              <a:spLocks noChangeArrowheads="1"/>
            </p:cNvSpPr>
            <p:nvPr/>
          </p:nvSpPr>
          <p:spPr bwMode="auto">
            <a:xfrm>
              <a:off x="4663" y="2846"/>
              <a:ext cx="884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00030050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00030051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00030052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00030053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00030054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...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00030060</a:t>
              </a:r>
            </a:p>
            <a:p>
              <a:pPr algn="ctr"/>
              <a:endParaRPr lang="en-US" sz="2000" b="1">
                <a:latin typeface="Courier New" pitchFamily="49" charset="0"/>
              </a:endParaRPr>
            </a:p>
          </p:txBody>
        </p:sp>
      </p:grpSp>
      <p:sp>
        <p:nvSpPr>
          <p:cNvPr id="46" name="AutoShape 34">
            <a:extLst>
              <a:ext uri="{FF2B5EF4-FFF2-40B4-BE49-F238E27FC236}">
                <a16:creationId xmlns:a16="http://schemas.microsoft.com/office/drawing/2014/main" id="{4EF75E0E-CA9C-462E-B9A0-220A788F6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016501"/>
            <a:ext cx="3794696" cy="1109662"/>
          </a:xfrm>
          <a:prstGeom prst="wedgeRoundRectCallout">
            <a:avLst>
              <a:gd name="adj1" fmla="val 52037"/>
              <a:gd name="adj2" fmla="val 114218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err="1">
                <a:solidFill>
                  <a:srgbClr val="FF0000"/>
                </a:solidFill>
              </a:rPr>
              <a:t>Yo</a:t>
            </a:r>
            <a:r>
              <a:rPr lang="en-US" sz="2000">
                <a:solidFill>
                  <a:srgbClr val="FF0000"/>
                </a:solidFill>
              </a:rPr>
              <a:t> Dawg? </a:t>
            </a:r>
            <a:r>
              <a:rPr lang="en-US" sz="2000">
                <a:solidFill>
                  <a:schemeClr val="tx1"/>
                </a:solidFill>
              </a:rPr>
              <a:t>You will address me as </a:t>
            </a:r>
            <a:r>
              <a:rPr lang="en-US" sz="2000">
                <a:solidFill>
                  <a:srgbClr val="FF0000"/>
                </a:solidFill>
              </a:rPr>
              <a:t>Mr. Operating System </a:t>
            </a:r>
            <a:r>
              <a:rPr lang="en-US" sz="2000">
                <a:solidFill>
                  <a:schemeClr val="tx1"/>
                </a:solidFill>
              </a:rPr>
              <a:t>or NO memory for you.</a:t>
            </a:r>
          </a:p>
        </p:txBody>
      </p:sp>
      <p:sp>
        <p:nvSpPr>
          <p:cNvPr id="249900" name="Line 44"/>
          <p:cNvSpPr>
            <a:spLocks noChangeShapeType="1"/>
          </p:cNvSpPr>
          <p:nvPr/>
        </p:nvSpPr>
        <p:spPr bwMode="auto">
          <a:xfrm>
            <a:off x="381000" y="31019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90" name="AutoShape 34"/>
          <p:cNvSpPr>
            <a:spLocks noChangeArrowheads="1"/>
          </p:cNvSpPr>
          <p:nvPr/>
        </p:nvSpPr>
        <p:spPr bwMode="auto">
          <a:xfrm>
            <a:off x="5562600" y="4999529"/>
            <a:ext cx="3429000" cy="1096471"/>
          </a:xfrm>
          <a:prstGeom prst="wedgeRoundRectCallout">
            <a:avLst>
              <a:gd name="adj1" fmla="val 52037"/>
              <a:gd name="adj2" fmla="val 114218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/>
              <a:t>That’s better. Ok, I found 12 bytes of free memory at address </a:t>
            </a:r>
            <a:r>
              <a:rPr lang="en-US" sz="2000">
                <a:solidFill>
                  <a:srgbClr val="990000"/>
                </a:solidFill>
              </a:rPr>
              <a:t>30050</a:t>
            </a:r>
            <a:r>
              <a:rPr lang="en-US" sz="2000"/>
              <a:t>. </a:t>
            </a:r>
          </a:p>
        </p:txBody>
      </p:sp>
      <p:sp>
        <p:nvSpPr>
          <p:cNvPr id="47" name="AutoShape 33">
            <a:extLst>
              <a:ext uri="{FF2B5EF4-FFF2-40B4-BE49-F238E27FC236}">
                <a16:creationId xmlns:a16="http://schemas.microsoft.com/office/drawing/2014/main" id="{70FC3E62-C94E-4EF5-98E0-C834DFD72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04" y="1635617"/>
            <a:ext cx="3794695" cy="1057359"/>
          </a:xfrm>
          <a:prstGeom prst="wedgeRoundRectCallout">
            <a:avLst>
              <a:gd name="adj1" fmla="val -72867"/>
              <a:gd name="adj2" fmla="val 71540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/>
              <a:t>Ok, ok.  Mr. Operating System… can you reserve </a:t>
            </a:r>
            <a:r>
              <a:rPr lang="en-US" sz="2000">
                <a:solidFill>
                  <a:srgbClr val="6600CC"/>
                </a:solidFill>
              </a:rPr>
              <a:t>12 bytes </a:t>
            </a:r>
            <a:r>
              <a:rPr lang="en-US" sz="2000"/>
              <a:t>of memory for me?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80" grpId="0" autoUpdateAnimBg="0"/>
      <p:bldP spid="249889" grpId="0" animBg="1"/>
      <p:bldP spid="249889" grpId="1" animBg="1"/>
      <p:bldP spid="46" grpId="0" animBg="1"/>
      <p:bldP spid="46" grpId="1" animBg="1"/>
      <p:bldP spid="249890" grpId="0" animBg="1"/>
      <p:bldP spid="249890" grpId="1" animBg="1"/>
      <p:bldP spid="47" grpId="0" animBg="1"/>
      <p:bldP spid="4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7A4792E-C27F-4F42-BA23-69E564AB76D1}"/>
              </a:ext>
            </a:extLst>
          </p:cNvPr>
          <p:cNvGrpSpPr/>
          <p:nvPr/>
        </p:nvGrpSpPr>
        <p:grpSpPr>
          <a:xfrm>
            <a:off x="672002" y="4316720"/>
            <a:ext cx="5029200" cy="2491760"/>
            <a:chOff x="228600" y="1752600"/>
            <a:chExt cx="5029200" cy="2491760"/>
          </a:xfrm>
        </p:grpSpPr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id="{CDF6F800-FDDC-4C22-BE30-0C10188D6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1752600"/>
              <a:ext cx="5029200" cy="24765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30">
              <a:extLst>
                <a:ext uri="{FF2B5EF4-FFF2-40B4-BE49-F238E27FC236}">
                  <a16:creationId xmlns:a16="http://schemas.microsoft.com/office/drawing/2014/main" id="{4D3FB0BD-D581-4137-951E-C87D0021F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1812925"/>
              <a:ext cx="4635718" cy="2431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900" err="1"/>
                <a:t>int</a:t>
              </a:r>
              <a:r>
                <a:rPr lang="en-US" sz="1900"/>
                <a:t> main()</a:t>
              </a:r>
            </a:p>
            <a:p>
              <a:r>
                <a:rPr lang="en-US" sz="1900"/>
                <a:t>{</a:t>
              </a:r>
            </a:p>
            <a:p>
              <a:r>
                <a:rPr lang="en-US" sz="1900"/>
                <a:t>    </a:t>
              </a:r>
              <a:r>
                <a:rPr lang="en-US" sz="1900" err="1"/>
                <a:t>int</a:t>
              </a:r>
              <a:r>
                <a:rPr lang="en-US" sz="1900"/>
                <a:t>    </a:t>
              </a:r>
              <a:r>
                <a:rPr lang="en-US" sz="1900">
                  <a:solidFill>
                    <a:srgbClr val="006666"/>
                  </a:solidFill>
                </a:rPr>
                <a:t>age</a:t>
              </a:r>
              <a:r>
                <a:rPr lang="en-US" sz="1900"/>
                <a:t> = 41;</a:t>
              </a:r>
            </a:p>
            <a:p>
              <a:r>
                <a:rPr lang="en-US" sz="1900"/>
                <a:t>    char </a:t>
              </a:r>
              <a:r>
                <a:rPr lang="en-US" sz="1900">
                  <a:solidFill>
                    <a:srgbClr val="006666"/>
                  </a:solidFill>
                </a:rPr>
                <a:t>grade </a:t>
              </a:r>
              <a:r>
                <a:rPr lang="en-US" sz="1900"/>
                <a:t>= ‘B’;</a:t>
              </a:r>
              <a:br>
                <a:rPr lang="en-US" sz="1900"/>
              </a:br>
              <a:endParaRPr lang="en-US" sz="1900"/>
            </a:p>
            <a:p>
              <a:r>
                <a:rPr lang="en-US" sz="1900"/>
                <a:t>    ...</a:t>
              </a:r>
            </a:p>
            <a:p>
              <a:r>
                <a:rPr lang="en-US" sz="1900"/>
                <a:t> </a:t>
              </a:r>
            </a:p>
            <a:p>
              <a:r>
                <a:rPr lang="en-US" sz="1900"/>
                <a:t>}</a:t>
              </a:r>
            </a:p>
          </p:txBody>
        </p:sp>
      </p:grpSp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09A2-46EB-4707-BF4E-10CC39DEB4C3}" type="slidenum">
              <a:rPr lang="en-US"/>
              <a:pPr/>
              <a:t>3</a:t>
            </a:fld>
            <a:endParaRPr lang="en-US"/>
          </a:p>
        </p:txBody>
      </p:sp>
      <p:sp>
        <p:nvSpPr>
          <p:cNvPr id="355331" name="Rectangle 3"/>
          <p:cNvSpPr>
            <a:spLocks noChangeArrowheads="1"/>
          </p:cNvSpPr>
          <p:nvPr/>
        </p:nvSpPr>
        <p:spPr bwMode="auto">
          <a:xfrm>
            <a:off x="6924675" y="1905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6924675" y="2209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3" name="Rectangle 5"/>
          <p:cNvSpPr>
            <a:spLocks noChangeArrowheads="1"/>
          </p:cNvSpPr>
          <p:nvPr/>
        </p:nvSpPr>
        <p:spPr bwMode="auto">
          <a:xfrm>
            <a:off x="6924675" y="25146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4" name="Rectangle 6"/>
          <p:cNvSpPr>
            <a:spLocks noChangeArrowheads="1"/>
          </p:cNvSpPr>
          <p:nvPr/>
        </p:nvSpPr>
        <p:spPr bwMode="auto">
          <a:xfrm>
            <a:off x="6924675" y="2819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5" name="Rectangle 7"/>
          <p:cNvSpPr>
            <a:spLocks noChangeArrowheads="1"/>
          </p:cNvSpPr>
          <p:nvPr/>
        </p:nvSpPr>
        <p:spPr bwMode="auto">
          <a:xfrm>
            <a:off x="6924675" y="31242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6" name="Rectangle 8"/>
          <p:cNvSpPr>
            <a:spLocks noChangeArrowheads="1"/>
          </p:cNvSpPr>
          <p:nvPr/>
        </p:nvSpPr>
        <p:spPr bwMode="auto">
          <a:xfrm>
            <a:off x="6924675" y="3429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7" name="Rectangle 9"/>
          <p:cNvSpPr>
            <a:spLocks noChangeArrowheads="1"/>
          </p:cNvSpPr>
          <p:nvPr/>
        </p:nvSpPr>
        <p:spPr bwMode="auto">
          <a:xfrm>
            <a:off x="6924675" y="3733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8" name="Rectangle 10"/>
          <p:cNvSpPr>
            <a:spLocks noChangeArrowheads="1"/>
          </p:cNvSpPr>
          <p:nvPr/>
        </p:nvSpPr>
        <p:spPr bwMode="auto">
          <a:xfrm>
            <a:off x="6924675" y="40386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9" name="Rectangle 11"/>
          <p:cNvSpPr>
            <a:spLocks noChangeArrowheads="1"/>
          </p:cNvSpPr>
          <p:nvPr/>
        </p:nvSpPr>
        <p:spPr bwMode="auto">
          <a:xfrm>
            <a:off x="6924675" y="4343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0" name="Rectangle 12"/>
          <p:cNvSpPr>
            <a:spLocks noChangeArrowheads="1"/>
          </p:cNvSpPr>
          <p:nvPr/>
        </p:nvSpPr>
        <p:spPr bwMode="auto">
          <a:xfrm>
            <a:off x="6924675" y="46482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1" name="Rectangle 13"/>
          <p:cNvSpPr>
            <a:spLocks noChangeArrowheads="1"/>
          </p:cNvSpPr>
          <p:nvPr/>
        </p:nvSpPr>
        <p:spPr bwMode="auto">
          <a:xfrm>
            <a:off x="6924675" y="4953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2" name="Rectangle 14"/>
          <p:cNvSpPr>
            <a:spLocks noChangeArrowheads="1"/>
          </p:cNvSpPr>
          <p:nvPr/>
        </p:nvSpPr>
        <p:spPr bwMode="auto">
          <a:xfrm>
            <a:off x="6924675" y="5257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3" name="Text Box 15"/>
          <p:cNvSpPr txBox="1">
            <a:spLocks noChangeArrowheads="1"/>
          </p:cNvSpPr>
          <p:nvPr/>
        </p:nvSpPr>
        <p:spPr bwMode="auto">
          <a:xfrm>
            <a:off x="568102" y="2277070"/>
            <a:ext cx="537445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rgbClr val="990000"/>
                </a:solidFill>
              </a:rPr>
              <a:t>Important</a:t>
            </a:r>
            <a:r>
              <a:rPr lang="en-US" sz="2000"/>
              <a:t>: The address of a variable is defined to be the </a:t>
            </a:r>
            <a:r>
              <a:rPr lang="en-US" sz="2000" i="1">
                <a:solidFill>
                  <a:srgbClr val="FF0000"/>
                </a:solidFill>
              </a:rPr>
              <a:t>lowest</a:t>
            </a:r>
            <a:r>
              <a:rPr lang="en-US" sz="2000" i="1">
                <a:solidFill>
                  <a:schemeClr val="accent2"/>
                </a:solidFill>
              </a:rPr>
              <a:t> </a:t>
            </a:r>
            <a:r>
              <a:rPr lang="en-US" sz="2000"/>
              <a:t>address in memory where the variable is stored.</a:t>
            </a:r>
          </a:p>
        </p:txBody>
      </p:sp>
      <p:sp>
        <p:nvSpPr>
          <p:cNvPr id="355344" name="Text Box 16"/>
          <p:cNvSpPr txBox="1">
            <a:spLocks noChangeArrowheads="1"/>
          </p:cNvSpPr>
          <p:nvPr/>
        </p:nvSpPr>
        <p:spPr bwMode="auto">
          <a:xfrm>
            <a:off x="7153275" y="14478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55345" name="Rectangle 17"/>
          <p:cNvSpPr>
            <a:spLocks noChangeArrowheads="1"/>
          </p:cNvSpPr>
          <p:nvPr/>
        </p:nvSpPr>
        <p:spPr bwMode="auto">
          <a:xfrm>
            <a:off x="6924675" y="9906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6" name="Rectangle 18"/>
          <p:cNvSpPr>
            <a:spLocks noChangeArrowheads="1"/>
          </p:cNvSpPr>
          <p:nvPr/>
        </p:nvSpPr>
        <p:spPr bwMode="auto">
          <a:xfrm>
            <a:off x="6924675" y="1295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7" name="Rectangle 19"/>
          <p:cNvSpPr>
            <a:spLocks noChangeArrowheads="1"/>
          </p:cNvSpPr>
          <p:nvPr/>
        </p:nvSpPr>
        <p:spPr bwMode="auto">
          <a:xfrm>
            <a:off x="6924675" y="61722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8" name="Text Box 20"/>
          <p:cNvSpPr txBox="1">
            <a:spLocks noChangeArrowheads="1"/>
          </p:cNvSpPr>
          <p:nvPr/>
        </p:nvSpPr>
        <p:spPr bwMode="auto">
          <a:xfrm>
            <a:off x="7153275" y="5410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55349" name="Rectangle 21"/>
          <p:cNvSpPr>
            <a:spLocks noChangeArrowheads="1"/>
          </p:cNvSpPr>
          <p:nvPr/>
        </p:nvSpPr>
        <p:spPr bwMode="auto">
          <a:xfrm>
            <a:off x="6924675" y="5867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0" name="Rectangle 22"/>
          <p:cNvSpPr>
            <a:spLocks noChangeArrowheads="1"/>
          </p:cNvSpPr>
          <p:nvPr/>
        </p:nvSpPr>
        <p:spPr bwMode="auto">
          <a:xfrm>
            <a:off x="6924675" y="6477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1" name="Text Box 23"/>
          <p:cNvSpPr txBox="1">
            <a:spLocks noChangeArrowheads="1"/>
          </p:cNvSpPr>
          <p:nvPr/>
        </p:nvSpPr>
        <p:spPr bwMode="auto">
          <a:xfrm>
            <a:off x="7732713" y="966788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355352" name="Text Box 24"/>
          <p:cNvSpPr txBox="1">
            <a:spLocks noChangeArrowheads="1"/>
          </p:cNvSpPr>
          <p:nvPr/>
        </p:nvSpPr>
        <p:spPr bwMode="auto">
          <a:xfrm>
            <a:off x="7732713" y="1892300"/>
            <a:ext cx="140335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00001000</a:t>
            </a:r>
          </a:p>
          <a:p>
            <a:r>
              <a:rPr lang="en-US" sz="2000" b="1">
                <a:latin typeface="Courier New" pitchFamily="49" charset="0"/>
              </a:rPr>
              <a:t>00001001</a:t>
            </a:r>
          </a:p>
          <a:p>
            <a:r>
              <a:rPr lang="en-US" sz="2000" b="1">
                <a:latin typeface="Courier New" pitchFamily="49" charset="0"/>
              </a:rPr>
              <a:t>00001002</a:t>
            </a:r>
          </a:p>
          <a:p>
            <a:r>
              <a:rPr lang="en-US" sz="2000" b="1">
                <a:latin typeface="Courier New" pitchFamily="49" charset="0"/>
              </a:rPr>
              <a:t>00001003</a:t>
            </a:r>
          </a:p>
          <a:p>
            <a:r>
              <a:rPr lang="en-US" sz="2000" b="1">
                <a:latin typeface="Courier New" pitchFamily="49" charset="0"/>
              </a:rPr>
              <a:t>00001004</a:t>
            </a:r>
          </a:p>
          <a:p>
            <a:r>
              <a:rPr lang="en-US" sz="2000" b="1">
                <a:latin typeface="Courier New" pitchFamily="49" charset="0"/>
              </a:rPr>
              <a:t>00001005</a:t>
            </a:r>
          </a:p>
          <a:p>
            <a:r>
              <a:rPr lang="en-US" sz="2000" b="1">
                <a:latin typeface="Courier New" pitchFamily="49" charset="0"/>
              </a:rPr>
              <a:t>00001006</a:t>
            </a:r>
          </a:p>
          <a:p>
            <a:r>
              <a:rPr lang="en-US" sz="2000" b="1">
                <a:latin typeface="Courier New" pitchFamily="49" charset="0"/>
              </a:rPr>
              <a:t>00001007</a:t>
            </a:r>
          </a:p>
          <a:p>
            <a:r>
              <a:rPr lang="en-US" sz="2000" b="1">
                <a:latin typeface="Courier New" pitchFamily="49" charset="0"/>
              </a:rPr>
              <a:t>00001008</a:t>
            </a:r>
          </a:p>
          <a:p>
            <a:r>
              <a:rPr lang="en-US" sz="2000" b="1">
                <a:latin typeface="Courier New" pitchFamily="49" charset="0"/>
              </a:rPr>
              <a:t>00001009</a:t>
            </a:r>
          </a:p>
          <a:p>
            <a:r>
              <a:rPr lang="en-US" sz="2000" b="1">
                <a:latin typeface="Courier New" pitchFamily="49" charset="0"/>
              </a:rPr>
              <a:t>00001010</a:t>
            </a:r>
          </a:p>
          <a:p>
            <a:r>
              <a:rPr lang="en-US" sz="2000" b="1">
                <a:latin typeface="Courier New" pitchFamily="49" charset="0"/>
              </a:rPr>
              <a:t>00001011</a:t>
            </a:r>
          </a:p>
        </p:txBody>
      </p:sp>
      <p:sp>
        <p:nvSpPr>
          <p:cNvPr id="355353" name="Text Box 25"/>
          <p:cNvSpPr txBox="1">
            <a:spLocks noChangeArrowheads="1"/>
          </p:cNvSpPr>
          <p:nvPr/>
        </p:nvSpPr>
        <p:spPr bwMode="auto">
          <a:xfrm>
            <a:off x="7743825" y="5813425"/>
            <a:ext cx="14033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99999990</a:t>
            </a:r>
          </a:p>
          <a:p>
            <a:r>
              <a:rPr lang="en-US" sz="2000" b="1">
                <a:latin typeface="Courier New" pitchFamily="49" charset="0"/>
              </a:rPr>
              <a:t>99999991</a:t>
            </a:r>
          </a:p>
          <a:p>
            <a:r>
              <a:rPr lang="en-US" sz="2000" b="1">
                <a:latin typeface="Courier New" pitchFamily="49" charset="0"/>
              </a:rPr>
              <a:t>99999992</a:t>
            </a:r>
          </a:p>
        </p:txBody>
      </p:sp>
      <p:sp>
        <p:nvSpPr>
          <p:cNvPr id="355354" name="Text Box 26"/>
          <p:cNvSpPr txBox="1">
            <a:spLocks noChangeArrowheads="1"/>
          </p:cNvSpPr>
          <p:nvPr/>
        </p:nvSpPr>
        <p:spPr bwMode="auto">
          <a:xfrm>
            <a:off x="206615" y="3516868"/>
            <a:ext cx="609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/>
              <a:t>So, what is </a:t>
            </a:r>
            <a:r>
              <a:rPr lang="en-US" sz="1800">
                <a:solidFill>
                  <a:srgbClr val="006666"/>
                </a:solidFill>
              </a:rPr>
              <a:t>age’s</a:t>
            </a:r>
            <a:r>
              <a:rPr lang="en-US" sz="1800"/>
              <a:t> address in memory?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E38C75-37B4-43FC-8007-9548376E3E05}"/>
              </a:ext>
            </a:extLst>
          </p:cNvPr>
          <p:cNvGrpSpPr/>
          <p:nvPr/>
        </p:nvGrpSpPr>
        <p:grpSpPr>
          <a:xfrm>
            <a:off x="6010275" y="3657600"/>
            <a:ext cx="1785938" cy="1295400"/>
            <a:chOff x="6010275" y="3048000"/>
            <a:chExt cx="1785938" cy="1295400"/>
          </a:xfrm>
        </p:grpSpPr>
        <p:grpSp>
          <p:nvGrpSpPr>
            <p:cNvPr id="355356" name="Group 28"/>
            <p:cNvGrpSpPr>
              <a:grpSpLocks/>
            </p:cNvGrpSpPr>
            <p:nvPr/>
          </p:nvGrpSpPr>
          <p:grpSpPr bwMode="auto">
            <a:xfrm>
              <a:off x="6010275" y="3048000"/>
              <a:ext cx="1785938" cy="1295400"/>
              <a:chOff x="3744" y="2448"/>
              <a:chExt cx="1125" cy="816"/>
            </a:xfrm>
          </p:grpSpPr>
          <p:sp>
            <p:nvSpPr>
              <p:cNvPr id="355357" name="Text Box 29"/>
              <p:cNvSpPr txBox="1">
                <a:spLocks noChangeArrowheads="1"/>
              </p:cNvSpPr>
              <p:nvPr/>
            </p:nvSpPr>
            <p:spPr bwMode="auto">
              <a:xfrm>
                <a:off x="3744" y="2448"/>
                <a:ext cx="59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6666"/>
                    </a:solidFill>
                  </a:rPr>
                  <a:t>   age</a:t>
                </a:r>
              </a:p>
            </p:txBody>
          </p:sp>
          <p:sp>
            <p:nvSpPr>
              <p:cNvPr id="355358" name="Rectangle 30"/>
              <p:cNvSpPr>
                <a:spLocks noChangeArrowheads="1"/>
              </p:cNvSpPr>
              <p:nvPr/>
            </p:nvSpPr>
            <p:spPr bwMode="auto">
              <a:xfrm>
                <a:off x="4306" y="2496"/>
                <a:ext cx="563" cy="768"/>
              </a:xfrm>
              <a:prstGeom prst="rect">
                <a:avLst/>
              </a:prstGeom>
              <a:noFill/>
              <a:ln w="28575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5359" name="Text Box 31"/>
            <p:cNvSpPr txBox="1">
              <a:spLocks noChangeArrowheads="1"/>
            </p:cNvSpPr>
            <p:nvPr/>
          </p:nvSpPr>
          <p:spPr bwMode="auto">
            <a:xfrm>
              <a:off x="6951195" y="3348038"/>
              <a:ext cx="792630" cy="762000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400"/>
                <a:t>41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50459F8-A5FD-4E8B-BB82-E257E72C0372}"/>
              </a:ext>
            </a:extLst>
          </p:cNvPr>
          <p:cNvGrpSpPr/>
          <p:nvPr/>
        </p:nvGrpSpPr>
        <p:grpSpPr>
          <a:xfrm>
            <a:off x="5792788" y="5181606"/>
            <a:ext cx="2006600" cy="479419"/>
            <a:chOff x="5792788" y="5181606"/>
            <a:chExt cx="2006600" cy="479419"/>
          </a:xfrm>
        </p:grpSpPr>
        <p:grpSp>
          <p:nvGrpSpPr>
            <p:cNvPr id="355360" name="Group 32"/>
            <p:cNvGrpSpPr>
              <a:grpSpLocks/>
            </p:cNvGrpSpPr>
            <p:nvPr/>
          </p:nvGrpSpPr>
          <p:grpSpPr bwMode="auto">
            <a:xfrm>
              <a:off x="5792788" y="5181606"/>
              <a:ext cx="2006600" cy="461963"/>
              <a:chOff x="3607" y="3216"/>
              <a:chExt cx="1264" cy="291"/>
            </a:xfrm>
          </p:grpSpPr>
          <p:sp>
            <p:nvSpPr>
              <p:cNvPr id="355361" name="Rectangle 33"/>
              <p:cNvSpPr>
                <a:spLocks noChangeArrowheads="1"/>
              </p:cNvSpPr>
              <p:nvPr/>
            </p:nvSpPr>
            <p:spPr bwMode="auto">
              <a:xfrm>
                <a:off x="3607" y="3216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6666"/>
                    </a:solidFill>
                  </a:rPr>
                  <a:t> grade</a:t>
                </a:r>
              </a:p>
            </p:txBody>
          </p:sp>
          <p:sp>
            <p:nvSpPr>
              <p:cNvPr id="355362" name="Rectangle 34"/>
              <p:cNvSpPr>
                <a:spLocks noChangeArrowheads="1"/>
              </p:cNvSpPr>
              <p:nvPr/>
            </p:nvSpPr>
            <p:spPr bwMode="auto">
              <a:xfrm>
                <a:off x="4300" y="3264"/>
                <a:ext cx="571" cy="206"/>
              </a:xfrm>
              <a:prstGeom prst="rect">
                <a:avLst/>
              </a:prstGeom>
              <a:noFill/>
              <a:ln w="28575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5363" name="Text Box 35"/>
            <p:cNvSpPr txBox="1">
              <a:spLocks noChangeArrowheads="1"/>
            </p:cNvSpPr>
            <p:nvPr/>
          </p:nvSpPr>
          <p:spPr bwMode="auto">
            <a:xfrm>
              <a:off x="7077075" y="5203825"/>
              <a:ext cx="5556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66</a:t>
              </a:r>
            </a:p>
          </p:txBody>
        </p:sp>
      </p:grpSp>
      <p:sp>
        <p:nvSpPr>
          <p:cNvPr id="355364" name="Line 36"/>
          <p:cNvSpPr>
            <a:spLocks noChangeShapeType="1"/>
          </p:cNvSpPr>
          <p:nvPr/>
        </p:nvSpPr>
        <p:spPr bwMode="auto">
          <a:xfrm>
            <a:off x="7848600" y="4038600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65" name="Text Box 37"/>
          <p:cNvSpPr txBox="1">
            <a:spLocks noChangeArrowheads="1"/>
          </p:cNvSpPr>
          <p:nvPr/>
        </p:nvSpPr>
        <p:spPr bwMode="auto">
          <a:xfrm>
            <a:off x="194602" y="3862150"/>
            <a:ext cx="609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/>
              <a:t>What about </a:t>
            </a:r>
            <a:r>
              <a:rPr lang="en-US" sz="1800">
                <a:solidFill>
                  <a:srgbClr val="006666"/>
                </a:solidFill>
              </a:rPr>
              <a:t>grade’s</a:t>
            </a:r>
            <a:r>
              <a:rPr lang="en-US" sz="1800"/>
              <a:t> address?</a:t>
            </a:r>
          </a:p>
        </p:txBody>
      </p:sp>
      <p:sp>
        <p:nvSpPr>
          <p:cNvPr id="355366" name="Line 38"/>
          <p:cNvSpPr>
            <a:spLocks noChangeShapeType="1"/>
          </p:cNvSpPr>
          <p:nvPr/>
        </p:nvSpPr>
        <p:spPr bwMode="auto">
          <a:xfrm>
            <a:off x="7848600" y="5573713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55">
            <a:extLst>
              <a:ext uri="{FF2B5EF4-FFF2-40B4-BE49-F238E27FC236}">
                <a16:creationId xmlns:a16="http://schemas.microsoft.com/office/drawing/2014/main" id="{D2127655-F26C-42AF-8683-53231D34A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02" y="1117937"/>
            <a:ext cx="612145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/>
              <a:t>Every time you </a:t>
            </a:r>
            <a:r>
              <a:rPr lang="en-US" sz="2000">
                <a:solidFill>
                  <a:srgbClr val="FF0000"/>
                </a:solidFill>
              </a:rPr>
              <a:t>define a variable </a:t>
            </a:r>
            <a:r>
              <a:rPr lang="en-US" sz="2000"/>
              <a:t>in your program, the compiler </a:t>
            </a:r>
            <a:r>
              <a:rPr lang="en-US" sz="2000">
                <a:solidFill>
                  <a:srgbClr val="FF0000"/>
                </a:solidFill>
              </a:rPr>
              <a:t>finds an unused address </a:t>
            </a:r>
            <a:r>
              <a:rPr lang="en-US" sz="2000"/>
              <a:t>in memory and </a:t>
            </a:r>
            <a:r>
              <a:rPr lang="en-US" sz="2000">
                <a:solidFill>
                  <a:srgbClr val="FF0000"/>
                </a:solidFill>
              </a:rPr>
              <a:t>reserves one or more bytes </a:t>
            </a:r>
            <a:r>
              <a:rPr lang="en-US" sz="2000"/>
              <a:t>there to store it.</a:t>
            </a:r>
          </a:p>
        </p:txBody>
      </p:sp>
      <p:sp>
        <p:nvSpPr>
          <p:cNvPr id="42" name="Line 33">
            <a:extLst>
              <a:ext uri="{FF2B5EF4-FFF2-40B4-BE49-F238E27FC236}">
                <a16:creationId xmlns:a16="http://schemas.microsoft.com/office/drawing/2014/main" id="{607C727E-F1B4-4D6A-9570-F4C50B12E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92" y="5181606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33">
            <a:extLst>
              <a:ext uri="{FF2B5EF4-FFF2-40B4-BE49-F238E27FC236}">
                <a16:creationId xmlns:a16="http://schemas.microsoft.com/office/drawing/2014/main" id="{82BD4EF9-40C2-4ACD-8FD9-711160AF3F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92" y="54102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EEF934AC-585E-4C6C-BB8E-402CA59EC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/>
              <a:t>Every Variable Has An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43" grpId="0"/>
      <p:bldP spid="355354" grpId="0" autoUpdateAnimBg="0"/>
      <p:bldP spid="355364" grpId="0" animBg="1"/>
      <p:bldP spid="355365" grpId="0" autoUpdateAnimBg="0"/>
      <p:bldP spid="355366" grpId="0" animBg="1"/>
      <p:bldP spid="41" grpId="0" autoUpdateAnimBg="0"/>
      <p:bldP spid="42" grpId="0" animBg="1"/>
      <p:bldP spid="42" grpId="1" animBg="1"/>
      <p:bldP spid="43" grpId="0" animBg="1"/>
      <p:bldP spid="43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6907-B453-41F1-8F6C-A29931B6DA11}" type="slidenum">
              <a:rPr lang="en-US"/>
              <a:pPr/>
              <a:t>30</a:t>
            </a:fld>
            <a:endParaRPr lang="en-US"/>
          </a:p>
        </p:txBody>
      </p:sp>
      <p:sp>
        <p:nvSpPr>
          <p:cNvPr id="250882" name="Rectangle 2"/>
          <p:cNvSpPr>
            <a:spLocks noChangeArrowheads="1"/>
          </p:cNvSpPr>
          <p:nvPr/>
        </p:nvSpPr>
        <p:spPr bwMode="auto">
          <a:xfrm>
            <a:off x="228600" y="990600"/>
            <a:ext cx="3505200" cy="408310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3" name="Text Box 3"/>
          <p:cNvSpPr txBox="1">
            <a:spLocks noChangeArrowheads="1"/>
          </p:cNvSpPr>
          <p:nvPr/>
        </p:nvSpPr>
        <p:spPr bwMode="auto">
          <a:xfrm>
            <a:off x="228600" y="457200"/>
            <a:ext cx="33242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>
              <a:latin typeface="Courier New" pitchFamily="49" charset="0"/>
            </a:endParaRP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int main()</a:t>
            </a:r>
          </a:p>
          <a:p>
            <a:r>
              <a:rPr lang="en-US" sz="1800" b="1">
                <a:latin typeface="Courier New" pitchFamily="49" charset="0"/>
              </a:rPr>
              <a:t>{</a:t>
            </a:r>
          </a:p>
          <a:p>
            <a:r>
              <a:rPr lang="en-US" sz="1800" b="1">
                <a:latin typeface="Courier New" pitchFamily="49" charset="0"/>
              </a:rPr>
              <a:t>   </a:t>
            </a:r>
            <a:r>
              <a:rPr lang="en-US" sz="1800" b="1" err="1"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*</a:t>
            </a:r>
            <a:r>
              <a:rPr lang="en-US" sz="1800" b="1" err="1">
                <a:latin typeface="Courier New" pitchFamily="49" charset="0"/>
              </a:rPr>
              <a:t>arr</a:t>
            </a:r>
            <a:r>
              <a:rPr lang="en-US" sz="1800" b="1">
                <a:latin typeface="Courier New" pitchFamily="49" charset="0"/>
              </a:rPr>
              <a:t>;</a:t>
            </a:r>
          </a:p>
          <a:p>
            <a:r>
              <a:rPr lang="en-US" sz="1800" b="1">
                <a:latin typeface="Courier New" pitchFamily="49" charset="0"/>
              </a:rPr>
              <a:t>   </a:t>
            </a:r>
            <a:r>
              <a:rPr lang="en-US" sz="1800" b="1" err="1"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size; 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 </a:t>
            </a:r>
            <a:r>
              <a:rPr lang="en-US" sz="1800" b="1" err="1">
                <a:latin typeface="Courier New" pitchFamily="49" charset="0"/>
              </a:rPr>
              <a:t>cin</a:t>
            </a:r>
            <a:r>
              <a:rPr lang="en-US" sz="1800" b="1">
                <a:latin typeface="Courier New" pitchFamily="49" charset="0"/>
              </a:rPr>
              <a:t> &gt;&gt; size;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 </a:t>
            </a:r>
            <a:r>
              <a:rPr lang="en-US" sz="1800" b="1" err="1">
                <a:latin typeface="Courier New" pitchFamily="49" charset="0"/>
              </a:rPr>
              <a:t>arr</a:t>
            </a:r>
            <a:r>
              <a:rPr lang="en-US" sz="1800" b="1">
                <a:latin typeface="Courier New" pitchFamily="49" charset="0"/>
              </a:rPr>
              <a:t> = new </a:t>
            </a:r>
            <a:r>
              <a:rPr lang="en-US" sz="1800" b="1" err="1"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[size];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 </a:t>
            </a:r>
            <a:r>
              <a:rPr lang="en-US" sz="1800" b="1" err="1">
                <a:latin typeface="Courier New" pitchFamily="49" charset="0"/>
              </a:rPr>
              <a:t>arr</a:t>
            </a:r>
            <a:r>
              <a:rPr lang="en-US" sz="1800" b="1">
                <a:latin typeface="Courier New" pitchFamily="49" charset="0"/>
              </a:rPr>
              <a:t>[0] = 10;</a:t>
            </a:r>
          </a:p>
          <a:p>
            <a:r>
              <a:rPr lang="en-US" sz="1800" b="1">
                <a:latin typeface="Courier New" pitchFamily="49" charset="0"/>
              </a:rPr>
              <a:t>   // </a:t>
            </a:r>
            <a:r>
              <a:rPr lang="en-US" sz="1800" b="1" err="1">
                <a:latin typeface="Courier New" pitchFamily="49" charset="0"/>
              </a:rPr>
              <a:t>etc</a:t>
            </a:r>
            <a:endParaRPr lang="en-US" sz="1800" b="1">
              <a:latin typeface="Courier New" pitchFamily="49" charset="0"/>
            </a:endParaRP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 delete 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</a:rPr>
              <a:t>[]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 err="1">
                <a:latin typeface="Courier New" pitchFamily="49" charset="0"/>
              </a:rPr>
              <a:t>arr</a:t>
            </a:r>
            <a:r>
              <a:rPr lang="en-US" sz="1800" b="1">
                <a:latin typeface="Courier New" pitchFamily="49" charset="0"/>
              </a:rPr>
              <a:t>;</a:t>
            </a:r>
          </a:p>
          <a:p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250885" name="Rectangle 5"/>
          <p:cNvSpPr>
            <a:spLocks noChangeArrowheads="1"/>
          </p:cNvSpPr>
          <p:nvPr/>
        </p:nvSpPr>
        <p:spPr bwMode="auto">
          <a:xfrm>
            <a:off x="6583363" y="1308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6" name="Rectangle 6"/>
          <p:cNvSpPr>
            <a:spLocks noChangeArrowheads="1"/>
          </p:cNvSpPr>
          <p:nvPr/>
        </p:nvSpPr>
        <p:spPr bwMode="auto">
          <a:xfrm>
            <a:off x="6583363" y="1612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7" name="Rectangle 7"/>
          <p:cNvSpPr>
            <a:spLocks noChangeArrowheads="1"/>
          </p:cNvSpPr>
          <p:nvPr/>
        </p:nvSpPr>
        <p:spPr bwMode="auto">
          <a:xfrm>
            <a:off x="6583363" y="1917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8" name="Rectangle 8"/>
          <p:cNvSpPr>
            <a:spLocks noChangeArrowheads="1"/>
          </p:cNvSpPr>
          <p:nvPr/>
        </p:nvSpPr>
        <p:spPr bwMode="auto">
          <a:xfrm>
            <a:off x="6583363" y="22225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9" name="Rectangle 9"/>
          <p:cNvSpPr>
            <a:spLocks noChangeArrowheads="1"/>
          </p:cNvSpPr>
          <p:nvPr/>
        </p:nvSpPr>
        <p:spPr bwMode="auto">
          <a:xfrm>
            <a:off x="6583363" y="25273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0" name="Rectangle 10"/>
          <p:cNvSpPr>
            <a:spLocks noChangeArrowheads="1"/>
          </p:cNvSpPr>
          <p:nvPr/>
        </p:nvSpPr>
        <p:spPr bwMode="auto">
          <a:xfrm>
            <a:off x="6583363" y="28305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1" name="Rectangle 11"/>
          <p:cNvSpPr>
            <a:spLocks noChangeArrowheads="1"/>
          </p:cNvSpPr>
          <p:nvPr/>
        </p:nvSpPr>
        <p:spPr bwMode="auto">
          <a:xfrm>
            <a:off x="6583363" y="31353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2" name="Text Box 12"/>
          <p:cNvSpPr txBox="1">
            <a:spLocks noChangeArrowheads="1"/>
          </p:cNvSpPr>
          <p:nvPr/>
        </p:nvSpPr>
        <p:spPr bwMode="auto">
          <a:xfrm>
            <a:off x="7848600" y="838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50893" name="Text Box 13"/>
          <p:cNvSpPr txBox="1">
            <a:spLocks noChangeArrowheads="1"/>
          </p:cNvSpPr>
          <p:nvPr/>
        </p:nvSpPr>
        <p:spPr bwMode="auto">
          <a:xfrm>
            <a:off x="7391400" y="1295400"/>
            <a:ext cx="14033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00001001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00001002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00001003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00001004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00001005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00001006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00001007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00001008</a:t>
            </a:r>
          </a:p>
          <a:p>
            <a:pPr algn="ctr"/>
            <a:r>
              <a:rPr lang="en-US" b="1">
                <a:latin typeface="Courier New" pitchFamily="49" charset="0"/>
              </a:rPr>
              <a:t>…</a:t>
            </a:r>
          </a:p>
        </p:txBody>
      </p:sp>
      <p:sp>
        <p:nvSpPr>
          <p:cNvPr id="250894" name="Rectangle 14"/>
          <p:cNvSpPr>
            <a:spLocks noChangeArrowheads="1"/>
          </p:cNvSpPr>
          <p:nvPr/>
        </p:nvSpPr>
        <p:spPr bwMode="auto">
          <a:xfrm>
            <a:off x="6575425" y="34401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5" name="Rectangle 15"/>
          <p:cNvSpPr>
            <a:spLocks noChangeArrowheads="1"/>
          </p:cNvSpPr>
          <p:nvPr/>
        </p:nvSpPr>
        <p:spPr bwMode="auto">
          <a:xfrm>
            <a:off x="6575425" y="37449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0896" name="Group 16"/>
          <p:cNvGrpSpPr>
            <a:grpSpLocks/>
          </p:cNvGrpSpPr>
          <p:nvPr/>
        </p:nvGrpSpPr>
        <p:grpSpPr bwMode="auto">
          <a:xfrm>
            <a:off x="5886450" y="1219200"/>
            <a:ext cx="1535113" cy="2522538"/>
            <a:chOff x="3708" y="768"/>
            <a:chExt cx="967" cy="1589"/>
          </a:xfrm>
        </p:grpSpPr>
        <p:grpSp>
          <p:nvGrpSpPr>
            <p:cNvPr id="250897" name="Group 17"/>
            <p:cNvGrpSpPr>
              <a:grpSpLocks/>
            </p:cNvGrpSpPr>
            <p:nvPr/>
          </p:nvGrpSpPr>
          <p:grpSpPr bwMode="auto">
            <a:xfrm>
              <a:off x="3792" y="768"/>
              <a:ext cx="883" cy="821"/>
              <a:chOff x="3675" y="864"/>
              <a:chExt cx="883" cy="821"/>
            </a:xfrm>
          </p:grpSpPr>
          <p:sp>
            <p:nvSpPr>
              <p:cNvPr id="250898" name="Rectangle 18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899" name="Text Box 19"/>
              <p:cNvSpPr txBox="1">
                <a:spLocks noChangeArrowheads="1"/>
              </p:cNvSpPr>
              <p:nvPr/>
            </p:nvSpPr>
            <p:spPr bwMode="auto">
              <a:xfrm>
                <a:off x="3675" y="864"/>
                <a:ext cx="3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arr</a:t>
                </a:r>
              </a:p>
            </p:txBody>
          </p:sp>
        </p:grpSp>
        <p:grpSp>
          <p:nvGrpSpPr>
            <p:cNvPr id="250900" name="Group 20"/>
            <p:cNvGrpSpPr>
              <a:grpSpLocks/>
            </p:cNvGrpSpPr>
            <p:nvPr/>
          </p:nvGrpSpPr>
          <p:grpSpPr bwMode="auto">
            <a:xfrm>
              <a:off x="3708" y="1536"/>
              <a:ext cx="967" cy="821"/>
              <a:chOff x="3591" y="864"/>
              <a:chExt cx="967" cy="821"/>
            </a:xfrm>
          </p:grpSpPr>
          <p:sp>
            <p:nvSpPr>
              <p:cNvPr id="250901" name="Rectangle 21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902" name="Text Box 22"/>
              <p:cNvSpPr txBox="1">
                <a:spLocks noChangeArrowheads="1"/>
              </p:cNvSpPr>
              <p:nvPr/>
            </p:nvSpPr>
            <p:spPr bwMode="auto">
              <a:xfrm>
                <a:off x="3591" y="864"/>
                <a:ext cx="6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size   </a:t>
                </a:r>
              </a:p>
            </p:txBody>
          </p:sp>
        </p:grpSp>
        <p:sp>
          <p:nvSpPr>
            <p:cNvPr id="250903" name="Text Box 23"/>
            <p:cNvSpPr txBox="1">
              <a:spLocks noChangeArrowheads="1"/>
            </p:cNvSpPr>
            <p:nvPr/>
          </p:nvSpPr>
          <p:spPr bwMode="auto">
            <a:xfrm>
              <a:off x="4291" y="1778"/>
              <a:ext cx="26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00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250904" name="Text Box 24"/>
          <p:cNvSpPr txBox="1">
            <a:spLocks noChangeArrowheads="1"/>
          </p:cNvSpPr>
          <p:nvPr/>
        </p:nvSpPr>
        <p:spPr bwMode="auto">
          <a:xfrm>
            <a:off x="441325" y="5311914"/>
            <a:ext cx="5273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/>
              <a:t>Finally, your pointer variable gets the address of the newly reserved memory.</a:t>
            </a:r>
          </a:p>
        </p:txBody>
      </p:sp>
      <p:grpSp>
        <p:nvGrpSpPr>
          <p:cNvPr id="250905" name="Group 25"/>
          <p:cNvGrpSpPr>
            <a:grpSpLocks/>
          </p:cNvGrpSpPr>
          <p:nvPr/>
        </p:nvGrpSpPr>
        <p:grpSpPr bwMode="auto">
          <a:xfrm>
            <a:off x="2057400" y="2655888"/>
            <a:ext cx="2706688" cy="620712"/>
            <a:chOff x="1296" y="1673"/>
            <a:chExt cx="1705" cy="391"/>
          </a:xfrm>
        </p:grpSpPr>
        <p:grpSp>
          <p:nvGrpSpPr>
            <p:cNvPr id="250906" name="Group 26"/>
            <p:cNvGrpSpPr>
              <a:grpSpLocks/>
            </p:cNvGrpSpPr>
            <p:nvPr/>
          </p:nvGrpSpPr>
          <p:grpSpPr bwMode="auto">
            <a:xfrm>
              <a:off x="1296" y="1673"/>
              <a:ext cx="315" cy="391"/>
              <a:chOff x="1296" y="1673"/>
              <a:chExt cx="315" cy="391"/>
            </a:xfrm>
          </p:grpSpPr>
          <p:sp>
            <p:nvSpPr>
              <p:cNvPr id="250907" name="Line 27"/>
              <p:cNvSpPr>
                <a:spLocks noChangeShapeType="1"/>
              </p:cNvSpPr>
              <p:nvPr/>
            </p:nvSpPr>
            <p:spPr bwMode="auto">
              <a:xfrm>
                <a:off x="1296" y="2064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908" name="Text Box 28"/>
              <p:cNvSpPr txBox="1">
                <a:spLocks noChangeArrowheads="1"/>
              </p:cNvSpPr>
              <p:nvPr/>
            </p:nvSpPr>
            <p:spPr bwMode="auto">
              <a:xfrm>
                <a:off x="1378" y="1673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</a:rPr>
                  <a:t>4</a:t>
                </a:r>
              </a:p>
            </p:txBody>
          </p:sp>
        </p:grpSp>
        <p:grpSp>
          <p:nvGrpSpPr>
            <p:cNvPr id="250909" name="Group 29"/>
            <p:cNvGrpSpPr>
              <a:grpSpLocks/>
            </p:cNvGrpSpPr>
            <p:nvPr/>
          </p:nvGrpSpPr>
          <p:grpSpPr bwMode="auto">
            <a:xfrm>
              <a:off x="1584" y="1680"/>
              <a:ext cx="480" cy="384"/>
              <a:chOff x="1584" y="1680"/>
              <a:chExt cx="480" cy="384"/>
            </a:xfrm>
          </p:grpSpPr>
          <p:sp>
            <p:nvSpPr>
              <p:cNvPr id="250910" name="Line 30"/>
              <p:cNvSpPr>
                <a:spLocks noChangeShapeType="1"/>
              </p:cNvSpPr>
              <p:nvPr/>
            </p:nvSpPr>
            <p:spPr bwMode="auto">
              <a:xfrm>
                <a:off x="1679" y="2064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911" name="Text Box 31"/>
              <p:cNvSpPr txBox="1">
                <a:spLocks noChangeArrowheads="1"/>
              </p:cNvSpPr>
              <p:nvPr/>
            </p:nvSpPr>
            <p:spPr bwMode="auto">
              <a:xfrm>
                <a:off x="1584" y="1680"/>
                <a:ext cx="3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</a:rPr>
                  <a:t>* 3</a:t>
                </a:r>
              </a:p>
            </p:txBody>
          </p:sp>
        </p:grpSp>
        <p:sp>
          <p:nvSpPr>
            <p:cNvPr id="250912" name="Text Box 32"/>
            <p:cNvSpPr txBox="1">
              <a:spLocks noChangeArrowheads="1"/>
            </p:cNvSpPr>
            <p:nvPr/>
          </p:nvSpPr>
          <p:spPr bwMode="auto">
            <a:xfrm>
              <a:off x="1968" y="1673"/>
              <a:ext cx="10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= 12 bytes</a:t>
              </a:r>
            </a:p>
          </p:txBody>
        </p:sp>
      </p:grpSp>
      <p:grpSp>
        <p:nvGrpSpPr>
          <p:cNvPr id="250913" name="Group 33"/>
          <p:cNvGrpSpPr>
            <a:grpSpLocks/>
          </p:cNvGrpSpPr>
          <p:nvPr/>
        </p:nvGrpSpPr>
        <p:grpSpPr bwMode="auto">
          <a:xfrm>
            <a:off x="6553200" y="4518025"/>
            <a:ext cx="2252663" cy="2530475"/>
            <a:chOff x="4128" y="2846"/>
            <a:chExt cx="1419" cy="1594"/>
          </a:xfrm>
        </p:grpSpPr>
        <p:sp>
          <p:nvSpPr>
            <p:cNvPr id="250914" name="Rectangle 34"/>
            <p:cNvSpPr>
              <a:spLocks noChangeArrowheads="1"/>
            </p:cNvSpPr>
            <p:nvPr/>
          </p:nvSpPr>
          <p:spPr bwMode="auto">
            <a:xfrm>
              <a:off x="4128" y="28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5" name="Rectangle 35"/>
            <p:cNvSpPr>
              <a:spLocks noChangeArrowheads="1"/>
            </p:cNvSpPr>
            <p:nvPr/>
          </p:nvSpPr>
          <p:spPr bwMode="auto">
            <a:xfrm>
              <a:off x="4128" y="3074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6" name="Rectangle 36"/>
            <p:cNvSpPr>
              <a:spLocks noChangeArrowheads="1"/>
            </p:cNvSpPr>
            <p:nvPr/>
          </p:nvSpPr>
          <p:spPr bwMode="auto">
            <a:xfrm>
              <a:off x="4128" y="32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7" name="Rectangle 37"/>
            <p:cNvSpPr>
              <a:spLocks noChangeArrowheads="1"/>
            </p:cNvSpPr>
            <p:nvPr/>
          </p:nvSpPr>
          <p:spPr bwMode="auto">
            <a:xfrm>
              <a:off x="4128" y="3458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8" name="Rectangle 38"/>
            <p:cNvSpPr>
              <a:spLocks noChangeArrowheads="1"/>
            </p:cNvSpPr>
            <p:nvPr/>
          </p:nvSpPr>
          <p:spPr bwMode="auto">
            <a:xfrm>
              <a:off x="4128" y="364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9" name="Rectangle 39"/>
            <p:cNvSpPr>
              <a:spLocks noChangeArrowheads="1"/>
            </p:cNvSpPr>
            <p:nvPr/>
          </p:nvSpPr>
          <p:spPr bwMode="auto">
            <a:xfrm>
              <a:off x="4128" y="40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20" name="Text Box 40"/>
            <p:cNvSpPr txBox="1">
              <a:spLocks noChangeArrowheads="1"/>
            </p:cNvSpPr>
            <p:nvPr/>
          </p:nvSpPr>
          <p:spPr bwMode="auto">
            <a:xfrm>
              <a:off x="4252" y="3775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...</a:t>
              </a:r>
            </a:p>
          </p:txBody>
        </p:sp>
        <p:sp>
          <p:nvSpPr>
            <p:cNvPr id="250921" name="Text Box 41"/>
            <p:cNvSpPr txBox="1">
              <a:spLocks noChangeArrowheads="1"/>
            </p:cNvSpPr>
            <p:nvPr/>
          </p:nvSpPr>
          <p:spPr bwMode="auto">
            <a:xfrm>
              <a:off x="4663" y="2846"/>
              <a:ext cx="884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00030050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00030051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00030052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00030053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00030054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...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00030060</a:t>
              </a:r>
            </a:p>
            <a:p>
              <a:pPr algn="ctr"/>
              <a:endParaRPr lang="en-US" sz="2000" b="1">
                <a:latin typeface="Courier New" pitchFamily="49" charset="0"/>
              </a:endParaRPr>
            </a:p>
          </p:txBody>
        </p:sp>
      </p:grpSp>
      <p:sp>
        <p:nvSpPr>
          <p:cNvPr id="250922" name="Text Box 42"/>
          <p:cNvSpPr txBox="1">
            <a:spLocks noChangeArrowheads="1"/>
          </p:cNvSpPr>
          <p:nvPr/>
        </p:nvSpPr>
        <p:spPr bwMode="auto">
          <a:xfrm>
            <a:off x="6504297" y="1689100"/>
            <a:ext cx="9701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00"/>
                </a:solidFill>
              </a:rPr>
              <a:t>30050</a:t>
            </a:r>
            <a:endParaRPr lang="en-US" sz="2200">
              <a:solidFill>
                <a:srgbClr val="FFFF00"/>
              </a:solidFill>
            </a:endParaRPr>
          </a:p>
        </p:txBody>
      </p:sp>
      <p:sp>
        <p:nvSpPr>
          <p:cNvPr id="250923" name="Freeform 43"/>
          <p:cNvSpPr>
            <a:spLocks/>
          </p:cNvSpPr>
          <p:nvPr/>
        </p:nvSpPr>
        <p:spPr bwMode="auto">
          <a:xfrm>
            <a:off x="5473700" y="1905000"/>
            <a:ext cx="1079500" cy="2667000"/>
          </a:xfrm>
          <a:custGeom>
            <a:avLst/>
            <a:gdLst>
              <a:gd name="T0" fmla="*/ 680 w 680"/>
              <a:gd name="T1" fmla="*/ 0 h 1680"/>
              <a:gd name="T2" fmla="*/ 8 w 680"/>
              <a:gd name="T3" fmla="*/ 912 h 1680"/>
              <a:gd name="T4" fmla="*/ 632 w 680"/>
              <a:gd name="T5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0" h="1680">
                <a:moveTo>
                  <a:pt x="680" y="0"/>
                </a:moveTo>
                <a:cubicBezTo>
                  <a:pt x="348" y="316"/>
                  <a:pt x="16" y="632"/>
                  <a:pt x="8" y="912"/>
                </a:cubicBezTo>
                <a:cubicBezTo>
                  <a:pt x="0" y="1192"/>
                  <a:pt x="316" y="1436"/>
                  <a:pt x="632" y="1680"/>
                </a:cubicBezTo>
              </a:path>
            </a:pathLst>
          </a:custGeom>
          <a:noFill/>
          <a:ln w="28575" cap="flat" cmpd="sng">
            <a:solidFill>
              <a:srgbClr val="008080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924" name="Line 44"/>
          <p:cNvSpPr>
            <a:spLocks noChangeShapeType="1"/>
          </p:cNvSpPr>
          <p:nvPr/>
        </p:nvSpPr>
        <p:spPr bwMode="auto">
          <a:xfrm>
            <a:off x="381000" y="36576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0925" name="Group 45"/>
          <p:cNvGrpSpPr>
            <a:grpSpLocks/>
          </p:cNvGrpSpPr>
          <p:nvPr/>
        </p:nvGrpSpPr>
        <p:grpSpPr bwMode="auto">
          <a:xfrm>
            <a:off x="6553200" y="4572000"/>
            <a:ext cx="838200" cy="1219200"/>
            <a:chOff x="4128" y="2880"/>
            <a:chExt cx="528" cy="768"/>
          </a:xfrm>
        </p:grpSpPr>
        <p:sp>
          <p:nvSpPr>
            <p:cNvPr id="250926" name="Rectangle 46"/>
            <p:cNvSpPr>
              <a:spLocks noChangeArrowheads="1"/>
            </p:cNvSpPr>
            <p:nvPr/>
          </p:nvSpPr>
          <p:spPr bwMode="auto">
            <a:xfrm>
              <a:off x="4128" y="2880"/>
              <a:ext cx="528" cy="768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27" name="Text Box 47"/>
            <p:cNvSpPr txBox="1">
              <a:spLocks noChangeArrowheads="1"/>
            </p:cNvSpPr>
            <p:nvPr/>
          </p:nvSpPr>
          <p:spPr bwMode="auto">
            <a:xfrm>
              <a:off x="4224" y="3120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250929" name="Rectangle 49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New and Delete (For Arrays)</a:t>
            </a:r>
          </a:p>
        </p:txBody>
      </p:sp>
      <p:sp>
        <p:nvSpPr>
          <p:cNvPr id="250933" name="Line 53"/>
          <p:cNvSpPr>
            <a:spLocks noChangeShapeType="1"/>
          </p:cNvSpPr>
          <p:nvPr/>
        </p:nvSpPr>
        <p:spPr bwMode="auto">
          <a:xfrm>
            <a:off x="381000" y="31019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35"/>
          <p:cNvSpPr>
            <a:spLocks noChangeShapeType="1"/>
          </p:cNvSpPr>
          <p:nvPr/>
        </p:nvSpPr>
        <p:spPr bwMode="auto">
          <a:xfrm>
            <a:off x="392113" y="44608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AutoShape 45"/>
          <p:cNvSpPr>
            <a:spLocks noChangeArrowheads="1"/>
          </p:cNvSpPr>
          <p:nvPr/>
        </p:nvSpPr>
        <p:spPr bwMode="auto">
          <a:xfrm>
            <a:off x="1879600" y="1691235"/>
            <a:ext cx="3830638" cy="1406132"/>
          </a:xfrm>
          <a:prstGeom prst="wedgeRoundRectCallout">
            <a:avLst>
              <a:gd name="adj1" fmla="val -61187"/>
              <a:gd name="adj2" fmla="val 8009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/>
              <a:t>You can also use the </a:t>
            </a:r>
            <a:br>
              <a:rPr lang="en-US" sz="2000"/>
            </a:br>
            <a:r>
              <a:rPr lang="en-US" sz="2000">
                <a:solidFill>
                  <a:srgbClr val="6600CC"/>
                </a:solidFill>
              </a:rPr>
              <a:t>* notation </a:t>
            </a:r>
            <a:r>
              <a:rPr lang="en-US" sz="2000"/>
              <a:t>if you like (instead of brackets)</a:t>
            </a:r>
          </a:p>
        </p:txBody>
      </p:sp>
      <p:sp>
        <p:nvSpPr>
          <p:cNvPr id="55" name="Rectangle 47"/>
          <p:cNvSpPr>
            <a:spLocks noChangeArrowheads="1"/>
          </p:cNvSpPr>
          <p:nvPr/>
        </p:nvSpPr>
        <p:spPr bwMode="auto">
          <a:xfrm>
            <a:off x="685800" y="3505200"/>
            <a:ext cx="2133600" cy="6858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46"/>
          <p:cNvSpPr>
            <a:spLocks noChangeArrowheads="1"/>
          </p:cNvSpPr>
          <p:nvPr/>
        </p:nvSpPr>
        <p:spPr bwMode="auto">
          <a:xfrm>
            <a:off x="666750" y="3492500"/>
            <a:ext cx="3135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*</a:t>
            </a:r>
            <a:r>
              <a:rPr lang="en-US" sz="1800"/>
              <a:t>(</a:t>
            </a:r>
            <a:r>
              <a:rPr lang="en-US" sz="1800">
                <a:solidFill>
                  <a:srgbClr val="6600CC"/>
                </a:solidFill>
              </a:rPr>
              <a:t>arr+</a:t>
            </a:r>
            <a:r>
              <a:rPr lang="en-US" sz="1800">
                <a:solidFill>
                  <a:srgbClr val="FF3300"/>
                </a:solidFill>
              </a:rPr>
              <a:t>0</a:t>
            </a:r>
            <a:r>
              <a:rPr lang="en-US" sz="1800"/>
              <a:t>) = 10;  </a:t>
            </a:r>
            <a:r>
              <a:rPr lang="en-US" sz="1600"/>
              <a:t>// </a:t>
            </a:r>
            <a:r>
              <a:rPr lang="en-US" sz="1600" err="1"/>
              <a:t>arr</a:t>
            </a:r>
            <a:r>
              <a:rPr lang="en-US" sz="1600"/>
              <a:t>[</a:t>
            </a:r>
            <a:r>
              <a:rPr lang="en-US" sz="1600">
                <a:solidFill>
                  <a:srgbClr val="FF3300"/>
                </a:solidFill>
              </a:rPr>
              <a:t>0</a:t>
            </a:r>
            <a:r>
              <a:rPr lang="en-US" sz="1600"/>
              <a:t>] = 10;</a:t>
            </a:r>
            <a:endParaRPr lang="en-US" sz="1800"/>
          </a:p>
          <a:p>
            <a:r>
              <a:rPr lang="en-US" sz="1800">
                <a:solidFill>
                  <a:srgbClr val="FF3300"/>
                </a:solidFill>
              </a:rPr>
              <a:t>*</a:t>
            </a:r>
            <a:r>
              <a:rPr lang="en-US" sz="1800"/>
              <a:t>(</a:t>
            </a:r>
            <a:r>
              <a:rPr lang="en-US" sz="1800">
                <a:solidFill>
                  <a:srgbClr val="6600CC"/>
                </a:solidFill>
              </a:rPr>
              <a:t>arr+</a:t>
            </a:r>
            <a:r>
              <a:rPr lang="en-US" sz="1800">
                <a:solidFill>
                  <a:srgbClr val="FF3300"/>
                </a:solidFill>
              </a:rPr>
              <a:t>1</a:t>
            </a:r>
            <a:r>
              <a:rPr lang="en-US" sz="1800"/>
              <a:t>) = 20;  </a:t>
            </a:r>
            <a:r>
              <a:rPr lang="en-US" sz="1600"/>
              <a:t>// </a:t>
            </a:r>
            <a:r>
              <a:rPr lang="en-US" sz="1600" err="1"/>
              <a:t>arr</a:t>
            </a:r>
            <a:r>
              <a:rPr lang="en-US" sz="1600"/>
              <a:t>[</a:t>
            </a:r>
            <a:r>
              <a:rPr lang="en-US" sz="1600">
                <a:solidFill>
                  <a:srgbClr val="FF3300"/>
                </a:solidFill>
              </a:rPr>
              <a:t>1</a:t>
            </a:r>
            <a:r>
              <a:rPr lang="en-US" sz="1600"/>
              <a:t>] = 20;</a:t>
            </a:r>
            <a:endParaRPr lang="en-US" sz="1800"/>
          </a:p>
        </p:txBody>
      </p:sp>
      <p:sp>
        <p:nvSpPr>
          <p:cNvPr id="57" name="AutoShape 45"/>
          <p:cNvSpPr>
            <a:spLocks noChangeArrowheads="1"/>
          </p:cNvSpPr>
          <p:nvPr/>
        </p:nvSpPr>
        <p:spPr bwMode="auto">
          <a:xfrm>
            <a:off x="1961045" y="1544637"/>
            <a:ext cx="3683000" cy="1552575"/>
          </a:xfrm>
          <a:prstGeom prst="wedgeRoundRectCallout">
            <a:avLst>
              <a:gd name="adj1" fmla="val -67736"/>
              <a:gd name="adj2" fmla="val 7433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/>
              <a:t>You can now treat your pointer just like an array!</a:t>
            </a:r>
          </a:p>
          <a:p>
            <a:pPr algn="ctr"/>
            <a:r>
              <a:rPr lang="en-US" sz="2000"/>
              <a:t>(i.e. use </a:t>
            </a:r>
            <a:r>
              <a:rPr lang="en-US" sz="2000">
                <a:solidFill>
                  <a:srgbClr val="7030A0"/>
                </a:solidFill>
              </a:rPr>
              <a:t>[ ]</a:t>
            </a:r>
            <a:r>
              <a:rPr lang="en-US" sz="2000"/>
              <a:t> to index it)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04" grpId="0" autoUpdateAnimBg="0"/>
      <p:bldP spid="250922" grpId="0"/>
      <p:bldP spid="250923" grpId="0" animBg="1"/>
      <p:bldP spid="250924" grpId="0" animBg="1"/>
      <p:bldP spid="250924" grpId="1" animBg="1"/>
      <p:bldP spid="250933" grpId="0" animBg="1"/>
      <p:bldP spid="53" grpId="0" animBg="1"/>
      <p:bldP spid="54" grpId="0" animBg="1" autoUpdateAnimBg="0"/>
      <p:bldP spid="54" grpId="1" animBg="1"/>
      <p:bldP spid="55" grpId="0" animBg="1"/>
      <p:bldP spid="55" grpId="1" animBg="1"/>
      <p:bldP spid="56" grpId="0"/>
      <p:bldP spid="56" grpId="1"/>
      <p:bldP spid="57" grpId="0" animBg="1" autoUpdateAnimBg="0"/>
      <p:bldP spid="57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689A-5612-41FA-84CC-269B6FA429E4}" type="slidenum">
              <a:rPr lang="en-US"/>
              <a:pPr/>
              <a:t>31</a:t>
            </a:fld>
            <a:endParaRPr lang="en-US"/>
          </a:p>
        </p:txBody>
      </p:sp>
      <p:sp>
        <p:nvSpPr>
          <p:cNvPr id="251906" name="Rectangle 2"/>
          <p:cNvSpPr>
            <a:spLocks noChangeArrowheads="1"/>
          </p:cNvSpPr>
          <p:nvPr/>
        </p:nvSpPr>
        <p:spPr bwMode="auto">
          <a:xfrm>
            <a:off x="228600" y="990600"/>
            <a:ext cx="3505200" cy="41397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07" name="Text Box 3"/>
          <p:cNvSpPr txBox="1">
            <a:spLocks noChangeArrowheads="1"/>
          </p:cNvSpPr>
          <p:nvPr/>
        </p:nvSpPr>
        <p:spPr bwMode="auto">
          <a:xfrm>
            <a:off x="228600" y="457200"/>
            <a:ext cx="33242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>
              <a:latin typeface="Courier New" pitchFamily="49" charset="0"/>
            </a:endParaRP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int main()</a:t>
            </a:r>
          </a:p>
          <a:p>
            <a:r>
              <a:rPr lang="en-US" sz="1800" b="1">
                <a:latin typeface="Courier New" pitchFamily="49" charset="0"/>
              </a:rPr>
              <a:t>{</a:t>
            </a:r>
          </a:p>
          <a:p>
            <a:r>
              <a:rPr lang="en-US" sz="1800" b="1">
                <a:latin typeface="Courier New" pitchFamily="49" charset="0"/>
              </a:rPr>
              <a:t>   </a:t>
            </a:r>
            <a:r>
              <a:rPr lang="en-US" sz="1800" b="1" err="1"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*</a:t>
            </a:r>
            <a:r>
              <a:rPr lang="en-US" sz="1800" b="1" err="1">
                <a:latin typeface="Courier New" pitchFamily="49" charset="0"/>
              </a:rPr>
              <a:t>arr</a:t>
            </a:r>
            <a:r>
              <a:rPr lang="en-US" sz="1800" b="1">
                <a:latin typeface="Courier New" pitchFamily="49" charset="0"/>
              </a:rPr>
              <a:t>;</a:t>
            </a:r>
          </a:p>
          <a:p>
            <a:r>
              <a:rPr lang="en-US" sz="1800" b="1">
                <a:latin typeface="Courier New" pitchFamily="49" charset="0"/>
              </a:rPr>
              <a:t>   </a:t>
            </a:r>
            <a:r>
              <a:rPr lang="en-US" sz="1800" b="1" err="1"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size; 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 </a:t>
            </a:r>
            <a:r>
              <a:rPr lang="en-US" sz="1800" b="1" err="1">
                <a:latin typeface="Courier New" pitchFamily="49" charset="0"/>
              </a:rPr>
              <a:t>cin</a:t>
            </a:r>
            <a:r>
              <a:rPr lang="en-US" sz="1800" b="1">
                <a:latin typeface="Courier New" pitchFamily="49" charset="0"/>
              </a:rPr>
              <a:t> &gt;&gt; size;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 </a:t>
            </a:r>
            <a:r>
              <a:rPr lang="en-US" sz="1800" b="1" err="1">
                <a:latin typeface="Courier New" pitchFamily="49" charset="0"/>
              </a:rPr>
              <a:t>arr</a:t>
            </a:r>
            <a:r>
              <a:rPr lang="en-US" sz="1800" b="1">
                <a:latin typeface="Courier New" pitchFamily="49" charset="0"/>
              </a:rPr>
              <a:t> = new </a:t>
            </a:r>
            <a:r>
              <a:rPr lang="en-US" sz="1800" b="1" err="1"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[size];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 </a:t>
            </a:r>
            <a:r>
              <a:rPr lang="en-US" sz="1800" b="1" err="1">
                <a:latin typeface="Courier New" pitchFamily="49" charset="0"/>
              </a:rPr>
              <a:t>arr</a:t>
            </a:r>
            <a:r>
              <a:rPr lang="en-US" sz="1800" b="1">
                <a:latin typeface="Courier New" pitchFamily="49" charset="0"/>
              </a:rPr>
              <a:t>[0] = 10;</a:t>
            </a:r>
          </a:p>
          <a:p>
            <a:r>
              <a:rPr lang="en-US" sz="1800" b="1">
                <a:latin typeface="Courier New" pitchFamily="49" charset="0"/>
              </a:rPr>
              <a:t>   // </a:t>
            </a:r>
            <a:r>
              <a:rPr lang="en-US" sz="1800" b="1" err="1">
                <a:latin typeface="Courier New" pitchFamily="49" charset="0"/>
              </a:rPr>
              <a:t>etc</a:t>
            </a:r>
            <a:endParaRPr lang="en-US" sz="1800" b="1">
              <a:latin typeface="Courier New" pitchFamily="49" charset="0"/>
            </a:endParaRP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 delete 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[]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 err="1">
                <a:latin typeface="Courier New" pitchFamily="49" charset="0"/>
              </a:rPr>
              <a:t>arr</a:t>
            </a:r>
            <a:r>
              <a:rPr lang="en-US" sz="1800" b="1">
                <a:latin typeface="Courier New" pitchFamily="49" charset="0"/>
              </a:rPr>
              <a:t>;</a:t>
            </a:r>
          </a:p>
          <a:p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6583363" y="1308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0" name="Rectangle 6"/>
          <p:cNvSpPr>
            <a:spLocks noChangeArrowheads="1"/>
          </p:cNvSpPr>
          <p:nvPr/>
        </p:nvSpPr>
        <p:spPr bwMode="auto">
          <a:xfrm>
            <a:off x="6583363" y="1612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1" name="Rectangle 7"/>
          <p:cNvSpPr>
            <a:spLocks noChangeArrowheads="1"/>
          </p:cNvSpPr>
          <p:nvPr/>
        </p:nvSpPr>
        <p:spPr bwMode="auto">
          <a:xfrm>
            <a:off x="6583363" y="1917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2" name="Rectangle 8"/>
          <p:cNvSpPr>
            <a:spLocks noChangeArrowheads="1"/>
          </p:cNvSpPr>
          <p:nvPr/>
        </p:nvSpPr>
        <p:spPr bwMode="auto">
          <a:xfrm>
            <a:off x="6583363" y="22225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3" name="Rectangle 9"/>
          <p:cNvSpPr>
            <a:spLocks noChangeArrowheads="1"/>
          </p:cNvSpPr>
          <p:nvPr/>
        </p:nvSpPr>
        <p:spPr bwMode="auto">
          <a:xfrm>
            <a:off x="6583363" y="25273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4" name="Rectangle 10"/>
          <p:cNvSpPr>
            <a:spLocks noChangeArrowheads="1"/>
          </p:cNvSpPr>
          <p:nvPr/>
        </p:nvSpPr>
        <p:spPr bwMode="auto">
          <a:xfrm>
            <a:off x="6583363" y="28305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5" name="Rectangle 11"/>
          <p:cNvSpPr>
            <a:spLocks noChangeArrowheads="1"/>
          </p:cNvSpPr>
          <p:nvPr/>
        </p:nvSpPr>
        <p:spPr bwMode="auto">
          <a:xfrm>
            <a:off x="6583363" y="31353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6" name="Text Box 12"/>
          <p:cNvSpPr txBox="1">
            <a:spLocks noChangeArrowheads="1"/>
          </p:cNvSpPr>
          <p:nvPr/>
        </p:nvSpPr>
        <p:spPr bwMode="auto">
          <a:xfrm>
            <a:off x="7848600" y="838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51917" name="Text Box 13"/>
          <p:cNvSpPr txBox="1">
            <a:spLocks noChangeArrowheads="1"/>
          </p:cNvSpPr>
          <p:nvPr/>
        </p:nvSpPr>
        <p:spPr bwMode="auto">
          <a:xfrm>
            <a:off x="7391400" y="1295400"/>
            <a:ext cx="14033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00001001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00001002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00001003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00001004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00001005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00001006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00001007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00001008</a:t>
            </a:r>
          </a:p>
          <a:p>
            <a:pPr algn="ctr"/>
            <a:r>
              <a:rPr lang="en-US" b="1">
                <a:latin typeface="Courier New" pitchFamily="49" charset="0"/>
              </a:rPr>
              <a:t>…</a:t>
            </a:r>
          </a:p>
        </p:txBody>
      </p:sp>
      <p:sp>
        <p:nvSpPr>
          <p:cNvPr id="251918" name="Rectangle 14"/>
          <p:cNvSpPr>
            <a:spLocks noChangeArrowheads="1"/>
          </p:cNvSpPr>
          <p:nvPr/>
        </p:nvSpPr>
        <p:spPr bwMode="auto">
          <a:xfrm>
            <a:off x="6575425" y="34401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9" name="Rectangle 15"/>
          <p:cNvSpPr>
            <a:spLocks noChangeArrowheads="1"/>
          </p:cNvSpPr>
          <p:nvPr/>
        </p:nvSpPr>
        <p:spPr bwMode="auto">
          <a:xfrm>
            <a:off x="6575425" y="37449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1920" name="Group 16"/>
          <p:cNvGrpSpPr>
            <a:grpSpLocks/>
          </p:cNvGrpSpPr>
          <p:nvPr/>
        </p:nvGrpSpPr>
        <p:grpSpPr bwMode="auto">
          <a:xfrm>
            <a:off x="5886450" y="1219200"/>
            <a:ext cx="1535113" cy="2522538"/>
            <a:chOff x="3708" y="768"/>
            <a:chExt cx="967" cy="1589"/>
          </a:xfrm>
        </p:grpSpPr>
        <p:grpSp>
          <p:nvGrpSpPr>
            <p:cNvPr id="251921" name="Group 17"/>
            <p:cNvGrpSpPr>
              <a:grpSpLocks/>
            </p:cNvGrpSpPr>
            <p:nvPr/>
          </p:nvGrpSpPr>
          <p:grpSpPr bwMode="auto">
            <a:xfrm>
              <a:off x="3792" y="768"/>
              <a:ext cx="883" cy="821"/>
              <a:chOff x="3675" y="864"/>
              <a:chExt cx="883" cy="821"/>
            </a:xfrm>
          </p:grpSpPr>
          <p:sp>
            <p:nvSpPr>
              <p:cNvPr id="251922" name="Rectangle 18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923" name="Text Box 19"/>
              <p:cNvSpPr txBox="1">
                <a:spLocks noChangeArrowheads="1"/>
              </p:cNvSpPr>
              <p:nvPr/>
            </p:nvSpPr>
            <p:spPr bwMode="auto">
              <a:xfrm>
                <a:off x="3675" y="864"/>
                <a:ext cx="3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arr</a:t>
                </a:r>
              </a:p>
            </p:txBody>
          </p:sp>
        </p:grpSp>
        <p:grpSp>
          <p:nvGrpSpPr>
            <p:cNvPr id="251924" name="Group 20"/>
            <p:cNvGrpSpPr>
              <a:grpSpLocks/>
            </p:cNvGrpSpPr>
            <p:nvPr/>
          </p:nvGrpSpPr>
          <p:grpSpPr bwMode="auto">
            <a:xfrm>
              <a:off x="3708" y="1536"/>
              <a:ext cx="967" cy="821"/>
              <a:chOff x="3591" y="864"/>
              <a:chExt cx="967" cy="821"/>
            </a:xfrm>
          </p:grpSpPr>
          <p:sp>
            <p:nvSpPr>
              <p:cNvPr id="251925" name="Rectangle 21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926" name="Text Box 22"/>
              <p:cNvSpPr txBox="1">
                <a:spLocks noChangeArrowheads="1"/>
              </p:cNvSpPr>
              <p:nvPr/>
            </p:nvSpPr>
            <p:spPr bwMode="auto">
              <a:xfrm>
                <a:off x="3591" y="864"/>
                <a:ext cx="6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size   </a:t>
                </a:r>
              </a:p>
            </p:txBody>
          </p:sp>
        </p:grpSp>
        <p:sp>
          <p:nvSpPr>
            <p:cNvPr id="251927" name="Text Box 23"/>
            <p:cNvSpPr txBox="1">
              <a:spLocks noChangeArrowheads="1"/>
            </p:cNvSpPr>
            <p:nvPr/>
          </p:nvSpPr>
          <p:spPr bwMode="auto">
            <a:xfrm>
              <a:off x="4291" y="1778"/>
              <a:ext cx="26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0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51928" name="Group 24"/>
          <p:cNvGrpSpPr>
            <a:grpSpLocks/>
          </p:cNvGrpSpPr>
          <p:nvPr/>
        </p:nvGrpSpPr>
        <p:grpSpPr bwMode="auto">
          <a:xfrm>
            <a:off x="6553200" y="4518025"/>
            <a:ext cx="2252663" cy="2530475"/>
            <a:chOff x="4128" y="2846"/>
            <a:chExt cx="1419" cy="1594"/>
          </a:xfrm>
        </p:grpSpPr>
        <p:sp>
          <p:nvSpPr>
            <p:cNvPr id="251929" name="Rectangle 25"/>
            <p:cNvSpPr>
              <a:spLocks noChangeArrowheads="1"/>
            </p:cNvSpPr>
            <p:nvPr/>
          </p:nvSpPr>
          <p:spPr bwMode="auto">
            <a:xfrm>
              <a:off x="4128" y="28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0" name="Rectangle 26"/>
            <p:cNvSpPr>
              <a:spLocks noChangeArrowheads="1"/>
            </p:cNvSpPr>
            <p:nvPr/>
          </p:nvSpPr>
          <p:spPr bwMode="auto">
            <a:xfrm>
              <a:off x="4128" y="3074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1" name="Rectangle 27"/>
            <p:cNvSpPr>
              <a:spLocks noChangeArrowheads="1"/>
            </p:cNvSpPr>
            <p:nvPr/>
          </p:nvSpPr>
          <p:spPr bwMode="auto">
            <a:xfrm>
              <a:off x="4128" y="32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2" name="Rectangle 28"/>
            <p:cNvSpPr>
              <a:spLocks noChangeArrowheads="1"/>
            </p:cNvSpPr>
            <p:nvPr/>
          </p:nvSpPr>
          <p:spPr bwMode="auto">
            <a:xfrm>
              <a:off x="4128" y="3458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3" name="Rectangle 29"/>
            <p:cNvSpPr>
              <a:spLocks noChangeArrowheads="1"/>
            </p:cNvSpPr>
            <p:nvPr/>
          </p:nvSpPr>
          <p:spPr bwMode="auto">
            <a:xfrm>
              <a:off x="4128" y="364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4" name="Rectangle 30"/>
            <p:cNvSpPr>
              <a:spLocks noChangeArrowheads="1"/>
            </p:cNvSpPr>
            <p:nvPr/>
          </p:nvSpPr>
          <p:spPr bwMode="auto">
            <a:xfrm>
              <a:off x="4128" y="40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5" name="Text Box 31"/>
            <p:cNvSpPr txBox="1">
              <a:spLocks noChangeArrowheads="1"/>
            </p:cNvSpPr>
            <p:nvPr/>
          </p:nvSpPr>
          <p:spPr bwMode="auto">
            <a:xfrm>
              <a:off x="4252" y="3775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...</a:t>
              </a:r>
            </a:p>
          </p:txBody>
        </p:sp>
        <p:sp>
          <p:nvSpPr>
            <p:cNvPr id="251936" name="Text Box 32"/>
            <p:cNvSpPr txBox="1">
              <a:spLocks noChangeArrowheads="1"/>
            </p:cNvSpPr>
            <p:nvPr/>
          </p:nvSpPr>
          <p:spPr bwMode="auto">
            <a:xfrm>
              <a:off x="4663" y="2846"/>
              <a:ext cx="884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00030050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00030051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00030052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00030053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00030054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...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00030060</a:t>
              </a:r>
            </a:p>
            <a:p>
              <a:pPr algn="ctr"/>
              <a:endParaRPr lang="en-US" sz="2000" b="1">
                <a:latin typeface="Courier New" pitchFamily="49" charset="0"/>
              </a:endParaRPr>
            </a:p>
          </p:txBody>
        </p:sp>
      </p:grpSp>
      <p:sp>
        <p:nvSpPr>
          <p:cNvPr id="251937" name="Text Box 33"/>
          <p:cNvSpPr txBox="1">
            <a:spLocks noChangeArrowheads="1"/>
          </p:cNvSpPr>
          <p:nvPr/>
        </p:nvSpPr>
        <p:spPr bwMode="auto">
          <a:xfrm>
            <a:off x="6504297" y="1689100"/>
            <a:ext cx="9701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00"/>
                </a:solidFill>
              </a:rPr>
              <a:t>30050</a:t>
            </a:r>
          </a:p>
        </p:txBody>
      </p:sp>
      <p:grpSp>
        <p:nvGrpSpPr>
          <p:cNvPr id="251940" name="Group 36"/>
          <p:cNvGrpSpPr>
            <a:grpSpLocks/>
          </p:cNvGrpSpPr>
          <p:nvPr/>
        </p:nvGrpSpPr>
        <p:grpSpPr bwMode="auto">
          <a:xfrm>
            <a:off x="6553200" y="4572000"/>
            <a:ext cx="838200" cy="1219200"/>
            <a:chOff x="4128" y="2880"/>
            <a:chExt cx="528" cy="768"/>
          </a:xfrm>
        </p:grpSpPr>
        <p:sp>
          <p:nvSpPr>
            <p:cNvPr id="251941" name="Rectangle 37"/>
            <p:cNvSpPr>
              <a:spLocks noChangeArrowheads="1"/>
            </p:cNvSpPr>
            <p:nvPr/>
          </p:nvSpPr>
          <p:spPr bwMode="auto">
            <a:xfrm>
              <a:off x="4128" y="2880"/>
              <a:ext cx="528" cy="768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42" name="Text Box 38"/>
            <p:cNvSpPr txBox="1">
              <a:spLocks noChangeArrowheads="1"/>
            </p:cNvSpPr>
            <p:nvPr/>
          </p:nvSpPr>
          <p:spPr bwMode="auto">
            <a:xfrm>
              <a:off x="4224" y="3120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251945" name="Text Box 41"/>
          <p:cNvSpPr txBox="1">
            <a:spLocks noChangeArrowheads="1"/>
          </p:cNvSpPr>
          <p:nvPr/>
        </p:nvSpPr>
        <p:spPr bwMode="auto">
          <a:xfrm>
            <a:off x="76200" y="5229761"/>
            <a:ext cx="590867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When you’re done, you use the </a:t>
            </a:r>
            <a:br>
              <a:rPr lang="en-US" sz="2000"/>
            </a:br>
            <a:r>
              <a:rPr lang="en-US" sz="2000">
                <a:solidFill>
                  <a:schemeClr val="accent2"/>
                </a:solidFill>
              </a:rPr>
              <a:t>delete </a:t>
            </a:r>
            <a:r>
              <a:rPr lang="en-US" sz="2000"/>
              <a:t>command to </a:t>
            </a:r>
            <a:r>
              <a:rPr lang="en-US" sz="2000">
                <a:solidFill>
                  <a:srgbClr val="6600CC"/>
                </a:solidFill>
              </a:rPr>
              <a:t>free</a:t>
            </a:r>
            <a:r>
              <a:rPr lang="en-US" sz="2000"/>
              <a:t> the array.  </a:t>
            </a:r>
          </a:p>
          <a:p>
            <a:pPr algn="ctr"/>
            <a:endParaRPr lang="en-US" sz="2000"/>
          </a:p>
          <a:p>
            <a:pPr algn="ctr"/>
            <a:r>
              <a:rPr lang="en-US" sz="2000"/>
              <a:t>Usage: </a:t>
            </a:r>
            <a:r>
              <a:rPr lang="en-US" sz="2000">
                <a:solidFill>
                  <a:srgbClr val="990000"/>
                </a:solidFill>
              </a:rPr>
              <a:t>delete</a:t>
            </a:r>
            <a:r>
              <a:rPr lang="en-US" sz="2000"/>
              <a:t> </a:t>
            </a:r>
            <a:r>
              <a:rPr lang="en-US" sz="2000">
                <a:solidFill>
                  <a:srgbClr val="006666"/>
                </a:solidFill>
              </a:rPr>
              <a:t>[]</a:t>
            </a:r>
            <a:r>
              <a:rPr lang="en-US" sz="2000">
                <a:solidFill>
                  <a:schemeClr val="accent2"/>
                </a:solidFill>
              </a:rPr>
              <a:t> </a:t>
            </a:r>
            <a:r>
              <a:rPr lang="en-US" sz="2000" err="1">
                <a:solidFill>
                  <a:schemeClr val="accent2"/>
                </a:solidFill>
              </a:rPr>
              <a:t>ptrname</a:t>
            </a:r>
            <a:r>
              <a:rPr lang="en-US" sz="2000"/>
              <a:t>;</a:t>
            </a:r>
          </a:p>
        </p:txBody>
      </p:sp>
      <p:sp>
        <p:nvSpPr>
          <p:cNvPr id="251946" name="Rectangle 42"/>
          <p:cNvSpPr>
            <a:spLocks noChangeArrowheads="1"/>
          </p:cNvSpPr>
          <p:nvPr/>
        </p:nvSpPr>
        <p:spPr bwMode="auto">
          <a:xfrm>
            <a:off x="5453062" y="4440237"/>
            <a:ext cx="3690938" cy="2417763"/>
          </a:xfrm>
          <a:prstGeom prst="rect">
            <a:avLst/>
          </a:prstGeom>
          <a:solidFill>
            <a:srgbClr val="FFFFFF">
              <a:alpha val="85882"/>
            </a:srgbClr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944" name="AutoShape 40"/>
          <p:cNvSpPr>
            <a:spLocks noChangeArrowheads="1"/>
          </p:cNvSpPr>
          <p:nvPr/>
        </p:nvSpPr>
        <p:spPr bwMode="auto">
          <a:xfrm>
            <a:off x="5562600" y="5102914"/>
            <a:ext cx="3429000" cy="840686"/>
          </a:xfrm>
          <a:prstGeom prst="wedgeRoundRectCallout">
            <a:avLst>
              <a:gd name="adj1" fmla="val 54161"/>
              <a:gd name="adj2" fmla="val 154645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/>
              <a:t>Ok.. I’ll let someone else use that memory now…</a:t>
            </a:r>
          </a:p>
        </p:txBody>
      </p:sp>
      <p:sp>
        <p:nvSpPr>
          <p:cNvPr id="251948" name="Rectangle 44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New and Delete (For Arrays)</a:t>
            </a:r>
          </a:p>
        </p:txBody>
      </p:sp>
      <p:grpSp>
        <p:nvGrpSpPr>
          <p:cNvPr id="251954" name="Group 50"/>
          <p:cNvGrpSpPr>
            <a:grpSpLocks/>
          </p:cNvGrpSpPr>
          <p:nvPr/>
        </p:nvGrpSpPr>
        <p:grpSpPr bwMode="auto">
          <a:xfrm>
            <a:off x="204789" y="4579936"/>
            <a:ext cx="3241675" cy="554038"/>
            <a:chOff x="129" y="2885"/>
            <a:chExt cx="2042" cy="349"/>
          </a:xfrm>
        </p:grpSpPr>
        <p:sp>
          <p:nvSpPr>
            <p:cNvPr id="251953" name="Rectangle 49"/>
            <p:cNvSpPr>
              <a:spLocks noChangeArrowheads="1"/>
            </p:cNvSpPr>
            <p:nvPr/>
          </p:nvSpPr>
          <p:spPr bwMode="auto">
            <a:xfrm>
              <a:off x="205" y="2898"/>
              <a:ext cx="944" cy="179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52" name="Text Box 48"/>
            <p:cNvSpPr txBox="1">
              <a:spLocks noChangeArrowheads="1"/>
            </p:cNvSpPr>
            <p:nvPr/>
          </p:nvSpPr>
          <p:spPr bwMode="auto">
            <a:xfrm>
              <a:off x="129" y="2885"/>
              <a:ext cx="2042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/>
                <a:t>      </a:t>
              </a:r>
              <a:r>
                <a:rPr lang="en-US" sz="1100"/>
                <a:t> </a:t>
              </a:r>
              <a:r>
                <a:rPr lang="en-US" sz="1800" err="1"/>
                <a:t>arr</a:t>
              </a:r>
              <a:r>
                <a:rPr lang="en-US" sz="1800"/>
                <a:t>[0] = 50;    </a:t>
              </a:r>
              <a:endParaRPr lang="en-US" sz="1800">
                <a:solidFill>
                  <a:srgbClr val="FF3300"/>
                </a:solidFill>
              </a:endParaRPr>
            </a:p>
            <a:p>
              <a:r>
                <a:rPr lang="en-US" sz="1100" b="1">
                  <a:solidFill>
                    <a:schemeClr val="tx1"/>
                  </a:solidFill>
                </a:rPr>
                <a:t> </a:t>
              </a:r>
              <a:r>
                <a:rPr lang="en-US" sz="1200" b="1">
                  <a:solidFill>
                    <a:schemeClr val="tx1"/>
                  </a:solidFill>
                </a:rPr>
                <a:t>}</a:t>
              </a:r>
              <a:endParaRPr lang="en-US" sz="1600" b="1">
                <a:solidFill>
                  <a:schemeClr val="tx1"/>
                </a:solidFill>
              </a:endParaRPr>
            </a:p>
          </p:txBody>
        </p:sp>
      </p:grpSp>
      <p:sp>
        <p:nvSpPr>
          <p:cNvPr id="51" name="Line 35"/>
          <p:cNvSpPr>
            <a:spLocks noChangeShapeType="1"/>
          </p:cNvSpPr>
          <p:nvPr/>
        </p:nvSpPr>
        <p:spPr bwMode="auto">
          <a:xfrm>
            <a:off x="392113" y="44608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AutoShape 39"/>
          <p:cNvSpPr>
            <a:spLocks noChangeArrowheads="1"/>
          </p:cNvSpPr>
          <p:nvPr/>
        </p:nvSpPr>
        <p:spPr bwMode="auto">
          <a:xfrm>
            <a:off x="1825626" y="176675"/>
            <a:ext cx="4060824" cy="1927254"/>
          </a:xfrm>
          <a:prstGeom prst="wedgeRoundRectCallout">
            <a:avLst>
              <a:gd name="adj1" fmla="val 68506"/>
              <a:gd name="adj2" fmla="val 34628"/>
              <a:gd name="adj3" fmla="val 16667"/>
            </a:avLst>
          </a:prstGeom>
          <a:solidFill>
            <a:srgbClr val="FFEFD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 not the pointer variable itself! </a:t>
            </a:r>
            <a:br>
              <a:rPr lang="en-US" sz="2000">
                <a:solidFill>
                  <a:schemeClr val="tx1"/>
                </a:solidFill>
              </a:rPr>
            </a:br>
            <a:br>
              <a:rPr lang="en-US" sz="8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Our pointer variable still holds the address of the previously-reserved memory slots!</a:t>
            </a:r>
          </a:p>
        </p:txBody>
      </p:sp>
      <p:sp>
        <p:nvSpPr>
          <p:cNvPr id="53" name="AutoShape 39"/>
          <p:cNvSpPr>
            <a:spLocks noChangeArrowheads="1"/>
          </p:cNvSpPr>
          <p:nvPr/>
        </p:nvSpPr>
        <p:spPr bwMode="auto">
          <a:xfrm>
            <a:off x="2971800" y="3426514"/>
            <a:ext cx="2514600" cy="1676400"/>
          </a:xfrm>
          <a:prstGeom prst="wedgeRoundRectCallout">
            <a:avLst>
              <a:gd name="adj1" fmla="val 81453"/>
              <a:gd name="adj2" fmla="val 43445"/>
              <a:gd name="adj3" fmla="val 16667"/>
            </a:avLst>
          </a:prstGeom>
          <a:solidFill>
            <a:srgbClr val="FFEFD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>
                <a:solidFill>
                  <a:schemeClr val="accent2"/>
                </a:solidFill>
              </a:rPr>
              <a:t>Note</a:t>
            </a:r>
            <a:r>
              <a:rPr lang="en-US" sz="2000"/>
              <a:t>: When you use the delete command, you free the pointed-to memory…</a:t>
            </a:r>
          </a:p>
        </p:txBody>
      </p:sp>
      <p:sp>
        <p:nvSpPr>
          <p:cNvPr id="54" name="AutoShape 39"/>
          <p:cNvSpPr>
            <a:spLocks noChangeArrowheads="1"/>
          </p:cNvSpPr>
          <p:nvPr/>
        </p:nvSpPr>
        <p:spPr bwMode="auto">
          <a:xfrm>
            <a:off x="2703750" y="5133974"/>
            <a:ext cx="3365277" cy="1655244"/>
          </a:xfrm>
          <a:prstGeom prst="wedgeRoundRectCallout">
            <a:avLst>
              <a:gd name="adj1" fmla="val -85869"/>
              <a:gd name="adj2" fmla="val -60807"/>
              <a:gd name="adj3" fmla="val 16667"/>
            </a:avLst>
          </a:prstGeom>
          <a:solidFill>
            <a:srgbClr val="FFEFD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But they’re </a:t>
            </a:r>
            <a:r>
              <a:rPr lang="en-US" sz="1800">
                <a:solidFill>
                  <a:srgbClr val="FF0066"/>
                </a:solidFill>
              </a:rPr>
              <a:t>no longer reserved </a:t>
            </a:r>
            <a:r>
              <a:rPr lang="en-US" sz="1800">
                <a:solidFill>
                  <a:schemeClr val="tx1"/>
                </a:solidFill>
              </a:rPr>
              <a:t>for this program! </a:t>
            </a:r>
            <a:br>
              <a:rPr lang="en-US" sz="1800">
                <a:solidFill>
                  <a:schemeClr val="tx1"/>
                </a:solidFill>
              </a:rPr>
            </a:br>
            <a:br>
              <a:rPr lang="en-US" sz="1400">
                <a:solidFill>
                  <a:schemeClr val="tx1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So don’t try to access them or </a:t>
            </a:r>
            <a:r>
              <a:rPr lang="en-US" sz="1800">
                <a:solidFill>
                  <a:srgbClr val="FF0066"/>
                </a:solidFill>
              </a:rPr>
              <a:t>bad</a:t>
            </a:r>
            <a:r>
              <a:rPr lang="en-US" sz="1800">
                <a:solidFill>
                  <a:schemeClr val="tx1"/>
                </a:solidFill>
              </a:rPr>
              <a:t> things will happen!</a:t>
            </a:r>
          </a:p>
        </p:txBody>
      </p:sp>
      <p:sp>
        <p:nvSpPr>
          <p:cNvPr id="251938" name="Freeform 34"/>
          <p:cNvSpPr>
            <a:spLocks/>
          </p:cNvSpPr>
          <p:nvPr/>
        </p:nvSpPr>
        <p:spPr bwMode="auto">
          <a:xfrm>
            <a:off x="5473700" y="1905000"/>
            <a:ext cx="1079500" cy="2667000"/>
          </a:xfrm>
          <a:custGeom>
            <a:avLst/>
            <a:gdLst>
              <a:gd name="T0" fmla="*/ 680 w 680"/>
              <a:gd name="T1" fmla="*/ 0 h 1680"/>
              <a:gd name="T2" fmla="*/ 8 w 680"/>
              <a:gd name="T3" fmla="*/ 912 h 1680"/>
              <a:gd name="T4" fmla="*/ 632 w 680"/>
              <a:gd name="T5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0" h="1680">
                <a:moveTo>
                  <a:pt x="680" y="0"/>
                </a:moveTo>
                <a:cubicBezTo>
                  <a:pt x="348" y="316"/>
                  <a:pt x="16" y="632"/>
                  <a:pt x="8" y="912"/>
                </a:cubicBezTo>
                <a:cubicBezTo>
                  <a:pt x="0" y="1192"/>
                  <a:pt x="316" y="1436"/>
                  <a:pt x="632" y="1680"/>
                </a:cubicBezTo>
              </a:path>
            </a:pathLst>
          </a:custGeom>
          <a:noFill/>
          <a:ln w="28575" cap="flat" cmpd="sng">
            <a:solidFill>
              <a:srgbClr val="008080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43" name="AutoShape 39"/>
          <p:cNvSpPr>
            <a:spLocks noChangeArrowheads="1"/>
          </p:cNvSpPr>
          <p:nvPr/>
        </p:nvSpPr>
        <p:spPr bwMode="auto">
          <a:xfrm>
            <a:off x="1981199" y="2832212"/>
            <a:ext cx="3626581" cy="1214480"/>
          </a:xfrm>
          <a:prstGeom prst="wedgeRoundRectCallout">
            <a:avLst>
              <a:gd name="adj1" fmla="val -69815"/>
              <a:gd name="adj2" fmla="val 74338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/>
              <a:t>Operating System – I’m done with my 12 bytes of memory at location 30050.</a:t>
            </a:r>
          </a:p>
        </p:txBody>
      </p:sp>
      <p:sp>
        <p:nvSpPr>
          <p:cNvPr id="56" name="AutoShape 46"/>
          <p:cNvSpPr>
            <a:spLocks noChangeArrowheads="1"/>
          </p:cNvSpPr>
          <p:nvPr/>
        </p:nvSpPr>
        <p:spPr bwMode="auto">
          <a:xfrm>
            <a:off x="2224088" y="4046692"/>
            <a:ext cx="1509712" cy="1273175"/>
          </a:xfrm>
          <a:prstGeom prst="irregularSeal2">
            <a:avLst/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>
                <a:solidFill>
                  <a:srgbClr val="FFFF00"/>
                </a:solidFill>
              </a:rPr>
              <a:t>CRASH!</a:t>
            </a:r>
          </a:p>
        </p:txBody>
      </p:sp>
      <p:sp>
        <p:nvSpPr>
          <p:cNvPr id="57" name="Line 35"/>
          <p:cNvSpPr>
            <a:spLocks noChangeShapeType="1"/>
          </p:cNvSpPr>
          <p:nvPr/>
        </p:nvSpPr>
        <p:spPr bwMode="auto">
          <a:xfrm>
            <a:off x="413018" y="4775838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5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45" grpId="0" autoUpdateAnimBg="0"/>
      <p:bldP spid="251946" grpId="0" animBg="1"/>
      <p:bldP spid="251944" grpId="0" animBg="1" autoUpdateAnimBg="0"/>
      <p:bldP spid="251944" grpId="1" animBg="1"/>
      <p:bldP spid="51" grpId="0" animBg="1"/>
      <p:bldP spid="52" grpId="0" animBg="1" autoUpdateAnimBg="0"/>
      <p:bldP spid="52" grpId="1" animBg="1"/>
      <p:bldP spid="53" grpId="0" animBg="1" autoUpdateAnimBg="0"/>
      <p:bldP spid="53" grpId="1" animBg="1"/>
      <p:bldP spid="54" grpId="0" animBg="1" autoUpdateAnimBg="0"/>
      <p:bldP spid="54" grpId="1" animBg="1"/>
      <p:bldP spid="251943" grpId="0" animBg="1" autoUpdateAnimBg="0"/>
      <p:bldP spid="251943" grpId="1" animBg="1"/>
      <p:bldP spid="56" grpId="0" animBg="1"/>
      <p:bldP spid="5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87E6-8931-4598-B26D-317B2825B761}" type="slidenum">
              <a:rPr lang="en-US"/>
              <a:pPr/>
              <a:t>32</a:t>
            </a:fld>
            <a:endParaRPr lang="en-US"/>
          </a:p>
        </p:txBody>
      </p:sp>
      <p:sp>
        <p:nvSpPr>
          <p:cNvPr id="247810" name="Rectangle 2"/>
          <p:cNvSpPr>
            <a:spLocks noChangeArrowheads="1"/>
          </p:cNvSpPr>
          <p:nvPr/>
        </p:nvSpPr>
        <p:spPr bwMode="auto">
          <a:xfrm>
            <a:off x="283029" y="-76200"/>
            <a:ext cx="844731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/>
              <a:t>New and Delete (For Non-Arrays)</a:t>
            </a:r>
          </a:p>
        </p:txBody>
      </p:sp>
      <p:sp>
        <p:nvSpPr>
          <p:cNvPr id="247811" name="Text Box 3"/>
          <p:cNvSpPr txBox="1">
            <a:spLocks noChangeArrowheads="1"/>
          </p:cNvSpPr>
          <p:nvPr/>
        </p:nvSpPr>
        <p:spPr bwMode="auto">
          <a:xfrm>
            <a:off x="876299" y="925471"/>
            <a:ext cx="7391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/>
              <a:t>We can also use new and delete to dynamically create other types of variables as well!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85BE12-B7D2-4468-867E-150105D2DBA8}"/>
              </a:ext>
            </a:extLst>
          </p:cNvPr>
          <p:cNvGrpSpPr/>
          <p:nvPr/>
        </p:nvGrpSpPr>
        <p:grpSpPr>
          <a:xfrm>
            <a:off x="152400" y="2035315"/>
            <a:ext cx="4419600" cy="4749461"/>
            <a:chOff x="152400" y="2035315"/>
            <a:chExt cx="4419600" cy="4749461"/>
          </a:xfrm>
        </p:grpSpPr>
        <p:sp>
          <p:nvSpPr>
            <p:cNvPr id="247812" name="Rectangle 4"/>
            <p:cNvSpPr>
              <a:spLocks noChangeArrowheads="1"/>
            </p:cNvSpPr>
            <p:nvPr/>
          </p:nvSpPr>
          <p:spPr bwMode="auto">
            <a:xfrm>
              <a:off x="152400" y="2035315"/>
              <a:ext cx="4419600" cy="467028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13" name="Text Box 5"/>
            <p:cNvSpPr txBox="1">
              <a:spLocks noChangeArrowheads="1"/>
            </p:cNvSpPr>
            <p:nvPr/>
          </p:nvSpPr>
          <p:spPr bwMode="auto">
            <a:xfrm>
              <a:off x="152400" y="2075795"/>
              <a:ext cx="1314784" cy="47089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j-lt"/>
                </a:rPr>
                <a:t>int main()</a:t>
              </a:r>
            </a:p>
            <a:p>
              <a:r>
                <a:rPr lang="en-US" sz="2000">
                  <a:latin typeface="+mj-lt"/>
                </a:rPr>
                <a:t>{</a:t>
              </a:r>
            </a:p>
            <a:p>
              <a:endParaRPr lang="en-US" sz="2000">
                <a:latin typeface="+mj-lt"/>
              </a:endParaRPr>
            </a:p>
            <a:p>
              <a:endParaRPr lang="en-US" sz="2000">
                <a:latin typeface="+mj-lt"/>
              </a:endParaRPr>
            </a:p>
            <a:p>
              <a:r>
                <a:rPr lang="en-US" sz="2000">
                  <a:latin typeface="+mj-lt"/>
                </a:rPr>
                <a:t> </a:t>
              </a:r>
            </a:p>
            <a:p>
              <a:endParaRPr lang="en-US" sz="2000">
                <a:latin typeface="+mj-lt"/>
              </a:endParaRPr>
            </a:p>
            <a:p>
              <a:endParaRPr lang="en-US" sz="2000">
                <a:latin typeface="+mj-lt"/>
              </a:endParaRPr>
            </a:p>
            <a:p>
              <a:endParaRPr lang="en-US" sz="2000">
                <a:latin typeface="+mj-lt"/>
              </a:endParaRPr>
            </a:p>
            <a:p>
              <a:endParaRPr lang="en-US" sz="2000">
                <a:latin typeface="+mj-lt"/>
              </a:endParaRPr>
            </a:p>
            <a:p>
              <a:endParaRPr lang="en-US" sz="2000">
                <a:latin typeface="+mj-lt"/>
              </a:endParaRPr>
            </a:p>
            <a:p>
              <a:endParaRPr lang="en-US" sz="2000">
                <a:latin typeface="+mj-lt"/>
              </a:endParaRPr>
            </a:p>
            <a:p>
              <a:endParaRPr lang="en-US" sz="2000">
                <a:latin typeface="+mj-lt"/>
              </a:endParaRPr>
            </a:p>
            <a:p>
              <a:endParaRPr lang="en-US" sz="2000">
                <a:latin typeface="+mj-lt"/>
              </a:endParaRPr>
            </a:p>
            <a:p>
              <a:endParaRPr lang="en-US" sz="2000">
                <a:latin typeface="+mj-lt"/>
              </a:endParaRPr>
            </a:p>
            <a:p>
              <a:r>
                <a:rPr lang="en-US" sz="2000">
                  <a:latin typeface="+mj-lt"/>
                </a:rPr>
                <a:t>}</a:t>
              </a:r>
            </a:p>
          </p:txBody>
        </p:sp>
      </p:grpSp>
      <p:sp>
        <p:nvSpPr>
          <p:cNvPr id="247814" name="Rectangle 6"/>
          <p:cNvSpPr>
            <a:spLocks noChangeArrowheads="1"/>
          </p:cNvSpPr>
          <p:nvPr/>
        </p:nvSpPr>
        <p:spPr bwMode="auto">
          <a:xfrm>
            <a:off x="4571999" y="2369403"/>
            <a:ext cx="441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For instance, we can allocate an </a:t>
            </a:r>
            <a:r>
              <a:rPr lang="en-US">
                <a:solidFill>
                  <a:srgbClr val="FF0000"/>
                </a:solidFill>
              </a:rPr>
              <a:t>integer</a:t>
            </a:r>
            <a:r>
              <a:rPr lang="en-US">
                <a:solidFill>
                  <a:schemeClr val="tx1"/>
                </a:solidFill>
              </a:rPr>
              <a:t> variable like this…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A84331-736C-4336-A4C9-C5F90CFBB0D3}"/>
              </a:ext>
            </a:extLst>
          </p:cNvPr>
          <p:cNvSpPr txBox="1"/>
          <p:nvPr/>
        </p:nvSpPr>
        <p:spPr>
          <a:xfrm>
            <a:off x="465462" y="2707256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7030A0"/>
                </a:solidFill>
              </a:rPr>
              <a:t>// define our pointer </a:t>
            </a:r>
          </a:p>
          <a:p>
            <a:r>
              <a:rPr lang="en-US" sz="2000">
                <a:solidFill>
                  <a:srgbClr val="FF0000"/>
                </a:solidFill>
              </a:rPr>
              <a:t>int</a:t>
            </a:r>
            <a:r>
              <a:rPr lang="en-US" sz="2000"/>
              <a:t> *</a:t>
            </a:r>
            <a:r>
              <a:rPr lang="en-US" sz="2000" err="1"/>
              <a:t>ptr</a:t>
            </a:r>
            <a:r>
              <a:rPr lang="en-US" sz="2000"/>
              <a:t>;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CB24C1-B4F8-477D-BFEE-1C88436E7A08}"/>
              </a:ext>
            </a:extLst>
          </p:cNvPr>
          <p:cNvSpPr txBox="1"/>
          <p:nvPr/>
        </p:nvSpPr>
        <p:spPr>
          <a:xfrm>
            <a:off x="465462" y="3568360"/>
            <a:ext cx="39773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7030A0"/>
                </a:solidFill>
              </a:rPr>
              <a:t>// allocate our dynamic variable</a:t>
            </a:r>
          </a:p>
          <a:p>
            <a:r>
              <a:rPr lang="en-US" sz="2000" err="1"/>
              <a:t>ptr</a:t>
            </a:r>
            <a:r>
              <a:rPr lang="en-US" sz="2000"/>
              <a:t> = new </a:t>
            </a:r>
            <a:r>
              <a:rPr lang="en-US" sz="2000">
                <a:solidFill>
                  <a:srgbClr val="FF0000"/>
                </a:solidFill>
              </a:rPr>
              <a:t>int</a:t>
            </a:r>
            <a:r>
              <a:rPr lang="en-US" sz="2000"/>
              <a:t>;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1BD4EA-A376-4BEB-8EC8-7613FCFC263C}"/>
              </a:ext>
            </a:extLst>
          </p:cNvPr>
          <p:cNvSpPr txBox="1"/>
          <p:nvPr/>
        </p:nvSpPr>
        <p:spPr>
          <a:xfrm>
            <a:off x="465462" y="4429464"/>
            <a:ext cx="34451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7030A0"/>
                </a:solidFill>
              </a:rPr>
              <a:t>// use our dynamic variable</a:t>
            </a:r>
          </a:p>
          <a:p>
            <a:r>
              <a:rPr lang="en-US" sz="2000"/>
              <a:t>*</a:t>
            </a:r>
            <a:r>
              <a:rPr lang="en-US" sz="2000" err="1"/>
              <a:t>ptr</a:t>
            </a:r>
            <a:r>
              <a:rPr lang="en-US" sz="2000"/>
              <a:t> = 42;  </a:t>
            </a:r>
          </a:p>
          <a:p>
            <a:r>
              <a:rPr lang="en-US" sz="2000" err="1"/>
              <a:t>cout</a:t>
            </a:r>
            <a:r>
              <a:rPr lang="en-US" sz="2000"/>
              <a:t> &lt;&lt; *</a:t>
            </a:r>
            <a:r>
              <a:rPr lang="en-US" sz="2000" err="1"/>
              <a:t>ptr</a:t>
            </a:r>
            <a:r>
              <a:rPr lang="en-US" sz="2000"/>
              <a:t> &lt;&lt; </a:t>
            </a:r>
            <a:r>
              <a:rPr lang="en-US" sz="2000" err="1"/>
              <a:t>endl</a:t>
            </a:r>
            <a:r>
              <a:rPr lang="en-US" sz="2000"/>
              <a:t>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203610-0ACE-4D95-AA87-C0AC7A0EFE8C}"/>
              </a:ext>
            </a:extLst>
          </p:cNvPr>
          <p:cNvSpPr txBox="1"/>
          <p:nvPr/>
        </p:nvSpPr>
        <p:spPr>
          <a:xfrm>
            <a:off x="465462" y="5598345"/>
            <a:ext cx="3581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7030A0"/>
                </a:solidFill>
              </a:rPr>
              <a:t>// free our dynamic variable</a:t>
            </a:r>
          </a:p>
          <a:p>
            <a:r>
              <a:rPr lang="en-US" sz="2000"/>
              <a:t>delete </a:t>
            </a:r>
            <a:r>
              <a:rPr lang="en-US" sz="2000" err="1"/>
              <a:t>ptr</a:t>
            </a:r>
            <a:r>
              <a:rPr lang="en-US" sz="2000"/>
              <a:t>;</a:t>
            </a:r>
          </a:p>
        </p:txBody>
      </p:sp>
      <p:sp>
        <p:nvSpPr>
          <p:cNvPr id="247846" name="AutoShape 38"/>
          <p:cNvSpPr>
            <a:spLocks noChangeArrowheads="1"/>
          </p:cNvSpPr>
          <p:nvPr/>
        </p:nvSpPr>
        <p:spPr bwMode="auto">
          <a:xfrm>
            <a:off x="3124200" y="4513961"/>
            <a:ext cx="3695912" cy="1277239"/>
          </a:xfrm>
          <a:prstGeom prst="wedgeRoundRectCallout">
            <a:avLst>
              <a:gd name="adj1" fmla="val -96833"/>
              <a:gd name="adj2" fmla="val 64569"/>
              <a:gd name="adj3" fmla="val 16667"/>
            </a:avLst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accent2"/>
                </a:solidFill>
              </a:rPr>
              <a:t>Notice that we don’t need the [] brackets when we delete here…</a:t>
            </a:r>
            <a:endParaRPr lang="en-US" sz="1100"/>
          </a:p>
        </p:txBody>
      </p:sp>
      <p:sp>
        <p:nvSpPr>
          <p:cNvPr id="31" name="AutoShape 38">
            <a:extLst>
              <a:ext uri="{FF2B5EF4-FFF2-40B4-BE49-F238E27FC236}">
                <a16:creationId xmlns:a16="http://schemas.microsoft.com/office/drawing/2014/main" id="{FA7AB868-8334-4228-8E34-9476B364E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0745" y="2463892"/>
            <a:ext cx="2956255" cy="1277239"/>
          </a:xfrm>
          <a:prstGeom prst="wedgeRoundRectCallout">
            <a:avLst>
              <a:gd name="adj1" fmla="val -96833"/>
              <a:gd name="adj2" fmla="val 64569"/>
              <a:gd name="adj3" fmla="val 16667"/>
            </a:avLst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accent2"/>
                </a:solidFill>
              </a:rPr>
              <a:t>Since we didn’t allocate an array up here!</a:t>
            </a:r>
            <a:endParaRPr lang="en-US" sz="1100"/>
          </a:p>
        </p:txBody>
      </p:sp>
      <p:grpSp>
        <p:nvGrpSpPr>
          <p:cNvPr id="33" name="Group 17">
            <a:extLst>
              <a:ext uri="{FF2B5EF4-FFF2-40B4-BE49-F238E27FC236}">
                <a16:creationId xmlns:a16="http://schemas.microsoft.com/office/drawing/2014/main" id="{7BC98D50-2AA5-4916-BFE0-EE0E63883811}"/>
              </a:ext>
            </a:extLst>
          </p:cNvPr>
          <p:cNvGrpSpPr>
            <a:grpSpLocks/>
          </p:cNvGrpSpPr>
          <p:nvPr/>
        </p:nvGrpSpPr>
        <p:grpSpPr bwMode="auto">
          <a:xfrm>
            <a:off x="4806051" y="3795910"/>
            <a:ext cx="1676401" cy="461963"/>
            <a:chOff x="3627" y="864"/>
            <a:chExt cx="1056" cy="291"/>
          </a:xfrm>
        </p:grpSpPr>
        <p:sp>
          <p:nvSpPr>
            <p:cNvPr id="38" name="Rectangle 18">
              <a:extLst>
                <a:ext uri="{FF2B5EF4-FFF2-40B4-BE49-F238E27FC236}">
                  <a16:creationId xmlns:a16="http://schemas.microsoft.com/office/drawing/2014/main" id="{62DC844B-CE61-42CC-B65D-81E3831A8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919"/>
              <a:ext cx="651" cy="202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19">
              <a:extLst>
                <a:ext uri="{FF2B5EF4-FFF2-40B4-BE49-F238E27FC236}">
                  <a16:creationId xmlns:a16="http://schemas.microsoft.com/office/drawing/2014/main" id="{1A7673C8-E606-4A44-B0AA-0D1E474D2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7" y="864"/>
              <a:ext cx="4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err="1"/>
                <a:t>ptr</a:t>
              </a:r>
              <a:endParaRPr lang="en-US"/>
            </a:p>
          </p:txBody>
        </p:sp>
      </p:grpSp>
      <p:grpSp>
        <p:nvGrpSpPr>
          <p:cNvPr id="40" name="Group 35">
            <a:extLst>
              <a:ext uri="{FF2B5EF4-FFF2-40B4-BE49-F238E27FC236}">
                <a16:creationId xmlns:a16="http://schemas.microsoft.com/office/drawing/2014/main" id="{23781F36-3E56-47D1-BE07-0C426FE70B4C}"/>
              </a:ext>
            </a:extLst>
          </p:cNvPr>
          <p:cNvGrpSpPr>
            <a:grpSpLocks/>
          </p:cNvGrpSpPr>
          <p:nvPr/>
        </p:nvGrpSpPr>
        <p:grpSpPr bwMode="auto">
          <a:xfrm>
            <a:off x="6923994" y="4161721"/>
            <a:ext cx="2252663" cy="2530475"/>
            <a:chOff x="4128" y="2846"/>
            <a:chExt cx="1419" cy="1594"/>
          </a:xfrm>
        </p:grpSpPr>
        <p:sp>
          <p:nvSpPr>
            <p:cNvPr id="41" name="Rectangle 36">
              <a:extLst>
                <a:ext uri="{FF2B5EF4-FFF2-40B4-BE49-F238E27FC236}">
                  <a16:creationId xmlns:a16="http://schemas.microsoft.com/office/drawing/2014/main" id="{6FE4C4CF-91D7-444F-B8BD-1F46D8F42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8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37">
              <a:extLst>
                <a:ext uri="{FF2B5EF4-FFF2-40B4-BE49-F238E27FC236}">
                  <a16:creationId xmlns:a16="http://schemas.microsoft.com/office/drawing/2014/main" id="{49D596E3-06C6-4BE9-9B82-1095FAC2A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074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38">
              <a:extLst>
                <a:ext uri="{FF2B5EF4-FFF2-40B4-BE49-F238E27FC236}">
                  <a16:creationId xmlns:a16="http://schemas.microsoft.com/office/drawing/2014/main" id="{F1C685AA-7FFC-4A15-8F96-545AA6405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2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39">
              <a:extLst>
                <a:ext uri="{FF2B5EF4-FFF2-40B4-BE49-F238E27FC236}">
                  <a16:creationId xmlns:a16="http://schemas.microsoft.com/office/drawing/2014/main" id="{0B43B6C8-BD69-4173-8D21-82FEEF551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458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40">
              <a:extLst>
                <a:ext uri="{FF2B5EF4-FFF2-40B4-BE49-F238E27FC236}">
                  <a16:creationId xmlns:a16="http://schemas.microsoft.com/office/drawing/2014/main" id="{193ABB07-59AA-4197-B421-8351D13DC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64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41">
              <a:extLst>
                <a:ext uri="{FF2B5EF4-FFF2-40B4-BE49-F238E27FC236}">
                  <a16:creationId xmlns:a16="http://schemas.microsoft.com/office/drawing/2014/main" id="{CACDEE27-11F8-48CD-A145-567B20A54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40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42">
              <a:extLst>
                <a:ext uri="{FF2B5EF4-FFF2-40B4-BE49-F238E27FC236}">
                  <a16:creationId xmlns:a16="http://schemas.microsoft.com/office/drawing/2014/main" id="{98E241DE-91AD-41CE-924B-9862A34414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2" y="3775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...</a:t>
              </a:r>
            </a:p>
          </p:txBody>
        </p:sp>
        <p:sp>
          <p:nvSpPr>
            <p:cNvPr id="48" name="Text Box 43">
              <a:extLst>
                <a:ext uri="{FF2B5EF4-FFF2-40B4-BE49-F238E27FC236}">
                  <a16:creationId xmlns:a16="http://schemas.microsoft.com/office/drawing/2014/main" id="{4D091C38-8530-4C6B-B587-0A0626C04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3" y="2846"/>
              <a:ext cx="884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00030050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00030051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00030052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00030053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00030054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...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00030060</a:t>
              </a:r>
            </a:p>
            <a:p>
              <a:pPr algn="ctr"/>
              <a:endParaRPr lang="en-US" sz="2000" b="1">
                <a:latin typeface="Courier New" pitchFamily="49" charset="0"/>
              </a:endParaRPr>
            </a:p>
          </p:txBody>
        </p:sp>
      </p:grpSp>
      <p:sp>
        <p:nvSpPr>
          <p:cNvPr id="50" name="Rectangle 36">
            <a:extLst>
              <a:ext uri="{FF2B5EF4-FFF2-40B4-BE49-F238E27FC236}">
                <a16:creationId xmlns:a16="http://schemas.microsoft.com/office/drawing/2014/main" id="{68C4BFD6-FCD2-4459-BF53-AE30F353F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994" y="4209025"/>
            <a:ext cx="838200" cy="12361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A92A6-D021-458D-B529-A57BBEB237CF}"/>
              </a:ext>
            </a:extLst>
          </p:cNvPr>
          <p:cNvSpPr txBox="1"/>
          <p:nvPr/>
        </p:nvSpPr>
        <p:spPr>
          <a:xfrm>
            <a:off x="5496132" y="3869439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30050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2D4510C9-A470-4E35-B1F7-268B70443975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>
            <a:off x="6466269" y="4069494"/>
            <a:ext cx="473908" cy="2526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EFDDB2-ECC9-44FB-8E80-406CE9ABC320}"/>
              </a:ext>
            </a:extLst>
          </p:cNvPr>
          <p:cNvSpPr txBox="1"/>
          <p:nvPr/>
        </p:nvSpPr>
        <p:spPr>
          <a:xfrm>
            <a:off x="7010400" y="4559647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42</a:t>
            </a:r>
          </a:p>
        </p:txBody>
      </p:sp>
      <p:sp>
        <p:nvSpPr>
          <p:cNvPr id="52" name="AutoShape 33">
            <a:extLst>
              <a:ext uri="{FF2B5EF4-FFF2-40B4-BE49-F238E27FC236}">
                <a16:creationId xmlns:a16="http://schemas.microsoft.com/office/drawing/2014/main" id="{3E386C83-D294-4B3F-9407-9759D8377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156" y="2660348"/>
            <a:ext cx="3429000" cy="1057359"/>
          </a:xfrm>
          <a:prstGeom prst="wedgeRoundRectCallout">
            <a:avLst>
              <a:gd name="adj1" fmla="val -74135"/>
              <a:gd name="adj2" fmla="val 73361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/>
              <a:t>Operating System – can you reserve </a:t>
            </a:r>
            <a:r>
              <a:rPr lang="en-US" sz="2000">
                <a:solidFill>
                  <a:srgbClr val="6600CC"/>
                </a:solidFill>
              </a:rPr>
              <a:t>4 bytes </a:t>
            </a:r>
            <a:r>
              <a:rPr lang="en-US" sz="2000"/>
              <a:t>of memory for me?</a:t>
            </a:r>
          </a:p>
        </p:txBody>
      </p:sp>
      <p:sp>
        <p:nvSpPr>
          <p:cNvPr id="53" name="AutoShape 34">
            <a:extLst>
              <a:ext uri="{FF2B5EF4-FFF2-40B4-BE49-F238E27FC236}">
                <a16:creationId xmlns:a16="http://schemas.microsoft.com/office/drawing/2014/main" id="{7503A927-6C0A-4496-AB7A-BF60CF69A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999529"/>
            <a:ext cx="3429000" cy="1096471"/>
          </a:xfrm>
          <a:prstGeom prst="wedgeRoundRectCallout">
            <a:avLst>
              <a:gd name="adj1" fmla="val 52037"/>
              <a:gd name="adj2" fmla="val 114218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/>
              <a:t>Ok.. I found 4 bytes of free memory at address </a:t>
            </a:r>
            <a:r>
              <a:rPr lang="en-US" sz="2000">
                <a:solidFill>
                  <a:srgbClr val="990000"/>
                </a:solidFill>
              </a:rPr>
              <a:t>30050</a:t>
            </a:r>
            <a:r>
              <a:rPr lang="en-US" sz="2000"/>
              <a:t>. </a:t>
            </a:r>
          </a:p>
        </p:txBody>
      </p:sp>
      <p:sp>
        <p:nvSpPr>
          <p:cNvPr id="54" name="AutoShape 40">
            <a:extLst>
              <a:ext uri="{FF2B5EF4-FFF2-40B4-BE49-F238E27FC236}">
                <a16:creationId xmlns:a16="http://schemas.microsoft.com/office/drawing/2014/main" id="{C3F5EE08-FC6F-474E-BABE-E8613B11E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156" y="4807761"/>
            <a:ext cx="3108444" cy="1135839"/>
          </a:xfrm>
          <a:prstGeom prst="wedgeRoundRectCallout">
            <a:avLst>
              <a:gd name="adj1" fmla="val 55795"/>
              <a:gd name="adj2" fmla="val 132283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/>
              <a:t>Ok.. I’ll let someone else use that memory now…</a:t>
            </a:r>
          </a:p>
        </p:txBody>
      </p:sp>
      <p:sp>
        <p:nvSpPr>
          <p:cNvPr id="55" name="AutoShape 39">
            <a:extLst>
              <a:ext uri="{FF2B5EF4-FFF2-40B4-BE49-F238E27FC236}">
                <a16:creationId xmlns:a16="http://schemas.microsoft.com/office/drawing/2014/main" id="{162EE300-9064-48B1-A1F5-6C717E442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751" y="4520658"/>
            <a:ext cx="3626581" cy="1214480"/>
          </a:xfrm>
          <a:prstGeom prst="wedgeRoundRectCallout">
            <a:avLst>
              <a:gd name="adj1" fmla="val -69815"/>
              <a:gd name="adj2" fmla="val 74338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/>
              <a:t>Operating System – I’m done with my 4 bytes of memory at location 30050.</a:t>
            </a:r>
          </a:p>
        </p:txBody>
      </p:sp>
    </p:spTree>
    <p:extLst>
      <p:ext uri="{BB962C8B-B14F-4D97-AF65-F5344CB8AC3E}">
        <p14:creationId xmlns:p14="http://schemas.microsoft.com/office/powerpoint/2010/main" val="19708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4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4" grpId="0"/>
      <p:bldP spid="2" grpId="0"/>
      <p:bldP spid="23" grpId="0"/>
      <p:bldP spid="29" grpId="0"/>
      <p:bldP spid="30" grpId="0"/>
      <p:bldP spid="247846" grpId="0" animBg="1"/>
      <p:bldP spid="31" grpId="0" animBg="1"/>
      <p:bldP spid="50" grpId="0" animBg="1"/>
      <p:bldP spid="50" grpId="1" animBg="1"/>
      <p:bldP spid="4" grpId="0"/>
      <p:bldP spid="4" grpId="1"/>
      <p:bldP spid="9" grpId="0"/>
      <p:bldP spid="9" grpId="1"/>
      <p:bldP spid="52" grpId="0" animBg="1"/>
      <p:bldP spid="52" grpId="1" animBg="1"/>
      <p:bldP spid="53" grpId="0" animBg="1"/>
      <p:bldP spid="53" grpId="1" animBg="1"/>
      <p:bldP spid="54" grpId="0" animBg="1" autoUpdateAnimBg="0"/>
      <p:bldP spid="54" grpId="1" animBg="1"/>
      <p:bldP spid="55" grpId="0" animBg="1" autoUpdateAnimBg="0"/>
      <p:bldP spid="55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3">
            <a:extLst>
              <a:ext uri="{FF2B5EF4-FFF2-40B4-BE49-F238E27FC236}">
                <a16:creationId xmlns:a16="http://schemas.microsoft.com/office/drawing/2014/main" id="{794B2854-7E3B-4E02-9534-AC7B2ACE9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299" y="925471"/>
            <a:ext cx="7391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/>
              <a:t>We can also use new and delete to dynamically create other types of variables as well!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87E6-8931-4598-B26D-317B2825B761}" type="slidenum">
              <a:rPr lang="en-US"/>
              <a:pPr/>
              <a:t>33</a:t>
            </a:fld>
            <a:endParaRPr lang="en-US"/>
          </a:p>
        </p:txBody>
      </p:sp>
      <p:sp>
        <p:nvSpPr>
          <p:cNvPr id="247810" name="Rectangle 2"/>
          <p:cNvSpPr>
            <a:spLocks noChangeArrowheads="1"/>
          </p:cNvSpPr>
          <p:nvPr/>
        </p:nvSpPr>
        <p:spPr bwMode="auto">
          <a:xfrm>
            <a:off x="283029" y="-76200"/>
            <a:ext cx="844731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/>
              <a:t>New and Delete (For Non-Arrays)</a:t>
            </a:r>
          </a:p>
        </p:txBody>
      </p:sp>
      <p:sp>
        <p:nvSpPr>
          <p:cNvPr id="247812" name="Rectangle 4"/>
          <p:cNvSpPr>
            <a:spLocks noChangeArrowheads="1"/>
          </p:cNvSpPr>
          <p:nvPr/>
        </p:nvSpPr>
        <p:spPr bwMode="auto">
          <a:xfrm>
            <a:off x="152400" y="2035315"/>
            <a:ext cx="4419600" cy="467028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813" name="Text Box 5"/>
          <p:cNvSpPr txBox="1">
            <a:spLocks noChangeArrowheads="1"/>
          </p:cNvSpPr>
          <p:nvPr/>
        </p:nvSpPr>
        <p:spPr bwMode="auto">
          <a:xfrm>
            <a:off x="152400" y="2075795"/>
            <a:ext cx="1314784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+mj-lt"/>
              </a:rPr>
              <a:t>int main()</a:t>
            </a:r>
          </a:p>
          <a:p>
            <a:r>
              <a:rPr lang="en-US" sz="2000">
                <a:latin typeface="+mj-lt"/>
              </a:rPr>
              <a:t>{</a:t>
            </a:r>
          </a:p>
          <a:p>
            <a:endParaRPr lang="en-US" sz="2000">
              <a:latin typeface="+mj-lt"/>
            </a:endParaRPr>
          </a:p>
          <a:p>
            <a:endParaRPr lang="en-US" sz="2000">
              <a:latin typeface="+mj-lt"/>
            </a:endParaRPr>
          </a:p>
          <a:p>
            <a:r>
              <a:rPr lang="en-US" sz="2000">
                <a:latin typeface="+mj-lt"/>
              </a:rPr>
              <a:t> </a:t>
            </a:r>
          </a:p>
          <a:p>
            <a:endParaRPr lang="en-US" sz="2000">
              <a:latin typeface="+mj-lt"/>
            </a:endParaRPr>
          </a:p>
          <a:p>
            <a:endParaRPr lang="en-US" sz="2000">
              <a:latin typeface="+mj-lt"/>
            </a:endParaRPr>
          </a:p>
          <a:p>
            <a:endParaRPr lang="en-US" sz="2000">
              <a:latin typeface="+mj-lt"/>
            </a:endParaRPr>
          </a:p>
          <a:p>
            <a:endParaRPr lang="en-US" sz="2000">
              <a:latin typeface="+mj-lt"/>
            </a:endParaRPr>
          </a:p>
          <a:p>
            <a:endParaRPr lang="en-US" sz="2000">
              <a:latin typeface="+mj-lt"/>
            </a:endParaRPr>
          </a:p>
          <a:p>
            <a:endParaRPr lang="en-US" sz="2000">
              <a:latin typeface="+mj-lt"/>
            </a:endParaRPr>
          </a:p>
          <a:p>
            <a:endParaRPr lang="en-US" sz="2000">
              <a:latin typeface="+mj-lt"/>
            </a:endParaRPr>
          </a:p>
          <a:p>
            <a:endParaRPr lang="en-US" sz="2000">
              <a:latin typeface="+mj-lt"/>
            </a:endParaRPr>
          </a:p>
          <a:p>
            <a:endParaRPr lang="en-US" sz="2000">
              <a:latin typeface="+mj-lt"/>
            </a:endParaRPr>
          </a:p>
          <a:p>
            <a:r>
              <a:rPr lang="en-US" sz="2000">
                <a:latin typeface="+mj-lt"/>
              </a:rPr>
              <a:t>}</a:t>
            </a:r>
          </a:p>
        </p:txBody>
      </p:sp>
      <p:sp>
        <p:nvSpPr>
          <p:cNvPr id="247814" name="Rectangle 6"/>
          <p:cNvSpPr>
            <a:spLocks noChangeArrowheads="1"/>
          </p:cNvSpPr>
          <p:nvPr/>
        </p:nvSpPr>
        <p:spPr bwMode="auto">
          <a:xfrm>
            <a:off x="4571999" y="2369403"/>
            <a:ext cx="441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For instance, we can allocate an </a:t>
            </a:r>
            <a:r>
              <a:rPr lang="en-US">
                <a:solidFill>
                  <a:srgbClr val="FF0000"/>
                </a:solidFill>
              </a:rPr>
              <a:t>integer</a:t>
            </a:r>
            <a:r>
              <a:rPr lang="en-US">
                <a:solidFill>
                  <a:schemeClr val="tx1"/>
                </a:solidFill>
              </a:rPr>
              <a:t> variable like this…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E56E1A-C9E8-4D72-A39F-A392247BAB86}"/>
              </a:ext>
            </a:extLst>
          </p:cNvPr>
          <p:cNvGrpSpPr/>
          <p:nvPr/>
        </p:nvGrpSpPr>
        <p:grpSpPr>
          <a:xfrm>
            <a:off x="465462" y="2707256"/>
            <a:ext cx="3977371" cy="3598975"/>
            <a:chOff x="465462" y="2707256"/>
            <a:chExt cx="3977371" cy="35989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AA84331-736C-4336-A4C9-C5F90CFBB0D3}"/>
                </a:ext>
              </a:extLst>
            </p:cNvPr>
            <p:cNvSpPr txBox="1"/>
            <p:nvPr/>
          </p:nvSpPr>
          <p:spPr>
            <a:xfrm>
              <a:off x="465462" y="2707256"/>
              <a:ext cx="3886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rgbClr val="7030A0"/>
                  </a:solidFill>
                </a:rPr>
                <a:t>// define our pointer </a:t>
              </a:r>
            </a:p>
            <a:p>
              <a:r>
                <a:rPr lang="en-US" sz="2000">
                  <a:solidFill>
                    <a:srgbClr val="FF0000"/>
                  </a:solidFill>
                </a:rPr>
                <a:t>int</a:t>
              </a:r>
              <a:r>
                <a:rPr lang="en-US" sz="2000"/>
                <a:t> *</a:t>
              </a:r>
              <a:r>
                <a:rPr lang="en-US" sz="2000" err="1"/>
                <a:t>ptr</a:t>
              </a:r>
              <a:r>
                <a:rPr lang="en-US" sz="2000"/>
                <a:t>;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CB24C1-B4F8-477D-BFEE-1C88436E7A08}"/>
                </a:ext>
              </a:extLst>
            </p:cNvPr>
            <p:cNvSpPr txBox="1"/>
            <p:nvPr/>
          </p:nvSpPr>
          <p:spPr>
            <a:xfrm>
              <a:off x="465462" y="3568360"/>
              <a:ext cx="39773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7030A0"/>
                  </a:solidFill>
                </a:rPr>
                <a:t>// allocate our dynamic variable</a:t>
              </a:r>
            </a:p>
            <a:p>
              <a:r>
                <a:rPr lang="en-US" sz="2000" err="1"/>
                <a:t>ptr</a:t>
              </a:r>
              <a:r>
                <a:rPr lang="en-US" sz="2000"/>
                <a:t> = new </a:t>
              </a:r>
              <a:r>
                <a:rPr lang="en-US" sz="2000">
                  <a:solidFill>
                    <a:srgbClr val="FF0000"/>
                  </a:solidFill>
                </a:rPr>
                <a:t>int</a:t>
              </a:r>
              <a:r>
                <a:rPr lang="en-US" sz="2000"/>
                <a:t>; 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F1BD4EA-A376-4BEB-8EC8-7613FCFC263C}"/>
                </a:ext>
              </a:extLst>
            </p:cNvPr>
            <p:cNvSpPr txBox="1"/>
            <p:nvPr/>
          </p:nvSpPr>
          <p:spPr>
            <a:xfrm>
              <a:off x="465462" y="4429464"/>
              <a:ext cx="344517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7030A0"/>
                  </a:solidFill>
                </a:rPr>
                <a:t>// use our dynamic variable</a:t>
              </a:r>
            </a:p>
            <a:p>
              <a:r>
                <a:rPr lang="en-US" sz="2000"/>
                <a:t>*</a:t>
              </a:r>
              <a:r>
                <a:rPr lang="en-US" sz="2000" err="1"/>
                <a:t>ptr</a:t>
              </a:r>
              <a:r>
                <a:rPr lang="en-US" sz="2000"/>
                <a:t> = 42;  </a:t>
              </a:r>
            </a:p>
            <a:p>
              <a:r>
                <a:rPr lang="en-US" sz="2000" err="1"/>
                <a:t>cout</a:t>
              </a:r>
              <a:r>
                <a:rPr lang="en-US" sz="2000"/>
                <a:t> &lt;&lt; *</a:t>
              </a:r>
              <a:r>
                <a:rPr lang="en-US" sz="2000" err="1"/>
                <a:t>ptr</a:t>
              </a:r>
              <a:r>
                <a:rPr lang="en-US" sz="2000"/>
                <a:t> &lt;&lt; </a:t>
              </a:r>
              <a:r>
                <a:rPr lang="en-US" sz="2000" err="1"/>
                <a:t>endl</a:t>
              </a:r>
              <a:r>
                <a:rPr lang="en-US" sz="2000"/>
                <a:t>;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A203610-0ACE-4D95-AA87-C0AC7A0EFE8C}"/>
                </a:ext>
              </a:extLst>
            </p:cNvPr>
            <p:cNvSpPr txBox="1"/>
            <p:nvPr/>
          </p:nvSpPr>
          <p:spPr>
            <a:xfrm>
              <a:off x="465462" y="5598345"/>
              <a:ext cx="35814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7030A0"/>
                  </a:solidFill>
                </a:rPr>
                <a:t>// free our dynamic variable</a:t>
              </a:r>
            </a:p>
            <a:p>
              <a:r>
                <a:rPr lang="en-US" sz="2000"/>
                <a:t>delete </a:t>
              </a:r>
              <a:r>
                <a:rPr lang="en-US" sz="2000" err="1"/>
                <a:t>ptr</a:t>
              </a:r>
              <a:r>
                <a:rPr lang="en-US" sz="2000"/>
                <a:t>;</a:t>
              </a:r>
            </a:p>
          </p:txBody>
        </p:sp>
      </p:grpSp>
      <p:sp>
        <p:nvSpPr>
          <p:cNvPr id="33" name="Rectangle 6">
            <a:extLst>
              <a:ext uri="{FF2B5EF4-FFF2-40B4-BE49-F238E27FC236}">
                <a16:creationId xmlns:a16="http://schemas.microsoft.com/office/drawing/2014/main" id="{6221CDE6-48DD-415C-BD88-B0A5556AE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9" y="3396343"/>
            <a:ext cx="441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Or we can allocate a </a:t>
            </a:r>
            <a:r>
              <a:rPr lang="en-US">
                <a:solidFill>
                  <a:srgbClr val="FF0000"/>
                </a:solidFill>
              </a:rPr>
              <a:t>struct</a:t>
            </a:r>
            <a:r>
              <a:rPr lang="en-US">
                <a:solidFill>
                  <a:schemeClr val="tx1"/>
                </a:solidFill>
              </a:rPr>
              <a:t> variable like this….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4FE231-635A-4979-9510-B9EC89E08806}"/>
              </a:ext>
            </a:extLst>
          </p:cNvPr>
          <p:cNvSpPr txBox="1"/>
          <p:nvPr/>
        </p:nvSpPr>
        <p:spPr>
          <a:xfrm>
            <a:off x="487233" y="2723398"/>
            <a:ext cx="3886200" cy="707886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7030A0"/>
                </a:solidFill>
              </a:rPr>
              <a:t>// define our pointer </a:t>
            </a:r>
          </a:p>
          <a:p>
            <a:r>
              <a:rPr lang="en-US" sz="2000">
                <a:solidFill>
                  <a:srgbClr val="FF0000"/>
                </a:solidFill>
              </a:rPr>
              <a:t>Point</a:t>
            </a:r>
            <a:r>
              <a:rPr lang="en-US" sz="2000"/>
              <a:t> *</a:t>
            </a:r>
            <a:r>
              <a:rPr lang="en-US" sz="2000" err="1"/>
              <a:t>ptr</a:t>
            </a:r>
            <a:r>
              <a:rPr lang="en-US" sz="2000"/>
              <a:t>;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6A2FEB-0897-484C-AF8E-8EEB827F505D}"/>
              </a:ext>
            </a:extLst>
          </p:cNvPr>
          <p:cNvSpPr txBox="1"/>
          <p:nvPr/>
        </p:nvSpPr>
        <p:spPr>
          <a:xfrm>
            <a:off x="487233" y="3584502"/>
            <a:ext cx="3977371" cy="707886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7030A0"/>
                </a:solidFill>
              </a:rPr>
              <a:t>// allocate our dynamic variable</a:t>
            </a:r>
          </a:p>
          <a:p>
            <a:r>
              <a:rPr lang="en-US" sz="2000" err="1"/>
              <a:t>ptr</a:t>
            </a:r>
            <a:r>
              <a:rPr lang="en-US" sz="2000"/>
              <a:t> = new </a:t>
            </a:r>
            <a:r>
              <a:rPr lang="en-US" sz="2000">
                <a:solidFill>
                  <a:srgbClr val="FF0000"/>
                </a:solidFill>
              </a:rPr>
              <a:t>Point</a:t>
            </a:r>
            <a:r>
              <a:rPr lang="en-US" sz="2000"/>
              <a:t>;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6CC77F-CDE7-446F-BA04-5D603B4E7ACC}"/>
              </a:ext>
            </a:extLst>
          </p:cNvPr>
          <p:cNvSpPr txBox="1"/>
          <p:nvPr/>
        </p:nvSpPr>
        <p:spPr>
          <a:xfrm>
            <a:off x="487233" y="4445606"/>
            <a:ext cx="3445174" cy="1015663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7030A0"/>
                </a:solidFill>
              </a:rPr>
              <a:t>// use our dynamic variable</a:t>
            </a:r>
          </a:p>
          <a:p>
            <a:r>
              <a:rPr lang="en-US" sz="2000" err="1"/>
              <a:t>ptr</a:t>
            </a:r>
            <a:r>
              <a:rPr lang="en-US" sz="2000"/>
              <a:t>-&gt;x = 10;  </a:t>
            </a:r>
          </a:p>
          <a:p>
            <a:r>
              <a:rPr lang="en-US" sz="2000"/>
              <a:t>(*</a:t>
            </a:r>
            <a:r>
              <a:rPr lang="en-US" sz="2000" err="1"/>
              <a:t>ptr</a:t>
            </a:r>
            <a:r>
              <a:rPr lang="en-US" sz="2000"/>
              <a:t>).y = 20;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E29879-8E07-4ED1-ADC9-349E31F70DCC}"/>
              </a:ext>
            </a:extLst>
          </p:cNvPr>
          <p:cNvSpPr txBox="1"/>
          <p:nvPr/>
        </p:nvSpPr>
        <p:spPr>
          <a:xfrm>
            <a:off x="487233" y="5614487"/>
            <a:ext cx="3581430" cy="707886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7030A0"/>
                </a:solidFill>
              </a:rPr>
              <a:t>// free our dynamic variable</a:t>
            </a:r>
          </a:p>
          <a:p>
            <a:r>
              <a:rPr lang="en-US" sz="2000"/>
              <a:t>delete </a:t>
            </a:r>
            <a:r>
              <a:rPr lang="en-US" sz="2000" err="1"/>
              <a:t>ptr</a:t>
            </a:r>
            <a:r>
              <a:rPr lang="en-US" sz="2000"/>
              <a:t>;</a:t>
            </a:r>
          </a:p>
        </p:txBody>
      </p:sp>
      <p:grpSp>
        <p:nvGrpSpPr>
          <p:cNvPr id="40" name="Group 17">
            <a:extLst>
              <a:ext uri="{FF2B5EF4-FFF2-40B4-BE49-F238E27FC236}">
                <a16:creationId xmlns:a16="http://schemas.microsoft.com/office/drawing/2014/main" id="{7017B0CF-1F40-4C58-8A95-430E4CDDD716}"/>
              </a:ext>
            </a:extLst>
          </p:cNvPr>
          <p:cNvGrpSpPr>
            <a:grpSpLocks/>
          </p:cNvGrpSpPr>
          <p:nvPr/>
        </p:nvGrpSpPr>
        <p:grpSpPr bwMode="auto">
          <a:xfrm>
            <a:off x="4769677" y="4445606"/>
            <a:ext cx="1676401" cy="461963"/>
            <a:chOff x="3627" y="864"/>
            <a:chExt cx="1056" cy="291"/>
          </a:xfrm>
        </p:grpSpPr>
        <p:sp>
          <p:nvSpPr>
            <p:cNvPr id="41" name="Rectangle 18">
              <a:extLst>
                <a:ext uri="{FF2B5EF4-FFF2-40B4-BE49-F238E27FC236}">
                  <a16:creationId xmlns:a16="http://schemas.microsoft.com/office/drawing/2014/main" id="{D6E5CF4E-B937-4BCE-9B19-D48209B5F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919"/>
              <a:ext cx="651" cy="202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19">
              <a:extLst>
                <a:ext uri="{FF2B5EF4-FFF2-40B4-BE49-F238E27FC236}">
                  <a16:creationId xmlns:a16="http://schemas.microsoft.com/office/drawing/2014/main" id="{43E1413E-7BCA-4254-B466-80DECEB49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7" y="864"/>
              <a:ext cx="4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err="1"/>
                <a:t>ptr</a:t>
              </a:r>
              <a:endParaRPr lang="en-US"/>
            </a:p>
          </p:txBody>
        </p:sp>
      </p:grpSp>
      <p:grpSp>
        <p:nvGrpSpPr>
          <p:cNvPr id="43" name="Group 35">
            <a:extLst>
              <a:ext uri="{FF2B5EF4-FFF2-40B4-BE49-F238E27FC236}">
                <a16:creationId xmlns:a16="http://schemas.microsoft.com/office/drawing/2014/main" id="{AB1E2EAB-FEF0-4CCD-ABB7-EB19C1AD5A21}"/>
              </a:ext>
            </a:extLst>
          </p:cNvPr>
          <p:cNvGrpSpPr>
            <a:grpSpLocks/>
          </p:cNvGrpSpPr>
          <p:nvPr/>
        </p:nvGrpSpPr>
        <p:grpSpPr bwMode="auto">
          <a:xfrm>
            <a:off x="6887620" y="4811417"/>
            <a:ext cx="2252663" cy="2530475"/>
            <a:chOff x="4128" y="2846"/>
            <a:chExt cx="1419" cy="1594"/>
          </a:xfrm>
        </p:grpSpPr>
        <p:sp>
          <p:nvSpPr>
            <p:cNvPr id="44" name="Rectangle 36">
              <a:extLst>
                <a:ext uri="{FF2B5EF4-FFF2-40B4-BE49-F238E27FC236}">
                  <a16:creationId xmlns:a16="http://schemas.microsoft.com/office/drawing/2014/main" id="{3321FE5D-F70A-4A49-B821-7FF1C2359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8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37">
              <a:extLst>
                <a:ext uri="{FF2B5EF4-FFF2-40B4-BE49-F238E27FC236}">
                  <a16:creationId xmlns:a16="http://schemas.microsoft.com/office/drawing/2014/main" id="{9C9CE35F-EDEA-41EF-964F-7D3F021AA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074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38">
              <a:extLst>
                <a:ext uri="{FF2B5EF4-FFF2-40B4-BE49-F238E27FC236}">
                  <a16:creationId xmlns:a16="http://schemas.microsoft.com/office/drawing/2014/main" id="{C5740AFA-A61F-4078-9893-C6FE6CC30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2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39">
              <a:extLst>
                <a:ext uri="{FF2B5EF4-FFF2-40B4-BE49-F238E27FC236}">
                  <a16:creationId xmlns:a16="http://schemas.microsoft.com/office/drawing/2014/main" id="{4C113366-5E87-4FB1-9A45-98835C61D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458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40">
              <a:extLst>
                <a:ext uri="{FF2B5EF4-FFF2-40B4-BE49-F238E27FC236}">
                  <a16:creationId xmlns:a16="http://schemas.microsoft.com/office/drawing/2014/main" id="{B0482BEB-DDC4-4550-8812-90666B11C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64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B59C059F-22E3-4BEA-ACCB-1F56B01B0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40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 Box 42">
              <a:extLst>
                <a:ext uri="{FF2B5EF4-FFF2-40B4-BE49-F238E27FC236}">
                  <a16:creationId xmlns:a16="http://schemas.microsoft.com/office/drawing/2014/main" id="{B3FF6968-E93F-413F-9A63-FD64F9F6D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2" y="3775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...</a:t>
              </a:r>
            </a:p>
          </p:txBody>
        </p:sp>
        <p:sp>
          <p:nvSpPr>
            <p:cNvPr id="51" name="Text Box 43">
              <a:extLst>
                <a:ext uri="{FF2B5EF4-FFF2-40B4-BE49-F238E27FC236}">
                  <a16:creationId xmlns:a16="http://schemas.microsoft.com/office/drawing/2014/main" id="{BFB3BE15-06AD-46F6-BFC2-524511476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3" y="2846"/>
              <a:ext cx="884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00030050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00030052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00030054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00030056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00030058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...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00030068</a:t>
              </a:r>
            </a:p>
            <a:p>
              <a:pPr algn="ctr"/>
              <a:endParaRPr lang="en-US" sz="2000" b="1">
                <a:latin typeface="Courier New" pitchFamily="49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227D938-6BFB-443F-A59F-2937A959C7FD}"/>
              </a:ext>
            </a:extLst>
          </p:cNvPr>
          <p:cNvSpPr txBox="1"/>
          <p:nvPr/>
        </p:nvSpPr>
        <p:spPr>
          <a:xfrm>
            <a:off x="5459758" y="4519135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30050</a:t>
            </a: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2B134463-24E8-4501-A4F2-48123CE67421}"/>
              </a:ext>
            </a:extLst>
          </p:cNvPr>
          <p:cNvCxnSpPr>
            <a:cxnSpLocks/>
            <a:stCxn id="53" idx="3"/>
          </p:cNvCxnSpPr>
          <p:nvPr/>
        </p:nvCxnSpPr>
        <p:spPr bwMode="auto">
          <a:xfrm>
            <a:off x="6429895" y="4719190"/>
            <a:ext cx="473908" cy="2526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0C0F15ED-2C31-42FC-9836-E2B690D29DE1}"/>
              </a:ext>
            </a:extLst>
          </p:cNvPr>
          <p:cNvGrpSpPr/>
          <p:nvPr/>
        </p:nvGrpSpPr>
        <p:grpSpPr>
          <a:xfrm>
            <a:off x="6858063" y="4858721"/>
            <a:ext cx="867757" cy="1236102"/>
            <a:chOff x="6858063" y="4858721"/>
            <a:chExt cx="867757" cy="1236102"/>
          </a:xfrm>
        </p:grpSpPr>
        <p:sp>
          <p:nvSpPr>
            <p:cNvPr id="52" name="Rectangle 36">
              <a:extLst>
                <a:ext uri="{FF2B5EF4-FFF2-40B4-BE49-F238E27FC236}">
                  <a16:creationId xmlns:a16="http://schemas.microsoft.com/office/drawing/2014/main" id="{B547AD47-CD9F-4252-8DDB-CED711C68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7620" y="4858721"/>
              <a:ext cx="838200" cy="12361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1C4736-39F5-4EAF-9FBF-D8994DBB1F5C}"/>
                </a:ext>
              </a:extLst>
            </p:cNvPr>
            <p:cNvSpPr txBox="1"/>
            <p:nvPr/>
          </p:nvSpPr>
          <p:spPr>
            <a:xfrm>
              <a:off x="6858063" y="4989493"/>
              <a:ext cx="33534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x</a:t>
              </a:r>
            </a:p>
            <a:p>
              <a:endParaRPr lang="en-US" sz="1600"/>
            </a:p>
            <a:p>
              <a:r>
                <a:rPr lang="en-US" sz="2000"/>
                <a:t>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CF562D-52C6-4C94-8CF1-947A07EB2962}"/>
                </a:ext>
              </a:extLst>
            </p:cNvPr>
            <p:cNvSpPr/>
            <p:nvPr/>
          </p:nvSpPr>
          <p:spPr bwMode="auto">
            <a:xfrm>
              <a:off x="7133193" y="5020967"/>
              <a:ext cx="517943" cy="424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D98F250-CDC3-4751-88E0-1434E44716A3}"/>
                </a:ext>
              </a:extLst>
            </p:cNvPr>
            <p:cNvSpPr/>
            <p:nvPr/>
          </p:nvSpPr>
          <p:spPr bwMode="auto">
            <a:xfrm>
              <a:off x="7133193" y="5586579"/>
              <a:ext cx="517943" cy="424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DEA3166-4111-4CF5-812D-9A7C7D37D4F3}"/>
              </a:ext>
            </a:extLst>
          </p:cNvPr>
          <p:cNvSpPr txBox="1"/>
          <p:nvPr/>
        </p:nvSpPr>
        <p:spPr>
          <a:xfrm>
            <a:off x="7110418" y="4952270"/>
            <a:ext cx="619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10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34A0D85-07EC-4351-BF22-31AED6265A15}"/>
              </a:ext>
            </a:extLst>
          </p:cNvPr>
          <p:cNvSpPr txBox="1"/>
          <p:nvPr/>
        </p:nvSpPr>
        <p:spPr>
          <a:xfrm>
            <a:off x="7041017" y="5520568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445D3B-0780-4DEF-BB67-EBF22F05C102}"/>
              </a:ext>
            </a:extLst>
          </p:cNvPr>
          <p:cNvSpPr/>
          <p:nvPr/>
        </p:nvSpPr>
        <p:spPr bwMode="auto">
          <a:xfrm>
            <a:off x="462642" y="0"/>
            <a:ext cx="4202082" cy="1839372"/>
          </a:xfrm>
          <a:prstGeom prst="rect">
            <a:avLst/>
          </a:prstGeom>
          <a:solidFill>
            <a:srgbClr val="FFFFFF">
              <a:alpha val="89804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CC23FDBC-8249-4072-BEE1-2CBF2F75B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724" y="-38072"/>
            <a:ext cx="4479276" cy="2227794"/>
          </a:xfrm>
          <a:prstGeom prst="rect">
            <a:avLst/>
          </a:prstGeom>
          <a:solidFill>
            <a:srgbClr val="F9DCD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struct </a:t>
            </a:r>
            <a:r>
              <a:rPr lang="en-US">
                <a:solidFill>
                  <a:srgbClr val="FF0000"/>
                </a:solidFill>
              </a:rPr>
              <a:t>Point</a:t>
            </a:r>
          </a:p>
          <a:p>
            <a:r>
              <a:rPr lang="en-US"/>
              <a:t>{</a:t>
            </a:r>
          </a:p>
          <a:p>
            <a:r>
              <a:rPr lang="en-US"/>
              <a:t>   int x;</a:t>
            </a:r>
          </a:p>
          <a:p>
            <a:r>
              <a:rPr lang="en-US"/>
              <a:t>   int y;</a:t>
            </a:r>
          </a:p>
          <a:p>
            <a:r>
              <a:rPr lang="en-US"/>
              <a:t>};</a:t>
            </a:r>
          </a:p>
        </p:txBody>
      </p:sp>
      <p:sp>
        <p:nvSpPr>
          <p:cNvPr id="58" name="AutoShape 33">
            <a:extLst>
              <a:ext uri="{FF2B5EF4-FFF2-40B4-BE49-F238E27FC236}">
                <a16:creationId xmlns:a16="http://schemas.microsoft.com/office/drawing/2014/main" id="{3E8D403D-904C-46F5-B831-C97BEDA8A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156" y="2660348"/>
            <a:ext cx="3429000" cy="1057359"/>
          </a:xfrm>
          <a:prstGeom prst="wedgeRoundRectCallout">
            <a:avLst>
              <a:gd name="adj1" fmla="val -74135"/>
              <a:gd name="adj2" fmla="val 73361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/>
              <a:t>Operating System – can you reserve </a:t>
            </a:r>
            <a:r>
              <a:rPr lang="en-US" sz="2000">
                <a:solidFill>
                  <a:srgbClr val="6600CC"/>
                </a:solidFill>
              </a:rPr>
              <a:t>8 bytes </a:t>
            </a:r>
            <a:r>
              <a:rPr lang="en-US" sz="2000"/>
              <a:t>of memory for me?</a:t>
            </a:r>
          </a:p>
        </p:txBody>
      </p:sp>
      <p:sp>
        <p:nvSpPr>
          <p:cNvPr id="59" name="AutoShape 34">
            <a:extLst>
              <a:ext uri="{FF2B5EF4-FFF2-40B4-BE49-F238E27FC236}">
                <a16:creationId xmlns:a16="http://schemas.microsoft.com/office/drawing/2014/main" id="{D112BAB0-3B6D-4235-97AE-BFE1DA2B7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999529"/>
            <a:ext cx="3429000" cy="1096471"/>
          </a:xfrm>
          <a:prstGeom prst="wedgeRoundRectCallout">
            <a:avLst>
              <a:gd name="adj1" fmla="val 52037"/>
              <a:gd name="adj2" fmla="val 114218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/>
              <a:t>Ok.. I found 8 bytes of free memory at address </a:t>
            </a:r>
            <a:r>
              <a:rPr lang="en-US" sz="2000">
                <a:solidFill>
                  <a:srgbClr val="990000"/>
                </a:solidFill>
              </a:rPr>
              <a:t>30050</a:t>
            </a:r>
            <a:r>
              <a:rPr lang="en-US" sz="2000"/>
              <a:t>. </a:t>
            </a:r>
          </a:p>
        </p:txBody>
      </p:sp>
      <p:sp>
        <p:nvSpPr>
          <p:cNvPr id="60" name="AutoShape 40">
            <a:extLst>
              <a:ext uri="{FF2B5EF4-FFF2-40B4-BE49-F238E27FC236}">
                <a16:creationId xmlns:a16="http://schemas.microsoft.com/office/drawing/2014/main" id="{AF2FC60F-852F-4532-BBE9-675059A9D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156" y="4807761"/>
            <a:ext cx="3108444" cy="1135839"/>
          </a:xfrm>
          <a:prstGeom prst="wedgeRoundRectCallout">
            <a:avLst>
              <a:gd name="adj1" fmla="val 55795"/>
              <a:gd name="adj2" fmla="val 132283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/>
              <a:t>Ok.. I’ll let someone else use that memory now…</a:t>
            </a:r>
          </a:p>
        </p:txBody>
      </p:sp>
      <p:sp>
        <p:nvSpPr>
          <p:cNvPr id="61" name="AutoShape 39">
            <a:extLst>
              <a:ext uri="{FF2B5EF4-FFF2-40B4-BE49-F238E27FC236}">
                <a16:creationId xmlns:a16="http://schemas.microsoft.com/office/drawing/2014/main" id="{BF256826-FDAB-4F5E-8B09-04EC83372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751" y="4520658"/>
            <a:ext cx="3626581" cy="1214480"/>
          </a:xfrm>
          <a:prstGeom prst="wedgeRoundRectCallout">
            <a:avLst>
              <a:gd name="adj1" fmla="val -69815"/>
              <a:gd name="adj2" fmla="val 74338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/>
              <a:t>Operating System – I’m done with my 8 bytes of memory at location 30050.</a:t>
            </a:r>
          </a:p>
        </p:txBody>
      </p:sp>
    </p:spTree>
    <p:extLst>
      <p:ext uri="{BB962C8B-B14F-4D97-AF65-F5344CB8AC3E}">
        <p14:creationId xmlns:p14="http://schemas.microsoft.com/office/powerpoint/2010/main" val="330201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 animBg="1"/>
      <p:bldP spid="36" grpId="0" animBg="1"/>
      <p:bldP spid="37" grpId="0" animBg="1"/>
      <p:bldP spid="38" grpId="0" animBg="1"/>
      <p:bldP spid="53" grpId="0"/>
      <p:bldP spid="53" grpId="1"/>
      <p:bldP spid="55" grpId="0"/>
      <p:bldP spid="55" grpId="1"/>
      <p:bldP spid="57" grpId="0"/>
      <p:bldP spid="57" grpId="1"/>
      <p:bldP spid="8" grpId="0" animBg="1"/>
      <p:bldP spid="8" grpId="1" animBg="1"/>
      <p:bldP spid="34" grpId="0" animBg="1"/>
      <p:bldP spid="34" grpId="1" animBg="1"/>
      <p:bldP spid="58" grpId="0" animBg="1"/>
      <p:bldP spid="58" grpId="1" animBg="1"/>
      <p:bldP spid="59" grpId="0" animBg="1"/>
      <p:bldP spid="59" grpId="1" animBg="1"/>
      <p:bldP spid="60" grpId="0" animBg="1" autoUpdateAnimBg="0"/>
      <p:bldP spid="60" grpId="1" animBg="1"/>
      <p:bldP spid="61" grpId="0" animBg="1" autoUpdateAnimBg="0"/>
      <p:bldP spid="61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3">
            <a:extLst>
              <a:ext uri="{FF2B5EF4-FFF2-40B4-BE49-F238E27FC236}">
                <a16:creationId xmlns:a16="http://schemas.microsoft.com/office/drawing/2014/main" id="{119D331C-1247-4C7C-9877-E3D76C507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299" y="925471"/>
            <a:ext cx="7391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/>
              <a:t>We can also use new and delete to dynamically create other types of variables as well!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87E6-8931-4598-B26D-317B2825B761}" type="slidenum">
              <a:rPr lang="en-US"/>
              <a:pPr/>
              <a:t>34</a:t>
            </a:fld>
            <a:endParaRPr lang="en-US"/>
          </a:p>
        </p:txBody>
      </p:sp>
      <p:sp>
        <p:nvSpPr>
          <p:cNvPr id="247810" name="Rectangle 2"/>
          <p:cNvSpPr>
            <a:spLocks noChangeArrowheads="1"/>
          </p:cNvSpPr>
          <p:nvPr/>
        </p:nvSpPr>
        <p:spPr bwMode="auto">
          <a:xfrm>
            <a:off x="283029" y="-76200"/>
            <a:ext cx="844731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/>
              <a:t>New and Delete (For Non-Arrays)</a:t>
            </a:r>
          </a:p>
        </p:txBody>
      </p:sp>
      <p:sp>
        <p:nvSpPr>
          <p:cNvPr id="247812" name="Rectangle 4"/>
          <p:cNvSpPr>
            <a:spLocks noChangeArrowheads="1"/>
          </p:cNvSpPr>
          <p:nvPr/>
        </p:nvSpPr>
        <p:spPr bwMode="auto">
          <a:xfrm>
            <a:off x="152400" y="2035315"/>
            <a:ext cx="4419600" cy="467028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813" name="Text Box 5"/>
          <p:cNvSpPr txBox="1">
            <a:spLocks noChangeArrowheads="1"/>
          </p:cNvSpPr>
          <p:nvPr/>
        </p:nvSpPr>
        <p:spPr bwMode="auto">
          <a:xfrm>
            <a:off x="152400" y="2075795"/>
            <a:ext cx="1314784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+mj-lt"/>
              </a:rPr>
              <a:t>int main()</a:t>
            </a:r>
          </a:p>
          <a:p>
            <a:r>
              <a:rPr lang="en-US" sz="2000">
                <a:latin typeface="+mj-lt"/>
              </a:rPr>
              <a:t>{</a:t>
            </a:r>
          </a:p>
          <a:p>
            <a:endParaRPr lang="en-US" sz="2000">
              <a:latin typeface="+mj-lt"/>
            </a:endParaRPr>
          </a:p>
          <a:p>
            <a:endParaRPr lang="en-US" sz="2000">
              <a:latin typeface="+mj-lt"/>
            </a:endParaRPr>
          </a:p>
          <a:p>
            <a:r>
              <a:rPr lang="en-US" sz="2000">
                <a:latin typeface="+mj-lt"/>
              </a:rPr>
              <a:t> </a:t>
            </a:r>
          </a:p>
          <a:p>
            <a:endParaRPr lang="en-US" sz="2000">
              <a:latin typeface="+mj-lt"/>
            </a:endParaRPr>
          </a:p>
          <a:p>
            <a:endParaRPr lang="en-US" sz="2000">
              <a:latin typeface="+mj-lt"/>
            </a:endParaRPr>
          </a:p>
          <a:p>
            <a:endParaRPr lang="en-US" sz="2000">
              <a:latin typeface="+mj-lt"/>
            </a:endParaRPr>
          </a:p>
          <a:p>
            <a:endParaRPr lang="en-US" sz="2000">
              <a:latin typeface="+mj-lt"/>
            </a:endParaRPr>
          </a:p>
          <a:p>
            <a:endParaRPr lang="en-US" sz="2000">
              <a:latin typeface="+mj-lt"/>
            </a:endParaRPr>
          </a:p>
          <a:p>
            <a:endParaRPr lang="en-US" sz="2000">
              <a:latin typeface="+mj-lt"/>
            </a:endParaRPr>
          </a:p>
          <a:p>
            <a:endParaRPr lang="en-US" sz="2000">
              <a:latin typeface="+mj-lt"/>
            </a:endParaRPr>
          </a:p>
          <a:p>
            <a:endParaRPr lang="en-US" sz="2000">
              <a:latin typeface="+mj-lt"/>
            </a:endParaRPr>
          </a:p>
          <a:p>
            <a:endParaRPr lang="en-US" sz="2000">
              <a:latin typeface="+mj-lt"/>
            </a:endParaRPr>
          </a:p>
          <a:p>
            <a:r>
              <a:rPr lang="en-US" sz="2000">
                <a:latin typeface="+mj-lt"/>
              </a:rPr>
              <a:t>}</a:t>
            </a:r>
          </a:p>
        </p:txBody>
      </p:sp>
      <p:sp>
        <p:nvSpPr>
          <p:cNvPr id="247814" name="Rectangle 6"/>
          <p:cNvSpPr>
            <a:spLocks noChangeArrowheads="1"/>
          </p:cNvSpPr>
          <p:nvPr/>
        </p:nvSpPr>
        <p:spPr bwMode="auto">
          <a:xfrm>
            <a:off x="4571999" y="2369403"/>
            <a:ext cx="441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For instance, we can allocate an </a:t>
            </a:r>
            <a:r>
              <a:rPr lang="en-US">
                <a:solidFill>
                  <a:srgbClr val="FF0000"/>
                </a:solidFill>
              </a:rPr>
              <a:t>integer</a:t>
            </a:r>
            <a:r>
              <a:rPr lang="en-US">
                <a:solidFill>
                  <a:schemeClr val="tx1"/>
                </a:solidFill>
              </a:rPr>
              <a:t> variable like this…</a:t>
            </a: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6221CDE6-48DD-415C-BD88-B0A5556AE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9" y="3396343"/>
            <a:ext cx="441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Or we can allocate a </a:t>
            </a:r>
            <a:r>
              <a:rPr lang="en-US">
                <a:solidFill>
                  <a:srgbClr val="FF0000"/>
                </a:solidFill>
              </a:rPr>
              <a:t>struct</a:t>
            </a:r>
            <a:r>
              <a:rPr lang="en-US">
                <a:solidFill>
                  <a:schemeClr val="tx1"/>
                </a:solidFill>
              </a:rPr>
              <a:t> variable like this….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155611-2A29-4013-ACF5-81A0C0203D90}"/>
              </a:ext>
            </a:extLst>
          </p:cNvPr>
          <p:cNvGrpSpPr/>
          <p:nvPr/>
        </p:nvGrpSpPr>
        <p:grpSpPr>
          <a:xfrm>
            <a:off x="487233" y="2723398"/>
            <a:ext cx="3977371" cy="3598975"/>
            <a:chOff x="487233" y="2723398"/>
            <a:chExt cx="3977371" cy="359897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34FE231-635A-4979-9510-B9EC89E08806}"/>
                </a:ext>
              </a:extLst>
            </p:cNvPr>
            <p:cNvSpPr txBox="1"/>
            <p:nvPr/>
          </p:nvSpPr>
          <p:spPr>
            <a:xfrm>
              <a:off x="487233" y="2723398"/>
              <a:ext cx="3886200" cy="707886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rgbClr val="7030A0"/>
                  </a:solidFill>
                </a:rPr>
                <a:t>// define our pointer </a:t>
              </a:r>
            </a:p>
            <a:p>
              <a:r>
                <a:rPr lang="en-US" sz="2000">
                  <a:solidFill>
                    <a:srgbClr val="FF0000"/>
                  </a:solidFill>
                </a:rPr>
                <a:t>Point</a:t>
              </a:r>
              <a:r>
                <a:rPr lang="en-US" sz="2000"/>
                <a:t> *</a:t>
              </a:r>
              <a:r>
                <a:rPr lang="en-US" sz="2000" err="1"/>
                <a:t>ptr</a:t>
              </a:r>
              <a:r>
                <a:rPr lang="en-US" sz="2000"/>
                <a:t>;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6A2FEB-0897-484C-AF8E-8EEB827F505D}"/>
                </a:ext>
              </a:extLst>
            </p:cNvPr>
            <p:cNvSpPr txBox="1"/>
            <p:nvPr/>
          </p:nvSpPr>
          <p:spPr>
            <a:xfrm>
              <a:off x="487233" y="3584502"/>
              <a:ext cx="3977371" cy="707886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7030A0"/>
                  </a:solidFill>
                </a:rPr>
                <a:t>// allocate our dynamic variable</a:t>
              </a:r>
            </a:p>
            <a:p>
              <a:r>
                <a:rPr lang="en-US" sz="2000" err="1"/>
                <a:t>ptr</a:t>
              </a:r>
              <a:r>
                <a:rPr lang="en-US" sz="2000"/>
                <a:t> = new </a:t>
              </a:r>
              <a:r>
                <a:rPr lang="en-US" sz="2000">
                  <a:solidFill>
                    <a:srgbClr val="FF0000"/>
                  </a:solidFill>
                </a:rPr>
                <a:t>Point</a:t>
              </a:r>
              <a:r>
                <a:rPr lang="en-US" sz="2000"/>
                <a:t>;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36CC77F-CDE7-446F-BA04-5D603B4E7ACC}"/>
                </a:ext>
              </a:extLst>
            </p:cNvPr>
            <p:cNvSpPr txBox="1"/>
            <p:nvPr/>
          </p:nvSpPr>
          <p:spPr>
            <a:xfrm>
              <a:off x="487233" y="4445606"/>
              <a:ext cx="3445174" cy="1015663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7030A0"/>
                  </a:solidFill>
                </a:rPr>
                <a:t>// use our dynamic variable</a:t>
              </a:r>
            </a:p>
            <a:p>
              <a:r>
                <a:rPr lang="en-US" sz="2000" err="1"/>
                <a:t>ptr</a:t>
              </a:r>
              <a:r>
                <a:rPr lang="en-US" sz="2000"/>
                <a:t>-&gt;x = 10;  </a:t>
              </a:r>
            </a:p>
            <a:p>
              <a:r>
                <a:rPr lang="en-US" sz="2000"/>
                <a:t>(*</a:t>
              </a:r>
              <a:r>
                <a:rPr lang="en-US" sz="2000" err="1"/>
                <a:t>ptr</a:t>
              </a:r>
              <a:r>
                <a:rPr lang="en-US" sz="2000"/>
                <a:t>).y = 20;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1E29879-8E07-4ED1-ADC9-349E31F70DCC}"/>
                </a:ext>
              </a:extLst>
            </p:cNvPr>
            <p:cNvSpPr txBox="1"/>
            <p:nvPr/>
          </p:nvSpPr>
          <p:spPr>
            <a:xfrm>
              <a:off x="487233" y="5614487"/>
              <a:ext cx="3581430" cy="707886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7030A0"/>
                  </a:solidFill>
                </a:rPr>
                <a:t>// free our dynamic variable</a:t>
              </a:r>
            </a:p>
            <a:p>
              <a:r>
                <a:rPr lang="en-US" sz="2000"/>
                <a:t>delete </a:t>
              </a:r>
              <a:r>
                <a:rPr lang="en-US" sz="2000" err="1"/>
                <a:t>ptr</a:t>
              </a:r>
              <a:r>
                <a:rPr lang="en-US" sz="2000"/>
                <a:t>;</a:t>
              </a:r>
            </a:p>
          </p:txBody>
        </p:sp>
      </p:grpSp>
      <p:sp>
        <p:nvSpPr>
          <p:cNvPr id="19" name="Rectangle 6">
            <a:extLst>
              <a:ext uri="{FF2B5EF4-FFF2-40B4-BE49-F238E27FC236}">
                <a16:creationId xmlns:a16="http://schemas.microsoft.com/office/drawing/2014/main" id="{7A37726C-C95E-4B80-B7E3-AAE6EB139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6555" y="4426803"/>
            <a:ext cx="441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Or we can even allocate a </a:t>
            </a:r>
            <a:r>
              <a:rPr lang="en-US">
                <a:solidFill>
                  <a:srgbClr val="FF0000"/>
                </a:solidFill>
              </a:rPr>
              <a:t>class</a:t>
            </a:r>
            <a:r>
              <a:rPr lang="en-US">
                <a:solidFill>
                  <a:schemeClr val="tx1"/>
                </a:solidFill>
              </a:rPr>
              <a:t> instance like this….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166C96-5A2D-44A6-89C5-64F07FDD735B}"/>
              </a:ext>
            </a:extLst>
          </p:cNvPr>
          <p:cNvSpPr txBox="1"/>
          <p:nvPr/>
        </p:nvSpPr>
        <p:spPr>
          <a:xfrm>
            <a:off x="518429" y="2743200"/>
            <a:ext cx="3886200" cy="707886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7030A0"/>
                </a:solidFill>
              </a:rPr>
              <a:t>// define our pointer </a:t>
            </a:r>
          </a:p>
          <a:p>
            <a:r>
              <a:rPr lang="en-US" sz="2000">
                <a:solidFill>
                  <a:srgbClr val="FF0000"/>
                </a:solidFill>
              </a:rPr>
              <a:t>Nerd</a:t>
            </a:r>
            <a:r>
              <a:rPr lang="en-US" sz="2000"/>
              <a:t> *</a:t>
            </a:r>
            <a:r>
              <a:rPr lang="en-US" sz="2000" err="1"/>
              <a:t>ptr</a:t>
            </a:r>
            <a:r>
              <a:rPr lang="en-US" sz="2000"/>
              <a:t>;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F20A21-09B6-4313-B86E-29EB14404512}"/>
              </a:ext>
            </a:extLst>
          </p:cNvPr>
          <p:cNvSpPr txBox="1"/>
          <p:nvPr/>
        </p:nvSpPr>
        <p:spPr>
          <a:xfrm>
            <a:off x="518429" y="3604304"/>
            <a:ext cx="3977371" cy="707886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7030A0"/>
                </a:solidFill>
              </a:rPr>
              <a:t>// allocate our dynamic variable</a:t>
            </a:r>
          </a:p>
          <a:p>
            <a:r>
              <a:rPr lang="en-US" sz="2000" err="1"/>
              <a:t>ptr</a:t>
            </a:r>
            <a:r>
              <a:rPr lang="en-US" sz="2000"/>
              <a:t> = new </a:t>
            </a:r>
            <a:r>
              <a:rPr lang="en-US" sz="2000">
                <a:solidFill>
                  <a:srgbClr val="FF0000"/>
                </a:solidFill>
              </a:rPr>
              <a:t>Nerd</a:t>
            </a:r>
            <a:r>
              <a:rPr lang="en-US" sz="2000">
                <a:solidFill>
                  <a:schemeClr val="tx1"/>
                </a:solidFill>
              </a:rPr>
              <a:t>(</a:t>
            </a:r>
            <a:r>
              <a:rPr lang="en-US" sz="2000">
                <a:solidFill>
                  <a:srgbClr val="FF0000"/>
                </a:solidFill>
              </a:rPr>
              <a:t>150, 1000</a:t>
            </a:r>
            <a:r>
              <a:rPr lang="en-US" sz="2000">
                <a:solidFill>
                  <a:schemeClr val="tx1"/>
                </a:solidFill>
              </a:rPr>
              <a:t>)</a:t>
            </a:r>
            <a:r>
              <a:rPr lang="en-US" sz="2000"/>
              <a:t>;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AA6C25-F109-4083-A844-FDC02E818F64}"/>
              </a:ext>
            </a:extLst>
          </p:cNvPr>
          <p:cNvSpPr txBox="1"/>
          <p:nvPr/>
        </p:nvSpPr>
        <p:spPr>
          <a:xfrm>
            <a:off x="518429" y="4465408"/>
            <a:ext cx="3445174" cy="1015663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7030A0"/>
                </a:solidFill>
              </a:rPr>
              <a:t>// use our dynamic variable</a:t>
            </a:r>
          </a:p>
          <a:p>
            <a:r>
              <a:rPr lang="en-US" sz="2000" err="1"/>
              <a:t>ptr</a:t>
            </a:r>
            <a:r>
              <a:rPr lang="en-US" sz="2000"/>
              <a:t>-&gt;</a:t>
            </a:r>
            <a:r>
              <a:rPr lang="en-US" sz="2000" err="1"/>
              <a:t>saySomethingNerdy</a:t>
            </a:r>
            <a:r>
              <a:rPr lang="en-US" sz="2000"/>
              <a:t>();</a:t>
            </a:r>
          </a:p>
          <a:p>
            <a:endParaRPr lang="en-US" sz="20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51E72A-EB9E-40FF-98E9-3120D86E2BE0}"/>
              </a:ext>
            </a:extLst>
          </p:cNvPr>
          <p:cNvSpPr txBox="1"/>
          <p:nvPr/>
        </p:nvSpPr>
        <p:spPr>
          <a:xfrm>
            <a:off x="518429" y="5464314"/>
            <a:ext cx="3581430" cy="707886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7030A0"/>
                </a:solidFill>
              </a:rPr>
              <a:t>// free our dynamic variable</a:t>
            </a:r>
          </a:p>
          <a:p>
            <a:r>
              <a:rPr lang="en-US" sz="2000"/>
              <a:t>delete </a:t>
            </a:r>
            <a:r>
              <a:rPr lang="en-US" sz="2000" err="1"/>
              <a:t>ptr</a:t>
            </a:r>
            <a:r>
              <a:rPr lang="en-US" sz="2000"/>
              <a:t>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E74B13-765B-4C5C-A2BB-0719BF59A75C}"/>
              </a:ext>
            </a:extLst>
          </p:cNvPr>
          <p:cNvSpPr/>
          <p:nvPr/>
        </p:nvSpPr>
        <p:spPr bwMode="auto">
          <a:xfrm>
            <a:off x="352425" y="0"/>
            <a:ext cx="4312299" cy="1839372"/>
          </a:xfrm>
          <a:prstGeom prst="rect">
            <a:avLst/>
          </a:prstGeom>
          <a:solidFill>
            <a:srgbClr val="FFFFFF">
              <a:alpha val="89804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CC23FDBC-8249-4072-BEE1-2CBF2F75B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724" y="27241"/>
            <a:ext cx="4479276" cy="4273878"/>
          </a:xfrm>
          <a:prstGeom prst="rect">
            <a:avLst/>
          </a:prstGeom>
          <a:solidFill>
            <a:srgbClr val="F9DCD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/>
              <a:t>class </a:t>
            </a:r>
            <a:r>
              <a:rPr lang="en-US" sz="2000">
                <a:solidFill>
                  <a:srgbClr val="FF0000"/>
                </a:solidFill>
              </a:rPr>
              <a:t>Nerd</a:t>
            </a:r>
          </a:p>
          <a:p>
            <a:r>
              <a:rPr lang="en-US" sz="2000"/>
              <a:t>{</a:t>
            </a:r>
          </a:p>
          <a:p>
            <a:r>
              <a:rPr lang="en-US" sz="2000"/>
              <a:t>  public:</a:t>
            </a:r>
          </a:p>
          <a:p>
            <a:r>
              <a:rPr lang="en-US" sz="2000"/>
              <a:t>      Nerd(int IQ, int zits)</a:t>
            </a:r>
          </a:p>
          <a:p>
            <a:r>
              <a:rPr lang="en-US" sz="2000"/>
              <a:t>      {</a:t>
            </a:r>
          </a:p>
          <a:p>
            <a:r>
              <a:rPr lang="en-US" sz="2000"/>
              <a:t>         </a:t>
            </a:r>
            <a:r>
              <a:rPr lang="en-US" sz="2000" err="1"/>
              <a:t>m_myIQ</a:t>
            </a:r>
            <a:r>
              <a:rPr lang="en-US" sz="2000"/>
              <a:t> = IQ;</a:t>
            </a:r>
          </a:p>
          <a:p>
            <a:r>
              <a:rPr lang="en-US" sz="2000"/>
              <a:t>         </a:t>
            </a:r>
            <a:r>
              <a:rPr lang="en-US" sz="2000" err="1"/>
              <a:t>m_myZits</a:t>
            </a:r>
            <a:r>
              <a:rPr lang="en-US" sz="2000"/>
              <a:t> = zits;</a:t>
            </a:r>
          </a:p>
          <a:p>
            <a:r>
              <a:rPr lang="en-US" sz="2000"/>
              <a:t>      }</a:t>
            </a:r>
          </a:p>
          <a:p>
            <a:r>
              <a:rPr lang="en-US" sz="2000"/>
              <a:t>      void </a:t>
            </a:r>
            <a:r>
              <a:rPr lang="en-US" sz="2000" err="1"/>
              <a:t>saySomethingNerdy</a:t>
            </a:r>
            <a:r>
              <a:rPr lang="en-US" sz="2000"/>
              <a:t>()</a:t>
            </a:r>
          </a:p>
          <a:p>
            <a:r>
              <a:rPr lang="en-US" sz="2000"/>
              <a:t>      {</a:t>
            </a:r>
          </a:p>
          <a:p>
            <a:r>
              <a:rPr lang="en-US" sz="2000"/>
              <a:t>          </a:t>
            </a:r>
            <a:r>
              <a:rPr lang="en-US" sz="2000" err="1"/>
              <a:t>cout</a:t>
            </a:r>
            <a:r>
              <a:rPr lang="en-US" sz="2000"/>
              <a:t> &lt;&lt; “C++ rocks!”;</a:t>
            </a:r>
          </a:p>
          <a:p>
            <a:r>
              <a:rPr lang="en-US" sz="2000"/>
              <a:t>      }</a:t>
            </a:r>
          </a:p>
          <a:p>
            <a:r>
              <a:rPr lang="en-US" sz="2000"/>
              <a:t>   …</a:t>
            </a:r>
          </a:p>
          <a:p>
            <a:r>
              <a:rPr lang="en-US" sz="2000"/>
              <a:t>};</a:t>
            </a:r>
          </a:p>
        </p:txBody>
      </p:sp>
      <p:sp>
        <p:nvSpPr>
          <p:cNvPr id="28" name="AutoShape 38">
            <a:extLst>
              <a:ext uri="{FF2B5EF4-FFF2-40B4-BE49-F238E27FC236}">
                <a16:creationId xmlns:a16="http://schemas.microsoft.com/office/drawing/2014/main" id="{F054311A-F1C9-48D4-9EAF-4F23EB3FC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685" y="5101532"/>
            <a:ext cx="3307267" cy="1328252"/>
          </a:xfrm>
          <a:prstGeom prst="wedgeRoundRectCallout">
            <a:avLst>
              <a:gd name="adj1" fmla="val -46492"/>
              <a:gd name="adj2" fmla="val -115571"/>
              <a:gd name="adj3" fmla="val 16667"/>
            </a:avLst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This allocates enough memory for a </a:t>
            </a:r>
            <a:r>
              <a:rPr lang="en-US">
                <a:solidFill>
                  <a:srgbClr val="FF0000"/>
                </a:solidFill>
              </a:rPr>
              <a:t>Nerd</a:t>
            </a:r>
            <a:r>
              <a:rPr lang="en-US">
                <a:solidFill>
                  <a:schemeClr val="tx1"/>
                </a:solidFill>
              </a:rPr>
              <a:t> variable...</a:t>
            </a:r>
            <a:br>
              <a:rPr lang="en-US">
                <a:solidFill>
                  <a:schemeClr val="tx1"/>
                </a:solidFill>
              </a:rPr>
            </a:br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utoShape 38">
            <a:extLst>
              <a:ext uri="{FF2B5EF4-FFF2-40B4-BE49-F238E27FC236}">
                <a16:creationId xmlns:a16="http://schemas.microsoft.com/office/drawing/2014/main" id="{5C8A3B9C-6235-44B6-98BA-FC822D297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4686" y="3463797"/>
            <a:ext cx="4281469" cy="1399667"/>
          </a:xfrm>
          <a:prstGeom prst="wedgeRoundRectCallout">
            <a:avLst>
              <a:gd name="adj1" fmla="val -90691"/>
              <a:gd name="adj2" fmla="val 3143"/>
              <a:gd name="adj3" fmla="val 16667"/>
            </a:avLst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Then calls the </a:t>
            </a:r>
            <a:r>
              <a:rPr lang="en-US">
                <a:solidFill>
                  <a:srgbClr val="FF0000"/>
                </a:solidFill>
              </a:rPr>
              <a:t>Nerd</a:t>
            </a:r>
            <a:r>
              <a:rPr lang="en-US">
                <a:solidFill>
                  <a:schemeClr val="tx1"/>
                </a:solidFill>
              </a:rPr>
              <a:t> constructor with these parameters to initialize it!</a:t>
            </a:r>
          </a:p>
        </p:txBody>
      </p:sp>
    </p:spTree>
    <p:extLst>
      <p:ext uri="{BB962C8B-B14F-4D97-AF65-F5344CB8AC3E}">
        <p14:creationId xmlns:p14="http://schemas.microsoft.com/office/powerpoint/2010/main" val="79101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 animBg="1"/>
      <p:bldP spid="24" grpId="0" animBg="1"/>
      <p:bldP spid="25" grpId="0" animBg="1"/>
      <p:bldP spid="26" grpId="0" animBg="1"/>
      <p:bldP spid="31" grpId="0" animBg="1"/>
      <p:bldP spid="34" grpId="0" animBg="1"/>
      <p:bldP spid="28" grpId="0" animBg="1"/>
      <p:bldP spid="28" grpId="1" animBg="1"/>
      <p:bldP spid="32" grpId="0" animBg="1"/>
      <p:bldP spid="32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4A9D-972E-45D4-9042-032359A83563}" type="slidenum">
              <a:rPr lang="en-US"/>
              <a:pPr/>
              <a:t>35</a:t>
            </a:fld>
            <a:endParaRPr lang="en-US"/>
          </a:p>
        </p:txBody>
      </p:sp>
      <p:grpSp>
        <p:nvGrpSpPr>
          <p:cNvPr id="391170" name="Group 2"/>
          <p:cNvGrpSpPr>
            <a:grpSpLocks/>
          </p:cNvGrpSpPr>
          <p:nvPr/>
        </p:nvGrpSpPr>
        <p:grpSpPr bwMode="auto">
          <a:xfrm>
            <a:off x="-261336" y="793765"/>
            <a:ext cx="5054600" cy="6254750"/>
            <a:chOff x="-68" y="893"/>
            <a:chExt cx="3088" cy="3579"/>
          </a:xfrm>
        </p:grpSpPr>
        <p:sp>
          <p:nvSpPr>
            <p:cNvPr id="391171" name="Rectangle 3"/>
            <p:cNvSpPr>
              <a:spLocks noChangeArrowheads="1"/>
            </p:cNvSpPr>
            <p:nvPr/>
          </p:nvSpPr>
          <p:spPr bwMode="auto">
            <a:xfrm>
              <a:off x="192" y="923"/>
              <a:ext cx="2688" cy="3298"/>
            </a:xfrm>
            <a:prstGeom prst="rect">
              <a:avLst/>
            </a:prstGeom>
            <a:solidFill>
              <a:srgbClr val="A3FFE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72" name="Rectangle 4"/>
            <p:cNvSpPr>
              <a:spLocks noChangeArrowheads="1"/>
            </p:cNvSpPr>
            <p:nvPr/>
          </p:nvSpPr>
          <p:spPr bwMode="auto">
            <a:xfrm>
              <a:off x="-68" y="893"/>
              <a:ext cx="3088" cy="35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 { </a:t>
              </a: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j=0;j&lt;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10  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;j++)</a:t>
              </a: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m_pi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[j] =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getPiDigit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(j);</a:t>
              </a:r>
              <a:b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0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0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showOff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	</a:t>
              </a: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j=0;j&lt;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10  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;j++)</a:t>
              </a: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m_pi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[j] &lt;&lt;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endl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b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}</a:t>
              </a:r>
              <a:r>
                <a:rPr lang="en-US" sz="10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m_pi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10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];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	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1173" name="Rectangle 5"/>
          <p:cNvSpPr>
            <a:spLocks noChangeArrowheads="1"/>
          </p:cNvSpPr>
          <p:nvPr/>
        </p:nvSpPr>
        <p:spPr bwMode="auto">
          <a:xfrm>
            <a:off x="330200" y="-1524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Using </a:t>
            </a:r>
            <a:r>
              <a:rPr lang="en-US" sz="4400">
                <a:solidFill>
                  <a:srgbClr val="6600CC"/>
                </a:solidFill>
              </a:rPr>
              <a:t>new </a:t>
            </a:r>
            <a:r>
              <a:rPr lang="en-US" sz="4400"/>
              <a:t>and </a:t>
            </a:r>
            <a:r>
              <a:rPr lang="en-US" sz="4400">
                <a:solidFill>
                  <a:srgbClr val="6600CC"/>
                </a:solidFill>
              </a:rPr>
              <a:t>delete</a:t>
            </a:r>
            <a:r>
              <a:rPr lang="en-US" sz="4400"/>
              <a:t> in a class</a:t>
            </a:r>
          </a:p>
        </p:txBody>
      </p:sp>
      <p:sp>
        <p:nvSpPr>
          <p:cNvPr id="391174" name="Text Box 6"/>
          <p:cNvSpPr txBox="1">
            <a:spLocks noChangeArrowheads="1"/>
          </p:cNvSpPr>
          <p:nvPr/>
        </p:nvSpPr>
        <p:spPr bwMode="auto">
          <a:xfrm>
            <a:off x="4670425" y="1323975"/>
            <a:ext cx="425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sz="2800"/>
          </a:p>
        </p:txBody>
      </p:sp>
      <p:sp>
        <p:nvSpPr>
          <p:cNvPr id="391177" name="Text Box 9"/>
          <p:cNvSpPr txBox="1">
            <a:spLocks noChangeArrowheads="1"/>
          </p:cNvSpPr>
          <p:nvPr/>
        </p:nvSpPr>
        <p:spPr bwMode="auto">
          <a:xfrm>
            <a:off x="4564106" y="1545104"/>
            <a:ext cx="4443370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900"/>
              <a:t>Well, here we have a class that represents people who like to memorize </a:t>
            </a:r>
            <a:r>
              <a:rPr lang="el-GR" sz="1900"/>
              <a:t>π</a:t>
            </a:r>
            <a:r>
              <a:rPr lang="en-US" sz="1900"/>
              <a:t> – </a:t>
            </a:r>
            <a:r>
              <a:rPr lang="en-US" sz="1900" err="1">
                <a:solidFill>
                  <a:srgbClr val="FF0000"/>
                </a:solidFill>
              </a:rPr>
              <a:t>PiNerds</a:t>
            </a:r>
            <a:r>
              <a:rPr lang="en-US" sz="1900"/>
              <a:t>! </a:t>
            </a:r>
          </a:p>
        </p:txBody>
      </p:sp>
      <p:sp>
        <p:nvSpPr>
          <p:cNvPr id="391178" name="Text Box 10"/>
          <p:cNvSpPr txBox="1">
            <a:spLocks noChangeArrowheads="1"/>
          </p:cNvSpPr>
          <p:nvPr/>
        </p:nvSpPr>
        <p:spPr bwMode="auto">
          <a:xfrm>
            <a:off x="2082800" y="2844800"/>
            <a:ext cx="290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  <p:sp>
        <p:nvSpPr>
          <p:cNvPr id="391179" name="Text Box 11"/>
          <p:cNvSpPr txBox="1">
            <a:spLocks noChangeArrowheads="1"/>
          </p:cNvSpPr>
          <p:nvPr/>
        </p:nvSpPr>
        <p:spPr bwMode="auto">
          <a:xfrm>
            <a:off x="3074988" y="3760788"/>
            <a:ext cx="290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  <p:grpSp>
        <p:nvGrpSpPr>
          <p:cNvPr id="391180" name="Group 12"/>
          <p:cNvGrpSpPr>
            <a:grpSpLocks/>
          </p:cNvGrpSpPr>
          <p:nvPr/>
        </p:nvGrpSpPr>
        <p:grpSpPr bwMode="auto">
          <a:xfrm>
            <a:off x="4394200" y="4267200"/>
            <a:ext cx="4902200" cy="2408238"/>
            <a:chOff x="-48" y="883"/>
            <a:chExt cx="3088" cy="3338"/>
          </a:xfrm>
        </p:grpSpPr>
        <p:sp>
          <p:nvSpPr>
            <p:cNvPr id="391181" name="Rectangle 13"/>
            <p:cNvSpPr>
              <a:spLocks noChangeArrowheads="1"/>
            </p:cNvSpPr>
            <p:nvPr/>
          </p:nvSpPr>
          <p:spPr bwMode="auto">
            <a:xfrm>
              <a:off x="192" y="923"/>
              <a:ext cx="2688" cy="329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82" name="Rectangle 14"/>
            <p:cNvSpPr>
              <a:spLocks noChangeArrowheads="1"/>
            </p:cNvSpPr>
            <p:nvPr/>
          </p:nvSpPr>
          <p:spPr bwMode="auto">
            <a:xfrm>
              <a:off x="-48" y="883"/>
              <a:ext cx="3088" cy="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int main()</a:t>
              </a:r>
            </a:p>
            <a:p>
              <a:pPr indent="457200"/>
              <a:r>
                <a:rPr lang="en-US" sz="180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{</a:t>
              </a:r>
            </a:p>
            <a:p>
              <a:pPr indent="457200"/>
              <a:r>
                <a:rPr lang="en-US" sz="180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</a:t>
              </a:r>
              <a:r>
                <a:rPr lang="en-US" sz="180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PiNerd</a:t>
              </a:r>
              <a:r>
                <a:rPr lang="en-US" sz="180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</a:t>
              </a:r>
              <a:r>
                <a:rPr lang="en-US" sz="180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notSoNerdy</a:t>
              </a:r>
              <a:r>
                <a:rPr lang="en-US" sz="180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(</a:t>
              </a:r>
              <a:r>
                <a:rPr lang="en-US" sz="1800">
                  <a:solidFill>
                    <a:srgbClr val="FF0066"/>
                  </a:solidFill>
                  <a:latin typeface="+mj-lt"/>
                  <a:ea typeface="MS Mincho" pitchFamily="49" charset="-128"/>
                </a:rPr>
                <a:t>5</a:t>
              </a:r>
              <a:r>
                <a:rPr lang="en-US" sz="180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);</a:t>
              </a:r>
            </a:p>
            <a:p>
              <a:pPr indent="457200"/>
              <a:r>
                <a:rPr lang="en-US" sz="180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</a:t>
              </a:r>
              <a:r>
                <a:rPr lang="en-US" sz="180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PiNerd</a:t>
              </a:r>
              <a:r>
                <a:rPr lang="en-US" sz="180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</a:t>
              </a:r>
              <a:r>
                <a:rPr lang="en-US" sz="180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superNerdy</a:t>
              </a:r>
              <a:r>
                <a:rPr lang="en-US" sz="180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(</a:t>
              </a:r>
              <a:r>
                <a:rPr lang="en-US" sz="1800">
                  <a:solidFill>
                    <a:srgbClr val="FF0066"/>
                  </a:solidFill>
                  <a:latin typeface="+mj-lt"/>
                  <a:ea typeface="MS Mincho" pitchFamily="49" charset="-128"/>
                </a:rPr>
                <a:t>100</a:t>
              </a:r>
              <a:r>
                <a:rPr lang="en-US" sz="180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);</a:t>
              </a:r>
            </a:p>
            <a:p>
              <a:pPr indent="457200"/>
              <a:endParaRPr lang="en-US" sz="1800">
                <a:solidFill>
                  <a:schemeClr val="tx1"/>
                </a:solidFill>
                <a:latin typeface="+mj-lt"/>
                <a:ea typeface="MS Mincho" pitchFamily="49" charset="-128"/>
              </a:endParaRPr>
            </a:p>
            <a:p>
              <a:pPr indent="457200"/>
              <a:r>
                <a:rPr lang="en-US" sz="180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</a:t>
              </a:r>
              <a:r>
                <a:rPr lang="en-US" sz="180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notSoNerdy.showOff</a:t>
              </a:r>
              <a:r>
                <a:rPr lang="en-US" sz="180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();</a:t>
              </a:r>
            </a:p>
            <a:p>
              <a:pPr indent="457200"/>
              <a:r>
                <a:rPr lang="en-US" sz="180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</a:t>
              </a:r>
              <a:r>
                <a:rPr lang="en-US" sz="180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superNerdy.showOff</a:t>
              </a:r>
              <a:r>
                <a:rPr lang="en-US" sz="180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();  </a:t>
              </a:r>
            </a:p>
            <a:p>
              <a:pPr indent="457200"/>
              <a:r>
                <a:rPr lang="en-US" sz="180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}</a:t>
              </a:r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391183" name="Text Box 15"/>
          <p:cNvSpPr txBox="1">
            <a:spLocks noChangeArrowheads="1"/>
          </p:cNvSpPr>
          <p:nvPr/>
        </p:nvSpPr>
        <p:spPr bwMode="auto">
          <a:xfrm>
            <a:off x="4724400" y="838200"/>
            <a:ext cx="435927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/>
              <a:t>So how we might use </a:t>
            </a:r>
            <a:br>
              <a:rPr lang="en-US" sz="1900"/>
            </a:br>
            <a:r>
              <a:rPr lang="en-US" sz="1900">
                <a:solidFill>
                  <a:srgbClr val="6600CC"/>
                </a:solidFill>
              </a:rPr>
              <a:t>new/delete </a:t>
            </a:r>
            <a:r>
              <a:rPr lang="en-US" sz="1900"/>
              <a:t>within a class?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4648200" y="2579772"/>
            <a:ext cx="4464049" cy="881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900"/>
              <a:t>As you can see, right now Pi Nerds can only memorize up to the </a:t>
            </a:r>
            <a:br>
              <a:rPr lang="en-US" sz="1900"/>
            </a:br>
            <a:r>
              <a:rPr lang="en-US" sz="1900"/>
              <a:t>first </a:t>
            </a:r>
            <a:r>
              <a:rPr lang="en-US" sz="1900">
                <a:solidFill>
                  <a:srgbClr val="FF0066"/>
                </a:solidFill>
              </a:rPr>
              <a:t>10 digits </a:t>
            </a:r>
            <a:r>
              <a:rPr lang="en-US" sz="1900">
                <a:solidFill>
                  <a:schemeClr val="tx1"/>
                </a:solidFill>
              </a:rPr>
              <a:t>of</a:t>
            </a:r>
            <a:r>
              <a:rPr lang="en-US" sz="1900">
                <a:solidFill>
                  <a:srgbClr val="FF0066"/>
                </a:solidFill>
              </a:rPr>
              <a:t> </a:t>
            </a:r>
            <a:r>
              <a:rPr lang="el-GR" sz="1900"/>
              <a:t>π</a:t>
            </a:r>
            <a:r>
              <a:rPr lang="en-US" sz="1900"/>
              <a:t>.</a:t>
            </a: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4648200" y="3590092"/>
            <a:ext cx="4464049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900"/>
              <a:t>Let’s update our class so they can memorize as many digits as they like!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27808" y="1616384"/>
            <a:ext cx="1733167" cy="369332"/>
          </a:xfrm>
          <a:prstGeom prst="rect">
            <a:avLst/>
          </a:prstGeom>
          <a:solidFill>
            <a:srgbClr val="A3FFE0"/>
          </a:solidFill>
        </p:spPr>
        <p:txBody>
          <a:bodyPr wrap="none">
            <a:spAutoFit/>
          </a:bodyPr>
          <a:lstStyle/>
          <a:p>
            <a:r>
              <a:rPr lang="en-US" sz="1800" err="1">
                <a:solidFill>
                  <a:schemeClr val="tx1"/>
                </a:solidFill>
                <a:latin typeface="+mj-lt"/>
                <a:ea typeface="MS Mincho" pitchFamily="49" charset="-128"/>
              </a:rPr>
              <a:t>PiNerd</a:t>
            </a:r>
            <a:r>
              <a:rPr lang="en-US" sz="1800">
                <a:solidFill>
                  <a:schemeClr val="tx1"/>
                </a:solidFill>
                <a:latin typeface="+mj-lt"/>
                <a:ea typeface="MS Mincho" pitchFamily="49" charset="-128"/>
              </a:rPr>
              <a:t>(</a:t>
            </a:r>
            <a:r>
              <a:rPr lang="en-US" sz="1800" err="1">
                <a:solidFill>
                  <a:srgbClr val="FF0066"/>
                </a:solidFill>
                <a:latin typeface="+mj-lt"/>
                <a:ea typeface="MS Mincho" pitchFamily="49" charset="-128"/>
              </a:rPr>
              <a:t>int</a:t>
            </a:r>
            <a:r>
              <a:rPr lang="en-US" sz="1800">
                <a:solidFill>
                  <a:srgbClr val="FF0066"/>
                </a:solidFill>
                <a:latin typeface="+mj-lt"/>
                <a:ea typeface="MS Mincho" pitchFamily="49" charset="-128"/>
              </a:rPr>
              <a:t> n</a:t>
            </a:r>
            <a:r>
              <a:rPr lang="en-US" sz="1800">
                <a:solidFill>
                  <a:schemeClr val="tx1"/>
                </a:solidFill>
                <a:latin typeface="+mj-lt"/>
                <a:ea typeface="MS Mincho" pitchFamily="49" charset="-128"/>
              </a:rPr>
              <a:t>) {</a:t>
            </a:r>
            <a:endParaRPr lang="en-US" sz="1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ounded Rectangular Callout 26"/>
          <p:cNvSpPr/>
          <p:nvPr/>
        </p:nvSpPr>
        <p:spPr bwMode="auto">
          <a:xfrm>
            <a:off x="3163618" y="7994"/>
            <a:ext cx="3625600" cy="1676400"/>
          </a:xfrm>
          <a:prstGeom prst="wedgeRoundRectCallout">
            <a:avLst>
              <a:gd name="adj1" fmla="val -80692"/>
              <a:gd name="adj2" fmla="val 49950"/>
              <a:gd name="adj3" fmla="val 16667"/>
            </a:avLst>
          </a:prstGeom>
          <a:solidFill>
            <a:srgbClr val="FFEF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  <a:cs typeface="Times New Roman" pitchFamily="18" charset="0"/>
              </a:rPr>
              <a:t>Step #2: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/>
              <a:t>Update our constructor so the user can pass in the size of the nerd’s array.</a:t>
            </a: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8" name="Rounded Rectangular Callout 27"/>
          <p:cNvSpPr/>
          <p:nvPr/>
        </p:nvSpPr>
        <p:spPr bwMode="auto">
          <a:xfrm>
            <a:off x="4267200" y="220508"/>
            <a:ext cx="3886200" cy="1676400"/>
          </a:xfrm>
          <a:prstGeom prst="wedgeRoundRectCallout">
            <a:avLst>
              <a:gd name="adj1" fmla="val -80692"/>
              <a:gd name="adj2" fmla="val 49950"/>
              <a:gd name="adj3" fmla="val 16667"/>
            </a:avLst>
          </a:prstGeom>
          <a:solidFill>
            <a:srgbClr val="FFEF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  <a:cs typeface="Times New Roman" pitchFamily="18" charset="0"/>
              </a:rPr>
              <a:t>Step #3: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/>
              <a:t>Use the </a:t>
            </a:r>
            <a:r>
              <a:rPr lang="en-US" sz="2000">
                <a:solidFill>
                  <a:srgbClr val="6600CC"/>
                </a:solidFill>
              </a:rPr>
              <a:t>new command </a:t>
            </a:r>
            <a:r>
              <a:rPr lang="en-US" sz="2000"/>
              <a:t>to allocate an array of the right size. Remember its size!</a:t>
            </a: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22079" y="4935210"/>
            <a:ext cx="628698" cy="369332"/>
          </a:xfrm>
          <a:prstGeom prst="rect">
            <a:avLst/>
          </a:prstGeom>
          <a:solidFill>
            <a:srgbClr val="A3FFE0"/>
          </a:solidFill>
        </p:spPr>
        <p:txBody>
          <a:bodyPr wrap="none">
            <a:spAutoFit/>
          </a:bodyPr>
          <a:lstStyle/>
          <a:p>
            <a:r>
              <a:rPr lang="en-US" sz="1800" err="1">
                <a:solidFill>
                  <a:srgbClr val="FF0066"/>
                </a:solidFill>
                <a:latin typeface="+mj-lt"/>
                <a:ea typeface="MS Mincho" pitchFamily="49" charset="-128"/>
              </a:rPr>
              <a:t>m_n</a:t>
            </a:r>
            <a:endParaRPr lang="en-US" sz="1800">
              <a:solidFill>
                <a:srgbClr val="FF0066"/>
              </a:solidFill>
              <a:latin typeface="+mj-lt"/>
            </a:endParaRPr>
          </a:p>
        </p:txBody>
      </p:sp>
      <p:sp>
        <p:nvSpPr>
          <p:cNvPr id="29" name="Rounded Rectangular Callout 28"/>
          <p:cNvSpPr/>
          <p:nvPr/>
        </p:nvSpPr>
        <p:spPr bwMode="auto">
          <a:xfrm>
            <a:off x="3962400" y="3289412"/>
            <a:ext cx="3886200" cy="1242128"/>
          </a:xfrm>
          <a:prstGeom prst="wedgeRoundRectCallout">
            <a:avLst>
              <a:gd name="adj1" fmla="val -67574"/>
              <a:gd name="adj2" fmla="val 85129"/>
              <a:gd name="adj3" fmla="val 16667"/>
            </a:avLst>
          </a:prstGeom>
          <a:solidFill>
            <a:srgbClr val="FFEF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  <a:cs typeface="Times New Roman" pitchFamily="18" charset="0"/>
              </a:rPr>
              <a:t>Step #5: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/>
              <a:t>Update our loop so we print out all N numbers.</a:t>
            </a: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4042" y="3379559"/>
            <a:ext cx="40238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66"/>
                </a:solidFill>
                <a:latin typeface="+mj-lt"/>
                <a:ea typeface="MS Mincho" pitchFamily="49" charset="-128"/>
              </a:rPr>
              <a:t>~</a:t>
            </a:r>
            <a:r>
              <a:rPr lang="en-US" sz="1800" err="1">
                <a:solidFill>
                  <a:srgbClr val="FF0066"/>
                </a:solidFill>
                <a:latin typeface="+mj-lt"/>
                <a:ea typeface="MS Mincho" pitchFamily="49" charset="-128"/>
              </a:rPr>
              <a:t>PiNerd</a:t>
            </a:r>
            <a:r>
              <a:rPr lang="en-US" sz="1800">
                <a:solidFill>
                  <a:srgbClr val="FF0066"/>
                </a:solidFill>
                <a:latin typeface="+mj-lt"/>
                <a:ea typeface="MS Mincho" pitchFamily="49" charset="-128"/>
              </a:rPr>
              <a:t>() {</a:t>
            </a:r>
          </a:p>
          <a:p>
            <a:r>
              <a:rPr lang="en-US" sz="1800">
                <a:solidFill>
                  <a:srgbClr val="FF0066"/>
                </a:solidFill>
                <a:latin typeface="+mj-lt"/>
                <a:ea typeface="MS Mincho" pitchFamily="49" charset="-128"/>
              </a:rPr>
              <a:t>    delete [] </a:t>
            </a:r>
            <a:r>
              <a:rPr lang="en-US" sz="1800" err="1">
                <a:solidFill>
                  <a:srgbClr val="FF0066"/>
                </a:solidFill>
                <a:latin typeface="+mj-lt"/>
                <a:ea typeface="MS Mincho" pitchFamily="49" charset="-128"/>
              </a:rPr>
              <a:t>m_pi</a:t>
            </a:r>
            <a:r>
              <a:rPr lang="en-US" sz="1800">
                <a:solidFill>
                  <a:srgbClr val="FF0066"/>
                </a:solidFill>
                <a:latin typeface="+mj-lt"/>
                <a:ea typeface="MS Mincho" pitchFamily="49" charset="-128"/>
              </a:rPr>
              <a:t>;  // free memory</a:t>
            </a:r>
          </a:p>
          <a:p>
            <a:r>
              <a:rPr lang="en-US" sz="1800">
                <a:solidFill>
                  <a:srgbClr val="FF0066"/>
                </a:solidFill>
                <a:latin typeface="+mj-lt"/>
                <a:ea typeface="MS Mincho" pitchFamily="49" charset="-128"/>
              </a:rPr>
              <a:t>}</a:t>
            </a:r>
            <a:endParaRPr lang="en-US" sz="1800">
              <a:solidFill>
                <a:srgbClr val="FF0066"/>
              </a:solidFill>
              <a:latin typeface="+mj-lt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731520" y="6103620"/>
            <a:ext cx="1760220" cy="19431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Rectangle 36"/>
          <p:cNvSpPr/>
          <p:nvPr/>
        </p:nvSpPr>
        <p:spPr>
          <a:xfrm>
            <a:off x="2922079" y="2430327"/>
            <a:ext cx="628698" cy="369332"/>
          </a:xfrm>
          <a:prstGeom prst="rect">
            <a:avLst/>
          </a:prstGeom>
          <a:solidFill>
            <a:srgbClr val="A3FFE0"/>
          </a:solidFill>
        </p:spPr>
        <p:txBody>
          <a:bodyPr wrap="none">
            <a:spAutoFit/>
          </a:bodyPr>
          <a:lstStyle/>
          <a:p>
            <a:r>
              <a:rPr lang="en-US" sz="1800" err="1">
                <a:solidFill>
                  <a:srgbClr val="FF0066"/>
                </a:solidFill>
                <a:latin typeface="+mj-lt"/>
                <a:ea typeface="MS Mincho" pitchFamily="49" charset="-128"/>
              </a:rPr>
              <a:t>m_n</a:t>
            </a:r>
            <a:endParaRPr lang="en-US" sz="1800">
              <a:solidFill>
                <a:srgbClr val="FF0066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3908" y="1868966"/>
            <a:ext cx="3834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err="1">
                <a:solidFill>
                  <a:srgbClr val="FF0066"/>
                </a:solidFill>
                <a:latin typeface="+mj-lt"/>
                <a:ea typeface="MS Mincho" pitchFamily="49" charset="-128"/>
              </a:rPr>
              <a:t>m_pi</a:t>
            </a:r>
            <a:r>
              <a:rPr lang="en-US" sz="1800">
                <a:solidFill>
                  <a:srgbClr val="FF0066"/>
                </a:solidFill>
                <a:latin typeface="+mj-lt"/>
                <a:ea typeface="MS Mincho" pitchFamily="49" charset="-128"/>
              </a:rPr>
              <a:t> = new </a:t>
            </a:r>
            <a:r>
              <a:rPr lang="en-US" sz="1800" err="1">
                <a:solidFill>
                  <a:srgbClr val="FF0066"/>
                </a:solidFill>
                <a:latin typeface="+mj-lt"/>
                <a:ea typeface="MS Mincho" pitchFamily="49" charset="-128"/>
              </a:rPr>
              <a:t>int</a:t>
            </a:r>
            <a:r>
              <a:rPr lang="en-US" sz="1800">
                <a:solidFill>
                  <a:srgbClr val="FF0066"/>
                </a:solidFill>
                <a:latin typeface="+mj-lt"/>
                <a:ea typeface="MS Mincho" pitchFamily="49" charset="-128"/>
              </a:rPr>
              <a:t>[n]; </a:t>
            </a:r>
            <a:r>
              <a:rPr lang="en-US" sz="1600">
                <a:solidFill>
                  <a:srgbClr val="FF0066"/>
                </a:solidFill>
                <a:latin typeface="+mj-lt"/>
                <a:ea typeface="MS Mincho" pitchFamily="49" charset="-128"/>
              </a:rPr>
              <a:t>// </a:t>
            </a:r>
            <a:r>
              <a:rPr lang="en-US" sz="1600" err="1">
                <a:solidFill>
                  <a:srgbClr val="FF0066"/>
                </a:solidFill>
                <a:latin typeface="+mj-lt"/>
                <a:ea typeface="MS Mincho" pitchFamily="49" charset="-128"/>
              </a:rPr>
              <a:t>alloc</a:t>
            </a:r>
            <a:r>
              <a:rPr lang="en-US" sz="1600">
                <a:solidFill>
                  <a:srgbClr val="FF0066"/>
                </a:solidFill>
                <a:latin typeface="+mj-lt"/>
                <a:ea typeface="MS Mincho" pitchFamily="49" charset="-128"/>
              </a:rPr>
              <a:t> array</a:t>
            </a:r>
            <a:endParaRPr lang="en-US" sz="1800">
              <a:solidFill>
                <a:srgbClr val="FF0066"/>
              </a:solidFill>
              <a:latin typeface="+mj-lt"/>
              <a:ea typeface="MS Mincho" pitchFamily="49" charset="-128"/>
            </a:endParaRPr>
          </a:p>
          <a:p>
            <a:r>
              <a:rPr lang="en-US" sz="1800" err="1">
                <a:solidFill>
                  <a:srgbClr val="FF0066"/>
                </a:solidFill>
                <a:latin typeface="+mj-lt"/>
                <a:ea typeface="MS Mincho" pitchFamily="49" charset="-128"/>
              </a:rPr>
              <a:t>m_n</a:t>
            </a:r>
            <a:r>
              <a:rPr lang="en-US" sz="1800">
                <a:solidFill>
                  <a:srgbClr val="FF0066"/>
                </a:solidFill>
                <a:latin typeface="+mj-lt"/>
                <a:ea typeface="MS Mincho" pitchFamily="49" charset="-128"/>
              </a:rPr>
              <a:t> = n;                 </a:t>
            </a:r>
            <a:r>
              <a:rPr lang="en-US" sz="1600">
                <a:solidFill>
                  <a:srgbClr val="FF0066"/>
                </a:solidFill>
                <a:latin typeface="+mj-lt"/>
                <a:ea typeface="MS Mincho" pitchFamily="49" charset="-128"/>
              </a:rPr>
              <a:t>// store its size!</a:t>
            </a:r>
            <a:endParaRPr lang="en-US" sz="1600">
              <a:solidFill>
                <a:srgbClr val="FF0066"/>
              </a:solidFill>
              <a:latin typeface="+mj-lt"/>
            </a:endParaRPr>
          </a:p>
        </p:txBody>
      </p:sp>
      <p:sp>
        <p:nvSpPr>
          <p:cNvPr id="35" name="Rounded Rectangular Callout 34"/>
          <p:cNvSpPr/>
          <p:nvPr/>
        </p:nvSpPr>
        <p:spPr bwMode="auto">
          <a:xfrm>
            <a:off x="4429714" y="793765"/>
            <a:ext cx="4104685" cy="1514321"/>
          </a:xfrm>
          <a:prstGeom prst="wedgeRoundRectCallout">
            <a:avLst>
              <a:gd name="adj1" fmla="val -78721"/>
              <a:gd name="adj2" fmla="val 59034"/>
              <a:gd name="adj3" fmla="val 16667"/>
            </a:avLst>
          </a:prstGeom>
          <a:solidFill>
            <a:srgbClr val="FFEF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  <a:cs typeface="Times New Roman" pitchFamily="18" charset="0"/>
              </a:rPr>
              <a:t>Step #4: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/>
              <a:t>Update our loop so we compute the </a:t>
            </a:r>
            <a:r>
              <a:rPr lang="en-US" sz="2000">
                <a:solidFill>
                  <a:srgbClr val="6600CC"/>
                </a:solidFill>
              </a:rPr>
              <a:t>first n </a:t>
            </a:r>
            <a:r>
              <a:rPr lang="en-US" sz="2000"/>
              <a:t>square numbers (instead of just the first 100)</a:t>
            </a: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" name="Rounded Rectangular Callout 30"/>
          <p:cNvSpPr/>
          <p:nvPr/>
        </p:nvSpPr>
        <p:spPr bwMode="auto">
          <a:xfrm>
            <a:off x="2212068" y="1817336"/>
            <a:ext cx="4447677" cy="1242128"/>
          </a:xfrm>
          <a:prstGeom prst="wedgeRoundRectCallout">
            <a:avLst>
              <a:gd name="adj1" fmla="val -45559"/>
              <a:gd name="adj2" fmla="val 94250"/>
              <a:gd name="adj3" fmla="val 16667"/>
            </a:avLst>
          </a:prstGeom>
          <a:solidFill>
            <a:srgbClr val="FFEF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  <a:cs typeface="Times New Roman" pitchFamily="18" charset="0"/>
              </a:rPr>
              <a:t>Step #6: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/>
              <a:t>Add a destructor that frees the dynamic array when we’re done!</a:t>
            </a: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66180" y="6019800"/>
            <a:ext cx="2171803" cy="457200"/>
          </a:xfrm>
          <a:prstGeom prst="rect">
            <a:avLst/>
          </a:prstGeom>
          <a:solidFill>
            <a:srgbClr val="A3FFE0"/>
          </a:solidFill>
        </p:spPr>
        <p:txBody>
          <a:bodyPr wrap="square">
            <a:no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4" name="AutoShape 43"/>
          <p:cNvSpPr>
            <a:spLocks noChangeArrowheads="1"/>
          </p:cNvSpPr>
          <p:nvPr/>
        </p:nvSpPr>
        <p:spPr bwMode="auto">
          <a:xfrm>
            <a:off x="3399790" y="686445"/>
            <a:ext cx="3733800" cy="1524000"/>
          </a:xfrm>
          <a:prstGeom prst="wedgeRoundRectCallout">
            <a:avLst>
              <a:gd name="adj1" fmla="val -49194"/>
              <a:gd name="adj2" fmla="val 86773"/>
              <a:gd name="adj3" fmla="val 16667"/>
            </a:avLst>
          </a:prstGeom>
          <a:solidFill>
            <a:srgbClr val="FFEB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/>
              <a:t>Let’s assume we’re given a function that can give us any digit of </a:t>
            </a:r>
            <a:r>
              <a:rPr lang="el-GR" sz="2000"/>
              <a:t>π</a:t>
            </a:r>
            <a:r>
              <a:rPr lang="en-US" sz="2000"/>
              <a:t>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526914" y="6035310"/>
            <a:ext cx="2768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err="1">
                <a:solidFill>
                  <a:schemeClr val="tx1"/>
                </a:solidFill>
              </a:rPr>
              <a:t>int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rgbClr val="FF0066"/>
                </a:solidFill>
              </a:rPr>
              <a:t>*</a:t>
            </a:r>
            <a:r>
              <a:rPr lang="en-US" sz="1800" err="1">
                <a:solidFill>
                  <a:srgbClr val="FF0066"/>
                </a:solidFill>
              </a:rPr>
              <a:t>m_pi</a:t>
            </a:r>
            <a:r>
              <a:rPr lang="en-US" sz="1800">
                <a:solidFill>
                  <a:schemeClr val="tx1"/>
                </a:solidFill>
              </a:rPr>
              <a:t>, </a:t>
            </a:r>
            <a:r>
              <a:rPr lang="en-US" sz="1800" err="1">
                <a:solidFill>
                  <a:srgbClr val="FF0066"/>
                </a:solidFill>
              </a:rPr>
              <a:t>m_n</a:t>
            </a:r>
            <a:r>
              <a:rPr lang="en-US" sz="180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074708" y="4114800"/>
            <a:ext cx="3259292" cy="1676400"/>
          </a:xfrm>
          <a:prstGeom prst="wedgeRoundRectCallout">
            <a:avLst>
              <a:gd name="adj1" fmla="val -69675"/>
              <a:gd name="adj2" fmla="val 67327"/>
              <a:gd name="adj3" fmla="val 16667"/>
            </a:avLst>
          </a:prstGeom>
          <a:solidFill>
            <a:srgbClr val="FFEF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  <a:cs typeface="Times New Roman" pitchFamily="18" charset="0"/>
              </a:rPr>
              <a:t>Step #1: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/>
              <a:t>Change our fixed array to a pointer variable and add a size variable.</a:t>
            </a: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6" name="AutoShape 43"/>
          <p:cNvSpPr>
            <a:spLocks noChangeArrowheads="1"/>
          </p:cNvSpPr>
          <p:nvPr/>
        </p:nvSpPr>
        <p:spPr bwMode="auto">
          <a:xfrm>
            <a:off x="1265772" y="2938128"/>
            <a:ext cx="3733800" cy="1524000"/>
          </a:xfrm>
          <a:prstGeom prst="wedgeRoundRectCallout">
            <a:avLst>
              <a:gd name="adj1" fmla="val 56724"/>
              <a:gd name="adj2" fmla="val 92773"/>
              <a:gd name="adj3" fmla="val 16667"/>
            </a:avLst>
          </a:prstGeom>
          <a:solidFill>
            <a:srgbClr val="FFEB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/>
              <a:t>Cool! Now we can have </a:t>
            </a:r>
            <a:r>
              <a:rPr lang="en-US" sz="2000" err="1"/>
              <a:t>PiNerds</a:t>
            </a:r>
            <a:r>
              <a:rPr lang="en-US" sz="2000"/>
              <a:t> of varying </a:t>
            </a:r>
            <a:r>
              <a:rPr lang="en-US" sz="2000" err="1"/>
              <a:t>nerdiness</a:t>
            </a:r>
            <a:r>
              <a:rPr lang="en-US" sz="2000"/>
              <a:t>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44444E-6 L -0.21111 -4.44444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56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91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91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7" grpId="0"/>
      <p:bldP spid="391183" grpId="0"/>
      <p:bldP spid="22" grpId="0"/>
      <p:bldP spid="23" grpId="0"/>
      <p:bldP spid="24" grpId="0" animBg="1"/>
      <p:bldP spid="27" grpId="0" animBg="1"/>
      <p:bldP spid="27" grpId="1" animBg="1"/>
      <p:bldP spid="28" grpId="0" animBg="1"/>
      <p:bldP spid="28" grpId="1" animBg="1"/>
      <p:bldP spid="30" grpId="0" animBg="1"/>
      <p:bldP spid="29" grpId="0" animBg="1"/>
      <p:bldP spid="29" grpId="1" animBg="1"/>
      <p:bldP spid="32" grpId="0"/>
      <p:bldP spid="37" grpId="0" animBg="1"/>
      <p:bldP spid="2" grpId="0"/>
      <p:bldP spid="35" grpId="0" animBg="1"/>
      <p:bldP spid="35" grpId="1" animBg="1"/>
      <p:bldP spid="31" grpId="0" animBg="1"/>
      <p:bldP spid="31" grpId="1" animBg="1"/>
      <p:bldP spid="33" grpId="0" animBg="1"/>
      <p:bldP spid="34" grpId="0" animBg="1" autoUpdateAnimBg="0"/>
      <p:bldP spid="34" grpId="1" animBg="1"/>
      <p:bldP spid="25" grpId="0"/>
      <p:bldP spid="25" grpId="1"/>
      <p:bldP spid="5" grpId="0" animBg="1"/>
      <p:bldP spid="5" grpId="1" animBg="1"/>
      <p:bldP spid="36" grpId="0" animBg="1" autoUpdateAnimBg="0"/>
      <p:bldP spid="36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>
                <a:solidFill>
                  <a:schemeClr val="tx2"/>
                </a:solidFill>
              </a:rPr>
              <a:t>Copy Construction…</a:t>
            </a:r>
            <a:br>
              <a:rPr lang="en-US" sz="3200">
                <a:solidFill>
                  <a:schemeClr val="tx2"/>
                </a:solidFill>
              </a:rPr>
            </a:br>
            <a:r>
              <a:rPr lang="en-US" sz="3200">
                <a:solidFill>
                  <a:srgbClr val="FF0000"/>
                </a:solidFill>
              </a:rPr>
              <a:t>What’s the big picture?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6101" y="1278397"/>
            <a:ext cx="5542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Copy construction </a:t>
            </a:r>
            <a:r>
              <a:rPr lang="en-US" sz="2000"/>
              <a:t>is when we create (construct) a </a:t>
            </a:r>
            <a:r>
              <a:rPr lang="en-US" sz="2000">
                <a:solidFill>
                  <a:srgbClr val="FF0000"/>
                </a:solidFill>
              </a:rPr>
              <a:t>new object </a:t>
            </a:r>
            <a:r>
              <a:rPr lang="en-US" sz="2000"/>
              <a:t>by </a:t>
            </a:r>
            <a:r>
              <a:rPr lang="en-US" sz="2000">
                <a:solidFill>
                  <a:srgbClr val="FF0000"/>
                </a:solidFill>
              </a:rPr>
              <a:t>copying</a:t>
            </a:r>
            <a:r>
              <a:rPr lang="en-US" sz="2000"/>
              <a:t> the value of an </a:t>
            </a:r>
            <a:r>
              <a:rPr lang="en-US" sz="2000">
                <a:solidFill>
                  <a:srgbClr val="FF0000"/>
                </a:solidFill>
              </a:rPr>
              <a:t>existing object</a:t>
            </a:r>
            <a:r>
              <a:rPr lang="en-US" sz="200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1384" y="1292243"/>
            <a:ext cx="1260890" cy="12951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F67720-C6DD-447B-BEC4-0FC1134AAF00}"/>
              </a:ext>
            </a:extLst>
          </p:cNvPr>
          <p:cNvSpPr txBox="1"/>
          <p:nvPr/>
        </p:nvSpPr>
        <p:spPr>
          <a:xfrm>
            <a:off x="793116" y="2337563"/>
            <a:ext cx="5542960" cy="274690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/>
              <a:t>void </a:t>
            </a:r>
            <a:r>
              <a:rPr lang="en-US" sz="1800" err="1"/>
              <a:t>cloneANerd</a:t>
            </a:r>
            <a:r>
              <a:rPr lang="en-US" sz="1800"/>
              <a:t>()</a:t>
            </a:r>
          </a:p>
          <a:p>
            <a:r>
              <a:rPr lang="en-US" sz="1800"/>
              <a:t>{</a:t>
            </a:r>
          </a:p>
          <a:p>
            <a:r>
              <a:rPr lang="en-US" sz="1800"/>
              <a:t>   </a:t>
            </a:r>
            <a:r>
              <a:rPr lang="en-US" sz="1800" err="1">
                <a:solidFill>
                  <a:schemeClr val="tx1"/>
                </a:solidFill>
              </a:rPr>
              <a:t>PiNerd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rgbClr val="7030A0"/>
                </a:solidFill>
              </a:rPr>
              <a:t>existingNerd</a:t>
            </a:r>
            <a:r>
              <a:rPr lang="en-US" sz="1800">
                <a:solidFill>
                  <a:schemeClr val="tx1"/>
                </a:solidFill>
              </a:rPr>
              <a:t>(4); // knows PI to 4 digits</a:t>
            </a:r>
          </a:p>
          <a:p>
            <a:r>
              <a:rPr lang="en-US" sz="1800">
                <a:solidFill>
                  <a:srgbClr val="FF0000"/>
                </a:solidFill>
              </a:rPr>
              <a:t>   …</a:t>
            </a:r>
          </a:p>
          <a:p>
            <a:r>
              <a:rPr lang="en-US" sz="1800">
                <a:solidFill>
                  <a:srgbClr val="FF0000"/>
                </a:solidFill>
              </a:rPr>
              <a:t> </a:t>
            </a:r>
          </a:p>
          <a:p>
            <a:endParaRPr lang="en-US" sz="1000">
              <a:solidFill>
                <a:srgbClr val="FF0000"/>
              </a:solidFill>
            </a:endParaRPr>
          </a:p>
          <a:p>
            <a:r>
              <a:rPr lang="en-US" sz="1800">
                <a:solidFill>
                  <a:srgbClr val="FF0000"/>
                </a:solidFill>
              </a:rPr>
              <a:t>   </a:t>
            </a:r>
            <a:r>
              <a:rPr lang="en-US" sz="1800" err="1">
                <a:solidFill>
                  <a:schemeClr val="tx1"/>
                </a:solidFill>
              </a:rPr>
              <a:t>PiNerd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rgbClr val="C00000"/>
                </a:solidFill>
              </a:rPr>
              <a:t>clonedNerd</a:t>
            </a:r>
            <a:r>
              <a:rPr lang="en-US" sz="1800">
                <a:solidFill>
                  <a:schemeClr val="tx1"/>
                </a:solidFill>
              </a:rPr>
              <a:t> = </a:t>
            </a:r>
            <a:r>
              <a:rPr lang="en-US" sz="1800" err="1">
                <a:solidFill>
                  <a:srgbClr val="7030A0"/>
                </a:solidFill>
              </a:rPr>
              <a:t>existingNerd</a:t>
            </a:r>
            <a:r>
              <a:rPr lang="en-US" sz="1800">
                <a:solidFill>
                  <a:schemeClr val="tx1"/>
                </a:solidFill>
              </a:rPr>
              <a:t>;</a:t>
            </a:r>
          </a:p>
          <a:p>
            <a:endParaRPr lang="en-US" sz="1800">
              <a:solidFill>
                <a:schemeClr val="tx1"/>
              </a:solidFill>
            </a:endParaRPr>
          </a:p>
          <a:p>
            <a:r>
              <a:rPr lang="en-US" sz="1800">
                <a:solidFill>
                  <a:schemeClr val="tx1"/>
                </a:solidFill>
              </a:rPr>
              <a:t>   </a:t>
            </a:r>
            <a:r>
              <a:rPr lang="en-US" sz="1800" err="1">
                <a:solidFill>
                  <a:schemeClr val="tx1"/>
                </a:solidFill>
              </a:rPr>
              <a:t>clonedNerd.showOff</a:t>
            </a:r>
            <a:r>
              <a:rPr lang="en-US" sz="1800">
                <a:solidFill>
                  <a:schemeClr val="tx1"/>
                </a:solidFill>
              </a:rPr>
              <a:t>();  // prints 3.141</a:t>
            </a:r>
          </a:p>
          <a:p>
            <a:r>
              <a:rPr lang="en-US" sz="180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B1662-37E6-4401-8370-B6CE8EABA0E1}"/>
              </a:ext>
            </a:extLst>
          </p:cNvPr>
          <p:cNvSpPr txBox="1"/>
          <p:nvPr/>
        </p:nvSpPr>
        <p:spPr>
          <a:xfrm>
            <a:off x="3580175" y="5114721"/>
            <a:ext cx="310605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/>
              <a:t>To clone more complex objects, we need to create a special function to do this, called a </a:t>
            </a:r>
            <a:r>
              <a:rPr lang="en-US" sz="1900">
                <a:solidFill>
                  <a:srgbClr val="FF0000"/>
                </a:solidFill>
              </a:rPr>
              <a:t>copy constructor</a:t>
            </a:r>
            <a:r>
              <a:rPr lang="en-US" sz="1900"/>
              <a:t>.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072990C-5B66-4C9D-94A8-AA2EAA3D81C0}"/>
              </a:ext>
            </a:extLst>
          </p:cNvPr>
          <p:cNvSpPr/>
          <p:nvPr/>
        </p:nvSpPr>
        <p:spPr bwMode="auto">
          <a:xfrm>
            <a:off x="1143946" y="3200294"/>
            <a:ext cx="2761543" cy="70432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Create a new variable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D7BC07-BAF2-4FE2-B06E-7C99EBE02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1964" y="1279591"/>
            <a:ext cx="2412488" cy="1548817"/>
          </a:xfrm>
          <a:prstGeom prst="rect">
            <a:avLst/>
          </a:prstGeom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04BBA73E-AA58-404C-9B83-F45632F03FE9}"/>
              </a:ext>
            </a:extLst>
          </p:cNvPr>
          <p:cNvSpPr/>
          <p:nvPr/>
        </p:nvSpPr>
        <p:spPr bwMode="auto">
          <a:xfrm>
            <a:off x="4785225" y="3466943"/>
            <a:ext cx="2050473" cy="1176590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/>
              <a:t>By copying an existing variable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247BD7-7A59-44FB-8CA3-BEADA29C088B}"/>
              </a:ext>
            </a:extLst>
          </p:cNvPr>
          <p:cNvGrpSpPr/>
          <p:nvPr/>
        </p:nvGrpSpPr>
        <p:grpSpPr>
          <a:xfrm>
            <a:off x="2203076" y="5048328"/>
            <a:ext cx="1596912" cy="1550435"/>
            <a:chOff x="-1174422" y="653119"/>
            <a:chExt cx="1596912" cy="155043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D837AF3-94A1-42E2-A64E-68325F095447}"/>
                </a:ext>
              </a:extLst>
            </p:cNvPr>
            <p:cNvSpPr/>
            <p:nvPr/>
          </p:nvSpPr>
          <p:spPr bwMode="auto">
            <a:xfrm>
              <a:off x="-727022" y="970303"/>
              <a:ext cx="449704" cy="3337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0546D4-678E-405A-86B9-3DC5F54B0F7B}"/>
                </a:ext>
              </a:extLst>
            </p:cNvPr>
            <p:cNvSpPr txBox="1"/>
            <p:nvPr/>
          </p:nvSpPr>
          <p:spPr>
            <a:xfrm>
              <a:off x="-1174422" y="653119"/>
              <a:ext cx="1596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err="1"/>
                <a:t>existingNerd</a:t>
              </a:r>
              <a:endParaRPr lang="en-US" sz="18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187DE0-8E93-407D-9152-792108F9C319}"/>
                </a:ext>
              </a:extLst>
            </p:cNvPr>
            <p:cNvSpPr/>
            <p:nvPr/>
          </p:nvSpPr>
          <p:spPr bwMode="auto">
            <a:xfrm>
              <a:off x="-654515" y="1038715"/>
              <a:ext cx="300587" cy="1419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60B5B74-F809-4DC1-9135-F9E07406A513}"/>
                </a:ext>
              </a:extLst>
            </p:cNvPr>
            <p:cNvGrpSpPr/>
            <p:nvPr/>
          </p:nvGrpSpPr>
          <p:grpSpPr>
            <a:xfrm>
              <a:off x="-221461" y="1137317"/>
              <a:ext cx="279244" cy="1066237"/>
              <a:chOff x="-281421" y="1137185"/>
              <a:chExt cx="279244" cy="103447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D5E2FA9-8BDE-4C4F-A44D-49D4521E6A7C}"/>
                  </a:ext>
                </a:extLst>
              </p:cNvPr>
              <p:cNvSpPr/>
              <p:nvPr/>
            </p:nvSpPr>
            <p:spPr bwMode="auto">
              <a:xfrm>
                <a:off x="-238141" y="1137185"/>
                <a:ext cx="177341" cy="196940"/>
              </a:xfrm>
              <a:prstGeom prst="rect">
                <a:avLst/>
              </a:prstGeom>
              <a:solidFill>
                <a:srgbClr val="FFC5C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1BF1D24-DDC3-4F9C-9E6A-A7B928B46DAA}"/>
                  </a:ext>
                </a:extLst>
              </p:cNvPr>
              <p:cNvSpPr/>
              <p:nvPr/>
            </p:nvSpPr>
            <p:spPr bwMode="auto">
              <a:xfrm>
                <a:off x="-237116" y="1334125"/>
                <a:ext cx="177341" cy="196940"/>
              </a:xfrm>
              <a:prstGeom prst="rect">
                <a:avLst/>
              </a:prstGeom>
              <a:solidFill>
                <a:srgbClr val="FFC5C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6EC425C-9427-4AE3-A3B5-735B7A95E495}"/>
                  </a:ext>
                </a:extLst>
              </p:cNvPr>
              <p:cNvSpPr/>
              <p:nvPr/>
            </p:nvSpPr>
            <p:spPr bwMode="auto">
              <a:xfrm>
                <a:off x="-238141" y="1531065"/>
                <a:ext cx="177341" cy="196940"/>
              </a:xfrm>
              <a:prstGeom prst="rect">
                <a:avLst/>
              </a:prstGeom>
              <a:solidFill>
                <a:srgbClr val="FFC5C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22CE7E6-FE5F-46A7-8C2A-8CBDFAF86526}"/>
                  </a:ext>
                </a:extLst>
              </p:cNvPr>
              <p:cNvSpPr/>
              <p:nvPr/>
            </p:nvSpPr>
            <p:spPr bwMode="auto">
              <a:xfrm>
                <a:off x="-238141" y="1728005"/>
                <a:ext cx="177341" cy="196940"/>
              </a:xfrm>
              <a:prstGeom prst="rect">
                <a:avLst/>
              </a:prstGeom>
              <a:solidFill>
                <a:srgbClr val="FFC5C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1B2FF85-F139-4452-BC22-13F50125B3C4}"/>
                  </a:ext>
                </a:extLst>
              </p:cNvPr>
              <p:cNvSpPr/>
              <p:nvPr/>
            </p:nvSpPr>
            <p:spPr bwMode="auto">
              <a:xfrm>
                <a:off x="-239901" y="1924945"/>
                <a:ext cx="177341" cy="196940"/>
              </a:xfrm>
              <a:prstGeom prst="rect">
                <a:avLst/>
              </a:prstGeom>
              <a:solidFill>
                <a:srgbClr val="FFC5C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ABF660D-1C54-48AD-9DE4-E32A23122E87}"/>
                  </a:ext>
                </a:extLst>
              </p:cNvPr>
              <p:cNvSpPr txBox="1"/>
              <p:nvPr/>
            </p:nvSpPr>
            <p:spPr>
              <a:xfrm>
                <a:off x="-281421" y="1155995"/>
                <a:ext cx="27924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200"/>
                  <a:t>3</a:t>
                </a:r>
              </a:p>
              <a:p>
                <a:r>
                  <a:rPr lang="en-US" sz="1200"/>
                  <a:t>1</a:t>
                </a:r>
              </a:p>
              <a:p>
                <a:pPr algn="l"/>
                <a:r>
                  <a:rPr lang="en-US" sz="1200"/>
                  <a:t>4</a:t>
                </a:r>
              </a:p>
              <a:p>
                <a:pPr algn="l"/>
                <a:r>
                  <a:rPr lang="en-US" sz="1200"/>
                  <a:t>1</a:t>
                </a:r>
              </a:p>
              <a:p>
                <a:pPr algn="l"/>
                <a:r>
                  <a:rPr lang="en-US" sz="1200"/>
                  <a:t>5</a:t>
                </a:r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882F10-3D81-4F67-BA82-BF565E5CF393}"/>
                </a:ext>
              </a:extLst>
            </p:cNvPr>
            <p:cNvSpPr/>
            <p:nvPr/>
          </p:nvSpPr>
          <p:spPr bwMode="auto">
            <a:xfrm>
              <a:off x="-479686" y="1116767"/>
              <a:ext cx="314794" cy="44971"/>
            </a:xfrm>
            <a:custGeom>
              <a:avLst/>
              <a:gdLst>
                <a:gd name="connsiteX0" fmla="*/ 0 w 314794"/>
                <a:gd name="connsiteY0" fmla="*/ 0 h 44971"/>
                <a:gd name="connsiteX1" fmla="*/ 314794 w 314794"/>
                <a:gd name="connsiteY1" fmla="*/ 44971 h 44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4794" h="44971">
                  <a:moveTo>
                    <a:pt x="0" y="0"/>
                  </a:moveTo>
                  <a:cubicBezTo>
                    <a:pt x="103682" y="19987"/>
                    <a:pt x="207365" y="39974"/>
                    <a:pt x="314794" y="44971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6151C04-8A67-4701-BE52-F05DFE2487C1}"/>
              </a:ext>
            </a:extLst>
          </p:cNvPr>
          <p:cNvGrpSpPr/>
          <p:nvPr/>
        </p:nvGrpSpPr>
        <p:grpSpPr>
          <a:xfrm>
            <a:off x="481724" y="5052603"/>
            <a:ext cx="1428596" cy="633363"/>
            <a:chOff x="689474" y="2043649"/>
            <a:chExt cx="1428596" cy="63336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58C38BF-42FD-4E85-8FAD-B30783B82562}"/>
                </a:ext>
              </a:extLst>
            </p:cNvPr>
            <p:cNvSpPr/>
            <p:nvPr/>
          </p:nvSpPr>
          <p:spPr bwMode="auto">
            <a:xfrm>
              <a:off x="1136874" y="2343248"/>
              <a:ext cx="449704" cy="3337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D9BBEF0-687B-495D-8359-C19ED17CB181}"/>
                </a:ext>
              </a:extLst>
            </p:cNvPr>
            <p:cNvSpPr txBox="1"/>
            <p:nvPr/>
          </p:nvSpPr>
          <p:spPr>
            <a:xfrm>
              <a:off x="689474" y="204364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err="1"/>
                <a:t>clonedNerd</a:t>
              </a:r>
              <a:endParaRPr lang="en-US" sz="18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10851AD-D106-48A9-8C1E-BBF05C1AB8C4}"/>
                </a:ext>
              </a:extLst>
            </p:cNvPr>
            <p:cNvSpPr/>
            <p:nvPr/>
          </p:nvSpPr>
          <p:spPr bwMode="auto">
            <a:xfrm>
              <a:off x="1209381" y="2411660"/>
              <a:ext cx="300587" cy="1419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3CED512-2EC6-475F-87D6-7AEE18116122}"/>
              </a:ext>
            </a:extLst>
          </p:cNvPr>
          <p:cNvGrpSpPr/>
          <p:nvPr/>
        </p:nvGrpSpPr>
        <p:grpSpPr>
          <a:xfrm>
            <a:off x="1176460" y="5498666"/>
            <a:ext cx="479871" cy="1035486"/>
            <a:chOff x="1384210" y="2489712"/>
            <a:chExt cx="479871" cy="103548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1D6FAE6-348C-4BC4-A917-0CE5F181E599}"/>
                </a:ext>
              </a:extLst>
            </p:cNvPr>
            <p:cNvGrpSpPr/>
            <p:nvPr/>
          </p:nvGrpSpPr>
          <p:grpSpPr>
            <a:xfrm>
              <a:off x="1683955" y="2510262"/>
              <a:ext cx="180126" cy="1014936"/>
              <a:chOff x="-239901" y="1137185"/>
              <a:chExt cx="180126" cy="9847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C144353-4332-4C8E-91F7-243979910337}"/>
                  </a:ext>
                </a:extLst>
              </p:cNvPr>
              <p:cNvSpPr/>
              <p:nvPr/>
            </p:nvSpPr>
            <p:spPr bwMode="auto">
              <a:xfrm>
                <a:off x="-238141" y="1137185"/>
                <a:ext cx="177341" cy="196940"/>
              </a:xfrm>
              <a:prstGeom prst="rect">
                <a:avLst/>
              </a:prstGeom>
              <a:solidFill>
                <a:srgbClr val="FFC5C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9F766EF-3D05-4F5F-BECC-017BA8E743F2}"/>
                  </a:ext>
                </a:extLst>
              </p:cNvPr>
              <p:cNvSpPr/>
              <p:nvPr/>
            </p:nvSpPr>
            <p:spPr bwMode="auto">
              <a:xfrm>
                <a:off x="-237116" y="1334125"/>
                <a:ext cx="177341" cy="196940"/>
              </a:xfrm>
              <a:prstGeom prst="rect">
                <a:avLst/>
              </a:prstGeom>
              <a:solidFill>
                <a:srgbClr val="FFC5C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4DFDFFF-693B-4E63-9B7E-668582976618}"/>
                  </a:ext>
                </a:extLst>
              </p:cNvPr>
              <p:cNvSpPr/>
              <p:nvPr/>
            </p:nvSpPr>
            <p:spPr bwMode="auto">
              <a:xfrm>
                <a:off x="-238141" y="1531065"/>
                <a:ext cx="177341" cy="196940"/>
              </a:xfrm>
              <a:prstGeom prst="rect">
                <a:avLst/>
              </a:prstGeom>
              <a:solidFill>
                <a:srgbClr val="FFC5C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01EF94D-AB5C-478B-8460-16E313052AD6}"/>
                  </a:ext>
                </a:extLst>
              </p:cNvPr>
              <p:cNvSpPr/>
              <p:nvPr/>
            </p:nvSpPr>
            <p:spPr bwMode="auto">
              <a:xfrm>
                <a:off x="-238141" y="1728005"/>
                <a:ext cx="177341" cy="196940"/>
              </a:xfrm>
              <a:prstGeom prst="rect">
                <a:avLst/>
              </a:prstGeom>
              <a:solidFill>
                <a:srgbClr val="FFC5C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2EB9232-6D82-4F8C-86FC-CCF23FEE6585}"/>
                  </a:ext>
                </a:extLst>
              </p:cNvPr>
              <p:cNvSpPr/>
              <p:nvPr/>
            </p:nvSpPr>
            <p:spPr bwMode="auto">
              <a:xfrm>
                <a:off x="-239901" y="1924945"/>
                <a:ext cx="177341" cy="196940"/>
              </a:xfrm>
              <a:prstGeom prst="rect">
                <a:avLst/>
              </a:prstGeom>
              <a:solidFill>
                <a:srgbClr val="FFC5C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3F21A5C-EE6C-4AC4-8DEE-77A3C78F1DEF}"/>
                </a:ext>
              </a:extLst>
            </p:cNvPr>
            <p:cNvSpPr/>
            <p:nvPr/>
          </p:nvSpPr>
          <p:spPr bwMode="auto">
            <a:xfrm>
              <a:off x="1384210" y="2489712"/>
              <a:ext cx="314794" cy="44971"/>
            </a:xfrm>
            <a:custGeom>
              <a:avLst/>
              <a:gdLst>
                <a:gd name="connsiteX0" fmla="*/ 0 w 314794"/>
                <a:gd name="connsiteY0" fmla="*/ 0 h 44971"/>
                <a:gd name="connsiteX1" fmla="*/ 314794 w 314794"/>
                <a:gd name="connsiteY1" fmla="*/ 44971 h 44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4794" h="44971">
                  <a:moveTo>
                    <a:pt x="0" y="0"/>
                  </a:moveTo>
                  <a:cubicBezTo>
                    <a:pt x="103682" y="19987"/>
                    <a:pt x="207365" y="39974"/>
                    <a:pt x="314794" y="44971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D433A64-7DF6-4987-A1B4-0B4DA614803C}"/>
              </a:ext>
            </a:extLst>
          </p:cNvPr>
          <p:cNvSpPr txBox="1"/>
          <p:nvPr/>
        </p:nvSpPr>
        <p:spPr>
          <a:xfrm>
            <a:off x="3152142" y="5543637"/>
            <a:ext cx="279244" cy="1046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/>
              <a:t>3</a:t>
            </a:r>
          </a:p>
          <a:p>
            <a:r>
              <a:rPr lang="en-US" sz="1200"/>
              <a:t>1</a:t>
            </a:r>
          </a:p>
          <a:p>
            <a:pPr algn="l"/>
            <a:r>
              <a:rPr lang="en-US" sz="1200"/>
              <a:t>4</a:t>
            </a:r>
          </a:p>
          <a:p>
            <a:pPr algn="l"/>
            <a:r>
              <a:rPr lang="en-US" sz="1200"/>
              <a:t>1</a:t>
            </a:r>
          </a:p>
          <a:p>
            <a:pPr algn="l"/>
            <a:r>
              <a:rPr lang="en-US" sz="120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180105-A3FC-4542-B317-8AF672EFB91B}"/>
              </a:ext>
            </a:extLst>
          </p:cNvPr>
          <p:cNvSpPr txBox="1"/>
          <p:nvPr/>
        </p:nvSpPr>
        <p:spPr>
          <a:xfrm>
            <a:off x="3061979" y="5105237"/>
            <a:ext cx="103105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Rectangle: Beveled 38">
            <a:extLst>
              <a:ext uri="{FF2B5EF4-FFF2-40B4-BE49-F238E27FC236}">
                <a16:creationId xmlns:a16="http://schemas.microsoft.com/office/drawing/2014/main" id="{B536FF24-9B32-4D86-BE8D-54D899D638F7}"/>
              </a:ext>
            </a:extLst>
          </p:cNvPr>
          <p:cNvSpPr/>
          <p:nvPr/>
        </p:nvSpPr>
        <p:spPr bwMode="auto">
          <a:xfrm>
            <a:off x="6597233" y="4274604"/>
            <a:ext cx="2412488" cy="2324614"/>
          </a:xfrm>
          <a:prstGeom prst="bevel">
            <a:avLst>
              <a:gd name="adj" fmla="val 504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Uses: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70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/>
              <a:t>Copy constructors are required if you want to let users make a copy of more complex class variables.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BD37D2-5A87-694B-99C8-94BAF246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3E27-F665-4496-9E0F-5CB4951E806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7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-0.18855 2.96296E-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7.40741E-7 L -0.18681 -0.0020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0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animBg="1"/>
      <p:bldP spid="5" grpId="0"/>
      <p:bldP spid="6" grpId="0" animBg="1"/>
      <p:bldP spid="3" grpId="0" animBg="1"/>
      <p:bldP spid="37" grpId="0"/>
      <p:bldP spid="37" grpId="1"/>
      <p:bldP spid="38" grpId="0"/>
      <p:bldP spid="38" grpId="1"/>
      <p:bldP spid="38" grpId="2"/>
      <p:bldP spid="3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681A-A1E3-4DB0-9B49-8DE78EBCAE16}" type="slidenum">
              <a:rPr lang="en-US"/>
              <a:pPr/>
              <a:t>37</a:t>
            </a:fld>
            <a:endParaRPr lang="en-US"/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 Construction</a:t>
            </a:r>
          </a:p>
        </p:txBody>
      </p:sp>
      <p:sp>
        <p:nvSpPr>
          <p:cNvPr id="530437" name="Rectangle 5"/>
          <p:cNvSpPr>
            <a:spLocks noChangeArrowheads="1"/>
          </p:cNvSpPr>
          <p:nvPr/>
        </p:nvSpPr>
        <p:spPr bwMode="auto">
          <a:xfrm>
            <a:off x="131763" y="1157288"/>
            <a:ext cx="4786312" cy="558987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no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GetArea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const;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m_x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m_y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30438" name="Rectangle 6"/>
          <p:cNvSpPr>
            <a:spLocks noChangeArrowheads="1"/>
          </p:cNvSpPr>
          <p:nvPr/>
        </p:nvSpPr>
        <p:spPr bwMode="auto">
          <a:xfrm>
            <a:off x="266700" y="2085975"/>
            <a:ext cx="4572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Circ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</a:rPr>
              <a:t>float x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</a:rPr>
              <a:t> float y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</a:rPr>
              <a:t> float r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{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</a:rPr>
              <a:t>y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;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</a:rPr>
              <a:t>m_rad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</a:rPr>
              <a:t>r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13" name="Text Box 51">
            <a:extLst>
              <a:ext uri="{FF2B5EF4-FFF2-40B4-BE49-F238E27FC236}">
                <a16:creationId xmlns:a16="http://schemas.microsoft.com/office/drawing/2014/main" id="{97515C0A-4AD9-46BA-8337-E82C6293B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515" y="2407089"/>
            <a:ext cx="418407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   We can also define a </a:t>
            </a:r>
            <a:r>
              <a:rPr lang="en-US" sz="2000">
                <a:solidFill>
                  <a:srgbClr val="7030A0"/>
                </a:solidFill>
                <a:latin typeface="Comic Sans MS" pitchFamily="66" charset="0"/>
              </a:rPr>
              <a:t>constructor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that </a:t>
            </a:r>
            <a:r>
              <a:rPr lang="en-US" sz="2000">
                <a:latin typeface="Comic Sans MS" pitchFamily="66" charset="0"/>
              </a:rPr>
              <a:t>initializes a new Circ variable 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based on an </a:t>
            </a:r>
            <a:r>
              <a:rPr lang="en-US" sz="2000">
                <a:solidFill>
                  <a:srgbClr val="0070C0"/>
                </a:solidFill>
                <a:latin typeface="Comic Sans MS" pitchFamily="66" charset="0"/>
              </a:rPr>
              <a:t>existing Circ variable</a:t>
            </a:r>
            <a:r>
              <a:rPr lang="en-US" sz="2000">
                <a:latin typeface="Comic Sans MS" pitchFamily="66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B5445F-5DBC-4C67-AD9A-A108D2FD6871}"/>
              </a:ext>
            </a:extLst>
          </p:cNvPr>
          <p:cNvSpPr/>
          <p:nvPr/>
        </p:nvSpPr>
        <p:spPr>
          <a:xfrm>
            <a:off x="4938175" y="1038074"/>
            <a:ext cx="40904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/>
              <a:t>Just as we can define a </a:t>
            </a:r>
            <a:r>
              <a:rPr lang="en-US" sz="2000">
                <a:solidFill>
                  <a:srgbClr val="7030A0"/>
                </a:solidFill>
              </a:rPr>
              <a:t>constructor</a:t>
            </a:r>
            <a:r>
              <a:rPr lang="en-US" sz="2000"/>
              <a:t> that initializes a new Circ variable based on </a:t>
            </a:r>
            <a:br>
              <a:rPr lang="en-US" sz="2000"/>
            </a:br>
            <a:r>
              <a:rPr lang="en-US" sz="2000">
                <a:solidFill>
                  <a:srgbClr val="FF0000"/>
                </a:solidFill>
              </a:rPr>
              <a:t>(</a:t>
            </a:r>
            <a:r>
              <a:rPr lang="en-US" sz="2000" err="1">
                <a:solidFill>
                  <a:srgbClr val="FF0000"/>
                </a:solidFill>
              </a:rPr>
              <a:t>x,y</a:t>
            </a:r>
            <a:r>
              <a:rPr lang="en-US" sz="2000">
                <a:solidFill>
                  <a:srgbClr val="FF0000"/>
                </a:solidFill>
              </a:rPr>
              <a:t>)</a:t>
            </a:r>
            <a:r>
              <a:rPr lang="en-US" sz="2000"/>
              <a:t> and </a:t>
            </a:r>
            <a:r>
              <a:rPr lang="en-US" sz="2000">
                <a:solidFill>
                  <a:srgbClr val="FF0000"/>
                </a:solidFill>
              </a:rPr>
              <a:t>radius</a:t>
            </a:r>
            <a:r>
              <a:rPr lang="en-US" sz="2000"/>
              <a:t> values…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4583CD35-6F5F-4F25-A9A8-3FF49706F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345" y="4691471"/>
            <a:ext cx="3941763" cy="2055690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int main()</a:t>
            </a: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 </a:t>
            </a: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C4CCE7-0223-49F0-A645-8091B08D9831}"/>
              </a:ext>
            </a:extLst>
          </p:cNvPr>
          <p:cNvSpPr/>
          <p:nvPr/>
        </p:nvSpPr>
        <p:spPr>
          <a:xfrm>
            <a:off x="5223404" y="5312916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Circ </a:t>
            </a:r>
            <a:r>
              <a:rPr lang="en-US" sz="2000" b="1">
                <a:solidFill>
                  <a:srgbClr val="0070C0"/>
                </a:solidFill>
                <a:latin typeface="Courier New" pitchFamily="49" charset="0"/>
              </a:rPr>
              <a:t>a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2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3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sz="2000"/>
          </a:p>
        </p:txBody>
      </p:sp>
      <p:sp>
        <p:nvSpPr>
          <p:cNvPr id="22" name="Rectangle 58">
            <a:extLst>
              <a:ext uri="{FF2B5EF4-FFF2-40B4-BE49-F238E27FC236}">
                <a16:creationId xmlns:a16="http://schemas.microsoft.com/office/drawing/2014/main" id="{F51B6EF2-3935-4AB1-BAEB-0F65909FF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3440906"/>
            <a:ext cx="4572000" cy="161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7030A0"/>
                </a:solidFill>
                <a:latin typeface="Courier New" pitchFamily="49" charset="0"/>
              </a:rPr>
              <a:t>Circ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(               )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{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endParaRPr lang="en-US" sz="100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23" name="Rectangle 59">
            <a:extLst>
              <a:ext uri="{FF2B5EF4-FFF2-40B4-BE49-F238E27FC236}">
                <a16:creationId xmlns:a16="http://schemas.microsoft.com/office/drawing/2014/main" id="{86DFFB61-55DB-4FA6-B968-26F11B3DB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3445668"/>
            <a:ext cx="232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0070C0"/>
                </a:solidFill>
                <a:latin typeface="Courier New" pitchFamily="49" charset="0"/>
              </a:rPr>
              <a:t>const Circ&amp; old</a:t>
            </a:r>
          </a:p>
        </p:txBody>
      </p:sp>
      <p:sp>
        <p:nvSpPr>
          <p:cNvPr id="24" name="Rectangle 61">
            <a:extLst>
              <a:ext uri="{FF2B5EF4-FFF2-40B4-BE49-F238E27FC236}">
                <a16:creationId xmlns:a16="http://schemas.microsoft.com/office/drawing/2014/main" id="{6E0267B3-14DE-4D17-B597-7496C4885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896518"/>
            <a:ext cx="32273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800" b="1" err="1">
                <a:solidFill>
                  <a:srgbClr val="0070C0"/>
                </a:solidFill>
                <a:latin typeface="Courier New" pitchFamily="49" charset="0"/>
              </a:rPr>
              <a:t>old.m_x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sz="1800" b="1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800" b="1" err="1">
                <a:solidFill>
                  <a:srgbClr val="0070C0"/>
                </a:solidFill>
                <a:latin typeface="Courier New" pitchFamily="49" charset="0"/>
              </a:rPr>
              <a:t>old.m_y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sz="1800" b="1" err="1">
                <a:solidFill>
                  <a:schemeClr val="tx1"/>
                </a:solidFill>
                <a:latin typeface="Courier New" pitchFamily="49" charset="0"/>
              </a:rPr>
              <a:t>m_rad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800" b="1" err="1">
                <a:solidFill>
                  <a:srgbClr val="0070C0"/>
                </a:solidFill>
                <a:latin typeface="Courier New" pitchFamily="49" charset="0"/>
              </a:rPr>
              <a:t>old.m_rad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22D512-581B-4C82-8D82-E1781BBF9B5D}"/>
              </a:ext>
            </a:extLst>
          </p:cNvPr>
          <p:cNvSpPr/>
          <p:nvPr/>
        </p:nvSpPr>
        <p:spPr>
          <a:xfrm>
            <a:off x="5221367" y="5912922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Circ </a:t>
            </a:r>
            <a:r>
              <a:rPr lang="en-US" sz="2000" b="1">
                <a:solidFill>
                  <a:schemeClr val="accent6"/>
                </a:solidFill>
                <a:latin typeface="Courier New" pitchFamily="49" charset="0"/>
              </a:rPr>
              <a:t>b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2000" b="1">
                <a:solidFill>
                  <a:srgbClr val="0070C0"/>
                </a:solidFill>
                <a:latin typeface="Courier New" pitchFamily="49" charset="0"/>
              </a:rPr>
              <a:t>a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sz="200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0544F38-CBA5-4E22-A0A4-DA5902923889}"/>
              </a:ext>
            </a:extLst>
          </p:cNvPr>
          <p:cNvSpPr/>
          <p:nvPr/>
        </p:nvSpPr>
        <p:spPr bwMode="auto">
          <a:xfrm>
            <a:off x="3289936" y="4640725"/>
            <a:ext cx="1733550" cy="686325"/>
          </a:xfrm>
          <a:prstGeom prst="wedgeRoundRectCallout">
            <a:avLst>
              <a:gd name="adj1" fmla="val 111268"/>
              <a:gd name="adj2" fmla="val 15044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Creates a new circle…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24473014-387E-49A9-908E-D83E77B32A99}"/>
              </a:ext>
            </a:extLst>
          </p:cNvPr>
          <p:cNvSpPr/>
          <p:nvPr/>
        </p:nvSpPr>
        <p:spPr bwMode="auto">
          <a:xfrm>
            <a:off x="7301404" y="4408949"/>
            <a:ext cx="1733550" cy="1044838"/>
          </a:xfrm>
          <a:prstGeom prst="wedgeRoundRectCallout">
            <a:avLst>
              <a:gd name="adj1" fmla="val -96834"/>
              <a:gd name="adj2" fmla="val 10716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By copyin</a:t>
            </a:r>
            <a:r>
              <a:rPr lang="en-US" sz="1800"/>
              <a:t>g an existing circle!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" name="Rectangle 59">
            <a:extLst>
              <a:ext uri="{FF2B5EF4-FFF2-40B4-BE49-F238E27FC236}">
                <a16:creationId xmlns:a16="http://schemas.microsoft.com/office/drawing/2014/main" id="{29FB6ED1-A961-4356-A35A-62E495358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69" y="3432174"/>
            <a:ext cx="4386262" cy="16351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FDD0B6-01B6-46E1-82B7-711C09992741}"/>
              </a:ext>
            </a:extLst>
          </p:cNvPr>
          <p:cNvSpPr/>
          <p:nvPr/>
        </p:nvSpPr>
        <p:spPr>
          <a:xfrm>
            <a:off x="5036147" y="3776105"/>
            <a:ext cx="40607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/>
              <a:t>In C++ lingo, </a:t>
            </a:r>
            <a:r>
              <a:rPr lang="en-US" sz="2000">
                <a:solidFill>
                  <a:srgbClr val="6600CC"/>
                </a:solidFill>
              </a:rPr>
              <a:t>this function</a:t>
            </a:r>
            <a:r>
              <a:rPr lang="en-US" sz="2000"/>
              <a:t> is called a “</a:t>
            </a:r>
            <a:r>
              <a:rPr lang="en-US" sz="2000">
                <a:solidFill>
                  <a:srgbClr val="6600CC"/>
                </a:solidFill>
              </a:rPr>
              <a:t>copy constructor</a:t>
            </a:r>
            <a:r>
              <a:rPr lang="en-US" sz="2000"/>
              <a:t>.”</a:t>
            </a:r>
          </a:p>
        </p:txBody>
      </p:sp>
      <p:pic>
        <p:nvPicPr>
          <p:cNvPr id="50" name="Picture 53" descr="spinhead">
            <a:extLst>
              <a:ext uri="{FF2B5EF4-FFF2-40B4-BE49-F238E27FC236}">
                <a16:creationId xmlns:a16="http://schemas.microsoft.com/office/drawing/2014/main" id="{E2AE8183-8A06-4961-805A-6E3E0A1B3A9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47" y="5453787"/>
            <a:ext cx="1182687" cy="118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AutoShape 54">
            <a:extLst>
              <a:ext uri="{FF2B5EF4-FFF2-40B4-BE49-F238E27FC236}">
                <a16:creationId xmlns:a16="http://schemas.microsoft.com/office/drawing/2014/main" id="{C31F6AEE-4FB2-4F83-B47C-E03C58A2532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416300" y="3543955"/>
            <a:ext cx="1519966" cy="1044714"/>
          </a:xfrm>
          <a:prstGeom prst="wedgeRoundRectCallout">
            <a:avLst>
              <a:gd name="adj1" fmla="val -829"/>
              <a:gd name="adj2" fmla="val 141408"/>
              <a:gd name="adj3" fmla="val 16667"/>
            </a:avLst>
          </a:prstGeom>
          <a:solidFill>
            <a:srgbClr val="6600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>
                <a:solidFill>
                  <a:srgbClr val="FFFFE5"/>
                </a:solidFill>
              </a:rPr>
              <a:t>That makes my head spin!</a:t>
            </a:r>
          </a:p>
        </p:txBody>
      </p:sp>
      <p:sp>
        <p:nvSpPr>
          <p:cNvPr id="52" name="AutoShape 54">
            <a:extLst>
              <a:ext uri="{FF2B5EF4-FFF2-40B4-BE49-F238E27FC236}">
                <a16:creationId xmlns:a16="http://schemas.microsoft.com/office/drawing/2014/main" id="{05BABE33-C6B9-42F8-8D66-5C45A979700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07918" y="1327219"/>
            <a:ext cx="3923182" cy="1190625"/>
          </a:xfrm>
          <a:prstGeom prst="wedgeRoundRectCallout">
            <a:avLst>
              <a:gd name="adj1" fmla="val 18771"/>
              <a:gd name="adj2" fmla="val 134426"/>
              <a:gd name="adj3" fmla="val 16667"/>
            </a:avLst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The parameter to our new constructor is another circle that we want to copy from!</a:t>
            </a:r>
          </a:p>
        </p:txBody>
      </p:sp>
      <p:sp>
        <p:nvSpPr>
          <p:cNvPr id="53" name="AutoShape 54">
            <a:extLst>
              <a:ext uri="{FF2B5EF4-FFF2-40B4-BE49-F238E27FC236}">
                <a16:creationId xmlns:a16="http://schemas.microsoft.com/office/drawing/2014/main" id="{C40AC84A-C747-4437-9C3E-FA33F717A60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954117" y="3744137"/>
            <a:ext cx="4184073" cy="1190625"/>
          </a:xfrm>
          <a:prstGeom prst="wedgeRoundRectCallout">
            <a:avLst>
              <a:gd name="adj1" fmla="val 97169"/>
              <a:gd name="adj2" fmla="val -1719"/>
              <a:gd name="adj3" fmla="val 16667"/>
            </a:avLst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Then we just copy the member variables from the original object to the new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3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92 L -0.04201 -0.0886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23 L 0.46059 0.3636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03" y="1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8" grpId="0"/>
      <p:bldP spid="13" grpId="0"/>
      <p:bldP spid="3" grpId="0"/>
      <p:bldP spid="4" grpId="0"/>
      <p:bldP spid="22" grpId="0"/>
      <p:bldP spid="23" grpId="0"/>
      <p:bldP spid="24" grpId="0"/>
      <p:bldP spid="5" grpId="0"/>
      <p:bldP spid="8" grpId="0" animBg="1"/>
      <p:bldP spid="8" grpId="1" animBg="1"/>
      <p:bldP spid="9" grpId="0" animBg="1"/>
      <p:bldP spid="9" grpId="1" animBg="1"/>
      <p:bldP spid="9" grpId="2" animBg="1"/>
      <p:bldP spid="48" grpId="0" animBg="1"/>
      <p:bldP spid="12" grpId="0"/>
      <p:bldP spid="51" grpId="0" animBg="1"/>
      <p:bldP spid="51" grpId="1" animBg="1"/>
      <p:bldP spid="52" grpId="0" animBg="1"/>
      <p:bldP spid="52" grpId="1" animBg="1"/>
      <p:bldP spid="52" grpId="2" animBg="1"/>
      <p:bldP spid="53" grpId="0" animBg="1"/>
      <p:bldP spid="53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DF364461-8DD5-4C14-9CC9-F9AD926C5175}"/>
              </a:ext>
            </a:extLst>
          </p:cNvPr>
          <p:cNvGrpSpPr/>
          <p:nvPr/>
        </p:nvGrpSpPr>
        <p:grpSpPr>
          <a:xfrm>
            <a:off x="131762" y="1157284"/>
            <a:ext cx="4786312" cy="5589872"/>
            <a:chOff x="284163" y="1309688"/>
            <a:chExt cx="4786312" cy="5589872"/>
          </a:xfrm>
        </p:grpSpPr>
        <p:sp>
          <p:nvSpPr>
            <p:cNvPr id="62" name="Rectangle 5">
              <a:extLst>
                <a:ext uri="{FF2B5EF4-FFF2-40B4-BE49-F238E27FC236}">
                  <a16:creationId xmlns:a16="http://schemas.microsoft.com/office/drawing/2014/main" id="{1B431D13-536D-4F0F-82D9-6ACA1EB12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63" y="1309688"/>
              <a:ext cx="4786312" cy="558987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class Circ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public: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  <a:p>
              <a:pPr>
                <a:tabLst>
                  <a:tab pos="228600" algn="l"/>
                </a:tabLst>
              </a:pP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float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GetArea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() const;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private: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float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m_x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m_y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m_rad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endParaRPr lang="en-US" sz="10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63" name="Rectangle 6">
              <a:extLst>
                <a:ext uri="{FF2B5EF4-FFF2-40B4-BE49-F238E27FC236}">
                  <a16:creationId xmlns:a16="http://schemas.microsoft.com/office/drawing/2014/main" id="{C2391474-5088-4874-BE28-3A66B7716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" y="2238375"/>
              <a:ext cx="4572000" cy="1190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Circ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float x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 float y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 float r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{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</a:rPr>
                <a:t>m_x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= </a:t>
              </a:r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x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;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</a:rPr>
                <a:t>m_y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= </a:t>
              </a:r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y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;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</a:rPr>
                <a:t>m_rad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= </a:t>
              </a:r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r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}</a:t>
              </a:r>
            </a:p>
          </p:txBody>
        </p:sp>
        <p:sp>
          <p:nvSpPr>
            <p:cNvPr id="64" name="Rectangle 58">
              <a:extLst>
                <a:ext uri="{FF2B5EF4-FFF2-40B4-BE49-F238E27FC236}">
                  <a16:creationId xmlns:a16="http://schemas.microsoft.com/office/drawing/2014/main" id="{3F2643A2-38F2-4D67-80C7-C4B6064C0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" y="3593306"/>
              <a:ext cx="4572000" cy="1617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7030A0"/>
                  </a:solidFill>
                  <a:latin typeface="Courier New" pitchFamily="49" charset="0"/>
                </a:rPr>
                <a:t>Circ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(               )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{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  <a:p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endParaRPr lang="en-US" sz="1000">
                <a:solidFill>
                  <a:schemeClr val="tx1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}</a:t>
              </a:r>
            </a:p>
          </p:txBody>
        </p:sp>
        <p:sp>
          <p:nvSpPr>
            <p:cNvPr id="65" name="Rectangle 59">
              <a:extLst>
                <a:ext uri="{FF2B5EF4-FFF2-40B4-BE49-F238E27FC236}">
                  <a16:creationId xmlns:a16="http://schemas.microsoft.com/office/drawing/2014/main" id="{F93B8C43-F160-4954-9889-0F105439B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775" y="3598068"/>
              <a:ext cx="232092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0070C0"/>
                  </a:solidFill>
                  <a:latin typeface="Courier New" pitchFamily="49" charset="0"/>
                </a:rPr>
                <a:t>const Circ&amp; old</a:t>
              </a:r>
            </a:p>
          </p:txBody>
        </p:sp>
        <p:sp>
          <p:nvSpPr>
            <p:cNvPr id="66" name="Rectangle 61">
              <a:extLst>
                <a:ext uri="{FF2B5EF4-FFF2-40B4-BE49-F238E27FC236}">
                  <a16:creationId xmlns:a16="http://schemas.microsoft.com/office/drawing/2014/main" id="{555F1D6A-4068-43D6-90AA-47DFDCA61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100" y="4048918"/>
              <a:ext cx="3227388" cy="915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</a:rPr>
                <a:t>m_x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= </a:t>
              </a:r>
              <a:r>
                <a:rPr lang="en-US" sz="1800" b="1" err="1">
                  <a:solidFill>
                    <a:srgbClr val="0070C0"/>
                  </a:solidFill>
                  <a:latin typeface="Courier New" pitchFamily="49" charset="0"/>
                </a:rPr>
                <a:t>old.m_x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</a:rPr>
                <a:t>m_y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= </a:t>
              </a:r>
              <a:r>
                <a:rPr lang="en-US" sz="1800" b="1" err="1">
                  <a:solidFill>
                    <a:srgbClr val="0070C0"/>
                  </a:solidFill>
                  <a:latin typeface="Courier New" pitchFamily="49" charset="0"/>
                </a:rPr>
                <a:t>old.m_y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</a:rPr>
                <a:t>m_rad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= </a:t>
              </a:r>
              <a:r>
                <a:rPr lang="en-US" sz="1800" b="1" err="1">
                  <a:solidFill>
                    <a:srgbClr val="0070C0"/>
                  </a:solidFill>
                  <a:latin typeface="Courier New" pitchFamily="49" charset="0"/>
                </a:rPr>
                <a:t>old.m_rad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</p:txBody>
        </p:sp>
      </p:grp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783138" y="-304800"/>
            <a:ext cx="4818062" cy="1143000"/>
          </a:xfrm>
        </p:spPr>
        <p:txBody>
          <a:bodyPr/>
          <a:lstStyle/>
          <a:p>
            <a:r>
              <a:rPr lang="en-US" sz="3600"/>
              <a:t>Copy Construction</a:t>
            </a:r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2C86-31DA-4FC5-AD9B-C2D05113208C}" type="slidenum">
              <a:rPr lang="en-US"/>
              <a:pPr/>
              <a:t>38</a:t>
            </a:fld>
            <a:endParaRPr lang="en-US"/>
          </a:p>
        </p:txBody>
      </p:sp>
      <p:sp>
        <p:nvSpPr>
          <p:cNvPr id="538639" name="Rectangle 15"/>
          <p:cNvSpPr>
            <a:spLocks noChangeArrowheads="1"/>
          </p:cNvSpPr>
          <p:nvPr/>
        </p:nvSpPr>
        <p:spPr bwMode="auto">
          <a:xfrm>
            <a:off x="5105400" y="4662488"/>
            <a:ext cx="3941763" cy="2043112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a(1,2,3);</a:t>
            </a: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38645" name="Line 21"/>
          <p:cNvSpPr>
            <a:spLocks noChangeShapeType="1"/>
          </p:cNvSpPr>
          <p:nvPr/>
        </p:nvSpPr>
        <p:spPr bwMode="auto">
          <a:xfrm>
            <a:off x="5316538" y="54006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38646" name="Group 22"/>
          <p:cNvGrpSpPr>
            <a:grpSpLocks/>
          </p:cNvGrpSpPr>
          <p:nvPr/>
        </p:nvGrpSpPr>
        <p:grpSpPr bwMode="auto">
          <a:xfrm>
            <a:off x="5042914" y="1512983"/>
            <a:ext cx="4101844" cy="3014662"/>
            <a:chOff x="2029" y="152"/>
            <a:chExt cx="2596" cy="1899"/>
          </a:xfrm>
        </p:grpSpPr>
        <p:grpSp>
          <p:nvGrpSpPr>
            <p:cNvPr id="538647" name="Group 23"/>
            <p:cNvGrpSpPr>
              <a:grpSpLocks/>
            </p:cNvGrpSpPr>
            <p:nvPr/>
          </p:nvGrpSpPr>
          <p:grpSpPr bwMode="auto">
            <a:xfrm>
              <a:off x="2216" y="229"/>
              <a:ext cx="2409" cy="1822"/>
              <a:chOff x="2216" y="229"/>
              <a:chExt cx="2409" cy="1822"/>
            </a:xfrm>
          </p:grpSpPr>
          <p:sp>
            <p:nvSpPr>
              <p:cNvPr id="538648" name="Rectangle 24"/>
              <p:cNvSpPr>
                <a:spLocks noChangeArrowheads="1"/>
              </p:cNvSpPr>
              <p:nvPr/>
            </p:nvSpPr>
            <p:spPr bwMode="auto">
              <a:xfrm>
                <a:off x="2216" y="229"/>
                <a:ext cx="2409" cy="1822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class Circ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{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Circ(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float x, float y, float rad</a:t>
                </a:r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 err="1">
                    <a:solidFill>
                      <a:schemeClr val="accent2"/>
                    </a:solidFill>
                    <a:latin typeface="Courier New" pitchFamily="49" charset="0"/>
                  </a:rPr>
                  <a:t>m_x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= x;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 err="1">
                    <a:solidFill>
                      <a:schemeClr val="accent2"/>
                    </a:solidFill>
                    <a:latin typeface="Courier New" pitchFamily="49" charset="0"/>
                  </a:rPr>
                  <a:t>m_y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= y;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 err="1">
                    <a:solidFill>
                      <a:schemeClr val="accent2"/>
                    </a:solidFill>
                    <a:latin typeface="Courier New" pitchFamily="49" charset="0"/>
                  </a:rPr>
                  <a:t>m_rad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= rad;</a:t>
                </a: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  <a:p>
                <a:r>
                  <a:rPr lang="en-US" sz="140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private: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400" b="1" err="1">
                    <a:solidFill>
                      <a:schemeClr val="tx1"/>
                    </a:solidFill>
                    <a:latin typeface="Courier New" pitchFamily="49" charset="0"/>
                  </a:rPr>
                  <a:t>m_x</a:t>
                </a:r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    </a:t>
                </a:r>
                <a:r>
                  <a:rPr lang="en-US" sz="1400" b="1" err="1">
                    <a:solidFill>
                      <a:schemeClr val="tx1"/>
                    </a:solidFill>
                    <a:latin typeface="Courier New" pitchFamily="49" charset="0"/>
                  </a:rPr>
                  <a:t>m_y</a:t>
                </a:r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    </a:t>
                </a:r>
                <a:r>
                  <a:rPr lang="en-US" sz="1400" b="1" err="1">
                    <a:solidFill>
                      <a:schemeClr val="tx1"/>
                    </a:solidFill>
                    <a:latin typeface="Courier New" pitchFamily="49" charset="0"/>
                  </a:rPr>
                  <a:t>m_rad</a:t>
                </a:r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538649" name="Rectangle 25"/>
              <p:cNvSpPr>
                <a:spLocks noChangeArrowheads="1"/>
              </p:cNvSpPr>
              <p:nvPr/>
            </p:nvSpPr>
            <p:spPr bwMode="auto">
              <a:xfrm>
                <a:off x="2640" y="1737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8650" name="Rectangle 26"/>
              <p:cNvSpPr>
                <a:spLocks noChangeArrowheads="1"/>
              </p:cNvSpPr>
              <p:nvPr/>
            </p:nvSpPr>
            <p:spPr bwMode="auto">
              <a:xfrm>
                <a:off x="3229" y="1728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8651" name="Rectangle 27"/>
              <p:cNvSpPr>
                <a:spLocks noChangeArrowheads="1"/>
              </p:cNvSpPr>
              <p:nvPr/>
            </p:nvSpPr>
            <p:spPr bwMode="auto">
              <a:xfrm>
                <a:off x="3972" y="1733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8652" name="Text Box 28"/>
            <p:cNvSpPr txBox="1">
              <a:spLocks noChangeArrowheads="1"/>
            </p:cNvSpPr>
            <p:nvPr/>
          </p:nvSpPr>
          <p:spPr bwMode="auto">
            <a:xfrm>
              <a:off x="2029" y="152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sp>
        <p:nvSpPr>
          <p:cNvPr id="538658" name="Text Box 34"/>
          <p:cNvSpPr txBox="1">
            <a:spLocks noChangeArrowheads="1"/>
          </p:cNvSpPr>
          <p:nvPr/>
        </p:nvSpPr>
        <p:spPr bwMode="auto">
          <a:xfrm>
            <a:off x="6087489" y="395297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538660" name="Text Box 36"/>
          <p:cNvSpPr txBox="1">
            <a:spLocks noChangeArrowheads="1"/>
          </p:cNvSpPr>
          <p:nvPr/>
        </p:nvSpPr>
        <p:spPr bwMode="auto">
          <a:xfrm>
            <a:off x="7022527" y="394820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538662" name="Text Box 38"/>
          <p:cNvSpPr txBox="1">
            <a:spLocks noChangeArrowheads="1"/>
          </p:cNvSpPr>
          <p:nvPr/>
        </p:nvSpPr>
        <p:spPr bwMode="auto">
          <a:xfrm>
            <a:off x="8154414" y="394344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538664" name="Line 40"/>
          <p:cNvSpPr>
            <a:spLocks noChangeShapeType="1"/>
          </p:cNvSpPr>
          <p:nvPr/>
        </p:nvSpPr>
        <p:spPr bwMode="auto">
          <a:xfrm>
            <a:off x="5314950" y="59436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74" name="Rectangle 50"/>
          <p:cNvSpPr>
            <a:spLocks noChangeArrowheads="1"/>
          </p:cNvSpPr>
          <p:nvPr/>
        </p:nvSpPr>
        <p:spPr bwMode="auto">
          <a:xfrm>
            <a:off x="44450" y="141288"/>
            <a:ext cx="4908550" cy="671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538667" name="Group 43"/>
          <p:cNvGrpSpPr>
            <a:grpSpLocks/>
          </p:cNvGrpSpPr>
          <p:nvPr/>
        </p:nvGrpSpPr>
        <p:grpSpPr bwMode="auto">
          <a:xfrm>
            <a:off x="798513" y="981075"/>
            <a:ext cx="3709987" cy="2989263"/>
            <a:chOff x="2029" y="152"/>
            <a:chExt cx="2348" cy="1883"/>
          </a:xfrm>
        </p:grpSpPr>
        <p:grpSp>
          <p:nvGrpSpPr>
            <p:cNvPr id="538668" name="Group 44"/>
            <p:cNvGrpSpPr>
              <a:grpSpLocks/>
            </p:cNvGrpSpPr>
            <p:nvPr/>
          </p:nvGrpSpPr>
          <p:grpSpPr bwMode="auto">
            <a:xfrm>
              <a:off x="2216" y="229"/>
              <a:ext cx="2161" cy="1806"/>
              <a:chOff x="2216" y="229"/>
              <a:chExt cx="2161" cy="1806"/>
            </a:xfrm>
          </p:grpSpPr>
          <p:sp>
            <p:nvSpPr>
              <p:cNvPr id="538669" name="Rectangle 45"/>
              <p:cNvSpPr>
                <a:spLocks noChangeArrowheads="1"/>
              </p:cNvSpPr>
              <p:nvPr/>
            </p:nvSpPr>
            <p:spPr bwMode="auto">
              <a:xfrm>
                <a:off x="2216" y="229"/>
                <a:ext cx="2161" cy="1806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class Circ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{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Circ( 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const Circ &amp;old </a:t>
                </a:r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 err="1">
                    <a:solidFill>
                      <a:schemeClr val="accent2"/>
                    </a:solidFill>
                    <a:latin typeface="Courier New" pitchFamily="49" charset="0"/>
                  </a:rPr>
                  <a:t>m_x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= </a:t>
                </a:r>
                <a:r>
                  <a:rPr lang="en-US" sz="1400" b="1" err="1">
                    <a:solidFill>
                      <a:schemeClr val="accent2"/>
                    </a:solidFill>
                    <a:latin typeface="Courier New" pitchFamily="49" charset="0"/>
                  </a:rPr>
                  <a:t>old.m_x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 err="1">
                    <a:solidFill>
                      <a:schemeClr val="accent2"/>
                    </a:solidFill>
                    <a:latin typeface="Courier New" pitchFamily="49" charset="0"/>
                  </a:rPr>
                  <a:t>m_y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= </a:t>
                </a:r>
                <a:r>
                  <a:rPr lang="en-US" sz="1400" b="1" err="1">
                    <a:solidFill>
                      <a:schemeClr val="accent2"/>
                    </a:solidFill>
                    <a:latin typeface="Courier New" pitchFamily="49" charset="0"/>
                  </a:rPr>
                  <a:t>old.m_y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 err="1">
                    <a:solidFill>
                      <a:schemeClr val="accent2"/>
                    </a:solidFill>
                    <a:latin typeface="Courier New" pitchFamily="49" charset="0"/>
                  </a:rPr>
                  <a:t>m_rad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= </a:t>
                </a:r>
                <a:r>
                  <a:rPr lang="en-US" sz="1400" b="1" err="1">
                    <a:solidFill>
                      <a:schemeClr val="accent2"/>
                    </a:solidFill>
                    <a:latin typeface="Courier New" pitchFamily="49" charset="0"/>
                  </a:rPr>
                  <a:t>old.m_rad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;</a:t>
                </a: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  <a:p>
                <a:r>
                  <a:rPr lang="en-US" sz="140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private: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400" b="1" err="1">
                    <a:solidFill>
                      <a:schemeClr val="tx1"/>
                    </a:solidFill>
                    <a:latin typeface="Courier New" pitchFamily="49" charset="0"/>
                  </a:rPr>
                  <a:t>m_x</a:t>
                </a:r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    </a:t>
                </a:r>
                <a:r>
                  <a:rPr lang="en-US" sz="1400" b="1" err="1">
                    <a:solidFill>
                      <a:schemeClr val="tx1"/>
                    </a:solidFill>
                    <a:latin typeface="Courier New" pitchFamily="49" charset="0"/>
                  </a:rPr>
                  <a:t>m_y</a:t>
                </a:r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    </a:t>
                </a:r>
                <a:r>
                  <a:rPr lang="en-US" sz="1400" b="1" err="1">
                    <a:solidFill>
                      <a:schemeClr val="tx1"/>
                    </a:solidFill>
                    <a:latin typeface="Courier New" pitchFamily="49" charset="0"/>
                  </a:rPr>
                  <a:t>m_rad</a:t>
                </a:r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538670" name="Rectangle 46"/>
              <p:cNvSpPr>
                <a:spLocks noChangeArrowheads="1"/>
              </p:cNvSpPr>
              <p:nvPr/>
            </p:nvSpPr>
            <p:spPr bwMode="auto">
              <a:xfrm>
                <a:off x="2640" y="1737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8671" name="Rectangle 47"/>
              <p:cNvSpPr>
                <a:spLocks noChangeArrowheads="1"/>
              </p:cNvSpPr>
              <p:nvPr/>
            </p:nvSpPr>
            <p:spPr bwMode="auto">
              <a:xfrm>
                <a:off x="3229" y="1728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8672" name="Rectangle 48"/>
              <p:cNvSpPr>
                <a:spLocks noChangeArrowheads="1"/>
              </p:cNvSpPr>
              <p:nvPr/>
            </p:nvSpPr>
            <p:spPr bwMode="auto">
              <a:xfrm>
                <a:off x="3972" y="1733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8673" name="Text Box 49"/>
            <p:cNvSpPr txBox="1">
              <a:spLocks noChangeArrowheads="1"/>
            </p:cNvSpPr>
            <p:nvPr/>
          </p:nvSpPr>
          <p:spPr bwMode="auto">
            <a:xfrm>
              <a:off x="2029" y="152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538675" name="Line 51"/>
          <p:cNvSpPr>
            <a:spLocks noChangeShapeType="1"/>
          </p:cNvSpPr>
          <p:nvPr/>
        </p:nvSpPr>
        <p:spPr bwMode="auto">
          <a:xfrm>
            <a:off x="993775" y="1884363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77" name="Text Box 53"/>
          <p:cNvSpPr txBox="1">
            <a:spLocks noChangeArrowheads="1"/>
          </p:cNvSpPr>
          <p:nvPr/>
        </p:nvSpPr>
        <p:spPr bwMode="auto">
          <a:xfrm>
            <a:off x="3402013" y="17605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538678" name="AutoShape 54"/>
          <p:cNvCxnSpPr>
            <a:cxnSpLocks noChangeShapeType="1"/>
            <a:stCxn id="538677" idx="0"/>
            <a:endCxn id="538680" idx="0"/>
          </p:cNvCxnSpPr>
          <p:nvPr/>
        </p:nvCxnSpPr>
        <p:spPr bwMode="auto">
          <a:xfrm rot="5400000" flipH="1" flipV="1">
            <a:off x="4378086" y="818692"/>
            <a:ext cx="103093" cy="1780601"/>
          </a:xfrm>
          <a:prstGeom prst="curvedConnector3">
            <a:avLst>
              <a:gd name="adj1" fmla="val 321742"/>
            </a:avLst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8680" name="Text Box 56"/>
          <p:cNvSpPr txBox="1">
            <a:spLocks noChangeArrowheads="1"/>
          </p:cNvSpPr>
          <p:nvPr/>
        </p:nvSpPr>
        <p:spPr bwMode="auto">
          <a:xfrm>
            <a:off x="5182614" y="165744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38681" name="Line 57"/>
          <p:cNvSpPr>
            <a:spLocks noChangeShapeType="1"/>
          </p:cNvSpPr>
          <p:nvPr/>
        </p:nvSpPr>
        <p:spPr bwMode="auto">
          <a:xfrm>
            <a:off x="1184275" y="2324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85" name="Text Box 61"/>
          <p:cNvSpPr txBox="1">
            <a:spLocks noChangeArrowheads="1"/>
          </p:cNvSpPr>
          <p:nvPr/>
        </p:nvSpPr>
        <p:spPr bwMode="auto">
          <a:xfrm>
            <a:off x="6087489" y="394820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538686" name="Line 62"/>
          <p:cNvSpPr>
            <a:spLocks noChangeShapeType="1"/>
          </p:cNvSpPr>
          <p:nvPr/>
        </p:nvSpPr>
        <p:spPr bwMode="auto">
          <a:xfrm>
            <a:off x="1200150" y="25431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87" name="Text Box 63"/>
          <p:cNvSpPr txBox="1">
            <a:spLocks noChangeArrowheads="1"/>
          </p:cNvSpPr>
          <p:nvPr/>
        </p:nvSpPr>
        <p:spPr bwMode="auto">
          <a:xfrm>
            <a:off x="7020939" y="395297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538688" name="Line 64"/>
          <p:cNvSpPr>
            <a:spLocks noChangeShapeType="1"/>
          </p:cNvSpPr>
          <p:nvPr/>
        </p:nvSpPr>
        <p:spPr bwMode="auto">
          <a:xfrm>
            <a:off x="1200150" y="2757488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89" name="Text Box 65"/>
          <p:cNvSpPr txBox="1">
            <a:spLocks noChangeArrowheads="1"/>
          </p:cNvSpPr>
          <p:nvPr/>
        </p:nvSpPr>
        <p:spPr bwMode="auto">
          <a:xfrm>
            <a:off x="8154414" y="394344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538690" name="Line 66"/>
          <p:cNvSpPr>
            <a:spLocks noChangeShapeType="1"/>
          </p:cNvSpPr>
          <p:nvPr/>
        </p:nvSpPr>
        <p:spPr bwMode="auto">
          <a:xfrm>
            <a:off x="1028700" y="29622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91" name="Line 67"/>
          <p:cNvSpPr>
            <a:spLocks noChangeShapeType="1"/>
          </p:cNvSpPr>
          <p:nvPr/>
        </p:nvSpPr>
        <p:spPr bwMode="auto">
          <a:xfrm>
            <a:off x="5337175" y="6261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92" name="AutoShape 68"/>
          <p:cNvSpPr>
            <a:spLocks noChangeArrowheads="1"/>
          </p:cNvSpPr>
          <p:nvPr/>
        </p:nvSpPr>
        <p:spPr bwMode="auto">
          <a:xfrm>
            <a:off x="3046413" y="3752850"/>
            <a:ext cx="2432050" cy="1735138"/>
          </a:xfrm>
          <a:prstGeom prst="wedgeRoundRectCallout">
            <a:avLst>
              <a:gd name="adj1" fmla="val 98370"/>
              <a:gd name="adj2" fmla="val 71042"/>
              <a:gd name="adj3" fmla="val 16667"/>
            </a:avLst>
          </a:prstGeom>
          <a:solidFill>
            <a:srgbClr val="FBFFF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This means:</a:t>
            </a:r>
          </a:p>
          <a:p>
            <a:pPr algn="ctr"/>
            <a:r>
              <a:rPr lang="en-US" sz="2000">
                <a:solidFill>
                  <a:srgbClr val="6600CC"/>
                </a:solidFill>
              </a:rPr>
              <a:t>“Initialize variable </a:t>
            </a:r>
            <a:r>
              <a:rPr lang="en-US" sz="2000">
                <a:solidFill>
                  <a:schemeClr val="accent2"/>
                </a:solidFill>
              </a:rPr>
              <a:t>b</a:t>
            </a:r>
            <a:r>
              <a:rPr lang="en-US" sz="2000">
                <a:solidFill>
                  <a:srgbClr val="6600CC"/>
                </a:solidFill>
              </a:rPr>
              <a:t> based on the value of variable </a:t>
            </a:r>
            <a:r>
              <a:rPr lang="en-US" sz="2000">
                <a:solidFill>
                  <a:schemeClr val="accent2"/>
                </a:solidFill>
              </a:rPr>
              <a:t>a</a:t>
            </a:r>
            <a:r>
              <a:rPr lang="en-US" sz="2000">
                <a:solidFill>
                  <a:srgbClr val="6600CC"/>
                </a:solidFill>
              </a:rPr>
              <a:t>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3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3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0.46944 -0.07638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5386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72" y="-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-0.46806 -0.07708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5386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03" y="-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-0.46476 -0.0761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5386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47" y="-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2000"/>
                                        <p:tgtEl>
                                          <p:spTgt spid="538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45" grpId="0" animBg="1"/>
      <p:bldP spid="538645" grpId="1" animBg="1"/>
      <p:bldP spid="538660" grpId="0"/>
      <p:bldP spid="538662" grpId="0"/>
      <p:bldP spid="538664" grpId="0" animBg="1"/>
      <p:bldP spid="538664" grpId="1" animBg="1"/>
      <p:bldP spid="538675" grpId="0" animBg="1"/>
      <p:bldP spid="538675" grpId="1" animBg="1"/>
      <p:bldP spid="538681" grpId="0" animBg="1"/>
      <p:bldP spid="538681" grpId="1" animBg="1"/>
      <p:bldP spid="538685" grpId="0"/>
      <p:bldP spid="538685" grpId="1"/>
      <p:bldP spid="538686" grpId="0" animBg="1"/>
      <p:bldP spid="538686" grpId="1" animBg="1"/>
      <p:bldP spid="538687" grpId="0"/>
      <p:bldP spid="538687" grpId="1"/>
      <p:bldP spid="538688" grpId="0" animBg="1"/>
      <p:bldP spid="538688" grpId="1" animBg="1"/>
      <p:bldP spid="538689" grpId="0"/>
      <p:bldP spid="538689" grpId="1"/>
      <p:bldP spid="538690" grpId="0" animBg="1"/>
      <p:bldP spid="538690" grpId="1" animBg="1"/>
      <p:bldP spid="538691" grpId="0" animBg="1"/>
      <p:bldP spid="538691" grpId="1" animBg="1"/>
      <p:bldP spid="538692" grpId="0" animBg="1"/>
      <p:bldP spid="538692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C7C8-7A01-4AFE-B517-18B3A34ADD1E}" type="slidenum">
              <a:rPr lang="en-US"/>
              <a:pPr/>
              <a:t>39</a:t>
            </a:fld>
            <a:endParaRPr lang="en-US"/>
          </a:p>
        </p:txBody>
      </p:sp>
      <p:sp>
        <p:nvSpPr>
          <p:cNvPr id="542722" name="Rectangle 2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542723" name="Rectangle 3"/>
          <p:cNvSpPr>
            <a:spLocks noChangeArrowheads="1"/>
          </p:cNvSpPr>
          <p:nvPr/>
        </p:nvSpPr>
        <p:spPr bwMode="auto">
          <a:xfrm>
            <a:off x="195263" y="1155700"/>
            <a:ext cx="5181600" cy="551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24" name="Rectangle 4"/>
          <p:cNvSpPr>
            <a:spLocks noChangeArrowheads="1"/>
          </p:cNvSpPr>
          <p:nvPr/>
        </p:nvSpPr>
        <p:spPr bwMode="auto">
          <a:xfrm>
            <a:off x="152400" y="1076325"/>
            <a:ext cx="5410200" cy="576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Circ(float x, float y, float r)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m_x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x;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m_y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y;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r;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9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9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GetArea()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return(3.14159*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m_y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0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 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42725" name="Text Box 5"/>
          <p:cNvSpPr txBox="1">
            <a:spLocks noChangeArrowheads="1"/>
          </p:cNvSpPr>
          <p:nvPr/>
        </p:nvSpPr>
        <p:spPr bwMode="auto">
          <a:xfrm>
            <a:off x="358775" y="2989263"/>
            <a:ext cx="866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Circ(</a:t>
            </a:r>
          </a:p>
        </p:txBody>
      </p:sp>
      <p:sp>
        <p:nvSpPr>
          <p:cNvPr id="542726" name="Text Box 6"/>
          <p:cNvSpPr txBox="1">
            <a:spLocks noChangeArrowheads="1"/>
          </p:cNvSpPr>
          <p:nvPr/>
        </p:nvSpPr>
        <p:spPr bwMode="auto">
          <a:xfrm>
            <a:off x="1082340" y="2997200"/>
            <a:ext cx="25282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const Circ &amp; old)</a:t>
            </a:r>
          </a:p>
        </p:txBody>
      </p:sp>
      <p:sp>
        <p:nvSpPr>
          <p:cNvPr id="542727" name="Text Box 7"/>
          <p:cNvSpPr txBox="1">
            <a:spLocks noChangeArrowheads="1"/>
          </p:cNvSpPr>
          <p:nvPr/>
        </p:nvSpPr>
        <p:spPr bwMode="auto">
          <a:xfrm>
            <a:off x="363538" y="3190875"/>
            <a:ext cx="2941831" cy="15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endParaRPr lang="en-US" sz="500" b="1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</a:rPr>
              <a:t>m_x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=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</a:rPr>
              <a:t>old.m_x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</a:rPr>
              <a:t>m_y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=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</a:rPr>
              <a:t>old.m_y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</a:rPr>
              <a:t>m_rad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=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</a:rPr>
              <a:t>old.m_rad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42731" name="Text Box 11"/>
          <p:cNvSpPr txBox="1">
            <a:spLocks noChangeArrowheads="1"/>
          </p:cNvSpPr>
          <p:nvPr/>
        </p:nvSpPr>
        <p:spPr bwMode="auto">
          <a:xfrm>
            <a:off x="5586413" y="1174750"/>
            <a:ext cx="34131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parameter to your copy constructor </a:t>
            </a:r>
            <a:br>
              <a:rPr lang="en-US"/>
            </a:br>
            <a:r>
              <a:rPr lang="en-US" i="1">
                <a:solidFill>
                  <a:srgbClr val="6600CC"/>
                </a:solidFill>
              </a:rPr>
              <a:t>should</a:t>
            </a:r>
            <a:r>
              <a:rPr lang="en-US" i="1"/>
              <a:t> </a:t>
            </a:r>
            <a:r>
              <a:rPr lang="en-US"/>
              <a:t>be </a:t>
            </a:r>
            <a:r>
              <a:rPr lang="en-US" err="1">
                <a:solidFill>
                  <a:srgbClr val="6600CC"/>
                </a:solidFill>
              </a:rPr>
              <a:t>const</a:t>
            </a:r>
            <a:r>
              <a:rPr lang="en-US"/>
              <a:t>!</a:t>
            </a:r>
          </a:p>
        </p:txBody>
      </p:sp>
      <p:sp>
        <p:nvSpPr>
          <p:cNvPr id="542738" name="Rectangle 18"/>
          <p:cNvSpPr>
            <a:spLocks noChangeArrowheads="1"/>
          </p:cNvSpPr>
          <p:nvPr/>
        </p:nvSpPr>
        <p:spPr bwMode="auto">
          <a:xfrm>
            <a:off x="1155700" y="3041650"/>
            <a:ext cx="817563" cy="2921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739" name="Text Box 19"/>
          <p:cNvSpPr txBox="1">
            <a:spLocks noChangeArrowheads="1"/>
          </p:cNvSpPr>
          <p:nvPr/>
        </p:nvSpPr>
        <p:spPr bwMode="auto">
          <a:xfrm>
            <a:off x="5518150" y="2673350"/>
            <a:ext cx="35798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parameter to your copy constructor </a:t>
            </a:r>
            <a:br>
              <a:rPr lang="en-US"/>
            </a:br>
            <a:r>
              <a:rPr lang="en-US" i="1">
                <a:solidFill>
                  <a:srgbClr val="6600CC"/>
                </a:solidFill>
              </a:rPr>
              <a:t>must </a:t>
            </a:r>
            <a:r>
              <a:rPr lang="en-US"/>
              <a:t>be </a:t>
            </a:r>
            <a:r>
              <a:rPr lang="en-US">
                <a:solidFill>
                  <a:srgbClr val="6600CC"/>
                </a:solidFill>
              </a:rPr>
              <a:t>a reference</a:t>
            </a:r>
            <a:r>
              <a:rPr lang="en-US"/>
              <a:t>!</a:t>
            </a:r>
          </a:p>
        </p:txBody>
      </p:sp>
      <p:sp>
        <p:nvSpPr>
          <p:cNvPr id="542740" name="Rectangle 20"/>
          <p:cNvSpPr>
            <a:spLocks noChangeArrowheads="1"/>
          </p:cNvSpPr>
          <p:nvPr/>
        </p:nvSpPr>
        <p:spPr bwMode="auto">
          <a:xfrm>
            <a:off x="2601913" y="3046413"/>
            <a:ext cx="298450" cy="2921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741" name="Text Box 21"/>
          <p:cNvSpPr txBox="1">
            <a:spLocks noChangeArrowheads="1"/>
          </p:cNvSpPr>
          <p:nvPr/>
        </p:nvSpPr>
        <p:spPr bwMode="auto">
          <a:xfrm>
            <a:off x="5497513" y="4146550"/>
            <a:ext cx="355441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</a:t>
            </a:r>
            <a:r>
              <a:rPr lang="en-US">
                <a:solidFill>
                  <a:srgbClr val="6600CC"/>
                </a:solidFill>
              </a:rPr>
              <a:t>type</a:t>
            </a:r>
            <a:r>
              <a:rPr lang="en-US"/>
              <a:t> of your parameter must be the </a:t>
            </a:r>
            <a:r>
              <a:rPr lang="en-US">
                <a:solidFill>
                  <a:srgbClr val="6600CC"/>
                </a:solidFill>
              </a:rPr>
              <a:t>same type as the class itself</a:t>
            </a:r>
            <a:r>
              <a:rPr lang="en-US"/>
              <a:t>!</a:t>
            </a:r>
          </a:p>
        </p:txBody>
      </p:sp>
      <p:sp>
        <p:nvSpPr>
          <p:cNvPr id="542742" name="Rectangle 22"/>
          <p:cNvSpPr>
            <a:spLocks noChangeArrowheads="1"/>
          </p:cNvSpPr>
          <p:nvPr/>
        </p:nvSpPr>
        <p:spPr bwMode="auto">
          <a:xfrm>
            <a:off x="1984375" y="3038475"/>
            <a:ext cx="668338" cy="2921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743" name="AutoShape 23"/>
          <p:cNvSpPr>
            <a:spLocks noChangeArrowheads="1"/>
          </p:cNvSpPr>
          <p:nvPr/>
        </p:nvSpPr>
        <p:spPr bwMode="auto">
          <a:xfrm>
            <a:off x="1447800" y="1076324"/>
            <a:ext cx="3581400" cy="1666875"/>
          </a:xfrm>
          <a:prstGeom prst="wedgeRoundRectCallout">
            <a:avLst>
              <a:gd name="adj1" fmla="val -45676"/>
              <a:gd name="adj2" fmla="val 69968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br>
              <a:rPr lang="en-US" sz="300"/>
            </a:br>
            <a:r>
              <a:rPr lang="en-US" sz="2000"/>
              <a:t>This is a </a:t>
            </a:r>
            <a:r>
              <a:rPr lang="en-US" sz="2000">
                <a:solidFill>
                  <a:srgbClr val="6600CC"/>
                </a:solidFill>
              </a:rPr>
              <a:t>promise</a:t>
            </a:r>
            <a:r>
              <a:rPr lang="en-US" sz="2000"/>
              <a:t> that you </a:t>
            </a:r>
            <a:r>
              <a:rPr lang="en-US" sz="2000">
                <a:solidFill>
                  <a:srgbClr val="6600CC"/>
                </a:solidFill>
              </a:rPr>
              <a:t>won’t modify</a:t>
            </a:r>
            <a:r>
              <a:rPr lang="en-US" sz="2000"/>
              <a:t> the </a:t>
            </a:r>
            <a:r>
              <a:rPr lang="en-US" sz="2000">
                <a:solidFill>
                  <a:srgbClr val="6600CC"/>
                </a:solidFill>
              </a:rPr>
              <a:t>old</a:t>
            </a:r>
            <a:r>
              <a:rPr lang="en-US" sz="2000"/>
              <a:t> variable while constructing your new variable!</a:t>
            </a:r>
          </a:p>
        </p:txBody>
      </p:sp>
      <p:sp>
        <p:nvSpPr>
          <p:cNvPr id="542744" name="Text Box 24"/>
          <p:cNvSpPr txBox="1">
            <a:spLocks noChangeArrowheads="1"/>
          </p:cNvSpPr>
          <p:nvPr/>
        </p:nvSpPr>
        <p:spPr bwMode="auto">
          <a:xfrm>
            <a:off x="615950" y="3308350"/>
            <a:ext cx="42130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old.</a:t>
            </a:r>
            <a:r>
              <a:rPr lang="en-US" sz="1800" err="1">
                <a:solidFill>
                  <a:srgbClr val="FF3300"/>
                </a:solidFill>
              </a:rPr>
              <a:t>m_x</a:t>
            </a:r>
            <a:r>
              <a:rPr lang="en-US" sz="1800">
                <a:solidFill>
                  <a:srgbClr val="FF3300"/>
                </a:solidFill>
              </a:rPr>
              <a:t> = 10; // error </a:t>
            </a:r>
            <a:r>
              <a:rPr lang="en-US" sz="1800" err="1">
                <a:solidFill>
                  <a:srgbClr val="FF3300"/>
                </a:solidFill>
              </a:rPr>
              <a:t>‘cause</a:t>
            </a:r>
            <a:r>
              <a:rPr lang="en-US" sz="1800">
                <a:solidFill>
                  <a:srgbClr val="FF3300"/>
                </a:solidFill>
              </a:rPr>
              <a:t> of const</a:t>
            </a:r>
          </a:p>
        </p:txBody>
      </p:sp>
      <p:sp>
        <p:nvSpPr>
          <p:cNvPr id="542745" name="AutoShape 25"/>
          <p:cNvSpPr>
            <a:spLocks noChangeArrowheads="1"/>
          </p:cNvSpPr>
          <p:nvPr/>
        </p:nvSpPr>
        <p:spPr bwMode="auto">
          <a:xfrm>
            <a:off x="2624080" y="858087"/>
            <a:ext cx="3929120" cy="1828800"/>
          </a:xfrm>
          <a:prstGeom prst="wedgeRoundRectCallout">
            <a:avLst>
              <a:gd name="adj1" fmla="val -45676"/>
              <a:gd name="adj2" fmla="val 69968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br>
              <a:rPr lang="en-US" sz="500"/>
            </a:br>
            <a:r>
              <a:rPr lang="en-US" sz="2000"/>
              <a:t>This one’s a bit more difficult to explain right now.</a:t>
            </a:r>
          </a:p>
          <a:p>
            <a:pPr algn="ctr"/>
            <a:endParaRPr lang="en-US" sz="1000"/>
          </a:p>
          <a:p>
            <a:pPr algn="ctr"/>
            <a:r>
              <a:rPr lang="en-US" sz="2000"/>
              <a:t>For now, just make sure you use an </a:t>
            </a:r>
            <a:r>
              <a:rPr lang="en-US" sz="2000">
                <a:solidFill>
                  <a:srgbClr val="FF0000"/>
                </a:solidFill>
              </a:rPr>
              <a:t>&amp;</a:t>
            </a:r>
            <a:r>
              <a:rPr lang="en-US" sz="2000"/>
              <a:t> here!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D70D327-F6A9-496B-AC67-5A288FA81F7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282045" y="1404594"/>
            <a:ext cx="875939" cy="15926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4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4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4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4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4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31" grpId="0"/>
      <p:bldP spid="542738" grpId="0" animBg="1"/>
      <p:bldP spid="542738" grpId="1" animBg="1"/>
      <p:bldP spid="542739" grpId="0"/>
      <p:bldP spid="542740" grpId="0" animBg="1"/>
      <p:bldP spid="542740" grpId="1" animBg="1"/>
      <p:bldP spid="542741" grpId="0"/>
      <p:bldP spid="542742" grpId="0" animBg="1"/>
      <p:bldP spid="542742" grpId="1" animBg="1"/>
      <p:bldP spid="542743" grpId="0" animBg="1"/>
      <p:bldP spid="542743" grpId="1" animBg="1"/>
      <p:bldP spid="542744" grpId="0"/>
      <p:bldP spid="542744" grpId="1"/>
      <p:bldP spid="542745" grpId="0" animBg="1"/>
      <p:bldP spid="54274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7A4792E-C27F-4F42-BA23-69E564AB76D1}"/>
              </a:ext>
            </a:extLst>
          </p:cNvPr>
          <p:cNvGrpSpPr/>
          <p:nvPr/>
        </p:nvGrpSpPr>
        <p:grpSpPr>
          <a:xfrm>
            <a:off x="672002" y="4316720"/>
            <a:ext cx="5029200" cy="2491760"/>
            <a:chOff x="228600" y="1752600"/>
            <a:chExt cx="5029200" cy="2491760"/>
          </a:xfrm>
        </p:grpSpPr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id="{CDF6F800-FDDC-4C22-BE30-0C10188D6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1752600"/>
              <a:ext cx="5029200" cy="24765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30">
              <a:extLst>
                <a:ext uri="{FF2B5EF4-FFF2-40B4-BE49-F238E27FC236}">
                  <a16:creationId xmlns:a16="http://schemas.microsoft.com/office/drawing/2014/main" id="{4D3FB0BD-D581-4137-951E-C87D0021F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1812925"/>
              <a:ext cx="4635718" cy="2431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900" err="1"/>
                <a:t>int</a:t>
              </a:r>
              <a:r>
                <a:rPr lang="en-US" sz="1900"/>
                <a:t> main()</a:t>
              </a:r>
            </a:p>
            <a:p>
              <a:r>
                <a:rPr lang="en-US" sz="1900"/>
                <a:t>{</a:t>
              </a:r>
            </a:p>
            <a:p>
              <a:r>
                <a:rPr lang="en-US" sz="1900"/>
                <a:t>    </a:t>
              </a:r>
              <a:r>
                <a:rPr lang="en-US" sz="1900" err="1"/>
                <a:t>int</a:t>
              </a:r>
              <a:r>
                <a:rPr lang="en-US" sz="1900"/>
                <a:t>    </a:t>
              </a:r>
              <a:r>
                <a:rPr lang="en-US" sz="1900">
                  <a:solidFill>
                    <a:srgbClr val="006666"/>
                  </a:solidFill>
                </a:rPr>
                <a:t>age</a:t>
              </a:r>
              <a:r>
                <a:rPr lang="en-US" sz="1900"/>
                <a:t> = 41;</a:t>
              </a:r>
            </a:p>
            <a:p>
              <a:r>
                <a:rPr lang="en-US" sz="1900"/>
                <a:t>    char </a:t>
              </a:r>
              <a:r>
                <a:rPr lang="en-US" sz="1900">
                  <a:solidFill>
                    <a:srgbClr val="006666"/>
                  </a:solidFill>
                </a:rPr>
                <a:t>grade </a:t>
              </a:r>
              <a:r>
                <a:rPr lang="en-US" sz="1900"/>
                <a:t>= ‘B’;</a:t>
              </a:r>
              <a:br>
                <a:rPr lang="en-US" sz="1900"/>
              </a:br>
              <a:endParaRPr lang="en-US" sz="1900"/>
            </a:p>
            <a:p>
              <a:r>
                <a:rPr lang="en-US" sz="1900"/>
                <a:t>     </a:t>
              </a:r>
            </a:p>
            <a:p>
              <a:r>
                <a:rPr lang="en-US" sz="1900"/>
                <a:t> </a:t>
              </a:r>
            </a:p>
            <a:p>
              <a:r>
                <a:rPr lang="en-US" sz="1900"/>
                <a:t>}</a:t>
              </a:r>
            </a:p>
          </p:txBody>
        </p:sp>
      </p:grpSp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09A2-46EB-4707-BF4E-10CC39DEB4C3}" type="slidenum">
              <a:rPr lang="en-US"/>
              <a:pPr/>
              <a:t>4</a:t>
            </a:fld>
            <a:endParaRPr lang="en-US"/>
          </a:p>
        </p:txBody>
      </p:sp>
      <p:sp>
        <p:nvSpPr>
          <p:cNvPr id="355331" name="Rectangle 3"/>
          <p:cNvSpPr>
            <a:spLocks noChangeArrowheads="1"/>
          </p:cNvSpPr>
          <p:nvPr/>
        </p:nvSpPr>
        <p:spPr bwMode="auto">
          <a:xfrm>
            <a:off x="6924675" y="1905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6924675" y="2209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3" name="Rectangle 5"/>
          <p:cNvSpPr>
            <a:spLocks noChangeArrowheads="1"/>
          </p:cNvSpPr>
          <p:nvPr/>
        </p:nvSpPr>
        <p:spPr bwMode="auto">
          <a:xfrm>
            <a:off x="6924675" y="25146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4" name="Rectangle 6"/>
          <p:cNvSpPr>
            <a:spLocks noChangeArrowheads="1"/>
          </p:cNvSpPr>
          <p:nvPr/>
        </p:nvSpPr>
        <p:spPr bwMode="auto">
          <a:xfrm>
            <a:off x="6924675" y="2819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5" name="Rectangle 7"/>
          <p:cNvSpPr>
            <a:spLocks noChangeArrowheads="1"/>
          </p:cNvSpPr>
          <p:nvPr/>
        </p:nvSpPr>
        <p:spPr bwMode="auto">
          <a:xfrm>
            <a:off x="6924675" y="31242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6" name="Rectangle 8"/>
          <p:cNvSpPr>
            <a:spLocks noChangeArrowheads="1"/>
          </p:cNvSpPr>
          <p:nvPr/>
        </p:nvSpPr>
        <p:spPr bwMode="auto">
          <a:xfrm>
            <a:off x="6924675" y="3429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7" name="Rectangle 9"/>
          <p:cNvSpPr>
            <a:spLocks noChangeArrowheads="1"/>
          </p:cNvSpPr>
          <p:nvPr/>
        </p:nvSpPr>
        <p:spPr bwMode="auto">
          <a:xfrm>
            <a:off x="6924675" y="3733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8" name="Rectangle 10"/>
          <p:cNvSpPr>
            <a:spLocks noChangeArrowheads="1"/>
          </p:cNvSpPr>
          <p:nvPr/>
        </p:nvSpPr>
        <p:spPr bwMode="auto">
          <a:xfrm>
            <a:off x="6924675" y="40386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9" name="Rectangle 11"/>
          <p:cNvSpPr>
            <a:spLocks noChangeArrowheads="1"/>
          </p:cNvSpPr>
          <p:nvPr/>
        </p:nvSpPr>
        <p:spPr bwMode="auto">
          <a:xfrm>
            <a:off x="6924675" y="4343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0" name="Rectangle 12"/>
          <p:cNvSpPr>
            <a:spLocks noChangeArrowheads="1"/>
          </p:cNvSpPr>
          <p:nvPr/>
        </p:nvSpPr>
        <p:spPr bwMode="auto">
          <a:xfrm>
            <a:off x="6924675" y="46482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1" name="Rectangle 13"/>
          <p:cNvSpPr>
            <a:spLocks noChangeArrowheads="1"/>
          </p:cNvSpPr>
          <p:nvPr/>
        </p:nvSpPr>
        <p:spPr bwMode="auto">
          <a:xfrm>
            <a:off x="6924675" y="4953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2" name="Rectangle 14"/>
          <p:cNvSpPr>
            <a:spLocks noChangeArrowheads="1"/>
          </p:cNvSpPr>
          <p:nvPr/>
        </p:nvSpPr>
        <p:spPr bwMode="auto">
          <a:xfrm>
            <a:off x="6924675" y="5257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4" name="Text Box 16"/>
          <p:cNvSpPr txBox="1">
            <a:spLocks noChangeArrowheads="1"/>
          </p:cNvSpPr>
          <p:nvPr/>
        </p:nvSpPr>
        <p:spPr bwMode="auto">
          <a:xfrm>
            <a:off x="7153275" y="14478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55345" name="Rectangle 17"/>
          <p:cNvSpPr>
            <a:spLocks noChangeArrowheads="1"/>
          </p:cNvSpPr>
          <p:nvPr/>
        </p:nvSpPr>
        <p:spPr bwMode="auto">
          <a:xfrm>
            <a:off x="6924675" y="9906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6" name="Rectangle 18"/>
          <p:cNvSpPr>
            <a:spLocks noChangeArrowheads="1"/>
          </p:cNvSpPr>
          <p:nvPr/>
        </p:nvSpPr>
        <p:spPr bwMode="auto">
          <a:xfrm>
            <a:off x="6924675" y="1295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7" name="Rectangle 19"/>
          <p:cNvSpPr>
            <a:spLocks noChangeArrowheads="1"/>
          </p:cNvSpPr>
          <p:nvPr/>
        </p:nvSpPr>
        <p:spPr bwMode="auto">
          <a:xfrm>
            <a:off x="6924675" y="61722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8" name="Text Box 20"/>
          <p:cNvSpPr txBox="1">
            <a:spLocks noChangeArrowheads="1"/>
          </p:cNvSpPr>
          <p:nvPr/>
        </p:nvSpPr>
        <p:spPr bwMode="auto">
          <a:xfrm>
            <a:off x="7153275" y="5410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55349" name="Rectangle 21"/>
          <p:cNvSpPr>
            <a:spLocks noChangeArrowheads="1"/>
          </p:cNvSpPr>
          <p:nvPr/>
        </p:nvSpPr>
        <p:spPr bwMode="auto">
          <a:xfrm>
            <a:off x="6924675" y="5867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0" name="Rectangle 22"/>
          <p:cNvSpPr>
            <a:spLocks noChangeArrowheads="1"/>
          </p:cNvSpPr>
          <p:nvPr/>
        </p:nvSpPr>
        <p:spPr bwMode="auto">
          <a:xfrm>
            <a:off x="6924675" y="6477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1" name="Text Box 23"/>
          <p:cNvSpPr txBox="1">
            <a:spLocks noChangeArrowheads="1"/>
          </p:cNvSpPr>
          <p:nvPr/>
        </p:nvSpPr>
        <p:spPr bwMode="auto">
          <a:xfrm>
            <a:off x="7732713" y="966788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355352" name="Text Box 24"/>
          <p:cNvSpPr txBox="1">
            <a:spLocks noChangeArrowheads="1"/>
          </p:cNvSpPr>
          <p:nvPr/>
        </p:nvSpPr>
        <p:spPr bwMode="auto">
          <a:xfrm>
            <a:off x="7732713" y="1892300"/>
            <a:ext cx="140335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00001000</a:t>
            </a:r>
          </a:p>
          <a:p>
            <a:r>
              <a:rPr lang="en-US" sz="2000" b="1">
                <a:latin typeface="Courier New" pitchFamily="49" charset="0"/>
              </a:rPr>
              <a:t>00001001</a:t>
            </a:r>
          </a:p>
          <a:p>
            <a:r>
              <a:rPr lang="en-US" sz="2000" b="1">
                <a:latin typeface="Courier New" pitchFamily="49" charset="0"/>
              </a:rPr>
              <a:t>00001002</a:t>
            </a:r>
          </a:p>
          <a:p>
            <a:r>
              <a:rPr lang="en-US" sz="2000" b="1">
                <a:latin typeface="Courier New" pitchFamily="49" charset="0"/>
              </a:rPr>
              <a:t>00001003</a:t>
            </a:r>
          </a:p>
          <a:p>
            <a:r>
              <a:rPr lang="en-US" sz="2000" b="1">
                <a:latin typeface="Courier New" pitchFamily="49" charset="0"/>
              </a:rPr>
              <a:t>00001004</a:t>
            </a:r>
          </a:p>
          <a:p>
            <a:r>
              <a:rPr lang="en-US" sz="2000" b="1">
                <a:latin typeface="Courier New" pitchFamily="49" charset="0"/>
              </a:rPr>
              <a:t>00001005</a:t>
            </a:r>
          </a:p>
          <a:p>
            <a:r>
              <a:rPr lang="en-US" sz="2000" b="1">
                <a:latin typeface="Courier New" pitchFamily="49" charset="0"/>
              </a:rPr>
              <a:t>00001006</a:t>
            </a:r>
          </a:p>
          <a:p>
            <a:r>
              <a:rPr lang="en-US" sz="2000" b="1">
                <a:latin typeface="Courier New" pitchFamily="49" charset="0"/>
              </a:rPr>
              <a:t>00001007</a:t>
            </a:r>
          </a:p>
          <a:p>
            <a:r>
              <a:rPr lang="en-US" sz="2000" b="1">
                <a:latin typeface="Courier New" pitchFamily="49" charset="0"/>
              </a:rPr>
              <a:t>00001008</a:t>
            </a:r>
          </a:p>
          <a:p>
            <a:r>
              <a:rPr lang="en-US" sz="2000" b="1">
                <a:latin typeface="Courier New" pitchFamily="49" charset="0"/>
              </a:rPr>
              <a:t>00001009</a:t>
            </a:r>
          </a:p>
          <a:p>
            <a:r>
              <a:rPr lang="en-US" sz="2000" b="1">
                <a:latin typeface="Courier New" pitchFamily="49" charset="0"/>
              </a:rPr>
              <a:t>00001010</a:t>
            </a:r>
          </a:p>
          <a:p>
            <a:r>
              <a:rPr lang="en-US" sz="2000" b="1">
                <a:latin typeface="Courier New" pitchFamily="49" charset="0"/>
              </a:rPr>
              <a:t>00001011</a:t>
            </a:r>
          </a:p>
        </p:txBody>
      </p:sp>
      <p:sp>
        <p:nvSpPr>
          <p:cNvPr id="355353" name="Text Box 25"/>
          <p:cNvSpPr txBox="1">
            <a:spLocks noChangeArrowheads="1"/>
          </p:cNvSpPr>
          <p:nvPr/>
        </p:nvSpPr>
        <p:spPr bwMode="auto">
          <a:xfrm>
            <a:off x="7743825" y="5813425"/>
            <a:ext cx="14033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99999990</a:t>
            </a:r>
          </a:p>
          <a:p>
            <a:r>
              <a:rPr lang="en-US" sz="2000" b="1">
                <a:latin typeface="Courier New" pitchFamily="49" charset="0"/>
              </a:rPr>
              <a:t>99999991</a:t>
            </a:r>
          </a:p>
          <a:p>
            <a:r>
              <a:rPr lang="en-US" sz="2000" b="1">
                <a:latin typeface="Courier New" pitchFamily="49" charset="0"/>
              </a:rPr>
              <a:t>99999992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E38C75-37B4-43FC-8007-9548376E3E05}"/>
              </a:ext>
            </a:extLst>
          </p:cNvPr>
          <p:cNvGrpSpPr/>
          <p:nvPr/>
        </p:nvGrpSpPr>
        <p:grpSpPr>
          <a:xfrm>
            <a:off x="6010275" y="3657600"/>
            <a:ext cx="1785938" cy="1295400"/>
            <a:chOff x="6010275" y="3048000"/>
            <a:chExt cx="1785938" cy="1295400"/>
          </a:xfrm>
        </p:grpSpPr>
        <p:grpSp>
          <p:nvGrpSpPr>
            <p:cNvPr id="355356" name="Group 28"/>
            <p:cNvGrpSpPr>
              <a:grpSpLocks/>
            </p:cNvGrpSpPr>
            <p:nvPr/>
          </p:nvGrpSpPr>
          <p:grpSpPr bwMode="auto">
            <a:xfrm>
              <a:off x="6010275" y="3048000"/>
              <a:ext cx="1785938" cy="1295400"/>
              <a:chOff x="3744" y="2448"/>
              <a:chExt cx="1125" cy="816"/>
            </a:xfrm>
          </p:grpSpPr>
          <p:sp>
            <p:nvSpPr>
              <p:cNvPr id="355357" name="Text Box 29"/>
              <p:cNvSpPr txBox="1">
                <a:spLocks noChangeArrowheads="1"/>
              </p:cNvSpPr>
              <p:nvPr/>
            </p:nvSpPr>
            <p:spPr bwMode="auto">
              <a:xfrm>
                <a:off x="3744" y="2448"/>
                <a:ext cx="59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6666"/>
                    </a:solidFill>
                  </a:rPr>
                  <a:t>   age</a:t>
                </a:r>
              </a:p>
            </p:txBody>
          </p:sp>
          <p:sp>
            <p:nvSpPr>
              <p:cNvPr id="355358" name="Rectangle 30"/>
              <p:cNvSpPr>
                <a:spLocks noChangeArrowheads="1"/>
              </p:cNvSpPr>
              <p:nvPr/>
            </p:nvSpPr>
            <p:spPr bwMode="auto">
              <a:xfrm>
                <a:off x="4306" y="2496"/>
                <a:ext cx="563" cy="768"/>
              </a:xfrm>
              <a:prstGeom prst="rect">
                <a:avLst/>
              </a:prstGeom>
              <a:noFill/>
              <a:ln w="28575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5359" name="Text Box 31"/>
            <p:cNvSpPr txBox="1">
              <a:spLocks noChangeArrowheads="1"/>
            </p:cNvSpPr>
            <p:nvPr/>
          </p:nvSpPr>
          <p:spPr bwMode="auto">
            <a:xfrm>
              <a:off x="6951195" y="3348038"/>
              <a:ext cx="792630" cy="762000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400"/>
                <a:t>41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50459F8-A5FD-4E8B-BB82-E257E72C0372}"/>
              </a:ext>
            </a:extLst>
          </p:cNvPr>
          <p:cNvGrpSpPr/>
          <p:nvPr/>
        </p:nvGrpSpPr>
        <p:grpSpPr>
          <a:xfrm>
            <a:off x="5792788" y="5181606"/>
            <a:ext cx="2006600" cy="479419"/>
            <a:chOff x="5792788" y="5181606"/>
            <a:chExt cx="2006600" cy="479419"/>
          </a:xfrm>
        </p:grpSpPr>
        <p:grpSp>
          <p:nvGrpSpPr>
            <p:cNvPr id="355360" name="Group 32"/>
            <p:cNvGrpSpPr>
              <a:grpSpLocks/>
            </p:cNvGrpSpPr>
            <p:nvPr/>
          </p:nvGrpSpPr>
          <p:grpSpPr bwMode="auto">
            <a:xfrm>
              <a:off x="5792788" y="5181606"/>
              <a:ext cx="2006600" cy="461963"/>
              <a:chOff x="3607" y="3216"/>
              <a:chExt cx="1264" cy="291"/>
            </a:xfrm>
          </p:grpSpPr>
          <p:sp>
            <p:nvSpPr>
              <p:cNvPr id="355361" name="Rectangle 33"/>
              <p:cNvSpPr>
                <a:spLocks noChangeArrowheads="1"/>
              </p:cNvSpPr>
              <p:nvPr/>
            </p:nvSpPr>
            <p:spPr bwMode="auto">
              <a:xfrm>
                <a:off x="3607" y="3216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6666"/>
                    </a:solidFill>
                  </a:rPr>
                  <a:t> grade</a:t>
                </a:r>
              </a:p>
            </p:txBody>
          </p:sp>
          <p:sp>
            <p:nvSpPr>
              <p:cNvPr id="355362" name="Rectangle 34"/>
              <p:cNvSpPr>
                <a:spLocks noChangeArrowheads="1"/>
              </p:cNvSpPr>
              <p:nvPr/>
            </p:nvSpPr>
            <p:spPr bwMode="auto">
              <a:xfrm>
                <a:off x="4300" y="3264"/>
                <a:ext cx="571" cy="206"/>
              </a:xfrm>
              <a:prstGeom prst="rect">
                <a:avLst/>
              </a:prstGeom>
              <a:noFill/>
              <a:ln w="28575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5363" name="Text Box 35"/>
            <p:cNvSpPr txBox="1">
              <a:spLocks noChangeArrowheads="1"/>
            </p:cNvSpPr>
            <p:nvPr/>
          </p:nvSpPr>
          <p:spPr bwMode="auto">
            <a:xfrm>
              <a:off x="7077075" y="5203825"/>
              <a:ext cx="5556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66</a:t>
              </a:r>
            </a:p>
          </p:txBody>
        </p:sp>
      </p:grpSp>
      <p:sp>
        <p:nvSpPr>
          <p:cNvPr id="355364" name="Line 36"/>
          <p:cNvSpPr>
            <a:spLocks noChangeShapeType="1"/>
          </p:cNvSpPr>
          <p:nvPr/>
        </p:nvSpPr>
        <p:spPr bwMode="auto">
          <a:xfrm>
            <a:off x="7848600" y="4038600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66" name="Line 38"/>
          <p:cNvSpPr>
            <a:spLocks noChangeShapeType="1"/>
          </p:cNvSpPr>
          <p:nvPr/>
        </p:nvSpPr>
        <p:spPr bwMode="auto">
          <a:xfrm>
            <a:off x="7848600" y="5573713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32DCF3F4-757A-484E-BFC0-F8AA47BF4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" y="0"/>
            <a:ext cx="89439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200"/>
              <a:t>Getting the Address of a Variable </a:t>
            </a:r>
          </a:p>
        </p:txBody>
      </p:sp>
      <p:sp>
        <p:nvSpPr>
          <p:cNvPr id="51" name="Text Box 30">
            <a:extLst>
              <a:ext uri="{FF2B5EF4-FFF2-40B4-BE49-F238E27FC236}">
                <a16:creationId xmlns:a16="http://schemas.microsoft.com/office/drawing/2014/main" id="{43928062-B5EE-4854-BDB5-E8896E0CE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520" y="5138916"/>
            <a:ext cx="4695516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/>
              <a:t> </a:t>
            </a:r>
            <a:br>
              <a:rPr lang="en-US" sz="1900"/>
            </a:br>
            <a:endParaRPr lang="en-US" sz="1900"/>
          </a:p>
          <a:p>
            <a:r>
              <a:rPr lang="en-US" sz="1900"/>
              <a:t>    </a:t>
            </a:r>
            <a:r>
              <a:rPr lang="en-US" sz="1900" err="1"/>
              <a:t>cout</a:t>
            </a:r>
            <a:r>
              <a:rPr lang="en-US" sz="1900"/>
              <a:t> &lt;&lt; “age’s address: “&lt;&lt; </a:t>
            </a:r>
            <a:r>
              <a:rPr lang="en-US" sz="1900">
                <a:solidFill>
                  <a:srgbClr val="FF3300"/>
                </a:solidFill>
              </a:rPr>
              <a:t>&amp;</a:t>
            </a:r>
            <a:r>
              <a:rPr lang="en-US" sz="1900"/>
              <a:t>age ;</a:t>
            </a:r>
          </a:p>
          <a:p>
            <a:r>
              <a:rPr lang="en-US" sz="1900"/>
              <a:t>    </a:t>
            </a:r>
            <a:r>
              <a:rPr lang="en-US" sz="1900" err="1"/>
              <a:t>cout</a:t>
            </a:r>
            <a:r>
              <a:rPr lang="en-US" sz="1900"/>
              <a:t> &lt;&lt; “grade’s address: “ &lt;&lt; </a:t>
            </a:r>
            <a:r>
              <a:rPr lang="en-US" sz="1900">
                <a:solidFill>
                  <a:srgbClr val="FF3300"/>
                </a:solidFill>
              </a:rPr>
              <a:t>&amp;</a:t>
            </a:r>
            <a:r>
              <a:rPr lang="en-US" sz="1900"/>
              <a:t>grade ;</a:t>
            </a:r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62DE32D7-3437-4B97-8491-E3CB5CB00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72267"/>
            <a:ext cx="56256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We can get the address of a variable using C++’s </a:t>
            </a:r>
            <a:r>
              <a:rPr lang="en-US" sz="2000">
                <a:solidFill>
                  <a:srgbClr val="FF3300"/>
                </a:solidFill>
              </a:rPr>
              <a:t>&amp;</a:t>
            </a:r>
            <a:r>
              <a:rPr lang="en-US" sz="2000">
                <a:solidFill>
                  <a:schemeClr val="tx1"/>
                </a:solidFill>
              </a:rPr>
              <a:t> operator. </a:t>
            </a:r>
          </a:p>
        </p:txBody>
      </p:sp>
      <p:sp>
        <p:nvSpPr>
          <p:cNvPr id="53" name="Text Box 31">
            <a:extLst>
              <a:ext uri="{FF2B5EF4-FFF2-40B4-BE49-F238E27FC236}">
                <a16:creationId xmlns:a16="http://schemas.microsoft.com/office/drawing/2014/main" id="{EF525500-8113-448B-9410-8AE0FD312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657" y="1956137"/>
            <a:ext cx="619854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/>
              <a:t>If you place an </a:t>
            </a:r>
            <a:r>
              <a:rPr lang="en-US" sz="2000">
                <a:solidFill>
                  <a:srgbClr val="FF3300"/>
                </a:solidFill>
              </a:rPr>
              <a:t>&amp;</a:t>
            </a:r>
            <a:r>
              <a:rPr lang="en-US" sz="2000"/>
              <a:t> before a </a:t>
            </a:r>
            <a:r>
              <a:rPr lang="en-US" sz="2000">
                <a:solidFill>
                  <a:srgbClr val="FF0000"/>
                </a:solidFill>
              </a:rPr>
              <a:t>variable</a:t>
            </a:r>
            <a:r>
              <a:rPr lang="en-US" sz="2000"/>
              <a:t> in a program </a:t>
            </a:r>
            <a:r>
              <a:rPr lang="en-US" sz="2000">
                <a:solidFill>
                  <a:schemeClr val="tx1"/>
                </a:solidFill>
              </a:rPr>
              <a:t>statement</a:t>
            </a:r>
            <a:r>
              <a:rPr lang="en-US" sz="2000"/>
              <a:t>, it means “</a:t>
            </a:r>
            <a:r>
              <a:rPr lang="en-US" sz="2000">
                <a:solidFill>
                  <a:schemeClr val="accent2"/>
                </a:solidFill>
              </a:rPr>
              <a:t>give me the numerical address of the variable</a:t>
            </a:r>
            <a:r>
              <a:rPr lang="en-US" sz="2000"/>
              <a:t>.”</a:t>
            </a:r>
          </a:p>
        </p:txBody>
      </p:sp>
      <p:sp>
        <p:nvSpPr>
          <p:cNvPr id="54" name="Line 37">
            <a:extLst>
              <a:ext uri="{FF2B5EF4-FFF2-40B4-BE49-F238E27FC236}">
                <a16:creationId xmlns:a16="http://schemas.microsoft.com/office/drawing/2014/main" id="{8D4FAC06-3CD9-4ED4-9D1F-3BBB220AFC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002" y="590944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Text Box 38">
            <a:extLst>
              <a:ext uri="{FF2B5EF4-FFF2-40B4-BE49-F238E27FC236}">
                <a16:creationId xmlns:a16="http://schemas.microsoft.com/office/drawing/2014/main" id="{96AADB45-FA06-4C5F-9319-CBA3A5A52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493" y="3189228"/>
            <a:ext cx="11112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Output:</a:t>
            </a:r>
          </a:p>
        </p:txBody>
      </p:sp>
      <p:sp>
        <p:nvSpPr>
          <p:cNvPr id="56" name="Text Box 39">
            <a:extLst>
              <a:ext uri="{FF2B5EF4-FFF2-40B4-BE49-F238E27FC236}">
                <a16:creationId xmlns:a16="http://schemas.microsoft.com/office/drawing/2014/main" id="{676B58EF-04BB-481C-AB71-896850EFE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3494028"/>
            <a:ext cx="36734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age’s address: 1006</a:t>
            </a:r>
          </a:p>
        </p:txBody>
      </p:sp>
      <p:sp>
        <p:nvSpPr>
          <p:cNvPr id="57" name="Line 40">
            <a:extLst>
              <a:ext uri="{FF2B5EF4-FFF2-40B4-BE49-F238E27FC236}">
                <a16:creationId xmlns:a16="http://schemas.microsoft.com/office/drawing/2014/main" id="{DE365969-DA55-437B-931E-F32C0EDEE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702" y="620154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Text Box 41">
            <a:extLst>
              <a:ext uri="{FF2B5EF4-FFF2-40B4-BE49-F238E27FC236}">
                <a16:creationId xmlns:a16="http://schemas.microsoft.com/office/drawing/2014/main" id="{033C838B-04A2-4915-9F64-FBE00CB6A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3867090"/>
            <a:ext cx="36734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grade’s address: 1011</a:t>
            </a:r>
          </a:p>
        </p:txBody>
      </p:sp>
    </p:spTree>
    <p:extLst>
      <p:ext uri="{BB962C8B-B14F-4D97-AF65-F5344CB8AC3E}">
        <p14:creationId xmlns:p14="http://schemas.microsoft.com/office/powerpoint/2010/main" val="39323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 animBg="1"/>
      <p:bldP spid="54" grpId="1" animBg="1"/>
      <p:bldP spid="55" grpId="0"/>
      <p:bldP spid="56" grpId="0"/>
      <p:bldP spid="57" grpId="0" animBg="1"/>
      <p:bldP spid="57" grpId="1" animBg="1"/>
      <p:bldP spid="5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5D09-501E-48F7-88C9-B6DE7B8F9187}" type="slidenum">
              <a:rPr lang="en-US"/>
              <a:pPr/>
              <a:t>40</a:t>
            </a:fld>
            <a:endParaRPr lang="en-US"/>
          </a:p>
        </p:txBody>
      </p:sp>
      <p:sp>
        <p:nvSpPr>
          <p:cNvPr id="546818" name="Rectangle 2"/>
          <p:cNvSpPr>
            <a:spLocks noChangeArrowheads="1"/>
          </p:cNvSpPr>
          <p:nvPr/>
        </p:nvSpPr>
        <p:spPr bwMode="auto">
          <a:xfrm>
            <a:off x="0" y="0"/>
            <a:ext cx="55483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546819" name="Rectangle 3"/>
          <p:cNvSpPr>
            <a:spLocks noChangeArrowheads="1"/>
          </p:cNvSpPr>
          <p:nvPr/>
        </p:nvSpPr>
        <p:spPr bwMode="auto">
          <a:xfrm>
            <a:off x="195263" y="1155700"/>
            <a:ext cx="5181600" cy="551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6820" name="Rectangle 4"/>
          <p:cNvSpPr>
            <a:spLocks noChangeArrowheads="1"/>
          </p:cNvSpPr>
          <p:nvPr/>
        </p:nvSpPr>
        <p:spPr bwMode="auto">
          <a:xfrm>
            <a:off x="152400" y="1076325"/>
            <a:ext cx="5410200" cy="573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Circ(float x, float y, float r)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m_x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x;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m_y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y;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r;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GetArea()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return(3.14159*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m_y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0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 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46821" name="Text Box 5"/>
          <p:cNvSpPr txBox="1">
            <a:spLocks noChangeArrowheads="1"/>
          </p:cNvSpPr>
          <p:nvPr/>
        </p:nvSpPr>
        <p:spPr bwMode="auto">
          <a:xfrm>
            <a:off x="358775" y="2989263"/>
            <a:ext cx="866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Circ(</a:t>
            </a:r>
          </a:p>
        </p:txBody>
      </p:sp>
      <p:sp>
        <p:nvSpPr>
          <p:cNvPr id="546822" name="Text Box 6"/>
          <p:cNvSpPr txBox="1">
            <a:spLocks noChangeArrowheads="1"/>
          </p:cNvSpPr>
          <p:nvPr/>
        </p:nvSpPr>
        <p:spPr bwMode="auto">
          <a:xfrm>
            <a:off x="1071949" y="2997200"/>
            <a:ext cx="25282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const Circ &amp; old)</a:t>
            </a:r>
          </a:p>
        </p:txBody>
      </p:sp>
      <p:sp>
        <p:nvSpPr>
          <p:cNvPr id="546823" name="Text Box 7"/>
          <p:cNvSpPr txBox="1">
            <a:spLocks noChangeArrowheads="1"/>
          </p:cNvSpPr>
          <p:nvPr/>
        </p:nvSpPr>
        <p:spPr bwMode="auto">
          <a:xfrm>
            <a:off x="363538" y="3248025"/>
            <a:ext cx="294183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</a:rPr>
              <a:t>m_x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=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</a:rPr>
              <a:t>old.m_x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</a:rPr>
              <a:t>m_y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=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</a:rPr>
              <a:t>old.m_y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</a:rPr>
              <a:t>m_rad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=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</a:rPr>
              <a:t>old.m_rad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46824" name="Text Box 8"/>
          <p:cNvSpPr txBox="1">
            <a:spLocks noChangeArrowheads="1"/>
          </p:cNvSpPr>
          <p:nvPr/>
        </p:nvSpPr>
        <p:spPr bwMode="auto">
          <a:xfrm>
            <a:off x="5302250" y="187325"/>
            <a:ext cx="3841750" cy="484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Oh, C++ also allows you to use a simpler syntax…</a:t>
            </a:r>
          </a:p>
          <a:p>
            <a:pPr algn="ctr"/>
            <a:endParaRPr lang="en-US" sz="1000"/>
          </a:p>
          <a:p>
            <a:pPr algn="ctr"/>
            <a:r>
              <a:rPr lang="en-US" sz="2200"/>
              <a:t>Instead of writing:</a:t>
            </a:r>
          </a:p>
          <a:p>
            <a:pPr algn="ctr"/>
            <a:endParaRPr lang="en-US" sz="1200">
              <a:solidFill>
                <a:srgbClr val="6600CC"/>
              </a:solidFill>
            </a:endParaRPr>
          </a:p>
          <a:p>
            <a:pPr algn="ctr"/>
            <a:r>
              <a:rPr lang="en-US" sz="2200">
                <a:solidFill>
                  <a:srgbClr val="6600CC"/>
                </a:solidFill>
              </a:rPr>
              <a:t>Circ b(a);</a:t>
            </a:r>
          </a:p>
          <a:p>
            <a:pPr algn="ctr"/>
            <a:endParaRPr lang="en-US" sz="1200">
              <a:solidFill>
                <a:srgbClr val="6600CC"/>
              </a:solidFill>
            </a:endParaRPr>
          </a:p>
          <a:p>
            <a:pPr algn="ctr"/>
            <a:r>
              <a:rPr lang="en-US" sz="2200">
                <a:solidFill>
                  <a:schemeClr val="tx1"/>
                </a:solidFill>
              </a:rPr>
              <a:t>which is ugly…</a:t>
            </a:r>
          </a:p>
          <a:p>
            <a:pPr algn="ctr"/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2200">
                <a:solidFill>
                  <a:schemeClr val="tx1"/>
                </a:solidFill>
              </a:rPr>
              <a:t>You can write:</a:t>
            </a:r>
          </a:p>
          <a:p>
            <a:pPr algn="ctr"/>
            <a:endParaRPr lang="en-US" sz="1200">
              <a:solidFill>
                <a:srgbClr val="6600CC"/>
              </a:solidFill>
            </a:endParaRPr>
          </a:p>
          <a:p>
            <a:pPr algn="ctr"/>
            <a:r>
              <a:rPr lang="en-US" sz="2200">
                <a:solidFill>
                  <a:srgbClr val="6600CC"/>
                </a:solidFill>
              </a:rPr>
              <a:t>Circ b = a;</a:t>
            </a:r>
          </a:p>
          <a:p>
            <a:pPr algn="ctr"/>
            <a:endParaRPr lang="en-US" sz="1200">
              <a:solidFill>
                <a:srgbClr val="6600CC"/>
              </a:solidFill>
            </a:endParaRPr>
          </a:p>
          <a:p>
            <a:pPr algn="ctr"/>
            <a:r>
              <a:rPr lang="en-US" sz="2200">
                <a:solidFill>
                  <a:schemeClr val="tx1"/>
                </a:solidFill>
              </a:rPr>
              <a:t>It does exactly the same thing! It </a:t>
            </a:r>
            <a:r>
              <a:rPr lang="en-US" sz="2200">
                <a:solidFill>
                  <a:srgbClr val="6600CC"/>
                </a:solidFill>
              </a:rPr>
              <a:t>defines a new variable b</a:t>
            </a:r>
            <a:r>
              <a:rPr lang="en-US" sz="2200">
                <a:solidFill>
                  <a:schemeClr val="tx1"/>
                </a:solidFill>
              </a:rPr>
              <a:t> and then</a:t>
            </a:r>
            <a:r>
              <a:rPr lang="en-US" sz="2200">
                <a:solidFill>
                  <a:srgbClr val="6600CC"/>
                </a:solidFill>
              </a:rPr>
              <a:t> calls the copy constructor</a:t>
            </a:r>
            <a:r>
              <a:rPr lang="en-US" sz="220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546827" name="Rectangle 11"/>
          <p:cNvSpPr>
            <a:spLocks noChangeArrowheads="1"/>
          </p:cNvSpPr>
          <p:nvPr/>
        </p:nvSpPr>
        <p:spPr bwMode="auto">
          <a:xfrm>
            <a:off x="5599113" y="5089525"/>
            <a:ext cx="3316287" cy="1768475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a(1,2,3);</a:t>
            </a: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46828" name="Rectangle 12"/>
          <p:cNvSpPr>
            <a:spLocks noChangeArrowheads="1"/>
          </p:cNvSpPr>
          <p:nvPr/>
        </p:nvSpPr>
        <p:spPr bwMode="auto">
          <a:xfrm>
            <a:off x="5738813" y="6162675"/>
            <a:ext cx="2576512" cy="387350"/>
          </a:xfrm>
          <a:prstGeom prst="rect">
            <a:avLst/>
          </a:prstGeom>
          <a:solidFill>
            <a:srgbClr val="E7E7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>
                <a:solidFill>
                  <a:srgbClr val="6600CC"/>
                </a:solidFill>
              </a:rPr>
              <a:t>   Circ b = a; // same!</a:t>
            </a:r>
          </a:p>
        </p:txBody>
      </p:sp>
      <p:sp>
        <p:nvSpPr>
          <p:cNvPr id="546829" name="Line 13"/>
          <p:cNvSpPr>
            <a:spLocks noChangeShapeType="1"/>
          </p:cNvSpPr>
          <p:nvPr/>
        </p:nvSpPr>
        <p:spPr bwMode="auto">
          <a:xfrm>
            <a:off x="5781675" y="6342063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6830" name="Line 14"/>
          <p:cNvSpPr>
            <a:spLocks noChangeShapeType="1"/>
          </p:cNvSpPr>
          <p:nvPr/>
        </p:nvSpPr>
        <p:spPr bwMode="auto">
          <a:xfrm>
            <a:off x="139700" y="3162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54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4" grpId="0" build="p"/>
      <p:bldP spid="546827" grpId="0" animBg="1"/>
      <p:bldP spid="546828" grpId="0" animBg="1"/>
      <p:bldP spid="546829" grpId="0" animBg="1"/>
      <p:bldP spid="546829" grpId="1" animBg="1"/>
      <p:bldP spid="546830" grpId="0" animBg="1"/>
      <p:bldP spid="546830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18FF-3AE9-49C8-BBA6-859A964E6FAF}" type="slidenum">
              <a:rPr lang="en-US"/>
              <a:pPr/>
              <a:t>41</a:t>
            </a:fld>
            <a:endParaRPr lang="en-US"/>
          </a:p>
        </p:txBody>
      </p:sp>
      <p:sp>
        <p:nvSpPr>
          <p:cNvPr id="452610" name="Rectangle 2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52611" name="Rectangle 3"/>
          <p:cNvSpPr>
            <a:spLocks noChangeArrowheads="1"/>
          </p:cNvSpPr>
          <p:nvPr/>
        </p:nvSpPr>
        <p:spPr bwMode="auto">
          <a:xfrm>
            <a:off x="195263" y="1155700"/>
            <a:ext cx="5181600" cy="551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12" name="Rectangle 4"/>
          <p:cNvSpPr>
            <a:spLocks noChangeArrowheads="1"/>
          </p:cNvSpPr>
          <p:nvPr/>
        </p:nvSpPr>
        <p:spPr bwMode="auto">
          <a:xfrm>
            <a:off x="152400" y="1076325"/>
            <a:ext cx="5410200" cy="573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Circ(float x, float y, float r)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m_x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x;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m_y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y;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r;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GetArea()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return(3.14159*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m_y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0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 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2613" name="Text Box 5"/>
          <p:cNvSpPr txBox="1">
            <a:spLocks noChangeArrowheads="1"/>
          </p:cNvSpPr>
          <p:nvPr/>
        </p:nvSpPr>
        <p:spPr bwMode="auto">
          <a:xfrm>
            <a:off x="358775" y="2989263"/>
            <a:ext cx="866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Circ(</a:t>
            </a:r>
          </a:p>
        </p:txBody>
      </p:sp>
      <p:sp>
        <p:nvSpPr>
          <p:cNvPr id="452614" name="Text Box 6"/>
          <p:cNvSpPr txBox="1">
            <a:spLocks noChangeArrowheads="1"/>
          </p:cNvSpPr>
          <p:nvPr/>
        </p:nvSpPr>
        <p:spPr bwMode="auto">
          <a:xfrm>
            <a:off x="1051167" y="2997200"/>
            <a:ext cx="25282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const Circ &amp; old)</a:t>
            </a:r>
          </a:p>
        </p:txBody>
      </p:sp>
      <p:sp>
        <p:nvSpPr>
          <p:cNvPr id="452615" name="Text Box 7"/>
          <p:cNvSpPr txBox="1">
            <a:spLocks noChangeArrowheads="1"/>
          </p:cNvSpPr>
          <p:nvPr/>
        </p:nvSpPr>
        <p:spPr bwMode="auto">
          <a:xfrm>
            <a:off x="363538" y="3248025"/>
            <a:ext cx="294183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</a:rPr>
              <a:t>m_x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=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</a:rPr>
              <a:t>old.m_x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</a:rPr>
              <a:t>m_y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=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</a:rPr>
              <a:t>old.m_y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</a:rPr>
              <a:t>m_rad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=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</a:rPr>
              <a:t>old.m_rad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52616" name="Text Box 8"/>
          <p:cNvSpPr txBox="1">
            <a:spLocks noChangeArrowheads="1"/>
          </p:cNvSpPr>
          <p:nvPr/>
        </p:nvSpPr>
        <p:spPr bwMode="auto">
          <a:xfrm>
            <a:off x="5448300" y="1163638"/>
            <a:ext cx="3648075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The copy constructor is not just used when you initialize a new variable from an existing one:</a:t>
            </a:r>
          </a:p>
          <a:p>
            <a:pPr algn="ctr"/>
            <a:endParaRPr lang="en-US" sz="2200">
              <a:solidFill>
                <a:srgbClr val="6600CC"/>
              </a:solidFill>
            </a:endParaRPr>
          </a:p>
          <a:p>
            <a:pPr algn="ctr"/>
            <a:r>
              <a:rPr lang="en-US" sz="2200">
                <a:solidFill>
                  <a:srgbClr val="6600CC"/>
                </a:solidFill>
              </a:rPr>
              <a:t>Circ b(a);</a:t>
            </a:r>
          </a:p>
        </p:txBody>
      </p:sp>
      <p:sp>
        <p:nvSpPr>
          <p:cNvPr id="452617" name="Text Box 9"/>
          <p:cNvSpPr txBox="1">
            <a:spLocks noChangeArrowheads="1"/>
          </p:cNvSpPr>
          <p:nvPr/>
        </p:nvSpPr>
        <p:spPr bwMode="auto">
          <a:xfrm>
            <a:off x="5343525" y="3703638"/>
            <a:ext cx="3648075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It’s used </a:t>
            </a:r>
            <a:r>
              <a:rPr lang="en-US" sz="2200" i="1">
                <a:solidFill>
                  <a:srgbClr val="FF0000"/>
                </a:solidFill>
              </a:rPr>
              <a:t>any time</a:t>
            </a:r>
            <a:r>
              <a:rPr lang="en-US" sz="2200"/>
              <a:t> you make a new copy of an existing class variable.</a:t>
            </a:r>
          </a:p>
        </p:txBody>
      </p:sp>
      <p:sp>
        <p:nvSpPr>
          <p:cNvPr id="452618" name="Text Box 10"/>
          <p:cNvSpPr txBox="1">
            <a:spLocks noChangeArrowheads="1"/>
          </p:cNvSpPr>
          <p:nvPr/>
        </p:nvSpPr>
        <p:spPr bwMode="auto">
          <a:xfrm>
            <a:off x="5334000" y="5105400"/>
            <a:ext cx="364807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Can anyone think of </a:t>
            </a:r>
            <a:br>
              <a:rPr lang="en-US" sz="2200"/>
            </a:br>
            <a:r>
              <a:rPr lang="en-US" sz="2200"/>
              <a:t>other times when a copy constructor would be used?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6" grpId="0"/>
      <p:bldP spid="452617" grpId="0"/>
      <p:bldP spid="45261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1D38-CEB9-4182-8510-03512A2F291A}" type="slidenum">
              <a:rPr lang="en-US"/>
              <a:pPr/>
              <a:t>42</a:t>
            </a:fld>
            <a:endParaRPr lang="en-US"/>
          </a:p>
        </p:txBody>
      </p:sp>
      <p:sp>
        <p:nvSpPr>
          <p:cNvPr id="454658" name="Rectangle 2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grpSp>
        <p:nvGrpSpPr>
          <p:cNvPr id="454664" name="Group 8"/>
          <p:cNvGrpSpPr>
            <a:grpSpLocks/>
          </p:cNvGrpSpPr>
          <p:nvPr/>
        </p:nvGrpSpPr>
        <p:grpSpPr bwMode="auto">
          <a:xfrm>
            <a:off x="5664200" y="1138238"/>
            <a:ext cx="3756025" cy="3357562"/>
            <a:chOff x="2976" y="1094"/>
            <a:chExt cx="3024" cy="1265"/>
          </a:xfrm>
        </p:grpSpPr>
        <p:sp>
          <p:nvSpPr>
            <p:cNvPr id="454665" name="Rectangle 9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66" name="Rectangle 10"/>
            <p:cNvSpPr>
              <a:spLocks noChangeArrowheads="1"/>
            </p:cNvSpPr>
            <p:nvPr/>
          </p:nvSpPr>
          <p:spPr bwMode="auto">
            <a:xfrm>
              <a:off x="2976" y="1094"/>
              <a:ext cx="3024" cy="1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sz="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void foo(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temp)</a:t>
              </a: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Area is: </a:t>
              </a:r>
              <a:r>
                <a:rPr lang="en-US" sz="1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endPara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&lt;&lt;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temp.GetArea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 </a:t>
              </a:r>
            </a:p>
            <a:p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a(1,2,10); </a:t>
              </a:r>
            </a:p>
            <a:p>
              <a:pPr eaLnBrk="0" hangingPunct="0"/>
              <a:endPara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foo(a);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54669" name="Line 13"/>
          <p:cNvSpPr>
            <a:spLocks noChangeShapeType="1"/>
          </p:cNvSpPr>
          <p:nvPr/>
        </p:nvSpPr>
        <p:spPr bwMode="auto">
          <a:xfrm>
            <a:off x="5727700" y="34734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54730" name="Group 74"/>
          <p:cNvGrpSpPr>
            <a:grpSpLocks/>
          </p:cNvGrpSpPr>
          <p:nvPr/>
        </p:nvGrpSpPr>
        <p:grpSpPr bwMode="auto">
          <a:xfrm>
            <a:off x="152400" y="1076325"/>
            <a:ext cx="5410200" cy="5737225"/>
            <a:chOff x="96" y="678"/>
            <a:chExt cx="3408" cy="3614"/>
          </a:xfrm>
        </p:grpSpPr>
        <p:sp>
          <p:nvSpPr>
            <p:cNvPr id="454659" name="Rectangle 3"/>
            <p:cNvSpPr>
              <a:spLocks noChangeArrowheads="1"/>
            </p:cNvSpPr>
            <p:nvPr/>
          </p:nvSpPr>
          <p:spPr bwMode="auto">
            <a:xfrm>
              <a:off x="123" y="728"/>
              <a:ext cx="3264" cy="34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4729" name="Group 73"/>
            <p:cNvGrpSpPr>
              <a:grpSpLocks/>
            </p:cNvGrpSpPr>
            <p:nvPr/>
          </p:nvGrpSpPr>
          <p:grpSpPr bwMode="auto">
            <a:xfrm>
              <a:off x="96" y="678"/>
              <a:ext cx="3408" cy="3614"/>
              <a:chOff x="96" y="678"/>
              <a:chExt cx="3408" cy="3614"/>
            </a:xfrm>
          </p:grpSpPr>
          <p:sp>
            <p:nvSpPr>
              <p:cNvPr id="454660" name="Rectangle 4"/>
              <p:cNvSpPr>
                <a:spLocks noChangeArrowheads="1"/>
              </p:cNvSpPr>
              <p:nvPr/>
            </p:nvSpPr>
            <p:spPr bwMode="auto">
              <a:xfrm>
                <a:off x="96" y="678"/>
                <a:ext cx="3408" cy="36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class Circ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public: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Circ(float x, float y, float r)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{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   </a:t>
                </a:r>
                <a:r>
                  <a:rPr lang="en-US" sz="1800" b="1" err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m_x</a:t>
                </a: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= x; </a:t>
                </a:r>
                <a:r>
                  <a:rPr lang="en-US" sz="1800" b="1" err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m_y</a:t>
                </a: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= y; </a:t>
                </a:r>
                <a:r>
                  <a:rPr lang="en-US" sz="1800" b="1" err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m_rad</a:t>
                </a: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= r;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}</a:t>
                </a: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float GetArea()</a:t>
                </a:r>
                <a:endParaRPr lang="en-US" sz="1800" b="1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{</a:t>
                </a:r>
                <a:endParaRPr lang="en-US" sz="1800" b="1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  return(3.14159*</a:t>
                </a:r>
                <a:r>
                  <a:rPr lang="en-US" sz="1800" b="1" err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m_rad</a:t>
                </a: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*</a:t>
                </a:r>
                <a:r>
                  <a:rPr lang="en-US" sz="1800" b="1" err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m_rad</a:t>
                </a: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);</a:t>
                </a:r>
                <a:endParaRPr lang="en-US" sz="1800" b="1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}</a:t>
                </a: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private: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float m_x, </a:t>
                </a:r>
                <a:r>
                  <a:rPr lang="en-US" sz="1800" b="1" err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m_y</a:t>
                </a: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sz="1800" b="1" err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m_rad</a:t>
                </a: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;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};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000" b="1">
                    <a:solidFill>
                      <a:schemeClr val="tx1"/>
                    </a:solidFill>
                    <a:latin typeface="Times New Roman"/>
                    <a:cs typeface="Courier New" pitchFamily="49" charset="0"/>
                  </a:rPr>
                  <a:t> </a:t>
                </a:r>
                <a:endParaRPr lang="en-US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4661" name="Text Box 5"/>
              <p:cNvSpPr txBox="1">
                <a:spLocks noChangeArrowheads="1"/>
              </p:cNvSpPr>
              <p:nvPr/>
            </p:nvSpPr>
            <p:spPr bwMode="auto">
              <a:xfrm>
                <a:off x="226" y="1883"/>
                <a:ext cx="5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>
                    <a:solidFill>
                      <a:srgbClr val="800000"/>
                    </a:solidFill>
                    <a:latin typeface="Courier New" pitchFamily="49" charset="0"/>
                  </a:rPr>
                  <a:t>Circ(</a:t>
                </a:r>
              </a:p>
            </p:txBody>
          </p:sp>
          <p:sp>
            <p:nvSpPr>
              <p:cNvPr id="454662" name="Text Box 6"/>
              <p:cNvSpPr txBox="1">
                <a:spLocks noChangeArrowheads="1"/>
              </p:cNvSpPr>
              <p:nvPr/>
            </p:nvSpPr>
            <p:spPr bwMode="auto">
              <a:xfrm>
                <a:off x="657" y="1888"/>
                <a:ext cx="159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const Circ &amp; old)</a:t>
                </a:r>
              </a:p>
            </p:txBody>
          </p:sp>
          <p:sp>
            <p:nvSpPr>
              <p:cNvPr id="454663" name="Text Box 7"/>
              <p:cNvSpPr txBox="1">
                <a:spLocks noChangeArrowheads="1"/>
              </p:cNvSpPr>
              <p:nvPr/>
            </p:nvSpPr>
            <p:spPr bwMode="auto">
              <a:xfrm>
                <a:off x="229" y="2046"/>
                <a:ext cx="1853" cy="9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{</a:t>
                </a:r>
              </a:p>
              <a:p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  </a:t>
                </a:r>
                <a:r>
                  <a:rPr lang="en-US" sz="1800" b="1" err="1">
                    <a:solidFill>
                      <a:srgbClr val="990000"/>
                    </a:solidFill>
                    <a:latin typeface="Courier New" pitchFamily="49" charset="0"/>
                  </a:rPr>
                  <a:t>m_x</a:t>
                </a:r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 = </a:t>
                </a:r>
                <a:r>
                  <a:rPr lang="en-US" sz="1800" b="1" err="1">
                    <a:solidFill>
                      <a:srgbClr val="990000"/>
                    </a:solidFill>
                    <a:latin typeface="Courier New" pitchFamily="49" charset="0"/>
                  </a:rPr>
                  <a:t>old.m_x</a:t>
                </a:r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;</a:t>
                </a:r>
              </a:p>
              <a:p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  </a:t>
                </a:r>
                <a:r>
                  <a:rPr lang="en-US" sz="1800" b="1" err="1">
                    <a:solidFill>
                      <a:srgbClr val="990000"/>
                    </a:solidFill>
                    <a:latin typeface="Courier New" pitchFamily="49" charset="0"/>
                  </a:rPr>
                  <a:t>m_y</a:t>
                </a:r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 = </a:t>
                </a:r>
                <a:r>
                  <a:rPr lang="en-US" sz="1800" b="1" err="1">
                    <a:solidFill>
                      <a:srgbClr val="990000"/>
                    </a:solidFill>
                    <a:latin typeface="Courier New" pitchFamily="49" charset="0"/>
                  </a:rPr>
                  <a:t>old.m_y</a:t>
                </a:r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;</a:t>
                </a:r>
              </a:p>
              <a:p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  </a:t>
                </a:r>
                <a:r>
                  <a:rPr lang="en-US" sz="1800" b="1" err="1">
                    <a:solidFill>
                      <a:srgbClr val="990000"/>
                    </a:solidFill>
                    <a:latin typeface="Courier New" pitchFamily="49" charset="0"/>
                  </a:rPr>
                  <a:t>m_rad</a:t>
                </a:r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 = </a:t>
                </a:r>
                <a:r>
                  <a:rPr lang="en-US" sz="1800" b="1" err="1">
                    <a:solidFill>
                      <a:srgbClr val="990000"/>
                    </a:solidFill>
                    <a:latin typeface="Courier New" pitchFamily="49" charset="0"/>
                  </a:rPr>
                  <a:t>old.m_rad</a:t>
                </a:r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;</a:t>
                </a:r>
              </a:p>
              <a:p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}</a:t>
                </a:r>
              </a:p>
            </p:txBody>
          </p:sp>
        </p:grpSp>
      </p:grpSp>
      <p:sp>
        <p:nvSpPr>
          <p:cNvPr id="454731" name="Text Box 75"/>
          <p:cNvSpPr txBox="1">
            <a:spLocks noChangeArrowheads="1"/>
          </p:cNvSpPr>
          <p:nvPr/>
        </p:nvSpPr>
        <p:spPr bwMode="auto">
          <a:xfrm>
            <a:off x="5524500" y="4572000"/>
            <a:ext cx="3648075" cy="222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Here’s a simple program that </a:t>
            </a:r>
            <a:r>
              <a:rPr lang="en-US" sz="2200">
                <a:solidFill>
                  <a:srgbClr val="6600CC"/>
                </a:solidFill>
              </a:rPr>
              <a:t>passes a circle</a:t>
            </a:r>
            <a:r>
              <a:rPr lang="en-US" sz="2200"/>
              <a:t> to a function…</a:t>
            </a:r>
            <a:br>
              <a:rPr lang="en-US" sz="2200"/>
            </a:br>
            <a:r>
              <a:rPr lang="en-US" sz="800"/>
              <a:t> </a:t>
            </a:r>
            <a:br>
              <a:rPr lang="en-US" sz="800"/>
            </a:br>
            <a:r>
              <a:rPr lang="en-US" sz="2200"/>
              <a:t>Any guesses if/when the </a:t>
            </a:r>
            <a:r>
              <a:rPr lang="en-US" sz="2200">
                <a:solidFill>
                  <a:srgbClr val="6600CC"/>
                </a:solidFill>
              </a:rPr>
              <a:t>copy constructor</a:t>
            </a:r>
            <a:r>
              <a:rPr lang="en-US" sz="2200"/>
              <a:t> is called?</a:t>
            </a:r>
          </a:p>
        </p:txBody>
      </p:sp>
      <p:sp>
        <p:nvSpPr>
          <p:cNvPr id="454732" name="Rectangle 76"/>
          <p:cNvSpPr>
            <a:spLocks noChangeArrowheads="1"/>
          </p:cNvSpPr>
          <p:nvPr/>
        </p:nvSpPr>
        <p:spPr bwMode="auto">
          <a:xfrm>
            <a:off x="0" y="995363"/>
            <a:ext cx="5387975" cy="5835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4721" name="Group 65"/>
          <p:cNvGrpSpPr>
            <a:grpSpLocks/>
          </p:cNvGrpSpPr>
          <p:nvPr/>
        </p:nvGrpSpPr>
        <p:grpSpPr bwMode="auto">
          <a:xfrm>
            <a:off x="1563687" y="3608388"/>
            <a:ext cx="4129087" cy="3014662"/>
            <a:chOff x="2029" y="152"/>
            <a:chExt cx="2464" cy="1899"/>
          </a:xfrm>
        </p:grpSpPr>
        <p:grpSp>
          <p:nvGrpSpPr>
            <p:cNvPr id="454722" name="Group 66"/>
            <p:cNvGrpSpPr>
              <a:grpSpLocks/>
            </p:cNvGrpSpPr>
            <p:nvPr/>
          </p:nvGrpSpPr>
          <p:grpSpPr bwMode="auto">
            <a:xfrm>
              <a:off x="2216" y="229"/>
              <a:ext cx="2277" cy="1822"/>
              <a:chOff x="2216" y="229"/>
              <a:chExt cx="2277" cy="1822"/>
            </a:xfrm>
          </p:grpSpPr>
          <p:sp>
            <p:nvSpPr>
              <p:cNvPr id="454723" name="Rectangle 67"/>
              <p:cNvSpPr>
                <a:spLocks noChangeArrowheads="1"/>
              </p:cNvSpPr>
              <p:nvPr/>
            </p:nvSpPr>
            <p:spPr bwMode="auto">
              <a:xfrm>
                <a:off x="2216" y="229"/>
                <a:ext cx="2277" cy="1822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class Circ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{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Circ(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float x, float y, float rad</a:t>
                </a:r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 err="1">
                    <a:solidFill>
                      <a:schemeClr val="accent2"/>
                    </a:solidFill>
                    <a:latin typeface="Courier New" pitchFamily="49" charset="0"/>
                  </a:rPr>
                  <a:t>m_x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= x;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 err="1">
                    <a:solidFill>
                      <a:schemeClr val="accent2"/>
                    </a:solidFill>
                    <a:latin typeface="Courier New" pitchFamily="49" charset="0"/>
                  </a:rPr>
                  <a:t>m_y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= y;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 err="1">
                    <a:solidFill>
                      <a:schemeClr val="accent2"/>
                    </a:solidFill>
                    <a:latin typeface="Courier New" pitchFamily="49" charset="0"/>
                  </a:rPr>
                  <a:t>m_rad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= rad;</a:t>
                </a: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  <a:p>
                <a:r>
                  <a:rPr lang="en-US" sz="140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private: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400" b="1" err="1">
                    <a:solidFill>
                      <a:schemeClr val="tx1"/>
                    </a:solidFill>
                    <a:latin typeface="Courier New" pitchFamily="49" charset="0"/>
                  </a:rPr>
                  <a:t>m_x</a:t>
                </a:r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    </a:t>
                </a:r>
                <a:r>
                  <a:rPr lang="en-US" sz="1400" b="1" err="1">
                    <a:solidFill>
                      <a:schemeClr val="tx1"/>
                    </a:solidFill>
                    <a:latin typeface="Courier New" pitchFamily="49" charset="0"/>
                  </a:rPr>
                  <a:t>m_y</a:t>
                </a:r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    </a:t>
                </a:r>
                <a:r>
                  <a:rPr lang="en-US" sz="1400" b="1" err="1">
                    <a:solidFill>
                      <a:schemeClr val="tx1"/>
                    </a:solidFill>
                    <a:latin typeface="Courier New" pitchFamily="49" charset="0"/>
                  </a:rPr>
                  <a:t>m_rad</a:t>
                </a:r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454724" name="Rectangle 68"/>
              <p:cNvSpPr>
                <a:spLocks noChangeArrowheads="1"/>
              </p:cNvSpPr>
              <p:nvPr/>
            </p:nvSpPr>
            <p:spPr bwMode="auto">
              <a:xfrm>
                <a:off x="2640" y="1737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25" name="Rectangle 69"/>
              <p:cNvSpPr>
                <a:spLocks noChangeArrowheads="1"/>
              </p:cNvSpPr>
              <p:nvPr/>
            </p:nvSpPr>
            <p:spPr bwMode="auto">
              <a:xfrm>
                <a:off x="3229" y="1728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26" name="Rectangle 70"/>
              <p:cNvSpPr>
                <a:spLocks noChangeArrowheads="1"/>
              </p:cNvSpPr>
              <p:nvPr/>
            </p:nvSpPr>
            <p:spPr bwMode="auto">
              <a:xfrm>
                <a:off x="3972" y="1733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4727" name="Text Box 71"/>
            <p:cNvSpPr txBox="1">
              <a:spLocks noChangeArrowheads="1"/>
            </p:cNvSpPr>
            <p:nvPr/>
          </p:nvSpPr>
          <p:spPr bwMode="auto">
            <a:xfrm>
              <a:off x="2029" y="152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sp>
        <p:nvSpPr>
          <p:cNvPr id="454735" name="Text Box 79"/>
          <p:cNvSpPr txBox="1">
            <a:spLocks noChangeArrowheads="1"/>
          </p:cNvSpPr>
          <p:nvPr/>
        </p:nvSpPr>
        <p:spPr bwMode="auto">
          <a:xfrm>
            <a:off x="2709863" y="6072188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54737" name="Text Box 81"/>
          <p:cNvSpPr txBox="1">
            <a:spLocks noChangeArrowheads="1"/>
          </p:cNvSpPr>
          <p:nvPr/>
        </p:nvSpPr>
        <p:spPr bwMode="auto">
          <a:xfrm>
            <a:off x="3683000" y="60388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54739" name="Text Box 83"/>
          <p:cNvSpPr txBox="1">
            <a:spLocks noChangeArrowheads="1"/>
          </p:cNvSpPr>
          <p:nvPr/>
        </p:nvSpPr>
        <p:spPr bwMode="auto">
          <a:xfrm>
            <a:off x="4800600" y="6042025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454741" name="Line 85"/>
          <p:cNvSpPr>
            <a:spLocks noChangeShapeType="1"/>
          </p:cNvSpPr>
          <p:nvPr/>
        </p:nvSpPr>
        <p:spPr bwMode="auto">
          <a:xfrm>
            <a:off x="5692775" y="40481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689" name="Rectangle 33"/>
          <p:cNvSpPr>
            <a:spLocks noChangeArrowheads="1"/>
          </p:cNvSpPr>
          <p:nvPr/>
        </p:nvSpPr>
        <p:spPr bwMode="auto">
          <a:xfrm>
            <a:off x="0" y="1828800"/>
            <a:ext cx="4802188" cy="1733550"/>
          </a:xfrm>
          <a:prstGeom prst="rect">
            <a:avLst/>
          </a:prstGeom>
          <a:solidFill>
            <a:srgbClr val="E7E7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Wait a second!</a:t>
            </a:r>
          </a:p>
          <a:p>
            <a:pPr algn="ctr"/>
            <a:endParaRPr lang="en-US" sz="1000"/>
          </a:p>
          <a:p>
            <a:pPr algn="ctr"/>
            <a:r>
              <a:rPr lang="en-US"/>
              <a:t>We’re </a:t>
            </a:r>
            <a:r>
              <a:rPr lang="en-US">
                <a:solidFill>
                  <a:schemeClr val="accent2"/>
                </a:solidFill>
              </a:rPr>
              <a:t>creating a new variable </a:t>
            </a:r>
            <a:r>
              <a:rPr lang="en-US"/>
              <a:t>called </a:t>
            </a:r>
            <a:r>
              <a:rPr lang="en-US">
                <a:solidFill>
                  <a:schemeClr val="accent2"/>
                </a:solidFill>
              </a:rPr>
              <a:t>temp</a:t>
            </a:r>
            <a:r>
              <a:rPr lang="en-US"/>
              <a:t> and </a:t>
            </a:r>
            <a:r>
              <a:rPr lang="en-US">
                <a:solidFill>
                  <a:schemeClr val="accent2"/>
                </a:solidFill>
              </a:rPr>
              <a:t>copying the value</a:t>
            </a:r>
            <a:r>
              <a:rPr lang="en-US"/>
              <a:t> of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into it! Hmmm!!!</a:t>
            </a:r>
          </a:p>
        </p:txBody>
      </p:sp>
      <p:sp>
        <p:nvSpPr>
          <p:cNvPr id="454742" name="Line 86"/>
          <p:cNvSpPr>
            <a:spLocks noChangeShapeType="1"/>
          </p:cNvSpPr>
          <p:nvPr/>
        </p:nvSpPr>
        <p:spPr bwMode="auto">
          <a:xfrm flipV="1">
            <a:off x="6646863" y="1520825"/>
            <a:ext cx="1046162" cy="24177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4743" name="Line 87"/>
          <p:cNvSpPr>
            <a:spLocks noChangeShapeType="1"/>
          </p:cNvSpPr>
          <p:nvPr/>
        </p:nvSpPr>
        <p:spPr bwMode="auto">
          <a:xfrm>
            <a:off x="5462856" y="1403243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54745" name="Group 89"/>
          <p:cNvGrpSpPr>
            <a:grpSpLocks/>
          </p:cNvGrpSpPr>
          <p:nvPr/>
        </p:nvGrpSpPr>
        <p:grpSpPr bwMode="auto">
          <a:xfrm>
            <a:off x="268288" y="533400"/>
            <a:ext cx="4246562" cy="2989263"/>
            <a:chOff x="1691" y="152"/>
            <a:chExt cx="2686" cy="1883"/>
          </a:xfrm>
        </p:grpSpPr>
        <p:grpSp>
          <p:nvGrpSpPr>
            <p:cNvPr id="454746" name="Group 90"/>
            <p:cNvGrpSpPr>
              <a:grpSpLocks/>
            </p:cNvGrpSpPr>
            <p:nvPr/>
          </p:nvGrpSpPr>
          <p:grpSpPr bwMode="auto">
            <a:xfrm>
              <a:off x="2216" y="229"/>
              <a:ext cx="2161" cy="1806"/>
              <a:chOff x="2216" y="229"/>
              <a:chExt cx="2161" cy="1806"/>
            </a:xfrm>
          </p:grpSpPr>
          <p:sp>
            <p:nvSpPr>
              <p:cNvPr id="454747" name="Rectangle 91"/>
              <p:cNvSpPr>
                <a:spLocks noChangeArrowheads="1"/>
              </p:cNvSpPr>
              <p:nvPr/>
            </p:nvSpPr>
            <p:spPr bwMode="auto">
              <a:xfrm>
                <a:off x="2216" y="229"/>
                <a:ext cx="2161" cy="1806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class Circ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{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Circ(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const Circ &amp;old</a:t>
                </a:r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m_x = old.m_x;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m_y = old.m_y;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m_rad = old.m_rad;</a:t>
                </a: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  <a:p>
                <a:r>
                  <a:rPr lang="en-US" sz="140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private: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m_x      m_y      m_rad  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454748" name="Rectangle 92"/>
              <p:cNvSpPr>
                <a:spLocks noChangeArrowheads="1"/>
              </p:cNvSpPr>
              <p:nvPr/>
            </p:nvSpPr>
            <p:spPr bwMode="auto">
              <a:xfrm>
                <a:off x="2640" y="1737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49" name="Rectangle 93"/>
              <p:cNvSpPr>
                <a:spLocks noChangeArrowheads="1"/>
              </p:cNvSpPr>
              <p:nvPr/>
            </p:nvSpPr>
            <p:spPr bwMode="auto">
              <a:xfrm>
                <a:off x="3229" y="1728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50" name="Rectangle 94"/>
              <p:cNvSpPr>
                <a:spLocks noChangeArrowheads="1"/>
              </p:cNvSpPr>
              <p:nvPr/>
            </p:nvSpPr>
            <p:spPr bwMode="auto">
              <a:xfrm>
                <a:off x="3972" y="1733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4751" name="Text Box 95"/>
            <p:cNvSpPr txBox="1">
              <a:spLocks noChangeArrowheads="1"/>
            </p:cNvSpPr>
            <p:nvPr/>
          </p:nvSpPr>
          <p:spPr bwMode="auto">
            <a:xfrm>
              <a:off x="1691" y="152"/>
              <a:ext cx="1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temp            </a:t>
              </a:r>
            </a:p>
          </p:txBody>
        </p:sp>
      </p:grpSp>
      <p:sp>
        <p:nvSpPr>
          <p:cNvPr id="454752" name="Line 96"/>
          <p:cNvSpPr>
            <a:spLocks noChangeShapeType="1"/>
          </p:cNvSpPr>
          <p:nvPr/>
        </p:nvSpPr>
        <p:spPr bwMode="auto">
          <a:xfrm>
            <a:off x="987425" y="14446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53" name="Text Box 97"/>
          <p:cNvSpPr txBox="1">
            <a:spLocks noChangeArrowheads="1"/>
          </p:cNvSpPr>
          <p:nvPr/>
        </p:nvSpPr>
        <p:spPr bwMode="auto">
          <a:xfrm>
            <a:off x="3140075" y="10636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54754" name="AutoShape 98"/>
          <p:cNvCxnSpPr>
            <a:cxnSpLocks noChangeShapeType="1"/>
            <a:stCxn id="454753" idx="2"/>
          </p:cNvCxnSpPr>
          <p:nvPr/>
        </p:nvCxnSpPr>
        <p:spPr bwMode="auto">
          <a:xfrm rot="16200000" flipH="1">
            <a:off x="3024982" y="1774031"/>
            <a:ext cx="2192338" cy="1685925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4756" name="Text Box 100"/>
          <p:cNvSpPr txBox="1">
            <a:spLocks noChangeArrowheads="1"/>
          </p:cNvSpPr>
          <p:nvPr/>
        </p:nvSpPr>
        <p:spPr bwMode="auto">
          <a:xfrm>
            <a:off x="4673600" y="37131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54757" name="Line 101"/>
          <p:cNvSpPr>
            <a:spLocks noChangeShapeType="1"/>
          </p:cNvSpPr>
          <p:nvPr/>
        </p:nvSpPr>
        <p:spPr bwMode="auto">
          <a:xfrm>
            <a:off x="1177925" y="18859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58" name="Text Box 102"/>
          <p:cNvSpPr txBox="1">
            <a:spLocks noChangeArrowheads="1"/>
          </p:cNvSpPr>
          <p:nvPr/>
        </p:nvSpPr>
        <p:spPr bwMode="auto">
          <a:xfrm>
            <a:off x="2705100" y="6067425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54759" name="Line 103"/>
          <p:cNvSpPr>
            <a:spLocks noChangeShapeType="1"/>
          </p:cNvSpPr>
          <p:nvPr/>
        </p:nvSpPr>
        <p:spPr bwMode="auto">
          <a:xfrm>
            <a:off x="1181100" y="2095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60" name="Text Box 104"/>
          <p:cNvSpPr txBox="1">
            <a:spLocks noChangeArrowheads="1"/>
          </p:cNvSpPr>
          <p:nvPr/>
        </p:nvSpPr>
        <p:spPr bwMode="auto">
          <a:xfrm>
            <a:off x="3679825" y="60388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54761" name="Line 105"/>
          <p:cNvSpPr>
            <a:spLocks noChangeShapeType="1"/>
          </p:cNvSpPr>
          <p:nvPr/>
        </p:nvSpPr>
        <p:spPr bwMode="auto">
          <a:xfrm>
            <a:off x="1181100" y="22955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62" name="Text Box 106"/>
          <p:cNvSpPr txBox="1">
            <a:spLocks noChangeArrowheads="1"/>
          </p:cNvSpPr>
          <p:nvPr/>
        </p:nvSpPr>
        <p:spPr bwMode="auto">
          <a:xfrm>
            <a:off x="4813300" y="6038850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454763" name="Rectangle 107"/>
          <p:cNvSpPr>
            <a:spLocks noChangeArrowheads="1"/>
          </p:cNvSpPr>
          <p:nvPr/>
        </p:nvSpPr>
        <p:spPr bwMode="auto">
          <a:xfrm>
            <a:off x="-7938" y="5635255"/>
            <a:ext cx="5341938" cy="1200329"/>
          </a:xfrm>
          <a:prstGeom prst="rect">
            <a:avLst/>
          </a:prstGeom>
          <a:solidFill>
            <a:srgbClr val="E7E7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/>
              <a:t>Now that our temp variable has been copy-constructed, it can be used normally by our foo function!</a:t>
            </a:r>
          </a:p>
        </p:txBody>
      </p:sp>
      <p:sp>
        <p:nvSpPr>
          <p:cNvPr id="454764" name="Line 108"/>
          <p:cNvSpPr>
            <a:spLocks noChangeShapeType="1"/>
          </p:cNvSpPr>
          <p:nvPr/>
        </p:nvSpPr>
        <p:spPr bwMode="auto">
          <a:xfrm>
            <a:off x="5732463" y="19621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65" name="Line 109"/>
          <p:cNvSpPr>
            <a:spLocks noChangeShapeType="1"/>
          </p:cNvSpPr>
          <p:nvPr/>
        </p:nvSpPr>
        <p:spPr bwMode="auto">
          <a:xfrm>
            <a:off x="963613" y="2728913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54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54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5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5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7037E-7 L -0.10087 -0.44977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454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52" y="-2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6296E-6 L -0.10191 -0.44861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4547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-2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-0.10104 -0.44861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4547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52" y="-2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9" grpId="0" animBg="1"/>
      <p:bldP spid="454669" grpId="1" animBg="1"/>
      <p:bldP spid="454731" grpId="0"/>
      <p:bldP spid="454732" grpId="0" animBg="1"/>
      <p:bldP spid="454735" grpId="0"/>
      <p:bldP spid="454737" grpId="0"/>
      <p:bldP spid="454739" grpId="0"/>
      <p:bldP spid="454741" grpId="0" animBg="1"/>
      <p:bldP spid="454741" grpId="1" animBg="1"/>
      <p:bldP spid="454689" grpId="0" animBg="1"/>
      <p:bldP spid="454689" grpId="1" animBg="1"/>
      <p:bldP spid="454742" grpId="0" animBg="1"/>
      <p:bldP spid="454742" grpId="1" animBg="1"/>
      <p:bldP spid="454743" grpId="0" animBg="1"/>
      <p:bldP spid="454743" grpId="1" animBg="1"/>
      <p:bldP spid="454752" grpId="0" animBg="1"/>
      <p:bldP spid="454752" grpId="1" animBg="1"/>
      <p:bldP spid="454757" grpId="0" animBg="1"/>
      <p:bldP spid="454757" grpId="1" animBg="1"/>
      <p:bldP spid="454758" grpId="0"/>
      <p:bldP spid="454758" grpId="1"/>
      <p:bldP spid="454759" grpId="0" animBg="1"/>
      <p:bldP spid="454759" grpId="1" animBg="1"/>
      <p:bldP spid="454760" grpId="0"/>
      <p:bldP spid="454760" grpId="1"/>
      <p:bldP spid="454761" grpId="0" animBg="1"/>
      <p:bldP spid="454761" grpId="1" animBg="1"/>
      <p:bldP spid="454762" grpId="0"/>
      <p:bldP spid="454762" grpId="1"/>
      <p:bldP spid="454763" grpId="0" animBg="1"/>
      <p:bldP spid="454763" grpId="1" animBg="1"/>
      <p:bldP spid="454764" grpId="0" animBg="1"/>
      <p:bldP spid="454764" grpId="1" animBg="1"/>
      <p:bldP spid="454765" grpId="0" animBg="1"/>
      <p:bldP spid="454765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0EB3-C6DF-458C-AA8E-6764A4F9482E}" type="slidenum">
              <a:rPr lang="en-US"/>
              <a:pPr/>
              <a:t>43</a:t>
            </a:fld>
            <a:endParaRPr lang="en-US"/>
          </a:p>
        </p:txBody>
      </p:sp>
      <p:sp>
        <p:nvSpPr>
          <p:cNvPr id="544770" name="Rectangle 2"/>
          <p:cNvSpPr>
            <a:spLocks noChangeArrowheads="1"/>
          </p:cNvSpPr>
          <p:nvPr/>
        </p:nvSpPr>
        <p:spPr bwMode="auto">
          <a:xfrm>
            <a:off x="330200" y="0"/>
            <a:ext cx="66659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544771" name="Rectangle 3"/>
          <p:cNvSpPr>
            <a:spLocks noChangeArrowheads="1"/>
          </p:cNvSpPr>
          <p:nvPr/>
        </p:nvSpPr>
        <p:spPr bwMode="auto">
          <a:xfrm>
            <a:off x="195263" y="1155700"/>
            <a:ext cx="5181600" cy="551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152400" y="1076325"/>
            <a:ext cx="5410200" cy="573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Circ(float x, float y, float r)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m_x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x;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m_y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y;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r;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GetArea()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return(3.14159*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m_y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m_rad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0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 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44774" name="Text Box 6"/>
          <p:cNvSpPr txBox="1">
            <a:spLocks noChangeArrowheads="1"/>
          </p:cNvSpPr>
          <p:nvPr/>
        </p:nvSpPr>
        <p:spPr bwMode="auto">
          <a:xfrm>
            <a:off x="389542" y="2997200"/>
            <a:ext cx="30796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Circ(const Circ&amp; old)</a:t>
            </a:r>
          </a:p>
        </p:txBody>
      </p:sp>
      <p:sp>
        <p:nvSpPr>
          <p:cNvPr id="544775" name="Text Box 7"/>
          <p:cNvSpPr txBox="1">
            <a:spLocks noChangeArrowheads="1"/>
          </p:cNvSpPr>
          <p:nvPr/>
        </p:nvSpPr>
        <p:spPr bwMode="auto">
          <a:xfrm>
            <a:off x="363538" y="3248025"/>
            <a:ext cx="294183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</a:rPr>
              <a:t>m_x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=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</a:rPr>
              <a:t>old.m_x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</a:rPr>
              <a:t>m_y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=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</a:rPr>
              <a:t>old.m_y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</a:rPr>
              <a:t>m_rad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=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</a:rPr>
              <a:t>old.m_rad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44776" name="Text Box 8"/>
          <p:cNvSpPr txBox="1">
            <a:spLocks noChangeArrowheads="1"/>
          </p:cNvSpPr>
          <p:nvPr/>
        </p:nvSpPr>
        <p:spPr bwMode="auto">
          <a:xfrm>
            <a:off x="5543549" y="1273314"/>
            <a:ext cx="34131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If you </a:t>
            </a:r>
            <a:r>
              <a:rPr lang="en-US" sz="2000">
                <a:solidFill>
                  <a:srgbClr val="6600CC"/>
                </a:solidFill>
              </a:rPr>
              <a:t>don’t define your own</a:t>
            </a:r>
            <a:r>
              <a:rPr lang="en-US" sz="2000"/>
              <a:t> copy constructor…</a:t>
            </a:r>
          </a:p>
        </p:txBody>
      </p:sp>
      <p:sp>
        <p:nvSpPr>
          <p:cNvPr id="544778" name="Text Box 10"/>
          <p:cNvSpPr txBox="1">
            <a:spLocks noChangeArrowheads="1"/>
          </p:cNvSpPr>
          <p:nvPr/>
        </p:nvSpPr>
        <p:spPr bwMode="auto">
          <a:xfrm>
            <a:off x="5410200" y="2325231"/>
            <a:ext cx="369093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/>
              <a:t>C++ will </a:t>
            </a:r>
            <a:r>
              <a:rPr lang="en-US" sz="2000">
                <a:solidFill>
                  <a:srgbClr val="6600CC"/>
                </a:solidFill>
              </a:rPr>
              <a:t>provide a default </a:t>
            </a:r>
            <a:br>
              <a:rPr lang="en-US" sz="2000">
                <a:solidFill>
                  <a:srgbClr val="6600CC"/>
                </a:solidFill>
              </a:rPr>
            </a:br>
            <a:r>
              <a:rPr lang="en-US" sz="2000">
                <a:solidFill>
                  <a:srgbClr val="6600CC"/>
                </a:solidFill>
              </a:rPr>
              <a:t>one</a:t>
            </a:r>
            <a:r>
              <a:rPr lang="en-US" sz="2000"/>
              <a:t> for you…</a:t>
            </a:r>
            <a:br>
              <a:rPr lang="en-US" sz="2000"/>
            </a:br>
            <a:endParaRPr lang="en-US" sz="2000"/>
          </a:p>
          <a:p>
            <a:pPr algn="ctr"/>
            <a:r>
              <a:rPr lang="en-US" sz="1900"/>
              <a:t>It just </a:t>
            </a:r>
            <a:r>
              <a:rPr lang="en-US" sz="1900">
                <a:solidFill>
                  <a:srgbClr val="6600CC"/>
                </a:solidFill>
              </a:rPr>
              <a:t>copies </a:t>
            </a:r>
            <a:r>
              <a:rPr lang="en-US" sz="1900">
                <a:solidFill>
                  <a:schemeClr val="tx1"/>
                </a:solidFill>
              </a:rPr>
              <a:t>all of the member variables</a:t>
            </a:r>
            <a:r>
              <a:rPr lang="en-US" sz="1900"/>
              <a:t> from the </a:t>
            </a:r>
            <a:r>
              <a:rPr lang="en-US" sz="1900">
                <a:solidFill>
                  <a:srgbClr val="6600CC"/>
                </a:solidFill>
              </a:rPr>
              <a:t>old instance</a:t>
            </a:r>
            <a:r>
              <a:rPr lang="en-US" sz="1900"/>
              <a:t> to the </a:t>
            </a:r>
            <a:r>
              <a:rPr lang="en-US" sz="1900">
                <a:solidFill>
                  <a:srgbClr val="6600CC"/>
                </a:solidFill>
              </a:rPr>
              <a:t>new instance</a:t>
            </a:r>
            <a:r>
              <a:rPr lang="en-US" sz="1900"/>
              <a:t>…</a:t>
            </a:r>
          </a:p>
        </p:txBody>
      </p:sp>
      <p:sp>
        <p:nvSpPr>
          <p:cNvPr id="544782" name="Rectangle 14" hidden="1"/>
          <p:cNvSpPr>
            <a:spLocks noChangeArrowheads="1"/>
          </p:cNvSpPr>
          <p:nvPr/>
        </p:nvSpPr>
        <p:spPr bwMode="auto">
          <a:xfrm>
            <a:off x="304800" y="3048000"/>
            <a:ext cx="4337050" cy="1620838"/>
          </a:xfrm>
          <a:prstGeom prst="rect">
            <a:avLst/>
          </a:prstGeom>
          <a:solidFill>
            <a:srgbClr val="FFFF99">
              <a:alpha val="91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4783" name="Rectangle 15"/>
          <p:cNvSpPr>
            <a:spLocks noChangeArrowheads="1"/>
          </p:cNvSpPr>
          <p:nvPr/>
        </p:nvSpPr>
        <p:spPr bwMode="auto">
          <a:xfrm>
            <a:off x="5599113" y="5013325"/>
            <a:ext cx="3316287" cy="1768475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a(1,2,3);</a:t>
            </a: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44784" name="Line 16"/>
          <p:cNvSpPr>
            <a:spLocks noChangeShapeType="1"/>
          </p:cNvSpPr>
          <p:nvPr/>
        </p:nvSpPr>
        <p:spPr bwMode="auto">
          <a:xfrm>
            <a:off x="5816600" y="57626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4785" name="Line 17"/>
          <p:cNvSpPr>
            <a:spLocks noChangeShapeType="1"/>
          </p:cNvSpPr>
          <p:nvPr/>
        </p:nvSpPr>
        <p:spPr bwMode="auto">
          <a:xfrm>
            <a:off x="5848350" y="63055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4797" name="Rectangle 29"/>
          <p:cNvSpPr>
            <a:spLocks noChangeArrowheads="1"/>
          </p:cNvSpPr>
          <p:nvPr/>
        </p:nvSpPr>
        <p:spPr bwMode="auto">
          <a:xfrm>
            <a:off x="5486400" y="914400"/>
            <a:ext cx="3429000" cy="2362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4786" name="Group 18"/>
          <p:cNvGrpSpPr>
            <a:grpSpLocks/>
          </p:cNvGrpSpPr>
          <p:nvPr/>
        </p:nvGrpSpPr>
        <p:grpSpPr bwMode="auto">
          <a:xfrm>
            <a:off x="6705600" y="1981200"/>
            <a:ext cx="2190750" cy="1244600"/>
            <a:chOff x="308" y="3392"/>
            <a:chExt cx="1380" cy="784"/>
          </a:xfrm>
        </p:grpSpPr>
        <p:grpSp>
          <p:nvGrpSpPr>
            <p:cNvPr id="544787" name="Group 19"/>
            <p:cNvGrpSpPr>
              <a:grpSpLocks/>
            </p:cNvGrpSpPr>
            <p:nvPr/>
          </p:nvGrpSpPr>
          <p:grpSpPr bwMode="auto">
            <a:xfrm>
              <a:off x="308" y="3392"/>
              <a:ext cx="1380" cy="784"/>
              <a:chOff x="308" y="3392"/>
              <a:chExt cx="1380" cy="784"/>
            </a:xfrm>
          </p:grpSpPr>
          <p:sp>
            <p:nvSpPr>
              <p:cNvPr id="544788" name="Rectangle 20"/>
              <p:cNvSpPr>
                <a:spLocks noChangeArrowheads="1"/>
              </p:cNvSpPr>
              <p:nvPr/>
            </p:nvSpPr>
            <p:spPr bwMode="auto">
              <a:xfrm>
                <a:off x="720" y="3456"/>
                <a:ext cx="968" cy="720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4789" name="Text Box 21"/>
              <p:cNvSpPr txBox="1">
                <a:spLocks noChangeArrowheads="1"/>
              </p:cNvSpPr>
              <p:nvPr/>
            </p:nvSpPr>
            <p:spPr bwMode="auto">
              <a:xfrm>
                <a:off x="308" y="3392"/>
                <a:ext cx="4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    a</a:t>
                </a:r>
              </a:p>
            </p:txBody>
          </p:sp>
          <p:sp>
            <p:nvSpPr>
              <p:cNvPr id="544790" name="Text Box 22"/>
              <p:cNvSpPr txBox="1">
                <a:spLocks noChangeArrowheads="1"/>
              </p:cNvSpPr>
              <p:nvPr/>
            </p:nvSpPr>
            <p:spPr bwMode="auto">
              <a:xfrm>
                <a:off x="584" y="3446"/>
                <a:ext cx="57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   m_x</a:t>
                </a:r>
              </a:p>
            </p:txBody>
          </p:sp>
          <p:sp>
            <p:nvSpPr>
              <p:cNvPr id="544791" name="Text Box 23"/>
              <p:cNvSpPr txBox="1">
                <a:spLocks noChangeArrowheads="1"/>
              </p:cNvSpPr>
              <p:nvPr/>
            </p:nvSpPr>
            <p:spPr bwMode="auto">
              <a:xfrm>
                <a:off x="736" y="3662"/>
                <a:ext cx="4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m_y</a:t>
                </a:r>
              </a:p>
            </p:txBody>
          </p:sp>
          <p:sp>
            <p:nvSpPr>
              <p:cNvPr id="544792" name="Text Box 24"/>
              <p:cNvSpPr txBox="1">
                <a:spLocks noChangeArrowheads="1"/>
              </p:cNvSpPr>
              <p:nvPr/>
            </p:nvSpPr>
            <p:spPr bwMode="auto">
              <a:xfrm>
                <a:off x="600" y="3933"/>
                <a:ext cx="6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m_rad</a:t>
                </a:r>
              </a:p>
            </p:txBody>
          </p:sp>
          <p:sp>
            <p:nvSpPr>
              <p:cNvPr id="544793" name="Rectangle 25"/>
              <p:cNvSpPr>
                <a:spLocks noChangeArrowheads="1"/>
              </p:cNvSpPr>
              <p:nvPr/>
            </p:nvSpPr>
            <p:spPr bwMode="auto">
              <a:xfrm>
                <a:off x="1160" y="3504"/>
                <a:ext cx="472" cy="184"/>
              </a:xfrm>
              <a:prstGeom prst="rect">
                <a:avLst/>
              </a:prstGeom>
              <a:solidFill>
                <a:srgbClr val="800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4794" name="Rectangle 26"/>
              <p:cNvSpPr>
                <a:spLocks noChangeArrowheads="1"/>
              </p:cNvSpPr>
              <p:nvPr/>
            </p:nvSpPr>
            <p:spPr bwMode="auto">
              <a:xfrm>
                <a:off x="1160" y="3720"/>
                <a:ext cx="472" cy="184"/>
              </a:xfrm>
              <a:prstGeom prst="rect">
                <a:avLst/>
              </a:prstGeom>
              <a:solidFill>
                <a:srgbClr val="800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4795" name="Rectangle 27"/>
              <p:cNvSpPr>
                <a:spLocks noChangeArrowheads="1"/>
              </p:cNvSpPr>
              <p:nvPr/>
            </p:nvSpPr>
            <p:spPr bwMode="auto">
              <a:xfrm>
                <a:off x="1160" y="3944"/>
                <a:ext cx="472" cy="184"/>
              </a:xfrm>
              <a:prstGeom prst="rect">
                <a:avLst/>
              </a:prstGeom>
              <a:solidFill>
                <a:srgbClr val="800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44796" name="Text Box 28"/>
            <p:cNvSpPr txBox="1">
              <a:spLocks noChangeArrowheads="1"/>
            </p:cNvSpPr>
            <p:nvPr/>
          </p:nvSpPr>
          <p:spPr bwMode="auto">
            <a:xfrm>
              <a:off x="1332" y="3485"/>
              <a:ext cx="11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en-US" sz="2200">
                <a:solidFill>
                  <a:schemeClr val="bg1"/>
                </a:solidFill>
              </a:endParaRPr>
            </a:p>
          </p:txBody>
        </p:sp>
      </p:grpSp>
      <p:sp>
        <p:nvSpPr>
          <p:cNvPr id="544798" name="Text Box 30"/>
          <p:cNvSpPr txBox="1">
            <a:spLocks noChangeArrowheads="1"/>
          </p:cNvSpPr>
          <p:nvPr/>
        </p:nvSpPr>
        <p:spPr bwMode="auto">
          <a:xfrm>
            <a:off x="8247063" y="2079625"/>
            <a:ext cx="3698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E5"/>
                </a:solidFill>
              </a:rPr>
              <a:t>1</a:t>
            </a:r>
          </a:p>
          <a:p>
            <a:r>
              <a:rPr lang="en-US">
                <a:solidFill>
                  <a:srgbClr val="FFFFE5"/>
                </a:solidFill>
              </a:rPr>
              <a:t>2</a:t>
            </a:r>
          </a:p>
          <a:p>
            <a:r>
              <a:rPr lang="en-US">
                <a:solidFill>
                  <a:srgbClr val="FFFFE5"/>
                </a:solidFill>
              </a:rPr>
              <a:t>3</a:t>
            </a:r>
          </a:p>
        </p:txBody>
      </p:sp>
      <p:grpSp>
        <p:nvGrpSpPr>
          <p:cNvPr id="544799" name="Group 31"/>
          <p:cNvGrpSpPr>
            <a:grpSpLocks/>
          </p:cNvGrpSpPr>
          <p:nvPr/>
        </p:nvGrpSpPr>
        <p:grpSpPr bwMode="auto">
          <a:xfrm>
            <a:off x="6096000" y="609600"/>
            <a:ext cx="2203450" cy="1244600"/>
            <a:chOff x="300" y="3392"/>
            <a:chExt cx="1388" cy="784"/>
          </a:xfrm>
        </p:grpSpPr>
        <p:grpSp>
          <p:nvGrpSpPr>
            <p:cNvPr id="544800" name="Group 32"/>
            <p:cNvGrpSpPr>
              <a:grpSpLocks/>
            </p:cNvGrpSpPr>
            <p:nvPr/>
          </p:nvGrpSpPr>
          <p:grpSpPr bwMode="auto">
            <a:xfrm>
              <a:off x="300" y="3392"/>
              <a:ext cx="1388" cy="784"/>
              <a:chOff x="300" y="3392"/>
              <a:chExt cx="1388" cy="784"/>
            </a:xfrm>
          </p:grpSpPr>
          <p:sp>
            <p:nvSpPr>
              <p:cNvPr id="544801" name="Rectangle 33"/>
              <p:cNvSpPr>
                <a:spLocks noChangeArrowheads="1"/>
              </p:cNvSpPr>
              <p:nvPr/>
            </p:nvSpPr>
            <p:spPr bwMode="auto">
              <a:xfrm>
                <a:off x="720" y="3456"/>
                <a:ext cx="968" cy="720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4802" name="Text Box 34"/>
              <p:cNvSpPr txBox="1">
                <a:spLocks noChangeArrowheads="1"/>
              </p:cNvSpPr>
              <p:nvPr/>
            </p:nvSpPr>
            <p:spPr bwMode="auto">
              <a:xfrm>
                <a:off x="300" y="3392"/>
                <a:ext cx="45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    b</a:t>
                </a:r>
              </a:p>
            </p:txBody>
          </p:sp>
          <p:sp>
            <p:nvSpPr>
              <p:cNvPr id="544803" name="Text Box 35"/>
              <p:cNvSpPr txBox="1">
                <a:spLocks noChangeArrowheads="1"/>
              </p:cNvSpPr>
              <p:nvPr/>
            </p:nvSpPr>
            <p:spPr bwMode="auto">
              <a:xfrm>
                <a:off x="584" y="3446"/>
                <a:ext cx="57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   m_x</a:t>
                </a:r>
              </a:p>
            </p:txBody>
          </p:sp>
          <p:sp>
            <p:nvSpPr>
              <p:cNvPr id="544804" name="Text Box 36"/>
              <p:cNvSpPr txBox="1">
                <a:spLocks noChangeArrowheads="1"/>
              </p:cNvSpPr>
              <p:nvPr/>
            </p:nvSpPr>
            <p:spPr bwMode="auto">
              <a:xfrm>
                <a:off x="736" y="3662"/>
                <a:ext cx="4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m_y</a:t>
                </a:r>
              </a:p>
            </p:txBody>
          </p:sp>
          <p:sp>
            <p:nvSpPr>
              <p:cNvPr id="544805" name="Text Box 37"/>
              <p:cNvSpPr txBox="1">
                <a:spLocks noChangeArrowheads="1"/>
              </p:cNvSpPr>
              <p:nvPr/>
            </p:nvSpPr>
            <p:spPr bwMode="auto">
              <a:xfrm>
                <a:off x="600" y="3933"/>
                <a:ext cx="6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m_rad</a:t>
                </a:r>
              </a:p>
            </p:txBody>
          </p:sp>
          <p:sp>
            <p:nvSpPr>
              <p:cNvPr id="544806" name="Rectangle 38"/>
              <p:cNvSpPr>
                <a:spLocks noChangeArrowheads="1"/>
              </p:cNvSpPr>
              <p:nvPr/>
            </p:nvSpPr>
            <p:spPr bwMode="auto">
              <a:xfrm>
                <a:off x="1160" y="3504"/>
                <a:ext cx="472" cy="184"/>
              </a:xfrm>
              <a:prstGeom prst="rect">
                <a:avLst/>
              </a:prstGeom>
              <a:solidFill>
                <a:srgbClr val="800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4807" name="Rectangle 39"/>
              <p:cNvSpPr>
                <a:spLocks noChangeArrowheads="1"/>
              </p:cNvSpPr>
              <p:nvPr/>
            </p:nvSpPr>
            <p:spPr bwMode="auto">
              <a:xfrm>
                <a:off x="1160" y="3720"/>
                <a:ext cx="472" cy="184"/>
              </a:xfrm>
              <a:prstGeom prst="rect">
                <a:avLst/>
              </a:prstGeom>
              <a:solidFill>
                <a:srgbClr val="800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4808" name="Rectangle 40"/>
              <p:cNvSpPr>
                <a:spLocks noChangeArrowheads="1"/>
              </p:cNvSpPr>
              <p:nvPr/>
            </p:nvSpPr>
            <p:spPr bwMode="auto">
              <a:xfrm>
                <a:off x="1160" y="3944"/>
                <a:ext cx="472" cy="184"/>
              </a:xfrm>
              <a:prstGeom prst="rect">
                <a:avLst/>
              </a:prstGeom>
              <a:solidFill>
                <a:srgbClr val="800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44809" name="Text Box 41"/>
            <p:cNvSpPr txBox="1">
              <a:spLocks noChangeArrowheads="1"/>
            </p:cNvSpPr>
            <p:nvPr/>
          </p:nvSpPr>
          <p:spPr bwMode="auto">
            <a:xfrm>
              <a:off x="1332" y="3485"/>
              <a:ext cx="11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en-US" sz="2200">
                <a:solidFill>
                  <a:schemeClr val="bg1"/>
                </a:solidFill>
              </a:endParaRPr>
            </a:p>
          </p:txBody>
        </p:sp>
      </p:grpSp>
      <p:sp>
        <p:nvSpPr>
          <p:cNvPr id="544810" name="Text Box 42"/>
          <p:cNvSpPr txBox="1">
            <a:spLocks noChangeArrowheads="1"/>
          </p:cNvSpPr>
          <p:nvPr/>
        </p:nvSpPr>
        <p:spPr bwMode="auto">
          <a:xfrm>
            <a:off x="8239125" y="207645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544811" name="Text Box 43"/>
          <p:cNvSpPr txBox="1">
            <a:spLocks noChangeArrowheads="1"/>
          </p:cNvSpPr>
          <p:nvPr/>
        </p:nvSpPr>
        <p:spPr bwMode="auto">
          <a:xfrm>
            <a:off x="8239125" y="244792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544812" name="Text Box 44"/>
          <p:cNvSpPr txBox="1">
            <a:spLocks noChangeArrowheads="1"/>
          </p:cNvSpPr>
          <p:nvPr/>
        </p:nvSpPr>
        <p:spPr bwMode="auto">
          <a:xfrm>
            <a:off x="8239125" y="28098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3</a:t>
            </a:r>
          </a:p>
        </p:txBody>
      </p:sp>
      <p:pic>
        <p:nvPicPr>
          <p:cNvPr id="544813" name="Picture 45" descr="spinhead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13" y="2076450"/>
            <a:ext cx="1182687" cy="118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4814" name="AutoShape 46"/>
          <p:cNvSpPr>
            <a:spLocks noChangeArrowheads="1"/>
          </p:cNvSpPr>
          <p:nvPr/>
        </p:nvSpPr>
        <p:spPr bwMode="auto">
          <a:xfrm flipH="1">
            <a:off x="2941638" y="250825"/>
            <a:ext cx="3378200" cy="1266825"/>
          </a:xfrm>
          <a:prstGeom prst="wedgeRoundRectCallout">
            <a:avLst>
              <a:gd name="adj1" fmla="val -38111"/>
              <a:gd name="adj2" fmla="val 108894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>
                <a:solidFill>
                  <a:srgbClr val="6600CC"/>
                </a:solidFill>
              </a:rPr>
              <a:t>But then why would I ever need to define my own copy constructor?</a:t>
            </a:r>
          </a:p>
        </p:txBody>
      </p:sp>
      <p:sp>
        <p:nvSpPr>
          <p:cNvPr id="544815" name="AutoShape 47"/>
          <p:cNvSpPr>
            <a:spLocks noChangeArrowheads="1"/>
          </p:cNvSpPr>
          <p:nvPr/>
        </p:nvSpPr>
        <p:spPr bwMode="auto">
          <a:xfrm>
            <a:off x="609600" y="4852988"/>
            <a:ext cx="3981450" cy="1776412"/>
          </a:xfrm>
          <a:prstGeom prst="wedgeRoundRectCallout">
            <a:avLst>
              <a:gd name="adj1" fmla="val -46292"/>
              <a:gd name="adj2" fmla="val 65458"/>
              <a:gd name="adj3" fmla="val 16667"/>
            </a:avLst>
          </a:prstGeom>
          <a:solidFill>
            <a:schemeClr val="accent6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</a:rPr>
              <a:t>“Patience, grasshopper! I’ll show you in a minute!”</a:t>
            </a: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5271843" y="4373473"/>
            <a:ext cx="39565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/>
              <a:t>This is called a </a:t>
            </a:r>
            <a:r>
              <a:rPr lang="en-US" sz="2000">
                <a:solidFill>
                  <a:srgbClr val="FF0000"/>
                </a:solidFill>
              </a:rPr>
              <a:t>“shallow copy.”</a:t>
            </a:r>
            <a:endParaRPr lang="en-US" sz="19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25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4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54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-0.06146 -0.20139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544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-1006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-0.06146 -0.20139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5448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-10069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-0.06146 -0.20139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5448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4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4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6" grpId="0"/>
      <p:bldP spid="544778" grpId="0" build="p"/>
      <p:bldP spid="544782" grpId="0" animBg="1"/>
      <p:bldP spid="544783" grpId="0" animBg="1"/>
      <p:bldP spid="544784" grpId="0" animBg="1"/>
      <p:bldP spid="544784" grpId="1" animBg="1"/>
      <p:bldP spid="544785" grpId="0" animBg="1"/>
      <p:bldP spid="544785" grpId="1" animBg="1"/>
      <p:bldP spid="544797" grpId="0" animBg="1"/>
      <p:bldP spid="544798" grpId="0"/>
      <p:bldP spid="544810" grpId="0"/>
      <p:bldP spid="544810" grpId="1"/>
      <p:bldP spid="544811" grpId="0"/>
      <p:bldP spid="544811" grpId="1"/>
      <p:bldP spid="544812" grpId="0"/>
      <p:bldP spid="544812" grpId="1"/>
      <p:bldP spid="544814" grpId="0" animBg="1"/>
      <p:bldP spid="544814" grpId="1" animBg="1"/>
      <p:bldP spid="544815" grpId="0" animBg="1"/>
      <p:bldP spid="544815" grpId="1" animBg="1"/>
      <p:bldP spid="4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4670425" y="1686217"/>
            <a:ext cx="43214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/>
              <a:t>As you recall, every </a:t>
            </a:r>
            <a:r>
              <a:rPr lang="en-US" sz="2000" err="1"/>
              <a:t>PiNerd</a:t>
            </a:r>
            <a:r>
              <a:rPr lang="en-US" sz="2000"/>
              <a:t> </a:t>
            </a:r>
            <a:r>
              <a:rPr lang="en-US" sz="2000">
                <a:solidFill>
                  <a:srgbClr val="FF0000"/>
                </a:solidFill>
              </a:rPr>
              <a:t>memorizes</a:t>
            </a:r>
            <a:r>
              <a:rPr lang="en-US" sz="2000"/>
              <a:t> the </a:t>
            </a:r>
            <a:r>
              <a:rPr lang="en-US" sz="2000">
                <a:solidFill>
                  <a:srgbClr val="FF0000"/>
                </a:solidFill>
              </a:rPr>
              <a:t>first N digits of </a:t>
            </a:r>
            <a:r>
              <a:rPr lang="el-GR" sz="2000">
                <a:solidFill>
                  <a:srgbClr val="FF0000"/>
                </a:solidFill>
              </a:rPr>
              <a:t>π</a:t>
            </a:r>
            <a:r>
              <a:rPr lang="en-US" sz="20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DDE8-7CB3-4D2B-86A7-E63A0E7D6D78}" type="slidenum">
              <a:rPr lang="en-US"/>
              <a:pPr/>
              <a:t>44</a:t>
            </a:fld>
            <a:endParaRPr lang="en-US"/>
          </a:p>
        </p:txBody>
      </p:sp>
      <p:grpSp>
        <p:nvGrpSpPr>
          <p:cNvPr id="464898" name="Group 2"/>
          <p:cNvGrpSpPr>
            <a:grpSpLocks/>
          </p:cNvGrpSpPr>
          <p:nvPr/>
        </p:nvGrpSpPr>
        <p:grpSpPr bwMode="auto">
          <a:xfrm>
            <a:off x="-76200" y="1401763"/>
            <a:ext cx="4902200" cy="5705475"/>
            <a:chOff x="-48" y="883"/>
            <a:chExt cx="3088" cy="3594"/>
          </a:xfrm>
        </p:grpSpPr>
        <p:sp>
          <p:nvSpPr>
            <p:cNvPr id="464899" name="Rectangle 3"/>
            <p:cNvSpPr>
              <a:spLocks noChangeArrowheads="1"/>
            </p:cNvSpPr>
            <p:nvPr/>
          </p:nvSpPr>
          <p:spPr bwMode="auto">
            <a:xfrm>
              <a:off x="192" y="923"/>
              <a:ext cx="2688" cy="329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900" name="Rectangle 4"/>
            <p:cNvSpPr>
              <a:spLocks noChangeArrowheads="1"/>
            </p:cNvSpPr>
            <p:nvPr/>
          </p:nvSpPr>
          <p:spPr bwMode="auto">
            <a:xfrm>
              <a:off x="-48" y="883"/>
              <a:ext cx="3088" cy="3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n) { </a:t>
              </a: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m_n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n;</a:t>
              </a: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m_pi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= new </a:t>
              </a:r>
              <a:r>
                <a:rPr lang="en-US" sz="1800" b="1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[n];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j=0;j&lt;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n;j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++)</a:t>
              </a: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m_pi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[j] =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getPiDigit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(j);</a:t>
              </a:r>
              <a:b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0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~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(){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delete []</a:t>
              </a:r>
              <a:r>
                <a:rPr lang="en-US" sz="1800" b="1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m_pi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0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showOff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	</a:t>
              </a: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j=0;j&lt;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m_n;j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++)</a:t>
              </a: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m_pi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[j] &lt;&lt;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endl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b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}</a:t>
              </a:r>
              <a:r>
                <a:rPr lang="en-US" sz="10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*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m_pi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,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m_n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	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64901" name="Rectangle 5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</a:t>
            </a:r>
            <a:r>
              <a:rPr lang="en-US" sz="4400" err="1"/>
              <a:t>PiNerd</a:t>
            </a:r>
            <a:r>
              <a:rPr lang="en-US" sz="4400"/>
              <a:t> Class</a:t>
            </a:r>
          </a:p>
        </p:txBody>
      </p:sp>
      <p:sp>
        <p:nvSpPr>
          <p:cNvPr id="464902" name="Text Box 6"/>
          <p:cNvSpPr txBox="1">
            <a:spLocks noChangeArrowheads="1"/>
          </p:cNvSpPr>
          <p:nvPr/>
        </p:nvSpPr>
        <p:spPr bwMode="auto">
          <a:xfrm>
            <a:off x="4670425" y="1323975"/>
            <a:ext cx="425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sz="2800"/>
          </a:p>
        </p:txBody>
      </p:sp>
      <p:sp>
        <p:nvSpPr>
          <p:cNvPr id="464906" name="Text Box 10"/>
          <p:cNvSpPr txBox="1">
            <a:spLocks noChangeArrowheads="1"/>
          </p:cNvSpPr>
          <p:nvPr/>
        </p:nvSpPr>
        <p:spPr bwMode="auto">
          <a:xfrm>
            <a:off x="2082800" y="2844800"/>
            <a:ext cx="290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  <p:sp>
        <p:nvSpPr>
          <p:cNvPr id="464907" name="Text Box 11"/>
          <p:cNvSpPr txBox="1">
            <a:spLocks noChangeArrowheads="1"/>
          </p:cNvSpPr>
          <p:nvPr/>
        </p:nvSpPr>
        <p:spPr bwMode="auto">
          <a:xfrm>
            <a:off x="3074988" y="3760788"/>
            <a:ext cx="290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2826124" y="778200"/>
            <a:ext cx="2584076" cy="1646043"/>
          </a:xfrm>
          <a:prstGeom prst="wedgeRoundRectCallout">
            <a:avLst>
              <a:gd name="adj1" fmla="val -69555"/>
              <a:gd name="adj2" fmla="val 77368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300"/>
          </a:p>
          <a:p>
            <a:pPr algn="ctr"/>
            <a:r>
              <a:rPr lang="en-US" sz="1800"/>
              <a:t>When constructed, it uses </a:t>
            </a:r>
            <a:r>
              <a:rPr lang="en-US" sz="1800">
                <a:solidFill>
                  <a:srgbClr val="6600CC"/>
                </a:solidFill>
              </a:rPr>
              <a:t>new </a:t>
            </a:r>
            <a:r>
              <a:rPr lang="en-US" sz="1800"/>
              <a:t>to </a:t>
            </a:r>
            <a:r>
              <a:rPr lang="en-US" sz="1800">
                <a:solidFill>
                  <a:srgbClr val="FF0066"/>
                </a:solidFill>
              </a:rPr>
              <a:t>dynamically allocate</a:t>
            </a:r>
            <a:r>
              <a:rPr lang="en-US" sz="1800"/>
              <a:t> an array to hold the first N digits of </a:t>
            </a:r>
            <a:r>
              <a:rPr lang="el-GR" sz="1800"/>
              <a:t>π</a:t>
            </a:r>
            <a:r>
              <a:rPr lang="en-US" sz="1800"/>
              <a:t>.</a:t>
            </a: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826000" y="4255099"/>
            <a:ext cx="3937000" cy="916684"/>
          </a:xfrm>
          <a:prstGeom prst="wedgeRoundRectCallout">
            <a:avLst>
              <a:gd name="adj1" fmla="val -108362"/>
              <a:gd name="adj2" fmla="val -43360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800"/>
          </a:p>
          <a:p>
            <a:pPr algn="ctr"/>
            <a:r>
              <a:rPr lang="en-US" sz="1800"/>
              <a:t>And when it is destructed, it uses </a:t>
            </a:r>
            <a:r>
              <a:rPr lang="en-US" sz="1800">
                <a:solidFill>
                  <a:srgbClr val="6600CC"/>
                </a:solidFill>
              </a:rPr>
              <a:t>delete [] </a:t>
            </a:r>
            <a:r>
              <a:rPr lang="en-US" sz="1800"/>
              <a:t>to </a:t>
            </a:r>
            <a:r>
              <a:rPr lang="en-US" sz="1800">
                <a:solidFill>
                  <a:srgbClr val="FF0000"/>
                </a:solidFill>
              </a:rPr>
              <a:t>release</a:t>
            </a:r>
            <a:r>
              <a:rPr lang="en-US" sz="1800"/>
              <a:t> this array.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4670425" y="1323975"/>
            <a:ext cx="425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sz="2800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4512195" y="2652866"/>
            <a:ext cx="449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/>
              <a:t>Also recall that </a:t>
            </a:r>
            <a:r>
              <a:rPr lang="en-US" sz="2000" err="1"/>
              <a:t>PiNerd</a:t>
            </a:r>
            <a:r>
              <a:rPr lang="en-US" sz="2000"/>
              <a:t> uses </a:t>
            </a:r>
            <a:r>
              <a:rPr lang="en-US" sz="2000">
                <a:solidFill>
                  <a:schemeClr val="accent2"/>
                </a:solidFill>
              </a:rPr>
              <a:t>new</a:t>
            </a:r>
            <a:r>
              <a:rPr lang="en-US" sz="2000"/>
              <a:t> and </a:t>
            </a:r>
            <a:r>
              <a:rPr lang="en-US" sz="2000">
                <a:solidFill>
                  <a:schemeClr val="accent2"/>
                </a:solidFill>
              </a:rPr>
              <a:t>delete</a:t>
            </a:r>
            <a:r>
              <a:rPr lang="en-US" sz="2000"/>
              <a:t> to dynamically allocate memory for its array of N digits.</a:t>
            </a: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4572000" y="3897152"/>
            <a:ext cx="43084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Let’s see what happens when we use this class in a simple program.</a:t>
            </a:r>
          </a:p>
        </p:txBody>
      </p:sp>
    </p:spTree>
    <p:extLst>
      <p:ext uri="{BB962C8B-B14F-4D97-AF65-F5344CB8AC3E}">
        <p14:creationId xmlns:p14="http://schemas.microsoft.com/office/powerpoint/2010/main" val="28051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 animBg="1"/>
      <p:bldP spid="12" grpId="1" animBg="1"/>
      <p:bldP spid="13" grpId="0" animBg="1"/>
      <p:bldP spid="13" grpId="1" animBg="1"/>
      <p:bldP spid="20" grpId="0"/>
      <p:bldP spid="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51BD-98FF-4E8A-A1AB-B071787E491A}" type="slidenum">
              <a:rPr lang="en-US"/>
              <a:pPr/>
              <a:t>45</a:t>
            </a:fld>
            <a:endParaRPr lang="en-US"/>
          </a:p>
        </p:txBody>
      </p:sp>
      <p:sp>
        <p:nvSpPr>
          <p:cNvPr id="468994" name="Rectangle 2"/>
          <p:cNvSpPr>
            <a:spLocks noChangeArrowheads="1"/>
          </p:cNvSpPr>
          <p:nvPr/>
        </p:nvSpPr>
        <p:spPr bwMode="auto">
          <a:xfrm>
            <a:off x="330200" y="-1524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68995" name="Rectangle 3"/>
          <p:cNvSpPr>
            <a:spLocks noChangeArrowheads="1"/>
          </p:cNvSpPr>
          <p:nvPr/>
        </p:nvSpPr>
        <p:spPr bwMode="auto">
          <a:xfrm>
            <a:off x="304800" y="1465263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-76200" y="1401763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n;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[n];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n;j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[j] =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getPiDigit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(j);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(){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delete []</a:t>
            </a:r>
            <a:r>
              <a:rPr lang="en-US" sz="1800" b="1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;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showOff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m_n;j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[j] &lt;&lt;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endl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68997" name="Group 5"/>
          <p:cNvGrpSpPr>
            <a:grpSpLocks/>
          </p:cNvGrpSpPr>
          <p:nvPr/>
        </p:nvGrpSpPr>
        <p:grpSpPr bwMode="auto">
          <a:xfrm>
            <a:off x="4724400" y="1371600"/>
            <a:ext cx="4038600" cy="3065463"/>
            <a:chOff x="2976" y="1094"/>
            <a:chExt cx="3024" cy="1248"/>
          </a:xfrm>
        </p:grpSpPr>
        <p:sp>
          <p:nvSpPr>
            <p:cNvPr id="468998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8999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(3);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ben =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eaLnBrk="0" hangingPunct="0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ann.showOff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69000" name="Line 8"/>
          <p:cNvSpPr>
            <a:spLocks noChangeShapeType="1"/>
          </p:cNvSpPr>
          <p:nvPr/>
        </p:nvSpPr>
        <p:spPr bwMode="auto">
          <a:xfrm>
            <a:off x="4762500" y="2095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01" name="Line 9"/>
          <p:cNvSpPr>
            <a:spLocks noChangeShapeType="1"/>
          </p:cNvSpPr>
          <p:nvPr/>
        </p:nvSpPr>
        <p:spPr bwMode="auto">
          <a:xfrm>
            <a:off x="431800" y="2400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02" name="Text Box 10"/>
          <p:cNvSpPr txBox="1">
            <a:spLocks noChangeArrowheads="1"/>
          </p:cNvSpPr>
          <p:nvPr/>
        </p:nvSpPr>
        <p:spPr bwMode="auto">
          <a:xfrm>
            <a:off x="2160587" y="1968500"/>
            <a:ext cx="35401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469003" name="Group 11"/>
          <p:cNvGrpSpPr>
            <a:grpSpLocks/>
          </p:cNvGrpSpPr>
          <p:nvPr/>
        </p:nvGrpSpPr>
        <p:grpSpPr bwMode="auto">
          <a:xfrm>
            <a:off x="4265612" y="4556125"/>
            <a:ext cx="1971674" cy="1006475"/>
            <a:chOff x="2687" y="2870"/>
            <a:chExt cx="1242" cy="634"/>
          </a:xfrm>
        </p:grpSpPr>
        <p:grpSp>
          <p:nvGrpSpPr>
            <p:cNvPr id="469004" name="Group 12"/>
            <p:cNvGrpSpPr>
              <a:grpSpLocks/>
            </p:cNvGrpSpPr>
            <p:nvPr/>
          </p:nvGrpSpPr>
          <p:grpSpPr bwMode="auto">
            <a:xfrm>
              <a:off x="2687" y="2870"/>
              <a:ext cx="1242" cy="634"/>
              <a:chOff x="2717" y="3446"/>
              <a:chExt cx="1315" cy="634"/>
            </a:xfrm>
          </p:grpSpPr>
          <p:grpSp>
            <p:nvGrpSpPr>
              <p:cNvPr id="469005" name="Group 13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69006" name="Rectangle 14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900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69008" name="Text Box 16"/>
              <p:cNvSpPr txBox="1">
                <a:spLocks noChangeArrowheads="1"/>
              </p:cNvSpPr>
              <p:nvPr/>
            </p:nvSpPr>
            <p:spPr bwMode="auto">
              <a:xfrm>
                <a:off x="2717" y="3446"/>
                <a:ext cx="44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err="1">
                    <a:solidFill>
                      <a:schemeClr val="accent2"/>
                    </a:solidFill>
                  </a:rPr>
                  <a:t>ann</a:t>
                </a:r>
                <a:endParaRPr lang="en-US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469009" name="Rectangle 17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9010" name="Text Box 18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69011" name="Text Box 19"/>
            <p:cNvSpPr txBox="1">
              <a:spLocks noChangeArrowheads="1"/>
            </p:cNvSpPr>
            <p:nvPr/>
          </p:nvSpPr>
          <p:spPr bwMode="auto">
            <a:xfrm>
              <a:off x="3109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 err="1">
                  <a:solidFill>
                    <a:schemeClr val="bg1"/>
                  </a:solidFill>
                </a:rPr>
                <a:t>m_pi</a:t>
              </a:r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469012" name="Rectangle 20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69013" name="Line 21"/>
          <p:cNvSpPr>
            <a:spLocks noChangeShapeType="1"/>
          </p:cNvSpPr>
          <p:nvPr/>
        </p:nvSpPr>
        <p:spPr bwMode="auto">
          <a:xfrm>
            <a:off x="673100" y="26797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14" name="Text Box 22"/>
          <p:cNvSpPr txBox="1">
            <a:spLocks noChangeArrowheads="1"/>
          </p:cNvSpPr>
          <p:nvPr/>
        </p:nvSpPr>
        <p:spPr bwMode="auto">
          <a:xfrm>
            <a:off x="5684838" y="47037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469015" name="Line 23"/>
          <p:cNvSpPr>
            <a:spLocks noChangeShapeType="1"/>
          </p:cNvSpPr>
          <p:nvPr/>
        </p:nvSpPr>
        <p:spPr bwMode="auto">
          <a:xfrm>
            <a:off x="673100" y="2959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16" name="AutoShape 24"/>
          <p:cNvSpPr>
            <a:spLocks noChangeArrowheads="1"/>
          </p:cNvSpPr>
          <p:nvPr/>
        </p:nvSpPr>
        <p:spPr bwMode="auto">
          <a:xfrm>
            <a:off x="2057400" y="838200"/>
            <a:ext cx="4279900" cy="1689100"/>
          </a:xfrm>
          <a:prstGeom prst="wedgeRoundRectCallout">
            <a:avLst>
              <a:gd name="adj1" fmla="val -46884"/>
              <a:gd name="adj2" fmla="val 68986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/>
              <a:t>Operating system, can you reserve </a:t>
            </a:r>
            <a:r>
              <a:rPr lang="en-US" sz="2800">
                <a:solidFill>
                  <a:srgbClr val="990000"/>
                </a:solidFill>
              </a:rPr>
              <a:t>12</a:t>
            </a:r>
            <a:r>
              <a:rPr lang="en-US" sz="2800"/>
              <a:t> bytes of memory for me?</a:t>
            </a:r>
          </a:p>
        </p:txBody>
      </p:sp>
      <p:grpSp>
        <p:nvGrpSpPr>
          <p:cNvPr id="469017" name="Group 25"/>
          <p:cNvGrpSpPr>
            <a:grpSpLocks/>
          </p:cNvGrpSpPr>
          <p:nvPr/>
        </p:nvGrpSpPr>
        <p:grpSpPr bwMode="auto">
          <a:xfrm>
            <a:off x="6783388" y="4521200"/>
            <a:ext cx="2214562" cy="1006475"/>
            <a:chOff x="4289" y="3264"/>
            <a:chExt cx="1395" cy="634"/>
          </a:xfrm>
        </p:grpSpPr>
        <p:sp>
          <p:nvSpPr>
            <p:cNvPr id="469018" name="Rectangle 26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19" name="Rectangle 27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20" name="Text Box 28"/>
            <p:cNvSpPr txBox="1">
              <a:spLocks noChangeArrowheads="1"/>
            </p:cNvSpPr>
            <p:nvPr/>
          </p:nvSpPr>
          <p:spPr bwMode="auto">
            <a:xfrm>
              <a:off x="4800" y="3264"/>
              <a:ext cx="8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00000800</a:t>
              </a:r>
            </a:p>
            <a:p>
              <a:r>
                <a:rPr lang="en-US" sz="2000" b="1">
                  <a:latin typeface="Courier New" pitchFamily="49" charset="0"/>
                </a:rPr>
                <a:t>00000804</a:t>
              </a:r>
            </a:p>
            <a:p>
              <a:r>
                <a:rPr lang="en-US" sz="2000" b="1">
                  <a:latin typeface="Courier New" pitchFamily="49" charset="0"/>
                </a:rPr>
                <a:t>00000808</a:t>
              </a:r>
            </a:p>
          </p:txBody>
        </p:sp>
        <p:sp>
          <p:nvSpPr>
            <p:cNvPr id="469021" name="Rectangle 29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9022" name="AutoShape 30"/>
          <p:cNvSpPr>
            <a:spLocks noChangeArrowheads="1"/>
          </p:cNvSpPr>
          <p:nvPr/>
        </p:nvSpPr>
        <p:spPr bwMode="auto">
          <a:xfrm flipH="1">
            <a:off x="5105400" y="4876800"/>
            <a:ext cx="3340100" cy="1790700"/>
          </a:xfrm>
          <a:prstGeom prst="wedgeRoundRectCallout">
            <a:avLst>
              <a:gd name="adj1" fmla="val -70486"/>
              <a:gd name="adj2" fmla="val 62056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/>
              <a:t>Sure, I’ll reserve </a:t>
            </a:r>
            <a:r>
              <a:rPr lang="en-US" sz="2800">
                <a:solidFill>
                  <a:srgbClr val="990000"/>
                </a:solidFill>
              </a:rPr>
              <a:t>12</a:t>
            </a:r>
            <a:r>
              <a:rPr lang="en-US" sz="2800"/>
              <a:t> bytes for you at address </a:t>
            </a:r>
            <a:r>
              <a:rPr lang="en-US" sz="2800">
                <a:solidFill>
                  <a:srgbClr val="990000"/>
                </a:solidFill>
              </a:rPr>
              <a:t>800</a:t>
            </a:r>
            <a:r>
              <a:rPr lang="en-US" sz="2800"/>
              <a:t>.</a:t>
            </a:r>
          </a:p>
        </p:txBody>
      </p:sp>
      <p:sp>
        <p:nvSpPr>
          <p:cNvPr id="469023" name="Text Box 31"/>
          <p:cNvSpPr txBox="1">
            <a:spLocks noChangeArrowheads="1"/>
          </p:cNvSpPr>
          <p:nvPr/>
        </p:nvSpPr>
        <p:spPr bwMode="auto">
          <a:xfrm>
            <a:off x="5594350" y="5121275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700"/>
              <a:t>800</a:t>
            </a:r>
          </a:p>
        </p:txBody>
      </p:sp>
      <p:cxnSp>
        <p:nvCxnSpPr>
          <p:cNvPr id="469024" name="AutoShape 32"/>
          <p:cNvCxnSpPr>
            <a:cxnSpLocks noChangeShapeType="1"/>
            <a:stCxn id="469023" idx="3"/>
            <a:endCxn id="469018" idx="1"/>
          </p:cNvCxnSpPr>
          <p:nvPr/>
        </p:nvCxnSpPr>
        <p:spPr bwMode="auto">
          <a:xfrm flipV="1">
            <a:off x="6173788" y="4697413"/>
            <a:ext cx="598487" cy="600075"/>
          </a:xfrm>
          <a:prstGeom prst="curvedConnector3">
            <a:avLst>
              <a:gd name="adj1" fmla="val 51194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9025" name="Line 33"/>
          <p:cNvSpPr>
            <a:spLocks noChangeShapeType="1"/>
          </p:cNvSpPr>
          <p:nvPr/>
        </p:nvSpPr>
        <p:spPr bwMode="auto">
          <a:xfrm>
            <a:off x="723900" y="3213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27" name="Text Box 35"/>
          <p:cNvSpPr txBox="1">
            <a:spLocks noChangeArrowheads="1"/>
          </p:cNvSpPr>
          <p:nvPr/>
        </p:nvSpPr>
        <p:spPr bwMode="auto">
          <a:xfrm>
            <a:off x="6986855" y="4441825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3</a:t>
            </a:r>
          </a:p>
        </p:txBody>
      </p:sp>
      <p:sp>
        <p:nvSpPr>
          <p:cNvPr id="469030" name="Text Box 38"/>
          <p:cNvSpPr txBox="1">
            <a:spLocks noChangeArrowheads="1"/>
          </p:cNvSpPr>
          <p:nvPr/>
        </p:nvSpPr>
        <p:spPr bwMode="auto">
          <a:xfrm>
            <a:off x="7034759" y="4764088"/>
            <a:ext cx="3465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1</a:t>
            </a:r>
          </a:p>
        </p:txBody>
      </p:sp>
      <p:sp>
        <p:nvSpPr>
          <p:cNvPr id="469033" name="Text Box 41"/>
          <p:cNvSpPr txBox="1">
            <a:spLocks noChangeArrowheads="1"/>
          </p:cNvSpPr>
          <p:nvPr/>
        </p:nvSpPr>
        <p:spPr bwMode="auto">
          <a:xfrm>
            <a:off x="7010400" y="5080000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4</a:t>
            </a:r>
          </a:p>
        </p:txBody>
      </p:sp>
      <p:sp>
        <p:nvSpPr>
          <p:cNvPr id="469034" name="Line 42"/>
          <p:cNvSpPr>
            <a:spLocks noChangeShapeType="1"/>
          </p:cNvSpPr>
          <p:nvPr/>
        </p:nvSpPr>
        <p:spPr bwMode="auto">
          <a:xfrm>
            <a:off x="457200" y="37719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69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69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69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00" grpId="0" animBg="1"/>
      <p:bldP spid="469000" grpId="1" animBg="1"/>
      <p:bldP spid="469001" grpId="0" animBg="1"/>
      <p:bldP spid="469001" grpId="1" animBg="1"/>
      <p:bldP spid="469002" grpId="0"/>
      <p:bldP spid="469002" grpId="1"/>
      <p:bldP spid="469013" grpId="0" animBg="1"/>
      <p:bldP spid="469013" grpId="1" animBg="1"/>
      <p:bldP spid="469014" grpId="0"/>
      <p:bldP spid="469015" grpId="0" animBg="1"/>
      <p:bldP spid="469015" grpId="1" animBg="1"/>
      <p:bldP spid="469016" grpId="0" animBg="1"/>
      <p:bldP spid="469016" grpId="1" animBg="1"/>
      <p:bldP spid="469022" grpId="0" animBg="1"/>
      <p:bldP spid="469022" grpId="1" animBg="1"/>
      <p:bldP spid="469023" grpId="0"/>
      <p:bldP spid="469025" grpId="0" animBg="1"/>
      <p:bldP spid="469025" grpId="1" animBg="1"/>
      <p:bldP spid="469027" grpId="0"/>
      <p:bldP spid="469030" grpId="0"/>
      <p:bldP spid="469033" grpId="0"/>
      <p:bldP spid="469034" grpId="0" animBg="1"/>
      <p:bldP spid="469034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94702-DB04-4B98-AFBB-39FD3B4482CA}" type="slidenum">
              <a:rPr lang="en-US"/>
              <a:pPr/>
              <a:t>46</a:t>
            </a:fld>
            <a:endParaRPr lang="en-US"/>
          </a:p>
        </p:txBody>
      </p:sp>
      <p:sp>
        <p:nvSpPr>
          <p:cNvPr id="471042" name="Rectangle 2"/>
          <p:cNvSpPr>
            <a:spLocks noChangeArrowheads="1"/>
          </p:cNvSpPr>
          <p:nvPr/>
        </p:nvSpPr>
        <p:spPr bwMode="auto">
          <a:xfrm>
            <a:off x="330200" y="-1524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71043" name="Rectangle 3"/>
          <p:cNvSpPr>
            <a:spLocks noChangeArrowheads="1"/>
          </p:cNvSpPr>
          <p:nvPr/>
        </p:nvSpPr>
        <p:spPr bwMode="auto">
          <a:xfrm>
            <a:off x="304800" y="1465263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44" name="Rectangle 4"/>
          <p:cNvSpPr>
            <a:spLocks noChangeArrowheads="1"/>
          </p:cNvSpPr>
          <p:nvPr/>
        </p:nvSpPr>
        <p:spPr bwMode="auto">
          <a:xfrm>
            <a:off x="-76200" y="1401763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n;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[n];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n;j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[j] =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getPiDigit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(j);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(){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delete []</a:t>
            </a:r>
            <a:r>
              <a:rPr lang="en-US" sz="1800" b="1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;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showOff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m_n;j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[j] &lt;&lt;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endl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71045" name="Group 5"/>
          <p:cNvGrpSpPr>
            <a:grpSpLocks/>
          </p:cNvGrpSpPr>
          <p:nvPr/>
        </p:nvGrpSpPr>
        <p:grpSpPr bwMode="auto">
          <a:xfrm>
            <a:off x="4724400" y="1371600"/>
            <a:ext cx="4038600" cy="3065463"/>
            <a:chOff x="2976" y="1094"/>
            <a:chExt cx="3024" cy="1248"/>
          </a:xfrm>
        </p:grpSpPr>
        <p:sp>
          <p:nvSpPr>
            <p:cNvPr id="471046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47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(3);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ben =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eaLnBrk="0" hangingPunct="0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ann.showOff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71049" name="Group 9"/>
          <p:cNvGrpSpPr>
            <a:grpSpLocks/>
          </p:cNvGrpSpPr>
          <p:nvPr/>
        </p:nvGrpSpPr>
        <p:grpSpPr bwMode="auto">
          <a:xfrm>
            <a:off x="4265612" y="4572000"/>
            <a:ext cx="1974849" cy="990600"/>
            <a:chOff x="2687" y="2880"/>
            <a:chExt cx="1244" cy="624"/>
          </a:xfrm>
        </p:grpSpPr>
        <p:grpSp>
          <p:nvGrpSpPr>
            <p:cNvPr id="471050" name="Group 10"/>
            <p:cNvGrpSpPr>
              <a:grpSpLocks/>
            </p:cNvGrpSpPr>
            <p:nvPr/>
          </p:nvGrpSpPr>
          <p:grpSpPr bwMode="auto">
            <a:xfrm>
              <a:off x="2687" y="2880"/>
              <a:ext cx="1244" cy="624"/>
              <a:chOff x="2715" y="3456"/>
              <a:chExt cx="1317" cy="624"/>
            </a:xfrm>
          </p:grpSpPr>
          <p:grpSp>
            <p:nvGrpSpPr>
              <p:cNvPr id="471051" name="Group 11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71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05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71054" name="Text Box 14"/>
              <p:cNvSpPr txBox="1">
                <a:spLocks noChangeArrowheads="1"/>
              </p:cNvSpPr>
              <p:nvPr/>
            </p:nvSpPr>
            <p:spPr bwMode="auto">
              <a:xfrm>
                <a:off x="2715" y="3456"/>
                <a:ext cx="44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err="1">
                    <a:solidFill>
                      <a:schemeClr val="accent2"/>
                    </a:solidFill>
                  </a:rPr>
                  <a:t>ann</a:t>
                </a:r>
                <a:endParaRPr lang="en-US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471055" name="Rectangle 15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1056" name="Text Box 16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71057" name="Text Box 17"/>
            <p:cNvSpPr txBox="1">
              <a:spLocks noChangeArrowheads="1"/>
            </p:cNvSpPr>
            <p:nvPr/>
          </p:nvSpPr>
          <p:spPr bwMode="auto">
            <a:xfrm>
              <a:off x="3109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 err="1">
                  <a:solidFill>
                    <a:schemeClr val="bg1"/>
                  </a:solidFill>
                </a:rPr>
                <a:t>m_pi</a:t>
              </a:r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471058" name="Rectangle 18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1059" name="Text Box 19"/>
          <p:cNvSpPr txBox="1">
            <a:spLocks noChangeArrowheads="1"/>
          </p:cNvSpPr>
          <p:nvPr/>
        </p:nvSpPr>
        <p:spPr bwMode="auto">
          <a:xfrm>
            <a:off x="5684838" y="47037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</a:t>
            </a:r>
          </a:p>
        </p:txBody>
      </p:sp>
      <p:grpSp>
        <p:nvGrpSpPr>
          <p:cNvPr id="471060" name="Group 20"/>
          <p:cNvGrpSpPr>
            <a:grpSpLocks/>
          </p:cNvGrpSpPr>
          <p:nvPr/>
        </p:nvGrpSpPr>
        <p:grpSpPr bwMode="auto">
          <a:xfrm>
            <a:off x="6783388" y="4521200"/>
            <a:ext cx="2214562" cy="1006475"/>
            <a:chOff x="4289" y="3264"/>
            <a:chExt cx="1395" cy="634"/>
          </a:xfrm>
        </p:grpSpPr>
        <p:sp>
          <p:nvSpPr>
            <p:cNvPr id="471061" name="Rectangle 21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62" name="Rectangle 22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63" name="Text Box 23"/>
            <p:cNvSpPr txBox="1">
              <a:spLocks noChangeArrowheads="1"/>
            </p:cNvSpPr>
            <p:nvPr/>
          </p:nvSpPr>
          <p:spPr bwMode="auto">
            <a:xfrm>
              <a:off x="4800" y="3264"/>
              <a:ext cx="8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00000800</a:t>
              </a:r>
            </a:p>
            <a:p>
              <a:r>
                <a:rPr lang="en-US" sz="2000" b="1">
                  <a:latin typeface="Courier New" pitchFamily="49" charset="0"/>
                </a:rPr>
                <a:t>00000804</a:t>
              </a:r>
            </a:p>
            <a:p>
              <a:r>
                <a:rPr lang="en-US" sz="2000" b="1">
                  <a:latin typeface="Courier New" pitchFamily="49" charset="0"/>
                </a:rPr>
                <a:t>00000808</a:t>
              </a:r>
            </a:p>
          </p:txBody>
        </p:sp>
        <p:sp>
          <p:nvSpPr>
            <p:cNvPr id="471064" name="Rectangle 24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065" name="Text Box 25"/>
          <p:cNvSpPr txBox="1">
            <a:spLocks noChangeArrowheads="1"/>
          </p:cNvSpPr>
          <p:nvPr/>
        </p:nvSpPr>
        <p:spPr bwMode="auto">
          <a:xfrm>
            <a:off x="5594350" y="5121275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700"/>
              <a:t>800</a:t>
            </a:r>
          </a:p>
        </p:txBody>
      </p:sp>
      <p:cxnSp>
        <p:nvCxnSpPr>
          <p:cNvPr id="471066" name="AutoShape 26"/>
          <p:cNvCxnSpPr>
            <a:cxnSpLocks noChangeShapeType="1"/>
            <a:stCxn id="471065" idx="3"/>
            <a:endCxn id="471061" idx="1"/>
          </p:cNvCxnSpPr>
          <p:nvPr/>
        </p:nvCxnSpPr>
        <p:spPr bwMode="auto">
          <a:xfrm flipV="1">
            <a:off x="6173788" y="4697413"/>
            <a:ext cx="598487" cy="600075"/>
          </a:xfrm>
          <a:prstGeom prst="curvedConnector3">
            <a:avLst>
              <a:gd name="adj1" fmla="val 51194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067" name="Text Box 27"/>
          <p:cNvSpPr txBox="1">
            <a:spLocks noChangeArrowheads="1"/>
          </p:cNvSpPr>
          <p:nvPr/>
        </p:nvSpPr>
        <p:spPr bwMode="auto">
          <a:xfrm>
            <a:off x="6986855" y="4441825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3</a:t>
            </a:r>
          </a:p>
        </p:txBody>
      </p:sp>
      <p:sp>
        <p:nvSpPr>
          <p:cNvPr id="471068" name="Text Box 28"/>
          <p:cNvSpPr txBox="1">
            <a:spLocks noChangeArrowheads="1"/>
          </p:cNvSpPr>
          <p:nvPr/>
        </p:nvSpPr>
        <p:spPr bwMode="auto">
          <a:xfrm>
            <a:off x="7034759" y="4764088"/>
            <a:ext cx="3465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1</a:t>
            </a:r>
          </a:p>
        </p:txBody>
      </p:sp>
      <p:sp>
        <p:nvSpPr>
          <p:cNvPr id="471069" name="Text Box 29"/>
          <p:cNvSpPr txBox="1">
            <a:spLocks noChangeArrowheads="1"/>
          </p:cNvSpPr>
          <p:nvPr/>
        </p:nvSpPr>
        <p:spPr bwMode="auto">
          <a:xfrm>
            <a:off x="7010400" y="5080000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4</a:t>
            </a:r>
          </a:p>
        </p:txBody>
      </p:sp>
      <p:sp>
        <p:nvSpPr>
          <p:cNvPr id="471070" name="Line 30"/>
          <p:cNvSpPr>
            <a:spLocks noChangeShapeType="1"/>
          </p:cNvSpPr>
          <p:nvPr/>
        </p:nvSpPr>
        <p:spPr bwMode="auto">
          <a:xfrm>
            <a:off x="5168900" y="2908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71071" name="Group 31"/>
          <p:cNvGrpSpPr>
            <a:grpSpLocks/>
          </p:cNvGrpSpPr>
          <p:nvPr/>
        </p:nvGrpSpPr>
        <p:grpSpPr bwMode="auto">
          <a:xfrm>
            <a:off x="4572004" y="5638800"/>
            <a:ext cx="1982788" cy="990600"/>
            <a:chOff x="2680" y="2880"/>
            <a:chExt cx="1249" cy="624"/>
          </a:xfrm>
        </p:grpSpPr>
        <p:grpSp>
          <p:nvGrpSpPr>
            <p:cNvPr id="471072" name="Group 32"/>
            <p:cNvGrpSpPr>
              <a:grpSpLocks/>
            </p:cNvGrpSpPr>
            <p:nvPr/>
          </p:nvGrpSpPr>
          <p:grpSpPr bwMode="auto">
            <a:xfrm>
              <a:off x="2680" y="2880"/>
              <a:ext cx="1249" cy="624"/>
              <a:chOff x="2710" y="3456"/>
              <a:chExt cx="1322" cy="624"/>
            </a:xfrm>
          </p:grpSpPr>
          <p:grpSp>
            <p:nvGrpSpPr>
              <p:cNvPr id="471073" name="Group 33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71074" name="Rectangle 34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07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71076" name="Text Box 36"/>
              <p:cNvSpPr txBox="1">
                <a:spLocks noChangeArrowheads="1"/>
              </p:cNvSpPr>
              <p:nvPr/>
            </p:nvSpPr>
            <p:spPr bwMode="auto">
              <a:xfrm>
                <a:off x="2710" y="3456"/>
                <a:ext cx="46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ben</a:t>
                </a:r>
              </a:p>
            </p:txBody>
          </p:sp>
        </p:grpSp>
        <p:sp>
          <p:nvSpPr>
            <p:cNvPr id="471077" name="Rectangle 37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1078" name="Text Box 38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71079" name="Text Box 39"/>
            <p:cNvSpPr txBox="1">
              <a:spLocks noChangeArrowheads="1"/>
            </p:cNvSpPr>
            <p:nvPr/>
          </p:nvSpPr>
          <p:spPr bwMode="auto">
            <a:xfrm>
              <a:off x="3109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 err="1">
                  <a:solidFill>
                    <a:schemeClr val="bg1"/>
                  </a:solidFill>
                </a:rPr>
                <a:t>m_pi</a:t>
              </a:r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471080" name="Rectangle 40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1081" name="Text Box 41"/>
          <p:cNvSpPr txBox="1">
            <a:spLocks noChangeArrowheads="1"/>
          </p:cNvSpPr>
          <p:nvPr/>
        </p:nvSpPr>
        <p:spPr bwMode="auto">
          <a:xfrm>
            <a:off x="5989638" y="57832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</a:t>
            </a:r>
          </a:p>
        </p:txBody>
      </p:sp>
      <p:cxnSp>
        <p:nvCxnSpPr>
          <p:cNvPr id="471082" name="AutoShape 42"/>
          <p:cNvCxnSpPr>
            <a:cxnSpLocks noChangeShapeType="1"/>
            <a:stCxn id="471059" idx="3"/>
            <a:endCxn id="471081" idx="0"/>
          </p:cNvCxnSpPr>
          <p:nvPr/>
        </p:nvCxnSpPr>
        <p:spPr bwMode="auto">
          <a:xfrm>
            <a:off x="6024563" y="4902200"/>
            <a:ext cx="134937" cy="881063"/>
          </a:xfrm>
          <a:prstGeom prst="curvedConnector2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083" name="Text Box 43"/>
          <p:cNvSpPr txBox="1">
            <a:spLocks noChangeArrowheads="1"/>
          </p:cNvSpPr>
          <p:nvPr/>
        </p:nvSpPr>
        <p:spPr bwMode="auto">
          <a:xfrm>
            <a:off x="5891213" y="6192838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800</a:t>
            </a:r>
          </a:p>
        </p:txBody>
      </p:sp>
      <p:cxnSp>
        <p:nvCxnSpPr>
          <p:cNvPr id="471084" name="AutoShape 44"/>
          <p:cNvCxnSpPr>
            <a:cxnSpLocks noChangeShapeType="1"/>
          </p:cNvCxnSpPr>
          <p:nvPr/>
        </p:nvCxnSpPr>
        <p:spPr bwMode="auto">
          <a:xfrm>
            <a:off x="6108700" y="5313363"/>
            <a:ext cx="211138" cy="881062"/>
          </a:xfrm>
          <a:prstGeom prst="curvedConnector2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71088" name="Group 48"/>
          <p:cNvGrpSpPr>
            <a:grpSpLocks/>
          </p:cNvGrpSpPr>
          <p:nvPr/>
        </p:nvGrpSpPr>
        <p:grpSpPr bwMode="auto">
          <a:xfrm>
            <a:off x="6400800" y="4710113"/>
            <a:ext cx="406400" cy="1703387"/>
            <a:chOff x="4032" y="2967"/>
            <a:chExt cx="256" cy="1073"/>
          </a:xfrm>
        </p:grpSpPr>
        <p:cxnSp>
          <p:nvCxnSpPr>
            <p:cNvPr id="471089" name="AutoShape 49"/>
            <p:cNvCxnSpPr>
              <a:cxnSpLocks noChangeShapeType="1"/>
            </p:cNvCxnSpPr>
            <p:nvPr/>
          </p:nvCxnSpPr>
          <p:spPr bwMode="auto">
            <a:xfrm flipV="1">
              <a:off x="4128" y="2967"/>
              <a:ext cx="160" cy="1052"/>
            </a:xfrm>
            <a:prstGeom prst="curvedConnector3">
              <a:avLst>
                <a:gd name="adj1" fmla="val 42500"/>
              </a:avLst>
            </a:prstGeom>
            <a:noFill/>
            <a:ln w="3810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1090" name="Line 50"/>
            <p:cNvSpPr>
              <a:spLocks noChangeShapeType="1"/>
            </p:cNvSpPr>
            <p:nvPr/>
          </p:nvSpPr>
          <p:spPr bwMode="auto">
            <a:xfrm flipH="1">
              <a:off x="4032" y="4008"/>
              <a:ext cx="104" cy="3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6" name="Rounded Rectangular Callout 55"/>
          <p:cNvSpPr/>
          <p:nvPr/>
        </p:nvSpPr>
        <p:spPr bwMode="auto">
          <a:xfrm>
            <a:off x="199408" y="152400"/>
            <a:ext cx="4371006" cy="1770265"/>
          </a:xfrm>
          <a:prstGeom prst="wedgeRoundRectCallout">
            <a:avLst>
              <a:gd name="adj1" fmla="val 96599"/>
              <a:gd name="adj2" fmla="val 99675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/>
          </a:p>
          <a:p>
            <a:pPr algn="ctr"/>
            <a:r>
              <a:rPr lang="en-US" sz="2200"/>
              <a:t>Now, watch what happens when we create our new </a:t>
            </a:r>
            <a:r>
              <a:rPr lang="en-US" sz="2200">
                <a:solidFill>
                  <a:srgbClr val="6600CC"/>
                </a:solidFill>
              </a:rPr>
              <a:t>ben</a:t>
            </a:r>
            <a:r>
              <a:rPr lang="en-US" sz="2200"/>
              <a:t> variable and </a:t>
            </a:r>
            <a:r>
              <a:rPr lang="en-US" sz="2200">
                <a:solidFill>
                  <a:srgbClr val="FF0066"/>
                </a:solidFill>
              </a:rPr>
              <a:t>shallow copy</a:t>
            </a:r>
            <a:r>
              <a:rPr lang="en-US" sz="2200"/>
              <a:t> </a:t>
            </a:r>
            <a:r>
              <a:rPr lang="en-US" sz="2200" err="1">
                <a:solidFill>
                  <a:srgbClr val="6600CC"/>
                </a:solidFill>
              </a:rPr>
              <a:t>ann</a:t>
            </a:r>
            <a:r>
              <a:rPr lang="en-US" sz="2200" err="1"/>
              <a:t>’s</a:t>
            </a:r>
            <a:r>
              <a:rPr lang="en-US" sz="2200"/>
              <a:t> member variables into it</a:t>
            </a:r>
            <a:r>
              <a:rPr lang="en-US" sz="2200">
                <a:solidFill>
                  <a:srgbClr val="6600CC"/>
                </a:solidFill>
              </a:rPr>
              <a:t>…</a:t>
            </a:r>
            <a:endParaRPr lang="en-US" sz="2200"/>
          </a:p>
        </p:txBody>
      </p:sp>
      <p:sp>
        <p:nvSpPr>
          <p:cNvPr id="57" name="Rounded Rectangular Callout 56"/>
          <p:cNvSpPr/>
          <p:nvPr/>
        </p:nvSpPr>
        <p:spPr bwMode="auto">
          <a:xfrm>
            <a:off x="1616825" y="3119120"/>
            <a:ext cx="2795769" cy="1135380"/>
          </a:xfrm>
          <a:prstGeom prst="wedgeRoundRectCallout">
            <a:avLst>
              <a:gd name="adj1" fmla="val 92932"/>
              <a:gd name="adj2" fmla="val 133409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/>
          </a:p>
          <a:p>
            <a:pPr algn="ctr"/>
            <a:r>
              <a:rPr lang="en-US" sz="2200"/>
              <a:t>Both </a:t>
            </a:r>
            <a:r>
              <a:rPr lang="en-US" sz="2200" err="1">
                <a:solidFill>
                  <a:srgbClr val="FF0066"/>
                </a:solidFill>
              </a:rPr>
              <a:t>ann</a:t>
            </a:r>
            <a:r>
              <a:rPr lang="en-US" sz="2200" err="1"/>
              <a:t>’s</a:t>
            </a:r>
            <a:r>
              <a:rPr lang="en-US" sz="2200"/>
              <a:t> </a:t>
            </a:r>
            <a:r>
              <a:rPr lang="en-US" sz="2200" err="1">
                <a:solidFill>
                  <a:srgbClr val="FF0000"/>
                </a:solidFill>
              </a:rPr>
              <a:t>m_pi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/>
              <a:t>pointer…</a:t>
            </a:r>
          </a:p>
        </p:txBody>
      </p:sp>
      <p:sp>
        <p:nvSpPr>
          <p:cNvPr id="58" name="Rounded Rectangular Callout 57"/>
          <p:cNvSpPr/>
          <p:nvPr/>
        </p:nvSpPr>
        <p:spPr bwMode="auto">
          <a:xfrm>
            <a:off x="1616825" y="5296694"/>
            <a:ext cx="2795769" cy="1135380"/>
          </a:xfrm>
          <a:prstGeom prst="wedgeRoundRectCallout">
            <a:avLst>
              <a:gd name="adj1" fmla="val 105420"/>
              <a:gd name="adj2" fmla="val 33836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/>
          </a:p>
          <a:p>
            <a:pPr algn="ctr"/>
            <a:r>
              <a:rPr lang="en-US" sz="2200"/>
              <a:t>And </a:t>
            </a:r>
            <a:r>
              <a:rPr lang="en-US" sz="2200">
                <a:solidFill>
                  <a:srgbClr val="FF0066"/>
                </a:solidFill>
              </a:rPr>
              <a:t>ben</a:t>
            </a:r>
            <a:r>
              <a:rPr lang="en-US" sz="2200"/>
              <a:t>’s </a:t>
            </a:r>
            <a:r>
              <a:rPr lang="en-US" sz="2200" err="1">
                <a:solidFill>
                  <a:srgbClr val="FF0000"/>
                </a:solidFill>
              </a:rPr>
              <a:t>m_pi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/>
              <a:t>pointer…</a:t>
            </a:r>
          </a:p>
        </p:txBody>
      </p:sp>
      <p:sp>
        <p:nvSpPr>
          <p:cNvPr id="59" name="Rounded Rectangular Callout 58"/>
          <p:cNvSpPr/>
          <p:nvPr/>
        </p:nvSpPr>
        <p:spPr bwMode="auto">
          <a:xfrm>
            <a:off x="6823248" y="1409397"/>
            <a:ext cx="2174702" cy="1541869"/>
          </a:xfrm>
          <a:prstGeom prst="wedgeRoundRectCallout">
            <a:avLst>
              <a:gd name="adj1" fmla="val -51572"/>
              <a:gd name="adj2" fmla="val 152445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/>
          </a:p>
          <a:p>
            <a:pPr algn="ctr"/>
            <a:r>
              <a:rPr lang="en-US" sz="2200"/>
              <a:t>Point to </a:t>
            </a:r>
            <a:r>
              <a:rPr lang="en-US" sz="2200" err="1">
                <a:solidFill>
                  <a:srgbClr val="FF0066"/>
                </a:solidFill>
              </a:rPr>
              <a:t>ann</a:t>
            </a:r>
            <a:r>
              <a:rPr lang="en-US" sz="2200" err="1"/>
              <a:t>’s</a:t>
            </a:r>
            <a:r>
              <a:rPr lang="en-US" sz="2200"/>
              <a:t> original copy of the array!</a:t>
            </a:r>
          </a:p>
        </p:txBody>
      </p:sp>
      <p:sp>
        <p:nvSpPr>
          <p:cNvPr id="61" name="Line 21"/>
          <p:cNvSpPr>
            <a:spLocks noChangeShapeType="1"/>
          </p:cNvSpPr>
          <p:nvPr/>
        </p:nvSpPr>
        <p:spPr bwMode="auto">
          <a:xfrm>
            <a:off x="4800600" y="2362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Line 21"/>
          <p:cNvSpPr>
            <a:spLocks noChangeShapeType="1"/>
          </p:cNvSpPr>
          <p:nvPr/>
        </p:nvSpPr>
        <p:spPr bwMode="auto">
          <a:xfrm>
            <a:off x="4818611" y="2667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1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7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7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0" grpId="0" animBg="1"/>
      <p:bldP spid="471081" grpId="0"/>
      <p:bldP spid="471083" grpId="0"/>
      <p:bldP spid="56" grpId="0" animBg="1"/>
      <p:bldP spid="57" grpId="0" animBg="1"/>
      <p:bldP spid="58" grpId="0" animBg="1"/>
      <p:bldP spid="59" grpId="0" animBg="1"/>
      <p:bldP spid="61" grpId="0" animBg="1"/>
      <p:bldP spid="61" grpId="1" animBg="1"/>
      <p:bldP spid="62" grpId="0" animBg="1"/>
      <p:bldP spid="62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94702-DB04-4B98-AFBB-39FD3B4482CA}" type="slidenum">
              <a:rPr lang="en-US"/>
              <a:pPr/>
              <a:t>47</a:t>
            </a:fld>
            <a:endParaRPr lang="en-US"/>
          </a:p>
        </p:txBody>
      </p:sp>
      <p:sp>
        <p:nvSpPr>
          <p:cNvPr id="471042" name="Rectangle 2"/>
          <p:cNvSpPr>
            <a:spLocks noChangeArrowheads="1"/>
          </p:cNvSpPr>
          <p:nvPr/>
        </p:nvSpPr>
        <p:spPr bwMode="auto">
          <a:xfrm>
            <a:off x="330200" y="-1524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71043" name="Rectangle 3"/>
          <p:cNvSpPr>
            <a:spLocks noChangeArrowheads="1"/>
          </p:cNvSpPr>
          <p:nvPr/>
        </p:nvSpPr>
        <p:spPr bwMode="auto">
          <a:xfrm>
            <a:off x="304800" y="1465263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44" name="Rectangle 4"/>
          <p:cNvSpPr>
            <a:spLocks noChangeArrowheads="1"/>
          </p:cNvSpPr>
          <p:nvPr/>
        </p:nvSpPr>
        <p:spPr bwMode="auto">
          <a:xfrm>
            <a:off x="-76200" y="1401763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n;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[n];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n;j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[j] =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getPiDigit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(j);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(){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delete []</a:t>
            </a:r>
            <a:r>
              <a:rPr lang="en-US" sz="1800" b="1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;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showOff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m_n;j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[j] &lt;&lt;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endl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71045" name="Group 5"/>
          <p:cNvGrpSpPr>
            <a:grpSpLocks/>
          </p:cNvGrpSpPr>
          <p:nvPr/>
        </p:nvGrpSpPr>
        <p:grpSpPr bwMode="auto">
          <a:xfrm>
            <a:off x="4724400" y="1371600"/>
            <a:ext cx="4038600" cy="3065463"/>
            <a:chOff x="2976" y="1094"/>
            <a:chExt cx="3024" cy="1248"/>
          </a:xfrm>
        </p:grpSpPr>
        <p:sp>
          <p:nvSpPr>
            <p:cNvPr id="471046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47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(3);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ben =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eaLnBrk="0" hangingPunct="0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ann.showOff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71049" name="Group 9"/>
          <p:cNvGrpSpPr>
            <a:grpSpLocks/>
          </p:cNvGrpSpPr>
          <p:nvPr/>
        </p:nvGrpSpPr>
        <p:grpSpPr bwMode="auto">
          <a:xfrm>
            <a:off x="4287836" y="4572000"/>
            <a:ext cx="1951036" cy="990600"/>
            <a:chOff x="2701" y="2880"/>
            <a:chExt cx="1229" cy="624"/>
          </a:xfrm>
        </p:grpSpPr>
        <p:grpSp>
          <p:nvGrpSpPr>
            <p:cNvPr id="471050" name="Group 10"/>
            <p:cNvGrpSpPr>
              <a:grpSpLocks/>
            </p:cNvGrpSpPr>
            <p:nvPr/>
          </p:nvGrpSpPr>
          <p:grpSpPr bwMode="auto">
            <a:xfrm>
              <a:off x="2701" y="2880"/>
              <a:ext cx="1229" cy="624"/>
              <a:chOff x="2731" y="3456"/>
              <a:chExt cx="1301" cy="624"/>
            </a:xfrm>
          </p:grpSpPr>
          <p:grpSp>
            <p:nvGrpSpPr>
              <p:cNvPr id="471051" name="Group 11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71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05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71054" name="Text Box 14"/>
              <p:cNvSpPr txBox="1">
                <a:spLocks noChangeArrowheads="1"/>
              </p:cNvSpPr>
              <p:nvPr/>
            </p:nvSpPr>
            <p:spPr bwMode="auto">
              <a:xfrm>
                <a:off x="2731" y="3456"/>
                <a:ext cx="44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err="1">
                    <a:solidFill>
                      <a:schemeClr val="accent2"/>
                    </a:solidFill>
                  </a:rPr>
                  <a:t>ann</a:t>
                </a:r>
                <a:endParaRPr lang="en-US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471055" name="Rectangle 15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1056" name="Text Box 16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71057" name="Text Box 17"/>
            <p:cNvSpPr txBox="1">
              <a:spLocks noChangeArrowheads="1"/>
            </p:cNvSpPr>
            <p:nvPr/>
          </p:nvSpPr>
          <p:spPr bwMode="auto">
            <a:xfrm>
              <a:off x="3109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 err="1">
                  <a:solidFill>
                    <a:schemeClr val="bg1"/>
                  </a:solidFill>
                </a:rPr>
                <a:t>m_pi</a:t>
              </a:r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471058" name="Rectangle 18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1059" name="Text Box 19"/>
          <p:cNvSpPr txBox="1">
            <a:spLocks noChangeArrowheads="1"/>
          </p:cNvSpPr>
          <p:nvPr/>
        </p:nvSpPr>
        <p:spPr bwMode="auto">
          <a:xfrm>
            <a:off x="5684838" y="47037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</a:t>
            </a:r>
          </a:p>
        </p:txBody>
      </p:sp>
      <p:grpSp>
        <p:nvGrpSpPr>
          <p:cNvPr id="471060" name="Group 20"/>
          <p:cNvGrpSpPr>
            <a:grpSpLocks/>
          </p:cNvGrpSpPr>
          <p:nvPr/>
        </p:nvGrpSpPr>
        <p:grpSpPr bwMode="auto">
          <a:xfrm>
            <a:off x="6783388" y="4521200"/>
            <a:ext cx="2214562" cy="1006475"/>
            <a:chOff x="4289" y="3264"/>
            <a:chExt cx="1395" cy="634"/>
          </a:xfrm>
        </p:grpSpPr>
        <p:sp>
          <p:nvSpPr>
            <p:cNvPr id="471061" name="Rectangle 21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62" name="Rectangle 22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63" name="Text Box 23"/>
            <p:cNvSpPr txBox="1">
              <a:spLocks noChangeArrowheads="1"/>
            </p:cNvSpPr>
            <p:nvPr/>
          </p:nvSpPr>
          <p:spPr bwMode="auto">
            <a:xfrm>
              <a:off x="4800" y="3264"/>
              <a:ext cx="8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00000800</a:t>
              </a:r>
            </a:p>
            <a:p>
              <a:r>
                <a:rPr lang="en-US" sz="2000" b="1">
                  <a:latin typeface="Courier New" pitchFamily="49" charset="0"/>
                </a:rPr>
                <a:t>00000804</a:t>
              </a:r>
            </a:p>
            <a:p>
              <a:r>
                <a:rPr lang="en-US" sz="2000" b="1">
                  <a:latin typeface="Courier New" pitchFamily="49" charset="0"/>
                </a:rPr>
                <a:t>00000808</a:t>
              </a:r>
            </a:p>
          </p:txBody>
        </p:sp>
        <p:sp>
          <p:nvSpPr>
            <p:cNvPr id="471064" name="Rectangle 24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065" name="Text Box 25"/>
          <p:cNvSpPr txBox="1">
            <a:spLocks noChangeArrowheads="1"/>
          </p:cNvSpPr>
          <p:nvPr/>
        </p:nvSpPr>
        <p:spPr bwMode="auto">
          <a:xfrm>
            <a:off x="5594350" y="5121275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700"/>
              <a:t>800</a:t>
            </a:r>
          </a:p>
        </p:txBody>
      </p:sp>
      <p:cxnSp>
        <p:nvCxnSpPr>
          <p:cNvPr id="471066" name="AutoShape 26"/>
          <p:cNvCxnSpPr>
            <a:cxnSpLocks noChangeShapeType="1"/>
            <a:stCxn id="471065" idx="3"/>
            <a:endCxn id="471061" idx="1"/>
          </p:cNvCxnSpPr>
          <p:nvPr/>
        </p:nvCxnSpPr>
        <p:spPr bwMode="auto">
          <a:xfrm flipV="1">
            <a:off x="6173788" y="4697413"/>
            <a:ext cx="598487" cy="600075"/>
          </a:xfrm>
          <a:prstGeom prst="curvedConnector3">
            <a:avLst>
              <a:gd name="adj1" fmla="val 51194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067" name="Text Box 27"/>
          <p:cNvSpPr txBox="1">
            <a:spLocks noChangeArrowheads="1"/>
          </p:cNvSpPr>
          <p:nvPr/>
        </p:nvSpPr>
        <p:spPr bwMode="auto">
          <a:xfrm>
            <a:off x="6986855" y="4441825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3</a:t>
            </a:r>
          </a:p>
        </p:txBody>
      </p:sp>
      <p:sp>
        <p:nvSpPr>
          <p:cNvPr id="471068" name="Text Box 28"/>
          <p:cNvSpPr txBox="1">
            <a:spLocks noChangeArrowheads="1"/>
          </p:cNvSpPr>
          <p:nvPr/>
        </p:nvSpPr>
        <p:spPr bwMode="auto">
          <a:xfrm>
            <a:off x="7034759" y="4764088"/>
            <a:ext cx="3465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1</a:t>
            </a:r>
          </a:p>
        </p:txBody>
      </p:sp>
      <p:sp>
        <p:nvSpPr>
          <p:cNvPr id="471069" name="Text Box 29"/>
          <p:cNvSpPr txBox="1">
            <a:spLocks noChangeArrowheads="1"/>
          </p:cNvSpPr>
          <p:nvPr/>
        </p:nvSpPr>
        <p:spPr bwMode="auto">
          <a:xfrm>
            <a:off x="7010400" y="5080000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4</a:t>
            </a:r>
          </a:p>
        </p:txBody>
      </p:sp>
      <p:grpSp>
        <p:nvGrpSpPr>
          <p:cNvPr id="471071" name="Group 31"/>
          <p:cNvGrpSpPr>
            <a:grpSpLocks/>
          </p:cNvGrpSpPr>
          <p:nvPr/>
        </p:nvGrpSpPr>
        <p:grpSpPr bwMode="auto">
          <a:xfrm>
            <a:off x="4571998" y="5638800"/>
            <a:ext cx="1984373" cy="990600"/>
            <a:chOff x="2680" y="2880"/>
            <a:chExt cx="1250" cy="624"/>
          </a:xfrm>
        </p:grpSpPr>
        <p:grpSp>
          <p:nvGrpSpPr>
            <p:cNvPr id="471072" name="Group 32"/>
            <p:cNvGrpSpPr>
              <a:grpSpLocks/>
            </p:cNvGrpSpPr>
            <p:nvPr/>
          </p:nvGrpSpPr>
          <p:grpSpPr bwMode="auto">
            <a:xfrm>
              <a:off x="2680" y="2880"/>
              <a:ext cx="1250" cy="624"/>
              <a:chOff x="2709" y="3456"/>
              <a:chExt cx="1323" cy="624"/>
            </a:xfrm>
          </p:grpSpPr>
          <p:grpSp>
            <p:nvGrpSpPr>
              <p:cNvPr id="471073" name="Group 33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71074" name="Rectangle 34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07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71076" name="Text Box 36"/>
              <p:cNvSpPr txBox="1">
                <a:spLocks noChangeArrowheads="1"/>
              </p:cNvSpPr>
              <p:nvPr/>
            </p:nvSpPr>
            <p:spPr bwMode="auto">
              <a:xfrm>
                <a:off x="2709" y="3456"/>
                <a:ext cx="46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ben</a:t>
                </a:r>
              </a:p>
            </p:txBody>
          </p:sp>
        </p:grpSp>
        <p:sp>
          <p:nvSpPr>
            <p:cNvPr id="471077" name="Rectangle 37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1078" name="Text Box 38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71079" name="Text Box 39"/>
            <p:cNvSpPr txBox="1">
              <a:spLocks noChangeArrowheads="1"/>
            </p:cNvSpPr>
            <p:nvPr/>
          </p:nvSpPr>
          <p:spPr bwMode="auto">
            <a:xfrm>
              <a:off x="3109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 err="1">
                  <a:solidFill>
                    <a:schemeClr val="bg1"/>
                  </a:solidFill>
                </a:rPr>
                <a:t>m_pi</a:t>
              </a:r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471080" name="Rectangle 40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1081" name="Text Box 41"/>
          <p:cNvSpPr txBox="1">
            <a:spLocks noChangeArrowheads="1"/>
          </p:cNvSpPr>
          <p:nvPr/>
        </p:nvSpPr>
        <p:spPr bwMode="auto">
          <a:xfrm>
            <a:off x="5989638" y="57832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471083" name="Text Box 43"/>
          <p:cNvSpPr txBox="1">
            <a:spLocks noChangeArrowheads="1"/>
          </p:cNvSpPr>
          <p:nvPr/>
        </p:nvSpPr>
        <p:spPr bwMode="auto">
          <a:xfrm>
            <a:off x="5891213" y="6192838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800</a:t>
            </a:r>
          </a:p>
        </p:txBody>
      </p:sp>
      <p:sp>
        <p:nvSpPr>
          <p:cNvPr id="471085" name="Line 45"/>
          <p:cNvSpPr>
            <a:spLocks noChangeShapeType="1"/>
          </p:cNvSpPr>
          <p:nvPr/>
        </p:nvSpPr>
        <p:spPr bwMode="auto">
          <a:xfrm>
            <a:off x="5181600" y="3213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086" name="Line 46"/>
          <p:cNvSpPr>
            <a:spLocks noChangeShapeType="1"/>
          </p:cNvSpPr>
          <p:nvPr/>
        </p:nvSpPr>
        <p:spPr bwMode="auto">
          <a:xfrm>
            <a:off x="4851400" y="34798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087" name="Text Box 47"/>
          <p:cNvSpPr txBox="1">
            <a:spLocks noChangeArrowheads="1"/>
          </p:cNvSpPr>
          <p:nvPr/>
        </p:nvSpPr>
        <p:spPr bwMode="auto">
          <a:xfrm>
            <a:off x="5109262" y="3302000"/>
            <a:ext cx="23583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990000"/>
                </a:solidFill>
              </a:rPr>
              <a:t>// ben's </a:t>
            </a:r>
            <a:r>
              <a:rPr lang="en-US" sz="1800" err="1">
                <a:solidFill>
                  <a:srgbClr val="990000"/>
                </a:solidFill>
              </a:rPr>
              <a:t>d’tor</a:t>
            </a:r>
            <a:r>
              <a:rPr lang="en-US" sz="1800">
                <a:solidFill>
                  <a:srgbClr val="990000"/>
                </a:solidFill>
              </a:rPr>
              <a:t> called</a:t>
            </a:r>
          </a:p>
        </p:txBody>
      </p:sp>
      <p:grpSp>
        <p:nvGrpSpPr>
          <p:cNvPr id="471088" name="Group 48"/>
          <p:cNvGrpSpPr>
            <a:grpSpLocks/>
          </p:cNvGrpSpPr>
          <p:nvPr/>
        </p:nvGrpSpPr>
        <p:grpSpPr bwMode="auto">
          <a:xfrm>
            <a:off x="6400800" y="4710113"/>
            <a:ext cx="406400" cy="1703387"/>
            <a:chOff x="4032" y="2967"/>
            <a:chExt cx="256" cy="1073"/>
          </a:xfrm>
        </p:grpSpPr>
        <p:cxnSp>
          <p:nvCxnSpPr>
            <p:cNvPr id="471089" name="AutoShape 49"/>
            <p:cNvCxnSpPr>
              <a:cxnSpLocks noChangeShapeType="1"/>
            </p:cNvCxnSpPr>
            <p:nvPr/>
          </p:nvCxnSpPr>
          <p:spPr bwMode="auto">
            <a:xfrm flipV="1">
              <a:off x="4128" y="2967"/>
              <a:ext cx="160" cy="1052"/>
            </a:xfrm>
            <a:prstGeom prst="curvedConnector3">
              <a:avLst>
                <a:gd name="adj1" fmla="val 42500"/>
              </a:avLst>
            </a:prstGeom>
            <a:noFill/>
            <a:ln w="3810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1090" name="Line 50"/>
            <p:cNvSpPr>
              <a:spLocks noChangeShapeType="1"/>
            </p:cNvSpPr>
            <p:nvPr/>
          </p:nvSpPr>
          <p:spPr bwMode="auto">
            <a:xfrm flipH="1">
              <a:off x="4032" y="4008"/>
              <a:ext cx="104" cy="3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1091" name="Line 51"/>
          <p:cNvSpPr>
            <a:spLocks noChangeShapeType="1"/>
          </p:cNvSpPr>
          <p:nvPr/>
        </p:nvSpPr>
        <p:spPr bwMode="auto">
          <a:xfrm>
            <a:off x="419100" y="4191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092" name="Line 52"/>
          <p:cNvSpPr>
            <a:spLocks noChangeShapeType="1"/>
          </p:cNvSpPr>
          <p:nvPr/>
        </p:nvSpPr>
        <p:spPr bwMode="auto">
          <a:xfrm>
            <a:off x="2501900" y="3848100"/>
            <a:ext cx="2032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" name="Rounded Rectangular Callout 59"/>
          <p:cNvSpPr/>
          <p:nvPr/>
        </p:nvSpPr>
        <p:spPr bwMode="auto">
          <a:xfrm>
            <a:off x="762000" y="25690"/>
            <a:ext cx="3962400" cy="1524000"/>
          </a:xfrm>
          <a:prstGeom prst="wedgeRoundRectCallout">
            <a:avLst>
              <a:gd name="adj1" fmla="val 58946"/>
              <a:gd name="adj2" fmla="val 175955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/>
          </a:p>
          <a:p>
            <a:pPr algn="ctr"/>
            <a:r>
              <a:rPr lang="en-US" sz="2200"/>
              <a:t>But that’s a </a:t>
            </a:r>
            <a:r>
              <a:rPr lang="en-US" sz="2200">
                <a:solidFill>
                  <a:srgbClr val="FF0066"/>
                </a:solidFill>
              </a:rPr>
              <a:t>problem</a:t>
            </a:r>
            <a:r>
              <a:rPr lang="en-US" sz="2200"/>
              <a:t>!</a:t>
            </a:r>
          </a:p>
          <a:p>
            <a:pPr algn="ctr"/>
            <a:endParaRPr lang="en-US" sz="900"/>
          </a:p>
          <a:p>
            <a:pPr algn="ctr"/>
            <a:r>
              <a:rPr lang="en-US" sz="2200"/>
              <a:t>Because when </a:t>
            </a:r>
            <a:r>
              <a:rPr lang="en-US" sz="2200">
                <a:solidFill>
                  <a:srgbClr val="FF0066"/>
                </a:solidFill>
              </a:rPr>
              <a:t>ben</a:t>
            </a:r>
            <a:r>
              <a:rPr lang="en-US" sz="2200"/>
              <a:t> is destructed…</a:t>
            </a:r>
          </a:p>
        </p:txBody>
      </p:sp>
      <p:sp>
        <p:nvSpPr>
          <p:cNvPr id="61" name="Rounded Rectangular Callout 60"/>
          <p:cNvSpPr/>
          <p:nvPr/>
        </p:nvSpPr>
        <p:spPr bwMode="auto">
          <a:xfrm>
            <a:off x="3212090" y="2441936"/>
            <a:ext cx="3574473" cy="1400175"/>
          </a:xfrm>
          <a:prstGeom prst="wedgeRoundRectCallout">
            <a:avLst>
              <a:gd name="adj1" fmla="val 50969"/>
              <a:gd name="adj2" fmla="val 102191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/>
          </a:p>
          <a:p>
            <a:pPr algn="ctr"/>
            <a:r>
              <a:rPr lang="en-US" sz="2200"/>
              <a:t>It ends up deleting the array that’s really owned by variable </a:t>
            </a:r>
            <a:r>
              <a:rPr lang="en-US" sz="2200" err="1">
                <a:solidFill>
                  <a:srgbClr val="FF0066"/>
                </a:solidFill>
              </a:rPr>
              <a:t>ann</a:t>
            </a:r>
            <a:r>
              <a:rPr lang="en-US" sz="2200"/>
              <a:t>!</a:t>
            </a:r>
          </a:p>
        </p:txBody>
      </p:sp>
      <p:sp>
        <p:nvSpPr>
          <p:cNvPr id="62" name="AutoShape 53"/>
          <p:cNvSpPr>
            <a:spLocks noChangeArrowheads="1"/>
          </p:cNvSpPr>
          <p:nvPr/>
        </p:nvSpPr>
        <p:spPr bwMode="auto">
          <a:xfrm>
            <a:off x="3693623" y="1715194"/>
            <a:ext cx="3050077" cy="1689100"/>
          </a:xfrm>
          <a:prstGeom prst="wedgeRoundRectCallout">
            <a:avLst>
              <a:gd name="adj1" fmla="val -39970"/>
              <a:gd name="adj2" fmla="val 92609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/>
              <a:t>Operating system, I’m done with the memory at address </a:t>
            </a:r>
            <a:r>
              <a:rPr lang="en-US" sz="2000">
                <a:solidFill>
                  <a:srgbClr val="990000"/>
                </a:solidFill>
              </a:rPr>
              <a:t>800</a:t>
            </a:r>
            <a:r>
              <a:rPr lang="en-US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109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455 0.31237 " pathEditMode="relative" ptsTypes="AA">
                                      <p:cBhvr>
                                        <p:cTn id="4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25434E-6 L -0.1217 0.09734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94" y="48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7" grpId="0"/>
      <p:bldP spid="471068" grpId="0"/>
      <p:bldP spid="471069" grpId="0"/>
      <p:bldP spid="471081" grpId="1"/>
      <p:bldP spid="471083" grpId="1"/>
      <p:bldP spid="471085" grpId="0" animBg="1"/>
      <p:bldP spid="471085" grpId="1" animBg="1"/>
      <p:bldP spid="471086" grpId="0" animBg="1"/>
      <p:bldP spid="471086" grpId="1" animBg="1"/>
      <p:bldP spid="471087" grpId="0" autoUpdateAnimBg="0"/>
      <p:bldP spid="471091" grpId="0" animBg="1"/>
      <p:bldP spid="471091" grpId="1" animBg="1"/>
      <p:bldP spid="471092" grpId="0" animBg="1"/>
      <p:bldP spid="471092" grpId="1" animBg="1"/>
      <p:bldP spid="60" grpId="0" animBg="1"/>
      <p:bldP spid="61" grpId="0" animBg="1"/>
      <p:bldP spid="61" grpId="1" animBg="1"/>
      <p:bldP spid="62" grpId="0" animBg="1"/>
      <p:bldP spid="62" grpId="1" animBg="1"/>
      <p:bldP spid="62" grpId="2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E6AB-FC1B-4A24-8E71-FBB858B2F262}" type="slidenum">
              <a:rPr lang="en-US"/>
              <a:pPr/>
              <a:t>48</a:t>
            </a:fld>
            <a:endParaRPr lang="en-US"/>
          </a:p>
        </p:txBody>
      </p:sp>
      <p:sp>
        <p:nvSpPr>
          <p:cNvPr id="475138" name="Rectangle 2"/>
          <p:cNvSpPr>
            <a:spLocks noChangeArrowheads="1"/>
          </p:cNvSpPr>
          <p:nvPr/>
        </p:nvSpPr>
        <p:spPr bwMode="auto">
          <a:xfrm>
            <a:off x="330200" y="-1524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75139" name="Rectangle 3"/>
          <p:cNvSpPr>
            <a:spLocks noChangeArrowheads="1"/>
          </p:cNvSpPr>
          <p:nvPr/>
        </p:nvSpPr>
        <p:spPr bwMode="auto">
          <a:xfrm>
            <a:off x="304800" y="1465263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5140" name="Rectangle 4"/>
          <p:cNvSpPr>
            <a:spLocks noChangeArrowheads="1"/>
          </p:cNvSpPr>
          <p:nvPr/>
        </p:nvSpPr>
        <p:spPr bwMode="auto">
          <a:xfrm>
            <a:off x="-76200" y="1401763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n;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[n];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n;j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[j] =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getPiDigit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(j);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(){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delete []</a:t>
            </a:r>
            <a:r>
              <a:rPr lang="en-US" sz="1800" b="1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;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showOff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m_n;j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[j] &lt;&lt;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endl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75141" name="Group 5"/>
          <p:cNvGrpSpPr>
            <a:grpSpLocks/>
          </p:cNvGrpSpPr>
          <p:nvPr/>
        </p:nvGrpSpPr>
        <p:grpSpPr bwMode="auto">
          <a:xfrm>
            <a:off x="4724400" y="1371600"/>
            <a:ext cx="4038600" cy="3065463"/>
            <a:chOff x="2976" y="1094"/>
            <a:chExt cx="3024" cy="1248"/>
          </a:xfrm>
        </p:grpSpPr>
        <p:sp>
          <p:nvSpPr>
            <p:cNvPr id="475142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5143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(3);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ben =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eaLnBrk="0" hangingPunct="0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ann.showOff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75145" name="Text Box 9"/>
          <p:cNvSpPr txBox="1">
            <a:spLocks noChangeArrowheads="1"/>
          </p:cNvSpPr>
          <p:nvPr/>
        </p:nvSpPr>
        <p:spPr bwMode="auto">
          <a:xfrm>
            <a:off x="5109262" y="3302000"/>
            <a:ext cx="23583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990000"/>
                </a:solidFill>
              </a:rPr>
              <a:t>// ben's </a:t>
            </a:r>
            <a:r>
              <a:rPr lang="en-US" sz="1800" err="1">
                <a:solidFill>
                  <a:srgbClr val="990000"/>
                </a:solidFill>
              </a:rPr>
              <a:t>d’tor</a:t>
            </a:r>
            <a:r>
              <a:rPr lang="en-US" sz="1800">
                <a:solidFill>
                  <a:srgbClr val="990000"/>
                </a:solidFill>
              </a:rPr>
              <a:t> called</a:t>
            </a:r>
          </a:p>
        </p:txBody>
      </p:sp>
      <p:sp>
        <p:nvSpPr>
          <p:cNvPr id="475186" name="Rectangle 50"/>
          <p:cNvSpPr>
            <a:spLocks noChangeArrowheads="1"/>
          </p:cNvSpPr>
          <p:nvPr/>
        </p:nvSpPr>
        <p:spPr bwMode="auto">
          <a:xfrm>
            <a:off x="6934200" y="4572000"/>
            <a:ext cx="2209800" cy="12954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5193" name="Line 57"/>
          <p:cNvSpPr>
            <a:spLocks noChangeShapeType="1"/>
          </p:cNvSpPr>
          <p:nvPr/>
        </p:nvSpPr>
        <p:spPr bwMode="auto">
          <a:xfrm>
            <a:off x="4800600" y="39194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5194" name="Text Box 58"/>
          <p:cNvSpPr txBox="1">
            <a:spLocks noChangeArrowheads="1"/>
          </p:cNvSpPr>
          <p:nvPr/>
        </p:nvSpPr>
        <p:spPr bwMode="auto">
          <a:xfrm>
            <a:off x="6858000" y="4494213"/>
            <a:ext cx="369888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0000"/>
                </a:solidFill>
              </a:rPr>
              <a:t>?</a:t>
            </a:r>
          </a:p>
          <a:p>
            <a:pPr algn="ctr"/>
            <a:r>
              <a:rPr lang="en-US" sz="2800">
                <a:solidFill>
                  <a:srgbClr val="FF0000"/>
                </a:solidFill>
              </a:rPr>
              <a:t>?</a:t>
            </a:r>
          </a:p>
          <a:p>
            <a:pPr algn="ctr"/>
            <a:r>
              <a:rPr lang="en-US" sz="280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52796" y="2181632"/>
            <a:ext cx="3962400" cy="1524000"/>
          </a:xfrm>
          <a:prstGeom prst="wedgeRoundRectCallout">
            <a:avLst>
              <a:gd name="adj1" fmla="val 7337"/>
              <a:gd name="adj2" fmla="val 156318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/>
          </a:p>
          <a:p>
            <a:pPr algn="ctr"/>
            <a:r>
              <a:rPr lang="en-US" sz="2200"/>
              <a:t>Because now, when we try to access </a:t>
            </a:r>
            <a:r>
              <a:rPr lang="en-US" sz="2200" err="1">
                <a:solidFill>
                  <a:srgbClr val="FF0066"/>
                </a:solidFill>
              </a:rPr>
              <a:t>ann</a:t>
            </a:r>
            <a:r>
              <a:rPr lang="en-US" sz="2200" err="1"/>
              <a:t>’s</a:t>
            </a:r>
            <a:r>
              <a:rPr lang="en-US" sz="2200"/>
              <a:t> array, we get garbage!!!</a:t>
            </a:r>
          </a:p>
        </p:txBody>
      </p:sp>
      <p:sp>
        <p:nvSpPr>
          <p:cNvPr id="62" name="Line 57"/>
          <p:cNvSpPr>
            <a:spLocks noChangeShapeType="1"/>
          </p:cNvSpPr>
          <p:nvPr/>
        </p:nvSpPr>
        <p:spPr bwMode="auto">
          <a:xfrm>
            <a:off x="393700" y="4626091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" name="Line 57"/>
          <p:cNvSpPr>
            <a:spLocks noChangeShapeType="1"/>
          </p:cNvSpPr>
          <p:nvPr/>
        </p:nvSpPr>
        <p:spPr bwMode="auto">
          <a:xfrm>
            <a:off x="706582" y="5154614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" name="Line 57"/>
          <p:cNvSpPr>
            <a:spLocks noChangeShapeType="1"/>
          </p:cNvSpPr>
          <p:nvPr/>
        </p:nvSpPr>
        <p:spPr bwMode="auto">
          <a:xfrm>
            <a:off x="966587" y="5474769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65" name="Group 9"/>
          <p:cNvGrpSpPr>
            <a:grpSpLocks/>
          </p:cNvGrpSpPr>
          <p:nvPr/>
        </p:nvGrpSpPr>
        <p:grpSpPr bwMode="auto">
          <a:xfrm>
            <a:off x="4267199" y="4572000"/>
            <a:ext cx="1970086" cy="990600"/>
            <a:chOff x="2688" y="2880"/>
            <a:chExt cx="1241" cy="624"/>
          </a:xfrm>
        </p:grpSpPr>
        <p:grpSp>
          <p:nvGrpSpPr>
            <p:cNvPr id="66" name="Group 10"/>
            <p:cNvGrpSpPr>
              <a:grpSpLocks/>
            </p:cNvGrpSpPr>
            <p:nvPr/>
          </p:nvGrpSpPr>
          <p:grpSpPr bwMode="auto">
            <a:xfrm>
              <a:off x="2688" y="2880"/>
              <a:ext cx="1241" cy="624"/>
              <a:chOff x="2718" y="3456"/>
              <a:chExt cx="1314" cy="624"/>
            </a:xfrm>
          </p:grpSpPr>
          <p:grpSp>
            <p:nvGrpSpPr>
              <p:cNvPr id="71" name="Group 11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73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72" name="Text Box 14"/>
              <p:cNvSpPr txBox="1">
                <a:spLocks noChangeArrowheads="1"/>
              </p:cNvSpPr>
              <p:nvPr/>
            </p:nvSpPr>
            <p:spPr bwMode="auto">
              <a:xfrm>
                <a:off x="2718" y="3456"/>
                <a:ext cx="44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err="1">
                    <a:solidFill>
                      <a:schemeClr val="accent2"/>
                    </a:solidFill>
                  </a:rPr>
                  <a:t>ann</a:t>
                </a:r>
                <a:endParaRPr lang="en-US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67" name="Rectangle 15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Text Box 16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69" name="Text Box 17"/>
            <p:cNvSpPr txBox="1">
              <a:spLocks noChangeArrowheads="1"/>
            </p:cNvSpPr>
            <p:nvPr/>
          </p:nvSpPr>
          <p:spPr bwMode="auto">
            <a:xfrm>
              <a:off x="3109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 err="1">
                  <a:solidFill>
                    <a:schemeClr val="bg1"/>
                  </a:solidFill>
                </a:rPr>
                <a:t>m_pi</a:t>
              </a:r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70" name="Rectangle 18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cxnSp>
        <p:nvCxnSpPr>
          <p:cNvPr id="75" name="AutoShape 26"/>
          <p:cNvCxnSpPr>
            <a:cxnSpLocks noChangeShapeType="1"/>
          </p:cNvCxnSpPr>
          <p:nvPr/>
        </p:nvCxnSpPr>
        <p:spPr bwMode="auto">
          <a:xfrm flipV="1">
            <a:off x="6173788" y="4697413"/>
            <a:ext cx="598487" cy="600075"/>
          </a:xfrm>
          <a:prstGeom prst="curvedConnector3">
            <a:avLst>
              <a:gd name="adj1" fmla="val 51194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Text Box 19"/>
          <p:cNvSpPr txBox="1">
            <a:spLocks noChangeArrowheads="1"/>
          </p:cNvSpPr>
          <p:nvPr/>
        </p:nvSpPr>
        <p:spPr bwMode="auto">
          <a:xfrm>
            <a:off x="5684838" y="47037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475190" name="Oval 54"/>
          <p:cNvSpPr>
            <a:spLocks noChangeArrowheads="1"/>
          </p:cNvSpPr>
          <p:nvPr/>
        </p:nvSpPr>
        <p:spPr bwMode="auto">
          <a:xfrm>
            <a:off x="5602288" y="5102138"/>
            <a:ext cx="571500" cy="3683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" name="Text Box 25"/>
          <p:cNvSpPr txBox="1">
            <a:spLocks noChangeArrowheads="1"/>
          </p:cNvSpPr>
          <p:nvPr/>
        </p:nvSpPr>
        <p:spPr bwMode="auto">
          <a:xfrm>
            <a:off x="5594350" y="5121275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700"/>
              <a:t>800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6014796"/>
            <a:ext cx="4166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That’s a </a:t>
            </a:r>
            <a:r>
              <a:rPr lang="en-US" sz="3200">
                <a:solidFill>
                  <a:srgbClr val="FF0066"/>
                </a:solidFill>
              </a:rPr>
              <a:t>big</a:t>
            </a:r>
            <a:r>
              <a:rPr lang="en-US" sz="3200"/>
              <a:t> problem!</a:t>
            </a:r>
          </a:p>
        </p:txBody>
      </p:sp>
    </p:spTree>
    <p:extLst>
      <p:ext uri="{BB962C8B-B14F-4D97-AF65-F5344CB8AC3E}">
        <p14:creationId xmlns:p14="http://schemas.microsoft.com/office/powerpoint/2010/main" val="358471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93" grpId="0" animBg="1"/>
      <p:bldP spid="475193" grpId="1" animBg="1"/>
      <p:bldP spid="475194" grpId="0"/>
      <p:bldP spid="2" grpId="0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47519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E6AB-FC1B-4A24-8E71-FBB858B2F262}" type="slidenum">
              <a:rPr lang="en-US"/>
              <a:pPr/>
              <a:t>49</a:t>
            </a:fld>
            <a:endParaRPr lang="en-US"/>
          </a:p>
        </p:txBody>
      </p:sp>
      <p:sp>
        <p:nvSpPr>
          <p:cNvPr id="475138" name="Rectangle 2"/>
          <p:cNvSpPr>
            <a:spLocks noChangeArrowheads="1"/>
          </p:cNvSpPr>
          <p:nvPr/>
        </p:nvSpPr>
        <p:spPr bwMode="auto">
          <a:xfrm>
            <a:off x="330200" y="-3048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75139" name="Rectangle 3"/>
          <p:cNvSpPr>
            <a:spLocks noChangeArrowheads="1"/>
          </p:cNvSpPr>
          <p:nvPr/>
        </p:nvSpPr>
        <p:spPr bwMode="auto">
          <a:xfrm>
            <a:off x="304800" y="1465263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5140" name="Rectangle 4"/>
          <p:cNvSpPr>
            <a:spLocks noChangeArrowheads="1"/>
          </p:cNvSpPr>
          <p:nvPr/>
        </p:nvSpPr>
        <p:spPr bwMode="auto">
          <a:xfrm>
            <a:off x="-76200" y="1401763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n;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[n];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n;j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[j] =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getPiDigit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(j);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(){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delete []</a:t>
            </a:r>
            <a:r>
              <a:rPr lang="en-US" sz="1800" b="1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;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showOff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m_n;j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[j] &lt;&lt;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endl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75141" name="Group 5"/>
          <p:cNvGrpSpPr>
            <a:grpSpLocks/>
          </p:cNvGrpSpPr>
          <p:nvPr/>
        </p:nvGrpSpPr>
        <p:grpSpPr bwMode="auto">
          <a:xfrm>
            <a:off x="4724400" y="1371600"/>
            <a:ext cx="4038600" cy="3065463"/>
            <a:chOff x="2976" y="1094"/>
            <a:chExt cx="3024" cy="1248"/>
          </a:xfrm>
        </p:grpSpPr>
        <p:sp>
          <p:nvSpPr>
            <p:cNvPr id="475142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5143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(3);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ben =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eaLnBrk="0" hangingPunct="0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ann.showOff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75145" name="Text Box 9"/>
          <p:cNvSpPr txBox="1">
            <a:spLocks noChangeArrowheads="1"/>
          </p:cNvSpPr>
          <p:nvPr/>
        </p:nvSpPr>
        <p:spPr bwMode="auto">
          <a:xfrm>
            <a:off x="5109262" y="3302000"/>
            <a:ext cx="23583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990000"/>
                </a:solidFill>
              </a:rPr>
              <a:t>// ben's </a:t>
            </a:r>
            <a:r>
              <a:rPr lang="en-US" sz="1800" err="1">
                <a:solidFill>
                  <a:srgbClr val="990000"/>
                </a:solidFill>
              </a:rPr>
              <a:t>d’tor</a:t>
            </a:r>
            <a:r>
              <a:rPr lang="en-US" sz="1800">
                <a:solidFill>
                  <a:srgbClr val="990000"/>
                </a:solidFill>
              </a:rPr>
              <a:t> called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90600" y="77218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accent6">
                    <a:lumMod val="75000"/>
                  </a:schemeClr>
                </a:solidFill>
              </a:rPr>
              <a:t>So what’s the moral of the story?</a:t>
            </a:r>
          </a:p>
        </p:txBody>
      </p:sp>
      <p:sp>
        <p:nvSpPr>
          <p:cNvPr id="80" name="Rounded Rectangular Callout 79"/>
          <p:cNvSpPr/>
          <p:nvPr/>
        </p:nvSpPr>
        <p:spPr bwMode="auto">
          <a:xfrm>
            <a:off x="4572000" y="4626091"/>
            <a:ext cx="3448915" cy="1524000"/>
          </a:xfrm>
          <a:prstGeom prst="wedgeRoundRectCallout">
            <a:avLst>
              <a:gd name="adj1" fmla="val -121623"/>
              <a:gd name="adj2" fmla="val 52682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/>
          </a:p>
          <a:p>
            <a:pPr algn="ctr"/>
            <a:r>
              <a:rPr lang="en-US"/>
              <a:t>Any time your class holds </a:t>
            </a:r>
            <a:r>
              <a:rPr lang="en-US">
                <a:solidFill>
                  <a:srgbClr val="FF0000"/>
                </a:solidFill>
              </a:rPr>
              <a:t>pointer member variables*</a:t>
            </a:r>
            <a:r>
              <a:rPr lang="en-US"/>
              <a:t>…</a:t>
            </a:r>
            <a:endParaRPr lang="en-US" sz="2800"/>
          </a:p>
        </p:txBody>
      </p:sp>
      <p:sp>
        <p:nvSpPr>
          <p:cNvPr id="81" name="Rounded Rectangular Callout 80"/>
          <p:cNvSpPr/>
          <p:nvPr/>
        </p:nvSpPr>
        <p:spPr bwMode="auto">
          <a:xfrm>
            <a:off x="1357458" y="788325"/>
            <a:ext cx="3448915" cy="1198563"/>
          </a:xfrm>
          <a:prstGeom prst="wedgeRoundRectCallout">
            <a:avLst>
              <a:gd name="adj1" fmla="val 69268"/>
              <a:gd name="adj2" fmla="val 125773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/>
              <a:t>And you </a:t>
            </a:r>
            <a:r>
              <a:rPr lang="en-US">
                <a:solidFill>
                  <a:srgbClr val="FF0000"/>
                </a:solidFill>
              </a:rPr>
              <a:t>make a shallow copy </a:t>
            </a:r>
            <a:r>
              <a:rPr lang="en-US"/>
              <a:t>of a class instance…</a:t>
            </a:r>
            <a:endParaRPr lang="en-US" sz="2800"/>
          </a:p>
        </p:txBody>
      </p:sp>
      <p:sp>
        <p:nvSpPr>
          <p:cNvPr id="82" name="Rounded Rectangular Callout 81"/>
          <p:cNvSpPr/>
          <p:nvPr/>
        </p:nvSpPr>
        <p:spPr bwMode="auto">
          <a:xfrm>
            <a:off x="152401" y="2943632"/>
            <a:ext cx="3577762" cy="1682459"/>
          </a:xfrm>
          <a:prstGeom prst="wedgeRoundRectCallout">
            <a:avLst>
              <a:gd name="adj1" fmla="val 89514"/>
              <a:gd name="adj2" fmla="val -20826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/>
          </a:p>
          <a:p>
            <a:pPr algn="ctr"/>
            <a:r>
              <a:rPr lang="en-US">
                <a:solidFill>
                  <a:srgbClr val="FF0000"/>
                </a:solidFill>
              </a:rPr>
              <a:t>BAD THINGS </a:t>
            </a:r>
            <a:r>
              <a:rPr lang="en-US"/>
              <a:t>will happen when you </a:t>
            </a:r>
            <a:r>
              <a:rPr lang="en-US">
                <a:solidFill>
                  <a:srgbClr val="FF0000"/>
                </a:solidFill>
              </a:rPr>
              <a:t>destruct</a:t>
            </a:r>
            <a:r>
              <a:rPr lang="en-US"/>
              <a:t> either copy...</a:t>
            </a:r>
            <a:endParaRPr lang="en-US" sz="2800"/>
          </a:p>
        </p:txBody>
      </p:sp>
      <p:sp>
        <p:nvSpPr>
          <p:cNvPr id="4" name="TextBox 3"/>
          <p:cNvSpPr txBox="1"/>
          <p:nvPr/>
        </p:nvSpPr>
        <p:spPr>
          <a:xfrm>
            <a:off x="6044518" y="633478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*</a:t>
            </a:r>
            <a:r>
              <a:rPr lang="en-US" sz="1400"/>
              <a:t> or file objects (e.g., </a:t>
            </a:r>
            <a:r>
              <a:rPr lang="en-US" sz="1400" err="1"/>
              <a:t>ifstream</a:t>
            </a:r>
            <a:r>
              <a:rPr lang="en-US" sz="1400"/>
              <a:t>), </a:t>
            </a:r>
            <a:br>
              <a:rPr lang="en-US" sz="1400"/>
            </a:br>
            <a:r>
              <a:rPr lang="en-US" sz="1400"/>
              <a:t>   network sockets,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 animBg="1"/>
      <p:bldP spid="81" grpId="0" animBg="1"/>
      <p:bldP spid="82" grpId="0" animBg="1"/>
      <p:bldP spid="4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883F-E3D8-4734-8B69-20D0BDB60C77}" type="slidenum">
              <a:rPr lang="en-US"/>
              <a:pPr/>
              <a:t>5</a:t>
            </a:fld>
            <a:endParaRPr lang="en-US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Ok, So What’s a Pointer?</a:t>
            </a:r>
          </a:p>
        </p:txBody>
      </p:sp>
      <p:grpSp>
        <p:nvGrpSpPr>
          <p:cNvPr id="357390" name="Group 14"/>
          <p:cNvGrpSpPr>
            <a:grpSpLocks/>
          </p:cNvGrpSpPr>
          <p:nvPr/>
        </p:nvGrpSpPr>
        <p:grpSpPr bwMode="auto">
          <a:xfrm>
            <a:off x="5002872" y="2731807"/>
            <a:ext cx="2632078" cy="647700"/>
            <a:chOff x="2998" y="1920"/>
            <a:chExt cx="1658" cy="815"/>
          </a:xfrm>
        </p:grpSpPr>
        <p:grpSp>
          <p:nvGrpSpPr>
            <p:cNvPr id="357391" name="Group 15"/>
            <p:cNvGrpSpPr>
              <a:grpSpLocks/>
            </p:cNvGrpSpPr>
            <p:nvPr/>
          </p:nvGrpSpPr>
          <p:grpSpPr bwMode="auto">
            <a:xfrm>
              <a:off x="2998" y="1920"/>
              <a:ext cx="1658" cy="768"/>
              <a:chOff x="2998" y="1920"/>
              <a:chExt cx="1658" cy="768"/>
            </a:xfrm>
          </p:grpSpPr>
          <p:sp>
            <p:nvSpPr>
              <p:cNvPr id="357392" name="Text Box 16"/>
              <p:cNvSpPr txBox="1">
                <a:spLocks noChangeArrowheads="1"/>
              </p:cNvSpPr>
              <p:nvPr/>
            </p:nvSpPr>
            <p:spPr bwMode="auto">
              <a:xfrm>
                <a:off x="2998" y="1934"/>
                <a:ext cx="1159" cy="5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6666"/>
                    </a:solidFill>
                  </a:rPr>
                  <a:t>      </a:t>
                </a:r>
                <a:r>
                  <a:rPr lang="en-US" sz="2000" err="1">
                    <a:solidFill>
                      <a:srgbClr val="006666"/>
                    </a:solidFill>
                  </a:rPr>
                  <a:t>idontknow</a:t>
                </a:r>
                <a:endParaRPr lang="en-US" sz="2000">
                  <a:solidFill>
                    <a:srgbClr val="006666"/>
                  </a:solidFill>
                </a:endParaRPr>
              </a:p>
            </p:txBody>
          </p:sp>
          <p:sp>
            <p:nvSpPr>
              <p:cNvPr id="357393" name="Rectangle 17"/>
              <p:cNvSpPr>
                <a:spLocks noChangeArrowheads="1"/>
              </p:cNvSpPr>
              <p:nvPr/>
            </p:nvSpPr>
            <p:spPr bwMode="auto">
              <a:xfrm>
                <a:off x="4128" y="1920"/>
                <a:ext cx="528" cy="768"/>
              </a:xfrm>
              <a:prstGeom prst="rect">
                <a:avLst/>
              </a:prstGeom>
              <a:solidFill>
                <a:srgbClr val="800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57394" name="Text Box 18"/>
            <p:cNvSpPr txBox="1">
              <a:spLocks noChangeArrowheads="1"/>
            </p:cNvSpPr>
            <p:nvPr/>
          </p:nvSpPr>
          <p:spPr bwMode="auto">
            <a:xfrm>
              <a:off x="4176" y="2160"/>
              <a:ext cx="287" cy="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  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106979" y="4128595"/>
            <a:ext cx="1528765" cy="2638428"/>
            <a:chOff x="5956297" y="3918991"/>
            <a:chExt cx="1528765" cy="2638428"/>
          </a:xfrm>
        </p:grpSpPr>
        <p:grpSp>
          <p:nvGrpSpPr>
            <p:cNvPr id="357397" name="Group 21"/>
            <p:cNvGrpSpPr>
              <a:grpSpLocks/>
            </p:cNvGrpSpPr>
            <p:nvPr/>
          </p:nvGrpSpPr>
          <p:grpSpPr bwMode="auto">
            <a:xfrm>
              <a:off x="5956297" y="3918991"/>
              <a:ext cx="1528765" cy="704850"/>
              <a:chOff x="3381" y="786"/>
              <a:chExt cx="963" cy="444"/>
            </a:xfrm>
          </p:grpSpPr>
          <p:sp>
            <p:nvSpPr>
              <p:cNvPr id="357398" name="Text Box 22"/>
              <p:cNvSpPr txBox="1">
                <a:spLocks noChangeArrowheads="1"/>
              </p:cNvSpPr>
              <p:nvPr/>
            </p:nvSpPr>
            <p:spPr bwMode="auto">
              <a:xfrm>
                <a:off x="3381" y="786"/>
                <a:ext cx="44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6666"/>
                    </a:solidFill>
                  </a:rPr>
                  <a:t>     p</a:t>
                </a:r>
              </a:p>
            </p:txBody>
          </p:sp>
          <p:sp>
            <p:nvSpPr>
              <p:cNvPr id="357399" name="Rectangle 23"/>
              <p:cNvSpPr>
                <a:spLocks noChangeArrowheads="1"/>
              </p:cNvSpPr>
              <p:nvPr/>
            </p:nvSpPr>
            <p:spPr bwMode="auto">
              <a:xfrm>
                <a:off x="3816" y="876"/>
                <a:ext cx="528" cy="354"/>
              </a:xfrm>
              <a:prstGeom prst="rect">
                <a:avLst/>
              </a:prstGeom>
              <a:solidFill>
                <a:srgbClr val="800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br>
                  <a:rPr lang="en-US" sz="2000"/>
                </a:br>
                <a:endParaRPr lang="en-US" sz="1000"/>
              </a:p>
            </p:txBody>
          </p:sp>
        </p:grpSp>
        <p:sp>
          <p:nvSpPr>
            <p:cNvPr id="357400" name="Text Box 24"/>
            <p:cNvSpPr txBox="1">
              <a:spLocks noChangeArrowheads="1"/>
            </p:cNvSpPr>
            <p:nvPr/>
          </p:nvSpPr>
          <p:spPr bwMode="auto">
            <a:xfrm>
              <a:off x="7218363" y="6100219"/>
              <a:ext cx="184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81800" y="2346325"/>
            <a:ext cx="2216011" cy="3170099"/>
            <a:chOff x="6781800" y="2346325"/>
            <a:chExt cx="2216011" cy="3170099"/>
          </a:xfrm>
        </p:grpSpPr>
        <p:sp>
          <p:nvSpPr>
            <p:cNvPr id="357381" name="Rectangle 5"/>
            <p:cNvSpPr>
              <a:spLocks noChangeArrowheads="1"/>
            </p:cNvSpPr>
            <p:nvPr/>
          </p:nvSpPr>
          <p:spPr bwMode="auto">
            <a:xfrm>
              <a:off x="6781800" y="27273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2" name="Rectangle 6"/>
            <p:cNvSpPr>
              <a:spLocks noChangeArrowheads="1"/>
            </p:cNvSpPr>
            <p:nvPr/>
          </p:nvSpPr>
          <p:spPr bwMode="auto">
            <a:xfrm>
              <a:off x="6781800" y="30321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3" name="Rectangle 7"/>
            <p:cNvSpPr>
              <a:spLocks noChangeArrowheads="1"/>
            </p:cNvSpPr>
            <p:nvPr/>
          </p:nvSpPr>
          <p:spPr bwMode="auto">
            <a:xfrm>
              <a:off x="6781800" y="33369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4" name="Rectangle 8"/>
            <p:cNvSpPr>
              <a:spLocks noChangeArrowheads="1"/>
            </p:cNvSpPr>
            <p:nvPr/>
          </p:nvSpPr>
          <p:spPr bwMode="auto">
            <a:xfrm>
              <a:off x="6781800" y="36417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5" name="Text Box 9"/>
            <p:cNvSpPr txBox="1">
              <a:spLocks noChangeArrowheads="1"/>
            </p:cNvSpPr>
            <p:nvPr/>
          </p:nvSpPr>
          <p:spPr bwMode="auto">
            <a:xfrm>
              <a:off x="7582039" y="2346325"/>
              <a:ext cx="1415772" cy="3170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...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00001000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00001002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00001004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00001006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00001008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00001010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00001012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00001014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...</a:t>
              </a:r>
            </a:p>
          </p:txBody>
        </p:sp>
        <p:sp>
          <p:nvSpPr>
            <p:cNvPr id="357386" name="Rectangle 10"/>
            <p:cNvSpPr>
              <a:spLocks noChangeArrowheads="1"/>
            </p:cNvSpPr>
            <p:nvPr/>
          </p:nvSpPr>
          <p:spPr bwMode="auto">
            <a:xfrm>
              <a:off x="6781800" y="39465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7" name="Rectangle 11"/>
            <p:cNvSpPr>
              <a:spLocks noChangeArrowheads="1"/>
            </p:cNvSpPr>
            <p:nvPr/>
          </p:nvSpPr>
          <p:spPr bwMode="auto">
            <a:xfrm>
              <a:off x="6781800" y="42513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8" name="Rectangle 12"/>
            <p:cNvSpPr>
              <a:spLocks noChangeArrowheads="1"/>
            </p:cNvSpPr>
            <p:nvPr/>
          </p:nvSpPr>
          <p:spPr bwMode="auto">
            <a:xfrm>
              <a:off x="6781800" y="45561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9" name="Rectangle 13"/>
            <p:cNvSpPr>
              <a:spLocks noChangeArrowheads="1"/>
            </p:cNvSpPr>
            <p:nvPr/>
          </p:nvSpPr>
          <p:spPr bwMode="auto">
            <a:xfrm>
              <a:off x="6781800" y="48609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549174" y="3281829"/>
            <a:ext cx="3657600" cy="3416320"/>
          </a:xfrm>
          <a:prstGeom prst="rect">
            <a:avLst/>
          </a:prstGeom>
          <a:solidFill>
            <a:srgbClr val="ABFFE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void foo()</a:t>
            </a:r>
          </a:p>
          <a:p>
            <a:r>
              <a:rPr lang="en-US">
                <a:solidFill>
                  <a:srgbClr val="6600CC"/>
                </a:solidFill>
              </a:rPr>
              <a:t>{</a:t>
            </a:r>
          </a:p>
          <a:p>
            <a:endParaRPr lang="en-US">
              <a:solidFill>
                <a:srgbClr val="6600CC"/>
              </a:solidFill>
            </a:endParaRPr>
          </a:p>
          <a:p>
            <a:endParaRPr lang="en-US">
              <a:solidFill>
                <a:srgbClr val="6600CC"/>
              </a:solidFill>
            </a:endParaRPr>
          </a:p>
          <a:p>
            <a:endParaRPr lang="en-US">
              <a:solidFill>
                <a:srgbClr val="6600CC"/>
              </a:solidFill>
            </a:endParaRPr>
          </a:p>
          <a:p>
            <a:endParaRPr lang="en-US">
              <a:solidFill>
                <a:srgbClr val="6600CC"/>
              </a:solidFill>
            </a:endParaRPr>
          </a:p>
          <a:p>
            <a:endParaRPr lang="en-US">
              <a:solidFill>
                <a:srgbClr val="6600CC"/>
              </a:solidFill>
            </a:endParaRPr>
          </a:p>
          <a:p>
            <a:endParaRPr lang="en-US">
              <a:solidFill>
                <a:srgbClr val="6600CC"/>
              </a:solidFill>
            </a:endParaRPr>
          </a:p>
          <a:p>
            <a:r>
              <a:rPr lang="en-US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357380" name="Line 4"/>
          <p:cNvSpPr>
            <a:spLocks noChangeShapeType="1"/>
          </p:cNvSpPr>
          <p:nvPr/>
        </p:nvSpPr>
        <p:spPr bwMode="auto">
          <a:xfrm>
            <a:off x="540382" y="42513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85229" y="4011700"/>
            <a:ext cx="24272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int </a:t>
            </a:r>
            <a:r>
              <a:rPr lang="en-US" err="1"/>
              <a:t>idontknow</a:t>
            </a:r>
            <a:r>
              <a:rPr lang="en-US"/>
              <a:t>;</a:t>
            </a:r>
            <a:br>
              <a:rPr lang="en-US"/>
            </a:br>
            <a:br>
              <a:rPr lang="en-US" sz="1200"/>
            </a:br>
            <a:r>
              <a:rPr lang="en-US" err="1"/>
              <a:t>idontknow</a:t>
            </a:r>
            <a:r>
              <a:rPr lang="en-US"/>
              <a:t> = 42;</a:t>
            </a:r>
          </a:p>
        </p:txBody>
      </p:sp>
      <p:sp>
        <p:nvSpPr>
          <p:cNvPr id="43" name="Line 4"/>
          <p:cNvSpPr>
            <a:spLocks noChangeShapeType="1"/>
          </p:cNvSpPr>
          <p:nvPr/>
        </p:nvSpPr>
        <p:spPr bwMode="auto">
          <a:xfrm>
            <a:off x="544569" y="47859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7403" name="Text Box 27"/>
          <p:cNvSpPr txBox="1">
            <a:spLocks noChangeArrowheads="1"/>
          </p:cNvSpPr>
          <p:nvPr/>
        </p:nvSpPr>
        <p:spPr bwMode="auto">
          <a:xfrm>
            <a:off x="6828123" y="2801292"/>
            <a:ext cx="751162" cy="461665"/>
          </a:xfrm>
          <a:prstGeom prst="rect">
            <a:avLst/>
          </a:prstGeom>
          <a:solidFill>
            <a:srgbClr val="800000">
              <a:alpha val="85882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FFFF00"/>
                </a:solidFill>
              </a:rPr>
              <a:t>42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6172200" y="838200"/>
            <a:ext cx="2944906" cy="1293330"/>
          </a:xfrm>
          <a:prstGeom prst="wedgeRoundRectCallout">
            <a:avLst>
              <a:gd name="adj1" fmla="val -23179"/>
              <a:gd name="adj2" fmla="val 10885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I’m a regular variable… and I hold a regular </a:t>
            </a:r>
            <a:r>
              <a:rPr kumimoji="0" lang="en-US" sz="22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value!</a:t>
            </a:r>
            <a:endParaRPr kumimoji="0" lang="en-US" sz="2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86116" y="5235665"/>
            <a:ext cx="1088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int </a:t>
            </a:r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p;</a:t>
            </a:r>
            <a:br>
              <a:rPr lang="en-US"/>
            </a:br>
            <a:endParaRPr lang="en-US"/>
          </a:p>
        </p:txBody>
      </p:sp>
      <p:sp>
        <p:nvSpPr>
          <p:cNvPr id="46" name="Line 4"/>
          <p:cNvSpPr>
            <a:spLocks noChangeShapeType="1"/>
          </p:cNvSpPr>
          <p:nvPr/>
        </p:nvSpPr>
        <p:spPr bwMode="auto">
          <a:xfrm>
            <a:off x="537356" y="54717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" name="Rounded Rectangular Callout 46"/>
          <p:cNvSpPr/>
          <p:nvPr/>
        </p:nvSpPr>
        <p:spPr bwMode="auto">
          <a:xfrm>
            <a:off x="3875635" y="4647943"/>
            <a:ext cx="2944906" cy="1973365"/>
          </a:xfrm>
          <a:prstGeom prst="wedgeRoundRectCallout">
            <a:avLst>
              <a:gd name="adj1" fmla="val 51402"/>
              <a:gd name="adj2" fmla="val -6193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I’m a pointer variable… and all I can hold are the addresses</a:t>
            </a:r>
            <a:r>
              <a:rPr kumimoji="0" lang="en-US" sz="22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of other variables!</a:t>
            </a:r>
            <a:endParaRPr kumimoji="0" lang="en-US" sz="2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" name="Line 4"/>
          <p:cNvSpPr>
            <a:spLocks noChangeShapeType="1"/>
          </p:cNvSpPr>
          <p:nvPr/>
        </p:nvSpPr>
        <p:spPr bwMode="auto">
          <a:xfrm>
            <a:off x="555162" y="605444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" name="Line 36"/>
          <p:cNvSpPr>
            <a:spLocks noChangeShapeType="1"/>
          </p:cNvSpPr>
          <p:nvPr/>
        </p:nvSpPr>
        <p:spPr bwMode="auto">
          <a:xfrm>
            <a:off x="7683257" y="2979372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40CCF0A-5252-4782-9BEE-459CEE9229F2}"/>
              </a:ext>
            </a:extLst>
          </p:cNvPr>
          <p:cNvSpPr txBox="1"/>
          <p:nvPr/>
        </p:nvSpPr>
        <p:spPr>
          <a:xfrm>
            <a:off x="891159" y="5792127"/>
            <a:ext cx="2419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 = &amp;</a:t>
            </a:r>
            <a:r>
              <a:rPr lang="en-US" err="1"/>
              <a:t>idontknow</a:t>
            </a:r>
            <a:r>
              <a:rPr lang="en-US"/>
              <a:t>;</a:t>
            </a:r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6825775" y="4370544"/>
            <a:ext cx="774801" cy="400110"/>
          </a:xfrm>
          <a:prstGeom prst="rect">
            <a:avLst/>
          </a:prstGeom>
          <a:solidFill>
            <a:srgbClr val="800000">
              <a:alpha val="85882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rgbClr val="FFFF00"/>
                </a:solidFill>
              </a:rPr>
              <a:t>1000</a:t>
            </a:r>
          </a:p>
        </p:txBody>
      </p:sp>
      <p:sp>
        <p:nvSpPr>
          <p:cNvPr id="51" name="Rounded Rectangular Callout 50"/>
          <p:cNvSpPr/>
          <p:nvPr/>
        </p:nvSpPr>
        <p:spPr bwMode="auto">
          <a:xfrm>
            <a:off x="3293964" y="4648200"/>
            <a:ext cx="3427889" cy="1661623"/>
          </a:xfrm>
          <a:prstGeom prst="wedgeRoundRectCallout">
            <a:avLst>
              <a:gd name="adj1" fmla="val 51402"/>
              <a:gd name="adj2" fmla="val -6193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For instance, right now I</a:t>
            </a:r>
            <a:r>
              <a:rPr kumimoji="0" lang="en-US" sz="22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hold a value of </a:t>
            </a:r>
            <a:r>
              <a:rPr kumimoji="0" lang="en-US" sz="2200" b="0" i="0" u="none" strike="noStrike" cap="none" normalizeH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1000</a:t>
            </a:r>
            <a:r>
              <a:rPr kumimoji="0" lang="en-US" sz="22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, the </a:t>
            </a:r>
            <a:r>
              <a:rPr kumimoji="0" lang="en-US" sz="22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Times New Roman" pitchFamily="18" charset="0"/>
              </a:rPr>
              <a:t>address</a:t>
            </a:r>
            <a:r>
              <a:rPr kumimoji="0" lang="en-US" sz="22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of the </a:t>
            </a:r>
            <a:r>
              <a:rPr kumimoji="0" lang="en-US" sz="2200" b="0" i="0" u="none" strike="noStrike" cap="none" normalizeH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“</a:t>
            </a:r>
            <a:r>
              <a:rPr kumimoji="0" lang="en-US" sz="2200" b="0" i="0" u="none" strike="noStrike" cap="none" normalizeH="0" err="1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idontknow</a:t>
            </a:r>
            <a:r>
              <a:rPr kumimoji="0" lang="en-US" sz="2200" b="0" i="0" u="none" strike="noStrike" cap="none" normalizeH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” </a:t>
            </a:r>
            <a:r>
              <a:rPr kumimoji="0" lang="en-US" sz="22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variable.</a:t>
            </a:r>
            <a:endParaRPr kumimoji="0" lang="en-US" sz="2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9028" y="1231728"/>
            <a:ext cx="56540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ea typeface="MS Mincho" pitchFamily="49" charset="-128"/>
              </a:rPr>
              <a:t>A </a:t>
            </a:r>
            <a:r>
              <a:rPr lang="en-US">
                <a:solidFill>
                  <a:srgbClr val="990000"/>
                </a:solidFill>
                <a:ea typeface="MS Mincho" pitchFamily="49" charset="-128"/>
              </a:rPr>
              <a:t>pointer </a:t>
            </a:r>
            <a:r>
              <a:rPr lang="en-US">
                <a:solidFill>
                  <a:schemeClr val="tx1"/>
                </a:solidFill>
                <a:ea typeface="MS Mincho" pitchFamily="49" charset="-128"/>
              </a:rPr>
              <a:t>is a special kind of variable that holds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another variable’s address </a:t>
            </a:r>
            <a:r>
              <a:rPr lang="en-US">
                <a:solidFill>
                  <a:schemeClr val="tx1"/>
                </a:solidFill>
                <a:ea typeface="MS Mincho" pitchFamily="49" charset="-128"/>
              </a:rPr>
              <a:t>instead of a regular value.</a:t>
            </a:r>
            <a:endParaRPr lang="en-US"/>
          </a:p>
        </p:txBody>
      </p:sp>
      <p:sp>
        <p:nvSpPr>
          <p:cNvPr id="55" name="Rounded Rectangular Callout 54"/>
          <p:cNvSpPr/>
          <p:nvPr/>
        </p:nvSpPr>
        <p:spPr bwMode="auto">
          <a:xfrm>
            <a:off x="3204968" y="3532848"/>
            <a:ext cx="2944906" cy="1938896"/>
          </a:xfrm>
          <a:prstGeom prst="wedgeRoundRectCallout">
            <a:avLst>
              <a:gd name="adj1" fmla="val 73934"/>
              <a:gd name="adj2" fmla="val 39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Another way to say this is:</a:t>
            </a:r>
            <a:br>
              <a:rPr kumimoji="0" lang="en-US" sz="2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>
                <a:solidFill>
                  <a:srgbClr val="6600CC"/>
                </a:solidFill>
              </a:rPr>
              <a:t>“p points to address 1000”</a:t>
            </a:r>
            <a:endParaRPr kumimoji="0" lang="en-US" sz="2200" b="0" i="0" u="none" strike="noStrike" cap="none" normalizeH="0" baseline="0">
              <a:ln>
                <a:noFill/>
              </a:ln>
              <a:solidFill>
                <a:srgbClr val="6600CC"/>
              </a:solidFill>
              <a:effectLst/>
            </a:endParaRPr>
          </a:p>
        </p:txBody>
      </p:sp>
      <p:sp>
        <p:nvSpPr>
          <p:cNvPr id="44" name="Text Box 9">
            <a:extLst>
              <a:ext uri="{FF2B5EF4-FFF2-40B4-BE49-F238E27FC236}">
                <a16:creationId xmlns:a16="http://schemas.microsoft.com/office/drawing/2014/main" id="{2C51CE7A-E1A1-492E-B2C9-598256CA6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613737"/>
            <a:ext cx="4267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/>
              <a:t>To understand the type of your pointer variable, simply </a:t>
            </a:r>
            <a:r>
              <a:rPr lang="en-US" sz="2000">
                <a:solidFill>
                  <a:srgbClr val="FF0000"/>
                </a:solidFill>
              </a:rPr>
              <a:t>read</a:t>
            </a:r>
            <a:r>
              <a:rPr lang="en-US" sz="2000"/>
              <a:t> your declaration from </a:t>
            </a:r>
            <a:r>
              <a:rPr lang="en-US" sz="2000">
                <a:solidFill>
                  <a:srgbClr val="FF0000"/>
                </a:solidFill>
              </a:rPr>
              <a:t>right</a:t>
            </a:r>
            <a:r>
              <a:rPr lang="en-US" sz="2000"/>
              <a:t> to </a:t>
            </a:r>
            <a:r>
              <a:rPr lang="en-US" sz="2000">
                <a:solidFill>
                  <a:srgbClr val="FF0000"/>
                </a:solidFill>
              </a:rPr>
              <a:t>left</a:t>
            </a:r>
            <a:r>
              <a:rPr lang="en-US" sz="2000"/>
              <a:t>…</a:t>
            </a:r>
          </a:p>
        </p:txBody>
      </p:sp>
      <p:sp>
        <p:nvSpPr>
          <p:cNvPr id="52" name="Rounded Rectangular Callout 40">
            <a:extLst>
              <a:ext uri="{FF2B5EF4-FFF2-40B4-BE49-F238E27FC236}">
                <a16:creationId xmlns:a16="http://schemas.microsoft.com/office/drawing/2014/main" id="{67D157F2-F9EE-4B6E-A0AB-7AA1EE00E89D}"/>
              </a:ext>
            </a:extLst>
          </p:cNvPr>
          <p:cNvSpPr/>
          <p:nvPr/>
        </p:nvSpPr>
        <p:spPr bwMode="auto">
          <a:xfrm>
            <a:off x="3382735" y="3962400"/>
            <a:ext cx="2819400" cy="1048448"/>
          </a:xfrm>
          <a:prstGeom prst="wedgeRoundRectCallout">
            <a:avLst>
              <a:gd name="adj1" fmla="val -108728"/>
              <a:gd name="adj2" fmla="val 78060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754AD0-C2D1-4CE4-81B3-BEDAB95717E6}"/>
              </a:ext>
            </a:extLst>
          </p:cNvPr>
          <p:cNvSpPr txBox="1"/>
          <p:nvPr/>
        </p:nvSpPr>
        <p:spPr>
          <a:xfrm>
            <a:off x="3796373" y="402507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“Variable </a:t>
            </a:r>
            <a:r>
              <a:rPr lang="en-US" sz="1800">
                <a:solidFill>
                  <a:srgbClr val="6600CC"/>
                </a:solidFill>
              </a:rPr>
              <a:t>p</a:t>
            </a:r>
            <a:r>
              <a:rPr lang="en-US" sz="1800"/>
              <a:t> is a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BA5D2D-E0F6-4FA9-9041-AC080951A719}"/>
              </a:ext>
            </a:extLst>
          </p:cNvPr>
          <p:cNvSpPr txBox="1"/>
          <p:nvPr/>
        </p:nvSpPr>
        <p:spPr>
          <a:xfrm>
            <a:off x="3926250" y="4323959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pointer</a:t>
            </a:r>
            <a:r>
              <a:rPr lang="en-US" sz="1800"/>
              <a:t> to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691B34-DC9D-424E-A189-1DDF1EE380F5}"/>
              </a:ext>
            </a:extLst>
          </p:cNvPr>
          <p:cNvSpPr txBox="1"/>
          <p:nvPr/>
        </p:nvSpPr>
        <p:spPr>
          <a:xfrm>
            <a:off x="3368574" y="4632116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an </a:t>
            </a:r>
            <a:r>
              <a:rPr lang="en-US" sz="1800" err="1">
                <a:solidFill>
                  <a:srgbClr val="6600CC"/>
                </a:solidFill>
              </a:rPr>
              <a:t>int</a:t>
            </a:r>
            <a:r>
              <a:rPr lang="en-US" sz="1800">
                <a:solidFill>
                  <a:srgbClr val="6600CC"/>
                </a:solidFill>
              </a:rPr>
              <a:t> </a:t>
            </a:r>
            <a:r>
              <a:rPr lang="en-US" sz="1800"/>
              <a:t>variable.”</a:t>
            </a:r>
          </a:p>
        </p:txBody>
      </p:sp>
      <p:sp>
        <p:nvSpPr>
          <p:cNvPr id="57" name="Rounded Rectangular Callout 3">
            <a:extLst>
              <a:ext uri="{FF2B5EF4-FFF2-40B4-BE49-F238E27FC236}">
                <a16:creationId xmlns:a16="http://schemas.microsoft.com/office/drawing/2014/main" id="{1650FFE8-57F1-4B2E-AE22-280AEB982C10}"/>
              </a:ext>
            </a:extLst>
          </p:cNvPr>
          <p:cNvSpPr/>
          <p:nvPr/>
        </p:nvSpPr>
        <p:spPr bwMode="auto">
          <a:xfrm>
            <a:off x="2333521" y="2527131"/>
            <a:ext cx="3321053" cy="1521126"/>
          </a:xfrm>
          <a:prstGeom prst="wedgeRoundRectCallout">
            <a:avLst>
              <a:gd name="adj1" fmla="val -69545"/>
              <a:gd name="adj2" fmla="val 133042"/>
              <a:gd name="adj3" fmla="val 1666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Here’s how we define a pointer variable!  The </a:t>
            </a: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*</a:t>
            </a: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means pointer.</a:t>
            </a:r>
          </a:p>
        </p:txBody>
      </p:sp>
      <p:sp>
        <p:nvSpPr>
          <p:cNvPr id="58" name="Rounded Rectangular Callout 3">
            <a:extLst>
              <a:ext uri="{FF2B5EF4-FFF2-40B4-BE49-F238E27FC236}">
                <a16:creationId xmlns:a16="http://schemas.microsoft.com/office/drawing/2014/main" id="{943A7218-9A8F-4F7D-9970-4C840089AC5B}"/>
              </a:ext>
            </a:extLst>
          </p:cNvPr>
          <p:cNvSpPr/>
          <p:nvPr/>
        </p:nvSpPr>
        <p:spPr bwMode="auto">
          <a:xfrm>
            <a:off x="3003633" y="2727325"/>
            <a:ext cx="3321053" cy="1114735"/>
          </a:xfrm>
          <a:prstGeom prst="wedgeRoundRectCallout">
            <a:avLst>
              <a:gd name="adj1" fmla="val -86002"/>
              <a:gd name="adj2" fmla="val 71756"/>
              <a:gd name="adj3" fmla="val 1666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Here’s how we define a regular variable!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A4D688-D5D7-4C15-B03A-CD891AFC6982}"/>
              </a:ext>
            </a:extLst>
          </p:cNvPr>
          <p:cNvSpPr/>
          <p:nvPr/>
        </p:nvSpPr>
        <p:spPr>
          <a:xfrm>
            <a:off x="463388" y="835040"/>
            <a:ext cx="2440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00"/>
                </a:solidFill>
                <a:ea typeface="MS Mincho" pitchFamily="49" charset="-128"/>
              </a:rPr>
              <a:t>pointer variable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E39404-8204-4F5F-ABC4-EB6859E63502}"/>
              </a:ext>
            </a:extLst>
          </p:cNvPr>
          <p:cNvCxnSpPr>
            <a:cxnSpLocks/>
          </p:cNvCxnSpPr>
          <p:nvPr/>
        </p:nvCxnSpPr>
        <p:spPr bwMode="auto">
          <a:xfrm flipV="1">
            <a:off x="957762" y="1386255"/>
            <a:ext cx="1112777" cy="1870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5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33333E-6 L -0.02205 0.00023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1" y="0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-0.02205 0.00023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39 3.33333E-6 L -0.06128 0.00023 " pathEditMode="relative" rAng="0" ptsTypes="AA">
                                      <p:cBhvr>
                                        <p:cTn id="17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4" y="0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18 2.59259E-6 L -0.06007 0.00023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4" y="0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59259E-6 L -0.03888 0.00023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57380" grpId="0" animBg="1"/>
      <p:bldP spid="357380" grpId="1" animBg="1"/>
      <p:bldP spid="2" grpId="0"/>
      <p:bldP spid="43" grpId="0" animBg="1"/>
      <p:bldP spid="43" grpId="1" animBg="1"/>
      <p:bldP spid="357403" grpId="0" animBg="1"/>
      <p:bldP spid="4" grpId="0" animBg="1"/>
      <p:bldP spid="4" grpId="1" animBg="1"/>
      <p:bldP spid="45" grpId="0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59" grpId="0"/>
      <p:bldP spid="50" grpId="0" animBg="1"/>
      <p:bldP spid="51" grpId="0" animBg="1"/>
      <p:bldP spid="51" grpId="1" animBg="1"/>
      <p:bldP spid="5" grpId="0"/>
      <p:bldP spid="55" grpId="0" animBg="1"/>
      <p:bldP spid="55" grpId="1" animBg="1"/>
      <p:bldP spid="44" grpId="0"/>
      <p:bldP spid="52" grpId="0" animBg="1"/>
      <p:bldP spid="52" grpId="1" animBg="1"/>
      <p:bldP spid="52" grpId="2" animBg="1"/>
      <p:bldP spid="53" grpId="0"/>
      <p:bldP spid="53" grpId="1"/>
      <p:bldP spid="53" grpId="2"/>
      <p:bldP spid="54" grpId="0"/>
      <p:bldP spid="54" grpId="1"/>
      <p:bldP spid="56" grpId="0"/>
      <p:bldP spid="57" grpId="0" animBg="1"/>
      <p:bldP spid="57" grpId="1" animBg="1"/>
      <p:bldP spid="58" grpId="0" animBg="1"/>
      <p:bldP spid="58" grpId="1" animBg="1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0A31-664C-4CFD-8606-008855182339}" type="slidenum">
              <a:rPr lang="en-US"/>
              <a:pPr/>
              <a:t>50</a:t>
            </a:fld>
            <a:endParaRPr lang="en-US"/>
          </a:p>
        </p:txBody>
      </p:sp>
      <p:sp>
        <p:nvSpPr>
          <p:cNvPr id="477186" name="Rectangle 2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77187" name="Text Box 3"/>
          <p:cNvSpPr txBox="1">
            <a:spLocks noChangeArrowheads="1"/>
          </p:cNvSpPr>
          <p:nvPr/>
        </p:nvSpPr>
        <p:spPr bwMode="auto">
          <a:xfrm>
            <a:off x="342669" y="1181848"/>
            <a:ext cx="83035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/>
              <a:t>So how do we fix this?</a:t>
            </a:r>
          </a:p>
        </p:txBody>
      </p:sp>
      <p:sp>
        <p:nvSpPr>
          <p:cNvPr id="477191" name="Text Box 7"/>
          <p:cNvSpPr txBox="1">
            <a:spLocks noChangeArrowheads="1"/>
          </p:cNvSpPr>
          <p:nvPr/>
        </p:nvSpPr>
        <p:spPr bwMode="auto">
          <a:xfrm>
            <a:off x="13025" y="3772347"/>
            <a:ext cx="4820753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Determine how much memory </a:t>
            </a:r>
            <a:br>
              <a:rPr lang="en-US" sz="220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is allocated by the old variable.</a:t>
            </a:r>
          </a:p>
          <a:p>
            <a:pPr>
              <a:buFontTx/>
              <a:buAutoNum type="arabicPeriod"/>
            </a:pPr>
            <a:endParaRPr lang="en-US" sz="10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Allocate the same amount of memory in the new variable.</a:t>
            </a:r>
            <a:br>
              <a:rPr lang="en-US" sz="2200">
                <a:solidFill>
                  <a:schemeClr val="accent2"/>
                </a:solidFill>
                <a:latin typeface="Comic Sans MS" pitchFamily="66" charset="0"/>
              </a:rPr>
            </a:br>
            <a:endParaRPr lang="en-US" sz="10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Copy the contents of the old variable to the new variable. </a:t>
            </a:r>
          </a:p>
        </p:txBody>
      </p:sp>
      <p:sp>
        <p:nvSpPr>
          <p:cNvPr id="2" name="Rectangle 1"/>
          <p:cNvSpPr/>
          <p:nvPr/>
        </p:nvSpPr>
        <p:spPr>
          <a:xfrm>
            <a:off x="-38912" y="1872383"/>
            <a:ext cx="9296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For such classes, you </a:t>
            </a:r>
            <a:r>
              <a:rPr lang="en-US">
                <a:solidFill>
                  <a:srgbClr val="FF0000"/>
                </a:solidFill>
              </a:rPr>
              <a:t>must </a:t>
            </a:r>
            <a:r>
              <a:rPr lang="en-US"/>
              <a:t>define your own </a:t>
            </a:r>
            <a:r>
              <a:rPr lang="en-US" i="1">
                <a:solidFill>
                  <a:srgbClr val="FF0000"/>
                </a:solidFill>
              </a:rPr>
              <a:t>copy constructor!</a:t>
            </a:r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4570411" y="3928224"/>
            <a:ext cx="1970086" cy="990600"/>
            <a:chOff x="2684" y="2880"/>
            <a:chExt cx="1241" cy="624"/>
          </a:xfrm>
        </p:grpSpPr>
        <p:grpSp>
          <p:nvGrpSpPr>
            <p:cNvPr id="10" name="Group 14"/>
            <p:cNvGrpSpPr>
              <a:grpSpLocks/>
            </p:cNvGrpSpPr>
            <p:nvPr/>
          </p:nvGrpSpPr>
          <p:grpSpPr bwMode="auto">
            <a:xfrm>
              <a:off x="2684" y="2880"/>
              <a:ext cx="1241" cy="624"/>
              <a:chOff x="2717" y="3456"/>
              <a:chExt cx="1315" cy="624"/>
            </a:xfrm>
          </p:grpSpPr>
          <p:grpSp>
            <p:nvGrpSpPr>
              <p:cNvPr id="15" name="Group 15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6" name="Text Box 18"/>
              <p:cNvSpPr txBox="1">
                <a:spLocks noChangeArrowheads="1"/>
              </p:cNvSpPr>
              <p:nvPr/>
            </p:nvSpPr>
            <p:spPr bwMode="auto">
              <a:xfrm>
                <a:off x="2717" y="3456"/>
                <a:ext cx="44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err="1">
                    <a:solidFill>
                      <a:srgbClr val="FF0000"/>
                    </a:solidFill>
                  </a:rPr>
                  <a:t>ann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1" name="Rectangle 19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3097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err="1">
                  <a:solidFill>
                    <a:schemeClr val="bg1"/>
                  </a:solidFill>
                </a:rPr>
                <a:t>m_pi</a:t>
              </a:r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14" name="Rectangle 22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5994400" y="4059987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5903912" y="4477499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800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005637" y="3852024"/>
            <a:ext cx="2214563" cy="1031875"/>
            <a:chOff x="6724541" y="4388068"/>
            <a:chExt cx="2214563" cy="1031875"/>
          </a:xfrm>
        </p:grpSpPr>
        <p:grpSp>
          <p:nvGrpSpPr>
            <p:cNvPr id="22" name="Group 24"/>
            <p:cNvGrpSpPr>
              <a:grpSpLocks/>
            </p:cNvGrpSpPr>
            <p:nvPr/>
          </p:nvGrpSpPr>
          <p:grpSpPr bwMode="auto">
            <a:xfrm>
              <a:off x="6724541" y="4413468"/>
              <a:ext cx="2214563" cy="1006475"/>
              <a:chOff x="4289" y="3264"/>
              <a:chExt cx="1395" cy="634"/>
            </a:xfrm>
          </p:grpSpPr>
          <p:sp>
            <p:nvSpPr>
              <p:cNvPr id="25" name="Rectangle 25"/>
              <p:cNvSpPr>
                <a:spLocks noChangeArrowheads="1"/>
              </p:cNvSpPr>
              <p:nvPr/>
            </p:nvSpPr>
            <p:spPr bwMode="auto">
              <a:xfrm>
                <a:off x="4291" y="3279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26"/>
              <p:cNvSpPr>
                <a:spLocks noChangeArrowheads="1"/>
              </p:cNvSpPr>
              <p:nvPr/>
            </p:nvSpPr>
            <p:spPr bwMode="auto">
              <a:xfrm>
                <a:off x="4291" y="3471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27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884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>
                    <a:latin typeface="Courier New" pitchFamily="49" charset="0"/>
                  </a:rPr>
                  <a:t>00000800</a:t>
                </a:r>
              </a:p>
              <a:p>
                <a:pPr algn="l"/>
                <a:r>
                  <a:rPr lang="en-US" sz="2000" b="1">
                    <a:latin typeface="Courier New" pitchFamily="49" charset="0"/>
                  </a:rPr>
                  <a:t>00000804</a:t>
                </a:r>
              </a:p>
              <a:p>
                <a:pPr algn="l"/>
                <a:r>
                  <a:rPr lang="en-US" sz="2000" b="1">
                    <a:latin typeface="Courier New" pitchFamily="49" charset="0"/>
                  </a:rPr>
                  <a:t>00000808</a:t>
                </a:r>
              </a:p>
            </p:txBody>
          </p:sp>
          <p:sp>
            <p:nvSpPr>
              <p:cNvPr id="28" name="Rectangle 28"/>
              <p:cNvSpPr>
                <a:spLocks noChangeArrowheads="1"/>
              </p:cNvSpPr>
              <p:nvPr/>
            </p:nvSpPr>
            <p:spPr bwMode="auto">
              <a:xfrm>
                <a:off x="4289" y="3666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6980129" y="4388068"/>
              <a:ext cx="34176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24" name="Text Box 32"/>
            <p:cNvSpPr txBox="1">
              <a:spLocks noChangeArrowheads="1"/>
            </p:cNvSpPr>
            <p:nvPr/>
          </p:nvSpPr>
          <p:spPr bwMode="auto">
            <a:xfrm>
              <a:off x="6965841" y="4715093"/>
              <a:ext cx="30008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</p:grpSp>
      <p:sp>
        <p:nvSpPr>
          <p:cNvPr id="29" name="Text Box 33"/>
          <p:cNvSpPr txBox="1">
            <a:spLocks noChangeArrowheads="1"/>
          </p:cNvSpPr>
          <p:nvPr/>
        </p:nvSpPr>
        <p:spPr bwMode="auto">
          <a:xfrm>
            <a:off x="7262812" y="4507662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grpSp>
        <p:nvGrpSpPr>
          <p:cNvPr id="30" name="Group 34"/>
          <p:cNvGrpSpPr>
            <a:grpSpLocks/>
          </p:cNvGrpSpPr>
          <p:nvPr/>
        </p:nvGrpSpPr>
        <p:grpSpPr bwMode="auto">
          <a:xfrm>
            <a:off x="4570415" y="4918824"/>
            <a:ext cx="1968502" cy="990600"/>
            <a:chOff x="2683" y="2880"/>
            <a:chExt cx="1240" cy="624"/>
          </a:xfrm>
        </p:grpSpPr>
        <p:grpSp>
          <p:nvGrpSpPr>
            <p:cNvPr id="31" name="Group 35"/>
            <p:cNvGrpSpPr>
              <a:grpSpLocks/>
            </p:cNvGrpSpPr>
            <p:nvPr/>
          </p:nvGrpSpPr>
          <p:grpSpPr bwMode="auto">
            <a:xfrm>
              <a:off x="2683" y="2880"/>
              <a:ext cx="1240" cy="624"/>
              <a:chOff x="2718" y="3456"/>
              <a:chExt cx="1314" cy="624"/>
            </a:xfrm>
          </p:grpSpPr>
          <p:grpSp>
            <p:nvGrpSpPr>
              <p:cNvPr id="36" name="Group 36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37" name="Text Box 39"/>
              <p:cNvSpPr txBox="1">
                <a:spLocks noChangeArrowheads="1"/>
              </p:cNvSpPr>
              <p:nvPr/>
            </p:nvSpPr>
            <p:spPr bwMode="auto">
              <a:xfrm>
                <a:off x="2718" y="3456"/>
                <a:ext cx="46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ben</a:t>
                </a:r>
              </a:p>
            </p:txBody>
          </p:sp>
        </p:grpSp>
        <p:sp>
          <p:nvSpPr>
            <p:cNvPr id="32" name="Rectangle 40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Text Box 41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34" name="Text Box 42"/>
            <p:cNvSpPr txBox="1">
              <a:spLocks noChangeArrowheads="1"/>
            </p:cNvSpPr>
            <p:nvPr/>
          </p:nvSpPr>
          <p:spPr bwMode="auto">
            <a:xfrm>
              <a:off x="3097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err="1">
                  <a:solidFill>
                    <a:schemeClr val="bg1"/>
                  </a:solidFill>
                </a:rPr>
                <a:t>m_pi</a:t>
              </a:r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35" name="Rectangle 43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cxnSp>
        <p:nvCxnSpPr>
          <p:cNvPr id="42" name="AutoShape 47"/>
          <p:cNvCxnSpPr>
            <a:cxnSpLocks noChangeShapeType="1"/>
          </p:cNvCxnSpPr>
          <p:nvPr/>
        </p:nvCxnSpPr>
        <p:spPr bwMode="auto">
          <a:xfrm flipV="1">
            <a:off x="6416675" y="5055349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2" name="Group 58"/>
          <p:cNvGrpSpPr>
            <a:grpSpLocks/>
          </p:cNvGrpSpPr>
          <p:nvPr/>
        </p:nvGrpSpPr>
        <p:grpSpPr bwMode="auto">
          <a:xfrm>
            <a:off x="5998734" y="5062002"/>
            <a:ext cx="339725" cy="394556"/>
            <a:chOff x="3629" y="2432"/>
            <a:chExt cx="214" cy="267"/>
          </a:xfrm>
        </p:grpSpPr>
        <p:sp>
          <p:nvSpPr>
            <p:cNvPr id="53" name="Rectangle 59"/>
            <p:cNvSpPr>
              <a:spLocks noChangeArrowheads="1"/>
            </p:cNvSpPr>
            <p:nvPr/>
          </p:nvSpPr>
          <p:spPr bwMode="auto">
            <a:xfrm>
              <a:off x="3648" y="2496"/>
              <a:ext cx="168" cy="128"/>
            </a:xfrm>
            <a:prstGeom prst="rect">
              <a:avLst/>
            </a:prstGeom>
            <a:solidFill>
              <a:srgbClr val="CCFFFF"/>
            </a:solidFill>
            <a:ln w="38100" algn="ctr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Text Box 60"/>
            <p:cNvSpPr txBox="1">
              <a:spLocks noChangeArrowheads="1"/>
            </p:cNvSpPr>
            <p:nvPr/>
          </p:nvSpPr>
          <p:spPr bwMode="auto">
            <a:xfrm>
              <a:off x="3629" y="2432"/>
              <a:ext cx="21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55" name="Group 62"/>
          <p:cNvGrpSpPr>
            <a:grpSpLocks/>
          </p:cNvGrpSpPr>
          <p:nvPr/>
        </p:nvGrpSpPr>
        <p:grpSpPr bwMode="auto">
          <a:xfrm>
            <a:off x="5863994" y="5473655"/>
            <a:ext cx="841518" cy="354013"/>
            <a:chOff x="3543" y="3300"/>
            <a:chExt cx="347" cy="223"/>
          </a:xfrm>
        </p:grpSpPr>
        <p:sp>
          <p:nvSpPr>
            <p:cNvPr id="56" name="Rectangle 63"/>
            <p:cNvSpPr>
              <a:spLocks noChangeArrowheads="1"/>
            </p:cNvSpPr>
            <p:nvPr/>
          </p:nvSpPr>
          <p:spPr bwMode="auto">
            <a:xfrm>
              <a:off x="3585" y="3350"/>
              <a:ext cx="156" cy="98"/>
            </a:xfrm>
            <a:prstGeom prst="rect">
              <a:avLst/>
            </a:prstGeom>
            <a:solidFill>
              <a:srgbClr val="FFFFCC"/>
            </a:solidFill>
            <a:ln w="38100" algn="ctr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Text Box 64"/>
            <p:cNvSpPr txBox="1">
              <a:spLocks noChangeArrowheads="1"/>
            </p:cNvSpPr>
            <p:nvPr/>
          </p:nvSpPr>
          <p:spPr bwMode="auto">
            <a:xfrm>
              <a:off x="3543" y="3300"/>
              <a:ext cx="347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700">
                  <a:solidFill>
                    <a:srgbClr val="FF0000"/>
                  </a:solidFill>
                </a:rPr>
                <a:t>700</a:t>
              </a:r>
            </a:p>
          </p:txBody>
        </p:sp>
      </p:grpSp>
      <p:cxnSp>
        <p:nvCxnSpPr>
          <p:cNvPr id="58" name="AutoShape 47"/>
          <p:cNvCxnSpPr>
            <a:cxnSpLocks noChangeShapeType="1"/>
          </p:cNvCxnSpPr>
          <p:nvPr/>
        </p:nvCxnSpPr>
        <p:spPr bwMode="auto">
          <a:xfrm flipV="1">
            <a:off x="6433920" y="3989094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9" name="Group 58"/>
          <p:cNvGrpSpPr/>
          <p:nvPr/>
        </p:nvGrpSpPr>
        <p:grpSpPr>
          <a:xfrm>
            <a:off x="6983277" y="4991849"/>
            <a:ext cx="2214563" cy="1031875"/>
            <a:chOff x="6724541" y="4388068"/>
            <a:chExt cx="2214563" cy="1031875"/>
          </a:xfrm>
        </p:grpSpPr>
        <p:grpSp>
          <p:nvGrpSpPr>
            <p:cNvPr id="60" name="Group 24"/>
            <p:cNvGrpSpPr>
              <a:grpSpLocks/>
            </p:cNvGrpSpPr>
            <p:nvPr/>
          </p:nvGrpSpPr>
          <p:grpSpPr bwMode="auto">
            <a:xfrm>
              <a:off x="6724541" y="4413468"/>
              <a:ext cx="2214563" cy="1006475"/>
              <a:chOff x="4289" y="3264"/>
              <a:chExt cx="1395" cy="634"/>
            </a:xfrm>
          </p:grpSpPr>
          <p:sp>
            <p:nvSpPr>
              <p:cNvPr id="63" name="Rectangle 25"/>
              <p:cNvSpPr>
                <a:spLocks noChangeArrowheads="1"/>
              </p:cNvSpPr>
              <p:nvPr/>
            </p:nvSpPr>
            <p:spPr bwMode="auto">
              <a:xfrm>
                <a:off x="4291" y="3279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Rectangle 26"/>
              <p:cNvSpPr>
                <a:spLocks noChangeArrowheads="1"/>
              </p:cNvSpPr>
              <p:nvPr/>
            </p:nvSpPr>
            <p:spPr bwMode="auto">
              <a:xfrm>
                <a:off x="4291" y="3471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Text Box 27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884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>
                    <a:latin typeface="Courier New" pitchFamily="49" charset="0"/>
                  </a:rPr>
                  <a:t>00000700</a:t>
                </a:r>
              </a:p>
              <a:p>
                <a:pPr algn="l"/>
                <a:r>
                  <a:rPr lang="en-US" sz="2000" b="1">
                    <a:latin typeface="Courier New" pitchFamily="49" charset="0"/>
                  </a:rPr>
                  <a:t>00000704</a:t>
                </a:r>
              </a:p>
              <a:p>
                <a:pPr algn="l"/>
                <a:r>
                  <a:rPr lang="en-US" sz="2000" b="1">
                    <a:latin typeface="Courier New" pitchFamily="49" charset="0"/>
                  </a:rPr>
                  <a:t>00000708</a:t>
                </a:r>
              </a:p>
            </p:txBody>
          </p:sp>
          <p:sp>
            <p:nvSpPr>
              <p:cNvPr id="66" name="Rectangle 28"/>
              <p:cNvSpPr>
                <a:spLocks noChangeArrowheads="1"/>
              </p:cNvSpPr>
              <p:nvPr/>
            </p:nvSpPr>
            <p:spPr bwMode="auto">
              <a:xfrm>
                <a:off x="4289" y="3666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6998549" y="4388068"/>
              <a:ext cx="2616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 </a:t>
              </a:r>
            </a:p>
          </p:txBody>
        </p:sp>
        <p:sp>
          <p:nvSpPr>
            <p:cNvPr id="62" name="Text Box 32"/>
            <p:cNvSpPr txBox="1">
              <a:spLocks noChangeArrowheads="1"/>
            </p:cNvSpPr>
            <p:nvPr/>
          </p:nvSpPr>
          <p:spPr bwMode="auto">
            <a:xfrm>
              <a:off x="7004898" y="4715093"/>
              <a:ext cx="2616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 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969770" y="4286314"/>
            <a:ext cx="1052790" cy="1178718"/>
            <a:chOff x="9144000" y="3042399"/>
            <a:chExt cx="798345" cy="1008062"/>
          </a:xfrm>
        </p:grpSpPr>
        <p:cxnSp>
          <p:nvCxnSpPr>
            <p:cNvPr id="68" name="AutoShape 61"/>
            <p:cNvCxnSpPr>
              <a:cxnSpLocks noChangeShapeType="1"/>
            </p:cNvCxnSpPr>
            <p:nvPr/>
          </p:nvCxnSpPr>
          <p:spPr bwMode="auto">
            <a:xfrm flipH="1">
              <a:off x="9144000" y="3042399"/>
              <a:ext cx="6350" cy="1008062"/>
            </a:xfrm>
            <a:prstGeom prst="curvedConnector3">
              <a:avLst>
                <a:gd name="adj1" fmla="val -360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TextBox 68"/>
            <p:cNvSpPr txBox="1"/>
            <p:nvPr/>
          </p:nvSpPr>
          <p:spPr>
            <a:xfrm>
              <a:off x="9688749" y="3195255"/>
              <a:ext cx="253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/>
                <a:t> </a:t>
              </a:r>
            </a:p>
          </p:txBody>
        </p:sp>
      </p:grpSp>
      <p:sp>
        <p:nvSpPr>
          <p:cNvPr id="70" name="Text Box 31"/>
          <p:cNvSpPr txBox="1">
            <a:spLocks noChangeArrowheads="1"/>
          </p:cNvSpPr>
          <p:nvPr/>
        </p:nvSpPr>
        <p:spPr bwMode="auto">
          <a:xfrm>
            <a:off x="7268959" y="4988065"/>
            <a:ext cx="341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1" name="Text Box 31"/>
          <p:cNvSpPr txBox="1">
            <a:spLocks noChangeArrowheads="1"/>
          </p:cNvSpPr>
          <p:nvPr/>
        </p:nvSpPr>
        <p:spPr bwMode="auto">
          <a:xfrm>
            <a:off x="7253883" y="5290442"/>
            <a:ext cx="3000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2" name="Text Box 31"/>
          <p:cNvSpPr txBox="1">
            <a:spLocks noChangeArrowheads="1"/>
          </p:cNvSpPr>
          <p:nvPr/>
        </p:nvSpPr>
        <p:spPr bwMode="auto">
          <a:xfrm>
            <a:off x="7252665" y="5593995"/>
            <a:ext cx="3417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4" name="Text Box 6"/>
          <p:cNvSpPr txBox="1">
            <a:spLocks noChangeArrowheads="1"/>
          </p:cNvSpPr>
          <p:nvPr/>
        </p:nvSpPr>
        <p:spPr bwMode="auto">
          <a:xfrm>
            <a:off x="231897" y="2528289"/>
            <a:ext cx="8686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ea typeface="MS Mincho" pitchFamily="49" charset="-128"/>
              </a:rPr>
              <a:t>Here’s how it works for</a:t>
            </a:r>
          </a:p>
          <a:p>
            <a:pPr algn="ctr"/>
            <a:r>
              <a:rPr lang="en-US" err="1">
                <a:solidFill>
                  <a:srgbClr val="FF0000"/>
                </a:solidFill>
                <a:ea typeface="MS Mincho" pitchFamily="49" charset="-128"/>
              </a:rPr>
              <a:t>PiNerd</a:t>
            </a:r>
            <a:r>
              <a:rPr lang="en-US">
                <a:solidFill>
                  <a:srgbClr val="FF0000"/>
                </a:solidFill>
                <a:ea typeface="MS Mincho" pitchFamily="49" charset="-128"/>
              </a:rPr>
              <a:t> ben = </a:t>
            </a:r>
            <a:r>
              <a:rPr lang="en-US" err="1">
                <a:solidFill>
                  <a:srgbClr val="FF0000"/>
                </a:solidFill>
                <a:ea typeface="MS Mincho" pitchFamily="49" charset="-128"/>
              </a:rPr>
              <a:t>ann</a:t>
            </a:r>
            <a:r>
              <a:rPr lang="en-US">
                <a:ea typeface="MS Mincho" pitchFamily="49" charset="-128"/>
              </a:rPr>
              <a:t>;</a:t>
            </a:r>
            <a:endParaRPr lang="en-US">
              <a:cs typeface="Courier New" pitchFamily="49" charset="0"/>
            </a:endParaRPr>
          </a:p>
        </p:txBody>
      </p:sp>
      <p:sp>
        <p:nvSpPr>
          <p:cNvPr id="73" name="AutoShape 46"/>
          <p:cNvSpPr>
            <a:spLocks noChangeArrowheads="1"/>
          </p:cNvSpPr>
          <p:nvPr/>
        </p:nvSpPr>
        <p:spPr bwMode="auto">
          <a:xfrm flipH="1">
            <a:off x="5747023" y="1263642"/>
            <a:ext cx="2397931" cy="1198179"/>
          </a:xfrm>
          <a:prstGeom prst="wedgeRoundRectCallout">
            <a:avLst>
              <a:gd name="adj1" fmla="val 32322"/>
              <a:gd name="adj2" fmla="val 192068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>
                <a:solidFill>
                  <a:srgbClr val="6600CC"/>
                </a:solidFill>
              </a:rPr>
              <a:t>The old variable requires three slots of memory!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22222E-6 L 0.10954 -0.0465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9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7" grpId="0"/>
      <p:bldP spid="477191" grpId="0" uiExpand="1" build="p"/>
      <p:bldP spid="2" grpId="0"/>
      <p:bldP spid="70" grpId="0"/>
      <p:bldP spid="71" grpId="0"/>
      <p:bldP spid="72" grpId="0"/>
      <p:bldP spid="74" grpId="0"/>
      <p:bldP spid="73" grpId="0" animBg="1"/>
      <p:bldP spid="73" grpId="1" animBg="1"/>
      <p:bldP spid="73" grpId="2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A835-BFA0-4114-A833-AD0CEAFE299A}" type="slidenum">
              <a:rPr lang="en-US"/>
              <a:pPr/>
              <a:t>51</a:t>
            </a:fld>
            <a:endParaRPr lang="en-US"/>
          </a:p>
        </p:txBody>
      </p:sp>
      <p:sp>
        <p:nvSpPr>
          <p:cNvPr id="481282" name="Rectangle 2"/>
          <p:cNvSpPr>
            <a:spLocks noChangeArrowheads="1"/>
          </p:cNvSpPr>
          <p:nvPr/>
        </p:nvSpPr>
        <p:spPr bwMode="auto">
          <a:xfrm>
            <a:off x="139700" y="863600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83" name="Rectangle 3"/>
          <p:cNvSpPr>
            <a:spLocks noChangeArrowheads="1"/>
          </p:cNvSpPr>
          <p:nvPr/>
        </p:nvSpPr>
        <p:spPr bwMode="auto">
          <a:xfrm>
            <a:off x="-304800" y="825500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  <a:r>
              <a:rPr lang="en-US" sz="1800" b="1">
                <a:solidFill>
                  <a:srgbClr val="6600CC"/>
                </a:solidFill>
                <a:latin typeface="Times New Roman"/>
                <a:ea typeface="MS Mincho" pitchFamily="49" charset="-128"/>
              </a:rPr>
              <a:t>…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(){ delete[]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 }</a:t>
            </a:r>
          </a:p>
          <a:p>
            <a:pPr indent="457200" eaLnBrk="0" hangingPunct="0"/>
            <a:endParaRPr lang="en-US" sz="18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// copy constructor 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00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showOff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{ ...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Copy Constructor</a:t>
            </a:r>
          </a:p>
        </p:txBody>
      </p:sp>
      <p:grpSp>
        <p:nvGrpSpPr>
          <p:cNvPr id="481285" name="Group 5"/>
          <p:cNvGrpSpPr>
            <a:grpSpLocks/>
          </p:cNvGrpSpPr>
          <p:nvPr/>
        </p:nvGrpSpPr>
        <p:grpSpPr bwMode="auto">
          <a:xfrm>
            <a:off x="4572000" y="820738"/>
            <a:ext cx="4038600" cy="3065462"/>
            <a:chOff x="2976" y="1094"/>
            <a:chExt cx="3024" cy="1248"/>
          </a:xfrm>
        </p:grpSpPr>
        <p:sp>
          <p:nvSpPr>
            <p:cNvPr id="481286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287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(3);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ben =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eaLnBrk="0" hangingPunct="0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ann.showOff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81288" name="Text Box 8"/>
          <p:cNvSpPr txBox="1">
            <a:spLocks noChangeArrowheads="1"/>
          </p:cNvSpPr>
          <p:nvPr/>
        </p:nvSpPr>
        <p:spPr bwMode="auto">
          <a:xfrm>
            <a:off x="-65088" y="6054725"/>
            <a:ext cx="46370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Let’s see how to define our copy constructor!</a:t>
            </a:r>
          </a:p>
        </p:txBody>
      </p:sp>
      <p:sp>
        <p:nvSpPr>
          <p:cNvPr id="77" name="Rectangle 76"/>
          <p:cNvSpPr/>
          <p:nvPr/>
        </p:nvSpPr>
        <p:spPr>
          <a:xfrm>
            <a:off x="-314500" y="2743200"/>
            <a:ext cx="5410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&amp;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)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{</a:t>
            </a: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} </a:t>
            </a:r>
            <a:endParaRPr lang="en-US" sz="1800"/>
          </a:p>
        </p:txBody>
      </p:sp>
      <p:sp>
        <p:nvSpPr>
          <p:cNvPr id="78" name="Rounded Rectangular Callout 77"/>
          <p:cNvSpPr/>
          <p:nvPr/>
        </p:nvSpPr>
        <p:spPr bwMode="auto">
          <a:xfrm>
            <a:off x="4248150" y="3129482"/>
            <a:ext cx="4686300" cy="2142259"/>
          </a:xfrm>
          <a:prstGeom prst="wedgeRoundRectCallout">
            <a:avLst>
              <a:gd name="adj1" fmla="val -84758"/>
              <a:gd name="adj2" fmla="val -33366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/>
          </a:p>
          <a:p>
            <a:pPr algn="ctr"/>
            <a:r>
              <a:rPr lang="en-US"/>
              <a:t>First our copy constructor must determine how much memory is required by the new instance.</a:t>
            </a:r>
            <a:endParaRPr lang="en-US" sz="2800"/>
          </a:p>
        </p:txBody>
      </p:sp>
      <p:sp>
        <p:nvSpPr>
          <p:cNvPr id="80" name="Rectangle 79"/>
          <p:cNvSpPr/>
          <p:nvPr/>
        </p:nvSpPr>
        <p:spPr>
          <a:xfrm>
            <a:off x="550025" y="3300429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src.m_n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/>
          </a:p>
        </p:txBody>
      </p:sp>
      <p:sp>
        <p:nvSpPr>
          <p:cNvPr id="81" name="Rounded Rectangular Callout 80"/>
          <p:cNvSpPr/>
          <p:nvPr/>
        </p:nvSpPr>
        <p:spPr bwMode="auto">
          <a:xfrm>
            <a:off x="3581400" y="342900"/>
            <a:ext cx="4686300" cy="2142259"/>
          </a:xfrm>
          <a:prstGeom prst="wedgeRoundRectCallout">
            <a:avLst>
              <a:gd name="adj1" fmla="val -102851"/>
              <a:gd name="adj2" fmla="val 89253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/>
          </a:p>
          <a:p>
            <a:pPr algn="ctr"/>
            <a:r>
              <a:rPr lang="en-US"/>
              <a:t>This means: </a:t>
            </a:r>
            <a:br>
              <a:rPr lang="en-US"/>
            </a:b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“The new instance must have the same number of array slots as the old instance.”</a:t>
            </a:r>
            <a:endParaRPr lang="en-US" sz="28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8" grpId="0"/>
      <p:bldP spid="77" grpId="0"/>
      <p:bldP spid="78" grpId="0" animBg="1"/>
      <p:bldP spid="78" grpId="1" animBg="1"/>
      <p:bldP spid="80" grpId="0"/>
      <p:bldP spid="81" grpId="0" animBg="1"/>
      <p:bldP spid="81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A835-BFA0-4114-A833-AD0CEAFE299A}" type="slidenum">
              <a:rPr lang="en-US"/>
              <a:pPr/>
              <a:t>52</a:t>
            </a:fld>
            <a:endParaRPr lang="en-US"/>
          </a:p>
        </p:txBody>
      </p:sp>
      <p:sp>
        <p:nvSpPr>
          <p:cNvPr id="481282" name="Rectangle 2"/>
          <p:cNvSpPr>
            <a:spLocks noChangeArrowheads="1"/>
          </p:cNvSpPr>
          <p:nvPr/>
        </p:nvSpPr>
        <p:spPr bwMode="auto">
          <a:xfrm>
            <a:off x="139700" y="863600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83" name="Rectangle 3"/>
          <p:cNvSpPr>
            <a:spLocks noChangeArrowheads="1"/>
          </p:cNvSpPr>
          <p:nvPr/>
        </p:nvSpPr>
        <p:spPr bwMode="auto">
          <a:xfrm>
            <a:off x="-304800" y="825500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  <a:r>
              <a:rPr lang="en-US" sz="1800" b="1">
                <a:solidFill>
                  <a:srgbClr val="6600CC"/>
                </a:solidFill>
                <a:latin typeface="Times New Roman"/>
                <a:ea typeface="MS Mincho" pitchFamily="49" charset="-128"/>
              </a:rPr>
              <a:t>…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(){ delete[]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 }</a:t>
            </a:r>
          </a:p>
          <a:p>
            <a:pPr indent="457200" eaLnBrk="0" hangingPunct="0"/>
            <a:endParaRPr lang="en-US" sz="18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// copy constructor 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00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showOff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{ ...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Copy Constructor</a:t>
            </a:r>
          </a:p>
        </p:txBody>
      </p:sp>
      <p:grpSp>
        <p:nvGrpSpPr>
          <p:cNvPr id="481285" name="Group 5"/>
          <p:cNvGrpSpPr>
            <a:grpSpLocks/>
          </p:cNvGrpSpPr>
          <p:nvPr/>
        </p:nvGrpSpPr>
        <p:grpSpPr bwMode="auto">
          <a:xfrm>
            <a:off x="4572000" y="820738"/>
            <a:ext cx="4038600" cy="3065462"/>
            <a:chOff x="2976" y="1094"/>
            <a:chExt cx="3024" cy="1248"/>
          </a:xfrm>
        </p:grpSpPr>
        <p:sp>
          <p:nvSpPr>
            <p:cNvPr id="481286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287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(3);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ben =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eaLnBrk="0" hangingPunct="0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ann.showOff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81288" name="Text Box 8"/>
          <p:cNvSpPr txBox="1">
            <a:spLocks noChangeArrowheads="1"/>
          </p:cNvSpPr>
          <p:nvPr/>
        </p:nvSpPr>
        <p:spPr bwMode="auto">
          <a:xfrm>
            <a:off x="-65088" y="6054725"/>
            <a:ext cx="46370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Let’s see how to define our copy constructor!</a:t>
            </a:r>
          </a:p>
        </p:txBody>
      </p:sp>
      <p:sp>
        <p:nvSpPr>
          <p:cNvPr id="77" name="Rectangle 76"/>
          <p:cNvSpPr/>
          <p:nvPr/>
        </p:nvSpPr>
        <p:spPr>
          <a:xfrm>
            <a:off x="-314500" y="2743200"/>
            <a:ext cx="5410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&amp;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)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{</a:t>
            </a: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} </a:t>
            </a:r>
            <a:endParaRPr lang="en-US" sz="1800"/>
          </a:p>
        </p:txBody>
      </p:sp>
      <p:sp>
        <p:nvSpPr>
          <p:cNvPr id="78" name="Rounded Rectangular Callout 77"/>
          <p:cNvSpPr/>
          <p:nvPr/>
        </p:nvSpPr>
        <p:spPr bwMode="auto">
          <a:xfrm>
            <a:off x="4354830" y="3694862"/>
            <a:ext cx="4686300" cy="1731963"/>
          </a:xfrm>
          <a:prstGeom prst="wedgeRoundRectCallout">
            <a:avLst>
              <a:gd name="adj1" fmla="val -84758"/>
              <a:gd name="adj2" fmla="val -39575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/>
          </a:p>
          <a:p>
            <a:pPr algn="ctr"/>
            <a:r>
              <a:rPr lang="en-US"/>
              <a:t>Next, our copy constructor must allocate its own copy of any dynamic memory!</a:t>
            </a:r>
            <a:endParaRPr lang="en-US" sz="2800"/>
          </a:p>
        </p:txBody>
      </p:sp>
      <p:sp>
        <p:nvSpPr>
          <p:cNvPr id="80" name="Rectangle 79"/>
          <p:cNvSpPr/>
          <p:nvPr/>
        </p:nvSpPr>
        <p:spPr>
          <a:xfrm>
            <a:off x="550025" y="3300429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src.m_n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/>
          </a:p>
        </p:txBody>
      </p:sp>
      <p:sp>
        <p:nvSpPr>
          <p:cNvPr id="81" name="Rounded Rectangular Callout 80"/>
          <p:cNvSpPr/>
          <p:nvPr/>
        </p:nvSpPr>
        <p:spPr bwMode="auto">
          <a:xfrm>
            <a:off x="3658809" y="656706"/>
            <a:ext cx="4686300" cy="2142259"/>
          </a:xfrm>
          <a:prstGeom prst="wedgeRoundRectCallout">
            <a:avLst>
              <a:gd name="adj1" fmla="val -102851"/>
              <a:gd name="adj2" fmla="val 89253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/>
          </a:p>
          <a:p>
            <a:pPr algn="ctr"/>
            <a:r>
              <a:rPr lang="en-US"/>
              <a:t>This ensures that the new instance </a:t>
            </a:r>
            <a:r>
              <a:rPr lang="en-US">
                <a:solidFill>
                  <a:srgbClr val="FF0000"/>
                </a:solidFill>
              </a:rPr>
              <a:t>has its own array </a:t>
            </a:r>
            <a:r>
              <a:rPr lang="en-US"/>
              <a:t>and doesn’t share the old instance’s array!</a:t>
            </a:r>
            <a:endParaRPr lang="en-US" sz="2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0025" y="3556957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];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0651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81" grpId="0" animBg="1"/>
      <p:bldP spid="81" grpId="1" animBg="1"/>
      <p:bldP spid="1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A835-BFA0-4114-A833-AD0CEAFE299A}" type="slidenum">
              <a:rPr lang="en-US"/>
              <a:pPr/>
              <a:t>53</a:t>
            </a:fld>
            <a:endParaRPr lang="en-US"/>
          </a:p>
        </p:txBody>
      </p:sp>
      <p:sp>
        <p:nvSpPr>
          <p:cNvPr id="481282" name="Rectangle 2"/>
          <p:cNvSpPr>
            <a:spLocks noChangeArrowheads="1"/>
          </p:cNvSpPr>
          <p:nvPr/>
        </p:nvSpPr>
        <p:spPr bwMode="auto">
          <a:xfrm>
            <a:off x="139700" y="863600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83" name="Rectangle 3"/>
          <p:cNvSpPr>
            <a:spLocks noChangeArrowheads="1"/>
          </p:cNvSpPr>
          <p:nvPr/>
        </p:nvSpPr>
        <p:spPr bwMode="auto">
          <a:xfrm>
            <a:off x="-304800" y="825500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  <a:r>
              <a:rPr lang="en-US" sz="1800" b="1">
                <a:solidFill>
                  <a:srgbClr val="6600CC"/>
                </a:solidFill>
                <a:latin typeface="Times New Roman"/>
                <a:ea typeface="MS Mincho" pitchFamily="49" charset="-128"/>
              </a:rPr>
              <a:t>…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(){ delete[]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 }</a:t>
            </a:r>
          </a:p>
          <a:p>
            <a:pPr indent="457200" eaLnBrk="0" hangingPunct="0"/>
            <a:endParaRPr lang="en-US" sz="18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// copy constructor 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00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showOff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{ ...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Copy Constructor</a:t>
            </a:r>
          </a:p>
        </p:txBody>
      </p:sp>
      <p:grpSp>
        <p:nvGrpSpPr>
          <p:cNvPr id="481285" name="Group 5"/>
          <p:cNvGrpSpPr>
            <a:grpSpLocks/>
          </p:cNvGrpSpPr>
          <p:nvPr/>
        </p:nvGrpSpPr>
        <p:grpSpPr bwMode="auto">
          <a:xfrm>
            <a:off x="4572000" y="820738"/>
            <a:ext cx="4038600" cy="3065462"/>
            <a:chOff x="2976" y="1094"/>
            <a:chExt cx="3024" cy="1248"/>
          </a:xfrm>
        </p:grpSpPr>
        <p:sp>
          <p:nvSpPr>
            <p:cNvPr id="481286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287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(3);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ben =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eaLnBrk="0" hangingPunct="0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ann.showOff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81288" name="Text Box 8"/>
          <p:cNvSpPr txBox="1">
            <a:spLocks noChangeArrowheads="1"/>
          </p:cNvSpPr>
          <p:nvPr/>
        </p:nvSpPr>
        <p:spPr bwMode="auto">
          <a:xfrm>
            <a:off x="-65088" y="6054725"/>
            <a:ext cx="46370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Let’s see how to define our copy constructor!</a:t>
            </a:r>
          </a:p>
        </p:txBody>
      </p:sp>
      <p:sp>
        <p:nvSpPr>
          <p:cNvPr id="77" name="Rectangle 76"/>
          <p:cNvSpPr/>
          <p:nvPr/>
        </p:nvSpPr>
        <p:spPr>
          <a:xfrm>
            <a:off x="-314500" y="2743200"/>
            <a:ext cx="5410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&amp;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)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{</a:t>
            </a: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} </a:t>
            </a:r>
            <a:endParaRPr lang="en-US" sz="1800"/>
          </a:p>
        </p:txBody>
      </p:sp>
      <p:sp>
        <p:nvSpPr>
          <p:cNvPr id="78" name="Rounded Rectangular Callout 77"/>
          <p:cNvSpPr/>
          <p:nvPr/>
        </p:nvSpPr>
        <p:spPr bwMode="auto">
          <a:xfrm>
            <a:off x="4341552" y="4367212"/>
            <a:ext cx="4802447" cy="1731963"/>
          </a:xfrm>
          <a:prstGeom prst="wedgeRoundRectCallout">
            <a:avLst>
              <a:gd name="adj1" fmla="val -84758"/>
              <a:gd name="adj2" fmla="val -46294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/>
          </a:p>
          <a:p>
            <a:pPr algn="ctr"/>
            <a:r>
              <a:rPr lang="en-US"/>
              <a:t>Finally, we have to manually </a:t>
            </a:r>
            <a:r>
              <a:rPr lang="en-US">
                <a:solidFill>
                  <a:srgbClr val="FF0000"/>
                </a:solidFill>
              </a:rPr>
              <a:t>copy over the contents </a:t>
            </a:r>
            <a:r>
              <a:rPr lang="en-US"/>
              <a:t>of the original array to our new array.</a:t>
            </a:r>
            <a:endParaRPr lang="en-US" sz="2800"/>
          </a:p>
        </p:txBody>
      </p:sp>
      <p:sp>
        <p:nvSpPr>
          <p:cNvPr id="80" name="Rectangle 79"/>
          <p:cNvSpPr/>
          <p:nvPr/>
        </p:nvSpPr>
        <p:spPr>
          <a:xfrm>
            <a:off x="550025" y="3300429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src.m_n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550025" y="3556957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];</a:t>
            </a:r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83125" y="3851765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for (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m_n;j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[j] =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src.m_pi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[j];</a:t>
            </a:r>
            <a:endParaRPr lang="en-US" sz="1800"/>
          </a:p>
        </p:txBody>
      </p:sp>
      <p:sp>
        <p:nvSpPr>
          <p:cNvPr id="81" name="Rounded Rectangular Callout 80"/>
          <p:cNvSpPr/>
          <p:nvPr/>
        </p:nvSpPr>
        <p:spPr bwMode="auto">
          <a:xfrm>
            <a:off x="4431838" y="1195821"/>
            <a:ext cx="4686300" cy="1547380"/>
          </a:xfrm>
          <a:prstGeom prst="wedgeRoundRectCallout">
            <a:avLst>
              <a:gd name="adj1" fmla="val -83339"/>
              <a:gd name="adj2" fmla="val 126858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/>
          </a:p>
          <a:p>
            <a:pPr algn="ctr"/>
            <a:r>
              <a:rPr lang="en-US"/>
              <a:t>This ensures that the new instance </a:t>
            </a:r>
            <a:r>
              <a:rPr lang="en-US">
                <a:solidFill>
                  <a:srgbClr val="FF0000"/>
                </a:solidFill>
              </a:rPr>
              <a:t>has its own copy of all of the array data!</a:t>
            </a:r>
            <a:endParaRPr 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30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16" grpId="0"/>
      <p:bldP spid="81" grpId="0" animBg="1"/>
      <p:bldP spid="81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A835-BFA0-4114-A833-AD0CEAFE299A}" type="slidenum">
              <a:rPr lang="en-US"/>
              <a:pPr/>
              <a:t>54</a:t>
            </a:fld>
            <a:endParaRPr lang="en-US"/>
          </a:p>
        </p:txBody>
      </p:sp>
      <p:sp>
        <p:nvSpPr>
          <p:cNvPr id="481282" name="Rectangle 2"/>
          <p:cNvSpPr>
            <a:spLocks noChangeArrowheads="1"/>
          </p:cNvSpPr>
          <p:nvPr/>
        </p:nvSpPr>
        <p:spPr bwMode="auto">
          <a:xfrm>
            <a:off x="139700" y="863600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83" name="Rectangle 3"/>
          <p:cNvSpPr>
            <a:spLocks noChangeArrowheads="1"/>
          </p:cNvSpPr>
          <p:nvPr/>
        </p:nvSpPr>
        <p:spPr bwMode="auto">
          <a:xfrm>
            <a:off x="-304800" y="825500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  <a:r>
              <a:rPr lang="en-US" sz="1800" b="1">
                <a:solidFill>
                  <a:srgbClr val="6600CC"/>
                </a:solidFill>
                <a:latin typeface="Times New Roman"/>
                <a:ea typeface="MS Mincho" pitchFamily="49" charset="-128"/>
              </a:rPr>
              <a:t>…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(){ delete[]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 }</a:t>
            </a:r>
          </a:p>
          <a:p>
            <a:pPr indent="457200" eaLnBrk="0" hangingPunct="0"/>
            <a:endParaRPr lang="en-US" sz="18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// copy constructor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&amp;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)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{</a:t>
            </a: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src.m_n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];</a:t>
            </a: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m_n;j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[j] =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src.m_pi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[j];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} </a:t>
            </a:r>
            <a:endParaRPr lang="en-US" sz="100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showOff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{ ...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Copy Constructor</a:t>
            </a:r>
          </a:p>
        </p:txBody>
      </p:sp>
      <p:grpSp>
        <p:nvGrpSpPr>
          <p:cNvPr id="481285" name="Group 5"/>
          <p:cNvGrpSpPr>
            <a:grpSpLocks/>
          </p:cNvGrpSpPr>
          <p:nvPr/>
        </p:nvGrpSpPr>
        <p:grpSpPr bwMode="auto">
          <a:xfrm>
            <a:off x="4572000" y="820738"/>
            <a:ext cx="4038600" cy="3065462"/>
            <a:chOff x="2976" y="1094"/>
            <a:chExt cx="3024" cy="1248"/>
          </a:xfrm>
        </p:grpSpPr>
        <p:sp>
          <p:nvSpPr>
            <p:cNvPr id="481286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287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(3);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ben =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eaLnBrk="0" hangingPunct="0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ann.showOff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81288" name="Text Box 8"/>
          <p:cNvSpPr txBox="1">
            <a:spLocks noChangeArrowheads="1"/>
          </p:cNvSpPr>
          <p:nvPr/>
        </p:nvSpPr>
        <p:spPr bwMode="auto">
          <a:xfrm>
            <a:off x="-65088" y="6054725"/>
            <a:ext cx="46370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Let’s watch our correct copy constructor work!</a:t>
            </a:r>
          </a:p>
        </p:txBody>
      </p:sp>
      <p:grpSp>
        <p:nvGrpSpPr>
          <p:cNvPr id="481289" name="Group 9"/>
          <p:cNvGrpSpPr>
            <a:grpSpLocks/>
          </p:cNvGrpSpPr>
          <p:nvPr/>
        </p:nvGrpSpPr>
        <p:grpSpPr bwMode="auto">
          <a:xfrm>
            <a:off x="4516441" y="4724400"/>
            <a:ext cx="1955802" cy="990600"/>
            <a:chOff x="2694" y="2880"/>
            <a:chExt cx="1232" cy="624"/>
          </a:xfrm>
        </p:grpSpPr>
        <p:grpSp>
          <p:nvGrpSpPr>
            <p:cNvPr id="481290" name="Group 10"/>
            <p:cNvGrpSpPr>
              <a:grpSpLocks/>
            </p:cNvGrpSpPr>
            <p:nvPr/>
          </p:nvGrpSpPr>
          <p:grpSpPr bwMode="auto">
            <a:xfrm>
              <a:off x="2694" y="2880"/>
              <a:ext cx="1232" cy="624"/>
              <a:chOff x="2727" y="3456"/>
              <a:chExt cx="1305" cy="624"/>
            </a:xfrm>
          </p:grpSpPr>
          <p:grpSp>
            <p:nvGrpSpPr>
              <p:cNvPr id="481291" name="Group 11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81292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29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81294" name="Text Box 14"/>
              <p:cNvSpPr txBox="1">
                <a:spLocks noChangeArrowheads="1"/>
              </p:cNvSpPr>
              <p:nvPr/>
            </p:nvSpPr>
            <p:spPr bwMode="auto">
              <a:xfrm>
                <a:off x="2727" y="3456"/>
                <a:ext cx="44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err="1">
                    <a:solidFill>
                      <a:schemeClr val="accent2"/>
                    </a:solidFill>
                  </a:rPr>
                  <a:t>ann</a:t>
                </a:r>
                <a:endParaRPr lang="en-US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481295" name="Rectangle 15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1296" name="Text Box 16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81297" name="Text Box 17"/>
            <p:cNvSpPr txBox="1">
              <a:spLocks noChangeArrowheads="1"/>
            </p:cNvSpPr>
            <p:nvPr/>
          </p:nvSpPr>
          <p:spPr bwMode="auto">
            <a:xfrm>
              <a:off x="3109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 err="1">
                  <a:solidFill>
                    <a:schemeClr val="bg1"/>
                  </a:solidFill>
                </a:rPr>
                <a:t>m_pi</a:t>
              </a:r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481298" name="Rectangle 18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81299" name="Text Box 19"/>
          <p:cNvSpPr txBox="1">
            <a:spLocks noChangeArrowheads="1"/>
          </p:cNvSpPr>
          <p:nvPr/>
        </p:nvSpPr>
        <p:spPr bwMode="auto">
          <a:xfrm>
            <a:off x="5924550" y="48561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</a:t>
            </a:r>
          </a:p>
        </p:txBody>
      </p:sp>
      <p:grpSp>
        <p:nvGrpSpPr>
          <p:cNvPr id="481300" name="Group 20"/>
          <p:cNvGrpSpPr>
            <a:grpSpLocks/>
          </p:cNvGrpSpPr>
          <p:nvPr/>
        </p:nvGrpSpPr>
        <p:grpSpPr bwMode="auto">
          <a:xfrm>
            <a:off x="6935788" y="4673600"/>
            <a:ext cx="2214562" cy="1006475"/>
            <a:chOff x="4289" y="3264"/>
            <a:chExt cx="1395" cy="634"/>
          </a:xfrm>
        </p:grpSpPr>
        <p:sp>
          <p:nvSpPr>
            <p:cNvPr id="481301" name="Rectangle 21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02" name="Rectangle 22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03" name="Text Box 23"/>
            <p:cNvSpPr txBox="1">
              <a:spLocks noChangeArrowheads="1"/>
            </p:cNvSpPr>
            <p:nvPr/>
          </p:nvSpPr>
          <p:spPr bwMode="auto">
            <a:xfrm>
              <a:off x="4800" y="3264"/>
              <a:ext cx="8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00000800</a:t>
              </a:r>
            </a:p>
            <a:p>
              <a:r>
                <a:rPr lang="en-US" sz="2000" b="1">
                  <a:latin typeface="Courier New" pitchFamily="49" charset="0"/>
                </a:rPr>
                <a:t>00000804</a:t>
              </a:r>
            </a:p>
            <a:p>
              <a:r>
                <a:rPr lang="en-US" sz="2000" b="1">
                  <a:latin typeface="Courier New" pitchFamily="49" charset="0"/>
                </a:rPr>
                <a:t>00000808</a:t>
              </a:r>
            </a:p>
          </p:txBody>
        </p:sp>
        <p:sp>
          <p:nvSpPr>
            <p:cNvPr id="481304" name="Rectangle 24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05" name="Text Box 25"/>
          <p:cNvSpPr txBox="1">
            <a:spLocks noChangeArrowheads="1"/>
          </p:cNvSpPr>
          <p:nvPr/>
        </p:nvSpPr>
        <p:spPr bwMode="auto">
          <a:xfrm>
            <a:off x="5834063" y="5273675"/>
            <a:ext cx="579437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700"/>
              <a:t>800</a:t>
            </a:r>
          </a:p>
        </p:txBody>
      </p:sp>
      <p:cxnSp>
        <p:nvCxnSpPr>
          <p:cNvPr id="481306" name="AutoShape 26"/>
          <p:cNvCxnSpPr>
            <a:cxnSpLocks noChangeShapeType="1"/>
            <a:stCxn id="481305" idx="3"/>
            <a:endCxn id="481301" idx="1"/>
          </p:cNvCxnSpPr>
          <p:nvPr/>
        </p:nvCxnSpPr>
        <p:spPr bwMode="auto">
          <a:xfrm flipV="1">
            <a:off x="6413500" y="4849813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07" name="Text Box 27"/>
          <p:cNvSpPr txBox="1">
            <a:spLocks noChangeArrowheads="1"/>
          </p:cNvSpPr>
          <p:nvPr/>
        </p:nvSpPr>
        <p:spPr bwMode="auto">
          <a:xfrm>
            <a:off x="7139255" y="4594225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3</a:t>
            </a:r>
          </a:p>
        </p:txBody>
      </p:sp>
      <p:sp>
        <p:nvSpPr>
          <p:cNvPr id="481308" name="Text Box 28"/>
          <p:cNvSpPr txBox="1">
            <a:spLocks noChangeArrowheads="1"/>
          </p:cNvSpPr>
          <p:nvPr/>
        </p:nvSpPr>
        <p:spPr bwMode="auto">
          <a:xfrm>
            <a:off x="7187159" y="4916488"/>
            <a:ext cx="3465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1</a:t>
            </a:r>
          </a:p>
        </p:txBody>
      </p:sp>
      <p:sp>
        <p:nvSpPr>
          <p:cNvPr id="481309" name="Text Box 29"/>
          <p:cNvSpPr txBox="1">
            <a:spLocks noChangeArrowheads="1"/>
          </p:cNvSpPr>
          <p:nvPr/>
        </p:nvSpPr>
        <p:spPr bwMode="auto">
          <a:xfrm>
            <a:off x="7162800" y="5232400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4</a:t>
            </a:r>
          </a:p>
        </p:txBody>
      </p:sp>
      <p:sp>
        <p:nvSpPr>
          <p:cNvPr id="481310" name="Line 30"/>
          <p:cNvSpPr>
            <a:spLocks noChangeShapeType="1"/>
          </p:cNvSpPr>
          <p:nvPr/>
        </p:nvSpPr>
        <p:spPr bwMode="auto">
          <a:xfrm>
            <a:off x="215900" y="1816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11" name="Line 31"/>
          <p:cNvSpPr>
            <a:spLocks noChangeShapeType="1"/>
          </p:cNvSpPr>
          <p:nvPr/>
        </p:nvSpPr>
        <p:spPr bwMode="auto">
          <a:xfrm>
            <a:off x="4648200" y="15367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12" name="Line 32"/>
          <p:cNvSpPr>
            <a:spLocks noChangeShapeType="1"/>
          </p:cNvSpPr>
          <p:nvPr/>
        </p:nvSpPr>
        <p:spPr bwMode="auto">
          <a:xfrm>
            <a:off x="4673600" y="1816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13" name="Line 33"/>
          <p:cNvSpPr>
            <a:spLocks noChangeShapeType="1"/>
          </p:cNvSpPr>
          <p:nvPr/>
        </p:nvSpPr>
        <p:spPr bwMode="auto">
          <a:xfrm>
            <a:off x="5029200" y="23749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14" name="Line 34"/>
          <p:cNvSpPr>
            <a:spLocks noChangeShapeType="1"/>
          </p:cNvSpPr>
          <p:nvPr/>
        </p:nvSpPr>
        <p:spPr bwMode="auto">
          <a:xfrm>
            <a:off x="254000" y="2908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81315" name="Group 35"/>
          <p:cNvGrpSpPr>
            <a:grpSpLocks/>
          </p:cNvGrpSpPr>
          <p:nvPr/>
        </p:nvGrpSpPr>
        <p:grpSpPr bwMode="auto">
          <a:xfrm>
            <a:off x="4495798" y="5715000"/>
            <a:ext cx="1984373" cy="990600"/>
            <a:chOff x="2680" y="2880"/>
            <a:chExt cx="1250" cy="624"/>
          </a:xfrm>
        </p:grpSpPr>
        <p:grpSp>
          <p:nvGrpSpPr>
            <p:cNvPr id="481316" name="Group 36"/>
            <p:cNvGrpSpPr>
              <a:grpSpLocks/>
            </p:cNvGrpSpPr>
            <p:nvPr/>
          </p:nvGrpSpPr>
          <p:grpSpPr bwMode="auto">
            <a:xfrm>
              <a:off x="2680" y="2880"/>
              <a:ext cx="1250" cy="624"/>
              <a:chOff x="2709" y="3456"/>
              <a:chExt cx="1323" cy="624"/>
            </a:xfrm>
          </p:grpSpPr>
          <p:grpSp>
            <p:nvGrpSpPr>
              <p:cNvPr id="481317" name="Group 37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81318" name="Rectangle 38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31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81320" name="Text Box 40"/>
              <p:cNvSpPr txBox="1">
                <a:spLocks noChangeArrowheads="1"/>
              </p:cNvSpPr>
              <p:nvPr/>
            </p:nvSpPr>
            <p:spPr bwMode="auto">
              <a:xfrm>
                <a:off x="2709" y="3456"/>
                <a:ext cx="46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ben</a:t>
                </a:r>
              </a:p>
            </p:txBody>
          </p:sp>
        </p:grpSp>
        <p:sp>
          <p:nvSpPr>
            <p:cNvPr id="481321" name="Rectangle 41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1322" name="Text Box 42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81323" name="Text Box 43"/>
            <p:cNvSpPr txBox="1">
              <a:spLocks noChangeArrowheads="1"/>
            </p:cNvSpPr>
            <p:nvPr/>
          </p:nvSpPr>
          <p:spPr bwMode="auto">
            <a:xfrm>
              <a:off x="3109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 err="1">
                  <a:solidFill>
                    <a:schemeClr val="bg1"/>
                  </a:solidFill>
                </a:rPr>
                <a:t>m_pi</a:t>
              </a:r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481324" name="Rectangle 44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81325" name="Text Box 45"/>
          <p:cNvSpPr txBox="1">
            <a:spLocks noChangeArrowheads="1"/>
          </p:cNvSpPr>
          <p:nvPr/>
        </p:nvSpPr>
        <p:spPr bwMode="auto">
          <a:xfrm>
            <a:off x="4358542" y="4724400"/>
            <a:ext cx="725488" cy="4572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err="1">
                <a:solidFill>
                  <a:srgbClr val="6600CC"/>
                </a:solidFill>
              </a:rPr>
              <a:t>src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  <p:sp>
        <p:nvSpPr>
          <p:cNvPr id="481326" name="Line 46"/>
          <p:cNvSpPr>
            <a:spLocks noChangeShapeType="1"/>
          </p:cNvSpPr>
          <p:nvPr/>
        </p:nvSpPr>
        <p:spPr bwMode="auto">
          <a:xfrm>
            <a:off x="457200" y="3492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27" name="Text Box 47"/>
          <p:cNvSpPr txBox="1">
            <a:spLocks noChangeArrowheads="1"/>
          </p:cNvSpPr>
          <p:nvPr/>
        </p:nvSpPr>
        <p:spPr bwMode="auto">
          <a:xfrm>
            <a:off x="5918200" y="58642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</a:t>
            </a:r>
          </a:p>
        </p:txBody>
      </p:sp>
      <p:cxnSp>
        <p:nvCxnSpPr>
          <p:cNvPr id="481328" name="AutoShape 48"/>
          <p:cNvCxnSpPr>
            <a:cxnSpLocks noChangeShapeType="1"/>
            <a:stCxn id="481299" idx="3"/>
            <a:endCxn id="481327" idx="3"/>
          </p:cNvCxnSpPr>
          <p:nvPr/>
        </p:nvCxnSpPr>
        <p:spPr bwMode="auto">
          <a:xfrm flipH="1">
            <a:off x="6257925" y="5054600"/>
            <a:ext cx="6350" cy="1008063"/>
          </a:xfrm>
          <a:prstGeom prst="curvedConnector3">
            <a:avLst>
              <a:gd name="adj1" fmla="val -36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29" name="Line 49"/>
          <p:cNvSpPr>
            <a:spLocks noChangeShapeType="1"/>
          </p:cNvSpPr>
          <p:nvPr/>
        </p:nvSpPr>
        <p:spPr bwMode="auto">
          <a:xfrm>
            <a:off x="469900" y="3759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30" name="AutoShape 50"/>
          <p:cNvSpPr>
            <a:spLocks noChangeArrowheads="1"/>
          </p:cNvSpPr>
          <p:nvPr/>
        </p:nvSpPr>
        <p:spPr bwMode="auto">
          <a:xfrm>
            <a:off x="1828800" y="1181100"/>
            <a:ext cx="4953000" cy="2171700"/>
          </a:xfrm>
          <a:prstGeom prst="wedgeRoundRectCallout">
            <a:avLst>
              <a:gd name="adj1" fmla="val -47306"/>
              <a:gd name="adj2" fmla="val 64764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/>
              <a:t>Operating system, the </a:t>
            </a:r>
            <a:r>
              <a:rPr lang="en-US" sz="2800">
                <a:solidFill>
                  <a:srgbClr val="6600CC"/>
                </a:solidFill>
              </a:rPr>
              <a:t>original variable</a:t>
            </a:r>
            <a:r>
              <a:rPr lang="en-US" sz="2800"/>
              <a:t> needed </a:t>
            </a:r>
            <a:r>
              <a:rPr lang="en-US" sz="2800">
                <a:solidFill>
                  <a:schemeClr val="accent2"/>
                </a:solidFill>
              </a:rPr>
              <a:t>12</a:t>
            </a:r>
            <a:r>
              <a:rPr lang="en-US" sz="2800"/>
              <a:t> bytes of memory, so can you reserve </a:t>
            </a:r>
            <a:r>
              <a:rPr lang="en-US" sz="2800">
                <a:solidFill>
                  <a:schemeClr val="accent2"/>
                </a:solidFill>
              </a:rPr>
              <a:t>12</a:t>
            </a:r>
            <a:r>
              <a:rPr lang="en-US" sz="2800"/>
              <a:t> bytes for me too?</a:t>
            </a:r>
          </a:p>
        </p:txBody>
      </p:sp>
      <p:sp>
        <p:nvSpPr>
          <p:cNvPr id="481331" name="AutoShape 51"/>
          <p:cNvSpPr>
            <a:spLocks noChangeArrowheads="1"/>
          </p:cNvSpPr>
          <p:nvPr/>
        </p:nvSpPr>
        <p:spPr bwMode="auto">
          <a:xfrm flipH="1">
            <a:off x="4572000" y="4114800"/>
            <a:ext cx="3340100" cy="1790700"/>
          </a:xfrm>
          <a:prstGeom prst="wedgeRoundRectCallout">
            <a:avLst>
              <a:gd name="adj1" fmla="val -86458"/>
              <a:gd name="adj2" fmla="val 10443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/>
              <a:t>Sure, I’ll reserve </a:t>
            </a:r>
            <a:r>
              <a:rPr lang="en-US" sz="2800">
                <a:solidFill>
                  <a:srgbClr val="990000"/>
                </a:solidFill>
              </a:rPr>
              <a:t>12</a:t>
            </a:r>
            <a:r>
              <a:rPr lang="en-US" sz="2800"/>
              <a:t> bytes for you at address </a:t>
            </a:r>
            <a:r>
              <a:rPr lang="en-US" sz="2800">
                <a:solidFill>
                  <a:srgbClr val="990000"/>
                </a:solidFill>
              </a:rPr>
              <a:t>900</a:t>
            </a:r>
            <a:r>
              <a:rPr lang="en-US" sz="2800"/>
              <a:t>.</a:t>
            </a:r>
          </a:p>
        </p:txBody>
      </p:sp>
      <p:grpSp>
        <p:nvGrpSpPr>
          <p:cNvPr id="481332" name="Group 52"/>
          <p:cNvGrpSpPr>
            <a:grpSpLocks/>
          </p:cNvGrpSpPr>
          <p:nvPr/>
        </p:nvGrpSpPr>
        <p:grpSpPr bwMode="auto">
          <a:xfrm>
            <a:off x="6921500" y="5791200"/>
            <a:ext cx="2214563" cy="1006475"/>
            <a:chOff x="4289" y="3264"/>
            <a:chExt cx="1395" cy="634"/>
          </a:xfrm>
        </p:grpSpPr>
        <p:sp>
          <p:nvSpPr>
            <p:cNvPr id="481333" name="Rectangle 53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34" name="Rectangle 54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35" name="Text Box 55"/>
            <p:cNvSpPr txBox="1">
              <a:spLocks noChangeArrowheads="1"/>
            </p:cNvSpPr>
            <p:nvPr/>
          </p:nvSpPr>
          <p:spPr bwMode="auto">
            <a:xfrm>
              <a:off x="4800" y="3264"/>
              <a:ext cx="8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00000900</a:t>
              </a:r>
            </a:p>
            <a:p>
              <a:r>
                <a:rPr lang="en-US" sz="2000" b="1">
                  <a:latin typeface="Courier New" pitchFamily="49" charset="0"/>
                </a:rPr>
                <a:t>00000904</a:t>
              </a:r>
            </a:p>
            <a:p>
              <a:r>
                <a:rPr lang="en-US" sz="2000" b="1">
                  <a:latin typeface="Courier New" pitchFamily="49" charset="0"/>
                </a:rPr>
                <a:t>00000908</a:t>
              </a:r>
            </a:p>
          </p:txBody>
        </p:sp>
        <p:sp>
          <p:nvSpPr>
            <p:cNvPr id="481336" name="Rectangle 56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37" name="Text Box 57"/>
          <p:cNvSpPr txBox="1">
            <a:spLocks noChangeArrowheads="1"/>
          </p:cNvSpPr>
          <p:nvPr/>
        </p:nvSpPr>
        <p:spPr bwMode="auto">
          <a:xfrm>
            <a:off x="5829300" y="6265863"/>
            <a:ext cx="579438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700">
                <a:solidFill>
                  <a:srgbClr val="FF0066"/>
                </a:solidFill>
              </a:rPr>
              <a:t>900</a:t>
            </a:r>
          </a:p>
        </p:txBody>
      </p:sp>
      <p:cxnSp>
        <p:nvCxnSpPr>
          <p:cNvPr id="481338" name="AutoShape 58"/>
          <p:cNvCxnSpPr>
            <a:cxnSpLocks noChangeShapeType="1"/>
          </p:cNvCxnSpPr>
          <p:nvPr/>
        </p:nvCxnSpPr>
        <p:spPr bwMode="auto">
          <a:xfrm flipV="1">
            <a:off x="6346825" y="5851525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39" name="Line 59"/>
          <p:cNvSpPr>
            <a:spLocks noChangeShapeType="1"/>
          </p:cNvSpPr>
          <p:nvPr/>
        </p:nvSpPr>
        <p:spPr bwMode="auto">
          <a:xfrm>
            <a:off x="469900" y="4000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40" name="AutoShape 60"/>
          <p:cNvSpPr>
            <a:spLocks noChangeArrowheads="1"/>
          </p:cNvSpPr>
          <p:nvPr/>
        </p:nvSpPr>
        <p:spPr bwMode="auto">
          <a:xfrm>
            <a:off x="2057400" y="1651000"/>
            <a:ext cx="4864100" cy="1930400"/>
          </a:xfrm>
          <a:prstGeom prst="wedgeRoundRectCallout">
            <a:avLst>
              <a:gd name="adj1" fmla="val -47259"/>
              <a:gd name="adj2" fmla="val 6661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/>
              <a:t>Now I’ll copy the values from the old array into my new array.</a:t>
            </a:r>
          </a:p>
        </p:txBody>
      </p:sp>
      <p:sp>
        <p:nvSpPr>
          <p:cNvPr id="481341" name="Line 61"/>
          <p:cNvSpPr>
            <a:spLocks noChangeShapeType="1"/>
          </p:cNvSpPr>
          <p:nvPr/>
        </p:nvSpPr>
        <p:spPr bwMode="auto">
          <a:xfrm>
            <a:off x="787400" y="42926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42" name="Text Box 62"/>
          <p:cNvSpPr txBox="1">
            <a:spLocks noChangeArrowheads="1"/>
          </p:cNvSpPr>
          <p:nvPr/>
        </p:nvSpPr>
        <p:spPr bwMode="auto">
          <a:xfrm>
            <a:off x="7132905" y="5729288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3</a:t>
            </a:r>
          </a:p>
        </p:txBody>
      </p:sp>
      <p:cxnSp>
        <p:nvCxnSpPr>
          <p:cNvPr id="481343" name="AutoShape 63"/>
          <p:cNvCxnSpPr>
            <a:cxnSpLocks noChangeShapeType="1"/>
            <a:stCxn id="481307" idx="3"/>
            <a:endCxn id="481342" idx="3"/>
          </p:cNvCxnSpPr>
          <p:nvPr/>
        </p:nvCxnSpPr>
        <p:spPr bwMode="auto">
          <a:xfrm flipH="1">
            <a:off x="7537183" y="4855835"/>
            <a:ext cx="6350" cy="1135063"/>
          </a:xfrm>
          <a:prstGeom prst="curvedConnector3">
            <a:avLst>
              <a:gd name="adj1" fmla="val -360000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44" name="Line 64"/>
          <p:cNvSpPr>
            <a:spLocks noChangeShapeType="1"/>
          </p:cNvSpPr>
          <p:nvPr/>
        </p:nvSpPr>
        <p:spPr bwMode="auto">
          <a:xfrm>
            <a:off x="457200" y="4000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45" name="Line 65"/>
          <p:cNvSpPr>
            <a:spLocks noChangeShapeType="1"/>
          </p:cNvSpPr>
          <p:nvPr/>
        </p:nvSpPr>
        <p:spPr bwMode="auto">
          <a:xfrm>
            <a:off x="787400" y="4305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46" name="Text Box 66"/>
          <p:cNvSpPr txBox="1">
            <a:spLocks noChangeArrowheads="1"/>
          </p:cNvSpPr>
          <p:nvPr/>
        </p:nvSpPr>
        <p:spPr bwMode="auto">
          <a:xfrm>
            <a:off x="7161759" y="6034088"/>
            <a:ext cx="3465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1</a:t>
            </a:r>
          </a:p>
        </p:txBody>
      </p:sp>
      <p:cxnSp>
        <p:nvCxnSpPr>
          <p:cNvPr id="481347" name="AutoShape 67"/>
          <p:cNvCxnSpPr>
            <a:cxnSpLocks noChangeShapeType="1"/>
            <a:endCxn id="481346" idx="3"/>
          </p:cNvCxnSpPr>
          <p:nvPr/>
        </p:nvCxnSpPr>
        <p:spPr bwMode="auto">
          <a:xfrm rot="5400000">
            <a:off x="6957110" y="5710594"/>
            <a:ext cx="1136323" cy="33884"/>
          </a:xfrm>
          <a:prstGeom prst="curvedConnector2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48" name="Line 68"/>
          <p:cNvSpPr>
            <a:spLocks noChangeShapeType="1"/>
          </p:cNvSpPr>
          <p:nvPr/>
        </p:nvSpPr>
        <p:spPr bwMode="auto">
          <a:xfrm>
            <a:off x="444500" y="4000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49" name="Line 69"/>
          <p:cNvSpPr>
            <a:spLocks noChangeShapeType="1"/>
          </p:cNvSpPr>
          <p:nvPr/>
        </p:nvSpPr>
        <p:spPr bwMode="auto">
          <a:xfrm>
            <a:off x="787400" y="4305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50" name="Text Box 70"/>
          <p:cNvSpPr txBox="1">
            <a:spLocks noChangeArrowheads="1"/>
          </p:cNvSpPr>
          <p:nvPr/>
        </p:nvSpPr>
        <p:spPr bwMode="auto">
          <a:xfrm>
            <a:off x="7134225" y="6338888"/>
            <a:ext cx="401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4</a:t>
            </a:r>
          </a:p>
        </p:txBody>
      </p:sp>
      <p:cxnSp>
        <p:nvCxnSpPr>
          <p:cNvPr id="481351" name="AutoShape 71"/>
          <p:cNvCxnSpPr>
            <a:cxnSpLocks noChangeShapeType="1"/>
            <a:endCxn id="481350" idx="3"/>
          </p:cNvCxnSpPr>
          <p:nvPr/>
        </p:nvCxnSpPr>
        <p:spPr bwMode="auto">
          <a:xfrm flipH="1">
            <a:off x="7535863" y="5464175"/>
            <a:ext cx="6350" cy="1135063"/>
          </a:xfrm>
          <a:prstGeom prst="curvedConnector3">
            <a:avLst>
              <a:gd name="adj1" fmla="val -360000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52" name="Line 72"/>
          <p:cNvSpPr>
            <a:spLocks noChangeShapeType="1"/>
          </p:cNvSpPr>
          <p:nvPr/>
        </p:nvSpPr>
        <p:spPr bwMode="auto">
          <a:xfrm>
            <a:off x="279400" y="4572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8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8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8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8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48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48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48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48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8" grpId="0"/>
      <p:bldP spid="481299" grpId="0"/>
      <p:bldP spid="481305" grpId="0"/>
      <p:bldP spid="481307" grpId="0"/>
      <p:bldP spid="481308" grpId="0"/>
      <p:bldP spid="481309" grpId="0"/>
      <p:bldP spid="481310" grpId="0" animBg="1"/>
      <p:bldP spid="481310" grpId="1" animBg="1"/>
      <p:bldP spid="481311" grpId="0" animBg="1"/>
      <p:bldP spid="481311" grpId="1" animBg="1"/>
      <p:bldP spid="481312" grpId="0" animBg="1"/>
      <p:bldP spid="481312" grpId="1" animBg="1"/>
      <p:bldP spid="481313" grpId="0" animBg="1"/>
      <p:bldP spid="481313" grpId="1" animBg="1"/>
      <p:bldP spid="481314" grpId="0" animBg="1"/>
      <p:bldP spid="481314" grpId="1" animBg="1"/>
      <p:bldP spid="481325" grpId="0" animBg="1"/>
      <p:bldP spid="481325" grpId="1" animBg="1"/>
      <p:bldP spid="481326" grpId="0" animBg="1"/>
      <p:bldP spid="481326" grpId="1" animBg="1"/>
      <p:bldP spid="481327" grpId="0"/>
      <p:bldP spid="481329" grpId="0" animBg="1"/>
      <p:bldP spid="481329" grpId="1" animBg="1"/>
      <p:bldP spid="481330" grpId="0" animBg="1"/>
      <p:bldP spid="481330" grpId="1" animBg="1"/>
      <p:bldP spid="481331" grpId="0" animBg="1"/>
      <p:bldP spid="481331" grpId="1" animBg="1"/>
      <p:bldP spid="481337" grpId="0"/>
      <p:bldP spid="481339" grpId="0" animBg="1"/>
      <p:bldP spid="481339" grpId="1" animBg="1"/>
      <p:bldP spid="481340" grpId="0" animBg="1"/>
      <p:bldP spid="481340" grpId="1" animBg="1"/>
      <p:bldP spid="481341" grpId="0" animBg="1"/>
      <p:bldP spid="481341" grpId="1" animBg="1"/>
      <p:bldP spid="481342" grpId="0"/>
      <p:bldP spid="481344" grpId="0" animBg="1"/>
      <p:bldP spid="481344" grpId="1" animBg="1"/>
      <p:bldP spid="481345" grpId="0" animBg="1"/>
      <p:bldP spid="481345" grpId="1" animBg="1"/>
      <p:bldP spid="481346" grpId="0"/>
      <p:bldP spid="481348" grpId="0" animBg="1"/>
      <p:bldP spid="481348" grpId="1" animBg="1"/>
      <p:bldP spid="481349" grpId="0" animBg="1"/>
      <p:bldP spid="481349" grpId="1" animBg="1"/>
      <p:bldP spid="481350" grpId="0"/>
      <p:bldP spid="481352" grpId="0" animBg="1"/>
      <p:bldP spid="481352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EBCF-6571-4C1A-9C87-0185EC35F7C6}" type="slidenum">
              <a:rPr lang="en-US"/>
              <a:pPr/>
              <a:t>55</a:t>
            </a:fld>
            <a:endParaRPr lang="en-US"/>
          </a:p>
        </p:txBody>
      </p:sp>
      <p:sp>
        <p:nvSpPr>
          <p:cNvPr id="483330" name="Rectangle 2"/>
          <p:cNvSpPr>
            <a:spLocks noChangeArrowheads="1"/>
          </p:cNvSpPr>
          <p:nvPr/>
        </p:nvSpPr>
        <p:spPr bwMode="auto">
          <a:xfrm>
            <a:off x="139700" y="863600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-304800" y="825500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  <a:r>
              <a:rPr lang="en-US" sz="1800" b="1">
                <a:solidFill>
                  <a:srgbClr val="6600CC"/>
                </a:solidFill>
                <a:latin typeface="Times New Roman"/>
                <a:ea typeface="MS Mincho" pitchFamily="49" charset="-128"/>
              </a:rPr>
              <a:t>…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(){ delete[]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 }</a:t>
            </a:r>
          </a:p>
          <a:p>
            <a:pPr indent="457200" eaLnBrk="0" hangingPunct="0"/>
            <a:endParaRPr lang="en-US" sz="18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// copy constructor  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&amp;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)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{</a:t>
            </a: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src.m_n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];</a:t>
            </a: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m_n;j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[j] = </a:t>
            </a:r>
            <a:r>
              <a:rPr lang="en-US" sz="1800" b="1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src.m_pi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[j];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} </a:t>
            </a:r>
            <a:endParaRPr lang="en-US" sz="100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showOff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{ ...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Copy Constructor</a:t>
            </a:r>
          </a:p>
        </p:txBody>
      </p:sp>
      <p:grpSp>
        <p:nvGrpSpPr>
          <p:cNvPr id="483333" name="Group 5"/>
          <p:cNvGrpSpPr>
            <a:grpSpLocks/>
          </p:cNvGrpSpPr>
          <p:nvPr/>
        </p:nvGrpSpPr>
        <p:grpSpPr bwMode="auto">
          <a:xfrm>
            <a:off x="4572000" y="820738"/>
            <a:ext cx="4038600" cy="3065462"/>
            <a:chOff x="2976" y="1094"/>
            <a:chExt cx="3024" cy="1248"/>
          </a:xfrm>
        </p:grpSpPr>
        <p:sp>
          <p:nvSpPr>
            <p:cNvPr id="483334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35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(3);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ben =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eaLnBrk="0" hangingPunct="0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ann.showOff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83336" name="Line 8"/>
          <p:cNvSpPr>
            <a:spLocks noChangeShapeType="1"/>
          </p:cNvSpPr>
          <p:nvPr/>
        </p:nvSpPr>
        <p:spPr bwMode="auto">
          <a:xfrm>
            <a:off x="4686300" y="2921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83337" name="Group 9"/>
          <p:cNvGrpSpPr>
            <a:grpSpLocks/>
          </p:cNvGrpSpPr>
          <p:nvPr/>
        </p:nvGrpSpPr>
        <p:grpSpPr bwMode="auto">
          <a:xfrm>
            <a:off x="4495799" y="4594226"/>
            <a:ext cx="4654548" cy="2268538"/>
            <a:chOff x="2832" y="2894"/>
            <a:chExt cx="2932" cy="1429"/>
          </a:xfrm>
        </p:grpSpPr>
        <p:grpSp>
          <p:nvGrpSpPr>
            <p:cNvPr id="483338" name="Group 10"/>
            <p:cNvGrpSpPr>
              <a:grpSpLocks/>
            </p:cNvGrpSpPr>
            <p:nvPr/>
          </p:nvGrpSpPr>
          <p:grpSpPr bwMode="auto">
            <a:xfrm>
              <a:off x="2845" y="2976"/>
              <a:ext cx="1232" cy="624"/>
              <a:chOff x="2694" y="2880"/>
              <a:chExt cx="1232" cy="624"/>
            </a:xfrm>
          </p:grpSpPr>
          <p:grpSp>
            <p:nvGrpSpPr>
              <p:cNvPr id="483339" name="Group 11"/>
              <p:cNvGrpSpPr>
                <a:grpSpLocks/>
              </p:cNvGrpSpPr>
              <p:nvPr/>
            </p:nvGrpSpPr>
            <p:grpSpPr bwMode="auto">
              <a:xfrm>
                <a:off x="2694" y="2880"/>
                <a:ext cx="1232" cy="624"/>
                <a:chOff x="2727" y="3456"/>
                <a:chExt cx="1305" cy="624"/>
              </a:xfrm>
            </p:grpSpPr>
            <p:grpSp>
              <p:nvGrpSpPr>
                <p:cNvPr id="483340" name="Group 12"/>
                <p:cNvGrpSpPr>
                  <a:grpSpLocks/>
                </p:cNvGrpSpPr>
                <p:nvPr/>
              </p:nvGrpSpPr>
              <p:grpSpPr bwMode="auto">
                <a:xfrm>
                  <a:off x="3120" y="3504"/>
                  <a:ext cx="912" cy="576"/>
                  <a:chOff x="3024" y="3504"/>
                  <a:chExt cx="912" cy="576"/>
                </a:xfrm>
              </p:grpSpPr>
              <p:sp>
                <p:nvSpPr>
                  <p:cNvPr id="48334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504"/>
                    <a:ext cx="912" cy="576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342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81" y="3648"/>
                    <a:ext cx="18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FFFF00"/>
                        </a:solidFill>
                      </a:rPr>
                      <a:t> </a:t>
                    </a:r>
                  </a:p>
                </p:txBody>
              </p:sp>
            </p:grpSp>
            <p:sp>
              <p:nvSpPr>
                <p:cNvPr id="48334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727" y="3456"/>
                  <a:ext cx="444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err="1">
                      <a:solidFill>
                        <a:schemeClr val="accent2"/>
                      </a:solidFill>
                    </a:rPr>
                    <a:t>ann</a:t>
                  </a:r>
                  <a:endParaRPr lang="en-US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483344" name="Rectangle 16"/>
              <p:cNvSpPr>
                <a:spLocks noChangeArrowheads="1"/>
              </p:cNvSpPr>
              <p:nvPr/>
            </p:nvSpPr>
            <p:spPr bwMode="auto">
              <a:xfrm>
                <a:off x="3552" y="3008"/>
                <a:ext cx="296" cy="160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3345" name="Text Box 17"/>
              <p:cNvSpPr txBox="1">
                <a:spLocks noChangeArrowheads="1"/>
              </p:cNvSpPr>
              <p:nvPr/>
            </p:nvSpPr>
            <p:spPr bwMode="auto">
              <a:xfrm>
                <a:off x="3096" y="2962"/>
                <a:ext cx="39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m_n</a:t>
                </a:r>
              </a:p>
            </p:txBody>
          </p:sp>
          <p:sp>
            <p:nvSpPr>
              <p:cNvPr id="483346" name="Text Box 18"/>
              <p:cNvSpPr txBox="1">
                <a:spLocks noChangeArrowheads="1"/>
              </p:cNvSpPr>
              <p:nvPr/>
            </p:nvSpPr>
            <p:spPr bwMode="auto">
              <a:xfrm>
                <a:off x="3109" y="3216"/>
                <a:ext cx="43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err="1">
                    <a:solidFill>
                      <a:schemeClr val="bg1"/>
                    </a:solidFill>
                  </a:rPr>
                  <a:t>m_pi</a:t>
                </a:r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483347" name="Rectangle 19"/>
              <p:cNvSpPr>
                <a:spLocks noChangeArrowheads="1"/>
              </p:cNvSpPr>
              <p:nvPr/>
            </p:nvSpPr>
            <p:spPr bwMode="auto">
              <a:xfrm>
                <a:off x="3552" y="3256"/>
                <a:ext cx="288" cy="152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83348" name="Text Box 20"/>
            <p:cNvSpPr txBox="1">
              <a:spLocks noChangeArrowheads="1"/>
            </p:cNvSpPr>
            <p:nvPr/>
          </p:nvSpPr>
          <p:spPr bwMode="auto">
            <a:xfrm>
              <a:off x="3732" y="305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</a:t>
              </a:r>
            </a:p>
          </p:txBody>
        </p:sp>
        <p:grpSp>
          <p:nvGrpSpPr>
            <p:cNvPr id="483349" name="Group 21"/>
            <p:cNvGrpSpPr>
              <a:grpSpLocks/>
            </p:cNvGrpSpPr>
            <p:nvPr/>
          </p:nvGrpSpPr>
          <p:grpSpPr bwMode="auto">
            <a:xfrm>
              <a:off x="4369" y="2944"/>
              <a:ext cx="1395" cy="634"/>
              <a:chOff x="4289" y="3264"/>
              <a:chExt cx="1395" cy="634"/>
            </a:xfrm>
          </p:grpSpPr>
          <p:sp>
            <p:nvSpPr>
              <p:cNvPr id="483350" name="Rectangle 22"/>
              <p:cNvSpPr>
                <a:spLocks noChangeArrowheads="1"/>
              </p:cNvSpPr>
              <p:nvPr/>
            </p:nvSpPr>
            <p:spPr bwMode="auto">
              <a:xfrm>
                <a:off x="4291" y="3279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51" name="Rectangle 23"/>
              <p:cNvSpPr>
                <a:spLocks noChangeArrowheads="1"/>
              </p:cNvSpPr>
              <p:nvPr/>
            </p:nvSpPr>
            <p:spPr bwMode="auto">
              <a:xfrm>
                <a:off x="4291" y="3471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52" name="Text Box 24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884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Courier New" pitchFamily="49" charset="0"/>
                  </a:rPr>
                  <a:t>00000800</a:t>
                </a:r>
              </a:p>
              <a:p>
                <a:r>
                  <a:rPr lang="en-US" sz="2000" b="1">
                    <a:latin typeface="Courier New" pitchFamily="49" charset="0"/>
                  </a:rPr>
                  <a:t>00000804</a:t>
                </a:r>
              </a:p>
              <a:p>
                <a:r>
                  <a:rPr lang="en-US" sz="2000" b="1">
                    <a:latin typeface="Courier New" pitchFamily="49" charset="0"/>
                  </a:rPr>
                  <a:t>00000808</a:t>
                </a:r>
              </a:p>
            </p:txBody>
          </p:sp>
          <p:sp>
            <p:nvSpPr>
              <p:cNvPr id="483353" name="Rectangle 25"/>
              <p:cNvSpPr>
                <a:spLocks noChangeArrowheads="1"/>
              </p:cNvSpPr>
              <p:nvPr/>
            </p:nvSpPr>
            <p:spPr bwMode="auto">
              <a:xfrm>
                <a:off x="4289" y="3666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3354" name="Text Box 26"/>
            <p:cNvSpPr txBox="1">
              <a:spLocks noChangeArrowheads="1"/>
            </p:cNvSpPr>
            <p:nvPr/>
          </p:nvSpPr>
          <p:spPr bwMode="auto">
            <a:xfrm>
              <a:off x="3675" y="3322"/>
              <a:ext cx="365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700"/>
                <a:t>800</a:t>
              </a:r>
            </a:p>
          </p:txBody>
        </p:sp>
        <p:cxnSp>
          <p:nvCxnSpPr>
            <p:cNvPr id="483355" name="AutoShape 27"/>
            <p:cNvCxnSpPr>
              <a:cxnSpLocks noChangeShapeType="1"/>
              <a:stCxn id="483354" idx="3"/>
              <a:endCxn id="483350" idx="1"/>
            </p:cNvCxnSpPr>
            <p:nvPr/>
          </p:nvCxnSpPr>
          <p:spPr bwMode="auto">
            <a:xfrm flipV="1">
              <a:off x="4040" y="3055"/>
              <a:ext cx="322" cy="378"/>
            </a:xfrm>
            <a:prstGeom prst="curvedConnector3">
              <a:avLst>
                <a:gd name="adj1" fmla="val 51241"/>
              </a:avLst>
            </a:prstGeom>
            <a:noFill/>
            <a:ln w="38100">
              <a:solidFill>
                <a:srgbClr val="00808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3356" name="Text Box 28"/>
            <p:cNvSpPr txBox="1">
              <a:spLocks noChangeArrowheads="1"/>
            </p:cNvSpPr>
            <p:nvPr/>
          </p:nvSpPr>
          <p:spPr bwMode="auto">
            <a:xfrm>
              <a:off x="4497" y="2894"/>
              <a:ext cx="2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3</a:t>
              </a:r>
            </a:p>
          </p:txBody>
        </p:sp>
        <p:sp>
          <p:nvSpPr>
            <p:cNvPr id="483357" name="Text Box 29"/>
            <p:cNvSpPr txBox="1">
              <a:spLocks noChangeArrowheads="1"/>
            </p:cNvSpPr>
            <p:nvPr/>
          </p:nvSpPr>
          <p:spPr bwMode="auto">
            <a:xfrm>
              <a:off x="4527" y="3097"/>
              <a:ext cx="21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1</a:t>
              </a:r>
            </a:p>
          </p:txBody>
        </p:sp>
        <p:sp>
          <p:nvSpPr>
            <p:cNvPr id="483358" name="Text Box 30"/>
            <p:cNvSpPr txBox="1">
              <a:spLocks noChangeArrowheads="1"/>
            </p:cNvSpPr>
            <p:nvPr/>
          </p:nvSpPr>
          <p:spPr bwMode="auto">
            <a:xfrm>
              <a:off x="4512" y="3296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4</a:t>
              </a:r>
            </a:p>
          </p:txBody>
        </p:sp>
        <p:grpSp>
          <p:nvGrpSpPr>
            <p:cNvPr id="483359" name="Group 31"/>
            <p:cNvGrpSpPr>
              <a:grpSpLocks/>
            </p:cNvGrpSpPr>
            <p:nvPr/>
          </p:nvGrpSpPr>
          <p:grpSpPr bwMode="auto">
            <a:xfrm>
              <a:off x="2832" y="3600"/>
              <a:ext cx="1250" cy="624"/>
              <a:chOff x="2680" y="2880"/>
              <a:chExt cx="1250" cy="624"/>
            </a:xfrm>
          </p:grpSpPr>
          <p:grpSp>
            <p:nvGrpSpPr>
              <p:cNvPr id="483360" name="Group 32"/>
              <p:cNvGrpSpPr>
                <a:grpSpLocks/>
              </p:cNvGrpSpPr>
              <p:nvPr/>
            </p:nvGrpSpPr>
            <p:grpSpPr bwMode="auto">
              <a:xfrm>
                <a:off x="2680" y="2880"/>
                <a:ext cx="1250" cy="624"/>
                <a:chOff x="2709" y="3456"/>
                <a:chExt cx="1323" cy="624"/>
              </a:xfrm>
            </p:grpSpPr>
            <p:grpSp>
              <p:nvGrpSpPr>
                <p:cNvPr id="483361" name="Group 33"/>
                <p:cNvGrpSpPr>
                  <a:grpSpLocks/>
                </p:cNvGrpSpPr>
                <p:nvPr/>
              </p:nvGrpSpPr>
              <p:grpSpPr bwMode="auto">
                <a:xfrm>
                  <a:off x="3120" y="3504"/>
                  <a:ext cx="912" cy="576"/>
                  <a:chOff x="3024" y="3504"/>
                  <a:chExt cx="912" cy="576"/>
                </a:xfrm>
              </p:grpSpPr>
              <p:sp>
                <p:nvSpPr>
                  <p:cNvPr id="483362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504"/>
                    <a:ext cx="912" cy="576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363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81" y="3648"/>
                    <a:ext cx="18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FFFF00"/>
                        </a:solidFill>
                      </a:rPr>
                      <a:t> </a:t>
                    </a:r>
                  </a:p>
                </p:txBody>
              </p:sp>
            </p:grpSp>
            <p:sp>
              <p:nvSpPr>
                <p:cNvPr id="48336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709" y="3456"/>
                  <a:ext cx="465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chemeClr val="accent2"/>
                      </a:solidFill>
                    </a:rPr>
                    <a:t>ben</a:t>
                  </a:r>
                </a:p>
              </p:txBody>
            </p:sp>
          </p:grpSp>
          <p:sp>
            <p:nvSpPr>
              <p:cNvPr id="483365" name="Rectangle 37"/>
              <p:cNvSpPr>
                <a:spLocks noChangeArrowheads="1"/>
              </p:cNvSpPr>
              <p:nvPr/>
            </p:nvSpPr>
            <p:spPr bwMode="auto">
              <a:xfrm>
                <a:off x="3552" y="3008"/>
                <a:ext cx="296" cy="160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3366" name="Text Box 38"/>
              <p:cNvSpPr txBox="1">
                <a:spLocks noChangeArrowheads="1"/>
              </p:cNvSpPr>
              <p:nvPr/>
            </p:nvSpPr>
            <p:spPr bwMode="auto">
              <a:xfrm>
                <a:off x="3096" y="2962"/>
                <a:ext cx="39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m_n</a:t>
                </a:r>
              </a:p>
            </p:txBody>
          </p:sp>
          <p:sp>
            <p:nvSpPr>
              <p:cNvPr id="483367" name="Text Box 39"/>
              <p:cNvSpPr txBox="1">
                <a:spLocks noChangeArrowheads="1"/>
              </p:cNvSpPr>
              <p:nvPr/>
            </p:nvSpPr>
            <p:spPr bwMode="auto">
              <a:xfrm>
                <a:off x="3109" y="3216"/>
                <a:ext cx="43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err="1">
                    <a:solidFill>
                      <a:schemeClr val="bg1"/>
                    </a:solidFill>
                  </a:rPr>
                  <a:t>m_pi</a:t>
                </a:r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483368" name="Rectangle 40"/>
              <p:cNvSpPr>
                <a:spLocks noChangeArrowheads="1"/>
              </p:cNvSpPr>
              <p:nvPr/>
            </p:nvSpPr>
            <p:spPr bwMode="auto">
              <a:xfrm>
                <a:off x="3552" y="3256"/>
                <a:ext cx="288" cy="152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83369" name="Text Box 41"/>
            <p:cNvSpPr txBox="1">
              <a:spLocks noChangeArrowheads="1"/>
            </p:cNvSpPr>
            <p:nvPr/>
          </p:nvSpPr>
          <p:spPr bwMode="auto">
            <a:xfrm>
              <a:off x="3728" y="3694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</a:t>
              </a:r>
            </a:p>
          </p:txBody>
        </p:sp>
        <p:grpSp>
          <p:nvGrpSpPr>
            <p:cNvPr id="483370" name="Group 42"/>
            <p:cNvGrpSpPr>
              <a:grpSpLocks/>
            </p:cNvGrpSpPr>
            <p:nvPr/>
          </p:nvGrpSpPr>
          <p:grpSpPr bwMode="auto">
            <a:xfrm>
              <a:off x="4360" y="3648"/>
              <a:ext cx="1395" cy="634"/>
              <a:chOff x="4289" y="3264"/>
              <a:chExt cx="1395" cy="634"/>
            </a:xfrm>
          </p:grpSpPr>
          <p:sp>
            <p:nvSpPr>
              <p:cNvPr id="483371" name="Rectangle 43"/>
              <p:cNvSpPr>
                <a:spLocks noChangeArrowheads="1"/>
              </p:cNvSpPr>
              <p:nvPr/>
            </p:nvSpPr>
            <p:spPr bwMode="auto">
              <a:xfrm>
                <a:off x="4291" y="3279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72" name="Rectangle 44"/>
              <p:cNvSpPr>
                <a:spLocks noChangeArrowheads="1"/>
              </p:cNvSpPr>
              <p:nvPr/>
            </p:nvSpPr>
            <p:spPr bwMode="auto">
              <a:xfrm>
                <a:off x="4291" y="3471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73" name="Text Box 45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884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Courier New" pitchFamily="49" charset="0"/>
                  </a:rPr>
                  <a:t>00000900</a:t>
                </a:r>
              </a:p>
              <a:p>
                <a:r>
                  <a:rPr lang="en-US" sz="2000" b="1">
                    <a:latin typeface="Courier New" pitchFamily="49" charset="0"/>
                  </a:rPr>
                  <a:t>00000904</a:t>
                </a:r>
              </a:p>
              <a:p>
                <a:r>
                  <a:rPr lang="en-US" sz="2000" b="1">
                    <a:latin typeface="Courier New" pitchFamily="49" charset="0"/>
                  </a:rPr>
                  <a:t>00000908</a:t>
                </a:r>
              </a:p>
            </p:txBody>
          </p:sp>
          <p:sp>
            <p:nvSpPr>
              <p:cNvPr id="483374" name="Rectangle 46"/>
              <p:cNvSpPr>
                <a:spLocks noChangeArrowheads="1"/>
              </p:cNvSpPr>
              <p:nvPr/>
            </p:nvSpPr>
            <p:spPr bwMode="auto">
              <a:xfrm>
                <a:off x="4289" y="3666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3375" name="Text Box 47"/>
            <p:cNvSpPr txBox="1">
              <a:spLocks noChangeArrowheads="1"/>
            </p:cNvSpPr>
            <p:nvPr/>
          </p:nvSpPr>
          <p:spPr bwMode="auto">
            <a:xfrm>
              <a:off x="3672" y="3947"/>
              <a:ext cx="365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700">
                  <a:solidFill>
                    <a:srgbClr val="FF0066"/>
                  </a:solidFill>
                </a:rPr>
                <a:t>900</a:t>
              </a:r>
            </a:p>
          </p:txBody>
        </p:sp>
        <p:cxnSp>
          <p:nvCxnSpPr>
            <p:cNvPr id="483376" name="AutoShape 48"/>
            <p:cNvCxnSpPr>
              <a:cxnSpLocks noChangeShapeType="1"/>
            </p:cNvCxnSpPr>
            <p:nvPr/>
          </p:nvCxnSpPr>
          <p:spPr bwMode="auto">
            <a:xfrm flipV="1">
              <a:off x="3998" y="3686"/>
              <a:ext cx="322" cy="378"/>
            </a:xfrm>
            <a:prstGeom prst="curvedConnector3">
              <a:avLst>
                <a:gd name="adj1" fmla="val 51241"/>
              </a:avLst>
            </a:prstGeom>
            <a:noFill/>
            <a:ln w="38100">
              <a:solidFill>
                <a:srgbClr val="00808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3377" name="Text Box 49"/>
            <p:cNvSpPr txBox="1">
              <a:spLocks noChangeArrowheads="1"/>
            </p:cNvSpPr>
            <p:nvPr/>
          </p:nvSpPr>
          <p:spPr bwMode="auto">
            <a:xfrm>
              <a:off x="4493" y="3609"/>
              <a:ext cx="2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3</a:t>
              </a:r>
            </a:p>
          </p:txBody>
        </p:sp>
        <p:sp>
          <p:nvSpPr>
            <p:cNvPr id="483378" name="Text Box 50"/>
            <p:cNvSpPr txBox="1">
              <a:spLocks noChangeArrowheads="1"/>
            </p:cNvSpPr>
            <p:nvPr/>
          </p:nvSpPr>
          <p:spPr bwMode="auto">
            <a:xfrm>
              <a:off x="4511" y="3801"/>
              <a:ext cx="21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1</a:t>
              </a:r>
            </a:p>
          </p:txBody>
        </p:sp>
        <p:sp>
          <p:nvSpPr>
            <p:cNvPr id="483379" name="Text Box 51"/>
            <p:cNvSpPr txBox="1">
              <a:spLocks noChangeArrowheads="1"/>
            </p:cNvSpPr>
            <p:nvPr/>
          </p:nvSpPr>
          <p:spPr bwMode="auto">
            <a:xfrm>
              <a:off x="4493" y="3993"/>
              <a:ext cx="2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4</a:t>
              </a:r>
            </a:p>
          </p:txBody>
        </p:sp>
      </p:grpSp>
      <p:sp>
        <p:nvSpPr>
          <p:cNvPr id="483380" name="Text Box 52"/>
          <p:cNvSpPr txBox="1">
            <a:spLocks noChangeArrowheads="1"/>
          </p:cNvSpPr>
          <p:nvPr/>
        </p:nvSpPr>
        <p:spPr bwMode="auto">
          <a:xfrm>
            <a:off x="4956862" y="2755900"/>
            <a:ext cx="23583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990000"/>
                </a:solidFill>
              </a:rPr>
              <a:t>// ben's </a:t>
            </a:r>
            <a:r>
              <a:rPr lang="en-US" sz="1800" err="1">
                <a:solidFill>
                  <a:srgbClr val="990000"/>
                </a:solidFill>
              </a:rPr>
              <a:t>d’tor</a:t>
            </a:r>
            <a:r>
              <a:rPr lang="en-US" sz="1800">
                <a:solidFill>
                  <a:srgbClr val="990000"/>
                </a:solidFill>
              </a:rPr>
              <a:t> called</a:t>
            </a:r>
          </a:p>
        </p:txBody>
      </p:sp>
      <p:sp>
        <p:nvSpPr>
          <p:cNvPr id="483381" name="Line 53"/>
          <p:cNvSpPr>
            <a:spLocks noChangeShapeType="1"/>
          </p:cNvSpPr>
          <p:nvPr/>
        </p:nvSpPr>
        <p:spPr bwMode="auto">
          <a:xfrm>
            <a:off x="215900" y="2095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3382" name="Line 54"/>
          <p:cNvSpPr>
            <a:spLocks noChangeShapeType="1"/>
          </p:cNvSpPr>
          <p:nvPr/>
        </p:nvSpPr>
        <p:spPr bwMode="auto">
          <a:xfrm>
            <a:off x="2476500" y="1752600"/>
            <a:ext cx="152400" cy="266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3383" name="AutoShape 55"/>
          <p:cNvSpPr>
            <a:spLocks noChangeArrowheads="1"/>
          </p:cNvSpPr>
          <p:nvPr/>
        </p:nvSpPr>
        <p:spPr bwMode="auto">
          <a:xfrm>
            <a:off x="2971800" y="88900"/>
            <a:ext cx="4953000" cy="1587500"/>
          </a:xfrm>
          <a:prstGeom prst="wedgeRoundRectCallout">
            <a:avLst>
              <a:gd name="adj1" fmla="val -47306"/>
              <a:gd name="adj2" fmla="val 70199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/>
              <a:t>Operating System, can you free the memory at address 900 for me?</a:t>
            </a:r>
          </a:p>
        </p:txBody>
      </p:sp>
      <p:sp>
        <p:nvSpPr>
          <p:cNvPr id="483384" name="Rectangle 56"/>
          <p:cNvSpPr>
            <a:spLocks noChangeArrowheads="1"/>
          </p:cNvSpPr>
          <p:nvPr/>
        </p:nvSpPr>
        <p:spPr bwMode="auto">
          <a:xfrm>
            <a:off x="6858000" y="5727700"/>
            <a:ext cx="2209800" cy="10541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3385" name="Rectangle 57"/>
          <p:cNvSpPr>
            <a:spLocks noChangeArrowheads="1"/>
          </p:cNvSpPr>
          <p:nvPr/>
        </p:nvSpPr>
        <p:spPr bwMode="auto">
          <a:xfrm>
            <a:off x="4564065" y="5765800"/>
            <a:ext cx="2446335" cy="10541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83386" name="AutoShape 58"/>
          <p:cNvSpPr>
            <a:spLocks noChangeArrowheads="1"/>
          </p:cNvSpPr>
          <p:nvPr/>
        </p:nvSpPr>
        <p:spPr bwMode="auto">
          <a:xfrm flipH="1">
            <a:off x="5105400" y="4876800"/>
            <a:ext cx="3721100" cy="1371600"/>
          </a:xfrm>
          <a:prstGeom prst="wedgeRoundRectCallout">
            <a:avLst>
              <a:gd name="adj1" fmla="val -58153"/>
              <a:gd name="adj2" fmla="val 89352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/>
              <a:t>No sweat, homie. Consider it freed.</a:t>
            </a:r>
          </a:p>
        </p:txBody>
      </p:sp>
      <p:sp>
        <p:nvSpPr>
          <p:cNvPr id="483387" name="Line 59"/>
          <p:cNvSpPr>
            <a:spLocks noChangeShapeType="1"/>
          </p:cNvSpPr>
          <p:nvPr/>
        </p:nvSpPr>
        <p:spPr bwMode="auto">
          <a:xfrm>
            <a:off x="4648200" y="33528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3388" name="Line 60"/>
          <p:cNvSpPr>
            <a:spLocks noChangeShapeType="1"/>
          </p:cNvSpPr>
          <p:nvPr/>
        </p:nvSpPr>
        <p:spPr bwMode="auto">
          <a:xfrm>
            <a:off x="228600" y="50038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3389" name="Text Box 61"/>
          <p:cNvSpPr txBox="1">
            <a:spLocks noChangeArrowheads="1"/>
          </p:cNvSpPr>
          <p:nvPr/>
        </p:nvSpPr>
        <p:spPr bwMode="auto">
          <a:xfrm>
            <a:off x="4797425" y="5943600"/>
            <a:ext cx="4105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We’re A-OK, since </a:t>
            </a:r>
            <a:r>
              <a:rPr lang="en-US" err="1">
                <a:solidFill>
                  <a:srgbClr val="6600CC"/>
                </a:solidFill>
              </a:rPr>
              <a:t>ann</a:t>
            </a:r>
            <a:r>
              <a:rPr lang="en-US"/>
              <a:t> still has its own array!</a:t>
            </a:r>
          </a:p>
        </p:txBody>
      </p:sp>
      <p:sp>
        <p:nvSpPr>
          <p:cNvPr id="483390" name="Text Box 62"/>
          <p:cNvSpPr txBox="1">
            <a:spLocks noChangeArrowheads="1"/>
          </p:cNvSpPr>
          <p:nvPr/>
        </p:nvSpPr>
        <p:spPr bwMode="auto">
          <a:xfrm>
            <a:off x="8410575" y="1673225"/>
            <a:ext cx="40163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3</a:t>
            </a:r>
          </a:p>
          <a:p>
            <a:pPr algn="ctr"/>
            <a:r>
              <a:rPr lang="en-US" sz="2800"/>
              <a:t>1</a:t>
            </a:r>
          </a:p>
          <a:p>
            <a:pPr algn="ctr"/>
            <a:r>
              <a:rPr lang="en-US" sz="280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8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8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8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6" grpId="0" animBg="1"/>
      <p:bldP spid="483336" grpId="1" animBg="1"/>
      <p:bldP spid="483380" grpId="0"/>
      <p:bldP spid="483381" grpId="0" animBg="1"/>
      <p:bldP spid="483381" grpId="1" animBg="1"/>
      <p:bldP spid="483382" grpId="0" animBg="1"/>
      <p:bldP spid="483382" grpId="1" animBg="1"/>
      <p:bldP spid="483383" grpId="0" animBg="1"/>
      <p:bldP spid="483383" grpId="1" animBg="1"/>
      <p:bldP spid="483384" grpId="0" animBg="1"/>
      <p:bldP spid="483385" grpId="0" animBg="1"/>
      <p:bldP spid="483386" grpId="0" animBg="1"/>
      <p:bldP spid="483386" grpId="1" animBg="1"/>
      <p:bldP spid="483387" grpId="0" animBg="1"/>
      <p:bldP spid="483387" grpId="1" animBg="1"/>
      <p:bldP spid="483388" grpId="0" animBg="1"/>
      <p:bldP spid="483388" grpId="1" animBg="1"/>
      <p:bldP spid="483389" grpId="0"/>
      <p:bldP spid="4833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 Box 22">
            <a:extLst>
              <a:ext uri="{FF2B5EF4-FFF2-40B4-BE49-F238E27FC236}">
                <a16:creationId xmlns:a16="http://schemas.microsoft.com/office/drawing/2014/main" id="{F5664865-115D-40B3-8728-32BC89C4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6979" y="4128595"/>
            <a:ext cx="708026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006666"/>
                </a:solidFill>
              </a:rPr>
              <a:t>     p</a:t>
            </a:r>
          </a:p>
        </p:txBody>
      </p:sp>
      <p:sp>
        <p:nvSpPr>
          <p:cNvPr id="97" name="Text Box 16">
            <a:extLst>
              <a:ext uri="{FF2B5EF4-FFF2-40B4-BE49-F238E27FC236}">
                <a16:creationId xmlns:a16="http://schemas.microsoft.com/office/drawing/2014/main" id="{44C8F54F-FF68-4C35-A004-E789064A3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2872" y="2742933"/>
            <a:ext cx="1839915" cy="399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006666"/>
                </a:solidFill>
              </a:rPr>
              <a:t>      </a:t>
            </a:r>
            <a:r>
              <a:rPr lang="en-US" sz="2000" err="1">
                <a:solidFill>
                  <a:srgbClr val="006666"/>
                </a:solidFill>
              </a:rPr>
              <a:t>idontknow</a:t>
            </a:r>
            <a:endParaRPr lang="en-US" sz="2000">
              <a:solidFill>
                <a:srgbClr val="006666"/>
              </a:solidFill>
            </a:endParaRPr>
          </a:p>
        </p:txBody>
      </p:sp>
      <p:sp>
        <p:nvSpPr>
          <p:cNvPr id="95" name="Rectangle 23">
            <a:extLst>
              <a:ext uri="{FF2B5EF4-FFF2-40B4-BE49-F238E27FC236}">
                <a16:creationId xmlns:a16="http://schemas.microsoft.com/office/drawing/2014/main" id="{029989A8-B904-46D4-9463-ED4DA956C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590" y="2759379"/>
            <a:ext cx="838201" cy="561975"/>
          </a:xfrm>
          <a:prstGeom prst="rect">
            <a:avLst/>
          </a:prstGeom>
          <a:solidFill>
            <a:srgbClr val="800000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br>
              <a:rPr lang="en-US" sz="2000"/>
            </a:br>
            <a:endParaRPr lang="en-US" sz="1000"/>
          </a:p>
        </p:txBody>
      </p:sp>
      <p:sp>
        <p:nvSpPr>
          <p:cNvPr id="94" name="Rectangle 23">
            <a:extLst>
              <a:ext uri="{FF2B5EF4-FFF2-40B4-BE49-F238E27FC236}">
                <a16:creationId xmlns:a16="http://schemas.microsoft.com/office/drawing/2014/main" id="{947B8FA2-0BBF-43A1-A4DE-B8BC65994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543" y="4271470"/>
            <a:ext cx="838201" cy="561975"/>
          </a:xfrm>
          <a:prstGeom prst="rect">
            <a:avLst/>
          </a:prstGeom>
          <a:solidFill>
            <a:srgbClr val="800000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br>
              <a:rPr lang="en-US" sz="2000"/>
            </a:br>
            <a:endParaRPr lang="en-US" sz="10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21DFD1-5297-4D0C-9171-2F0E6FB20915}"/>
              </a:ext>
            </a:extLst>
          </p:cNvPr>
          <p:cNvGrpSpPr/>
          <p:nvPr/>
        </p:nvGrpSpPr>
        <p:grpSpPr>
          <a:xfrm>
            <a:off x="544282" y="3281829"/>
            <a:ext cx="3657600" cy="3416320"/>
            <a:chOff x="990600" y="3281829"/>
            <a:chExt cx="3657600" cy="3416320"/>
          </a:xfrm>
        </p:grpSpPr>
        <p:sp>
          <p:nvSpPr>
            <p:cNvPr id="59" name="Text Box 29">
              <a:extLst>
                <a:ext uri="{FF2B5EF4-FFF2-40B4-BE49-F238E27FC236}">
                  <a16:creationId xmlns:a16="http://schemas.microsoft.com/office/drawing/2014/main" id="{C0803AFA-0FAA-43F6-A842-531843F72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3281829"/>
              <a:ext cx="3657600" cy="3416320"/>
            </a:xfrm>
            <a:prstGeom prst="rect">
              <a:avLst/>
            </a:prstGeom>
            <a:solidFill>
              <a:srgbClr val="ABFFE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void foo()</a:t>
              </a:r>
            </a:p>
            <a:p>
              <a:r>
                <a:rPr lang="en-US">
                  <a:solidFill>
                    <a:srgbClr val="6600CC"/>
                  </a:solidFill>
                </a:rPr>
                <a:t>{</a:t>
              </a:r>
            </a:p>
            <a:p>
              <a:endParaRPr lang="en-US">
                <a:solidFill>
                  <a:srgbClr val="6600CC"/>
                </a:solidFill>
              </a:endParaRPr>
            </a:p>
            <a:p>
              <a:endParaRPr lang="en-US">
                <a:solidFill>
                  <a:srgbClr val="6600CC"/>
                </a:solidFill>
              </a:endParaRPr>
            </a:p>
            <a:p>
              <a:endParaRPr lang="en-US">
                <a:solidFill>
                  <a:srgbClr val="6600CC"/>
                </a:solidFill>
              </a:endParaRPr>
            </a:p>
            <a:p>
              <a:endParaRPr lang="en-US">
                <a:solidFill>
                  <a:srgbClr val="6600CC"/>
                </a:solidFill>
              </a:endParaRPr>
            </a:p>
            <a:p>
              <a:endParaRPr lang="en-US">
                <a:solidFill>
                  <a:srgbClr val="6600CC"/>
                </a:solidFill>
              </a:endParaRPr>
            </a:p>
            <a:p>
              <a:endParaRPr lang="en-US">
                <a:solidFill>
                  <a:srgbClr val="6600CC"/>
                </a:solidFill>
              </a:endParaRPr>
            </a:p>
            <a:p>
              <a:r>
                <a:rPr lang="en-US">
                  <a:solidFill>
                    <a:srgbClr val="7030A0"/>
                  </a:solidFill>
                </a:rPr>
                <a:t>}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6D93BA3-8B37-4B58-AA6E-2BD6308FD47C}"/>
                </a:ext>
              </a:extLst>
            </p:cNvPr>
            <p:cNvSpPr txBox="1"/>
            <p:nvPr/>
          </p:nvSpPr>
          <p:spPr>
            <a:xfrm>
              <a:off x="1326655" y="4011700"/>
              <a:ext cx="242726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int </a:t>
              </a:r>
              <a:r>
                <a:rPr lang="en-US" err="1"/>
                <a:t>idontknow</a:t>
              </a:r>
              <a:r>
                <a:rPr lang="en-US"/>
                <a:t>;</a:t>
              </a:r>
              <a:br>
                <a:rPr lang="en-US"/>
              </a:br>
              <a:br>
                <a:rPr lang="en-US" sz="1200"/>
              </a:br>
              <a:r>
                <a:rPr lang="en-US" err="1"/>
                <a:t>idontknow</a:t>
              </a:r>
              <a:r>
                <a:rPr lang="en-US"/>
                <a:t> = 42;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D2B38FF-DD64-4D0C-AD67-316153217CCA}"/>
                </a:ext>
              </a:extLst>
            </p:cNvPr>
            <p:cNvSpPr txBox="1"/>
            <p:nvPr/>
          </p:nvSpPr>
          <p:spPr>
            <a:xfrm>
              <a:off x="1327542" y="5235665"/>
              <a:ext cx="10887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int </a:t>
              </a:r>
              <a:r>
                <a:rPr lang="en-US">
                  <a:solidFill>
                    <a:srgbClr val="FF0000"/>
                  </a:solidFill>
                </a:rPr>
                <a:t>*</a:t>
              </a:r>
              <a:r>
                <a:rPr lang="en-US"/>
                <a:t>p;</a:t>
              </a:r>
              <a:br>
                <a:rPr lang="en-US"/>
              </a:br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4DE23A7-C320-4F57-B2D4-B84A6676A28E}"/>
                </a:ext>
              </a:extLst>
            </p:cNvPr>
            <p:cNvSpPr txBox="1"/>
            <p:nvPr/>
          </p:nvSpPr>
          <p:spPr>
            <a:xfrm>
              <a:off x="1332585" y="5792127"/>
              <a:ext cx="24192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 = &amp;</a:t>
              </a:r>
              <a:r>
                <a:rPr lang="en-US" err="1"/>
                <a:t>idontknow</a:t>
              </a:r>
              <a:r>
                <a:rPr lang="en-US"/>
                <a:t>;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9119E34-7F01-4D6A-9384-CCB4748684C9}"/>
              </a:ext>
            </a:extLst>
          </p:cNvPr>
          <p:cNvGrpSpPr/>
          <p:nvPr/>
        </p:nvGrpSpPr>
        <p:grpSpPr>
          <a:xfrm>
            <a:off x="539032" y="2590800"/>
            <a:ext cx="3696806" cy="4107349"/>
            <a:chOff x="990600" y="3281829"/>
            <a:chExt cx="3657600" cy="3527829"/>
          </a:xfrm>
        </p:grpSpPr>
        <p:sp>
          <p:nvSpPr>
            <p:cNvPr id="72" name="Text Box 29">
              <a:extLst>
                <a:ext uri="{FF2B5EF4-FFF2-40B4-BE49-F238E27FC236}">
                  <a16:creationId xmlns:a16="http://schemas.microsoft.com/office/drawing/2014/main" id="{78AE73CC-7681-4509-8F4F-0B38DF610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3281829"/>
              <a:ext cx="3657600" cy="3527829"/>
            </a:xfrm>
            <a:prstGeom prst="rect">
              <a:avLst/>
            </a:prstGeom>
            <a:solidFill>
              <a:srgbClr val="ABFFE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no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void foo()</a:t>
              </a:r>
            </a:p>
            <a:p>
              <a:r>
                <a:rPr lang="en-US">
                  <a:solidFill>
                    <a:srgbClr val="6600CC"/>
                  </a:solidFill>
                </a:rPr>
                <a:t>{</a:t>
              </a:r>
            </a:p>
            <a:p>
              <a:endParaRPr lang="en-US">
                <a:solidFill>
                  <a:srgbClr val="6600CC"/>
                </a:solidFill>
              </a:endParaRPr>
            </a:p>
            <a:p>
              <a:endParaRPr lang="en-US">
                <a:solidFill>
                  <a:srgbClr val="6600CC"/>
                </a:solidFill>
              </a:endParaRPr>
            </a:p>
            <a:p>
              <a:endParaRPr lang="en-US">
                <a:solidFill>
                  <a:srgbClr val="6600CC"/>
                </a:solidFill>
              </a:endParaRPr>
            </a:p>
            <a:p>
              <a:endParaRPr lang="en-US">
                <a:solidFill>
                  <a:srgbClr val="6600CC"/>
                </a:solidFill>
              </a:endParaRPr>
            </a:p>
            <a:p>
              <a:endParaRPr lang="en-US">
                <a:solidFill>
                  <a:srgbClr val="6600CC"/>
                </a:solidFill>
              </a:endParaRPr>
            </a:p>
            <a:p>
              <a:endParaRPr lang="en-US">
                <a:solidFill>
                  <a:srgbClr val="6600CC"/>
                </a:solidFill>
              </a:endParaRPr>
            </a:p>
            <a:p>
              <a:endParaRPr lang="en-US">
                <a:solidFill>
                  <a:srgbClr val="7030A0"/>
                </a:solidFill>
              </a:endParaRPr>
            </a:p>
            <a:p>
              <a:endParaRPr lang="en-US">
                <a:solidFill>
                  <a:srgbClr val="7030A0"/>
                </a:solidFill>
              </a:endParaRPr>
            </a:p>
            <a:p>
              <a:r>
                <a:rPr lang="en-US">
                  <a:solidFill>
                    <a:srgbClr val="7030A0"/>
                  </a:solidFill>
                </a:rPr>
                <a:t>}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E34ED27-D3E0-4DC4-A2C3-7C3905A334CA}"/>
                </a:ext>
              </a:extLst>
            </p:cNvPr>
            <p:cNvSpPr txBox="1"/>
            <p:nvPr/>
          </p:nvSpPr>
          <p:spPr>
            <a:xfrm>
              <a:off x="1326655" y="4011700"/>
              <a:ext cx="2427268" cy="779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int </a:t>
              </a:r>
              <a:r>
                <a:rPr lang="en-US" err="1"/>
                <a:t>idontknow</a:t>
              </a:r>
              <a:r>
                <a:rPr lang="en-US"/>
                <a:t>;</a:t>
              </a:r>
              <a:br>
                <a:rPr lang="en-US"/>
              </a:br>
              <a:br>
                <a:rPr lang="en-US" sz="500"/>
              </a:br>
              <a:r>
                <a:rPr lang="en-US" err="1"/>
                <a:t>idontknow</a:t>
              </a:r>
              <a:r>
                <a:rPr lang="en-US"/>
                <a:t> = 42;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9BB7BF0-2DFB-4855-A3F8-8C5E50D6D65F}"/>
                </a:ext>
              </a:extLst>
            </p:cNvPr>
            <p:cNvSpPr txBox="1"/>
            <p:nvPr/>
          </p:nvSpPr>
          <p:spPr>
            <a:xfrm>
              <a:off x="1327542" y="4948839"/>
              <a:ext cx="10887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int </a:t>
              </a:r>
              <a:r>
                <a:rPr lang="en-US">
                  <a:solidFill>
                    <a:srgbClr val="FF0000"/>
                  </a:solidFill>
                </a:rPr>
                <a:t>*</a:t>
              </a:r>
              <a:r>
                <a:rPr lang="en-US"/>
                <a:t>p;</a:t>
              </a:r>
              <a:br>
                <a:rPr lang="en-US"/>
              </a:br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9BF29C4-DCDA-4CB3-B6D3-B69349B0EEB2}"/>
                </a:ext>
              </a:extLst>
            </p:cNvPr>
            <p:cNvSpPr txBox="1"/>
            <p:nvPr/>
          </p:nvSpPr>
          <p:spPr>
            <a:xfrm>
              <a:off x="1338885" y="5294129"/>
              <a:ext cx="2419252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 = &amp;</a:t>
              </a:r>
              <a:r>
                <a:rPr lang="en-US" err="1"/>
                <a:t>idontknow</a:t>
              </a:r>
              <a:r>
                <a:rPr lang="en-US"/>
                <a:t>;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9C3BB34-3A6B-4D95-89A6-6CF6C48C85B2}"/>
              </a:ext>
            </a:extLst>
          </p:cNvPr>
          <p:cNvGrpSpPr/>
          <p:nvPr/>
        </p:nvGrpSpPr>
        <p:grpSpPr>
          <a:xfrm>
            <a:off x="6781800" y="2346325"/>
            <a:ext cx="2216011" cy="3170099"/>
            <a:chOff x="6781800" y="2346325"/>
            <a:chExt cx="2216011" cy="3170099"/>
          </a:xfrm>
        </p:grpSpPr>
        <p:sp>
          <p:nvSpPr>
            <p:cNvPr id="82" name="Rectangle 5">
              <a:extLst>
                <a:ext uri="{FF2B5EF4-FFF2-40B4-BE49-F238E27FC236}">
                  <a16:creationId xmlns:a16="http://schemas.microsoft.com/office/drawing/2014/main" id="{324ACB3A-1B42-4B98-8EA0-A1D541252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7273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6">
              <a:extLst>
                <a:ext uri="{FF2B5EF4-FFF2-40B4-BE49-F238E27FC236}">
                  <a16:creationId xmlns:a16="http://schemas.microsoft.com/office/drawing/2014/main" id="{D35880E1-EA4C-407F-BBBA-533C9E0B3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0321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7">
              <a:extLst>
                <a:ext uri="{FF2B5EF4-FFF2-40B4-BE49-F238E27FC236}">
                  <a16:creationId xmlns:a16="http://schemas.microsoft.com/office/drawing/2014/main" id="{14972BE0-F90D-4F76-84F7-2FCBD202F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3369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8">
              <a:extLst>
                <a:ext uri="{FF2B5EF4-FFF2-40B4-BE49-F238E27FC236}">
                  <a16:creationId xmlns:a16="http://schemas.microsoft.com/office/drawing/2014/main" id="{B840E99B-6B52-4183-A8ED-114EA2928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6417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Text Box 9">
              <a:extLst>
                <a:ext uri="{FF2B5EF4-FFF2-40B4-BE49-F238E27FC236}">
                  <a16:creationId xmlns:a16="http://schemas.microsoft.com/office/drawing/2014/main" id="{5C48283E-B7BC-4021-8406-3BC3179D64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2039" y="2346325"/>
              <a:ext cx="1415772" cy="3170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...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00001000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00001002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00001004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00001006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00001008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00001010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00001012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00001014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...</a:t>
              </a:r>
            </a:p>
          </p:txBody>
        </p:sp>
        <p:sp>
          <p:nvSpPr>
            <p:cNvPr id="87" name="Rectangle 10">
              <a:extLst>
                <a:ext uri="{FF2B5EF4-FFF2-40B4-BE49-F238E27FC236}">
                  <a16:creationId xmlns:a16="http://schemas.microsoft.com/office/drawing/2014/main" id="{F48BEE7F-7820-436C-BC3E-108FF4BA9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9465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Rectangle 11">
              <a:extLst>
                <a:ext uri="{FF2B5EF4-FFF2-40B4-BE49-F238E27FC236}">
                  <a16:creationId xmlns:a16="http://schemas.microsoft.com/office/drawing/2014/main" id="{DD8AAB04-BB88-4AA4-8BBA-519AFB738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2513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Rectangle 12">
              <a:extLst>
                <a:ext uri="{FF2B5EF4-FFF2-40B4-BE49-F238E27FC236}">
                  <a16:creationId xmlns:a16="http://schemas.microsoft.com/office/drawing/2014/main" id="{DE20F876-9912-40BF-B37C-5DA31306A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5561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Rectangle 13">
              <a:extLst>
                <a:ext uri="{FF2B5EF4-FFF2-40B4-BE49-F238E27FC236}">
                  <a16:creationId xmlns:a16="http://schemas.microsoft.com/office/drawing/2014/main" id="{DCAF0250-4DCA-42A1-81E8-54E3C874C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8609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1" name="Text Box 27">
            <a:extLst>
              <a:ext uri="{FF2B5EF4-FFF2-40B4-BE49-F238E27FC236}">
                <a16:creationId xmlns:a16="http://schemas.microsoft.com/office/drawing/2014/main" id="{131A81CA-A383-47D8-97E0-935597E93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8123" y="2801292"/>
            <a:ext cx="751162" cy="461665"/>
          </a:xfrm>
          <a:prstGeom prst="rect">
            <a:avLst/>
          </a:prstGeom>
          <a:solidFill>
            <a:srgbClr val="800000">
              <a:alpha val="85882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FFFF00"/>
                </a:solidFill>
              </a:rPr>
              <a:t>42</a:t>
            </a:r>
          </a:p>
        </p:txBody>
      </p:sp>
      <p:sp>
        <p:nvSpPr>
          <p:cNvPr id="92" name="Line 36">
            <a:extLst>
              <a:ext uri="{FF2B5EF4-FFF2-40B4-BE49-F238E27FC236}">
                <a16:creationId xmlns:a16="http://schemas.microsoft.com/office/drawing/2014/main" id="{7F828CB2-0C22-453E-AD1D-90112F7DBD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3257" y="2979372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0375-C737-4397-BCD2-953739FAE402}" type="slidenum">
              <a:rPr lang="en-US"/>
              <a:pPr/>
              <a:t>6</a:t>
            </a:fld>
            <a:endParaRPr lang="en-US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What do I do with Pointers?</a:t>
            </a:r>
          </a:p>
        </p:txBody>
      </p:sp>
      <p:sp>
        <p:nvSpPr>
          <p:cNvPr id="359437" name="Rectangle 13"/>
          <p:cNvSpPr>
            <a:spLocks noChangeArrowheads="1"/>
          </p:cNvSpPr>
          <p:nvPr/>
        </p:nvSpPr>
        <p:spPr bwMode="auto">
          <a:xfrm>
            <a:off x="4267200" y="761999"/>
            <a:ext cx="484002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457200" algn="ctr"/>
            <a:r>
              <a:rPr lang="en-US" sz="2000">
                <a:solidFill>
                  <a:schemeClr val="accent6"/>
                </a:solidFill>
                <a:ea typeface="MS Mincho" pitchFamily="49" charset="-128"/>
              </a:rPr>
              <a:t>Answer: </a:t>
            </a:r>
            <a:r>
              <a:rPr lang="en-US" sz="2000">
                <a:solidFill>
                  <a:schemeClr val="tx1"/>
                </a:solidFill>
                <a:ea typeface="MS Mincho" pitchFamily="49" charset="-128"/>
              </a:rPr>
              <a:t>You can use your </a:t>
            </a:r>
            <a:r>
              <a:rPr lang="en-US" sz="2000">
                <a:solidFill>
                  <a:srgbClr val="7030A0"/>
                </a:solidFill>
                <a:ea typeface="MS Mincho" pitchFamily="49" charset="-128"/>
              </a:rPr>
              <a:t>pointer</a:t>
            </a:r>
            <a:r>
              <a:rPr lang="en-US" sz="2000">
                <a:solidFill>
                  <a:schemeClr val="tx1"/>
                </a:solidFill>
                <a:ea typeface="MS Mincho" pitchFamily="49" charset="-128"/>
              </a:rPr>
              <a:t> and the </a:t>
            </a:r>
            <a:r>
              <a:rPr lang="en-US" sz="2000">
                <a:solidFill>
                  <a:srgbClr val="FF0000"/>
                </a:solidFill>
                <a:ea typeface="MS Mincho" pitchFamily="49" charset="-128"/>
              </a:rPr>
              <a:t>star operator </a:t>
            </a:r>
            <a:r>
              <a:rPr lang="en-US" sz="2000">
                <a:solidFill>
                  <a:schemeClr val="tx1"/>
                </a:solidFill>
                <a:ea typeface="MS Mincho" pitchFamily="49" charset="-128"/>
              </a:rPr>
              <a:t>to </a:t>
            </a:r>
            <a:br>
              <a:rPr lang="en-US" sz="2000">
                <a:solidFill>
                  <a:schemeClr val="tx1"/>
                </a:solidFill>
                <a:ea typeface="MS Mincho" pitchFamily="49" charset="-128"/>
              </a:rPr>
            </a:br>
            <a:r>
              <a:rPr lang="en-US" sz="2000">
                <a:solidFill>
                  <a:srgbClr val="7030A0"/>
                </a:solidFill>
                <a:ea typeface="MS Mincho" pitchFamily="49" charset="-128"/>
              </a:rPr>
              <a:t>read/write </a:t>
            </a:r>
            <a:r>
              <a:rPr lang="en-US" sz="2000">
                <a:solidFill>
                  <a:schemeClr val="tx1"/>
                </a:solidFill>
                <a:ea typeface="MS Mincho" pitchFamily="49" charset="-128"/>
              </a:rPr>
              <a:t>the other variable.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76200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accent6"/>
                </a:solidFill>
                <a:ea typeface="MS Mincho" pitchFamily="49" charset="-128"/>
              </a:rPr>
              <a:t>Question: </a:t>
            </a:r>
            <a:r>
              <a:rPr lang="en-US" sz="2000">
                <a:solidFill>
                  <a:schemeClr val="tx1"/>
                </a:solidFill>
                <a:ea typeface="MS Mincho" pitchFamily="49" charset="-128"/>
              </a:rPr>
              <a:t>So I have a pointer variable that points to another variable… now what?</a:t>
            </a:r>
            <a:endParaRPr lang="en-US" sz="20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CE4009D-F583-4347-B593-7282A76986CF}"/>
              </a:ext>
            </a:extLst>
          </p:cNvPr>
          <p:cNvSpPr txBox="1"/>
          <p:nvPr/>
        </p:nvSpPr>
        <p:spPr>
          <a:xfrm>
            <a:off x="859318" y="5569729"/>
            <a:ext cx="1692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cout</a:t>
            </a:r>
            <a:r>
              <a:rPr lang="en-US"/>
              <a:t> &lt;&lt; </a:t>
            </a:r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p;</a:t>
            </a:r>
          </a:p>
        </p:txBody>
      </p:sp>
      <p:sp>
        <p:nvSpPr>
          <p:cNvPr id="359467" name="Line 43"/>
          <p:cNvSpPr>
            <a:spLocks noChangeShapeType="1"/>
          </p:cNvSpPr>
          <p:nvPr/>
        </p:nvSpPr>
        <p:spPr bwMode="auto">
          <a:xfrm>
            <a:off x="615498" y="5809731"/>
            <a:ext cx="30315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59485" name="Text Box 61"/>
          <p:cNvSpPr txBox="1">
            <a:spLocks noChangeArrowheads="1"/>
          </p:cNvSpPr>
          <p:nvPr/>
        </p:nvSpPr>
        <p:spPr bwMode="auto">
          <a:xfrm>
            <a:off x="872532" y="5923707"/>
            <a:ext cx="19029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p      =  5;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315376" y="5512978"/>
            <a:ext cx="467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err="1">
                <a:solidFill>
                  <a:srgbClr val="6600CC"/>
                </a:solidFill>
              </a:rPr>
              <a:t>cout</a:t>
            </a:r>
            <a:r>
              <a:rPr lang="en-US" sz="1050">
                <a:solidFill>
                  <a:srgbClr val="6600CC"/>
                </a:solidFill>
              </a:rPr>
              <a:t> </a:t>
            </a:r>
            <a:r>
              <a:rPr lang="en-US" sz="1800">
                <a:solidFill>
                  <a:srgbClr val="6600CC"/>
                </a:solidFill>
              </a:rPr>
              <a:t>&lt;&lt;</a:t>
            </a:r>
            <a:r>
              <a:rPr lang="en-US" sz="1050">
                <a:solidFill>
                  <a:srgbClr val="6600CC"/>
                </a:solidFill>
              </a:rPr>
              <a:t> </a:t>
            </a:r>
            <a:r>
              <a:rPr lang="en-US" sz="1800">
                <a:solidFill>
                  <a:srgbClr val="6600CC"/>
                </a:solidFill>
              </a:rPr>
              <a:t>*p </a:t>
            </a:r>
            <a:r>
              <a:rPr lang="en-US" sz="1800">
                <a:solidFill>
                  <a:srgbClr val="FF0066"/>
                </a:solidFill>
                <a:sym typeface="Wingdings" pitchFamily="2" charset="2"/>
              </a:rPr>
              <a:t> </a:t>
            </a:r>
            <a:r>
              <a:rPr lang="en-US" sz="1800" err="1">
                <a:solidFill>
                  <a:srgbClr val="6600CC"/>
                </a:solidFill>
                <a:sym typeface="Wingdings" pitchFamily="2" charset="2"/>
              </a:rPr>
              <a:t>cout</a:t>
            </a:r>
            <a:r>
              <a:rPr lang="en-US" sz="1050">
                <a:solidFill>
                  <a:srgbClr val="6600CC"/>
                </a:solidFill>
                <a:sym typeface="Wingdings" pitchFamily="2" charset="2"/>
              </a:rPr>
              <a:t> </a:t>
            </a:r>
            <a:r>
              <a:rPr lang="en-US" sz="1800">
                <a:solidFill>
                  <a:srgbClr val="6600CC"/>
                </a:solidFill>
                <a:sym typeface="Wingdings" pitchFamily="2" charset="2"/>
              </a:rPr>
              <a:t>&lt;&lt;</a:t>
            </a:r>
            <a:r>
              <a:rPr lang="en-US" sz="1050">
                <a:solidFill>
                  <a:srgbClr val="6600CC"/>
                </a:solidFill>
                <a:sym typeface="Wingdings" pitchFamily="2" charset="2"/>
              </a:rPr>
              <a:t> </a:t>
            </a:r>
            <a:r>
              <a:rPr lang="en-US" sz="1800">
                <a:solidFill>
                  <a:srgbClr val="6600CC"/>
                </a:solidFill>
                <a:sym typeface="Wingdings" pitchFamily="2" charset="2"/>
              </a:rPr>
              <a:t>*1000 </a:t>
            </a:r>
            <a:r>
              <a:rPr lang="en-US" sz="1800">
                <a:solidFill>
                  <a:srgbClr val="FF0066"/>
                </a:solidFill>
                <a:sym typeface="Wingdings" pitchFamily="2" charset="2"/>
              </a:rPr>
              <a:t> </a:t>
            </a:r>
            <a:r>
              <a:rPr lang="en-US" sz="1800" err="1">
                <a:solidFill>
                  <a:srgbClr val="6600CC"/>
                </a:solidFill>
                <a:sym typeface="Wingdings" pitchFamily="2" charset="2"/>
              </a:rPr>
              <a:t>cout</a:t>
            </a:r>
            <a:r>
              <a:rPr lang="en-US" sz="1050">
                <a:solidFill>
                  <a:srgbClr val="6600CC"/>
                </a:solidFill>
                <a:sym typeface="Wingdings" pitchFamily="2" charset="2"/>
              </a:rPr>
              <a:t> </a:t>
            </a:r>
            <a:r>
              <a:rPr lang="en-US" sz="1800">
                <a:solidFill>
                  <a:srgbClr val="6600CC"/>
                </a:solidFill>
                <a:sym typeface="Wingdings" pitchFamily="2" charset="2"/>
              </a:rPr>
              <a:t>&lt;&lt;</a:t>
            </a:r>
            <a:r>
              <a:rPr lang="en-US" sz="1050">
                <a:solidFill>
                  <a:srgbClr val="6600CC"/>
                </a:solidFill>
                <a:sym typeface="Wingdings" pitchFamily="2" charset="2"/>
              </a:rPr>
              <a:t> </a:t>
            </a:r>
            <a:r>
              <a:rPr lang="en-US" sz="1800">
                <a:solidFill>
                  <a:srgbClr val="6600CC"/>
                </a:solidFill>
                <a:sym typeface="Wingdings" pitchFamily="2" charset="2"/>
              </a:rPr>
              <a:t>42</a:t>
            </a:r>
            <a:endParaRPr lang="en-US" sz="1800">
              <a:solidFill>
                <a:srgbClr val="6600CC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942951" y="5913484"/>
            <a:ext cx="1067921" cy="523220"/>
            <a:chOff x="-2531020" y="4579516"/>
            <a:chExt cx="1073729" cy="513414"/>
          </a:xfrm>
        </p:grpSpPr>
        <p:sp>
          <p:nvSpPr>
            <p:cNvPr id="65" name="Text Box 29"/>
            <p:cNvSpPr txBox="1">
              <a:spLocks noChangeArrowheads="1"/>
            </p:cNvSpPr>
            <p:nvPr/>
          </p:nvSpPr>
          <p:spPr bwMode="auto">
            <a:xfrm>
              <a:off x="-2362200" y="4579516"/>
              <a:ext cx="590368" cy="513414"/>
            </a:xfrm>
            <a:prstGeom prst="rect">
              <a:avLst/>
            </a:prstGeom>
            <a:solidFill>
              <a:srgbClr val="ABFFE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-2531020" y="4584187"/>
              <a:ext cx="1073729" cy="4530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 </a:t>
              </a:r>
              <a:r>
                <a:rPr lang="en-US">
                  <a:solidFill>
                    <a:srgbClr val="7878DE"/>
                  </a:solidFill>
                </a:rPr>
                <a:t>1000</a:t>
              </a:r>
              <a:r>
                <a:rPr lang="en-US">
                  <a:solidFill>
                    <a:schemeClr val="tx1"/>
                  </a:solidFill>
                </a:rPr>
                <a:t> 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973050" y="5862326"/>
            <a:ext cx="3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rgbClr val="6600CC"/>
                </a:solidFill>
              </a:rPr>
              <a:t>*p = 5 </a:t>
            </a:r>
            <a:r>
              <a:rPr lang="en-US" sz="1800">
                <a:solidFill>
                  <a:srgbClr val="FF0066"/>
                </a:solidFill>
                <a:sym typeface="Wingdings" pitchFamily="2" charset="2"/>
              </a:rPr>
              <a:t> </a:t>
            </a:r>
            <a:r>
              <a:rPr lang="en-US" sz="1800">
                <a:solidFill>
                  <a:srgbClr val="6600CC"/>
                </a:solidFill>
                <a:sym typeface="Wingdings" pitchFamily="2" charset="2"/>
              </a:rPr>
              <a:t>*1000 = 5</a:t>
            </a:r>
            <a:endParaRPr lang="en-US" sz="1800">
              <a:solidFill>
                <a:srgbClr val="6600C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0BF173-89C6-4E59-A88A-56BE4BE8CAA3}"/>
              </a:ext>
            </a:extLst>
          </p:cNvPr>
          <p:cNvSpPr/>
          <p:nvPr/>
        </p:nvSpPr>
        <p:spPr bwMode="auto">
          <a:xfrm>
            <a:off x="2147891" y="5613820"/>
            <a:ext cx="321802" cy="417574"/>
          </a:xfrm>
          <a:prstGeom prst="rect">
            <a:avLst/>
          </a:prstGeom>
          <a:solidFill>
            <a:srgbClr val="ABFF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2008805" y="5544242"/>
            <a:ext cx="1180123" cy="465544"/>
            <a:chOff x="-2481942" y="4579516"/>
            <a:chExt cx="1186541" cy="456819"/>
          </a:xfrm>
        </p:grpSpPr>
        <p:sp>
          <p:nvSpPr>
            <p:cNvPr id="62" name="Text Box 29"/>
            <p:cNvSpPr txBox="1">
              <a:spLocks noChangeArrowheads="1"/>
            </p:cNvSpPr>
            <p:nvPr/>
          </p:nvSpPr>
          <p:spPr bwMode="auto">
            <a:xfrm>
              <a:off x="-2362200" y="4579516"/>
              <a:ext cx="1066799" cy="400110"/>
            </a:xfrm>
            <a:prstGeom prst="rect">
              <a:avLst/>
            </a:prstGeom>
            <a:solidFill>
              <a:srgbClr val="ABFFE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-2481942" y="4643724"/>
              <a:ext cx="930285" cy="392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1000</a:t>
              </a:r>
              <a:r>
                <a:rPr lang="en-US" sz="2000">
                  <a:solidFill>
                    <a:schemeClr val="tx1"/>
                  </a:solidFill>
                </a:rPr>
                <a:t>;</a:t>
              </a:r>
            </a:p>
          </p:txBody>
        </p:sp>
      </p:grpSp>
      <p:sp>
        <p:nvSpPr>
          <p:cNvPr id="100" name="Rectangle 17">
            <a:extLst>
              <a:ext uri="{FF2B5EF4-FFF2-40B4-BE49-F238E27FC236}">
                <a16:creationId xmlns:a16="http://schemas.microsoft.com/office/drawing/2014/main" id="{9056BDA2-5B0E-47BD-A3F8-C964C95FB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2579" y="2728270"/>
            <a:ext cx="2150945" cy="58851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ounded Rectangular Callout 70"/>
          <p:cNvSpPr/>
          <p:nvPr/>
        </p:nvSpPr>
        <p:spPr bwMode="auto">
          <a:xfrm>
            <a:off x="2992019" y="3009828"/>
            <a:ext cx="3348900" cy="2318237"/>
          </a:xfrm>
          <a:prstGeom prst="wedgeRoundRectCallout">
            <a:avLst>
              <a:gd name="adj1" fmla="val -75175"/>
              <a:gd name="adj2" fmla="val 64379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“Get the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address value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stored in the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variable…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go to that address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in memory…</a:t>
            </a: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lang="en-US" sz="105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give me the value stored there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.”</a:t>
            </a:r>
          </a:p>
        </p:txBody>
      </p:sp>
      <p:sp>
        <p:nvSpPr>
          <p:cNvPr id="74" name="Rounded Rectangular Callout 73"/>
          <p:cNvSpPr/>
          <p:nvPr/>
        </p:nvSpPr>
        <p:spPr bwMode="auto">
          <a:xfrm>
            <a:off x="2320665" y="3325253"/>
            <a:ext cx="3348900" cy="2318237"/>
          </a:xfrm>
          <a:prstGeom prst="wedgeRoundRectCallout">
            <a:avLst>
              <a:gd name="adj1" fmla="val -75175"/>
              <a:gd name="adj2" fmla="val 64379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“Get the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address value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stored in the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variable…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go to that address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in memory… </a:t>
            </a: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lang="en-US" sz="105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store a value of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5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there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.”</a:t>
            </a:r>
          </a:p>
        </p:txBody>
      </p:sp>
      <p:sp>
        <p:nvSpPr>
          <p:cNvPr id="106" name="Line 43">
            <a:extLst>
              <a:ext uri="{FF2B5EF4-FFF2-40B4-BE49-F238E27FC236}">
                <a16:creationId xmlns:a16="http://schemas.microsoft.com/office/drawing/2014/main" id="{C5842772-6D4A-4A73-A7AE-F64EDE1D4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475" y="6132306"/>
            <a:ext cx="30315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93" name="Text Box 27">
            <a:extLst>
              <a:ext uri="{FF2B5EF4-FFF2-40B4-BE49-F238E27FC236}">
                <a16:creationId xmlns:a16="http://schemas.microsoft.com/office/drawing/2014/main" id="{716C4750-BCBD-469F-A70F-08B2B5C04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5775" y="4370544"/>
            <a:ext cx="774801" cy="400110"/>
          </a:xfrm>
          <a:prstGeom prst="rect">
            <a:avLst/>
          </a:prstGeom>
          <a:solidFill>
            <a:srgbClr val="800000">
              <a:alpha val="85882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rgbClr val="FFFF00"/>
                </a:solidFill>
              </a:rPr>
              <a:t>1000</a:t>
            </a:r>
          </a:p>
        </p:txBody>
      </p:sp>
      <p:sp>
        <p:nvSpPr>
          <p:cNvPr id="99" name="Text Box 27">
            <a:extLst>
              <a:ext uri="{FF2B5EF4-FFF2-40B4-BE49-F238E27FC236}">
                <a16:creationId xmlns:a16="http://schemas.microsoft.com/office/drawing/2014/main" id="{0D8F6BD4-E6A4-4286-8315-3AF788D01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5558" y="4370062"/>
            <a:ext cx="774801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</a:rPr>
              <a:t>1000</a:t>
            </a:r>
          </a:p>
        </p:txBody>
      </p:sp>
      <p:sp>
        <p:nvSpPr>
          <p:cNvPr id="107" name="Text Box 27">
            <a:extLst>
              <a:ext uri="{FF2B5EF4-FFF2-40B4-BE49-F238E27FC236}">
                <a16:creationId xmlns:a16="http://schemas.microsoft.com/office/drawing/2014/main" id="{DBF7DD07-8F0B-4A94-88C8-5623AB7B7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1542" y="4378079"/>
            <a:ext cx="774801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</a:rPr>
              <a:t>1000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7AEB81C-BB54-4D7F-957C-4891FAE401B0}"/>
              </a:ext>
            </a:extLst>
          </p:cNvPr>
          <p:cNvGrpSpPr/>
          <p:nvPr/>
        </p:nvGrpSpPr>
        <p:grpSpPr>
          <a:xfrm>
            <a:off x="1864665" y="5532337"/>
            <a:ext cx="884463" cy="465543"/>
            <a:chOff x="-2481942" y="4579516"/>
            <a:chExt cx="1186540" cy="456818"/>
          </a:xfrm>
        </p:grpSpPr>
        <p:sp>
          <p:nvSpPr>
            <p:cNvPr id="104" name="Text Box 29">
              <a:extLst>
                <a:ext uri="{FF2B5EF4-FFF2-40B4-BE49-F238E27FC236}">
                  <a16:creationId xmlns:a16="http://schemas.microsoft.com/office/drawing/2014/main" id="{919B2E68-526E-45FE-8699-7EF947495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447470" y="4579516"/>
              <a:ext cx="1152068" cy="400110"/>
            </a:xfrm>
            <a:prstGeom prst="rect">
              <a:avLst/>
            </a:prstGeom>
            <a:solidFill>
              <a:srgbClr val="ABFFE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1C7FE2A-B4BD-49E9-80A3-BB1B9D2D0226}"/>
                </a:ext>
              </a:extLst>
            </p:cNvPr>
            <p:cNvSpPr/>
            <p:nvPr/>
          </p:nvSpPr>
          <p:spPr>
            <a:xfrm>
              <a:off x="-2481942" y="4643723"/>
              <a:ext cx="247824" cy="392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2000">
                <a:solidFill>
                  <a:schemeClr val="tx1"/>
                </a:solidFill>
              </a:endParaRPr>
            </a:p>
          </p:txBody>
        </p:sp>
      </p:grpSp>
      <p:sp>
        <p:nvSpPr>
          <p:cNvPr id="102" name="Text Box 27">
            <a:extLst>
              <a:ext uri="{FF2B5EF4-FFF2-40B4-BE49-F238E27FC236}">
                <a16:creationId xmlns:a16="http://schemas.microsoft.com/office/drawing/2014/main" id="{6D07C083-98A1-416D-9E61-FC2D4C979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4671" y="2801525"/>
            <a:ext cx="77480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42</a:t>
            </a:r>
          </a:p>
        </p:txBody>
      </p:sp>
      <p:sp>
        <p:nvSpPr>
          <p:cNvPr id="108" name="Text Box 27">
            <a:extLst>
              <a:ext uri="{FF2B5EF4-FFF2-40B4-BE49-F238E27FC236}">
                <a16:creationId xmlns:a16="http://schemas.microsoft.com/office/drawing/2014/main" id="{E08E3987-5DA7-48A5-81A0-98A762E04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159" y="2793505"/>
            <a:ext cx="751162" cy="461665"/>
          </a:xfrm>
          <a:prstGeom prst="rect">
            <a:avLst/>
          </a:prstGeom>
          <a:solidFill>
            <a:srgbClr val="800000">
              <a:alpha val="85882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359468" name="Text Box 44"/>
          <p:cNvSpPr txBox="1">
            <a:spLocks noChangeArrowheads="1"/>
          </p:cNvSpPr>
          <p:nvPr/>
        </p:nvSpPr>
        <p:spPr bwMode="auto">
          <a:xfrm>
            <a:off x="2093073" y="5923862"/>
            <a:ext cx="3399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</a:p>
        </p:txBody>
      </p:sp>
      <p:sp>
        <p:nvSpPr>
          <p:cNvPr id="57" name="Rounded Rectangular Callout 56"/>
          <p:cNvSpPr/>
          <p:nvPr/>
        </p:nvSpPr>
        <p:spPr bwMode="auto">
          <a:xfrm>
            <a:off x="3488773" y="1499783"/>
            <a:ext cx="2895091" cy="847956"/>
          </a:xfrm>
          <a:prstGeom prst="wedgeRoundRectCallout">
            <a:avLst>
              <a:gd name="adj1" fmla="val 71899"/>
              <a:gd name="adj2" fmla="val 104234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 just changed </a:t>
            </a:r>
            <a:r>
              <a:rPr kumimoji="0" lang="en-US" sz="1800" b="0" i="0" u="none" strike="noStrike" cap="none" normalizeH="0" baseline="0" err="1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idontknow’s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value to 5…</a:t>
            </a:r>
          </a:p>
        </p:txBody>
      </p:sp>
      <p:sp>
        <p:nvSpPr>
          <p:cNvPr id="58" name="Rounded Rectangular Callout 57"/>
          <p:cNvSpPr/>
          <p:nvPr/>
        </p:nvSpPr>
        <p:spPr bwMode="auto">
          <a:xfrm>
            <a:off x="2826617" y="4512659"/>
            <a:ext cx="2286000" cy="948380"/>
          </a:xfrm>
          <a:prstGeom prst="wedgeRoundRectCallout">
            <a:avLst>
              <a:gd name="adj1" fmla="val -115201"/>
              <a:gd name="adj2" fmla="val 106064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…without ever referring to its variable name!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81481E-6 L -0.51979 0.1812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90" y="905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7037E-7 L -0.52864 0.40255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41" y="2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5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59259E-6 L -0.62813 0.23079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06" y="1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0.00186 L 0.54027 -0.45532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3594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09" y="-23125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5" dur="2000" fill="hold"/>
                                        <p:tgtEl>
                                          <p:spTgt spid="35946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7" grpId="0"/>
      <p:bldP spid="3" grpId="0"/>
      <p:bldP spid="80" grpId="0"/>
      <p:bldP spid="359467" grpId="0" animBg="1"/>
      <p:bldP spid="359467" grpId="1" animBg="1"/>
      <p:bldP spid="359485" grpId="0"/>
      <p:bldP spid="53" grpId="0"/>
      <p:bldP spid="76" grpId="0"/>
      <p:bldP spid="8" grpId="0" animBg="1"/>
      <p:bldP spid="8" grpId="1" animBg="1"/>
      <p:bldP spid="100" grpId="0" animBg="1"/>
      <p:bldP spid="100" grpId="1" animBg="1"/>
      <p:bldP spid="100" grpId="2" animBg="1"/>
      <p:bldP spid="71" grpId="0" uiExpand="1" build="p" animBg="1"/>
      <p:bldP spid="71" grpId="1" uiExpand="1" build="allAtOnce" animBg="1"/>
      <p:bldP spid="74" grpId="0" uiExpand="1" build="p" animBg="1"/>
      <p:bldP spid="74" grpId="1" uiExpand="1" build="p"/>
      <p:bldP spid="74" grpId="2" build="allAtOnce" animBg="1"/>
      <p:bldP spid="106" grpId="0" animBg="1"/>
      <p:bldP spid="106" grpId="1" animBg="1"/>
      <p:bldP spid="99" grpId="0"/>
      <p:bldP spid="99" grpId="1"/>
      <p:bldP spid="99" grpId="2"/>
      <p:bldP spid="107" grpId="0"/>
      <p:bldP spid="107" grpId="1"/>
      <p:bldP spid="107" grpId="2"/>
      <p:bldP spid="102" grpId="0"/>
      <p:bldP spid="102" grpId="1"/>
      <p:bldP spid="102" grpId="2"/>
      <p:bldP spid="108" grpId="0" animBg="1"/>
      <p:bldP spid="359468" grpId="0"/>
      <p:bldP spid="359468" grpId="1"/>
      <p:bldP spid="359468" grpId="2"/>
      <p:bldP spid="57" grpId="0" animBg="1"/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5791-73CB-4A15-915E-6F637C77CB10}" type="slidenum">
              <a:rPr lang="en-US"/>
              <a:pPr/>
              <a:t>7</a:t>
            </a:fld>
            <a:endParaRPr lang="en-US"/>
          </a:p>
        </p:txBody>
      </p:sp>
      <p:grpSp>
        <p:nvGrpSpPr>
          <p:cNvPr id="242750" name="Group 62"/>
          <p:cNvGrpSpPr>
            <a:grpSpLocks/>
          </p:cNvGrpSpPr>
          <p:nvPr/>
        </p:nvGrpSpPr>
        <p:grpSpPr bwMode="auto">
          <a:xfrm>
            <a:off x="-161970" y="1051543"/>
            <a:ext cx="3971970" cy="4046538"/>
            <a:chOff x="-346" y="642"/>
            <a:chExt cx="4138" cy="2549"/>
          </a:xfrm>
        </p:grpSpPr>
        <p:sp>
          <p:nvSpPr>
            <p:cNvPr id="242690" name="Rectangle 2"/>
            <p:cNvSpPr>
              <a:spLocks noChangeArrowheads="1"/>
            </p:cNvSpPr>
            <p:nvPr/>
          </p:nvSpPr>
          <p:spPr bwMode="auto">
            <a:xfrm>
              <a:off x="96" y="642"/>
              <a:ext cx="3696" cy="2496"/>
            </a:xfrm>
            <a:prstGeom prst="rect">
              <a:avLst/>
            </a:prstGeom>
            <a:solidFill>
              <a:srgbClr val="ABFFE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691" name="Rectangle 3"/>
            <p:cNvSpPr>
              <a:spLocks noChangeArrowheads="1"/>
            </p:cNvSpPr>
            <p:nvPr/>
          </p:nvSpPr>
          <p:spPr bwMode="auto">
            <a:xfrm>
              <a:off x="-346" y="690"/>
              <a:ext cx="3984" cy="2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void set(int </a:t>
              </a:r>
              <a:r>
                <a:rPr lang="en-US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px)   </a:t>
              </a:r>
              <a:endParaRPr lang="en-US" sz="19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px = 5;</a:t>
              </a:r>
              <a:endParaRPr lang="en-US" sz="19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9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9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x = 1;</a:t>
              </a:r>
              <a:endParaRPr lang="en-US" sz="19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set(&amp;x);</a:t>
              </a:r>
              <a:endParaRPr lang="en-US" sz="19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x;</a:t>
              </a:r>
              <a:endParaRPr lang="en-US" sz="19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  <a:r>
                <a:rPr lang="en-US" sz="190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242693" name="Rectangle 5"/>
          <p:cNvSpPr>
            <a:spLocks noChangeArrowheads="1"/>
          </p:cNvSpPr>
          <p:nvPr/>
        </p:nvSpPr>
        <p:spPr bwMode="auto">
          <a:xfrm>
            <a:off x="6346825" y="2081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4" name="Rectangle 6"/>
          <p:cNvSpPr>
            <a:spLocks noChangeArrowheads="1"/>
          </p:cNvSpPr>
          <p:nvPr/>
        </p:nvSpPr>
        <p:spPr bwMode="auto">
          <a:xfrm>
            <a:off x="6346825" y="2386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5" name="Rectangle 7"/>
          <p:cNvSpPr>
            <a:spLocks noChangeArrowheads="1"/>
          </p:cNvSpPr>
          <p:nvPr/>
        </p:nvSpPr>
        <p:spPr bwMode="auto">
          <a:xfrm>
            <a:off x="6346825" y="2690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6" name="Rectangle 8"/>
          <p:cNvSpPr>
            <a:spLocks noChangeArrowheads="1"/>
          </p:cNvSpPr>
          <p:nvPr/>
        </p:nvSpPr>
        <p:spPr bwMode="auto">
          <a:xfrm>
            <a:off x="6346825" y="2995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6346825" y="3300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8" name="Rectangle 10"/>
          <p:cNvSpPr>
            <a:spLocks noChangeArrowheads="1"/>
          </p:cNvSpPr>
          <p:nvPr/>
        </p:nvSpPr>
        <p:spPr bwMode="auto">
          <a:xfrm>
            <a:off x="6346825" y="3605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9" name="Rectangle 11"/>
          <p:cNvSpPr>
            <a:spLocks noChangeArrowheads="1"/>
          </p:cNvSpPr>
          <p:nvPr/>
        </p:nvSpPr>
        <p:spPr bwMode="auto">
          <a:xfrm>
            <a:off x="6346825" y="3910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0" name="Rectangle 12"/>
          <p:cNvSpPr>
            <a:spLocks noChangeArrowheads="1"/>
          </p:cNvSpPr>
          <p:nvPr/>
        </p:nvSpPr>
        <p:spPr bwMode="auto">
          <a:xfrm>
            <a:off x="6346825" y="4214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1" name="Rectangle 13"/>
          <p:cNvSpPr>
            <a:spLocks noChangeArrowheads="1"/>
          </p:cNvSpPr>
          <p:nvPr/>
        </p:nvSpPr>
        <p:spPr bwMode="auto">
          <a:xfrm>
            <a:off x="6346825" y="4519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2" name="Rectangle 14"/>
          <p:cNvSpPr>
            <a:spLocks noChangeArrowheads="1"/>
          </p:cNvSpPr>
          <p:nvPr/>
        </p:nvSpPr>
        <p:spPr bwMode="auto">
          <a:xfrm>
            <a:off x="6346825" y="4824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3" name="Rectangle 15"/>
          <p:cNvSpPr>
            <a:spLocks noChangeArrowheads="1"/>
          </p:cNvSpPr>
          <p:nvPr/>
        </p:nvSpPr>
        <p:spPr bwMode="auto">
          <a:xfrm>
            <a:off x="6346825" y="5129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4" name="Text Box 16"/>
          <p:cNvSpPr txBox="1">
            <a:spLocks noChangeArrowheads="1"/>
          </p:cNvSpPr>
          <p:nvPr/>
        </p:nvSpPr>
        <p:spPr bwMode="auto">
          <a:xfrm>
            <a:off x="6575425" y="16240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2705" name="Rectangle 17"/>
          <p:cNvSpPr>
            <a:spLocks noChangeArrowheads="1"/>
          </p:cNvSpPr>
          <p:nvPr/>
        </p:nvSpPr>
        <p:spPr bwMode="auto">
          <a:xfrm>
            <a:off x="6346825" y="1166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6" name="Rectangle 18"/>
          <p:cNvSpPr>
            <a:spLocks noChangeArrowheads="1"/>
          </p:cNvSpPr>
          <p:nvPr/>
        </p:nvSpPr>
        <p:spPr bwMode="auto">
          <a:xfrm>
            <a:off x="6346825" y="1471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7" name="Text Box 19"/>
          <p:cNvSpPr txBox="1">
            <a:spLocks noChangeArrowheads="1"/>
          </p:cNvSpPr>
          <p:nvPr/>
        </p:nvSpPr>
        <p:spPr bwMode="auto">
          <a:xfrm>
            <a:off x="7154862" y="1143000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242708" name="Text Box 20"/>
          <p:cNvSpPr txBox="1">
            <a:spLocks noChangeArrowheads="1"/>
          </p:cNvSpPr>
          <p:nvPr/>
        </p:nvSpPr>
        <p:spPr bwMode="auto">
          <a:xfrm>
            <a:off x="7154862" y="2068513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00009241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00009243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00009245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00009247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00009249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</p:txBody>
      </p:sp>
      <p:grpSp>
        <p:nvGrpSpPr>
          <p:cNvPr id="242709" name="Group 21"/>
          <p:cNvGrpSpPr>
            <a:grpSpLocks/>
          </p:cNvGrpSpPr>
          <p:nvPr/>
        </p:nvGrpSpPr>
        <p:grpSpPr bwMode="auto">
          <a:xfrm>
            <a:off x="5638800" y="2057400"/>
            <a:ext cx="1630362" cy="1219200"/>
            <a:chOff x="3653" y="1200"/>
            <a:chExt cx="1027" cy="768"/>
          </a:xfrm>
        </p:grpSpPr>
        <p:grpSp>
          <p:nvGrpSpPr>
            <p:cNvPr id="242710" name="Group 22"/>
            <p:cNvGrpSpPr>
              <a:grpSpLocks/>
            </p:cNvGrpSpPr>
            <p:nvPr/>
          </p:nvGrpSpPr>
          <p:grpSpPr bwMode="auto">
            <a:xfrm>
              <a:off x="3653" y="1200"/>
              <a:ext cx="1027" cy="768"/>
              <a:chOff x="3816" y="2496"/>
              <a:chExt cx="1027" cy="768"/>
            </a:xfrm>
          </p:grpSpPr>
          <p:grpSp>
            <p:nvGrpSpPr>
              <p:cNvPr id="242711" name="Group 23"/>
              <p:cNvGrpSpPr>
                <a:grpSpLocks/>
              </p:cNvGrpSpPr>
              <p:nvPr/>
            </p:nvGrpSpPr>
            <p:grpSpPr bwMode="auto">
              <a:xfrm>
                <a:off x="3816" y="2496"/>
                <a:ext cx="1027" cy="768"/>
                <a:chOff x="3816" y="1728"/>
                <a:chExt cx="1027" cy="768"/>
              </a:xfrm>
            </p:grpSpPr>
            <p:sp>
              <p:nvSpPr>
                <p:cNvPr id="242712" name="Rectangle 24"/>
                <p:cNvSpPr>
                  <a:spLocks noChangeArrowheads="1"/>
                </p:cNvSpPr>
                <p:nvPr/>
              </p:nvSpPr>
              <p:spPr bwMode="auto">
                <a:xfrm>
                  <a:off x="4258" y="1743"/>
                  <a:ext cx="546" cy="753"/>
                </a:xfrm>
                <a:prstGeom prst="rect">
                  <a:avLst/>
                </a:prstGeom>
                <a:solidFill>
                  <a:srgbClr val="800000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271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816" y="1728"/>
                  <a:ext cx="102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6666"/>
                      </a:solidFill>
                    </a:rPr>
                    <a:t>    x</a:t>
                  </a:r>
                  <a:r>
                    <a:rPr lang="en-US"/>
                    <a:t>          </a:t>
                  </a:r>
                </a:p>
              </p:txBody>
            </p:sp>
          </p:grpSp>
          <p:sp>
            <p:nvSpPr>
              <p:cNvPr id="242714" name="Text Box 26"/>
              <p:cNvSpPr txBox="1">
                <a:spLocks noChangeArrowheads="1"/>
              </p:cNvSpPr>
              <p:nvPr/>
            </p:nvSpPr>
            <p:spPr bwMode="auto">
              <a:xfrm>
                <a:off x="4224" y="2736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42715" name="Text Box 27"/>
            <p:cNvSpPr txBox="1">
              <a:spLocks noChangeArrowheads="1"/>
            </p:cNvSpPr>
            <p:nvPr/>
          </p:nvSpPr>
          <p:spPr bwMode="auto">
            <a:xfrm>
              <a:off x="4046" y="1440"/>
              <a:ext cx="4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    1</a:t>
              </a:r>
            </a:p>
          </p:txBody>
        </p:sp>
      </p:grpSp>
      <p:sp>
        <p:nvSpPr>
          <p:cNvPr id="242720" name="Line 32"/>
          <p:cNvSpPr>
            <a:spLocks noChangeShapeType="1"/>
          </p:cNvSpPr>
          <p:nvPr/>
        </p:nvSpPr>
        <p:spPr bwMode="auto">
          <a:xfrm>
            <a:off x="7285037" y="2384425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2725" name="Group 37"/>
          <p:cNvGrpSpPr>
            <a:grpSpLocks/>
          </p:cNvGrpSpPr>
          <p:nvPr/>
        </p:nvGrpSpPr>
        <p:grpSpPr bwMode="auto">
          <a:xfrm>
            <a:off x="5689600" y="3276600"/>
            <a:ext cx="1536700" cy="1219200"/>
            <a:chOff x="3683" y="1200"/>
            <a:chExt cx="968" cy="768"/>
          </a:xfrm>
        </p:grpSpPr>
        <p:grpSp>
          <p:nvGrpSpPr>
            <p:cNvPr id="242726" name="Group 38"/>
            <p:cNvGrpSpPr>
              <a:grpSpLocks/>
            </p:cNvGrpSpPr>
            <p:nvPr/>
          </p:nvGrpSpPr>
          <p:grpSpPr bwMode="auto">
            <a:xfrm>
              <a:off x="3683" y="1200"/>
              <a:ext cx="968" cy="768"/>
              <a:chOff x="3846" y="2496"/>
              <a:chExt cx="968" cy="768"/>
            </a:xfrm>
          </p:grpSpPr>
          <p:grpSp>
            <p:nvGrpSpPr>
              <p:cNvPr id="242727" name="Group 39"/>
              <p:cNvGrpSpPr>
                <a:grpSpLocks/>
              </p:cNvGrpSpPr>
              <p:nvPr/>
            </p:nvGrpSpPr>
            <p:grpSpPr bwMode="auto">
              <a:xfrm>
                <a:off x="3846" y="2496"/>
                <a:ext cx="968" cy="768"/>
                <a:chOff x="3846" y="1728"/>
                <a:chExt cx="968" cy="768"/>
              </a:xfrm>
            </p:grpSpPr>
            <p:sp>
              <p:nvSpPr>
                <p:cNvPr id="242728" name="Rectangle 40"/>
                <p:cNvSpPr>
                  <a:spLocks noChangeArrowheads="1"/>
                </p:cNvSpPr>
                <p:nvPr/>
              </p:nvSpPr>
              <p:spPr bwMode="auto">
                <a:xfrm>
                  <a:off x="4258" y="1743"/>
                  <a:ext cx="546" cy="753"/>
                </a:xfrm>
                <a:prstGeom prst="rect">
                  <a:avLst/>
                </a:prstGeom>
                <a:solidFill>
                  <a:srgbClr val="800000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272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846" y="1728"/>
                  <a:ext cx="968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6666"/>
                      </a:solidFill>
                    </a:rPr>
                    <a:t> px</a:t>
                  </a:r>
                  <a:r>
                    <a:rPr lang="en-US"/>
                    <a:t>          </a:t>
                  </a:r>
                </a:p>
              </p:txBody>
            </p:sp>
          </p:grpSp>
          <p:sp>
            <p:nvSpPr>
              <p:cNvPr id="242730" name="Text Box 42"/>
              <p:cNvSpPr txBox="1">
                <a:spLocks noChangeArrowheads="1"/>
              </p:cNvSpPr>
              <p:nvPr/>
            </p:nvSpPr>
            <p:spPr bwMode="auto">
              <a:xfrm>
                <a:off x="4224" y="2736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42731" name="Text Box 43"/>
            <p:cNvSpPr txBox="1">
              <a:spLocks noChangeArrowheads="1"/>
            </p:cNvSpPr>
            <p:nvPr/>
          </p:nvSpPr>
          <p:spPr bwMode="auto">
            <a:xfrm>
              <a:off x="4046" y="1440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42732" name="Text Box 44"/>
          <p:cNvSpPr txBox="1">
            <a:spLocks noChangeArrowheads="1"/>
          </p:cNvSpPr>
          <p:nvPr/>
        </p:nvSpPr>
        <p:spPr bwMode="auto">
          <a:xfrm>
            <a:off x="6316662" y="3581400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9240</a:t>
            </a:r>
          </a:p>
        </p:txBody>
      </p:sp>
      <p:sp>
        <p:nvSpPr>
          <p:cNvPr id="242740" name="Rectangle 52"/>
          <p:cNvSpPr>
            <a:spLocks noChangeArrowheads="1"/>
          </p:cNvSpPr>
          <p:nvPr/>
        </p:nvSpPr>
        <p:spPr bwMode="auto">
          <a:xfrm>
            <a:off x="6469062" y="2438400"/>
            <a:ext cx="638175" cy="381000"/>
          </a:xfrm>
          <a:prstGeom prst="rect">
            <a:avLst/>
          </a:prstGeom>
          <a:solidFill>
            <a:srgbClr val="800000"/>
          </a:solidFill>
          <a:ln w="285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>
                <a:solidFill>
                  <a:srgbClr val="CCFFCC"/>
                </a:solidFill>
              </a:rPr>
              <a:t>5</a:t>
            </a:r>
          </a:p>
        </p:txBody>
      </p:sp>
      <p:sp>
        <p:nvSpPr>
          <p:cNvPr id="242748" name="Rectangle 60"/>
          <p:cNvSpPr>
            <a:spLocks noChangeArrowheads="1"/>
          </p:cNvSpPr>
          <p:nvPr/>
        </p:nvSpPr>
        <p:spPr bwMode="auto">
          <a:xfrm>
            <a:off x="685800" y="-76200"/>
            <a:ext cx="762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Another Pointer Example</a:t>
            </a:r>
          </a:p>
        </p:txBody>
      </p:sp>
      <p:sp>
        <p:nvSpPr>
          <p:cNvPr id="242752" name="Line 64"/>
          <p:cNvSpPr>
            <a:spLocks noChangeShapeType="1"/>
          </p:cNvSpPr>
          <p:nvPr/>
        </p:nvSpPr>
        <p:spPr bwMode="auto">
          <a:xfrm>
            <a:off x="485775" y="3400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2753" name="Line 65"/>
          <p:cNvSpPr>
            <a:spLocks noChangeShapeType="1"/>
          </p:cNvSpPr>
          <p:nvPr/>
        </p:nvSpPr>
        <p:spPr bwMode="auto">
          <a:xfrm>
            <a:off x="473075" y="3978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2754" name="Text Box 66"/>
          <p:cNvSpPr txBox="1">
            <a:spLocks noChangeArrowheads="1"/>
          </p:cNvSpPr>
          <p:nvPr/>
        </p:nvSpPr>
        <p:spPr bwMode="auto">
          <a:xfrm>
            <a:off x="1219200" y="3505200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9240</a:t>
            </a:r>
          </a:p>
        </p:txBody>
      </p:sp>
      <p:sp>
        <p:nvSpPr>
          <p:cNvPr id="242755" name="Line 67"/>
          <p:cNvSpPr>
            <a:spLocks noChangeShapeType="1"/>
          </p:cNvSpPr>
          <p:nvPr/>
        </p:nvSpPr>
        <p:spPr bwMode="auto">
          <a:xfrm>
            <a:off x="76200" y="1371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2756" name="Line 68"/>
          <p:cNvSpPr>
            <a:spLocks noChangeShapeType="1"/>
          </p:cNvSpPr>
          <p:nvPr/>
        </p:nvSpPr>
        <p:spPr bwMode="auto">
          <a:xfrm>
            <a:off x="444500" y="1968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2757" name="Line 69"/>
          <p:cNvSpPr>
            <a:spLocks noChangeShapeType="1"/>
          </p:cNvSpPr>
          <p:nvPr/>
        </p:nvSpPr>
        <p:spPr bwMode="auto">
          <a:xfrm>
            <a:off x="136525" y="2257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2758" name="Line 70"/>
          <p:cNvSpPr>
            <a:spLocks noChangeShapeType="1"/>
          </p:cNvSpPr>
          <p:nvPr/>
        </p:nvSpPr>
        <p:spPr bwMode="auto">
          <a:xfrm>
            <a:off x="476250" y="4575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2763" name="Text Box 75"/>
          <p:cNvSpPr txBox="1">
            <a:spLocks noChangeArrowheads="1"/>
          </p:cNvSpPr>
          <p:nvPr/>
        </p:nvSpPr>
        <p:spPr bwMode="auto">
          <a:xfrm>
            <a:off x="4152900" y="5598340"/>
            <a:ext cx="47625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6600CC"/>
                </a:solidFill>
              </a:rPr>
              <a:t>Cool – that works!</a:t>
            </a:r>
            <a:r>
              <a:rPr lang="en-US"/>
              <a:t>  We can use </a:t>
            </a:r>
            <a:r>
              <a:rPr lang="en-US">
                <a:solidFill>
                  <a:srgbClr val="6600CC"/>
                </a:solidFill>
              </a:rPr>
              <a:t>pointers</a:t>
            </a:r>
            <a:r>
              <a:rPr lang="en-US"/>
              <a:t> to modify variables from other functions!</a:t>
            </a:r>
          </a:p>
        </p:txBody>
      </p:sp>
      <p:sp>
        <p:nvSpPr>
          <p:cNvPr id="57" name="Text Box 23"/>
          <p:cNvSpPr txBox="1">
            <a:spLocks noChangeArrowheads="1"/>
          </p:cNvSpPr>
          <p:nvPr/>
        </p:nvSpPr>
        <p:spPr bwMode="auto">
          <a:xfrm>
            <a:off x="253860" y="5581471"/>
            <a:ext cx="3657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/>
              <a:t>Let’s use pointers to modify a variable inside of another function.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286000" y="4394186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rgbClr val="FF0066"/>
                </a:solidFill>
              </a:rPr>
              <a:t>// prints 5</a:t>
            </a:r>
          </a:p>
        </p:txBody>
      </p:sp>
      <p:sp>
        <p:nvSpPr>
          <p:cNvPr id="59" name="AutoShape 63"/>
          <p:cNvSpPr>
            <a:spLocks/>
          </p:cNvSpPr>
          <p:nvPr/>
        </p:nvSpPr>
        <p:spPr bwMode="auto">
          <a:xfrm>
            <a:off x="2590800" y="2061446"/>
            <a:ext cx="3124200" cy="906308"/>
          </a:xfrm>
          <a:prstGeom prst="borderCallout1">
            <a:avLst>
              <a:gd name="adj1" fmla="val 13042"/>
              <a:gd name="adj2" fmla="val -1481"/>
              <a:gd name="adj3" fmla="val -7249"/>
              <a:gd name="adj4" fmla="val -17334"/>
            </a:avLst>
          </a:prstGeom>
          <a:solidFill>
            <a:srgbClr val="CCFFCC"/>
          </a:solidFill>
          <a:ln w="3175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“Store a value of 5 at location          .”</a:t>
            </a:r>
          </a:p>
        </p:txBody>
      </p:sp>
      <p:sp>
        <p:nvSpPr>
          <p:cNvPr id="60" name="Text Box 37"/>
          <p:cNvSpPr txBox="1">
            <a:spLocks noChangeArrowheads="1"/>
          </p:cNvSpPr>
          <p:nvPr/>
        </p:nvSpPr>
        <p:spPr bwMode="auto">
          <a:xfrm>
            <a:off x="6316508" y="3581400"/>
            <a:ext cx="9348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9240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11111E-6 L 0.07604 -0.391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427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-1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34166E-6 L -0.20937 -0.1633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69" y="-81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42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242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242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42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42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2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2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20" grpId="0" animBg="1"/>
      <p:bldP spid="242720" grpId="1" animBg="1"/>
      <p:bldP spid="242732" grpId="0"/>
      <p:bldP spid="242732" grpId="1"/>
      <p:bldP spid="242740" grpId="0" animBg="1"/>
      <p:bldP spid="242752" grpId="0" animBg="1"/>
      <p:bldP spid="242752" grpId="1" animBg="1"/>
      <p:bldP spid="242753" grpId="0" animBg="1"/>
      <p:bldP spid="242753" grpId="1" animBg="1"/>
      <p:bldP spid="242754" grpId="0"/>
      <p:bldP spid="242754" grpId="1"/>
      <p:bldP spid="242755" grpId="0" animBg="1"/>
      <p:bldP spid="242755" grpId="1" animBg="1"/>
      <p:bldP spid="242756" grpId="0" animBg="1"/>
      <p:bldP spid="242756" grpId="1" animBg="1"/>
      <p:bldP spid="242757" grpId="0" animBg="1"/>
      <p:bldP spid="242757" grpId="1" animBg="1"/>
      <p:bldP spid="242758" grpId="0" animBg="1"/>
      <p:bldP spid="242758" grpId="1" animBg="1"/>
      <p:bldP spid="242763" grpId="0"/>
      <p:bldP spid="58" grpId="0"/>
      <p:bldP spid="59" grpId="0" animBg="1"/>
      <p:bldP spid="59" grpId="1" animBg="1"/>
      <p:bldP spid="60" grpId="0"/>
      <p:bldP spid="60" grpId="1"/>
      <p:bldP spid="60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62"/>
          <p:cNvGrpSpPr>
            <a:grpSpLocks/>
          </p:cNvGrpSpPr>
          <p:nvPr/>
        </p:nvGrpSpPr>
        <p:grpSpPr bwMode="auto">
          <a:xfrm>
            <a:off x="-260968" y="1151092"/>
            <a:ext cx="3971970" cy="4046538"/>
            <a:chOff x="-346" y="642"/>
            <a:chExt cx="4138" cy="2549"/>
          </a:xfrm>
        </p:grpSpPr>
        <p:sp>
          <p:nvSpPr>
            <p:cNvPr id="54" name="Rectangle 2"/>
            <p:cNvSpPr>
              <a:spLocks noChangeArrowheads="1"/>
            </p:cNvSpPr>
            <p:nvPr/>
          </p:nvSpPr>
          <p:spPr bwMode="auto">
            <a:xfrm>
              <a:off x="96" y="642"/>
              <a:ext cx="3696" cy="2496"/>
            </a:xfrm>
            <a:prstGeom prst="rect">
              <a:avLst/>
            </a:prstGeom>
            <a:solidFill>
              <a:srgbClr val="ABFFE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3"/>
            <p:cNvSpPr>
              <a:spLocks noChangeArrowheads="1"/>
            </p:cNvSpPr>
            <p:nvPr/>
          </p:nvSpPr>
          <p:spPr bwMode="auto">
            <a:xfrm>
              <a:off x="-346" y="690"/>
              <a:ext cx="3984" cy="2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void set(int </a:t>
              </a:r>
              <a:r>
                <a:rPr lang="en-US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px)   </a:t>
              </a:r>
              <a:endParaRPr lang="en-US" sz="19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px = 5;</a:t>
              </a:r>
              <a:endParaRPr lang="en-US" sz="19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9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9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x = 1;</a:t>
              </a:r>
              <a:endParaRPr lang="en-US" sz="19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set(&amp;x);</a:t>
              </a:r>
              <a:endParaRPr lang="en-US" sz="19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x;</a:t>
              </a:r>
              <a:endParaRPr lang="en-US" sz="19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  <a:r>
                <a:rPr lang="en-US" sz="190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C2FBD-423C-4F5E-BAE9-59C45BA20BB5}" type="slidenum">
              <a:rPr lang="en-US"/>
              <a:pPr/>
              <a:t>8</a:t>
            </a:fld>
            <a:endParaRPr lang="en-US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8991600" cy="1143000"/>
          </a:xfrm>
        </p:spPr>
        <p:txBody>
          <a:bodyPr/>
          <a:lstStyle/>
          <a:p>
            <a:r>
              <a:rPr lang="en-US" sz="4000"/>
              <a:t>What if We Didn’t Use Pointers?</a:t>
            </a:r>
          </a:p>
        </p:txBody>
      </p:sp>
      <p:sp>
        <p:nvSpPr>
          <p:cNvPr id="365594" name="Text Box 26"/>
          <p:cNvSpPr txBox="1">
            <a:spLocks noChangeArrowheads="1"/>
          </p:cNvSpPr>
          <p:nvPr/>
        </p:nvSpPr>
        <p:spPr bwMode="auto">
          <a:xfrm>
            <a:off x="3886200" y="1150203"/>
            <a:ext cx="4953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/>
              <a:t>Now what would happen if we didn’t use pointers in our code?</a:t>
            </a:r>
          </a:p>
        </p:txBody>
      </p:sp>
      <p:sp>
        <p:nvSpPr>
          <p:cNvPr id="365595" name="Line 27"/>
          <p:cNvSpPr>
            <a:spLocks noChangeShapeType="1"/>
          </p:cNvSpPr>
          <p:nvPr/>
        </p:nvSpPr>
        <p:spPr bwMode="auto">
          <a:xfrm>
            <a:off x="377825" y="3505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5596" name="Rectangle 28"/>
          <p:cNvSpPr>
            <a:spLocks noChangeArrowheads="1"/>
          </p:cNvSpPr>
          <p:nvPr/>
        </p:nvSpPr>
        <p:spPr bwMode="auto">
          <a:xfrm>
            <a:off x="6932613" y="34258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97" name="Rectangle 29"/>
          <p:cNvSpPr>
            <a:spLocks noChangeArrowheads="1"/>
          </p:cNvSpPr>
          <p:nvPr/>
        </p:nvSpPr>
        <p:spPr bwMode="auto">
          <a:xfrm>
            <a:off x="6932613" y="37306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98" name="Rectangle 30"/>
          <p:cNvSpPr>
            <a:spLocks noChangeArrowheads="1"/>
          </p:cNvSpPr>
          <p:nvPr/>
        </p:nvSpPr>
        <p:spPr bwMode="auto">
          <a:xfrm>
            <a:off x="6932613" y="40354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99" name="Rectangle 31"/>
          <p:cNvSpPr>
            <a:spLocks noChangeArrowheads="1"/>
          </p:cNvSpPr>
          <p:nvPr/>
        </p:nvSpPr>
        <p:spPr bwMode="auto">
          <a:xfrm>
            <a:off x="6932613" y="43402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0" name="Rectangle 32"/>
          <p:cNvSpPr>
            <a:spLocks noChangeArrowheads="1"/>
          </p:cNvSpPr>
          <p:nvPr/>
        </p:nvSpPr>
        <p:spPr bwMode="auto">
          <a:xfrm>
            <a:off x="6932613" y="46450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1" name="Rectangle 33"/>
          <p:cNvSpPr>
            <a:spLocks noChangeArrowheads="1"/>
          </p:cNvSpPr>
          <p:nvPr/>
        </p:nvSpPr>
        <p:spPr bwMode="auto">
          <a:xfrm>
            <a:off x="6932613" y="49498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2" name="Rectangle 34"/>
          <p:cNvSpPr>
            <a:spLocks noChangeArrowheads="1"/>
          </p:cNvSpPr>
          <p:nvPr/>
        </p:nvSpPr>
        <p:spPr bwMode="auto">
          <a:xfrm>
            <a:off x="6932613" y="52546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3" name="Rectangle 35"/>
          <p:cNvSpPr>
            <a:spLocks noChangeArrowheads="1"/>
          </p:cNvSpPr>
          <p:nvPr/>
        </p:nvSpPr>
        <p:spPr bwMode="auto">
          <a:xfrm>
            <a:off x="6932613" y="55594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4" name="Rectangle 36"/>
          <p:cNvSpPr>
            <a:spLocks noChangeArrowheads="1"/>
          </p:cNvSpPr>
          <p:nvPr/>
        </p:nvSpPr>
        <p:spPr bwMode="auto">
          <a:xfrm>
            <a:off x="6932613" y="58642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5" name="Rectangle 37"/>
          <p:cNvSpPr>
            <a:spLocks noChangeArrowheads="1"/>
          </p:cNvSpPr>
          <p:nvPr/>
        </p:nvSpPr>
        <p:spPr bwMode="auto">
          <a:xfrm>
            <a:off x="6932613" y="61690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6" name="Rectangle 38"/>
          <p:cNvSpPr>
            <a:spLocks noChangeArrowheads="1"/>
          </p:cNvSpPr>
          <p:nvPr/>
        </p:nvSpPr>
        <p:spPr bwMode="auto">
          <a:xfrm>
            <a:off x="6932613" y="64738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7" name="Text Box 39"/>
          <p:cNvSpPr txBox="1">
            <a:spLocks noChangeArrowheads="1"/>
          </p:cNvSpPr>
          <p:nvPr/>
        </p:nvSpPr>
        <p:spPr bwMode="auto">
          <a:xfrm>
            <a:off x="7161213" y="2968625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65608" name="Rectangle 40"/>
          <p:cNvSpPr>
            <a:spLocks noChangeArrowheads="1"/>
          </p:cNvSpPr>
          <p:nvPr/>
        </p:nvSpPr>
        <p:spPr bwMode="auto">
          <a:xfrm>
            <a:off x="6932613" y="25114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9" name="Rectangle 41"/>
          <p:cNvSpPr>
            <a:spLocks noChangeArrowheads="1"/>
          </p:cNvSpPr>
          <p:nvPr/>
        </p:nvSpPr>
        <p:spPr bwMode="auto">
          <a:xfrm>
            <a:off x="6932613" y="28162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10" name="Text Box 42"/>
          <p:cNvSpPr txBox="1">
            <a:spLocks noChangeArrowheads="1"/>
          </p:cNvSpPr>
          <p:nvPr/>
        </p:nvSpPr>
        <p:spPr bwMode="auto">
          <a:xfrm>
            <a:off x="7740650" y="2487613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365611" name="Text Box 43"/>
          <p:cNvSpPr txBox="1">
            <a:spLocks noChangeArrowheads="1"/>
          </p:cNvSpPr>
          <p:nvPr/>
        </p:nvSpPr>
        <p:spPr bwMode="auto">
          <a:xfrm>
            <a:off x="7740650" y="3413125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00009241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00009243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00009245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00009247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00009249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</p:txBody>
      </p:sp>
      <p:grpSp>
        <p:nvGrpSpPr>
          <p:cNvPr id="365612" name="Group 44"/>
          <p:cNvGrpSpPr>
            <a:grpSpLocks/>
          </p:cNvGrpSpPr>
          <p:nvPr/>
        </p:nvGrpSpPr>
        <p:grpSpPr bwMode="auto">
          <a:xfrm>
            <a:off x="6357938" y="3402013"/>
            <a:ext cx="1435100" cy="1219200"/>
            <a:chOff x="3900" y="2496"/>
            <a:chExt cx="904" cy="768"/>
          </a:xfrm>
        </p:grpSpPr>
        <p:grpSp>
          <p:nvGrpSpPr>
            <p:cNvPr id="365613" name="Group 45"/>
            <p:cNvGrpSpPr>
              <a:grpSpLocks/>
            </p:cNvGrpSpPr>
            <p:nvPr/>
          </p:nvGrpSpPr>
          <p:grpSpPr bwMode="auto">
            <a:xfrm>
              <a:off x="3900" y="2496"/>
              <a:ext cx="904" cy="768"/>
              <a:chOff x="3900" y="1728"/>
              <a:chExt cx="904" cy="768"/>
            </a:xfrm>
          </p:grpSpPr>
          <p:sp>
            <p:nvSpPr>
              <p:cNvPr id="365614" name="Rectangle 46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5615" name="Text Box 47"/>
              <p:cNvSpPr txBox="1">
                <a:spLocks noChangeArrowheads="1"/>
              </p:cNvSpPr>
              <p:nvPr/>
            </p:nvSpPr>
            <p:spPr bwMode="auto">
              <a:xfrm>
                <a:off x="3900" y="1728"/>
                <a:ext cx="8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x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365616" name="Text Box 48"/>
            <p:cNvSpPr txBox="1">
              <a:spLocks noChangeArrowheads="1"/>
            </p:cNvSpPr>
            <p:nvPr/>
          </p:nvSpPr>
          <p:spPr bwMode="auto">
            <a:xfrm>
              <a:off x="4224" y="2736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365617" name="Text Box 49"/>
          <p:cNvSpPr txBox="1">
            <a:spLocks noChangeArrowheads="1"/>
          </p:cNvSpPr>
          <p:nvPr/>
        </p:nvSpPr>
        <p:spPr bwMode="auto">
          <a:xfrm>
            <a:off x="6848475" y="3783013"/>
            <a:ext cx="682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    1</a:t>
            </a:r>
          </a:p>
        </p:txBody>
      </p:sp>
      <p:sp>
        <p:nvSpPr>
          <p:cNvPr id="365618" name="Line 50"/>
          <p:cNvSpPr>
            <a:spLocks noChangeShapeType="1"/>
          </p:cNvSpPr>
          <p:nvPr/>
        </p:nvSpPr>
        <p:spPr bwMode="auto">
          <a:xfrm>
            <a:off x="365125" y="4083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5619" name="Text Box 51"/>
          <p:cNvSpPr txBox="1">
            <a:spLocks noChangeArrowheads="1"/>
          </p:cNvSpPr>
          <p:nvPr/>
        </p:nvSpPr>
        <p:spPr bwMode="auto">
          <a:xfrm>
            <a:off x="1355725" y="365760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365620" name="Line 52"/>
          <p:cNvSpPr>
            <a:spLocks noChangeShapeType="1"/>
          </p:cNvSpPr>
          <p:nvPr/>
        </p:nvSpPr>
        <p:spPr bwMode="auto">
          <a:xfrm>
            <a:off x="-31750" y="1476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365621" name="Group 53"/>
          <p:cNvGrpSpPr>
            <a:grpSpLocks/>
          </p:cNvGrpSpPr>
          <p:nvPr/>
        </p:nvGrpSpPr>
        <p:grpSpPr bwMode="auto">
          <a:xfrm>
            <a:off x="6267450" y="4921250"/>
            <a:ext cx="1536700" cy="1219200"/>
            <a:chOff x="3844" y="2496"/>
            <a:chExt cx="968" cy="768"/>
          </a:xfrm>
        </p:grpSpPr>
        <p:grpSp>
          <p:nvGrpSpPr>
            <p:cNvPr id="365622" name="Group 54"/>
            <p:cNvGrpSpPr>
              <a:grpSpLocks/>
            </p:cNvGrpSpPr>
            <p:nvPr/>
          </p:nvGrpSpPr>
          <p:grpSpPr bwMode="auto">
            <a:xfrm>
              <a:off x="3844" y="2496"/>
              <a:ext cx="968" cy="768"/>
              <a:chOff x="3844" y="1728"/>
              <a:chExt cx="968" cy="768"/>
            </a:xfrm>
          </p:grpSpPr>
          <p:sp>
            <p:nvSpPr>
              <p:cNvPr id="365623" name="Rectangle 55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5624" name="Text Box 56"/>
              <p:cNvSpPr txBox="1">
                <a:spLocks noChangeArrowheads="1"/>
              </p:cNvSpPr>
              <p:nvPr/>
            </p:nvSpPr>
            <p:spPr bwMode="auto">
              <a:xfrm>
                <a:off x="3844" y="1728"/>
                <a:ext cx="96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px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365625" name="Text Box 57"/>
            <p:cNvSpPr txBox="1">
              <a:spLocks noChangeArrowheads="1"/>
            </p:cNvSpPr>
            <p:nvPr/>
          </p:nvSpPr>
          <p:spPr bwMode="auto">
            <a:xfrm>
              <a:off x="4224" y="2736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365626" name="Text Box 58"/>
          <p:cNvSpPr txBox="1">
            <a:spLocks noChangeArrowheads="1"/>
          </p:cNvSpPr>
          <p:nvPr/>
        </p:nvSpPr>
        <p:spPr bwMode="auto">
          <a:xfrm>
            <a:off x="6858000" y="5257800"/>
            <a:ext cx="682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    1</a:t>
            </a:r>
          </a:p>
        </p:txBody>
      </p:sp>
      <p:sp>
        <p:nvSpPr>
          <p:cNvPr id="365628" name="Text Box 60"/>
          <p:cNvSpPr txBox="1">
            <a:spLocks noChangeArrowheads="1"/>
          </p:cNvSpPr>
          <p:nvPr/>
        </p:nvSpPr>
        <p:spPr bwMode="auto">
          <a:xfrm>
            <a:off x="6843713" y="5257800"/>
            <a:ext cx="73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FFCC"/>
                </a:solidFill>
              </a:rPr>
              <a:t>    5</a:t>
            </a:r>
          </a:p>
        </p:txBody>
      </p:sp>
      <p:sp>
        <p:nvSpPr>
          <p:cNvPr id="365629" name="Line 61"/>
          <p:cNvSpPr>
            <a:spLocks noChangeShapeType="1"/>
          </p:cNvSpPr>
          <p:nvPr/>
        </p:nvSpPr>
        <p:spPr bwMode="auto">
          <a:xfrm>
            <a:off x="28575" y="2362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5630" name="Text Box 62"/>
          <p:cNvSpPr txBox="1">
            <a:spLocks noChangeArrowheads="1"/>
          </p:cNvSpPr>
          <p:nvPr/>
        </p:nvSpPr>
        <p:spPr bwMode="auto">
          <a:xfrm>
            <a:off x="536637" y="5334000"/>
            <a:ext cx="539282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Oh no! We tried to change the value of x</a:t>
            </a:r>
            <a:br>
              <a:rPr lang="en-US" sz="2000"/>
            </a:br>
            <a:r>
              <a:rPr lang="en-US" sz="2000"/>
              <a:t>in </a:t>
            </a:r>
            <a:r>
              <a:rPr lang="en-US" sz="2000">
                <a:solidFill>
                  <a:srgbClr val="6600CC"/>
                </a:solidFill>
              </a:rPr>
              <a:t>set </a:t>
            </a:r>
            <a:r>
              <a:rPr lang="en-US" sz="2000"/>
              <a:t>but it only changed the local variable!</a:t>
            </a:r>
          </a:p>
        </p:txBody>
      </p:sp>
      <p:sp>
        <p:nvSpPr>
          <p:cNvPr id="365631" name="Line 63"/>
          <p:cNvSpPr>
            <a:spLocks noChangeShapeType="1"/>
          </p:cNvSpPr>
          <p:nvPr/>
        </p:nvSpPr>
        <p:spPr bwMode="auto">
          <a:xfrm>
            <a:off x="368300" y="46799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2167654" y="1319002"/>
            <a:ext cx="162852" cy="254765"/>
          </a:xfrm>
          <a:prstGeom prst="rect">
            <a:avLst/>
          </a:prstGeom>
          <a:solidFill>
            <a:srgbClr val="ABFFE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698950" y="1915902"/>
            <a:ext cx="162852" cy="254765"/>
          </a:xfrm>
          <a:prstGeom prst="rect">
            <a:avLst/>
          </a:prstGeom>
          <a:solidFill>
            <a:srgbClr val="ABFFE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4"/>
          <p:cNvSpPr>
            <a:spLocks noChangeArrowheads="1"/>
          </p:cNvSpPr>
          <p:nvPr/>
        </p:nvSpPr>
        <p:spPr bwMode="auto">
          <a:xfrm>
            <a:off x="1294726" y="3961185"/>
            <a:ext cx="162852" cy="254765"/>
          </a:xfrm>
          <a:prstGeom prst="rect">
            <a:avLst/>
          </a:prstGeom>
          <a:solidFill>
            <a:srgbClr val="ABFFE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62"/>
          <p:cNvSpPr txBox="1">
            <a:spLocks noChangeArrowheads="1"/>
          </p:cNvSpPr>
          <p:nvPr/>
        </p:nvSpPr>
        <p:spPr bwMode="auto">
          <a:xfrm>
            <a:off x="465851" y="6243935"/>
            <a:ext cx="55354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Had we used a pointer, it would have worked!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209800" y="4507468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rgbClr val="FF0066"/>
                </a:solidFill>
              </a:rPr>
              <a:t>// prints 1</a:t>
            </a:r>
          </a:p>
        </p:txBody>
      </p:sp>
      <p:sp>
        <p:nvSpPr>
          <p:cNvPr id="365627" name="Line 59"/>
          <p:cNvSpPr>
            <a:spLocks noChangeShapeType="1"/>
          </p:cNvSpPr>
          <p:nvPr/>
        </p:nvSpPr>
        <p:spPr bwMode="auto">
          <a:xfrm>
            <a:off x="467180" y="2073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0.1033 -0.3777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656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-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365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5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65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656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94" grpId="0"/>
      <p:bldP spid="365595" grpId="0" animBg="1"/>
      <p:bldP spid="365595" grpId="1" animBg="1"/>
      <p:bldP spid="365617" grpId="0" autoUpdateAnimBg="0"/>
      <p:bldP spid="365618" grpId="0" animBg="1"/>
      <p:bldP spid="365618" grpId="1" animBg="1"/>
      <p:bldP spid="365619" grpId="0"/>
      <p:bldP spid="365619" grpId="1"/>
      <p:bldP spid="365620" grpId="0" animBg="1"/>
      <p:bldP spid="365620" grpId="1" animBg="1"/>
      <p:bldP spid="365626" grpId="0" autoUpdateAnimBg="0"/>
      <p:bldP spid="365626" grpId="1"/>
      <p:bldP spid="365626" grpId="2"/>
      <p:bldP spid="365628" grpId="0" autoUpdateAnimBg="0"/>
      <p:bldP spid="365628" grpId="1"/>
      <p:bldP spid="365629" grpId="0" animBg="1"/>
      <p:bldP spid="365629" grpId="1" animBg="1"/>
      <p:bldP spid="365630" grpId="0"/>
      <p:bldP spid="365631" grpId="0" animBg="1"/>
      <p:bldP spid="365631" grpId="1" animBg="1"/>
      <p:bldP spid="49" grpId="0" animBg="1"/>
      <p:bldP spid="50" grpId="0" animBg="1"/>
      <p:bldP spid="51" grpId="0" animBg="1"/>
      <p:bldP spid="52" grpId="0"/>
      <p:bldP spid="56" grpId="0"/>
      <p:bldP spid="365627" grpId="0" animBg="1"/>
      <p:bldP spid="36562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FDF3-DFF7-4793-8DBE-4C66C7F9316F}" type="slidenum">
              <a:rPr lang="en-US"/>
              <a:pPr/>
              <a:t>9</a:t>
            </a:fld>
            <a:endParaRPr lang="en-US"/>
          </a:p>
        </p:txBody>
      </p:sp>
      <p:sp>
        <p:nvSpPr>
          <p:cNvPr id="553989" name="Rectangle 5"/>
          <p:cNvSpPr>
            <a:spLocks noChangeArrowheads="1"/>
          </p:cNvSpPr>
          <p:nvPr/>
        </p:nvSpPr>
        <p:spPr bwMode="auto">
          <a:xfrm>
            <a:off x="6507163" y="1928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0" name="Rectangle 6"/>
          <p:cNvSpPr>
            <a:spLocks noChangeArrowheads="1"/>
          </p:cNvSpPr>
          <p:nvPr/>
        </p:nvSpPr>
        <p:spPr bwMode="auto">
          <a:xfrm>
            <a:off x="6507163" y="2233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1" name="Rectangle 7"/>
          <p:cNvSpPr>
            <a:spLocks noChangeArrowheads="1"/>
          </p:cNvSpPr>
          <p:nvPr/>
        </p:nvSpPr>
        <p:spPr bwMode="auto">
          <a:xfrm>
            <a:off x="6507163" y="2538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2" name="Rectangle 8"/>
          <p:cNvSpPr>
            <a:spLocks noChangeArrowheads="1"/>
          </p:cNvSpPr>
          <p:nvPr/>
        </p:nvSpPr>
        <p:spPr bwMode="auto">
          <a:xfrm>
            <a:off x="6507163" y="2843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3" name="Rectangle 9"/>
          <p:cNvSpPr>
            <a:spLocks noChangeArrowheads="1"/>
          </p:cNvSpPr>
          <p:nvPr/>
        </p:nvSpPr>
        <p:spPr bwMode="auto">
          <a:xfrm>
            <a:off x="6507163" y="3148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4" name="Rectangle 10"/>
          <p:cNvSpPr>
            <a:spLocks noChangeArrowheads="1"/>
          </p:cNvSpPr>
          <p:nvPr/>
        </p:nvSpPr>
        <p:spPr bwMode="auto">
          <a:xfrm>
            <a:off x="6507163" y="3452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5" name="Rectangle 11"/>
          <p:cNvSpPr>
            <a:spLocks noChangeArrowheads="1"/>
          </p:cNvSpPr>
          <p:nvPr/>
        </p:nvSpPr>
        <p:spPr bwMode="auto">
          <a:xfrm>
            <a:off x="6507163" y="3757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6" name="Rectangle 12"/>
          <p:cNvSpPr>
            <a:spLocks noChangeArrowheads="1"/>
          </p:cNvSpPr>
          <p:nvPr/>
        </p:nvSpPr>
        <p:spPr bwMode="auto">
          <a:xfrm>
            <a:off x="6507163" y="4062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7" name="Rectangle 13"/>
          <p:cNvSpPr>
            <a:spLocks noChangeArrowheads="1"/>
          </p:cNvSpPr>
          <p:nvPr/>
        </p:nvSpPr>
        <p:spPr bwMode="auto">
          <a:xfrm>
            <a:off x="6507163" y="4367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8" name="Rectangle 14"/>
          <p:cNvSpPr>
            <a:spLocks noChangeArrowheads="1"/>
          </p:cNvSpPr>
          <p:nvPr/>
        </p:nvSpPr>
        <p:spPr bwMode="auto">
          <a:xfrm>
            <a:off x="6507163" y="4672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9" name="Rectangle 15"/>
          <p:cNvSpPr>
            <a:spLocks noChangeArrowheads="1"/>
          </p:cNvSpPr>
          <p:nvPr/>
        </p:nvSpPr>
        <p:spPr bwMode="auto">
          <a:xfrm>
            <a:off x="6507163" y="4976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4000" name="Text Box 16"/>
          <p:cNvSpPr txBox="1">
            <a:spLocks noChangeArrowheads="1"/>
          </p:cNvSpPr>
          <p:nvPr/>
        </p:nvSpPr>
        <p:spPr bwMode="auto">
          <a:xfrm>
            <a:off x="6735763" y="14716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54001" name="Rectangle 17"/>
          <p:cNvSpPr>
            <a:spLocks noChangeArrowheads="1"/>
          </p:cNvSpPr>
          <p:nvPr/>
        </p:nvSpPr>
        <p:spPr bwMode="auto">
          <a:xfrm>
            <a:off x="6507163" y="1014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4002" name="Rectangle 18"/>
          <p:cNvSpPr>
            <a:spLocks noChangeArrowheads="1"/>
          </p:cNvSpPr>
          <p:nvPr/>
        </p:nvSpPr>
        <p:spPr bwMode="auto">
          <a:xfrm>
            <a:off x="6507163" y="1319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4003" name="Text Box 19"/>
          <p:cNvSpPr txBox="1">
            <a:spLocks noChangeArrowheads="1"/>
          </p:cNvSpPr>
          <p:nvPr/>
        </p:nvSpPr>
        <p:spPr bwMode="auto">
          <a:xfrm>
            <a:off x="7315200" y="990600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554004" name="Text Box 20"/>
          <p:cNvSpPr txBox="1">
            <a:spLocks noChangeArrowheads="1"/>
          </p:cNvSpPr>
          <p:nvPr/>
        </p:nvSpPr>
        <p:spPr bwMode="auto">
          <a:xfrm>
            <a:off x="7315200" y="1916113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00009241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00009243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00009245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00009247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00009249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</p:txBody>
      </p:sp>
      <p:sp>
        <p:nvSpPr>
          <p:cNvPr id="554024" name="Text Box 40"/>
          <p:cNvSpPr txBox="1">
            <a:spLocks noChangeArrowheads="1"/>
          </p:cNvSpPr>
          <p:nvPr/>
        </p:nvSpPr>
        <p:spPr bwMode="auto">
          <a:xfrm>
            <a:off x="381000" y="990600"/>
            <a:ext cx="601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When you pass a variable by </a:t>
            </a:r>
            <a:r>
              <a:rPr lang="en-US">
                <a:solidFill>
                  <a:srgbClr val="6600CC"/>
                </a:solidFill>
              </a:rPr>
              <a:t>reference</a:t>
            </a:r>
            <a:r>
              <a:rPr lang="en-US"/>
              <a:t> to a function, what really happens?</a:t>
            </a:r>
          </a:p>
        </p:txBody>
      </p:sp>
      <p:sp>
        <p:nvSpPr>
          <p:cNvPr id="554026" name="Rectangle 42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Pointers vs References</a:t>
            </a:r>
          </a:p>
        </p:txBody>
      </p:sp>
      <p:grpSp>
        <p:nvGrpSpPr>
          <p:cNvPr id="554040" name="Group 56"/>
          <p:cNvGrpSpPr>
            <a:grpSpLocks/>
          </p:cNvGrpSpPr>
          <p:nvPr/>
        </p:nvGrpSpPr>
        <p:grpSpPr bwMode="auto">
          <a:xfrm>
            <a:off x="0" y="1981200"/>
            <a:ext cx="6324600" cy="3466840"/>
            <a:chOff x="-192" y="642"/>
            <a:chExt cx="3984" cy="2550"/>
          </a:xfrm>
        </p:grpSpPr>
        <p:sp>
          <p:nvSpPr>
            <p:cNvPr id="554041" name="Rectangle 57"/>
            <p:cNvSpPr>
              <a:spLocks noChangeArrowheads="1"/>
            </p:cNvSpPr>
            <p:nvPr/>
          </p:nvSpPr>
          <p:spPr bwMode="auto">
            <a:xfrm>
              <a:off x="96" y="642"/>
              <a:ext cx="3696" cy="24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042" name="Rectangle 58"/>
            <p:cNvSpPr>
              <a:spLocks noChangeArrowheads="1"/>
            </p:cNvSpPr>
            <p:nvPr/>
          </p:nvSpPr>
          <p:spPr bwMode="auto">
            <a:xfrm>
              <a:off x="-192" y="690"/>
              <a:ext cx="3984" cy="2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void set(</a:t>
              </a:r>
              <a:r>
                <a:rPr lang="en-US" sz="19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&amp;</a:t>
              </a:r>
              <a:r>
                <a:rPr lang="en-US" sz="19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val</a:t>
              </a:r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 // </a:t>
              </a:r>
              <a:r>
                <a:rPr lang="en-US" sz="19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val</a:t>
              </a:r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is a ref </a:t>
              </a:r>
              <a:endParaRPr lang="en-US" sz="19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val</a:t>
              </a:r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5;</a:t>
              </a:r>
              <a:endParaRPr lang="en-US" sz="19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9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0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9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x = 1;</a:t>
              </a:r>
              <a:endParaRPr lang="en-US" sz="19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0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set(x);</a:t>
              </a:r>
              <a:endParaRPr lang="en-US" sz="19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0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 </a:t>
              </a:r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900" b="1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x;</a:t>
              </a:r>
              <a:endParaRPr lang="en-US" sz="19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  <a:r>
                <a:rPr lang="en-US" sz="190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554043" name="Text Box 59"/>
          <p:cNvSpPr txBox="1">
            <a:spLocks noChangeArrowheads="1"/>
          </p:cNvSpPr>
          <p:nvPr/>
        </p:nvSpPr>
        <p:spPr bwMode="auto">
          <a:xfrm>
            <a:off x="431800" y="5473700"/>
            <a:ext cx="601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fact, a reference is just a simpler notation for </a:t>
            </a:r>
            <a:r>
              <a:rPr lang="en-US">
                <a:solidFill>
                  <a:srgbClr val="6600CC"/>
                </a:solidFill>
              </a:rPr>
              <a:t>passing by a pointer</a:t>
            </a:r>
            <a:r>
              <a:rPr lang="en-US"/>
              <a:t>!</a:t>
            </a:r>
          </a:p>
        </p:txBody>
      </p:sp>
      <p:sp>
        <p:nvSpPr>
          <p:cNvPr id="554044" name="Line 60"/>
          <p:cNvSpPr>
            <a:spLocks noChangeShapeType="1"/>
          </p:cNvSpPr>
          <p:nvPr/>
        </p:nvSpPr>
        <p:spPr bwMode="auto">
          <a:xfrm>
            <a:off x="609600" y="4216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4045" name="Line 61"/>
          <p:cNvSpPr>
            <a:spLocks noChangeShapeType="1"/>
          </p:cNvSpPr>
          <p:nvPr/>
        </p:nvSpPr>
        <p:spPr bwMode="auto">
          <a:xfrm>
            <a:off x="596900" y="4629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4046" name="Line 62"/>
          <p:cNvSpPr>
            <a:spLocks noChangeShapeType="1"/>
          </p:cNvSpPr>
          <p:nvPr/>
        </p:nvSpPr>
        <p:spPr bwMode="auto">
          <a:xfrm>
            <a:off x="228600" y="2286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54047" name="Group 63"/>
          <p:cNvGrpSpPr>
            <a:grpSpLocks/>
          </p:cNvGrpSpPr>
          <p:nvPr/>
        </p:nvGrpSpPr>
        <p:grpSpPr bwMode="auto">
          <a:xfrm>
            <a:off x="5791200" y="1905000"/>
            <a:ext cx="1630363" cy="1219200"/>
            <a:chOff x="3653" y="1200"/>
            <a:chExt cx="1027" cy="768"/>
          </a:xfrm>
        </p:grpSpPr>
        <p:grpSp>
          <p:nvGrpSpPr>
            <p:cNvPr id="554048" name="Group 64"/>
            <p:cNvGrpSpPr>
              <a:grpSpLocks/>
            </p:cNvGrpSpPr>
            <p:nvPr/>
          </p:nvGrpSpPr>
          <p:grpSpPr bwMode="auto">
            <a:xfrm>
              <a:off x="3653" y="1200"/>
              <a:ext cx="1027" cy="768"/>
              <a:chOff x="3816" y="2496"/>
              <a:chExt cx="1027" cy="768"/>
            </a:xfrm>
          </p:grpSpPr>
          <p:grpSp>
            <p:nvGrpSpPr>
              <p:cNvPr id="554049" name="Group 65"/>
              <p:cNvGrpSpPr>
                <a:grpSpLocks/>
              </p:cNvGrpSpPr>
              <p:nvPr/>
            </p:nvGrpSpPr>
            <p:grpSpPr bwMode="auto">
              <a:xfrm>
                <a:off x="3816" y="2496"/>
                <a:ext cx="1027" cy="768"/>
                <a:chOff x="3816" y="1728"/>
                <a:chExt cx="1027" cy="768"/>
              </a:xfrm>
            </p:grpSpPr>
            <p:sp>
              <p:nvSpPr>
                <p:cNvPr id="554050" name="Rectangle 66"/>
                <p:cNvSpPr>
                  <a:spLocks noChangeArrowheads="1"/>
                </p:cNvSpPr>
                <p:nvPr/>
              </p:nvSpPr>
              <p:spPr bwMode="auto">
                <a:xfrm>
                  <a:off x="4258" y="1743"/>
                  <a:ext cx="546" cy="753"/>
                </a:xfrm>
                <a:prstGeom prst="rect">
                  <a:avLst/>
                </a:prstGeom>
                <a:solidFill>
                  <a:srgbClr val="800000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051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3816" y="1728"/>
                  <a:ext cx="102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6666"/>
                      </a:solidFill>
                    </a:rPr>
                    <a:t>    x</a:t>
                  </a:r>
                  <a:r>
                    <a:rPr lang="en-US"/>
                    <a:t>          </a:t>
                  </a:r>
                </a:p>
              </p:txBody>
            </p:sp>
          </p:grpSp>
          <p:sp>
            <p:nvSpPr>
              <p:cNvPr id="554052" name="Text Box 68"/>
              <p:cNvSpPr txBox="1">
                <a:spLocks noChangeArrowheads="1"/>
              </p:cNvSpPr>
              <p:nvPr/>
            </p:nvSpPr>
            <p:spPr bwMode="auto">
              <a:xfrm>
                <a:off x="4224" y="2736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554053" name="Text Box 69"/>
            <p:cNvSpPr txBox="1">
              <a:spLocks noChangeArrowheads="1"/>
            </p:cNvSpPr>
            <p:nvPr/>
          </p:nvSpPr>
          <p:spPr bwMode="auto">
            <a:xfrm>
              <a:off x="4046" y="1440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54055" name="AutoShape 71"/>
          <p:cNvSpPr>
            <a:spLocks noChangeArrowheads="1"/>
          </p:cNvSpPr>
          <p:nvPr/>
        </p:nvSpPr>
        <p:spPr bwMode="auto">
          <a:xfrm>
            <a:off x="1581150" y="2776538"/>
            <a:ext cx="3836988" cy="1228725"/>
          </a:xfrm>
          <a:prstGeom prst="wedgeRoundRectCallout">
            <a:avLst>
              <a:gd name="adj1" fmla="val -48384"/>
              <a:gd name="adj2" fmla="val 92375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It looks like we’re just passing the value of x, but in fact…</a:t>
            </a:r>
          </a:p>
        </p:txBody>
      </p:sp>
      <p:sp>
        <p:nvSpPr>
          <p:cNvPr id="554056" name="AutoShape 72"/>
          <p:cNvSpPr>
            <a:spLocks noChangeArrowheads="1"/>
          </p:cNvSpPr>
          <p:nvPr/>
        </p:nvSpPr>
        <p:spPr bwMode="auto">
          <a:xfrm>
            <a:off x="2479675" y="447675"/>
            <a:ext cx="3892550" cy="1181100"/>
          </a:xfrm>
          <a:prstGeom prst="wedgeRoundRectCallout">
            <a:avLst>
              <a:gd name="adj1" fmla="val -48407"/>
              <a:gd name="adj2" fmla="val 94088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Since the </a:t>
            </a:r>
            <a:r>
              <a:rPr lang="en-US">
                <a:solidFill>
                  <a:srgbClr val="6600CC"/>
                </a:solidFill>
              </a:rPr>
              <a:t>set</a:t>
            </a:r>
            <a:r>
              <a:rPr lang="en-US"/>
              <a:t> function accepts a reference…</a:t>
            </a:r>
          </a:p>
        </p:txBody>
      </p:sp>
      <p:sp>
        <p:nvSpPr>
          <p:cNvPr id="554057" name="AutoShape 73"/>
          <p:cNvSpPr>
            <a:spLocks noChangeArrowheads="1"/>
          </p:cNvSpPr>
          <p:nvPr/>
        </p:nvSpPr>
        <p:spPr bwMode="auto">
          <a:xfrm>
            <a:off x="1555750" y="2789238"/>
            <a:ext cx="3836988" cy="1228725"/>
          </a:xfrm>
          <a:prstGeom prst="wedgeRoundRectCallout">
            <a:avLst>
              <a:gd name="adj1" fmla="val -48384"/>
              <a:gd name="adj2" fmla="val 92375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This line is really passing the address of variable x to </a:t>
            </a:r>
            <a:r>
              <a:rPr lang="en-US">
                <a:solidFill>
                  <a:srgbClr val="6600CC"/>
                </a:solidFill>
              </a:rPr>
              <a:t>set</a:t>
            </a:r>
            <a:r>
              <a:rPr lang="en-US"/>
              <a:t>…</a:t>
            </a:r>
          </a:p>
        </p:txBody>
      </p:sp>
      <p:sp>
        <p:nvSpPr>
          <p:cNvPr id="554058" name="Text Box 74"/>
          <p:cNvSpPr txBox="1">
            <a:spLocks noChangeArrowheads="1"/>
          </p:cNvSpPr>
          <p:nvPr/>
        </p:nvSpPr>
        <p:spPr bwMode="auto">
          <a:xfrm>
            <a:off x="1358900" y="4191000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9240</a:t>
            </a:r>
          </a:p>
        </p:txBody>
      </p:sp>
      <p:sp>
        <p:nvSpPr>
          <p:cNvPr id="554059" name="Text Box 75"/>
          <p:cNvSpPr txBox="1">
            <a:spLocks noChangeArrowheads="1"/>
          </p:cNvSpPr>
          <p:nvPr/>
        </p:nvSpPr>
        <p:spPr bwMode="auto">
          <a:xfrm>
            <a:off x="381000" y="6324600"/>
            <a:ext cx="601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/>
              <a:t>(Under the hood, C++ uses a pointer)</a:t>
            </a:r>
          </a:p>
        </p:txBody>
      </p:sp>
      <p:grpSp>
        <p:nvGrpSpPr>
          <p:cNvPr id="554060" name="Group 76"/>
          <p:cNvGrpSpPr>
            <a:grpSpLocks/>
          </p:cNvGrpSpPr>
          <p:nvPr/>
        </p:nvGrpSpPr>
        <p:grpSpPr bwMode="auto">
          <a:xfrm>
            <a:off x="5824538" y="3114675"/>
            <a:ext cx="1566862" cy="1219200"/>
            <a:chOff x="3674" y="1200"/>
            <a:chExt cx="987" cy="768"/>
          </a:xfrm>
        </p:grpSpPr>
        <p:grpSp>
          <p:nvGrpSpPr>
            <p:cNvPr id="554061" name="Group 77"/>
            <p:cNvGrpSpPr>
              <a:grpSpLocks/>
            </p:cNvGrpSpPr>
            <p:nvPr/>
          </p:nvGrpSpPr>
          <p:grpSpPr bwMode="auto">
            <a:xfrm>
              <a:off x="3674" y="1200"/>
              <a:ext cx="987" cy="768"/>
              <a:chOff x="3837" y="2496"/>
              <a:chExt cx="987" cy="768"/>
            </a:xfrm>
          </p:grpSpPr>
          <p:grpSp>
            <p:nvGrpSpPr>
              <p:cNvPr id="554062" name="Group 78"/>
              <p:cNvGrpSpPr>
                <a:grpSpLocks/>
              </p:cNvGrpSpPr>
              <p:nvPr/>
            </p:nvGrpSpPr>
            <p:grpSpPr bwMode="auto">
              <a:xfrm>
                <a:off x="3837" y="2496"/>
                <a:ext cx="987" cy="768"/>
                <a:chOff x="3837" y="1728"/>
                <a:chExt cx="987" cy="768"/>
              </a:xfrm>
            </p:grpSpPr>
            <p:sp>
              <p:nvSpPr>
                <p:cNvPr id="554063" name="Rectangle 79"/>
                <p:cNvSpPr>
                  <a:spLocks noChangeArrowheads="1"/>
                </p:cNvSpPr>
                <p:nvPr/>
              </p:nvSpPr>
              <p:spPr bwMode="auto">
                <a:xfrm>
                  <a:off x="4258" y="1743"/>
                  <a:ext cx="546" cy="753"/>
                </a:xfrm>
                <a:prstGeom prst="rect">
                  <a:avLst/>
                </a:prstGeom>
                <a:solidFill>
                  <a:srgbClr val="800000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064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3837" y="1728"/>
                  <a:ext cx="98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6666"/>
                      </a:solidFill>
                    </a:rPr>
                    <a:t> val </a:t>
                  </a:r>
                  <a:r>
                    <a:rPr lang="en-US"/>
                    <a:t>         </a:t>
                  </a:r>
                </a:p>
              </p:txBody>
            </p:sp>
          </p:grpSp>
          <p:sp>
            <p:nvSpPr>
              <p:cNvPr id="554065" name="Text Box 81"/>
              <p:cNvSpPr txBox="1">
                <a:spLocks noChangeArrowheads="1"/>
              </p:cNvSpPr>
              <p:nvPr/>
            </p:nvSpPr>
            <p:spPr bwMode="auto">
              <a:xfrm>
                <a:off x="4224" y="2736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554066" name="Text Box 82"/>
            <p:cNvSpPr txBox="1">
              <a:spLocks noChangeArrowheads="1"/>
            </p:cNvSpPr>
            <p:nvPr/>
          </p:nvSpPr>
          <p:spPr bwMode="auto">
            <a:xfrm>
              <a:off x="4046" y="1440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54067" name="Text Box 83"/>
          <p:cNvSpPr txBox="1">
            <a:spLocks noChangeArrowheads="1"/>
          </p:cNvSpPr>
          <p:nvPr/>
        </p:nvSpPr>
        <p:spPr bwMode="auto">
          <a:xfrm>
            <a:off x="6465888" y="3419475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9240</a:t>
            </a:r>
          </a:p>
        </p:txBody>
      </p:sp>
      <p:sp>
        <p:nvSpPr>
          <p:cNvPr id="554068" name="Line 84"/>
          <p:cNvSpPr>
            <a:spLocks noChangeShapeType="1"/>
          </p:cNvSpPr>
          <p:nvPr/>
        </p:nvSpPr>
        <p:spPr bwMode="auto">
          <a:xfrm>
            <a:off x="660400" y="2886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4069" name="AutoShape 85"/>
          <p:cNvSpPr>
            <a:spLocks noChangeArrowheads="1"/>
          </p:cNvSpPr>
          <p:nvPr/>
        </p:nvSpPr>
        <p:spPr bwMode="auto">
          <a:xfrm>
            <a:off x="1558925" y="654050"/>
            <a:ext cx="3892550" cy="1565275"/>
          </a:xfrm>
          <a:prstGeom prst="wedgeRoundRectCallout">
            <a:avLst>
              <a:gd name="adj1" fmla="val -48407"/>
              <a:gd name="adj2" fmla="val 83264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Since </a:t>
            </a:r>
            <a:r>
              <a:rPr lang="en-US">
                <a:solidFill>
                  <a:srgbClr val="6600CC"/>
                </a:solidFill>
              </a:rPr>
              <a:t>val</a:t>
            </a:r>
            <a:r>
              <a:rPr lang="en-US"/>
              <a:t> points to our original variable, </a:t>
            </a:r>
            <a:r>
              <a:rPr lang="en-US">
                <a:solidFill>
                  <a:srgbClr val="6600CC"/>
                </a:solidFill>
              </a:rPr>
              <a:t>x</a:t>
            </a:r>
            <a:r>
              <a:rPr lang="en-US"/>
              <a:t>, this line actually changes </a:t>
            </a:r>
            <a:r>
              <a:rPr lang="en-US">
                <a:solidFill>
                  <a:srgbClr val="6600CC"/>
                </a:solidFill>
              </a:rPr>
              <a:t>x</a:t>
            </a:r>
            <a:r>
              <a:rPr lang="en-US"/>
              <a:t>! </a:t>
            </a:r>
          </a:p>
        </p:txBody>
      </p:sp>
      <p:sp>
        <p:nvSpPr>
          <p:cNvPr id="554070" name="Text Box 86"/>
          <p:cNvSpPr txBox="1">
            <a:spLocks noChangeArrowheads="1"/>
          </p:cNvSpPr>
          <p:nvPr/>
        </p:nvSpPr>
        <p:spPr bwMode="auto">
          <a:xfrm>
            <a:off x="1743075" y="2705100"/>
            <a:ext cx="33178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rgbClr val="FF99FF"/>
                </a:solidFill>
              </a:rPr>
              <a:t>5</a:t>
            </a:r>
          </a:p>
        </p:txBody>
      </p:sp>
      <p:sp>
        <p:nvSpPr>
          <p:cNvPr id="554071" name="Rectangle 87"/>
          <p:cNvSpPr>
            <a:spLocks noChangeArrowheads="1"/>
          </p:cNvSpPr>
          <p:nvPr/>
        </p:nvSpPr>
        <p:spPr bwMode="auto">
          <a:xfrm>
            <a:off x="6681788" y="2239963"/>
            <a:ext cx="411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554072" name="Group 88"/>
          <p:cNvGrpSpPr>
            <a:grpSpLocks/>
          </p:cNvGrpSpPr>
          <p:nvPr/>
        </p:nvGrpSpPr>
        <p:grpSpPr bwMode="auto">
          <a:xfrm>
            <a:off x="7315200" y="2133600"/>
            <a:ext cx="774700" cy="1600200"/>
            <a:chOff x="4600" y="1968"/>
            <a:chExt cx="488" cy="1132"/>
          </a:xfrm>
        </p:grpSpPr>
        <p:sp>
          <p:nvSpPr>
            <p:cNvPr id="554073" name="Freeform 89"/>
            <p:cNvSpPr>
              <a:spLocks/>
            </p:cNvSpPr>
            <p:nvPr/>
          </p:nvSpPr>
          <p:spPr bwMode="auto">
            <a:xfrm>
              <a:off x="4600" y="1968"/>
              <a:ext cx="488" cy="1104"/>
            </a:xfrm>
            <a:custGeom>
              <a:avLst/>
              <a:gdLst>
                <a:gd name="T0" fmla="*/ 48 w 488"/>
                <a:gd name="T1" fmla="*/ 768 h 768"/>
                <a:gd name="T2" fmla="*/ 480 w 488"/>
                <a:gd name="T3" fmla="*/ 336 h 768"/>
                <a:gd name="T4" fmla="*/ 0 w 488"/>
                <a:gd name="T5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8" h="768">
                  <a:moveTo>
                    <a:pt x="48" y="768"/>
                  </a:moveTo>
                  <a:cubicBezTo>
                    <a:pt x="268" y="616"/>
                    <a:pt x="488" y="464"/>
                    <a:pt x="480" y="336"/>
                  </a:cubicBezTo>
                  <a:cubicBezTo>
                    <a:pt x="472" y="208"/>
                    <a:pt x="236" y="104"/>
                    <a:pt x="0" y="0"/>
                  </a:cubicBezTo>
                </a:path>
              </a:pathLst>
            </a:custGeom>
            <a:noFill/>
            <a:ln w="53975" cap="flat" cmpd="sng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074" name="Oval 90"/>
            <p:cNvSpPr>
              <a:spLocks noChangeArrowheads="1"/>
            </p:cNvSpPr>
            <p:nvPr/>
          </p:nvSpPr>
          <p:spPr bwMode="auto">
            <a:xfrm>
              <a:off x="4601" y="3052"/>
              <a:ext cx="48" cy="48"/>
            </a:xfrm>
            <a:prstGeom prst="ellipse">
              <a:avLst/>
            </a:prstGeom>
            <a:solidFill>
              <a:srgbClr val="008080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4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4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5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5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5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44444E-6 L 0.09236 -0.34629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554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8" y="-1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5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5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5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22222E-6 L 0.55104 -0.06504 " pathEditMode="relative" rAng="0" ptsTypes="AA">
                                      <p:cBhvr>
                                        <p:cTn id="112" dur="1000" fill="hold"/>
                                        <p:tgtEl>
                                          <p:spTgt spid="5540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52" y="-3264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554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024" grpId="0"/>
      <p:bldP spid="554043" grpId="0"/>
      <p:bldP spid="554044" grpId="0" animBg="1"/>
      <p:bldP spid="554044" grpId="1" animBg="1"/>
      <p:bldP spid="554045" grpId="0" animBg="1"/>
      <p:bldP spid="554045" grpId="1" animBg="1"/>
      <p:bldP spid="554046" grpId="0" animBg="1"/>
      <p:bldP spid="554046" grpId="1" animBg="1"/>
      <p:bldP spid="554055" grpId="0" animBg="1"/>
      <p:bldP spid="554055" grpId="1" animBg="1"/>
      <p:bldP spid="554056" grpId="0" animBg="1"/>
      <p:bldP spid="554056" grpId="1" animBg="1"/>
      <p:bldP spid="554057" grpId="0" animBg="1"/>
      <p:bldP spid="554057" grpId="1" animBg="1"/>
      <p:bldP spid="554058" grpId="0"/>
      <p:bldP spid="554058" grpId="1"/>
      <p:bldP spid="554059" grpId="0"/>
      <p:bldP spid="554067" grpId="0"/>
      <p:bldP spid="554068" grpId="0" animBg="1"/>
      <p:bldP spid="554068" grpId="1" animBg="1"/>
      <p:bldP spid="554069" grpId="0" animBg="1"/>
      <p:bldP spid="554069" grpId="1" animBg="1"/>
      <p:bldP spid="554070" grpId="0"/>
      <p:bldP spid="554070" grpId="1"/>
      <p:bldP spid="554071" grpId="0"/>
      <p:bldP spid="554071" grpId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urier New" pitchFamily="49" charset="0"/>
            <a:cs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urier New" pitchFamily="49" charset="0"/>
            <a:cs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55</Slides>
  <Notes>50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Default Design</vt:lpstr>
      <vt:lpstr>1_Default Design</vt:lpstr>
      <vt:lpstr>Lecture #3</vt:lpstr>
      <vt:lpstr>PowerPoint Presentation</vt:lpstr>
      <vt:lpstr>PowerPoint Presentation</vt:lpstr>
      <vt:lpstr>PowerPoint Presentation</vt:lpstr>
      <vt:lpstr>Ok, So What’s a Pointer?</vt:lpstr>
      <vt:lpstr>What do I do with Pointers?</vt:lpstr>
      <vt:lpstr>PowerPoint Presentation</vt:lpstr>
      <vt:lpstr>What if We Didn’t Use Pointers?</vt:lpstr>
      <vt:lpstr>PowerPoint Presentation</vt:lpstr>
      <vt:lpstr>Pointers are Dangerous!</vt:lpstr>
      <vt:lpstr>Arrays, Addresses and Pointers</vt:lpstr>
      <vt:lpstr>Arrays, Addresses and Pointers</vt:lpstr>
      <vt:lpstr>Pointer Arithmetic and Arrays</vt:lpstr>
      <vt:lpstr>Pointer Arithmetic and Arrays</vt:lpstr>
      <vt:lpstr>Pointers Work with Structures Too!</vt:lpstr>
      <vt:lpstr>PowerPoint Presentation</vt:lpstr>
      <vt:lpstr>The Old Days…Before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Pointers… to Functions?!?</vt:lpstr>
      <vt:lpstr>Pointers… to Functions?!?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Copy Construction</vt:lpstr>
      <vt:lpstr>Copy Construction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Preferred Customer</dc:creator>
  <cp:revision>1</cp:revision>
  <dcterms:created xsi:type="dcterms:W3CDTF">2002-10-09T05:27:34Z</dcterms:created>
  <dcterms:modified xsi:type="dcterms:W3CDTF">2023-01-08T23:51:09Z</dcterms:modified>
</cp:coreProperties>
</file>