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8" r:id="rId2"/>
    <p:sldId id="617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567" r:id="rId11"/>
    <p:sldId id="416" r:id="rId12"/>
    <p:sldId id="417" r:id="rId13"/>
    <p:sldId id="432" r:id="rId14"/>
    <p:sldId id="419" r:id="rId15"/>
    <p:sldId id="420" r:id="rId16"/>
    <p:sldId id="618" r:id="rId17"/>
    <p:sldId id="471" r:id="rId18"/>
    <p:sldId id="472" r:id="rId19"/>
    <p:sldId id="434" r:id="rId20"/>
    <p:sldId id="522" r:id="rId21"/>
    <p:sldId id="525" r:id="rId22"/>
    <p:sldId id="619" r:id="rId23"/>
    <p:sldId id="365" r:id="rId24"/>
    <p:sldId id="456" r:id="rId25"/>
    <p:sldId id="620" r:id="rId26"/>
    <p:sldId id="566" r:id="rId27"/>
    <p:sldId id="526" r:id="rId28"/>
    <p:sldId id="459" r:id="rId29"/>
    <p:sldId id="480" r:id="rId30"/>
    <p:sldId id="470" r:id="rId31"/>
    <p:sldId id="539" r:id="rId32"/>
    <p:sldId id="465" r:id="rId33"/>
    <p:sldId id="482" r:id="rId34"/>
    <p:sldId id="484" r:id="rId35"/>
    <p:sldId id="540" r:id="rId36"/>
    <p:sldId id="541" r:id="rId37"/>
    <p:sldId id="542" r:id="rId38"/>
    <p:sldId id="543" r:id="rId39"/>
    <p:sldId id="544" r:id="rId40"/>
    <p:sldId id="546" r:id="rId41"/>
    <p:sldId id="545" r:id="rId42"/>
    <p:sldId id="547" r:id="rId43"/>
    <p:sldId id="548" r:id="rId44"/>
    <p:sldId id="549" r:id="rId45"/>
    <p:sldId id="550" r:id="rId46"/>
    <p:sldId id="574" r:id="rId47"/>
    <p:sldId id="443" r:id="rId48"/>
    <p:sldId id="444" r:id="rId49"/>
    <p:sldId id="445" r:id="rId50"/>
    <p:sldId id="446" r:id="rId51"/>
    <p:sldId id="554" r:id="rId52"/>
    <p:sldId id="555" r:id="rId53"/>
    <p:sldId id="556" r:id="rId54"/>
    <p:sldId id="557" r:id="rId55"/>
    <p:sldId id="558" r:id="rId56"/>
    <p:sldId id="559" r:id="rId57"/>
    <p:sldId id="452" r:id="rId58"/>
    <p:sldId id="560" r:id="rId59"/>
    <p:sldId id="561" r:id="rId60"/>
    <p:sldId id="562" r:id="rId61"/>
    <p:sldId id="270" r:id="rId62"/>
    <p:sldId id="403" r:id="rId63"/>
    <p:sldId id="563" r:id="rId64"/>
    <p:sldId id="271" r:id="rId65"/>
    <p:sldId id="565" r:id="rId66"/>
    <p:sldId id="272" r:id="rId67"/>
    <p:sldId id="451" r:id="rId68"/>
    <p:sldId id="319" r:id="rId69"/>
    <p:sldId id="346" r:id="rId70"/>
    <p:sldId id="581" r:id="rId71"/>
    <p:sldId id="575" r:id="rId72"/>
    <p:sldId id="576" r:id="rId73"/>
    <p:sldId id="577" r:id="rId74"/>
    <p:sldId id="579" r:id="rId75"/>
    <p:sldId id="580" r:id="rId7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5923824-CEAF-44D6-8824-9D367B055D48}">
          <p14:sldIdLst>
            <p14:sldId id="258"/>
            <p14:sldId id="617"/>
            <p14:sldId id="406"/>
            <p14:sldId id="407"/>
            <p14:sldId id="408"/>
            <p14:sldId id="409"/>
            <p14:sldId id="410"/>
            <p14:sldId id="411"/>
            <p14:sldId id="412"/>
          </p14:sldIdLst>
        </p14:section>
        <p14:section name="Untitled Section" id="{0B56B7DA-9201-44AC-A780-2A808A709C77}">
          <p14:sldIdLst>
            <p14:sldId id="567"/>
            <p14:sldId id="416"/>
            <p14:sldId id="417"/>
            <p14:sldId id="432"/>
            <p14:sldId id="419"/>
            <p14:sldId id="420"/>
            <p14:sldId id="618"/>
            <p14:sldId id="471"/>
            <p14:sldId id="472"/>
            <p14:sldId id="434"/>
            <p14:sldId id="522"/>
            <p14:sldId id="525"/>
            <p14:sldId id="619"/>
            <p14:sldId id="365"/>
            <p14:sldId id="456"/>
            <p14:sldId id="620"/>
            <p14:sldId id="566"/>
            <p14:sldId id="526"/>
            <p14:sldId id="459"/>
            <p14:sldId id="480"/>
            <p14:sldId id="470"/>
            <p14:sldId id="539"/>
            <p14:sldId id="465"/>
            <p14:sldId id="482"/>
            <p14:sldId id="484"/>
            <p14:sldId id="540"/>
            <p14:sldId id="541"/>
            <p14:sldId id="542"/>
            <p14:sldId id="543"/>
            <p14:sldId id="544"/>
            <p14:sldId id="546"/>
            <p14:sldId id="545"/>
            <p14:sldId id="547"/>
            <p14:sldId id="548"/>
            <p14:sldId id="549"/>
            <p14:sldId id="550"/>
            <p14:sldId id="574"/>
            <p14:sldId id="443"/>
            <p14:sldId id="444"/>
            <p14:sldId id="445"/>
            <p14:sldId id="446"/>
            <p14:sldId id="554"/>
            <p14:sldId id="555"/>
            <p14:sldId id="556"/>
            <p14:sldId id="557"/>
            <p14:sldId id="558"/>
            <p14:sldId id="559"/>
            <p14:sldId id="452"/>
            <p14:sldId id="560"/>
            <p14:sldId id="561"/>
            <p14:sldId id="562"/>
            <p14:sldId id="270"/>
            <p14:sldId id="403"/>
            <p14:sldId id="563"/>
            <p14:sldId id="271"/>
            <p14:sldId id="565"/>
            <p14:sldId id="272"/>
            <p14:sldId id="451"/>
            <p14:sldId id="319"/>
            <p14:sldId id="346"/>
            <p14:sldId id="581"/>
            <p14:sldId id="575"/>
            <p14:sldId id="576"/>
            <p14:sldId id="577"/>
            <p14:sldId id="579"/>
            <p14:sldId id="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CF"/>
    <a:srgbClr val="C7A1E3"/>
    <a:srgbClr val="FF9B9B"/>
    <a:srgbClr val="FFABAB"/>
    <a:srgbClr val="FFC5C5"/>
    <a:srgbClr val="FF0000"/>
    <a:srgbClr val="E4E4F8"/>
    <a:srgbClr val="FFFFFF"/>
    <a:srgbClr val="A17678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e Li" userId="S::jl3137@soe.rutgers.edu::5993edc5-a94f-4bde-98a2-103082098b9c" providerId="AD" clId="Web-{9104CCF8-74F3-0AF5-6068-E6436CEB40B3}"/>
    <pc:docChg chg="modSld">
      <pc:chgData name="Jie Li" userId="S::jl3137@soe.rutgers.edu::5993edc5-a94f-4bde-98a2-103082098b9c" providerId="AD" clId="Web-{9104CCF8-74F3-0AF5-6068-E6436CEB40B3}" dt="2023-01-09T23:27:39.773" v="62"/>
      <pc:docMkLst>
        <pc:docMk/>
      </pc:docMkLst>
      <pc:sldChg chg="modNotes">
        <pc:chgData name="Jie Li" userId="S::jl3137@soe.rutgers.edu::5993edc5-a94f-4bde-98a2-103082098b9c" providerId="AD" clId="Web-{9104CCF8-74F3-0AF5-6068-E6436CEB40B3}" dt="2023-01-09T23:27:39.773" v="62"/>
        <pc:sldMkLst>
          <pc:docMk/>
          <pc:sldMk cId="0" sldId="4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7E1092-4847-4E46-BA2A-CC10DC3BE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78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F9A15A8-EE62-47E2-9ACF-AFB3377F9D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1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4BA4A-F12E-4214-9031-5A72D2BF50E7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D376F-2AD9-4D5E-AF58-18CB1937EC76}" type="slidenum">
              <a:rPr lang="en-US"/>
              <a:pPr/>
              <a:t>10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69554-E9F4-4E8C-B479-ECD47E2A1EEF}" type="slidenum">
              <a:rPr lang="en-US"/>
              <a:pPr/>
              <a:t>11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66ABE-0D38-4002-9029-F0C43C314200}" type="slidenum">
              <a:rPr lang="en-US"/>
              <a:pPr/>
              <a:t>12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1801E-AC0D-49C5-A56D-96B6A8512B73}" type="slidenum">
              <a:rPr lang="en-US"/>
              <a:pPr/>
              <a:t>13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latin typeface="Times New Roman"/>
                <a:cs typeface="Times New Roman"/>
              </a:rPr>
              <a:t>Return value is thrown away if not used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97AD1-5773-4CF9-8F95-8FBBA9398AFD}" type="slidenum">
              <a:rPr lang="en-US"/>
              <a:pPr/>
              <a:t>14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A78DF-742A-48EB-BEFB-23A1AF7394B1}" type="slidenum">
              <a:rPr lang="en-US"/>
              <a:pPr/>
              <a:t>15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16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1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7D599-9ADE-4914-BD05-2F7029C735C1}" type="slidenum">
              <a:rPr lang="en-US"/>
              <a:pPr/>
              <a:t>19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7D599-9ADE-4914-BD05-2F7029C735C1}" type="slidenum">
              <a:rPr lang="en-US"/>
              <a:pPr/>
              <a:t>20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7D599-9ADE-4914-BD05-2F7029C735C1}" type="slidenum">
              <a:rPr lang="en-US"/>
              <a:pPr/>
              <a:t>21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2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When assigning one class variable to another, just copying over the member variables often has problems.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76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7D599-9ADE-4914-BD05-2F7029C735C1}" type="slidenum">
              <a:rPr lang="en-US"/>
              <a:pPr/>
              <a:t>22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</p:spTree>
    <p:extLst>
      <p:ext uri="{BB962C8B-B14F-4D97-AF65-F5344CB8AC3E}">
        <p14:creationId xmlns:p14="http://schemas.microsoft.com/office/powerpoint/2010/main" val="3506960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1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26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27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29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30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31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1D3CB-0440-4E6A-BE41-6D00A6DB4BCB}" type="slidenum">
              <a:rPr lang="en-US"/>
              <a:pPr/>
              <a:t>3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36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37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39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40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41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EF0FA-DC9D-4A61-8E23-C9888B75153A}" type="slidenum">
              <a:rPr lang="en-US"/>
              <a:pPr/>
              <a:t>4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6600CC"/>
                </a:solidFill>
              </a:rPr>
              <a:t>while(p is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above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the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last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node)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6600CC"/>
                </a:solidFill>
              </a:rPr>
              <a:t>while(p is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above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the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last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node)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6600CC"/>
                </a:solidFill>
              </a:rPr>
              <a:t>while(p is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above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the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last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node)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7F699-D9E5-486E-AF38-550C9AC5CD96}" type="slidenum">
              <a:rPr lang="en-US"/>
              <a:pPr/>
              <a:t>47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C96D0F-DFD9-4C6D-A9C0-D2925EA7C2BB}" type="slidenum">
              <a:rPr lang="en-US"/>
              <a:pPr/>
              <a:t>48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DAB12-6A96-43B9-9EBD-E25FD402F508}" type="slidenum">
              <a:rPr lang="en-US"/>
              <a:pPr/>
              <a:t>49</a:t>
            </a:fld>
            <a:endParaRPr 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ACE71-3145-42B5-B111-51092862127E}" type="slidenum">
              <a:rPr lang="en-US"/>
              <a:pPr/>
              <a:t>50</a:t>
            </a:fld>
            <a:endParaRPr 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sz="800">
                <a:solidFill>
                  <a:schemeClr val="tx1"/>
                </a:solidFill>
              </a:rPr>
              <a:t>x</a:t>
            </a:r>
            <a:endParaRPr lang="en-US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51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52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D3D9-A469-4CDE-9248-7FF9C755DF90}" type="slidenum">
              <a:rPr lang="en-US"/>
              <a:pPr/>
              <a:t>5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Right after 14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53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54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55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tx1"/>
                </a:solidFill>
                <a:cs typeface="Arial" charset="0"/>
              </a:rPr>
              <a:t>For each node p points to, we check to see if a valid node follows it…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56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tx1"/>
                </a:solidFill>
                <a:cs typeface="Arial" charset="0"/>
              </a:rPr>
              <a:t>For each node p points to, we check to see if a valid node follows it…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44BC9-CF0B-4908-800D-687C76E191CC}" type="slidenum">
              <a:rPr lang="en-US"/>
              <a:pPr/>
              <a:t>57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58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59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60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7ACBC-2611-4F83-B7A6-4E58DFF6CC79}" type="slidenum">
              <a:rPr lang="en-US"/>
              <a:pPr/>
              <a:t>61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02B55-6E87-4E9B-B7A8-F5F986A1D6BE}" type="slidenum">
              <a:rPr lang="en-US"/>
              <a:pPr/>
              <a:t>62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011C8-7452-4BFE-AB0C-E25253560635}" type="slidenum">
              <a:rPr lang="en-US"/>
              <a:pPr/>
              <a:t>6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63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6600CC"/>
                </a:solidFill>
              </a:rPr>
              <a:t>while(p is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above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the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last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rgbClr val="6600CC"/>
                </a:solidFill>
              </a:rPr>
              <a:t>node)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D0F34-A260-43E1-85F6-968CB34CC76C}" type="slidenum">
              <a:rPr lang="en-US"/>
              <a:pPr/>
              <a:t>64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D0F34-A260-43E1-85F6-968CB34CC76C}" type="slidenum">
              <a:rPr lang="en-US"/>
              <a:pPr/>
              <a:t>65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7B781-B5F1-4918-9227-054DB65FD1CB}" type="slidenum">
              <a:rPr lang="en-US"/>
              <a:pPr/>
              <a:t>66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6E291-7164-4F2A-BC44-6DC6A6514E4B}" type="slidenum">
              <a:rPr lang="en-US"/>
              <a:pPr/>
              <a:t>67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181D6-9DA9-4BB1-B307-1C01C0184A09}" type="slidenum">
              <a:rPr lang="en-US"/>
              <a:pPr/>
              <a:t>68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C9F52-8130-4B1D-B89B-C2169EB73D76}" type="slidenum">
              <a:rPr lang="en-US"/>
              <a:pPr/>
              <a:t>69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void insert(NODE</a:t>
            </a:r>
            <a:r>
              <a:rPr lang="en-US" baseline="0"/>
              <a:t> *b4node, NODE *</a:t>
            </a:r>
            <a:r>
              <a:rPr lang="en-US" baseline="0" err="1"/>
              <a:t>newnode</a:t>
            </a:r>
            <a:r>
              <a:rPr lang="en-US" baseline="0"/>
              <a:t>)</a:t>
            </a:r>
          </a:p>
          <a:p>
            <a:r>
              <a:rPr lang="en-US" baseline="0"/>
              <a:t>{</a:t>
            </a:r>
          </a:p>
          <a:p>
            <a:r>
              <a:rPr lang="en-US" baseline="0"/>
              <a:t>	</a:t>
            </a:r>
            <a:r>
              <a:rPr lang="en-US" baseline="0" err="1"/>
              <a:t>newnode</a:t>
            </a:r>
            <a:r>
              <a:rPr lang="en-US" baseline="0"/>
              <a:t>-&gt;next = b4node-&gt;next;</a:t>
            </a:r>
          </a:p>
          <a:p>
            <a:r>
              <a:rPr lang="en-US" baseline="0"/>
              <a:t>	</a:t>
            </a:r>
            <a:r>
              <a:rPr lang="en-US" baseline="0" err="1"/>
              <a:t>newnode</a:t>
            </a:r>
            <a:r>
              <a:rPr lang="en-US" baseline="0"/>
              <a:t>-&gt;</a:t>
            </a:r>
            <a:r>
              <a:rPr lang="en-US" baseline="0" err="1"/>
              <a:t>prev</a:t>
            </a:r>
            <a:r>
              <a:rPr lang="en-US" baseline="0"/>
              <a:t> = b4node;</a:t>
            </a:r>
          </a:p>
          <a:p>
            <a:r>
              <a:rPr lang="en-US" baseline="0"/>
              <a:t>	b4node-&gt;next = </a:t>
            </a:r>
            <a:r>
              <a:rPr lang="en-US" baseline="0" err="1"/>
              <a:t>newnode</a:t>
            </a:r>
            <a:r>
              <a:rPr lang="en-US" baseline="0"/>
              <a:t>;</a:t>
            </a:r>
          </a:p>
          <a:p>
            <a:r>
              <a:rPr lang="en-US" baseline="0"/>
              <a:t>	</a:t>
            </a:r>
            <a:r>
              <a:rPr lang="en-US" baseline="0" err="1"/>
              <a:t>newnode</a:t>
            </a:r>
            <a:r>
              <a:rPr lang="en-US" baseline="0"/>
              <a:t>-&gt;next-&gt;</a:t>
            </a:r>
            <a:r>
              <a:rPr lang="en-US" baseline="0" err="1"/>
              <a:t>prev</a:t>
            </a:r>
            <a:r>
              <a:rPr lang="en-US" baseline="0"/>
              <a:t> = </a:t>
            </a:r>
            <a:r>
              <a:rPr lang="en-US" baseline="0" err="1"/>
              <a:t>newnode</a:t>
            </a:r>
            <a:r>
              <a:rPr lang="en-US" baseline="0"/>
              <a:t>;</a:t>
            </a:r>
          </a:p>
          <a:p>
            <a:r>
              <a:rPr lang="en-US" baseline="0"/>
              <a:t>}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EFAFC-6EF8-40C7-9AA8-292E88DF0FE8}" type="slidenum">
              <a:rPr lang="en-US"/>
              <a:pPr/>
              <a:t>7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8095B-4311-4356-BB60-BAD4CE1367B9}" type="slidenum">
              <a:rPr lang="en-US"/>
              <a:pPr/>
              <a:t>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A48BB-68CC-4044-9597-D291CE6E3C27}" type="slidenum">
              <a:rPr lang="en-US"/>
              <a:pPr/>
              <a:t>9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751B8-795B-4637-A34B-65CD6567F3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576E5-DBEE-439F-A29A-8C566F9FE0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9A0D3-9DE6-4175-8B86-7CA81E74B0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75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F8349-86FD-47DD-A9A7-0A383510F8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F6617-6D3F-4B57-B05B-CCFD2D9546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8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705CF-483C-4FE2-9E02-AFFC93A3F9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982E8-A96A-4A4B-9191-4259E8B5F2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5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F51DF-0A1C-44C8-9835-4A092EB087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6E78-7D56-49B4-8638-68F5627749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A7DF8-24A4-4B63-948C-D7D606A597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2728A-F0F1-4B92-B22E-6A0BFE6CC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33525" y="-666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0856BEB-0D08-4ECD-BAAB-DAEA956387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wmf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6B4E-E755-48A0-8CF1-A8B6CCCA2DF1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/>
              <a:t>Lecture #4</a:t>
            </a:r>
            <a:endParaRPr lang="en-US" baseline="30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6600CC"/>
                </a:solidFill>
              </a:rPr>
              <a:t>Resource Management, Part 2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Assignment Operators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6600CC"/>
                </a:solidFill>
              </a:rPr>
              <a:t>Basic Linked Lists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Insertion, deletion, destruction, traversals, etc.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6600CC"/>
                </a:solidFill>
              </a:rPr>
              <a:t>Advanced Linked Lists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Tail Pointers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Doubly-linked Lists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Linked Lists with Dummy Nodes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solidFill>
                <a:srgbClr val="6600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A31-664C-4CFD-8606-008855182339}" type="slidenum">
              <a:rPr lang="en-US"/>
              <a:pPr/>
              <a:t>10</a:t>
            </a:fld>
            <a:endParaRPr lang="en-US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330200" y="-110362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Assignment Operator</a:t>
            </a:r>
          </a:p>
        </p:txBody>
      </p:sp>
      <p:sp>
        <p:nvSpPr>
          <p:cNvPr id="477190" name="Text Box 6"/>
          <p:cNvSpPr txBox="1">
            <a:spLocks noChangeArrowheads="1"/>
          </p:cNvSpPr>
          <p:nvPr/>
        </p:nvSpPr>
        <p:spPr bwMode="auto">
          <a:xfrm>
            <a:off x="244366" y="2066044"/>
            <a:ext cx="8686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ea typeface="MS Mincho" pitchFamily="49" charset="-128"/>
              </a:rPr>
              <a:t>Here’s how it works for</a:t>
            </a:r>
          </a:p>
          <a:p>
            <a:pPr algn="ctr"/>
            <a:r>
              <a:rPr lang="en-US" sz="2800">
                <a:solidFill>
                  <a:srgbClr val="FF0000"/>
                </a:solidFill>
                <a:ea typeface="MS Mincho" pitchFamily="49" charset="-128"/>
              </a:rPr>
              <a:t>ben = </a:t>
            </a:r>
            <a:r>
              <a:rPr lang="en-US" sz="2800" err="1">
                <a:solidFill>
                  <a:srgbClr val="FF0000"/>
                </a:solidFill>
                <a:ea typeface="MS Mincho" pitchFamily="49" charset="-128"/>
              </a:rPr>
              <a:t>ann</a:t>
            </a:r>
            <a:r>
              <a:rPr lang="en-US" sz="2800">
                <a:solidFill>
                  <a:srgbClr val="FF0000"/>
                </a:solidFill>
                <a:ea typeface="MS Mincho" pitchFamily="49" charset="-128"/>
              </a:rPr>
              <a:t>;</a:t>
            </a:r>
            <a:endParaRPr lang="en-US" sz="2800">
              <a:cs typeface="Courier New" pitchFamily="49" charset="0"/>
            </a:endParaRPr>
          </a:p>
        </p:txBody>
      </p:sp>
      <p:sp>
        <p:nvSpPr>
          <p:cNvPr id="477191" name="Text Box 7"/>
          <p:cNvSpPr txBox="1">
            <a:spLocks noChangeArrowheads="1"/>
          </p:cNvSpPr>
          <p:nvPr/>
        </p:nvSpPr>
        <p:spPr bwMode="auto">
          <a:xfrm>
            <a:off x="35893" y="3397176"/>
            <a:ext cx="423394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>
              <a:buFontTx/>
              <a:buAutoNum type="arabicPeriod"/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Free any memory currently held by the target variable (ben).</a:t>
            </a:r>
          </a:p>
          <a:p>
            <a:pPr algn="l">
              <a:buFontTx/>
              <a:buAutoNum type="arabicPeriod"/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Determine how much memory is used by the source variable (</a:t>
            </a:r>
            <a:r>
              <a:rPr lang="en-US" sz="180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ann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).</a:t>
            </a:r>
          </a:p>
          <a:p>
            <a:pPr algn="l">
              <a:buFontTx/>
              <a:buAutoNum type="arabicPeriod"/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Allocate the same amount of memory in the target variable.</a:t>
            </a:r>
          </a:p>
          <a:p>
            <a:pPr algn="l">
              <a:buFontTx/>
              <a:buAutoNum type="arabicPeriod"/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Copy the contents of the source variable to the target variable. </a:t>
            </a:r>
          </a:p>
          <a:p>
            <a:pPr algn="l">
              <a:buFontTx/>
              <a:buAutoNum type="arabicPeriod"/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Return a reference to the target variable.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366" y="949024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/>
              <a:t>For such classes, you </a:t>
            </a:r>
            <a:r>
              <a:rPr lang="en-US" sz="2800">
                <a:solidFill>
                  <a:srgbClr val="FF0000"/>
                </a:solidFill>
              </a:rPr>
              <a:t>must </a:t>
            </a:r>
            <a:r>
              <a:rPr lang="en-US" sz="2800"/>
              <a:t>define </a:t>
            </a:r>
            <a:br>
              <a:rPr lang="en-US" sz="2800"/>
            </a:br>
            <a:r>
              <a:rPr lang="en-US" sz="2800"/>
              <a:t>your own </a:t>
            </a:r>
            <a:r>
              <a:rPr lang="en-US" sz="2800" i="1">
                <a:solidFill>
                  <a:srgbClr val="FF0000"/>
                </a:solidFill>
              </a:rPr>
              <a:t>assignment operator!</a:t>
            </a:r>
            <a:endParaRPr lang="en-US" sz="2800">
              <a:solidFill>
                <a:srgbClr val="FF0000"/>
              </a:solidFill>
            </a:endParaRPr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4316310" y="3928224"/>
            <a:ext cx="1971674" cy="990600"/>
            <a:chOff x="2701" y="2880"/>
            <a:chExt cx="1242" cy="624"/>
          </a:xfrm>
        </p:grpSpPr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2701" y="2880"/>
              <a:ext cx="1242" cy="624"/>
              <a:chOff x="2722" y="3456"/>
              <a:chExt cx="1310" cy="624"/>
            </a:xfrm>
          </p:grpSpPr>
          <p:grpSp>
            <p:nvGrpSpPr>
              <p:cNvPr id="17" name="Group 15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19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2722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err="1">
                    <a:solidFill>
                      <a:schemeClr val="accent2"/>
                    </a:solidFill>
                  </a:rPr>
                  <a:t>ann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713304" y="4059987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5622816" y="4477499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24541" y="3852024"/>
            <a:ext cx="2214563" cy="1031875"/>
            <a:chOff x="6724541" y="4388068"/>
            <a:chExt cx="2214563" cy="1031875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6724541" y="4413468"/>
              <a:ext cx="2214563" cy="1006475"/>
              <a:chOff x="4289" y="3264"/>
              <a:chExt cx="1395" cy="634"/>
            </a:xfrm>
          </p:grpSpPr>
          <p:sp>
            <p:nvSpPr>
              <p:cNvPr id="23" name="Rectangle 2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00000800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00000804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6958474" y="4388068"/>
              <a:ext cx="34176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6985662" y="4715093"/>
              <a:ext cx="30008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6981716" y="4507662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4303597" y="4918824"/>
            <a:ext cx="1987551" cy="990600"/>
            <a:chOff x="2692" y="2880"/>
            <a:chExt cx="1252" cy="624"/>
          </a:xfrm>
        </p:grpSpPr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2692" y="2880"/>
              <a:ext cx="1252" cy="624"/>
              <a:chOff x="2712" y="3456"/>
              <a:chExt cx="1320" cy="624"/>
            </a:xfrm>
          </p:grpSpPr>
          <p:grpSp>
            <p:nvGrpSpPr>
              <p:cNvPr id="38" name="Group 36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0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39" name="Text Box 39"/>
              <p:cNvSpPr txBox="1">
                <a:spLocks noChangeArrowheads="1"/>
              </p:cNvSpPr>
              <p:nvPr/>
            </p:nvSpPr>
            <p:spPr bwMode="auto">
              <a:xfrm>
                <a:off x="2712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5706954" y="5068049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5618054" y="5469687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45" name="AutoShape 47"/>
          <p:cNvCxnSpPr>
            <a:cxnSpLocks noChangeShapeType="1"/>
          </p:cNvCxnSpPr>
          <p:nvPr/>
        </p:nvCxnSpPr>
        <p:spPr bwMode="auto">
          <a:xfrm flipV="1">
            <a:off x="6135579" y="5055349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oup 4"/>
          <p:cNvGrpSpPr/>
          <p:nvPr/>
        </p:nvGrpSpPr>
        <p:grpSpPr>
          <a:xfrm>
            <a:off x="6708666" y="4991849"/>
            <a:ext cx="2216150" cy="1323439"/>
            <a:chOff x="6708666" y="5527893"/>
            <a:chExt cx="2216150" cy="1323439"/>
          </a:xfrm>
        </p:grpSpPr>
        <p:grpSp>
          <p:nvGrpSpPr>
            <p:cNvPr id="46" name="Group 48"/>
            <p:cNvGrpSpPr>
              <a:grpSpLocks/>
            </p:cNvGrpSpPr>
            <p:nvPr/>
          </p:nvGrpSpPr>
          <p:grpSpPr bwMode="auto">
            <a:xfrm>
              <a:off x="6708666" y="5531068"/>
              <a:ext cx="2216150" cy="1311275"/>
              <a:chOff x="4216" y="3504"/>
              <a:chExt cx="1396" cy="826"/>
            </a:xfrm>
          </p:grpSpPr>
          <p:grpSp>
            <p:nvGrpSpPr>
              <p:cNvPr id="47" name="Group 49"/>
              <p:cNvGrpSpPr>
                <a:grpSpLocks/>
              </p:cNvGrpSpPr>
              <p:nvPr/>
            </p:nvGrpSpPr>
            <p:grpSpPr bwMode="auto">
              <a:xfrm>
                <a:off x="4217" y="3504"/>
                <a:ext cx="1395" cy="826"/>
                <a:chOff x="4289" y="3264"/>
                <a:chExt cx="1395" cy="826"/>
              </a:xfrm>
            </p:grpSpPr>
            <p:sp>
              <p:nvSpPr>
                <p:cNvPr id="49" name="Rectangle 50"/>
                <p:cNvSpPr>
                  <a:spLocks noChangeArrowheads="1"/>
                </p:cNvSpPr>
                <p:nvPr/>
              </p:nvSpPr>
              <p:spPr bwMode="auto">
                <a:xfrm>
                  <a:off x="4291" y="3279"/>
                  <a:ext cx="528" cy="19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Rectangle 51"/>
                <p:cNvSpPr>
                  <a:spLocks noChangeArrowheads="1"/>
                </p:cNvSpPr>
                <p:nvPr/>
              </p:nvSpPr>
              <p:spPr bwMode="auto">
                <a:xfrm>
                  <a:off x="4291" y="3471"/>
                  <a:ext cx="528" cy="19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800" y="3264"/>
                  <a:ext cx="884" cy="8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 b="1">
                      <a:latin typeface="Courier New" pitchFamily="49" charset="0"/>
                    </a:rPr>
                    <a:t>00000900</a:t>
                  </a:r>
                </a:p>
                <a:p>
                  <a:pPr algn="l"/>
                  <a:r>
                    <a:rPr lang="en-US" sz="2000" b="1">
                      <a:latin typeface="Courier New" pitchFamily="49" charset="0"/>
                    </a:rPr>
                    <a:t>00000904</a:t>
                  </a:r>
                </a:p>
                <a:p>
                  <a:pPr algn="l"/>
                  <a:r>
                    <a:rPr lang="en-US" sz="2000" b="1">
                      <a:latin typeface="Courier New" pitchFamily="49" charset="0"/>
                    </a:rPr>
                    <a:t>00000908</a:t>
                  </a:r>
                </a:p>
                <a:p>
                  <a:pPr algn="l"/>
                  <a:r>
                    <a:rPr lang="en-US" sz="2000" b="1">
                      <a:latin typeface="Courier New" pitchFamily="49" charset="0"/>
                    </a:rPr>
                    <a:t>00000912</a:t>
                  </a:r>
                </a:p>
              </p:txBody>
            </p:sp>
            <p:sp>
              <p:nvSpPr>
                <p:cNvPr id="52" name="Rectangle 53"/>
                <p:cNvSpPr>
                  <a:spLocks noChangeArrowheads="1"/>
                </p:cNvSpPr>
                <p:nvPr/>
              </p:nvSpPr>
              <p:spPr bwMode="auto">
                <a:xfrm>
                  <a:off x="4289" y="3666"/>
                  <a:ext cx="528" cy="19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Rectangle 54"/>
              <p:cNvSpPr>
                <a:spLocks noChangeArrowheads="1"/>
              </p:cNvSpPr>
              <p:nvPr/>
            </p:nvSpPr>
            <p:spPr bwMode="auto">
              <a:xfrm>
                <a:off x="4216" y="4104"/>
                <a:ext cx="528" cy="176"/>
              </a:xfrm>
              <a:prstGeom prst="rect">
                <a:avLst/>
              </a:prstGeom>
              <a:noFill/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Text Box 56"/>
            <p:cNvSpPr txBox="1">
              <a:spLocks noChangeArrowheads="1"/>
            </p:cNvSpPr>
            <p:nvPr/>
          </p:nvSpPr>
          <p:spPr bwMode="auto">
            <a:xfrm>
              <a:off x="6964823" y="5527893"/>
              <a:ext cx="341760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  <a:p>
              <a:r>
                <a:rPr lang="en-US" sz="2000"/>
                <a:t>1</a:t>
              </a:r>
            </a:p>
            <a:p>
              <a:r>
                <a:rPr lang="en-US" sz="2000"/>
                <a:t>4</a:t>
              </a:r>
            </a:p>
            <a:p>
              <a:r>
                <a:rPr lang="en-US" sz="2000"/>
                <a:t>1</a:t>
              </a:r>
            </a:p>
          </p:txBody>
        </p:sp>
      </p:grpSp>
      <p:grpSp>
        <p:nvGrpSpPr>
          <p:cNvPr id="54" name="Group 58"/>
          <p:cNvGrpSpPr>
            <a:grpSpLocks/>
          </p:cNvGrpSpPr>
          <p:nvPr/>
        </p:nvGrpSpPr>
        <p:grpSpPr bwMode="auto">
          <a:xfrm>
            <a:off x="5706377" y="5064180"/>
            <a:ext cx="339725" cy="396875"/>
            <a:chOff x="3629" y="2432"/>
            <a:chExt cx="214" cy="267"/>
          </a:xfrm>
        </p:grpSpPr>
        <p:sp>
          <p:nvSpPr>
            <p:cNvPr id="55" name="Rectangle 59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Text Box 60"/>
            <p:cNvSpPr txBox="1">
              <a:spLocks noChangeArrowheads="1"/>
            </p:cNvSpPr>
            <p:nvPr/>
          </p:nvSpPr>
          <p:spPr bwMode="auto">
            <a:xfrm>
              <a:off x="3629" y="2432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8" name="Group 62"/>
          <p:cNvGrpSpPr>
            <a:grpSpLocks/>
          </p:cNvGrpSpPr>
          <p:nvPr/>
        </p:nvGrpSpPr>
        <p:grpSpPr bwMode="auto">
          <a:xfrm>
            <a:off x="5489968" y="5469561"/>
            <a:ext cx="841518" cy="354013"/>
            <a:chOff x="3497" y="3290"/>
            <a:chExt cx="347" cy="223"/>
          </a:xfrm>
        </p:grpSpPr>
        <p:sp>
          <p:nvSpPr>
            <p:cNvPr id="59" name="Rectangle 63"/>
            <p:cNvSpPr>
              <a:spLocks noChangeArrowheads="1"/>
            </p:cNvSpPr>
            <p:nvPr/>
          </p:nvSpPr>
          <p:spPr bwMode="auto">
            <a:xfrm>
              <a:off x="3585" y="3350"/>
              <a:ext cx="156" cy="98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Text Box 64"/>
            <p:cNvSpPr txBox="1">
              <a:spLocks noChangeArrowheads="1"/>
            </p:cNvSpPr>
            <p:nvPr/>
          </p:nvSpPr>
          <p:spPr bwMode="auto">
            <a:xfrm>
              <a:off x="3497" y="3290"/>
              <a:ext cx="34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700">
                  <a:solidFill>
                    <a:srgbClr val="FF0000"/>
                  </a:solidFill>
                </a:rPr>
                <a:t>700</a:t>
              </a:r>
            </a:p>
          </p:txBody>
        </p:sp>
      </p:grpSp>
      <p:cxnSp>
        <p:nvCxnSpPr>
          <p:cNvPr id="64" name="AutoShape 47"/>
          <p:cNvCxnSpPr>
            <a:cxnSpLocks noChangeShapeType="1"/>
          </p:cNvCxnSpPr>
          <p:nvPr/>
        </p:nvCxnSpPr>
        <p:spPr bwMode="auto">
          <a:xfrm flipV="1">
            <a:off x="6152824" y="3989094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AutoShape 46"/>
          <p:cNvSpPr>
            <a:spLocks noChangeArrowheads="1"/>
          </p:cNvSpPr>
          <p:nvPr/>
        </p:nvSpPr>
        <p:spPr bwMode="auto">
          <a:xfrm flipH="1">
            <a:off x="5503215" y="1263642"/>
            <a:ext cx="2397931" cy="1198179"/>
          </a:xfrm>
          <a:prstGeom prst="wedgeRoundRectCallout">
            <a:avLst>
              <a:gd name="adj1" fmla="val 32322"/>
              <a:gd name="adj2" fmla="val 19206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The right side requires three slots of memory!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705356" y="4991849"/>
            <a:ext cx="2211388" cy="1031875"/>
            <a:chOff x="6727716" y="4388068"/>
            <a:chExt cx="2211388" cy="1031875"/>
          </a:xfrm>
        </p:grpSpPr>
        <p:grpSp>
          <p:nvGrpSpPr>
            <p:cNvPr id="69" name="Group 24"/>
            <p:cNvGrpSpPr>
              <a:grpSpLocks/>
            </p:cNvGrpSpPr>
            <p:nvPr/>
          </p:nvGrpSpPr>
          <p:grpSpPr bwMode="auto">
            <a:xfrm>
              <a:off x="6727716" y="4413468"/>
              <a:ext cx="2211388" cy="1006475"/>
              <a:chOff x="4291" y="3264"/>
              <a:chExt cx="1393" cy="634"/>
            </a:xfrm>
          </p:grpSpPr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2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00000700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00000704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00000708</a:t>
                </a:r>
              </a:p>
            </p:txBody>
          </p:sp>
          <p:sp>
            <p:nvSpPr>
              <p:cNvPr id="75" name="Rectangle 28"/>
              <p:cNvSpPr>
                <a:spLocks noChangeArrowheads="1"/>
              </p:cNvSpPr>
              <p:nvPr/>
            </p:nvSpPr>
            <p:spPr bwMode="auto">
              <a:xfrm>
                <a:off x="4291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6998549" y="4388068"/>
              <a:ext cx="2616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 </a:t>
              </a:r>
            </a:p>
          </p:txBody>
        </p:sp>
        <p:sp>
          <p:nvSpPr>
            <p:cNvPr id="71" name="Text Box 32"/>
            <p:cNvSpPr txBox="1">
              <a:spLocks noChangeArrowheads="1"/>
            </p:cNvSpPr>
            <p:nvPr/>
          </p:nvSpPr>
          <p:spPr bwMode="auto">
            <a:xfrm>
              <a:off x="7004898" y="4715093"/>
              <a:ext cx="2616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 </a:t>
              </a:r>
            </a:p>
          </p:txBody>
        </p:sp>
      </p:grpSp>
      <p:grpSp>
        <p:nvGrpSpPr>
          <p:cNvPr id="477189" name="Group 477188"/>
          <p:cNvGrpSpPr/>
          <p:nvPr/>
        </p:nvGrpSpPr>
        <p:grpSpPr>
          <a:xfrm>
            <a:off x="7688674" y="4286314"/>
            <a:ext cx="1052790" cy="1178718"/>
            <a:chOff x="9144000" y="3042399"/>
            <a:chExt cx="798345" cy="1008062"/>
          </a:xfrm>
        </p:grpSpPr>
        <p:cxnSp>
          <p:nvCxnSpPr>
            <p:cNvPr id="76" name="AutoShape 61"/>
            <p:cNvCxnSpPr>
              <a:cxnSpLocks noChangeShapeType="1"/>
            </p:cNvCxnSpPr>
            <p:nvPr/>
          </p:nvCxnSpPr>
          <p:spPr bwMode="auto">
            <a:xfrm flipH="1">
              <a:off x="9144000" y="3042399"/>
              <a:ext cx="6350" cy="1008062"/>
            </a:xfrm>
            <a:prstGeom prst="curvedConnector3">
              <a:avLst>
                <a:gd name="adj1" fmla="val -360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7188" name="TextBox 477187"/>
            <p:cNvSpPr txBox="1"/>
            <p:nvPr/>
          </p:nvSpPr>
          <p:spPr>
            <a:xfrm>
              <a:off x="9688749" y="3195255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/>
                <a:t> </a:t>
              </a:r>
            </a:p>
          </p:txBody>
        </p:sp>
      </p:grp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6966208" y="4988065"/>
            <a:ext cx="34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984661" y="5299407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6971569" y="5593995"/>
            <a:ext cx="34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148752" y="4311779"/>
            <a:ext cx="1052790" cy="950838"/>
            <a:chOff x="9144000" y="3042399"/>
            <a:chExt cx="798345" cy="1008062"/>
          </a:xfrm>
        </p:grpSpPr>
        <p:cxnSp>
          <p:nvCxnSpPr>
            <p:cNvPr id="91" name="AutoShape 61"/>
            <p:cNvCxnSpPr>
              <a:cxnSpLocks noChangeShapeType="1"/>
            </p:cNvCxnSpPr>
            <p:nvPr/>
          </p:nvCxnSpPr>
          <p:spPr bwMode="auto">
            <a:xfrm flipH="1">
              <a:off x="9144000" y="3042399"/>
              <a:ext cx="6350" cy="1008062"/>
            </a:xfrm>
            <a:prstGeom prst="curvedConnector3">
              <a:avLst>
                <a:gd name="adj1" fmla="val -360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" name="TextBox 91"/>
            <p:cNvSpPr txBox="1"/>
            <p:nvPr/>
          </p:nvSpPr>
          <p:spPr>
            <a:xfrm>
              <a:off x="9688749" y="3195255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4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10954 -0.0465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0" grpId="0"/>
      <p:bldP spid="477191" grpId="0" uiExpand="1" build="p"/>
      <p:bldP spid="2" grpId="0"/>
      <p:bldP spid="67" grpId="0" animBg="1"/>
      <p:bldP spid="67" grpId="1" animBg="1"/>
      <p:bldP spid="67" grpId="2" animBg="1"/>
      <p:bldP spid="83" grpId="0"/>
      <p:bldP spid="84" grpId="0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321B-7118-43FD-BA0F-D521DC1DE646}" type="slidenum">
              <a:rPr lang="en-US"/>
              <a:pPr/>
              <a:t>11</a:t>
            </a:fld>
            <a:endParaRPr lang="en-US"/>
          </a:p>
        </p:txBody>
      </p:sp>
      <p:sp>
        <p:nvSpPr>
          <p:cNvPr id="574466" name="Rectangle 2"/>
          <p:cNvSpPr>
            <a:spLocks noChangeArrowheads="1"/>
          </p:cNvSpPr>
          <p:nvPr/>
        </p:nvSpPr>
        <p:spPr bwMode="auto">
          <a:xfrm>
            <a:off x="304800" y="1025525"/>
            <a:ext cx="5070475" cy="5680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-114300" y="1000125"/>
            <a:ext cx="6165850" cy="61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algn="l" eaLnBrk="0" hangingPunct="0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assignment operator: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&amp;operator=(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6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algn="l" eaLnBrk="0" hangingPunct="0"/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algn="l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74469" name="Rectangle 5"/>
          <p:cNvSpPr>
            <a:spLocks noChangeArrowheads="1"/>
          </p:cNvSpPr>
          <p:nvPr/>
        </p:nvSpPr>
        <p:spPr bwMode="auto">
          <a:xfrm>
            <a:off x="5486400" y="1092200"/>
            <a:ext cx="3492500" cy="2286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5473700" y="1066800"/>
            <a:ext cx="3581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ann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(3);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ben(4);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 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ben =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ann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74471" name="Text Box 7"/>
          <p:cNvSpPr txBox="1">
            <a:spLocks noChangeArrowheads="1"/>
          </p:cNvSpPr>
          <p:nvPr/>
        </p:nvSpPr>
        <p:spPr bwMode="auto">
          <a:xfrm>
            <a:off x="48101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574472" name="Line 8"/>
          <p:cNvSpPr>
            <a:spLocks noChangeShapeType="1"/>
          </p:cNvSpPr>
          <p:nvPr/>
        </p:nvSpPr>
        <p:spPr bwMode="auto">
          <a:xfrm>
            <a:off x="5537200" y="1790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74473" name="Group 9"/>
          <p:cNvGrpSpPr>
            <a:grpSpLocks/>
          </p:cNvGrpSpPr>
          <p:nvPr/>
        </p:nvGrpSpPr>
        <p:grpSpPr bwMode="auto">
          <a:xfrm>
            <a:off x="4849818" y="4343400"/>
            <a:ext cx="1952624" cy="990600"/>
            <a:chOff x="2711" y="2880"/>
            <a:chExt cx="1230" cy="624"/>
          </a:xfrm>
        </p:grpSpPr>
        <p:grpSp>
          <p:nvGrpSpPr>
            <p:cNvPr id="574474" name="Group 10"/>
            <p:cNvGrpSpPr>
              <a:grpSpLocks/>
            </p:cNvGrpSpPr>
            <p:nvPr/>
          </p:nvGrpSpPr>
          <p:grpSpPr bwMode="auto">
            <a:xfrm>
              <a:off x="2711" y="2880"/>
              <a:ext cx="1230" cy="624"/>
              <a:chOff x="2734" y="3456"/>
              <a:chExt cx="1298" cy="624"/>
            </a:xfrm>
          </p:grpSpPr>
          <p:grpSp>
            <p:nvGrpSpPr>
              <p:cNvPr id="574475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4476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47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4478" name="Text Box 14"/>
              <p:cNvSpPr txBox="1">
                <a:spLocks noChangeArrowheads="1"/>
              </p:cNvSpPr>
              <p:nvPr/>
            </p:nvSpPr>
            <p:spPr bwMode="auto">
              <a:xfrm>
                <a:off x="2734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err="1">
                    <a:solidFill>
                      <a:schemeClr val="accent2"/>
                    </a:solidFill>
                  </a:rPr>
                  <a:t>ann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574479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4480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4481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74482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483" name="Text Box 19"/>
          <p:cNvSpPr txBox="1">
            <a:spLocks noChangeArrowheads="1"/>
          </p:cNvSpPr>
          <p:nvPr/>
        </p:nvSpPr>
        <p:spPr bwMode="auto">
          <a:xfrm>
            <a:off x="6230938" y="4475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74484" name="Group 20"/>
          <p:cNvGrpSpPr>
            <a:grpSpLocks/>
          </p:cNvGrpSpPr>
          <p:nvPr/>
        </p:nvGrpSpPr>
        <p:grpSpPr bwMode="auto">
          <a:xfrm>
            <a:off x="7242175" y="4292600"/>
            <a:ext cx="1909763" cy="1006475"/>
            <a:chOff x="4289" y="3264"/>
            <a:chExt cx="1203" cy="634"/>
          </a:xfrm>
        </p:grpSpPr>
        <p:sp>
          <p:nvSpPr>
            <p:cNvPr id="574485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86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87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000808</a:t>
              </a:r>
            </a:p>
          </p:txBody>
        </p:sp>
        <p:sp>
          <p:nvSpPr>
            <p:cNvPr id="574488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4489" name="Text Box 25"/>
          <p:cNvSpPr txBox="1">
            <a:spLocks noChangeArrowheads="1"/>
          </p:cNvSpPr>
          <p:nvPr/>
        </p:nvSpPr>
        <p:spPr bwMode="auto">
          <a:xfrm>
            <a:off x="6140450" y="48926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74490" name="AutoShape 26"/>
          <p:cNvCxnSpPr>
            <a:cxnSpLocks noChangeShapeType="1"/>
            <a:stCxn id="574489" idx="3"/>
            <a:endCxn id="574485" idx="1"/>
          </p:cNvCxnSpPr>
          <p:nvPr/>
        </p:nvCxnSpPr>
        <p:spPr bwMode="auto">
          <a:xfrm flipV="1">
            <a:off x="6719888" y="4468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491" name="Text Box 27"/>
          <p:cNvSpPr txBox="1">
            <a:spLocks noChangeArrowheads="1"/>
          </p:cNvSpPr>
          <p:nvPr/>
        </p:nvSpPr>
        <p:spPr bwMode="auto">
          <a:xfrm>
            <a:off x="7476108" y="4267200"/>
            <a:ext cx="34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574492" name="Text Box 28"/>
          <p:cNvSpPr txBox="1">
            <a:spLocks noChangeArrowheads="1"/>
          </p:cNvSpPr>
          <p:nvPr/>
        </p:nvSpPr>
        <p:spPr bwMode="auto">
          <a:xfrm>
            <a:off x="7503296" y="4594225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74493" name="Text Box 29"/>
          <p:cNvSpPr txBox="1">
            <a:spLocks noChangeArrowheads="1"/>
          </p:cNvSpPr>
          <p:nvPr/>
        </p:nvSpPr>
        <p:spPr bwMode="auto">
          <a:xfrm>
            <a:off x="7499350" y="49228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pSp>
        <p:nvGrpSpPr>
          <p:cNvPr id="574494" name="Group 30"/>
          <p:cNvGrpSpPr>
            <a:grpSpLocks/>
          </p:cNvGrpSpPr>
          <p:nvPr/>
        </p:nvGrpSpPr>
        <p:grpSpPr bwMode="auto">
          <a:xfrm>
            <a:off x="4821231" y="5334000"/>
            <a:ext cx="1987551" cy="990600"/>
            <a:chOff x="2692" y="2880"/>
            <a:chExt cx="1252" cy="624"/>
          </a:xfrm>
        </p:grpSpPr>
        <p:grpSp>
          <p:nvGrpSpPr>
            <p:cNvPr id="574495" name="Group 31"/>
            <p:cNvGrpSpPr>
              <a:grpSpLocks/>
            </p:cNvGrpSpPr>
            <p:nvPr/>
          </p:nvGrpSpPr>
          <p:grpSpPr bwMode="auto">
            <a:xfrm>
              <a:off x="2692" y="2880"/>
              <a:ext cx="1252" cy="624"/>
              <a:chOff x="2712" y="3456"/>
              <a:chExt cx="1320" cy="624"/>
            </a:xfrm>
          </p:grpSpPr>
          <p:grpSp>
            <p:nvGrpSpPr>
              <p:cNvPr id="574496" name="Group 32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4497" name="Rectangle 33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49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4499" name="Text Box 35"/>
              <p:cNvSpPr txBox="1">
                <a:spLocks noChangeArrowheads="1"/>
              </p:cNvSpPr>
              <p:nvPr/>
            </p:nvSpPr>
            <p:spPr bwMode="auto">
              <a:xfrm>
                <a:off x="2712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574500" name="Rectangle 36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4501" name="Text Box 37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4502" name="Text Box 38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74503" name="Rectangle 39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504" name="Text Box 40"/>
          <p:cNvSpPr txBox="1">
            <a:spLocks noChangeArrowheads="1"/>
          </p:cNvSpPr>
          <p:nvPr/>
        </p:nvSpPr>
        <p:spPr bwMode="auto">
          <a:xfrm>
            <a:off x="6224588" y="5483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74505" name="Text Box 41"/>
          <p:cNvSpPr txBox="1">
            <a:spLocks noChangeArrowheads="1"/>
          </p:cNvSpPr>
          <p:nvPr/>
        </p:nvSpPr>
        <p:spPr bwMode="auto">
          <a:xfrm>
            <a:off x="6135688" y="5884863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574506" name="AutoShape 42"/>
          <p:cNvCxnSpPr>
            <a:cxnSpLocks noChangeShapeType="1"/>
          </p:cNvCxnSpPr>
          <p:nvPr/>
        </p:nvCxnSpPr>
        <p:spPr bwMode="auto">
          <a:xfrm flipV="1">
            <a:off x="6653213" y="5470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4507" name="Group 43"/>
          <p:cNvGrpSpPr>
            <a:grpSpLocks/>
          </p:cNvGrpSpPr>
          <p:nvPr/>
        </p:nvGrpSpPr>
        <p:grpSpPr bwMode="auto">
          <a:xfrm>
            <a:off x="7226300" y="5410200"/>
            <a:ext cx="1911350" cy="1311275"/>
            <a:chOff x="4216" y="3504"/>
            <a:chExt cx="1204" cy="826"/>
          </a:xfrm>
        </p:grpSpPr>
        <p:grpSp>
          <p:nvGrpSpPr>
            <p:cNvPr id="574508" name="Group 44"/>
            <p:cNvGrpSpPr>
              <a:grpSpLocks/>
            </p:cNvGrpSpPr>
            <p:nvPr/>
          </p:nvGrpSpPr>
          <p:grpSpPr bwMode="auto">
            <a:xfrm>
              <a:off x="4217" y="3504"/>
              <a:ext cx="1203" cy="826"/>
              <a:chOff x="4289" y="3264"/>
              <a:chExt cx="1203" cy="826"/>
            </a:xfrm>
          </p:grpSpPr>
          <p:sp>
            <p:nvSpPr>
              <p:cNvPr id="574509" name="Rectangle 4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10" name="Rectangle 4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11" name="Text Box 4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692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000900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000904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000908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000912</a:t>
                </a:r>
              </a:p>
            </p:txBody>
          </p:sp>
          <p:sp>
            <p:nvSpPr>
              <p:cNvPr id="574512" name="Rectangle 48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513" name="Rectangle 49"/>
            <p:cNvSpPr>
              <a:spLocks noChangeArrowheads="1"/>
            </p:cNvSpPr>
            <p:nvPr/>
          </p:nvSpPr>
          <p:spPr bwMode="auto">
            <a:xfrm>
              <a:off x="4216" y="4104"/>
              <a:ext cx="528" cy="17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514" name="Text Box 50"/>
          <p:cNvSpPr txBox="1">
            <a:spLocks noChangeArrowheads="1"/>
          </p:cNvSpPr>
          <p:nvPr/>
        </p:nvSpPr>
        <p:spPr bwMode="auto">
          <a:xfrm>
            <a:off x="7482457" y="5407025"/>
            <a:ext cx="34176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  <a:p>
            <a:r>
              <a:rPr lang="en-US" sz="2000"/>
              <a:t>1</a:t>
            </a:r>
          </a:p>
          <a:p>
            <a:r>
              <a:rPr lang="en-US" sz="2000"/>
              <a:t>4</a:t>
            </a:r>
          </a:p>
          <a:p>
            <a:r>
              <a:rPr lang="en-US" sz="2000"/>
              <a:t>1</a:t>
            </a:r>
          </a:p>
        </p:txBody>
      </p:sp>
      <p:sp>
        <p:nvSpPr>
          <p:cNvPr id="574515" name="Line 51"/>
          <p:cNvSpPr>
            <a:spLocks noChangeShapeType="1"/>
          </p:cNvSpPr>
          <p:nvPr/>
        </p:nvSpPr>
        <p:spPr bwMode="auto">
          <a:xfrm>
            <a:off x="5537200" y="2057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16" name="Line 52"/>
          <p:cNvSpPr>
            <a:spLocks noChangeShapeType="1"/>
          </p:cNvSpPr>
          <p:nvPr/>
        </p:nvSpPr>
        <p:spPr bwMode="auto">
          <a:xfrm>
            <a:off x="5537200" y="2603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17" name="Line 53"/>
          <p:cNvSpPr>
            <a:spLocks noChangeShapeType="1"/>
          </p:cNvSpPr>
          <p:nvPr/>
        </p:nvSpPr>
        <p:spPr bwMode="auto">
          <a:xfrm>
            <a:off x="381000" y="3073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18" name="Text Box 54"/>
          <p:cNvSpPr txBox="1">
            <a:spLocks noChangeArrowheads="1"/>
          </p:cNvSpPr>
          <p:nvPr/>
        </p:nvSpPr>
        <p:spPr bwMode="auto">
          <a:xfrm>
            <a:off x="4781550" y="4343400"/>
            <a:ext cx="635000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err="1">
                <a:solidFill>
                  <a:srgbClr val="6600CC"/>
                </a:solidFill>
              </a:rPr>
              <a:t>src</a:t>
            </a:r>
            <a:endParaRPr lang="en-US"/>
          </a:p>
        </p:txBody>
      </p:sp>
      <p:sp>
        <p:nvSpPr>
          <p:cNvPr id="574519" name="Line 55"/>
          <p:cNvSpPr>
            <a:spLocks noChangeShapeType="1"/>
          </p:cNvSpPr>
          <p:nvPr/>
        </p:nvSpPr>
        <p:spPr bwMode="auto">
          <a:xfrm>
            <a:off x="673100" y="364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20" name="AutoShape 56"/>
          <p:cNvSpPr>
            <a:spLocks noChangeArrowheads="1"/>
          </p:cNvSpPr>
          <p:nvPr/>
        </p:nvSpPr>
        <p:spPr bwMode="auto">
          <a:xfrm>
            <a:off x="990600" y="15367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Operating System, I no longer need the memory at location 900.</a:t>
            </a:r>
          </a:p>
        </p:txBody>
      </p:sp>
      <p:sp>
        <p:nvSpPr>
          <p:cNvPr id="574521" name="AutoShape 57"/>
          <p:cNvSpPr>
            <a:spLocks noChangeArrowheads="1"/>
          </p:cNvSpPr>
          <p:nvPr/>
        </p:nvSpPr>
        <p:spPr bwMode="auto">
          <a:xfrm flipH="1">
            <a:off x="4038600" y="4419600"/>
            <a:ext cx="4368800" cy="1701800"/>
          </a:xfrm>
          <a:prstGeom prst="wedgeRoundRectCallout">
            <a:avLst>
              <a:gd name="adj1" fmla="val -63921"/>
              <a:gd name="adj2" fmla="val 87403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up for someone else to use.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329" y="3476324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l"/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 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430280" y="3745984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l"/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751" y="4022205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l"/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439663" y="4301823"/>
            <a:ext cx="7100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l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for (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</a:p>
        </p:txBody>
      </p:sp>
      <p:sp>
        <p:nvSpPr>
          <p:cNvPr id="6" name="Rectangle 5"/>
          <p:cNvSpPr/>
          <p:nvPr/>
        </p:nvSpPr>
        <p:spPr>
          <a:xfrm>
            <a:off x="875895" y="4837625"/>
            <a:ext cx="3092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return *this; 	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/>
          </a:p>
        </p:txBody>
      </p:sp>
      <p:sp>
        <p:nvSpPr>
          <p:cNvPr id="574522" name="Line 58"/>
          <p:cNvSpPr>
            <a:spLocks noChangeShapeType="1"/>
          </p:cNvSpPr>
          <p:nvPr/>
        </p:nvSpPr>
        <p:spPr bwMode="auto">
          <a:xfrm>
            <a:off x="685800" y="3924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74523" name="AutoShape 59"/>
          <p:cNvCxnSpPr>
            <a:cxnSpLocks noChangeShapeType="1"/>
          </p:cNvCxnSpPr>
          <p:nvPr/>
        </p:nvCxnSpPr>
        <p:spPr bwMode="auto">
          <a:xfrm flipH="1">
            <a:off x="6532563" y="46736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4524" name="Group 60"/>
          <p:cNvGrpSpPr>
            <a:grpSpLocks/>
          </p:cNvGrpSpPr>
          <p:nvPr/>
        </p:nvGrpSpPr>
        <p:grpSpPr bwMode="auto">
          <a:xfrm>
            <a:off x="6248400" y="5491163"/>
            <a:ext cx="339725" cy="396875"/>
            <a:chOff x="3629" y="2443"/>
            <a:chExt cx="214" cy="267"/>
          </a:xfrm>
        </p:grpSpPr>
        <p:sp>
          <p:nvSpPr>
            <p:cNvPr id="574525" name="Rectangle 61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4526" name="Text Box 62"/>
            <p:cNvSpPr txBox="1">
              <a:spLocks noChangeArrowheads="1"/>
            </p:cNvSpPr>
            <p:nvPr/>
          </p:nvSpPr>
          <p:spPr bwMode="auto">
            <a:xfrm>
              <a:off x="3629" y="2443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00FF"/>
                  </a:solidFill>
                </a:rPr>
                <a:t>3</a:t>
              </a:r>
            </a:p>
          </p:txBody>
        </p:sp>
      </p:grpSp>
      <p:sp>
        <p:nvSpPr>
          <p:cNvPr id="574527" name="Line 63"/>
          <p:cNvSpPr>
            <a:spLocks noChangeShapeType="1"/>
          </p:cNvSpPr>
          <p:nvPr/>
        </p:nvSpPr>
        <p:spPr bwMode="auto">
          <a:xfrm>
            <a:off x="698500" y="4216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28" name="AutoShape 64"/>
          <p:cNvSpPr>
            <a:spLocks noChangeArrowheads="1"/>
          </p:cNvSpPr>
          <p:nvPr/>
        </p:nvSpPr>
        <p:spPr bwMode="auto">
          <a:xfrm>
            <a:off x="1473200" y="20447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OS: Can you reserve 12 bytes of memory for me?</a:t>
            </a:r>
          </a:p>
        </p:txBody>
      </p:sp>
      <p:sp>
        <p:nvSpPr>
          <p:cNvPr id="574529" name="AutoShape 65"/>
          <p:cNvSpPr>
            <a:spLocks noChangeArrowheads="1"/>
          </p:cNvSpPr>
          <p:nvPr/>
        </p:nvSpPr>
        <p:spPr bwMode="auto">
          <a:xfrm flipH="1">
            <a:off x="4038600" y="4191000"/>
            <a:ext cx="4368800" cy="1701800"/>
          </a:xfrm>
          <a:prstGeom prst="wedgeRoundRectCallout">
            <a:avLst>
              <a:gd name="adj1" fmla="val -65375"/>
              <a:gd name="adj2" fmla="val 103542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Sure.  Here’s 12 bytes of memory for you at address 860.</a:t>
            </a:r>
            <a:endParaRPr lang="en-US" sz="2800">
              <a:solidFill>
                <a:srgbClr val="FF0066"/>
              </a:solidFill>
            </a:endParaRPr>
          </a:p>
        </p:txBody>
      </p:sp>
      <p:grpSp>
        <p:nvGrpSpPr>
          <p:cNvPr id="574530" name="Group 66"/>
          <p:cNvGrpSpPr>
            <a:grpSpLocks/>
          </p:cNvGrpSpPr>
          <p:nvPr/>
        </p:nvGrpSpPr>
        <p:grpSpPr bwMode="auto">
          <a:xfrm>
            <a:off x="7250113" y="5397500"/>
            <a:ext cx="1906587" cy="1006475"/>
            <a:chOff x="4291" y="3264"/>
            <a:chExt cx="1201" cy="634"/>
          </a:xfrm>
        </p:grpSpPr>
        <p:sp>
          <p:nvSpPr>
            <p:cNvPr id="574531" name="Rectangle 67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32" name="Rectangle 68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33" name="Text Box 69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000860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000868</a:t>
              </a:r>
            </a:p>
          </p:txBody>
        </p:sp>
        <p:sp>
          <p:nvSpPr>
            <p:cNvPr id="574534" name="Rectangle 70"/>
            <p:cNvSpPr>
              <a:spLocks noChangeArrowheads="1"/>
            </p:cNvSpPr>
            <p:nvPr/>
          </p:nvSpPr>
          <p:spPr bwMode="auto">
            <a:xfrm>
              <a:off x="4291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4535" name="Group 71"/>
          <p:cNvGrpSpPr>
            <a:grpSpLocks/>
          </p:cNvGrpSpPr>
          <p:nvPr/>
        </p:nvGrpSpPr>
        <p:grpSpPr bwMode="auto">
          <a:xfrm>
            <a:off x="6134100" y="5872163"/>
            <a:ext cx="631825" cy="350837"/>
            <a:chOff x="3576" y="4099"/>
            <a:chExt cx="398" cy="221"/>
          </a:xfrm>
        </p:grpSpPr>
        <p:sp>
          <p:nvSpPr>
            <p:cNvPr id="574536" name="Rectangle 72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4537" name="Text Box 73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860</a:t>
              </a:r>
            </a:p>
          </p:txBody>
        </p:sp>
      </p:grpSp>
      <p:sp>
        <p:nvSpPr>
          <p:cNvPr id="574538" name="Line 74"/>
          <p:cNvSpPr>
            <a:spLocks noChangeShapeType="1"/>
          </p:cNvSpPr>
          <p:nvPr/>
        </p:nvSpPr>
        <p:spPr bwMode="auto">
          <a:xfrm>
            <a:off x="711200" y="4457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39" name="Text Box 75"/>
          <p:cNvSpPr txBox="1">
            <a:spLocks noChangeArrowheads="1"/>
          </p:cNvSpPr>
          <p:nvPr/>
        </p:nvSpPr>
        <p:spPr bwMode="auto">
          <a:xfrm>
            <a:off x="7484045" y="5407025"/>
            <a:ext cx="34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3</a:t>
            </a:r>
          </a:p>
        </p:txBody>
      </p:sp>
      <p:cxnSp>
        <p:nvCxnSpPr>
          <p:cNvPr id="574540" name="AutoShape 76"/>
          <p:cNvCxnSpPr>
            <a:cxnSpLocks noChangeShapeType="1"/>
          </p:cNvCxnSpPr>
          <p:nvPr/>
        </p:nvCxnSpPr>
        <p:spPr bwMode="auto">
          <a:xfrm>
            <a:off x="8219546" y="4906169"/>
            <a:ext cx="7937" cy="1139825"/>
          </a:xfrm>
          <a:prstGeom prst="curvedConnector3">
            <a:avLst>
              <a:gd name="adj1" fmla="val 298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543" name="Text Box 79"/>
          <p:cNvSpPr txBox="1">
            <a:spLocks noChangeArrowheads="1"/>
          </p:cNvSpPr>
          <p:nvPr/>
        </p:nvSpPr>
        <p:spPr bwMode="auto">
          <a:xfrm>
            <a:off x="7492184" y="5699125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574547" name="Text Box 83"/>
          <p:cNvSpPr txBox="1">
            <a:spLocks noChangeArrowheads="1"/>
          </p:cNvSpPr>
          <p:nvPr/>
        </p:nvSpPr>
        <p:spPr bwMode="auto">
          <a:xfrm>
            <a:off x="7472363" y="60293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4</a:t>
            </a:r>
          </a:p>
        </p:txBody>
      </p:sp>
      <p:sp>
        <p:nvSpPr>
          <p:cNvPr id="574550" name="Line 86"/>
          <p:cNvSpPr>
            <a:spLocks noChangeShapeType="1"/>
          </p:cNvSpPr>
          <p:nvPr/>
        </p:nvSpPr>
        <p:spPr bwMode="auto">
          <a:xfrm>
            <a:off x="660400" y="5029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51" name="Line 87"/>
          <p:cNvSpPr>
            <a:spLocks noChangeShapeType="1"/>
          </p:cNvSpPr>
          <p:nvPr/>
        </p:nvSpPr>
        <p:spPr bwMode="auto">
          <a:xfrm>
            <a:off x="444500" y="5295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" name="AutoShape 46"/>
          <p:cNvSpPr>
            <a:spLocks noChangeArrowheads="1"/>
          </p:cNvSpPr>
          <p:nvPr/>
        </p:nvSpPr>
        <p:spPr bwMode="auto">
          <a:xfrm flipH="1">
            <a:off x="3088467" y="1056802"/>
            <a:ext cx="3547283" cy="1198179"/>
          </a:xfrm>
          <a:prstGeom prst="wedgeRoundRectCallout">
            <a:avLst>
              <a:gd name="adj1" fmla="val 88719"/>
              <a:gd name="adj2" fmla="val 15797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OK, first let’s add a line to </a:t>
            </a:r>
            <a:r>
              <a:rPr lang="en-US" sz="2000">
                <a:solidFill>
                  <a:srgbClr val="FF0000"/>
                </a:solidFill>
              </a:rPr>
              <a:t>free</a:t>
            </a:r>
            <a:r>
              <a:rPr lang="en-US" sz="2000">
                <a:solidFill>
                  <a:schemeClr val="tx1"/>
                </a:solidFill>
              </a:rPr>
              <a:t> the memory used by the </a:t>
            </a:r>
            <a:r>
              <a:rPr lang="en-US" sz="2000">
                <a:solidFill>
                  <a:srgbClr val="FF0000"/>
                </a:solidFill>
              </a:rPr>
              <a:t>target object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0" name="AutoShape 46"/>
          <p:cNvSpPr>
            <a:spLocks noChangeArrowheads="1"/>
          </p:cNvSpPr>
          <p:nvPr/>
        </p:nvSpPr>
        <p:spPr bwMode="auto">
          <a:xfrm flipH="1">
            <a:off x="3105929" y="1405321"/>
            <a:ext cx="4366433" cy="1198179"/>
          </a:xfrm>
          <a:prstGeom prst="wedgeRoundRectCallout">
            <a:avLst>
              <a:gd name="adj1" fmla="val 79585"/>
              <a:gd name="adj2" fmla="val 153911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Next let’s determine </a:t>
            </a:r>
            <a:r>
              <a:rPr lang="en-US" sz="2000">
                <a:solidFill>
                  <a:srgbClr val="FF0000"/>
                </a:solidFill>
              </a:rPr>
              <a:t>how much memory is required</a:t>
            </a:r>
            <a:r>
              <a:rPr lang="en-US" sz="2000">
                <a:solidFill>
                  <a:schemeClr val="tx1"/>
                </a:solidFill>
              </a:rPr>
              <a:t> to hold the </a:t>
            </a:r>
            <a:r>
              <a:rPr lang="en-US" sz="2000">
                <a:solidFill>
                  <a:srgbClr val="FF0000"/>
                </a:solidFill>
              </a:rPr>
              <a:t>source object’s data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1" name="AutoShape 46"/>
          <p:cNvSpPr>
            <a:spLocks noChangeArrowheads="1"/>
          </p:cNvSpPr>
          <p:nvPr/>
        </p:nvSpPr>
        <p:spPr bwMode="auto">
          <a:xfrm flipH="1">
            <a:off x="3192057" y="1655891"/>
            <a:ext cx="4366433" cy="1417509"/>
          </a:xfrm>
          <a:prstGeom prst="wedgeRoundRectCallout">
            <a:avLst>
              <a:gd name="adj1" fmla="val 79139"/>
              <a:gd name="adj2" fmla="val 12440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Next we’ll add a statement to </a:t>
            </a:r>
            <a:r>
              <a:rPr lang="en-US" sz="2000">
                <a:solidFill>
                  <a:srgbClr val="FF0000"/>
                </a:solidFill>
              </a:rPr>
              <a:t>allocate enough storage </a:t>
            </a:r>
            <a:r>
              <a:rPr lang="en-US" sz="2000">
                <a:solidFill>
                  <a:schemeClr val="tx1"/>
                </a:solidFill>
              </a:rPr>
              <a:t>so the </a:t>
            </a:r>
            <a:r>
              <a:rPr lang="en-US" sz="2000">
                <a:solidFill>
                  <a:srgbClr val="FF0000"/>
                </a:solidFill>
              </a:rPr>
              <a:t>target can hold a copy </a:t>
            </a:r>
            <a:r>
              <a:rPr lang="en-US" sz="2000">
                <a:solidFill>
                  <a:schemeClr val="tx1"/>
                </a:solidFill>
              </a:rPr>
              <a:t>of the source’s data.</a:t>
            </a:r>
          </a:p>
        </p:txBody>
      </p:sp>
      <p:sp>
        <p:nvSpPr>
          <p:cNvPr id="94" name="AutoShape 46"/>
          <p:cNvSpPr>
            <a:spLocks noChangeArrowheads="1"/>
          </p:cNvSpPr>
          <p:nvPr/>
        </p:nvSpPr>
        <p:spPr bwMode="auto">
          <a:xfrm flipH="1">
            <a:off x="3088467" y="1938466"/>
            <a:ext cx="4366433" cy="1417509"/>
          </a:xfrm>
          <a:prstGeom prst="wedgeRoundRectCallout">
            <a:avLst>
              <a:gd name="adj1" fmla="val 79139"/>
              <a:gd name="adj2" fmla="val 12440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Now we can add statement(s) to </a:t>
            </a:r>
            <a:r>
              <a:rPr lang="en-US" sz="2000">
                <a:solidFill>
                  <a:srgbClr val="FF0000"/>
                </a:solidFill>
              </a:rPr>
              <a:t>copy over all of the data </a:t>
            </a:r>
            <a:r>
              <a:rPr lang="en-US" sz="2000">
                <a:solidFill>
                  <a:schemeClr val="tx1"/>
                </a:solidFill>
              </a:rPr>
              <a:t>from the source to the target variable!</a:t>
            </a:r>
          </a:p>
        </p:txBody>
      </p:sp>
      <p:sp>
        <p:nvSpPr>
          <p:cNvPr id="95" name="AutoShape 46"/>
          <p:cNvSpPr>
            <a:spLocks noChangeArrowheads="1"/>
          </p:cNvSpPr>
          <p:nvPr/>
        </p:nvSpPr>
        <p:spPr bwMode="auto">
          <a:xfrm flipH="1">
            <a:off x="3139266" y="2057401"/>
            <a:ext cx="4366433" cy="1775554"/>
          </a:xfrm>
          <a:prstGeom prst="wedgeRoundRectCallout">
            <a:avLst>
              <a:gd name="adj1" fmla="val 79333"/>
              <a:gd name="adj2" fmla="val 110097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Finally, we’ll add a statement so the function </a:t>
            </a:r>
            <a:r>
              <a:rPr lang="en-US" sz="2000">
                <a:solidFill>
                  <a:srgbClr val="FF0000"/>
                </a:solidFill>
              </a:rPr>
              <a:t>returns a reference to its object</a:t>
            </a:r>
            <a:r>
              <a:rPr lang="en-US" sz="2000">
                <a:solidFill>
                  <a:schemeClr val="tx1"/>
                </a:solidFill>
              </a:rPr>
              <a:t> when it’s done.</a:t>
            </a:r>
          </a:p>
          <a:p>
            <a:pPr algn="ctr"/>
            <a:endParaRPr lang="en-US" sz="1400">
              <a:solidFill>
                <a:schemeClr val="tx1"/>
              </a:solidFill>
            </a:endParaRPr>
          </a:p>
          <a:p>
            <a:pPr algn="ctr"/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(Don’t worry, I’ll explain soon)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7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7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7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7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57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57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57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57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7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57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withGroup">
                            <p:stCondLst>
                              <p:cond delay="2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 uiExpand="1" build="p"/>
      <p:bldP spid="574472" grpId="0" uiExpand="1" animBg="1"/>
      <p:bldP spid="574472" grpId="1" uiExpand="1" animBg="1"/>
      <p:bldP spid="574483" grpId="0" uiExpand="1"/>
      <p:bldP spid="574489" grpId="0" uiExpand="1"/>
      <p:bldP spid="574491" grpId="0" uiExpand="1"/>
      <p:bldP spid="574492" grpId="0" uiExpand="1"/>
      <p:bldP spid="574493" grpId="0" uiExpand="1"/>
      <p:bldP spid="574504" grpId="0" uiExpand="1"/>
      <p:bldP spid="574505" grpId="0" uiExpand="1"/>
      <p:bldP spid="574514" grpId="0" uiExpand="1"/>
      <p:bldP spid="574514" grpId="1" uiExpand="1"/>
      <p:bldP spid="574515" grpId="0" uiExpand="1" animBg="1"/>
      <p:bldP spid="574515" grpId="1" uiExpand="1" animBg="1"/>
      <p:bldP spid="574516" grpId="0" uiExpand="1" animBg="1"/>
      <p:bldP spid="574516" grpId="1" uiExpand="1" animBg="1"/>
      <p:bldP spid="574517" grpId="0" uiExpand="1" animBg="1"/>
      <p:bldP spid="574517" grpId="1" uiExpand="1" animBg="1"/>
      <p:bldP spid="574518" grpId="0" uiExpand="1" animBg="1"/>
      <p:bldP spid="574519" grpId="0" uiExpand="1" animBg="1"/>
      <p:bldP spid="574519" grpId="1" uiExpand="1" animBg="1"/>
      <p:bldP spid="574520" grpId="0" uiExpand="1" animBg="1"/>
      <p:bldP spid="574520" grpId="1" uiExpand="1" animBg="1"/>
      <p:bldP spid="574521" grpId="0" uiExpand="1" animBg="1"/>
      <p:bldP spid="574521" grpId="1" uiExpand="1" animBg="1"/>
      <p:bldP spid="2" grpId="0"/>
      <p:bldP spid="3" grpId="0"/>
      <p:bldP spid="4" grpId="0"/>
      <p:bldP spid="5" grpId="0"/>
      <p:bldP spid="6" grpId="0"/>
      <p:bldP spid="574522" grpId="0" uiExpand="1" animBg="1"/>
      <p:bldP spid="574522" grpId="1" uiExpand="1" animBg="1"/>
      <p:bldP spid="574527" grpId="0" uiExpand="1" animBg="1"/>
      <p:bldP spid="574527" grpId="1" animBg="1"/>
      <p:bldP spid="574528" grpId="0" animBg="1"/>
      <p:bldP spid="574528" grpId="1" animBg="1"/>
      <p:bldP spid="574529" grpId="0" animBg="1"/>
      <p:bldP spid="574529" grpId="1" animBg="1"/>
      <p:bldP spid="574538" grpId="0" animBg="1"/>
      <p:bldP spid="574538" grpId="1" animBg="1"/>
      <p:bldP spid="574539" grpId="0"/>
      <p:bldP spid="574543" grpId="0"/>
      <p:bldP spid="574547" grpId="0"/>
      <p:bldP spid="574550" grpId="0" animBg="1"/>
      <p:bldP spid="574550" grpId="1" animBg="1"/>
      <p:bldP spid="574551" grpId="0" animBg="1"/>
      <p:bldP spid="574551" grpId="1" animBg="1"/>
      <p:bldP spid="89" grpId="0" uiExpand="1" animBg="1"/>
      <p:bldP spid="89" grpId="1" uiExpand="1" animBg="1"/>
      <p:bldP spid="90" grpId="0" uiExpand="1" animBg="1"/>
      <p:bldP spid="90" grpId="1" uiExpand="1" animBg="1"/>
      <p:bldP spid="91" grpId="0" uiExpand="1" animBg="1"/>
      <p:bldP spid="91" grpId="1" animBg="1"/>
      <p:bldP spid="94" grpId="0" animBg="1"/>
      <p:bldP spid="94" grpId="1" animBg="1"/>
      <p:bldP spid="95" grpId="0" animBg="1"/>
      <p:bldP spid="9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2B1F-9CEB-4F41-B3B0-E9F62D748F49}" type="slidenum">
              <a:rPr lang="en-US"/>
              <a:pPr/>
              <a:t>12</a:t>
            </a:fld>
            <a:endParaRPr lang="en-US"/>
          </a:p>
        </p:txBody>
      </p:sp>
      <p:sp>
        <p:nvSpPr>
          <p:cNvPr id="576514" name="Rectangle 2"/>
          <p:cNvSpPr>
            <a:spLocks noChangeArrowheads="1"/>
          </p:cNvSpPr>
          <p:nvPr/>
        </p:nvSpPr>
        <p:spPr bwMode="auto">
          <a:xfrm>
            <a:off x="304800" y="1025525"/>
            <a:ext cx="5029200" cy="5680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-114300" y="1000125"/>
            <a:ext cx="5715000" cy="61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algn="l" eaLnBrk="0" hangingPunct="0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assignment operator: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&amp;operator=(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6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  delete [] 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</a:p>
          <a:p>
            <a:pPr indent="457200" algn="l" eaLnBrk="0" hangingPunct="0"/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 return *this;	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algn="l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76517" name="Rectangle 5"/>
          <p:cNvSpPr>
            <a:spLocks noChangeArrowheads="1"/>
          </p:cNvSpPr>
          <p:nvPr/>
        </p:nvSpPr>
        <p:spPr bwMode="auto">
          <a:xfrm>
            <a:off x="5486400" y="1092200"/>
            <a:ext cx="3492500" cy="2286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5473700" y="1066800"/>
            <a:ext cx="3581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ann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(3);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ben(4);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 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ben =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ann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48101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grpSp>
        <p:nvGrpSpPr>
          <p:cNvPr id="576520" name="Group 8"/>
          <p:cNvGrpSpPr>
            <a:grpSpLocks/>
          </p:cNvGrpSpPr>
          <p:nvPr/>
        </p:nvGrpSpPr>
        <p:grpSpPr bwMode="auto">
          <a:xfrm>
            <a:off x="4838704" y="4343400"/>
            <a:ext cx="1960561" cy="990600"/>
            <a:chOff x="2704" y="2880"/>
            <a:chExt cx="1235" cy="624"/>
          </a:xfrm>
        </p:grpSpPr>
        <p:grpSp>
          <p:nvGrpSpPr>
            <p:cNvPr id="576521" name="Group 9"/>
            <p:cNvGrpSpPr>
              <a:grpSpLocks/>
            </p:cNvGrpSpPr>
            <p:nvPr/>
          </p:nvGrpSpPr>
          <p:grpSpPr bwMode="auto">
            <a:xfrm>
              <a:off x="2704" y="2880"/>
              <a:ext cx="1235" cy="624"/>
              <a:chOff x="2728" y="3456"/>
              <a:chExt cx="1304" cy="624"/>
            </a:xfrm>
          </p:grpSpPr>
          <p:grpSp>
            <p:nvGrpSpPr>
              <p:cNvPr id="576522" name="Group 10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652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65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6525" name="Text Box 13"/>
              <p:cNvSpPr txBox="1">
                <a:spLocks noChangeArrowheads="1"/>
              </p:cNvSpPr>
              <p:nvPr/>
            </p:nvSpPr>
            <p:spPr bwMode="auto">
              <a:xfrm>
                <a:off x="2728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err="1">
                    <a:solidFill>
                      <a:schemeClr val="accent2"/>
                    </a:solidFill>
                  </a:rPr>
                  <a:t>ann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576526" name="Rectangle 14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6527" name="Text Box 15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6528" name="Text Box 16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76529" name="Rectangle 17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6530" name="Text Box 18"/>
          <p:cNvSpPr txBox="1">
            <a:spLocks noChangeArrowheads="1"/>
          </p:cNvSpPr>
          <p:nvPr/>
        </p:nvSpPr>
        <p:spPr bwMode="auto">
          <a:xfrm>
            <a:off x="6230938" y="4475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76531" name="Group 19"/>
          <p:cNvGrpSpPr>
            <a:grpSpLocks/>
          </p:cNvGrpSpPr>
          <p:nvPr/>
        </p:nvGrpSpPr>
        <p:grpSpPr bwMode="auto">
          <a:xfrm>
            <a:off x="7242175" y="4292600"/>
            <a:ext cx="1909763" cy="1006475"/>
            <a:chOff x="4289" y="3264"/>
            <a:chExt cx="1203" cy="634"/>
          </a:xfrm>
        </p:grpSpPr>
        <p:sp>
          <p:nvSpPr>
            <p:cNvPr id="576532" name="Rectangle 20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33" name="Rectangle 21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34" name="Text Box 22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000808</a:t>
              </a:r>
            </a:p>
          </p:txBody>
        </p:sp>
        <p:sp>
          <p:nvSpPr>
            <p:cNvPr id="576535" name="Rectangle 23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536" name="Text Box 24"/>
          <p:cNvSpPr txBox="1">
            <a:spLocks noChangeArrowheads="1"/>
          </p:cNvSpPr>
          <p:nvPr/>
        </p:nvSpPr>
        <p:spPr bwMode="auto">
          <a:xfrm>
            <a:off x="6140450" y="48926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76537" name="AutoShape 25"/>
          <p:cNvCxnSpPr>
            <a:cxnSpLocks noChangeShapeType="1"/>
            <a:stCxn id="576536" idx="3"/>
            <a:endCxn id="576532" idx="1"/>
          </p:cNvCxnSpPr>
          <p:nvPr/>
        </p:nvCxnSpPr>
        <p:spPr bwMode="auto">
          <a:xfrm flipV="1">
            <a:off x="6719888" y="4468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6538" name="Text Box 26"/>
          <p:cNvSpPr txBox="1">
            <a:spLocks noChangeArrowheads="1"/>
          </p:cNvSpPr>
          <p:nvPr/>
        </p:nvSpPr>
        <p:spPr bwMode="auto">
          <a:xfrm>
            <a:off x="7476108" y="4267200"/>
            <a:ext cx="34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576539" name="Text Box 27"/>
          <p:cNvSpPr txBox="1">
            <a:spLocks noChangeArrowheads="1"/>
          </p:cNvSpPr>
          <p:nvPr/>
        </p:nvSpPr>
        <p:spPr bwMode="auto">
          <a:xfrm>
            <a:off x="7503296" y="4594225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76540" name="Text Box 28"/>
          <p:cNvSpPr txBox="1">
            <a:spLocks noChangeArrowheads="1"/>
          </p:cNvSpPr>
          <p:nvPr/>
        </p:nvSpPr>
        <p:spPr bwMode="auto">
          <a:xfrm>
            <a:off x="7499350" y="49228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pSp>
        <p:nvGrpSpPr>
          <p:cNvPr id="576541" name="Group 29"/>
          <p:cNvGrpSpPr>
            <a:grpSpLocks/>
          </p:cNvGrpSpPr>
          <p:nvPr/>
        </p:nvGrpSpPr>
        <p:grpSpPr bwMode="auto">
          <a:xfrm>
            <a:off x="4814885" y="5334000"/>
            <a:ext cx="1984377" cy="990600"/>
            <a:chOff x="2688" y="2880"/>
            <a:chExt cx="1250" cy="624"/>
          </a:xfrm>
        </p:grpSpPr>
        <p:grpSp>
          <p:nvGrpSpPr>
            <p:cNvPr id="576542" name="Group 30"/>
            <p:cNvGrpSpPr>
              <a:grpSpLocks/>
            </p:cNvGrpSpPr>
            <p:nvPr/>
          </p:nvGrpSpPr>
          <p:grpSpPr bwMode="auto">
            <a:xfrm>
              <a:off x="2688" y="2880"/>
              <a:ext cx="1250" cy="624"/>
              <a:chOff x="2712" y="3456"/>
              <a:chExt cx="1320" cy="624"/>
            </a:xfrm>
          </p:grpSpPr>
          <p:grpSp>
            <p:nvGrpSpPr>
              <p:cNvPr id="576543" name="Group 3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6544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65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6546" name="Text Box 34"/>
              <p:cNvSpPr txBox="1">
                <a:spLocks noChangeArrowheads="1"/>
              </p:cNvSpPr>
              <p:nvPr/>
            </p:nvSpPr>
            <p:spPr bwMode="auto">
              <a:xfrm>
                <a:off x="2712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576547" name="Rectangle 3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6548" name="Text Box 3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6549" name="Text Box 3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76550" name="Rectangle 3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6551" name="Text Box 39"/>
          <p:cNvSpPr txBox="1">
            <a:spLocks noChangeArrowheads="1"/>
          </p:cNvSpPr>
          <p:nvPr/>
        </p:nvSpPr>
        <p:spPr bwMode="auto">
          <a:xfrm>
            <a:off x="6224588" y="5483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76552" name="Text Box 40"/>
          <p:cNvSpPr txBox="1">
            <a:spLocks noChangeArrowheads="1"/>
          </p:cNvSpPr>
          <p:nvPr/>
        </p:nvSpPr>
        <p:spPr bwMode="auto">
          <a:xfrm>
            <a:off x="6135688" y="5884863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576553" name="AutoShape 41"/>
          <p:cNvCxnSpPr>
            <a:cxnSpLocks noChangeShapeType="1"/>
          </p:cNvCxnSpPr>
          <p:nvPr/>
        </p:nvCxnSpPr>
        <p:spPr bwMode="auto">
          <a:xfrm flipV="1">
            <a:off x="6653213" y="5470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6554" name="Group 42"/>
          <p:cNvGrpSpPr>
            <a:grpSpLocks/>
          </p:cNvGrpSpPr>
          <p:nvPr/>
        </p:nvGrpSpPr>
        <p:grpSpPr bwMode="auto">
          <a:xfrm>
            <a:off x="6248400" y="5491163"/>
            <a:ext cx="339725" cy="396875"/>
            <a:chOff x="3629" y="2443"/>
            <a:chExt cx="214" cy="267"/>
          </a:xfrm>
        </p:grpSpPr>
        <p:sp>
          <p:nvSpPr>
            <p:cNvPr id="576555" name="Rectangle 43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6556" name="Text Box 44"/>
            <p:cNvSpPr txBox="1">
              <a:spLocks noChangeArrowheads="1"/>
            </p:cNvSpPr>
            <p:nvPr/>
          </p:nvSpPr>
          <p:spPr bwMode="auto">
            <a:xfrm>
              <a:off x="3629" y="2443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00FF"/>
                  </a:solidFill>
                </a:rPr>
                <a:t>3</a:t>
              </a:r>
            </a:p>
          </p:txBody>
        </p:sp>
      </p:grpSp>
      <p:grpSp>
        <p:nvGrpSpPr>
          <p:cNvPr id="576557" name="Group 45"/>
          <p:cNvGrpSpPr>
            <a:grpSpLocks/>
          </p:cNvGrpSpPr>
          <p:nvPr/>
        </p:nvGrpSpPr>
        <p:grpSpPr bwMode="auto">
          <a:xfrm>
            <a:off x="7246938" y="5397500"/>
            <a:ext cx="1909762" cy="1006475"/>
            <a:chOff x="4289" y="3264"/>
            <a:chExt cx="1203" cy="634"/>
          </a:xfrm>
        </p:grpSpPr>
        <p:sp>
          <p:nvSpPr>
            <p:cNvPr id="576558" name="Rectangle 46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9" name="Rectangle 47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0" name="Text Box 48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000860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000868</a:t>
              </a:r>
            </a:p>
          </p:txBody>
        </p:sp>
        <p:sp>
          <p:nvSpPr>
            <p:cNvPr id="576561" name="Rectangle 49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562" name="Group 50"/>
          <p:cNvGrpSpPr>
            <a:grpSpLocks/>
          </p:cNvGrpSpPr>
          <p:nvPr/>
        </p:nvGrpSpPr>
        <p:grpSpPr bwMode="auto">
          <a:xfrm>
            <a:off x="6134100" y="5872163"/>
            <a:ext cx="631825" cy="350837"/>
            <a:chOff x="3576" y="4099"/>
            <a:chExt cx="398" cy="221"/>
          </a:xfrm>
        </p:grpSpPr>
        <p:sp>
          <p:nvSpPr>
            <p:cNvPr id="576563" name="Rectangle 51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6564" name="Text Box 52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860</a:t>
              </a:r>
            </a:p>
          </p:txBody>
        </p:sp>
      </p:grpSp>
      <p:sp>
        <p:nvSpPr>
          <p:cNvPr id="576565" name="Text Box 53"/>
          <p:cNvSpPr txBox="1">
            <a:spLocks noChangeArrowheads="1"/>
          </p:cNvSpPr>
          <p:nvPr/>
        </p:nvSpPr>
        <p:spPr bwMode="auto">
          <a:xfrm>
            <a:off x="7484045" y="5407025"/>
            <a:ext cx="34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576566" name="Text Box 54"/>
          <p:cNvSpPr txBox="1">
            <a:spLocks noChangeArrowheads="1"/>
          </p:cNvSpPr>
          <p:nvPr/>
        </p:nvSpPr>
        <p:spPr bwMode="auto">
          <a:xfrm>
            <a:off x="7492184" y="5699125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576567" name="Text Box 55"/>
          <p:cNvSpPr txBox="1">
            <a:spLocks noChangeArrowheads="1"/>
          </p:cNvSpPr>
          <p:nvPr/>
        </p:nvSpPr>
        <p:spPr bwMode="auto">
          <a:xfrm>
            <a:off x="7472363" y="60293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4</a:t>
            </a:r>
          </a:p>
        </p:txBody>
      </p:sp>
      <p:sp>
        <p:nvSpPr>
          <p:cNvPr id="576568" name="Text Box 56"/>
          <p:cNvSpPr txBox="1">
            <a:spLocks noChangeArrowheads="1"/>
          </p:cNvSpPr>
          <p:nvPr/>
        </p:nvSpPr>
        <p:spPr bwMode="auto">
          <a:xfrm>
            <a:off x="5553336" y="3011488"/>
            <a:ext cx="3583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</a:t>
            </a:r>
            <a:r>
              <a:rPr lang="en-US" sz="1800" err="1">
                <a:solidFill>
                  <a:srgbClr val="6600CC"/>
                </a:solidFill>
              </a:rPr>
              <a:t>ann’s</a:t>
            </a:r>
            <a:r>
              <a:rPr lang="en-US" sz="1800">
                <a:solidFill>
                  <a:srgbClr val="6600CC"/>
                </a:solidFill>
              </a:rPr>
              <a:t> </a:t>
            </a:r>
            <a:r>
              <a:rPr lang="en-US" sz="1800" err="1">
                <a:solidFill>
                  <a:srgbClr val="6600CC"/>
                </a:solidFill>
              </a:rPr>
              <a:t>d’tor</a:t>
            </a:r>
            <a:r>
              <a:rPr lang="en-US" sz="1800">
                <a:solidFill>
                  <a:srgbClr val="6600CC"/>
                </a:solidFill>
              </a:rPr>
              <a:t> called, then ben’s </a:t>
            </a:r>
          </a:p>
        </p:txBody>
      </p:sp>
      <p:sp>
        <p:nvSpPr>
          <p:cNvPr id="576569" name="Line 57"/>
          <p:cNvSpPr>
            <a:spLocks noChangeShapeType="1"/>
          </p:cNvSpPr>
          <p:nvPr/>
        </p:nvSpPr>
        <p:spPr bwMode="auto">
          <a:xfrm>
            <a:off x="5326063" y="31765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0" name="Line 58"/>
          <p:cNvSpPr>
            <a:spLocks noChangeShapeType="1"/>
          </p:cNvSpPr>
          <p:nvPr/>
        </p:nvSpPr>
        <p:spPr bwMode="auto">
          <a:xfrm>
            <a:off x="411163" y="22875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1" name="Line 59"/>
          <p:cNvSpPr>
            <a:spLocks noChangeShapeType="1"/>
          </p:cNvSpPr>
          <p:nvPr/>
        </p:nvSpPr>
        <p:spPr bwMode="auto">
          <a:xfrm>
            <a:off x="2590800" y="1906588"/>
            <a:ext cx="17780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6572" name="AutoShape 60"/>
          <p:cNvSpPr>
            <a:spLocks noChangeArrowheads="1"/>
          </p:cNvSpPr>
          <p:nvPr/>
        </p:nvSpPr>
        <p:spPr bwMode="auto">
          <a:xfrm>
            <a:off x="2374900" y="1397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Operating System, I no longer need the memory at location 800.</a:t>
            </a:r>
          </a:p>
        </p:txBody>
      </p:sp>
      <p:sp>
        <p:nvSpPr>
          <p:cNvPr id="576573" name="AutoShape 61"/>
          <p:cNvSpPr>
            <a:spLocks noChangeArrowheads="1"/>
          </p:cNvSpPr>
          <p:nvPr/>
        </p:nvSpPr>
        <p:spPr bwMode="auto">
          <a:xfrm flipH="1">
            <a:off x="3962400" y="4876800"/>
            <a:ext cx="4368800" cy="1701800"/>
          </a:xfrm>
          <a:prstGeom prst="wedgeRoundRectCallout">
            <a:avLst>
              <a:gd name="adj1" fmla="val -68861"/>
              <a:gd name="adj2" fmla="val 6632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up for someone else to use.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576574" name="Line 62"/>
          <p:cNvSpPr>
            <a:spLocks noChangeShapeType="1"/>
          </p:cNvSpPr>
          <p:nvPr/>
        </p:nvSpPr>
        <p:spPr bwMode="auto">
          <a:xfrm>
            <a:off x="5338763" y="31765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5" name="Line 63"/>
          <p:cNvSpPr>
            <a:spLocks noChangeShapeType="1"/>
          </p:cNvSpPr>
          <p:nvPr/>
        </p:nvSpPr>
        <p:spPr bwMode="auto">
          <a:xfrm>
            <a:off x="419100" y="2286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6" name="Line 64"/>
          <p:cNvSpPr>
            <a:spLocks noChangeShapeType="1"/>
          </p:cNvSpPr>
          <p:nvPr/>
        </p:nvSpPr>
        <p:spPr bwMode="auto">
          <a:xfrm>
            <a:off x="2590800" y="1905000"/>
            <a:ext cx="17780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6577" name="AutoShape 65"/>
          <p:cNvSpPr>
            <a:spLocks noChangeArrowheads="1"/>
          </p:cNvSpPr>
          <p:nvPr/>
        </p:nvSpPr>
        <p:spPr bwMode="auto">
          <a:xfrm>
            <a:off x="2362200" y="1524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Operating System, you can free the memory at address 860.</a:t>
            </a:r>
          </a:p>
        </p:txBody>
      </p:sp>
      <p:sp>
        <p:nvSpPr>
          <p:cNvPr id="576578" name="AutoShape 66"/>
          <p:cNvSpPr>
            <a:spLocks noChangeArrowheads="1"/>
          </p:cNvSpPr>
          <p:nvPr/>
        </p:nvSpPr>
        <p:spPr bwMode="auto">
          <a:xfrm flipH="1">
            <a:off x="3886200" y="4876800"/>
            <a:ext cx="4368800" cy="1701800"/>
          </a:xfrm>
          <a:prstGeom prst="wedgeRoundRectCallout">
            <a:avLst>
              <a:gd name="adj1" fmla="val -70315"/>
              <a:gd name="adj2" fmla="val 6688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for you.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576579" name="Text Box 67"/>
          <p:cNvSpPr txBox="1">
            <a:spLocks noChangeArrowheads="1"/>
          </p:cNvSpPr>
          <p:nvPr/>
        </p:nvSpPr>
        <p:spPr bwMode="auto">
          <a:xfrm>
            <a:off x="5394325" y="3502025"/>
            <a:ext cx="3521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… and everything is freed </a:t>
            </a:r>
            <a:r>
              <a:rPr lang="en-US" sz="2800">
                <a:solidFill>
                  <a:srgbClr val="6600CC"/>
                </a:solidFill>
              </a:rPr>
              <a:t>perfectly</a:t>
            </a:r>
            <a:r>
              <a:rPr lang="en-US" sz="2800"/>
              <a:t>!</a:t>
            </a:r>
          </a:p>
        </p:txBody>
      </p:sp>
      <p:sp>
        <p:nvSpPr>
          <p:cNvPr id="69" name="AutoShape 46"/>
          <p:cNvSpPr>
            <a:spLocks noChangeArrowheads="1"/>
          </p:cNvSpPr>
          <p:nvPr/>
        </p:nvSpPr>
        <p:spPr bwMode="auto">
          <a:xfrm flipH="1">
            <a:off x="1046226" y="1164696"/>
            <a:ext cx="3674408" cy="1121304"/>
          </a:xfrm>
          <a:prstGeom prst="wedgeRoundRectCallout">
            <a:avLst>
              <a:gd name="adj1" fmla="val -74944"/>
              <a:gd name="adj2" fmla="val 12102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OK, let’s see if everything works properly now during destruction!</a:t>
            </a:r>
            <a:endParaRPr lang="en-US" sz="2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7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7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7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7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30" grpId="0"/>
      <p:bldP spid="576536" grpId="0"/>
      <p:bldP spid="576538" grpId="0"/>
      <p:bldP spid="576539" grpId="0"/>
      <p:bldP spid="576540" grpId="0"/>
      <p:bldP spid="576551" grpId="0"/>
      <p:bldP spid="576552" grpId="0"/>
      <p:bldP spid="576565" grpId="0"/>
      <p:bldP spid="576566" grpId="0"/>
      <p:bldP spid="576567" grpId="0"/>
      <p:bldP spid="576568" grpId="0"/>
      <p:bldP spid="576569" grpId="0" animBg="1"/>
      <p:bldP spid="576569" grpId="1" animBg="1"/>
      <p:bldP spid="576570" grpId="0" animBg="1"/>
      <p:bldP spid="576570" grpId="1" animBg="1"/>
      <p:bldP spid="576571" grpId="0" animBg="1"/>
      <p:bldP spid="576571" grpId="1" animBg="1"/>
      <p:bldP spid="576572" grpId="0" animBg="1"/>
      <p:bldP spid="576572" grpId="1" animBg="1"/>
      <p:bldP spid="576573" grpId="0" animBg="1"/>
      <p:bldP spid="576573" grpId="1" animBg="1"/>
      <p:bldP spid="576574" grpId="0" animBg="1"/>
      <p:bldP spid="576574" grpId="1" animBg="1"/>
      <p:bldP spid="576575" grpId="0" animBg="1"/>
      <p:bldP spid="576575" grpId="1" animBg="1"/>
      <p:bldP spid="576576" grpId="0" animBg="1"/>
      <p:bldP spid="576576" grpId="1" animBg="1"/>
      <p:bldP spid="576577" grpId="0" animBg="1"/>
      <p:bldP spid="576577" grpId="1" animBg="1"/>
      <p:bldP spid="576578" grpId="0" animBg="1"/>
      <p:bldP spid="576578" grpId="1" animBg="1"/>
      <p:bldP spid="576579" grpId="0"/>
      <p:bldP spid="69" grpId="0" animBg="1"/>
      <p:bldP spid="6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66BB-B3B5-4EDE-938A-E4FC1ED89CEB}" type="slidenum">
              <a:rPr lang="en-US"/>
              <a:pPr/>
              <a:t>13</a:t>
            </a:fld>
            <a:endParaRPr lang="en-US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grpSp>
        <p:nvGrpSpPr>
          <p:cNvPr id="635929" name="Group 25"/>
          <p:cNvGrpSpPr>
            <a:grpSpLocks/>
          </p:cNvGrpSpPr>
          <p:nvPr/>
        </p:nvGrpSpPr>
        <p:grpSpPr bwMode="auto">
          <a:xfrm>
            <a:off x="-152400" y="984250"/>
            <a:ext cx="5715000" cy="4576763"/>
            <a:chOff x="-96" y="620"/>
            <a:chExt cx="3600" cy="2883"/>
          </a:xfrm>
        </p:grpSpPr>
        <p:sp>
          <p:nvSpPr>
            <p:cNvPr id="635906" name="Rectangle 2"/>
            <p:cNvSpPr>
              <a:spLocks noChangeArrowheads="1"/>
            </p:cNvSpPr>
            <p:nvPr/>
          </p:nvSpPr>
          <p:spPr bwMode="auto">
            <a:xfrm>
              <a:off x="192" y="646"/>
              <a:ext cx="3125" cy="2606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08" name="Rectangle 4"/>
            <p:cNvSpPr>
              <a:spLocks noChangeArrowheads="1"/>
            </p:cNvSpPr>
            <p:nvPr/>
          </p:nvSpPr>
          <p:spPr bwMode="auto">
            <a:xfrm>
              <a:off x="-96" y="620"/>
              <a:ext cx="3600" cy="2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Gassy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6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6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Gassy &amp;operator=(</a:t>
              </a:r>
              <a:r>
                <a:rPr lang="en-US" sz="16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const</a:t>
              </a:r>
              <a:r>
                <a:rPr lang="en-US" sz="16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Gassy &amp;</a:t>
              </a:r>
              <a:r>
                <a:rPr lang="en-US" sz="16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src</a:t>
              </a:r>
              <a:r>
                <a:rPr lang="en-US" sz="16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endParaRPr lang="en-US" sz="16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8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m_age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src.m_age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m_ateBeans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src.m_ateBeans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 *this;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800" b="1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0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m_age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bool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m_ateBeans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35910" name="Text Box 6"/>
          <p:cNvSpPr txBox="1">
            <a:spLocks noChangeArrowheads="1"/>
          </p:cNvSpPr>
          <p:nvPr/>
        </p:nvSpPr>
        <p:spPr bwMode="auto">
          <a:xfrm>
            <a:off x="5280025" y="1981200"/>
            <a:ext cx="3863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Answer:</a:t>
            </a:r>
            <a:r>
              <a:rPr lang="en-US" sz="2000"/>
              <a:t> So we can do </a:t>
            </a:r>
            <a:r>
              <a:rPr lang="en-US" sz="2000">
                <a:solidFill>
                  <a:srgbClr val="6600CC"/>
                </a:solidFill>
              </a:rPr>
              <a:t>multiple</a:t>
            </a:r>
            <a:br>
              <a:rPr lang="en-US" sz="2000">
                <a:solidFill>
                  <a:srgbClr val="6600CC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assignments</a:t>
            </a:r>
            <a:r>
              <a:rPr lang="en-US" sz="2000"/>
              <a:t> in the same</a:t>
            </a:r>
            <a:br>
              <a:rPr lang="en-US" sz="2000"/>
            </a:br>
            <a:r>
              <a:rPr lang="en-US" sz="2000"/>
              <a:t>statement, like this…</a:t>
            </a:r>
          </a:p>
        </p:txBody>
      </p:sp>
      <p:sp>
        <p:nvSpPr>
          <p:cNvPr id="635915" name="Text Box 11"/>
          <p:cNvSpPr txBox="1">
            <a:spLocks noChangeArrowheads="1"/>
          </p:cNvSpPr>
          <p:nvPr/>
        </p:nvSpPr>
        <p:spPr bwMode="auto">
          <a:xfrm>
            <a:off x="5400675" y="3619500"/>
            <a:ext cx="3657600" cy="2292350"/>
          </a:xfrm>
          <a:prstGeom prst="rect">
            <a:avLst/>
          </a:prstGeom>
          <a:solidFill>
            <a:srgbClr val="E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Gassy </a:t>
            </a:r>
            <a:r>
              <a:rPr lang="en-US" sz="1800" b="1" err="1">
                <a:latin typeface="Courier New" pitchFamily="49" charset="0"/>
              </a:rPr>
              <a:t>sam</a:t>
            </a:r>
            <a:r>
              <a:rPr lang="en-US" sz="1800" b="1">
                <a:latin typeface="Courier New" pitchFamily="49" charset="0"/>
              </a:rPr>
              <a:t>(5,false);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Gassy ted(10,false);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Gassy </a:t>
            </a:r>
            <a:r>
              <a:rPr lang="en-US" sz="1800" b="1" err="1">
                <a:latin typeface="Courier New" pitchFamily="49" charset="0"/>
              </a:rPr>
              <a:t>tim</a:t>
            </a:r>
            <a:r>
              <a:rPr lang="en-US" sz="1800" b="1">
                <a:latin typeface="Courier New" pitchFamily="49" charset="0"/>
              </a:rPr>
              <a:t>(3,true);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</a:rPr>
              <a:t>tim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= ted = 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</a:rPr>
              <a:t>sam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35928" name="Text Box 24"/>
          <p:cNvSpPr txBox="1">
            <a:spLocks noChangeArrowheads="1"/>
          </p:cNvSpPr>
          <p:nvPr/>
        </p:nvSpPr>
        <p:spPr bwMode="auto">
          <a:xfrm>
            <a:off x="5308599" y="914400"/>
            <a:ext cx="3863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Question:</a:t>
            </a:r>
            <a:r>
              <a:rPr lang="en-US" sz="2000"/>
              <a:t> Why do we have </a:t>
            </a:r>
            <a:r>
              <a:rPr lang="en-US" sz="2000">
                <a:solidFill>
                  <a:srgbClr val="006666"/>
                </a:solidFill>
              </a:rPr>
              <a:t>return *this</a:t>
            </a:r>
            <a:r>
              <a:rPr lang="en-US" sz="2000"/>
              <a:t> at the end of the assignment operator function?</a:t>
            </a:r>
          </a:p>
        </p:txBody>
      </p:sp>
      <p:grpSp>
        <p:nvGrpSpPr>
          <p:cNvPr id="635946" name="Group 42"/>
          <p:cNvGrpSpPr>
            <a:grpSpLocks/>
          </p:cNvGrpSpPr>
          <p:nvPr/>
        </p:nvGrpSpPr>
        <p:grpSpPr bwMode="auto">
          <a:xfrm>
            <a:off x="914400" y="4724400"/>
            <a:ext cx="4648200" cy="2300288"/>
            <a:chOff x="-2880" y="2748"/>
            <a:chExt cx="2928" cy="1449"/>
          </a:xfrm>
        </p:grpSpPr>
        <p:sp>
          <p:nvSpPr>
            <p:cNvPr id="635931" name="Rectangle 27"/>
            <p:cNvSpPr>
              <a:spLocks noChangeArrowheads="1"/>
            </p:cNvSpPr>
            <p:nvPr/>
          </p:nvSpPr>
          <p:spPr bwMode="auto">
            <a:xfrm>
              <a:off x="-2439" y="2842"/>
              <a:ext cx="2290" cy="1220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33" name="Text Box 29"/>
            <p:cNvSpPr txBox="1">
              <a:spLocks noChangeArrowheads="1"/>
            </p:cNvSpPr>
            <p:nvPr/>
          </p:nvSpPr>
          <p:spPr bwMode="auto">
            <a:xfrm>
              <a:off x="-2880" y="2748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sam</a:t>
              </a:r>
            </a:p>
          </p:txBody>
        </p:sp>
        <p:sp>
          <p:nvSpPr>
            <p:cNvPr id="635934" name="Rectangle 30"/>
            <p:cNvSpPr>
              <a:spLocks noChangeArrowheads="1"/>
            </p:cNvSpPr>
            <p:nvPr/>
          </p:nvSpPr>
          <p:spPr bwMode="auto">
            <a:xfrm>
              <a:off x="-1983" y="3792"/>
              <a:ext cx="36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935" name="Rectangle 31"/>
            <p:cNvSpPr>
              <a:spLocks noChangeArrowheads="1"/>
            </p:cNvSpPr>
            <p:nvPr/>
          </p:nvSpPr>
          <p:spPr bwMode="auto">
            <a:xfrm>
              <a:off x="-906" y="3792"/>
              <a:ext cx="33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932" name="Rectangle 28"/>
            <p:cNvSpPr>
              <a:spLocks noChangeArrowheads="1"/>
            </p:cNvSpPr>
            <p:nvPr/>
          </p:nvSpPr>
          <p:spPr bwMode="auto">
            <a:xfrm>
              <a:off x="-2770" y="2820"/>
              <a:ext cx="2818" cy="1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Gassy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Gassy &amp;operator= (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const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Gassy &amp;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src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m_age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src.m_age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m_ateBeans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src.m_ateBeans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 *this;</a:t>
              </a:r>
              <a:r>
                <a:rPr lang="en-US" sz="12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200" b="1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4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2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m_age</a:t>
              </a:r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2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m_ateBeans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35937" name="Line 33"/>
          <p:cNvSpPr>
            <a:spLocks noChangeShapeType="1"/>
          </p:cNvSpPr>
          <p:nvPr/>
        </p:nvSpPr>
        <p:spPr bwMode="auto">
          <a:xfrm>
            <a:off x="5486400" y="43529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35947" name="Group 43"/>
          <p:cNvGrpSpPr>
            <a:grpSpLocks/>
          </p:cNvGrpSpPr>
          <p:nvPr/>
        </p:nvGrpSpPr>
        <p:grpSpPr bwMode="auto">
          <a:xfrm>
            <a:off x="457200" y="2705100"/>
            <a:ext cx="4648200" cy="2300288"/>
            <a:chOff x="-2880" y="2748"/>
            <a:chExt cx="2928" cy="1449"/>
          </a:xfrm>
        </p:grpSpPr>
        <p:sp>
          <p:nvSpPr>
            <p:cNvPr id="635948" name="Rectangle 44"/>
            <p:cNvSpPr>
              <a:spLocks noChangeArrowheads="1"/>
            </p:cNvSpPr>
            <p:nvPr/>
          </p:nvSpPr>
          <p:spPr bwMode="auto">
            <a:xfrm>
              <a:off x="-2439" y="2842"/>
              <a:ext cx="2290" cy="1220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49" name="Text Box 45"/>
            <p:cNvSpPr txBox="1">
              <a:spLocks noChangeArrowheads="1"/>
            </p:cNvSpPr>
            <p:nvPr/>
          </p:nvSpPr>
          <p:spPr bwMode="auto">
            <a:xfrm>
              <a:off x="-2880" y="2748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ted</a:t>
              </a:r>
            </a:p>
          </p:txBody>
        </p:sp>
        <p:sp>
          <p:nvSpPr>
            <p:cNvPr id="635950" name="Rectangle 46"/>
            <p:cNvSpPr>
              <a:spLocks noChangeArrowheads="1"/>
            </p:cNvSpPr>
            <p:nvPr/>
          </p:nvSpPr>
          <p:spPr bwMode="auto">
            <a:xfrm>
              <a:off x="-1972" y="3799"/>
              <a:ext cx="36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951" name="Rectangle 47"/>
            <p:cNvSpPr>
              <a:spLocks noChangeArrowheads="1"/>
            </p:cNvSpPr>
            <p:nvPr/>
          </p:nvSpPr>
          <p:spPr bwMode="auto">
            <a:xfrm>
              <a:off x="-906" y="3792"/>
              <a:ext cx="33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952" name="Rectangle 48"/>
            <p:cNvSpPr>
              <a:spLocks noChangeArrowheads="1"/>
            </p:cNvSpPr>
            <p:nvPr/>
          </p:nvSpPr>
          <p:spPr bwMode="auto">
            <a:xfrm>
              <a:off x="-2770" y="2820"/>
              <a:ext cx="2818" cy="1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Gassy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Gassy &amp;operator= (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const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Gassy &amp;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src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m_age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src.m_age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m_ateBeans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src.m_ateBeans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 *this;</a:t>
              </a:r>
              <a:r>
                <a:rPr lang="en-US" sz="12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200" b="1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4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2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m_age</a:t>
              </a:r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2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m_ateBeans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35953" name="Group 49"/>
          <p:cNvGrpSpPr>
            <a:grpSpLocks/>
          </p:cNvGrpSpPr>
          <p:nvPr/>
        </p:nvGrpSpPr>
        <p:grpSpPr bwMode="auto">
          <a:xfrm>
            <a:off x="-76200" y="658813"/>
            <a:ext cx="4648200" cy="2300287"/>
            <a:chOff x="-2880" y="2748"/>
            <a:chExt cx="2928" cy="1449"/>
          </a:xfrm>
        </p:grpSpPr>
        <p:sp>
          <p:nvSpPr>
            <p:cNvPr id="635954" name="Rectangle 50"/>
            <p:cNvSpPr>
              <a:spLocks noChangeArrowheads="1"/>
            </p:cNvSpPr>
            <p:nvPr/>
          </p:nvSpPr>
          <p:spPr bwMode="auto">
            <a:xfrm>
              <a:off x="-2439" y="2842"/>
              <a:ext cx="2290" cy="1220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5" name="Text Box 51"/>
            <p:cNvSpPr txBox="1">
              <a:spLocks noChangeArrowheads="1"/>
            </p:cNvSpPr>
            <p:nvPr/>
          </p:nvSpPr>
          <p:spPr bwMode="auto">
            <a:xfrm>
              <a:off x="-2880" y="2748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tim</a:t>
              </a:r>
            </a:p>
          </p:txBody>
        </p:sp>
        <p:sp>
          <p:nvSpPr>
            <p:cNvPr id="635956" name="Rectangle 52"/>
            <p:cNvSpPr>
              <a:spLocks noChangeArrowheads="1"/>
            </p:cNvSpPr>
            <p:nvPr/>
          </p:nvSpPr>
          <p:spPr bwMode="auto">
            <a:xfrm>
              <a:off x="-1976" y="3786"/>
              <a:ext cx="36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957" name="Rectangle 53"/>
            <p:cNvSpPr>
              <a:spLocks noChangeArrowheads="1"/>
            </p:cNvSpPr>
            <p:nvPr/>
          </p:nvSpPr>
          <p:spPr bwMode="auto">
            <a:xfrm>
              <a:off x="-906" y="3792"/>
              <a:ext cx="33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958" name="Rectangle 54"/>
            <p:cNvSpPr>
              <a:spLocks noChangeArrowheads="1"/>
            </p:cNvSpPr>
            <p:nvPr/>
          </p:nvSpPr>
          <p:spPr bwMode="auto">
            <a:xfrm>
              <a:off x="-2770" y="2820"/>
              <a:ext cx="2818" cy="1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Gassy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Gassy &amp;operator= (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const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Gassy &amp;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src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m_age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src.m_age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m_ateBeans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2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src.m_ateBeans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 *this;</a:t>
              </a:r>
              <a:r>
                <a:rPr lang="en-US" sz="12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200" b="1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4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2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m_age</a:t>
              </a:r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2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m_ateBeans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35959" name="Line 55"/>
          <p:cNvSpPr>
            <a:spLocks noChangeShapeType="1"/>
          </p:cNvSpPr>
          <p:nvPr/>
        </p:nvSpPr>
        <p:spPr bwMode="auto">
          <a:xfrm>
            <a:off x="5486400" y="4629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60" name="Line 56"/>
          <p:cNvSpPr>
            <a:spLocks noChangeShapeType="1"/>
          </p:cNvSpPr>
          <p:nvPr/>
        </p:nvSpPr>
        <p:spPr bwMode="auto">
          <a:xfrm>
            <a:off x="5476875" y="48863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62" name="AutoShape 58"/>
          <p:cNvSpPr>
            <a:spLocks noChangeArrowheads="1"/>
          </p:cNvSpPr>
          <p:nvPr/>
        </p:nvSpPr>
        <p:spPr bwMode="auto">
          <a:xfrm>
            <a:off x="6286500" y="2190750"/>
            <a:ext cx="2571750" cy="1428750"/>
          </a:xfrm>
          <a:prstGeom prst="wedgeRoundRectCallout">
            <a:avLst>
              <a:gd name="adj1" fmla="val -45370"/>
              <a:gd name="adj2" fmla="val 167111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All assignment is performed </a:t>
            </a:r>
            <a:r>
              <a:rPr lang="en-US">
                <a:solidFill>
                  <a:srgbClr val="6600CC"/>
                </a:solidFill>
              </a:rPr>
              <a:t>right-to-left</a:t>
            </a:r>
            <a:r>
              <a:rPr lang="en-US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5963" name="AutoShape 59"/>
          <p:cNvSpPr>
            <a:spLocks noChangeArrowheads="1"/>
          </p:cNvSpPr>
          <p:nvPr/>
        </p:nvSpPr>
        <p:spPr bwMode="auto">
          <a:xfrm>
            <a:off x="6048375" y="2581275"/>
            <a:ext cx="3000375" cy="1704975"/>
          </a:xfrm>
          <a:prstGeom prst="wedgeRoundRectCallout">
            <a:avLst>
              <a:gd name="adj1" fmla="val -11745"/>
              <a:gd name="adj2" fmla="val 110708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First we call </a:t>
            </a:r>
            <a:r>
              <a:rPr lang="en-US">
                <a:solidFill>
                  <a:srgbClr val="6600CC"/>
                </a:solidFill>
              </a:rPr>
              <a:t>ted’s</a:t>
            </a:r>
            <a:r>
              <a:rPr lang="en-US">
                <a:solidFill>
                  <a:schemeClr val="tx1"/>
                </a:solidFill>
              </a:rPr>
              <a:t> assignment operator to assign him to </a:t>
            </a:r>
            <a:r>
              <a:rPr lang="en-US">
                <a:solidFill>
                  <a:srgbClr val="6600CC"/>
                </a:solidFill>
              </a:rPr>
              <a:t>sam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35964" name="Rectangle 60"/>
          <p:cNvSpPr>
            <a:spLocks noChangeArrowheads="1"/>
          </p:cNvSpPr>
          <p:nvPr/>
        </p:nvSpPr>
        <p:spPr bwMode="auto">
          <a:xfrm>
            <a:off x="5724525" y="5324475"/>
            <a:ext cx="771525" cy="276225"/>
          </a:xfrm>
          <a:prstGeom prst="rect">
            <a:avLst/>
          </a:prstGeom>
          <a:solidFill>
            <a:srgbClr val="EFFFE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65" name="Text Box 61"/>
          <p:cNvSpPr txBox="1">
            <a:spLocks noChangeArrowheads="1"/>
          </p:cNvSpPr>
          <p:nvPr/>
        </p:nvSpPr>
        <p:spPr bwMode="auto">
          <a:xfrm>
            <a:off x="4378325" y="2951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6" name="Text Box 62"/>
          <p:cNvSpPr txBox="1">
            <a:spLocks noChangeArrowheads="1"/>
          </p:cNvSpPr>
          <p:nvPr/>
        </p:nvSpPr>
        <p:spPr bwMode="auto">
          <a:xfrm>
            <a:off x="4949825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7" name="Text Box 63"/>
          <p:cNvSpPr txBox="1">
            <a:spLocks noChangeArrowheads="1"/>
          </p:cNvSpPr>
          <p:nvPr/>
        </p:nvSpPr>
        <p:spPr bwMode="auto">
          <a:xfrm>
            <a:off x="3883025" y="8842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8" name="Text Box 64"/>
          <p:cNvSpPr txBox="1">
            <a:spLocks noChangeArrowheads="1"/>
          </p:cNvSpPr>
          <p:nvPr/>
        </p:nvSpPr>
        <p:spPr bwMode="auto">
          <a:xfrm>
            <a:off x="4502150" y="2865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9" name="Line 65"/>
          <p:cNvSpPr>
            <a:spLocks noChangeShapeType="1"/>
          </p:cNvSpPr>
          <p:nvPr/>
        </p:nvSpPr>
        <p:spPr bwMode="auto">
          <a:xfrm>
            <a:off x="1066800" y="3314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35970" name="AutoShape 66"/>
          <p:cNvCxnSpPr>
            <a:cxnSpLocks noChangeShapeType="1"/>
            <a:stCxn id="635965" idx="2"/>
            <a:endCxn id="635966" idx="0"/>
          </p:cNvCxnSpPr>
          <p:nvPr/>
        </p:nvCxnSpPr>
        <p:spPr bwMode="auto">
          <a:xfrm rot="16200000" flipH="1">
            <a:off x="4073525" y="3851276"/>
            <a:ext cx="1457325" cy="5715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971" name="Line 67"/>
          <p:cNvSpPr>
            <a:spLocks noChangeShapeType="1"/>
          </p:cNvSpPr>
          <p:nvPr/>
        </p:nvSpPr>
        <p:spPr bwMode="auto">
          <a:xfrm>
            <a:off x="1219200" y="3695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72" name="Text Box 68"/>
          <p:cNvSpPr txBox="1">
            <a:spLocks noChangeArrowheads="1"/>
          </p:cNvSpPr>
          <p:nvPr/>
        </p:nvSpPr>
        <p:spPr bwMode="auto">
          <a:xfrm>
            <a:off x="2451100" y="6315868"/>
            <a:ext cx="377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635973" name="Text Box 69"/>
          <p:cNvSpPr txBox="1">
            <a:spLocks noChangeArrowheads="1"/>
          </p:cNvSpPr>
          <p:nvPr/>
        </p:nvSpPr>
        <p:spPr bwMode="auto">
          <a:xfrm>
            <a:off x="3638550" y="631031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false</a:t>
            </a:r>
          </a:p>
        </p:txBody>
      </p:sp>
      <p:sp>
        <p:nvSpPr>
          <p:cNvPr id="635974" name="Text Box 70"/>
          <p:cNvSpPr txBox="1">
            <a:spLocks noChangeArrowheads="1"/>
          </p:cNvSpPr>
          <p:nvPr/>
        </p:nvSpPr>
        <p:spPr bwMode="auto">
          <a:xfrm>
            <a:off x="1800443" y="4306533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635975" name="Text Box 71"/>
          <p:cNvSpPr txBox="1">
            <a:spLocks noChangeArrowheads="1"/>
          </p:cNvSpPr>
          <p:nvPr/>
        </p:nvSpPr>
        <p:spPr bwMode="auto">
          <a:xfrm>
            <a:off x="3171825" y="429101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false</a:t>
            </a:r>
          </a:p>
        </p:txBody>
      </p:sp>
      <p:sp>
        <p:nvSpPr>
          <p:cNvPr id="635976" name="Text Box 72"/>
          <p:cNvSpPr txBox="1">
            <a:spLocks noChangeArrowheads="1"/>
          </p:cNvSpPr>
          <p:nvPr/>
        </p:nvSpPr>
        <p:spPr bwMode="auto">
          <a:xfrm>
            <a:off x="1274575" y="22383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635977" name="Text Box 73"/>
          <p:cNvSpPr txBox="1">
            <a:spLocks noChangeArrowheads="1"/>
          </p:cNvSpPr>
          <p:nvPr/>
        </p:nvSpPr>
        <p:spPr bwMode="auto">
          <a:xfrm>
            <a:off x="2647950" y="223361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true</a:t>
            </a:r>
          </a:p>
        </p:txBody>
      </p:sp>
      <p:sp>
        <p:nvSpPr>
          <p:cNvPr id="635961" name="Line 57"/>
          <p:cNvSpPr>
            <a:spLocks noChangeShapeType="1"/>
          </p:cNvSpPr>
          <p:nvPr/>
        </p:nvSpPr>
        <p:spPr bwMode="auto">
          <a:xfrm>
            <a:off x="5476875" y="54578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78" name="Text Box 74"/>
          <p:cNvSpPr txBox="1">
            <a:spLocks noChangeArrowheads="1"/>
          </p:cNvSpPr>
          <p:nvPr/>
        </p:nvSpPr>
        <p:spPr bwMode="auto">
          <a:xfrm>
            <a:off x="1799431" y="4307681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35979" name="Line 75"/>
          <p:cNvSpPr>
            <a:spLocks noChangeShapeType="1"/>
          </p:cNvSpPr>
          <p:nvPr/>
        </p:nvSpPr>
        <p:spPr bwMode="auto">
          <a:xfrm>
            <a:off x="1209675" y="3886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80" name="Text Box 76"/>
          <p:cNvSpPr txBox="1">
            <a:spLocks noChangeArrowheads="1"/>
          </p:cNvSpPr>
          <p:nvPr/>
        </p:nvSpPr>
        <p:spPr bwMode="auto">
          <a:xfrm>
            <a:off x="3489325" y="4286250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35981" name="Line 77"/>
          <p:cNvSpPr>
            <a:spLocks noChangeShapeType="1"/>
          </p:cNvSpPr>
          <p:nvPr/>
        </p:nvSpPr>
        <p:spPr bwMode="auto">
          <a:xfrm>
            <a:off x="1209675" y="40576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82" name="AutoShape 78"/>
          <p:cNvSpPr>
            <a:spLocks noChangeArrowheads="1"/>
          </p:cNvSpPr>
          <p:nvPr/>
        </p:nvSpPr>
        <p:spPr bwMode="auto">
          <a:xfrm>
            <a:off x="2552700" y="857250"/>
            <a:ext cx="4029075" cy="2152650"/>
          </a:xfrm>
          <a:prstGeom prst="wedgeRoundRectCallout">
            <a:avLst>
              <a:gd name="adj1" fmla="val -53903"/>
              <a:gd name="adj2" fmla="val 94102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“this”</a:t>
            </a:r>
            <a:r>
              <a:rPr lang="en-US">
                <a:solidFill>
                  <a:schemeClr val="tx1"/>
                </a:solidFill>
              </a:rPr>
              <a:t> is a special C++ pointer variable that holds the </a:t>
            </a:r>
            <a:r>
              <a:rPr lang="en-US">
                <a:solidFill>
                  <a:srgbClr val="6600CC"/>
                </a:solidFill>
              </a:rPr>
              <a:t>address of the current object </a:t>
            </a:r>
            <a:r>
              <a:rPr lang="en-US">
                <a:solidFill>
                  <a:schemeClr val="tx1"/>
                </a:solidFill>
              </a:rPr>
              <a:t>(i.e., </a:t>
            </a:r>
            <a:r>
              <a:rPr lang="en-US">
                <a:solidFill>
                  <a:srgbClr val="6600CC"/>
                </a:solidFill>
              </a:rPr>
              <a:t>ted’s</a:t>
            </a:r>
            <a:r>
              <a:rPr lang="en-US">
                <a:solidFill>
                  <a:schemeClr val="tx1"/>
                </a:solidFill>
              </a:rPr>
              <a:t> address in RAM)</a:t>
            </a:r>
          </a:p>
        </p:txBody>
      </p:sp>
      <p:sp>
        <p:nvSpPr>
          <p:cNvPr id="635983" name="AutoShape 79"/>
          <p:cNvSpPr>
            <a:spLocks noChangeArrowheads="1"/>
          </p:cNvSpPr>
          <p:nvPr/>
        </p:nvSpPr>
        <p:spPr bwMode="auto">
          <a:xfrm>
            <a:off x="2505075" y="1304925"/>
            <a:ext cx="3733800" cy="1743075"/>
          </a:xfrm>
          <a:prstGeom prst="wedgeRoundRectCallout">
            <a:avLst>
              <a:gd name="adj1" fmla="val -54208"/>
              <a:gd name="adj2" fmla="val 104463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 if</a:t>
            </a:r>
            <a:r>
              <a:rPr lang="en-US">
                <a:solidFill>
                  <a:srgbClr val="6600CC"/>
                </a:solidFill>
              </a:rPr>
              <a:t> “this”</a:t>
            </a:r>
            <a:r>
              <a:rPr lang="en-US">
                <a:solidFill>
                  <a:schemeClr val="tx1"/>
                </a:solidFill>
              </a:rPr>
              <a:t> is a pointer to </a:t>
            </a:r>
            <a:r>
              <a:rPr lang="en-US">
                <a:solidFill>
                  <a:srgbClr val="6600CC"/>
                </a:solidFill>
              </a:rPr>
              <a:t>ted</a:t>
            </a:r>
            <a:r>
              <a:rPr lang="en-US">
                <a:solidFill>
                  <a:schemeClr val="tx1"/>
                </a:solidFill>
              </a:rPr>
              <a:t>, then </a:t>
            </a:r>
            <a:r>
              <a:rPr lang="en-US">
                <a:solidFill>
                  <a:srgbClr val="6600CC"/>
                </a:solidFill>
              </a:rPr>
              <a:t>“*this”</a:t>
            </a:r>
            <a:r>
              <a:rPr lang="en-US">
                <a:solidFill>
                  <a:schemeClr val="tx1"/>
                </a:solidFill>
              </a:rPr>
              <a:t> refers to the whole </a:t>
            </a:r>
            <a:r>
              <a:rPr lang="en-US">
                <a:solidFill>
                  <a:srgbClr val="6600CC"/>
                </a:solidFill>
              </a:rPr>
              <a:t>ted</a:t>
            </a:r>
            <a:r>
              <a:rPr lang="en-US">
                <a:solidFill>
                  <a:schemeClr val="tx1"/>
                </a:solidFill>
              </a:rPr>
              <a:t> variable.</a:t>
            </a:r>
          </a:p>
        </p:txBody>
      </p:sp>
      <p:sp>
        <p:nvSpPr>
          <p:cNvPr id="635984" name="AutoShape 80"/>
          <p:cNvSpPr>
            <a:spLocks noChangeArrowheads="1"/>
          </p:cNvSpPr>
          <p:nvPr/>
        </p:nvSpPr>
        <p:spPr bwMode="auto">
          <a:xfrm>
            <a:off x="2209800" y="723900"/>
            <a:ext cx="3905250" cy="2457450"/>
          </a:xfrm>
          <a:prstGeom prst="wedgeRoundRectCallout">
            <a:avLst>
              <a:gd name="adj1" fmla="val -45977"/>
              <a:gd name="adj2" fmla="val 81264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 this line returns the </a:t>
            </a:r>
            <a:r>
              <a:rPr lang="en-US">
                <a:solidFill>
                  <a:srgbClr val="6600CC"/>
                </a:solidFill>
              </a:rPr>
              <a:t>ted variable</a:t>
            </a:r>
            <a:r>
              <a:rPr lang="en-US">
                <a:solidFill>
                  <a:schemeClr val="tx1"/>
                </a:solidFill>
              </a:rPr>
              <a:t> itself!</a:t>
            </a:r>
          </a:p>
          <a:p>
            <a:r>
              <a:rPr lang="en-US">
                <a:solidFill>
                  <a:schemeClr val="tx1"/>
                </a:solidFill>
              </a:rPr>
              <a:t>Strange huh? A </a:t>
            </a:r>
            <a:r>
              <a:rPr lang="en-US">
                <a:solidFill>
                  <a:srgbClr val="6600CC"/>
                </a:solidFill>
              </a:rPr>
              <a:t>member function</a:t>
            </a:r>
            <a:r>
              <a:rPr lang="en-US">
                <a:solidFill>
                  <a:schemeClr val="tx1"/>
                </a:solidFill>
              </a:rPr>
              <a:t> of a variable can </a:t>
            </a:r>
            <a:r>
              <a:rPr lang="en-US">
                <a:solidFill>
                  <a:srgbClr val="6600CC"/>
                </a:solidFill>
              </a:rPr>
              <a:t>return the variable itself</a:t>
            </a:r>
            <a:r>
              <a:rPr lang="en-US">
                <a:solidFill>
                  <a:schemeClr val="tx1"/>
                </a:solidFill>
              </a:rPr>
              <a:t>!?!?</a:t>
            </a:r>
          </a:p>
        </p:txBody>
      </p:sp>
      <p:sp>
        <p:nvSpPr>
          <p:cNvPr id="635987" name="AutoShape 83"/>
          <p:cNvSpPr>
            <a:spLocks noChangeArrowheads="1"/>
          </p:cNvSpPr>
          <p:nvPr/>
        </p:nvSpPr>
        <p:spPr bwMode="auto">
          <a:xfrm>
            <a:off x="5972175" y="1781175"/>
            <a:ext cx="3105150" cy="1590675"/>
          </a:xfrm>
          <a:prstGeom prst="wedgeRoundRectCallout">
            <a:avLst>
              <a:gd name="adj1" fmla="val -11194"/>
              <a:gd name="adj2" fmla="val 172556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 the statement:</a:t>
            </a:r>
          </a:p>
          <a:p>
            <a:r>
              <a:rPr lang="en-US">
                <a:solidFill>
                  <a:srgbClr val="6600CC"/>
                </a:solidFill>
              </a:rPr>
              <a:t>“ted = sam”</a:t>
            </a:r>
            <a:r>
              <a:rPr lang="en-US">
                <a:solidFill>
                  <a:schemeClr val="tx1"/>
                </a:solidFill>
              </a:rPr>
              <a:t> is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just replaced by the </a:t>
            </a:r>
            <a:r>
              <a:rPr lang="en-US">
                <a:solidFill>
                  <a:srgbClr val="6600CC"/>
                </a:solidFill>
              </a:rPr>
              <a:t>ted</a:t>
            </a:r>
            <a:r>
              <a:rPr lang="en-US">
                <a:solidFill>
                  <a:schemeClr val="tx1"/>
                </a:solidFill>
              </a:rPr>
              <a:t> variable!</a:t>
            </a:r>
          </a:p>
        </p:txBody>
      </p:sp>
      <p:sp>
        <p:nvSpPr>
          <p:cNvPr id="635988" name="Rectangle 84"/>
          <p:cNvSpPr>
            <a:spLocks noChangeArrowheads="1"/>
          </p:cNvSpPr>
          <p:nvPr/>
        </p:nvSpPr>
        <p:spPr bwMode="auto">
          <a:xfrm>
            <a:off x="6534150" y="5324475"/>
            <a:ext cx="1295400" cy="276225"/>
          </a:xfrm>
          <a:prstGeom prst="rect">
            <a:avLst/>
          </a:prstGeom>
          <a:solidFill>
            <a:srgbClr val="EFFFE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985" name="Text Box 81"/>
          <p:cNvSpPr txBox="1">
            <a:spLocks noChangeArrowheads="1"/>
          </p:cNvSpPr>
          <p:nvPr/>
        </p:nvSpPr>
        <p:spPr bwMode="auto">
          <a:xfrm>
            <a:off x="446088" y="2693988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ted</a:t>
            </a:r>
          </a:p>
        </p:txBody>
      </p:sp>
      <p:sp>
        <p:nvSpPr>
          <p:cNvPr id="635989" name="AutoShape 85"/>
          <p:cNvSpPr>
            <a:spLocks noChangeArrowheads="1"/>
          </p:cNvSpPr>
          <p:nvPr/>
        </p:nvSpPr>
        <p:spPr bwMode="auto">
          <a:xfrm>
            <a:off x="5467350" y="3257550"/>
            <a:ext cx="2876550" cy="1009650"/>
          </a:xfrm>
          <a:prstGeom prst="wedgeRoundRectCallout">
            <a:avLst>
              <a:gd name="adj1" fmla="val -16389"/>
              <a:gd name="adj2" fmla="val 156287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Next, C++ sets  </a:t>
            </a:r>
            <a:r>
              <a:rPr lang="en-US" err="1">
                <a:solidFill>
                  <a:srgbClr val="6600CC"/>
                </a:solidFill>
              </a:rPr>
              <a:t>tim</a:t>
            </a:r>
            <a:r>
              <a:rPr lang="en-US">
                <a:solidFill>
                  <a:schemeClr val="tx1"/>
                </a:solidFill>
              </a:rPr>
              <a:t> equal to </a:t>
            </a:r>
            <a:r>
              <a:rPr lang="en-US">
                <a:solidFill>
                  <a:srgbClr val="6600CC"/>
                </a:solidFill>
              </a:rPr>
              <a:t>ted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35990" name="Line 86"/>
          <p:cNvSpPr>
            <a:spLocks noChangeShapeType="1"/>
          </p:cNvSpPr>
          <p:nvPr/>
        </p:nvSpPr>
        <p:spPr bwMode="auto">
          <a:xfrm>
            <a:off x="5438775" y="54578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1" name="Line 87"/>
          <p:cNvSpPr>
            <a:spLocks noChangeShapeType="1"/>
          </p:cNvSpPr>
          <p:nvPr/>
        </p:nvSpPr>
        <p:spPr bwMode="auto">
          <a:xfrm>
            <a:off x="561975" y="12858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35992" name="AutoShape 88"/>
          <p:cNvCxnSpPr>
            <a:cxnSpLocks noChangeShapeType="1"/>
          </p:cNvCxnSpPr>
          <p:nvPr/>
        </p:nvCxnSpPr>
        <p:spPr bwMode="auto">
          <a:xfrm rot="16200000" flipH="1">
            <a:off x="3490912" y="1824038"/>
            <a:ext cx="1457325" cy="5715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993" name="Line 89"/>
          <p:cNvSpPr>
            <a:spLocks noChangeShapeType="1"/>
          </p:cNvSpPr>
          <p:nvPr/>
        </p:nvSpPr>
        <p:spPr bwMode="auto">
          <a:xfrm>
            <a:off x="704850" y="16573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4" name="Text Box 90"/>
          <p:cNvSpPr txBox="1">
            <a:spLocks noChangeArrowheads="1"/>
          </p:cNvSpPr>
          <p:nvPr/>
        </p:nvSpPr>
        <p:spPr bwMode="auto">
          <a:xfrm>
            <a:off x="1272876" y="22383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35995" name="Text Box 91"/>
          <p:cNvSpPr txBox="1">
            <a:spLocks noChangeArrowheads="1"/>
          </p:cNvSpPr>
          <p:nvPr/>
        </p:nvSpPr>
        <p:spPr bwMode="auto">
          <a:xfrm>
            <a:off x="2974975" y="22383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35996" name="Line 92"/>
          <p:cNvSpPr>
            <a:spLocks noChangeShapeType="1"/>
          </p:cNvSpPr>
          <p:nvPr/>
        </p:nvSpPr>
        <p:spPr bwMode="auto">
          <a:xfrm>
            <a:off x="714375" y="18192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7" name="Line 93"/>
          <p:cNvSpPr>
            <a:spLocks noChangeShapeType="1"/>
          </p:cNvSpPr>
          <p:nvPr/>
        </p:nvSpPr>
        <p:spPr bwMode="auto">
          <a:xfrm>
            <a:off x="714375" y="19907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8" name="AutoShape 94"/>
          <p:cNvSpPr>
            <a:spLocks noChangeArrowheads="1"/>
          </p:cNvSpPr>
          <p:nvPr/>
        </p:nvSpPr>
        <p:spPr bwMode="auto">
          <a:xfrm>
            <a:off x="1438275" y="57150"/>
            <a:ext cx="4105275" cy="1485900"/>
          </a:xfrm>
          <a:prstGeom prst="wedgeRoundRectCallout">
            <a:avLst>
              <a:gd name="adj1" fmla="val -46171"/>
              <a:gd name="adj2" fmla="val 77991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>
                <a:solidFill>
                  <a:schemeClr val="tx1"/>
                </a:solidFill>
              </a:rPr>
              <a:t>And this line returns the </a:t>
            </a:r>
            <a:r>
              <a:rPr lang="en-US" sz="2300">
                <a:solidFill>
                  <a:srgbClr val="6600CC"/>
                </a:solidFill>
              </a:rPr>
              <a:t>tim variable, </a:t>
            </a:r>
            <a:r>
              <a:rPr lang="en-US" sz="2300">
                <a:solidFill>
                  <a:schemeClr val="tx1"/>
                </a:solidFill>
              </a:rPr>
              <a:t>so if we wanted, we could do yet another assignment!</a:t>
            </a:r>
          </a:p>
        </p:txBody>
      </p:sp>
      <p:sp>
        <p:nvSpPr>
          <p:cNvPr id="636000" name="Rectangle 96"/>
          <p:cNvSpPr>
            <a:spLocks noChangeArrowheads="1"/>
          </p:cNvSpPr>
          <p:nvPr/>
        </p:nvSpPr>
        <p:spPr bwMode="auto">
          <a:xfrm>
            <a:off x="5734050" y="5238750"/>
            <a:ext cx="2124075" cy="352425"/>
          </a:xfrm>
          <a:prstGeom prst="rect">
            <a:avLst/>
          </a:prstGeom>
          <a:solidFill>
            <a:srgbClr val="EFFFE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999" name="Text Box 95"/>
          <p:cNvSpPr txBox="1">
            <a:spLocks noChangeArrowheads="1"/>
          </p:cNvSpPr>
          <p:nvPr/>
        </p:nvSpPr>
        <p:spPr bwMode="auto">
          <a:xfrm>
            <a:off x="-76200" y="65722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tim</a:t>
            </a:r>
          </a:p>
        </p:txBody>
      </p:sp>
      <p:sp>
        <p:nvSpPr>
          <p:cNvPr id="636002" name="AutoShape 98"/>
          <p:cNvSpPr>
            <a:spLocks noChangeArrowheads="1"/>
          </p:cNvSpPr>
          <p:nvPr/>
        </p:nvSpPr>
        <p:spPr bwMode="auto">
          <a:xfrm>
            <a:off x="4391025" y="1457325"/>
            <a:ext cx="4105275" cy="2809875"/>
          </a:xfrm>
          <a:prstGeom prst="wedgeRoundRectCallout">
            <a:avLst>
              <a:gd name="adj1" fmla="val 3481"/>
              <a:gd name="adj2" fmla="val 88190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So, to sum up…</a:t>
            </a:r>
            <a:br>
              <a:rPr lang="en-US" sz="2000">
                <a:solidFill>
                  <a:schemeClr val="tx1"/>
                </a:solidFill>
              </a:rPr>
            </a:b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The assignment operator returns </a:t>
            </a:r>
            <a:r>
              <a:rPr lang="en-US" sz="2000">
                <a:solidFill>
                  <a:srgbClr val="6600CC"/>
                </a:solidFill>
              </a:rPr>
              <a:t>“*this”</a:t>
            </a:r>
            <a:r>
              <a:rPr lang="en-US" sz="2000">
                <a:solidFill>
                  <a:schemeClr val="tx1"/>
                </a:solidFill>
              </a:rPr>
              <a:t> so that there’s always a variable on the right hand side of the = for the next assignment.</a:t>
            </a:r>
          </a:p>
        </p:txBody>
      </p:sp>
      <p:sp>
        <p:nvSpPr>
          <p:cNvPr id="636003" name="Text Box 99"/>
          <p:cNvSpPr txBox="1">
            <a:spLocks noChangeArrowheads="1"/>
          </p:cNvSpPr>
          <p:nvPr/>
        </p:nvSpPr>
        <p:spPr bwMode="auto">
          <a:xfrm>
            <a:off x="5029200" y="5237163"/>
            <a:ext cx="752475" cy="39687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bill 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3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3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139 L 0.08576 -0.0013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3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635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635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3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6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3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3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6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69688 0.36528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635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44" y="18264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635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3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63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000"/>
                                        <p:tgtEl>
                                          <p:spTgt spid="635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000"/>
                                        <p:tgtEl>
                                          <p:spTgt spid="635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63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63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63542 0.6625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6359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1" y="33125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2000"/>
                                        <p:tgtEl>
                                          <p:spTgt spid="63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63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0" grpId="0"/>
      <p:bldP spid="635915" grpId="0" animBg="1"/>
      <p:bldP spid="635928" grpId="0"/>
      <p:bldP spid="635937" grpId="0" animBg="1"/>
      <p:bldP spid="635937" grpId="1" animBg="1"/>
      <p:bldP spid="635959" grpId="0" animBg="1"/>
      <p:bldP spid="635959" grpId="1" animBg="1"/>
      <p:bldP spid="635960" grpId="0" animBg="1"/>
      <p:bldP spid="635960" grpId="1" animBg="1"/>
      <p:bldP spid="635962" grpId="0" animBg="1"/>
      <p:bldP spid="635962" grpId="1" animBg="1"/>
      <p:bldP spid="635963" grpId="0" animBg="1"/>
      <p:bldP spid="635963" grpId="1" animBg="1"/>
      <p:bldP spid="635964" grpId="0" animBg="1"/>
      <p:bldP spid="635964" grpId="1" animBg="1"/>
      <p:bldP spid="635964" grpId="2" animBg="1"/>
      <p:bldP spid="635969" grpId="0" animBg="1"/>
      <p:bldP spid="635969" grpId="1" animBg="1"/>
      <p:bldP spid="635971" grpId="0" animBg="1"/>
      <p:bldP spid="635971" grpId="1" animBg="1"/>
      <p:bldP spid="635972" grpId="0"/>
      <p:bldP spid="635973" grpId="0"/>
      <p:bldP spid="635974" grpId="0"/>
      <p:bldP spid="635974" grpId="1"/>
      <p:bldP spid="635975" grpId="0"/>
      <p:bldP spid="635975" grpId="1"/>
      <p:bldP spid="635976" grpId="0"/>
      <p:bldP spid="635976" grpId="1"/>
      <p:bldP spid="635977" grpId="0"/>
      <p:bldP spid="635977" grpId="1"/>
      <p:bldP spid="635961" grpId="0" animBg="1"/>
      <p:bldP spid="635961" grpId="1" animBg="1"/>
      <p:bldP spid="635961" grpId="2" animBg="1"/>
      <p:bldP spid="635961" grpId="3" animBg="1"/>
      <p:bldP spid="635978" grpId="0"/>
      <p:bldP spid="635979" grpId="0" animBg="1"/>
      <p:bldP spid="635979" grpId="1" animBg="1"/>
      <p:bldP spid="635980" grpId="0"/>
      <p:bldP spid="635981" grpId="0" animBg="1"/>
      <p:bldP spid="635981" grpId="1" animBg="1"/>
      <p:bldP spid="635982" grpId="0" animBg="1"/>
      <p:bldP spid="635982" grpId="1" animBg="1"/>
      <p:bldP spid="635983" grpId="0" animBg="1"/>
      <p:bldP spid="635983" grpId="1" animBg="1"/>
      <p:bldP spid="635984" grpId="0" animBg="1"/>
      <p:bldP spid="635984" grpId="1" animBg="1"/>
      <p:bldP spid="635987" grpId="0" animBg="1"/>
      <p:bldP spid="635987" grpId="1" animBg="1"/>
      <p:bldP spid="635988" grpId="0" animBg="1"/>
      <p:bldP spid="635988" grpId="1" animBg="1"/>
      <p:bldP spid="635985" grpId="0"/>
      <p:bldP spid="635985" grpId="1"/>
      <p:bldP spid="635985" grpId="2"/>
      <p:bldP spid="635989" grpId="0" animBg="1"/>
      <p:bldP spid="635989" grpId="1" animBg="1"/>
      <p:bldP spid="635990" grpId="0" animBg="1"/>
      <p:bldP spid="635990" grpId="1" animBg="1"/>
      <p:bldP spid="635990" grpId="2" animBg="1"/>
      <p:bldP spid="635991" grpId="0" animBg="1"/>
      <p:bldP spid="635991" grpId="1" animBg="1"/>
      <p:bldP spid="635993" grpId="0" animBg="1"/>
      <p:bldP spid="635993" grpId="1" animBg="1"/>
      <p:bldP spid="635994" grpId="0"/>
      <p:bldP spid="635995" grpId="0"/>
      <p:bldP spid="635996" grpId="0" animBg="1"/>
      <p:bldP spid="635996" grpId="1" animBg="1"/>
      <p:bldP spid="635997" grpId="0" animBg="1"/>
      <p:bldP spid="635997" grpId="1" animBg="1"/>
      <p:bldP spid="635998" grpId="0" animBg="1"/>
      <p:bldP spid="635998" grpId="1" animBg="1"/>
      <p:bldP spid="636000" grpId="0" animBg="1"/>
      <p:bldP spid="636000" grpId="1" animBg="1"/>
      <p:bldP spid="635999" grpId="0"/>
      <p:bldP spid="635999" grpId="1"/>
      <p:bldP spid="635999" grpId="2"/>
      <p:bldP spid="636002" grpId="0" animBg="1"/>
      <p:bldP spid="636002" grpId="1" animBg="1"/>
      <p:bldP spid="6360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2FC4-AED2-448D-99F9-E05D66EA39A0}" type="slidenum">
              <a:rPr lang="en-US"/>
              <a:pPr/>
              <a:t>14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42068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Our assignment operator has </a:t>
            </a:r>
            <a:r>
              <a:rPr lang="en-US" sz="2000">
                <a:solidFill>
                  <a:srgbClr val="FF0000"/>
                </a:solidFill>
              </a:rPr>
              <a:t>one more problem </a:t>
            </a:r>
            <a:r>
              <a:rPr lang="en-US" sz="2000"/>
              <a:t>with it… Can anyone guess what it is?</a:t>
            </a:r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152400" y="1905000"/>
            <a:ext cx="4933950" cy="48641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-304800" y="1884363"/>
            <a:ext cx="57150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indent="457200" algn="l" eaLnBrk="0" hangingPunct="0"/>
            <a:endParaRPr lang="en-US" sz="1800" b="1">
              <a:solidFill>
                <a:srgbClr val="990000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algn="l" eaLnBrk="0" hangingPunct="0"/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&amp;operator=(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6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 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</a:p>
          <a:p>
            <a:pPr indent="457200" algn="l" eaLnBrk="0" hangingPunct="0"/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 return *this;	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80614" name="Group 6"/>
          <p:cNvGrpSpPr>
            <a:grpSpLocks/>
          </p:cNvGrpSpPr>
          <p:nvPr/>
        </p:nvGrpSpPr>
        <p:grpSpPr bwMode="auto">
          <a:xfrm>
            <a:off x="5105400" y="762000"/>
            <a:ext cx="4114800" cy="2852738"/>
            <a:chOff x="3456" y="2440"/>
            <a:chExt cx="2304" cy="1088"/>
          </a:xfrm>
        </p:grpSpPr>
        <p:sp>
          <p:nvSpPr>
            <p:cNvPr id="580615" name="Rectangle 7"/>
            <p:cNvSpPr>
              <a:spLocks noChangeArrowheads="1"/>
            </p:cNvSpPr>
            <p:nvPr/>
          </p:nvSpPr>
          <p:spPr bwMode="auto">
            <a:xfrm>
              <a:off x="3464" y="2440"/>
              <a:ext cx="2248" cy="10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16" name="Text Box 8"/>
            <p:cNvSpPr txBox="1">
              <a:spLocks noChangeArrowheads="1"/>
            </p:cNvSpPr>
            <p:nvPr/>
          </p:nvSpPr>
          <p:spPr bwMode="auto">
            <a:xfrm>
              <a:off x="3456" y="2448"/>
              <a:ext cx="2304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latin typeface="Courier New" pitchFamily="49" charset="0"/>
                </a:rPr>
                <a:t>void</a:t>
              </a:r>
              <a:r>
                <a:rPr lang="en-US" sz="1800" b="1">
                  <a:latin typeface="Courier New" pitchFamily="49" charset="0"/>
                </a:rPr>
                <a:t> f(</a:t>
              </a:r>
              <a:r>
                <a:rPr lang="en-US" sz="1800" b="1" err="1">
                  <a:latin typeface="Courier New" pitchFamily="49" charset="0"/>
                </a:rPr>
                <a:t>PiNerd</a:t>
              </a:r>
              <a:r>
                <a:rPr lang="en-US" sz="1800" b="1">
                  <a:latin typeface="Courier New" pitchFamily="49" charset="0"/>
                </a:rPr>
                <a:t> &amp;</a:t>
              </a:r>
              <a:r>
                <a:rPr lang="en-US" sz="1800" b="1" err="1">
                  <a:latin typeface="Courier New" pitchFamily="49" charset="0"/>
                </a:rPr>
                <a:t>x,PiNerd</a:t>
              </a:r>
              <a:r>
                <a:rPr lang="en-US" sz="1800" b="1">
                  <a:latin typeface="Courier New" pitchFamily="49" charset="0"/>
                </a:rPr>
                <a:t> &amp;y)</a:t>
              </a:r>
            </a:p>
            <a:p>
              <a:pPr algn="l"/>
              <a:r>
                <a:rPr lang="en-US" sz="14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...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x = y; </a:t>
              </a:r>
            </a:p>
            <a:p>
              <a:pPr algn="l"/>
              <a:r>
                <a:rPr lang="en-US" sz="14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400" b="1">
                <a:latin typeface="Courier New" pitchFamily="49" charset="0"/>
              </a:endParaRPr>
            </a:p>
            <a:p>
              <a:pPr algn="l"/>
              <a:r>
                <a:rPr lang="en-US" sz="1800" b="1" err="1"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4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 err="1">
                  <a:latin typeface="Courier New" pitchFamily="49" charset="0"/>
                </a:rPr>
                <a:t>PiNerd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 err="1">
                  <a:latin typeface="Courier New" pitchFamily="49" charset="0"/>
                </a:rPr>
                <a:t>ann</a:t>
              </a:r>
              <a:r>
                <a:rPr lang="en-US" sz="1800" b="1">
                  <a:latin typeface="Courier New" pitchFamily="49" charset="0"/>
                </a:rPr>
                <a:t>(3);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f(</a:t>
              </a:r>
              <a:r>
                <a:rPr lang="en-US" sz="1800" b="1" err="1">
                  <a:latin typeface="Courier New" pitchFamily="49" charset="0"/>
                </a:rPr>
                <a:t>ann,ann</a:t>
              </a:r>
              <a:r>
                <a:rPr lang="en-US" sz="1800" b="1">
                  <a:latin typeface="Courier New" pitchFamily="49" charset="0"/>
                </a:rPr>
                <a:t>); </a:t>
              </a:r>
            </a:p>
            <a:p>
              <a:pPr algn="l"/>
              <a:r>
                <a:rPr lang="en-US" sz="1400" b="1"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580617" name="Group 9"/>
          <p:cNvGrpSpPr>
            <a:grpSpLocks/>
          </p:cNvGrpSpPr>
          <p:nvPr/>
        </p:nvGrpSpPr>
        <p:grpSpPr bwMode="auto">
          <a:xfrm>
            <a:off x="4665676" y="3962400"/>
            <a:ext cx="1971682" cy="990600"/>
            <a:chOff x="2696" y="2880"/>
            <a:chExt cx="1242" cy="624"/>
          </a:xfrm>
        </p:grpSpPr>
        <p:grpSp>
          <p:nvGrpSpPr>
            <p:cNvPr id="580618" name="Group 10"/>
            <p:cNvGrpSpPr>
              <a:grpSpLocks/>
            </p:cNvGrpSpPr>
            <p:nvPr/>
          </p:nvGrpSpPr>
          <p:grpSpPr bwMode="auto">
            <a:xfrm>
              <a:off x="2696" y="2880"/>
              <a:ext cx="1242" cy="624"/>
              <a:chOff x="2721" y="3456"/>
              <a:chExt cx="1311" cy="624"/>
            </a:xfrm>
          </p:grpSpPr>
          <p:grpSp>
            <p:nvGrpSpPr>
              <p:cNvPr id="580619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80620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062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80622" name="Text Box 14"/>
              <p:cNvSpPr txBox="1">
                <a:spLocks noChangeArrowheads="1"/>
              </p:cNvSpPr>
              <p:nvPr/>
            </p:nvSpPr>
            <p:spPr bwMode="auto">
              <a:xfrm>
                <a:off x="2721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err="1">
                    <a:solidFill>
                      <a:schemeClr val="accent2"/>
                    </a:solidFill>
                  </a:rPr>
                  <a:t>ann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580623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0624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80625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80626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0627" name="Text Box 19"/>
          <p:cNvSpPr txBox="1">
            <a:spLocks noChangeArrowheads="1"/>
          </p:cNvSpPr>
          <p:nvPr/>
        </p:nvSpPr>
        <p:spPr bwMode="auto">
          <a:xfrm>
            <a:off x="6070600" y="4094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80628" name="Group 20"/>
          <p:cNvGrpSpPr>
            <a:grpSpLocks/>
          </p:cNvGrpSpPr>
          <p:nvPr/>
        </p:nvGrpSpPr>
        <p:grpSpPr bwMode="auto">
          <a:xfrm>
            <a:off x="7081838" y="3911600"/>
            <a:ext cx="1909762" cy="1006475"/>
            <a:chOff x="4289" y="3264"/>
            <a:chExt cx="1203" cy="634"/>
          </a:xfrm>
        </p:grpSpPr>
        <p:sp>
          <p:nvSpPr>
            <p:cNvPr id="580629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30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31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000808</a:t>
              </a:r>
            </a:p>
          </p:txBody>
        </p:sp>
        <p:sp>
          <p:nvSpPr>
            <p:cNvPr id="580632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0633" name="Text Box 25"/>
          <p:cNvSpPr txBox="1">
            <a:spLocks noChangeArrowheads="1"/>
          </p:cNvSpPr>
          <p:nvPr/>
        </p:nvSpPr>
        <p:spPr bwMode="auto">
          <a:xfrm>
            <a:off x="5980113" y="4511675"/>
            <a:ext cx="5794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80634" name="AutoShape 26"/>
          <p:cNvCxnSpPr>
            <a:cxnSpLocks noChangeShapeType="1"/>
          </p:cNvCxnSpPr>
          <p:nvPr/>
        </p:nvCxnSpPr>
        <p:spPr bwMode="auto">
          <a:xfrm flipV="1">
            <a:off x="6559550" y="40481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35" name="Text Box 27"/>
          <p:cNvSpPr txBox="1">
            <a:spLocks noChangeArrowheads="1"/>
          </p:cNvSpPr>
          <p:nvPr/>
        </p:nvSpPr>
        <p:spPr bwMode="auto">
          <a:xfrm>
            <a:off x="7315770" y="3886200"/>
            <a:ext cx="34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580636" name="Text Box 28"/>
          <p:cNvSpPr txBox="1">
            <a:spLocks noChangeArrowheads="1"/>
          </p:cNvSpPr>
          <p:nvPr/>
        </p:nvSpPr>
        <p:spPr bwMode="auto">
          <a:xfrm>
            <a:off x="7342959" y="4213225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80637" name="Text Box 29"/>
          <p:cNvSpPr txBox="1">
            <a:spLocks noChangeArrowheads="1"/>
          </p:cNvSpPr>
          <p:nvPr/>
        </p:nvSpPr>
        <p:spPr bwMode="auto">
          <a:xfrm>
            <a:off x="7339013" y="45418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80638" name="Line 30"/>
          <p:cNvSpPr>
            <a:spLocks noChangeShapeType="1"/>
          </p:cNvSpPr>
          <p:nvPr/>
        </p:nvSpPr>
        <p:spPr bwMode="auto">
          <a:xfrm>
            <a:off x="5181600" y="1714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39" name="Text Box 31"/>
          <p:cNvSpPr txBox="1">
            <a:spLocks noChangeArrowheads="1"/>
          </p:cNvSpPr>
          <p:nvPr/>
        </p:nvSpPr>
        <p:spPr bwMode="auto">
          <a:xfrm>
            <a:off x="5321315" y="5343525"/>
            <a:ext cx="365440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/>
              <a:t>Hmm... What happens if we set </a:t>
            </a:r>
            <a:r>
              <a:rPr lang="en-US" sz="2800" err="1">
                <a:solidFill>
                  <a:srgbClr val="006666"/>
                </a:solidFill>
              </a:rPr>
              <a:t>ann</a:t>
            </a:r>
            <a:r>
              <a:rPr lang="en-US" sz="2800">
                <a:solidFill>
                  <a:srgbClr val="006666"/>
                </a:solidFill>
              </a:rPr>
              <a:t> </a:t>
            </a:r>
            <a:r>
              <a:rPr lang="en-US" sz="2800"/>
              <a:t>to itself?</a:t>
            </a:r>
          </a:p>
        </p:txBody>
      </p:sp>
      <p:sp>
        <p:nvSpPr>
          <p:cNvPr id="580640" name="Line 32"/>
          <p:cNvSpPr>
            <a:spLocks noChangeShapeType="1"/>
          </p:cNvSpPr>
          <p:nvPr/>
        </p:nvSpPr>
        <p:spPr bwMode="auto">
          <a:xfrm>
            <a:off x="203200" y="3429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41" name="Text Box 33"/>
          <p:cNvSpPr txBox="1">
            <a:spLocks noChangeArrowheads="1"/>
          </p:cNvSpPr>
          <p:nvPr/>
        </p:nvSpPr>
        <p:spPr bwMode="auto">
          <a:xfrm>
            <a:off x="4660900" y="3962400"/>
            <a:ext cx="635000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err="1">
                <a:solidFill>
                  <a:srgbClr val="6600CC"/>
                </a:solidFill>
              </a:rPr>
              <a:t>src</a:t>
            </a:r>
            <a:endParaRPr lang="en-US"/>
          </a:p>
        </p:txBody>
      </p:sp>
      <p:sp>
        <p:nvSpPr>
          <p:cNvPr id="580642" name="Line 34"/>
          <p:cNvSpPr>
            <a:spLocks noChangeShapeType="1"/>
          </p:cNvSpPr>
          <p:nvPr/>
        </p:nvSpPr>
        <p:spPr bwMode="auto">
          <a:xfrm>
            <a:off x="482600" y="3962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43" name="AutoShape 35"/>
          <p:cNvSpPr>
            <a:spLocks noChangeArrowheads="1"/>
          </p:cNvSpPr>
          <p:nvPr/>
        </p:nvSpPr>
        <p:spPr bwMode="auto">
          <a:xfrm>
            <a:off x="609600" y="1828800"/>
            <a:ext cx="4495800" cy="1587500"/>
          </a:xfrm>
          <a:prstGeom prst="wedgeRoundRectCallout">
            <a:avLst>
              <a:gd name="adj1" fmla="val -36866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Operating System, you can free the memory at address 800.</a:t>
            </a:r>
          </a:p>
        </p:txBody>
      </p:sp>
      <p:sp>
        <p:nvSpPr>
          <p:cNvPr id="580644" name="AutoShape 36"/>
          <p:cNvSpPr>
            <a:spLocks noChangeArrowheads="1"/>
          </p:cNvSpPr>
          <p:nvPr/>
        </p:nvSpPr>
        <p:spPr bwMode="auto">
          <a:xfrm flipH="1">
            <a:off x="4267200" y="5156200"/>
            <a:ext cx="4368800" cy="1701800"/>
          </a:xfrm>
          <a:prstGeom prst="wedgeRoundRectCallout">
            <a:avLst>
              <a:gd name="adj1" fmla="val -58685"/>
              <a:gd name="adj2" fmla="val 43935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up for someone else to use.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580645" name="Line 37"/>
          <p:cNvSpPr>
            <a:spLocks noChangeShapeType="1"/>
          </p:cNvSpPr>
          <p:nvPr/>
        </p:nvSpPr>
        <p:spPr bwMode="auto">
          <a:xfrm>
            <a:off x="469900" y="4267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80646" name="AutoShape 38"/>
          <p:cNvCxnSpPr>
            <a:cxnSpLocks noChangeShapeType="1"/>
            <a:stCxn id="580627" idx="1"/>
            <a:endCxn id="580623" idx="3"/>
          </p:cNvCxnSpPr>
          <p:nvPr/>
        </p:nvCxnSpPr>
        <p:spPr bwMode="auto">
          <a:xfrm rot="10800000" flipH="1" flipV="1">
            <a:off x="6070600" y="4292600"/>
            <a:ext cx="438150" cy="1588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6070600" y="4089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580648" name="Line 40"/>
          <p:cNvSpPr>
            <a:spLocks noChangeShapeType="1"/>
          </p:cNvSpPr>
          <p:nvPr/>
        </p:nvSpPr>
        <p:spPr bwMode="auto">
          <a:xfrm>
            <a:off x="495300" y="4533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49" name="AutoShape 41"/>
          <p:cNvSpPr>
            <a:spLocks noChangeArrowheads="1"/>
          </p:cNvSpPr>
          <p:nvPr/>
        </p:nvSpPr>
        <p:spPr bwMode="auto">
          <a:xfrm>
            <a:off x="1473200" y="2374900"/>
            <a:ext cx="4927600" cy="1587500"/>
          </a:xfrm>
          <a:prstGeom prst="wedgeRoundRectCallout">
            <a:avLst>
              <a:gd name="adj1" fmla="val -38014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OS: Can you reserve 12 bytes of memory for me?</a:t>
            </a:r>
          </a:p>
        </p:txBody>
      </p:sp>
      <p:sp>
        <p:nvSpPr>
          <p:cNvPr id="580650" name="AutoShape 42"/>
          <p:cNvSpPr>
            <a:spLocks noChangeArrowheads="1"/>
          </p:cNvSpPr>
          <p:nvPr/>
        </p:nvSpPr>
        <p:spPr bwMode="auto">
          <a:xfrm flipH="1">
            <a:off x="3886200" y="5156200"/>
            <a:ext cx="4368800" cy="1701800"/>
          </a:xfrm>
          <a:prstGeom prst="wedgeRoundRectCallout">
            <a:avLst>
              <a:gd name="adj1" fmla="val -68861"/>
              <a:gd name="adj2" fmla="val 46639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Sure.  Here’s 12 bytes of memory for you at address 420.</a:t>
            </a:r>
            <a:endParaRPr lang="en-US" sz="2800">
              <a:solidFill>
                <a:srgbClr val="FF0066"/>
              </a:solidFill>
            </a:endParaRPr>
          </a:p>
        </p:txBody>
      </p:sp>
      <p:grpSp>
        <p:nvGrpSpPr>
          <p:cNvPr id="580651" name="Group 43"/>
          <p:cNvGrpSpPr>
            <a:grpSpLocks/>
          </p:cNvGrpSpPr>
          <p:nvPr/>
        </p:nvGrpSpPr>
        <p:grpSpPr bwMode="auto">
          <a:xfrm>
            <a:off x="7086600" y="4327525"/>
            <a:ext cx="1909763" cy="1006475"/>
            <a:chOff x="4289" y="3264"/>
            <a:chExt cx="1203" cy="634"/>
          </a:xfrm>
        </p:grpSpPr>
        <p:sp>
          <p:nvSpPr>
            <p:cNvPr id="580652" name="Rectangle 44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53" name="Rectangle 45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54" name="Text Box 46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000420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000424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000428</a:t>
              </a:r>
            </a:p>
          </p:txBody>
        </p:sp>
        <p:sp>
          <p:nvSpPr>
            <p:cNvPr id="580655" name="Rectangle 47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0656" name="Text Box 48"/>
          <p:cNvSpPr txBox="1">
            <a:spLocks noChangeArrowheads="1"/>
          </p:cNvSpPr>
          <p:nvPr/>
        </p:nvSpPr>
        <p:spPr bwMode="auto">
          <a:xfrm>
            <a:off x="5054600" y="5422900"/>
            <a:ext cx="38671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So what values are at location 420-428??</a:t>
            </a:r>
          </a:p>
          <a:p>
            <a:r>
              <a:rPr lang="en-US" sz="2800">
                <a:solidFill>
                  <a:srgbClr val="6600CC"/>
                </a:solidFill>
              </a:rPr>
              <a:t>RANDOM</a:t>
            </a:r>
            <a:r>
              <a:rPr lang="en-US" sz="2800"/>
              <a:t> ones!</a:t>
            </a:r>
          </a:p>
        </p:txBody>
      </p:sp>
      <p:grpSp>
        <p:nvGrpSpPr>
          <p:cNvPr id="580657" name="Group 49"/>
          <p:cNvGrpSpPr>
            <a:grpSpLocks/>
          </p:cNvGrpSpPr>
          <p:nvPr/>
        </p:nvGrpSpPr>
        <p:grpSpPr bwMode="auto">
          <a:xfrm>
            <a:off x="5969000" y="4508500"/>
            <a:ext cx="631825" cy="350838"/>
            <a:chOff x="3576" y="4099"/>
            <a:chExt cx="398" cy="221"/>
          </a:xfrm>
        </p:grpSpPr>
        <p:sp>
          <p:nvSpPr>
            <p:cNvPr id="580658" name="Rectangle 50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0659" name="Text Box 51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420</a:t>
              </a:r>
            </a:p>
          </p:txBody>
        </p:sp>
      </p:grpSp>
      <p:cxnSp>
        <p:nvCxnSpPr>
          <p:cNvPr id="580660" name="AutoShape 52"/>
          <p:cNvCxnSpPr>
            <a:cxnSpLocks noChangeShapeType="1"/>
            <a:stCxn id="580659" idx="3"/>
            <a:endCxn id="580630" idx="1"/>
          </p:cNvCxnSpPr>
          <p:nvPr/>
        </p:nvCxnSpPr>
        <p:spPr bwMode="auto">
          <a:xfrm flipV="1">
            <a:off x="6600825" y="4392613"/>
            <a:ext cx="469900" cy="292100"/>
          </a:xfrm>
          <a:prstGeom prst="curvedConnector3">
            <a:avLst>
              <a:gd name="adj1" fmla="val 51352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61" name="Text Box 53"/>
          <p:cNvSpPr txBox="1">
            <a:spLocks noChangeArrowheads="1"/>
          </p:cNvSpPr>
          <p:nvPr/>
        </p:nvSpPr>
        <p:spPr bwMode="auto">
          <a:xfrm>
            <a:off x="7232650" y="4297363"/>
            <a:ext cx="6016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-52</a:t>
            </a:r>
          </a:p>
          <a:p>
            <a:r>
              <a:rPr lang="en-US" sz="2000">
                <a:solidFill>
                  <a:srgbClr val="6600CC"/>
                </a:solidFill>
              </a:rPr>
              <a:t>19</a:t>
            </a:r>
          </a:p>
          <a:p>
            <a:r>
              <a:rPr lang="en-US" sz="2000">
                <a:solidFill>
                  <a:srgbClr val="6600CC"/>
                </a:solidFill>
              </a:rPr>
              <a:t>34</a:t>
            </a:r>
          </a:p>
        </p:txBody>
      </p:sp>
      <p:sp>
        <p:nvSpPr>
          <p:cNvPr id="580662" name="Line 54"/>
          <p:cNvSpPr>
            <a:spLocks noChangeShapeType="1"/>
          </p:cNvSpPr>
          <p:nvPr/>
        </p:nvSpPr>
        <p:spPr bwMode="auto">
          <a:xfrm>
            <a:off x="495300" y="4800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63" name="Text Box 55"/>
          <p:cNvSpPr txBox="1">
            <a:spLocks noChangeArrowheads="1"/>
          </p:cNvSpPr>
          <p:nvPr/>
        </p:nvSpPr>
        <p:spPr bwMode="auto">
          <a:xfrm>
            <a:off x="5092700" y="5408613"/>
            <a:ext cx="38671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So now we copy the random values over themselves!</a:t>
            </a:r>
          </a:p>
        </p:txBody>
      </p:sp>
      <p:cxnSp>
        <p:nvCxnSpPr>
          <p:cNvPr id="580664" name="AutoShape 56"/>
          <p:cNvCxnSpPr>
            <a:cxnSpLocks noChangeShapeType="1"/>
          </p:cNvCxnSpPr>
          <p:nvPr/>
        </p:nvCxnSpPr>
        <p:spPr bwMode="auto">
          <a:xfrm rot="10800000" flipH="1" flipV="1">
            <a:off x="7321550" y="4445000"/>
            <a:ext cx="438150" cy="1588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0665" name="AutoShape 57"/>
          <p:cNvCxnSpPr>
            <a:cxnSpLocks noChangeShapeType="1"/>
          </p:cNvCxnSpPr>
          <p:nvPr/>
        </p:nvCxnSpPr>
        <p:spPr bwMode="auto">
          <a:xfrm rot="10800000" flipH="1" flipV="1">
            <a:off x="7296150" y="4735513"/>
            <a:ext cx="438150" cy="1587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0666" name="AutoShape 58"/>
          <p:cNvCxnSpPr>
            <a:cxnSpLocks noChangeShapeType="1"/>
          </p:cNvCxnSpPr>
          <p:nvPr/>
        </p:nvCxnSpPr>
        <p:spPr bwMode="auto">
          <a:xfrm rot="10800000" flipH="1" flipV="1">
            <a:off x="7289800" y="5040313"/>
            <a:ext cx="438150" cy="1587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68" name="Line 60"/>
          <p:cNvSpPr>
            <a:spLocks noChangeShapeType="1"/>
          </p:cNvSpPr>
          <p:nvPr/>
        </p:nvSpPr>
        <p:spPr bwMode="auto">
          <a:xfrm>
            <a:off x="5181600" y="29241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69" name="Line 61"/>
          <p:cNvSpPr>
            <a:spLocks noChangeShapeType="1"/>
          </p:cNvSpPr>
          <p:nvPr/>
        </p:nvSpPr>
        <p:spPr bwMode="auto">
          <a:xfrm>
            <a:off x="5191125" y="31813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70" name="Text Box 62"/>
          <p:cNvSpPr txBox="1">
            <a:spLocks noChangeArrowheads="1"/>
          </p:cNvSpPr>
          <p:nvPr/>
        </p:nvSpPr>
        <p:spPr bwMode="auto">
          <a:xfrm>
            <a:off x="6509791" y="1538288"/>
            <a:ext cx="2504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// really </a:t>
            </a:r>
            <a:r>
              <a:rPr lang="en-US" sz="1800" err="1">
                <a:solidFill>
                  <a:srgbClr val="FF0000"/>
                </a:solidFill>
              </a:rPr>
              <a:t>ann</a:t>
            </a:r>
            <a:r>
              <a:rPr lang="en-US" sz="1800">
                <a:solidFill>
                  <a:srgbClr val="FF0000"/>
                </a:solidFill>
              </a:rPr>
              <a:t> = </a:t>
            </a:r>
            <a:r>
              <a:rPr lang="en-US" sz="1800" err="1">
                <a:solidFill>
                  <a:srgbClr val="FF0000"/>
                </a:solidFill>
              </a:rPr>
              <a:t>ann</a:t>
            </a:r>
            <a:r>
              <a:rPr lang="en-US" sz="1800">
                <a:solidFill>
                  <a:srgbClr val="FF0000"/>
                </a:solidFill>
              </a:rPr>
              <a:t>;</a:t>
            </a:r>
            <a:r>
              <a:rPr lang="en-US" sz="1800"/>
              <a:t>  !!!</a:t>
            </a:r>
          </a:p>
        </p:txBody>
      </p:sp>
      <p:sp>
        <p:nvSpPr>
          <p:cNvPr id="580671" name="Line 63"/>
          <p:cNvSpPr>
            <a:spLocks noChangeShapeType="1"/>
          </p:cNvSpPr>
          <p:nvPr/>
        </p:nvSpPr>
        <p:spPr bwMode="auto">
          <a:xfrm>
            <a:off x="4924425" y="9715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72" name="AutoShape 64"/>
          <p:cNvSpPr>
            <a:spLocks noChangeArrowheads="1"/>
          </p:cNvSpPr>
          <p:nvPr/>
        </p:nvSpPr>
        <p:spPr bwMode="auto">
          <a:xfrm>
            <a:off x="1066800" y="0"/>
            <a:ext cx="4191000" cy="1371600"/>
          </a:xfrm>
          <a:prstGeom prst="wedgeRoundRectCallout">
            <a:avLst>
              <a:gd name="adj1" fmla="val 60454"/>
              <a:gd name="adj2" fmla="val 66898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/>
              <a:t>“</a:t>
            </a:r>
            <a:r>
              <a:rPr lang="en-US" sz="1800">
                <a:solidFill>
                  <a:srgbClr val="6600CC"/>
                </a:solidFill>
              </a:rPr>
              <a:t>Aliasing</a:t>
            </a:r>
            <a:r>
              <a:rPr lang="en-US" sz="1800"/>
              <a:t>” is when we use two different references/pointers to refer to the same variable.</a:t>
            </a:r>
          </a:p>
          <a:p>
            <a:r>
              <a:rPr lang="en-US" sz="1800"/>
              <a:t>It can cause unintended problems!</a:t>
            </a:r>
          </a:p>
        </p:txBody>
      </p:sp>
      <p:sp>
        <p:nvSpPr>
          <p:cNvPr id="65" name="AutoShape 64"/>
          <p:cNvSpPr>
            <a:spLocks noChangeArrowheads="1"/>
          </p:cNvSpPr>
          <p:nvPr/>
        </p:nvSpPr>
        <p:spPr bwMode="auto">
          <a:xfrm>
            <a:off x="3219450" y="-108020"/>
            <a:ext cx="2095500" cy="609600"/>
          </a:xfrm>
          <a:prstGeom prst="wedgeRoundRectCallout">
            <a:avLst>
              <a:gd name="adj1" fmla="val 48466"/>
              <a:gd name="adj2" fmla="val 10151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1800"/>
              <a:t>Here’s a hint!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8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8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8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8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8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8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8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8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58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58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58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58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/>
      <p:bldP spid="580627" grpId="0"/>
      <p:bldP spid="580633" grpId="0"/>
      <p:bldP spid="580635" grpId="0"/>
      <p:bldP spid="580635" grpId="1"/>
      <p:bldP spid="580636" grpId="0"/>
      <p:bldP spid="580636" grpId="1"/>
      <p:bldP spid="580637" grpId="0"/>
      <p:bldP spid="580637" grpId="1"/>
      <p:bldP spid="580638" grpId="0" animBg="1"/>
      <p:bldP spid="580638" grpId="1" animBg="1"/>
      <p:bldP spid="580639" grpId="0"/>
      <p:bldP spid="580639" grpId="1"/>
      <p:bldP spid="580640" grpId="0" animBg="1"/>
      <p:bldP spid="580640" grpId="1" animBg="1"/>
      <p:bldP spid="580641" grpId="0" animBg="1"/>
      <p:bldP spid="580642" grpId="0" animBg="1"/>
      <p:bldP spid="580642" grpId="1" animBg="1"/>
      <p:bldP spid="580643" grpId="0" animBg="1"/>
      <p:bldP spid="580643" grpId="1" animBg="1"/>
      <p:bldP spid="580644" grpId="0" animBg="1"/>
      <p:bldP spid="580644" grpId="1" animBg="1"/>
      <p:bldP spid="580645" grpId="0" animBg="1"/>
      <p:bldP spid="580645" grpId="1" animBg="1"/>
      <p:bldP spid="580647" grpId="0"/>
      <p:bldP spid="580648" grpId="0" animBg="1"/>
      <p:bldP spid="580648" grpId="1" animBg="1"/>
      <p:bldP spid="580649" grpId="0" animBg="1"/>
      <p:bldP spid="580649" grpId="1" animBg="1"/>
      <p:bldP spid="580650" grpId="0" animBg="1"/>
      <p:bldP spid="580650" grpId="1" animBg="1"/>
      <p:bldP spid="580656" grpId="0"/>
      <p:bldP spid="580656" grpId="1"/>
      <p:bldP spid="580661" grpId="0"/>
      <p:bldP spid="580662" grpId="0" animBg="1"/>
      <p:bldP spid="580662" grpId="1" animBg="1"/>
      <p:bldP spid="580663" grpId="0"/>
      <p:bldP spid="580668" grpId="0" animBg="1"/>
      <p:bldP spid="580668" grpId="1" animBg="1"/>
      <p:bldP spid="580669" grpId="0" animBg="1"/>
      <p:bldP spid="580669" grpId="1" animBg="1"/>
      <p:bldP spid="580670" grpId="0"/>
      <p:bldP spid="580671" grpId="0" animBg="1"/>
      <p:bldP spid="580671" grpId="1" animBg="1"/>
      <p:bldP spid="580672" grpId="0" animBg="1"/>
      <p:bldP spid="580672" grpId="1" animBg="1"/>
      <p:bldP spid="65" grpId="0" animBg="1"/>
      <p:bldP spid="6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EFC-2284-454B-ADFB-F250F5092026}" type="slidenum">
              <a:rPr lang="en-US"/>
              <a:pPr/>
              <a:t>15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78841"/>
            <a:ext cx="7772400" cy="1143000"/>
          </a:xfrm>
        </p:spPr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167952" y="769868"/>
            <a:ext cx="8767662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The fix:</a:t>
            </a:r>
            <a:r>
              <a:rPr lang="en-US" sz="2800"/>
              <a:t> </a:t>
            </a:r>
          </a:p>
          <a:p>
            <a:r>
              <a:rPr lang="en-US"/>
              <a:t>Our assignment operator function </a:t>
            </a:r>
            <a:r>
              <a:rPr lang="en-US">
                <a:solidFill>
                  <a:srgbClr val="FF0000"/>
                </a:solidFill>
              </a:rPr>
              <a:t>must</a:t>
            </a:r>
            <a:r>
              <a:rPr lang="en-US"/>
              <a:t> check to see if a </a:t>
            </a:r>
            <a:r>
              <a:rPr lang="en-US">
                <a:solidFill>
                  <a:srgbClr val="6600CC"/>
                </a:solidFill>
              </a:rPr>
              <a:t>variable is being assigned to itself</a:t>
            </a:r>
            <a:r>
              <a:rPr lang="en-US"/>
              <a:t>, and if so, </a:t>
            </a:r>
            <a:r>
              <a:rPr lang="en-US">
                <a:solidFill>
                  <a:srgbClr val="6600CC"/>
                </a:solidFill>
              </a:rPr>
              <a:t>do nothing</a:t>
            </a:r>
            <a:r>
              <a:rPr lang="en-US"/>
              <a:t>…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457200" y="2209800"/>
            <a:ext cx="4989513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61" name="Rectangle 5"/>
          <p:cNvSpPr>
            <a:spLocks noChangeArrowheads="1"/>
          </p:cNvSpPr>
          <p:nvPr/>
        </p:nvSpPr>
        <p:spPr bwMode="auto">
          <a:xfrm>
            <a:off x="-55986" y="2235200"/>
            <a:ext cx="7202488" cy="482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indent="457200" algn="l" eaLnBrk="0" hangingPunct="0"/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&amp;operator=(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6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6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algn="l" eaLnBrk="0" hangingPunct="0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algn="l" eaLnBrk="0" hangingPunct="0"/>
            <a:endParaRPr lang="en-US" sz="1800" b="1">
              <a:solidFill>
                <a:schemeClr val="accent2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delete []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</a:p>
          <a:p>
            <a:pPr indent="457200" algn="l" eaLnBrk="0" hangingPunct="0"/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 return *this;	    </a:t>
            </a:r>
            <a:endParaRPr lang="en-US" sz="1800" b="1">
              <a:solidFill>
                <a:srgbClr val="006666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5486400" y="620232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And we’re done!</a:t>
            </a: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845714" y="3568700"/>
            <a:ext cx="490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if (&amp;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</a:rPr>
              <a:t>src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== this)</a:t>
            </a:r>
          </a:p>
          <a:p>
            <a:pPr algn="l"/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return *this; // do nothing</a:t>
            </a:r>
          </a:p>
        </p:txBody>
      </p:sp>
      <p:sp>
        <p:nvSpPr>
          <p:cNvPr id="9" name="AutoShape 64"/>
          <p:cNvSpPr>
            <a:spLocks noChangeArrowheads="1"/>
          </p:cNvSpPr>
          <p:nvPr/>
        </p:nvSpPr>
        <p:spPr bwMode="auto">
          <a:xfrm>
            <a:off x="14352" y="1406769"/>
            <a:ext cx="2482362" cy="1306269"/>
          </a:xfrm>
          <a:prstGeom prst="wedgeRoundRectCallout">
            <a:avLst>
              <a:gd name="adj1" fmla="val 31733"/>
              <a:gd name="adj2" fmla="val 12162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1800"/>
              <a:t>If the </a:t>
            </a:r>
            <a:r>
              <a:rPr lang="en-US" sz="1800">
                <a:solidFill>
                  <a:srgbClr val="FF0000"/>
                </a:solidFill>
              </a:rPr>
              <a:t>right-hand variable’s address</a:t>
            </a:r>
            <a:r>
              <a:rPr lang="en-US" sz="1800"/>
              <a:t>…</a:t>
            </a:r>
          </a:p>
        </p:txBody>
      </p:sp>
      <p:sp>
        <p:nvSpPr>
          <p:cNvPr id="10" name="AutoShape 64"/>
          <p:cNvSpPr>
            <a:spLocks noChangeArrowheads="1"/>
          </p:cNvSpPr>
          <p:nvPr/>
        </p:nvSpPr>
        <p:spPr bwMode="auto">
          <a:xfrm>
            <a:off x="2948052" y="1406768"/>
            <a:ext cx="2482362" cy="1306269"/>
          </a:xfrm>
          <a:prstGeom prst="wedgeRoundRectCallout">
            <a:avLst>
              <a:gd name="adj1" fmla="val -50035"/>
              <a:gd name="adj2" fmla="val 11931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1800"/>
              <a:t>Is the same as the </a:t>
            </a:r>
            <a:r>
              <a:rPr lang="en-US" sz="1800">
                <a:solidFill>
                  <a:srgbClr val="FF0000"/>
                </a:solidFill>
              </a:rPr>
              <a:t>left-hand variable’s address</a:t>
            </a:r>
            <a:r>
              <a:rPr lang="en-US" sz="1800"/>
              <a:t>…</a:t>
            </a:r>
          </a:p>
        </p:txBody>
      </p:sp>
      <p:sp>
        <p:nvSpPr>
          <p:cNvPr id="11" name="AutoShape 64"/>
          <p:cNvSpPr>
            <a:spLocks noChangeArrowheads="1"/>
          </p:cNvSpPr>
          <p:nvPr/>
        </p:nvSpPr>
        <p:spPr bwMode="auto">
          <a:xfrm>
            <a:off x="5038528" y="4412900"/>
            <a:ext cx="3897085" cy="1306269"/>
          </a:xfrm>
          <a:prstGeom prst="wedgeRoundRectCallout">
            <a:avLst>
              <a:gd name="adj1" fmla="val -95405"/>
              <a:gd name="adj2" fmla="val -7068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1800"/>
              <a:t>Then they’re the </a:t>
            </a:r>
            <a:r>
              <a:rPr lang="en-US" sz="1800">
                <a:solidFill>
                  <a:srgbClr val="FF0000"/>
                </a:solidFill>
              </a:rPr>
              <a:t>same variable</a:t>
            </a:r>
            <a:r>
              <a:rPr lang="en-US" sz="1800"/>
              <a:t>!</a:t>
            </a:r>
          </a:p>
          <a:p>
            <a:endParaRPr lang="en-US" sz="1100"/>
          </a:p>
          <a:p>
            <a:r>
              <a:rPr lang="en-US" sz="1800"/>
              <a:t>We simply </a:t>
            </a:r>
            <a:r>
              <a:rPr lang="en-US" sz="1800">
                <a:solidFill>
                  <a:srgbClr val="FF0000"/>
                </a:solidFill>
              </a:rPr>
              <a:t>return a reference </a:t>
            </a:r>
            <a:r>
              <a:rPr lang="en-US" sz="1800"/>
              <a:t>to the variable and do nothing else!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/>
      <p:bldP spid="582662" grpId="0" autoUpdateAnimBg="0"/>
      <p:bldP spid="582663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Linked Lists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rgbClr val="FF0000"/>
                </a:solidFill>
              </a:rPr>
              <a:t>What’s the big picture?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3241" y="1279591"/>
            <a:ext cx="6294194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456" y="1279591"/>
            <a:ext cx="1295400" cy="13078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5FADEB-0825-44E1-A804-286C5C599D64}"/>
              </a:ext>
            </a:extLst>
          </p:cNvPr>
          <p:cNvSpPr txBox="1"/>
          <p:nvPr/>
        </p:nvSpPr>
        <p:spPr>
          <a:xfrm>
            <a:off x="650025" y="1489454"/>
            <a:ext cx="37901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An array stores </a:t>
            </a:r>
            <a:r>
              <a:rPr lang="en-US" sz="2200">
                <a:solidFill>
                  <a:srgbClr val="C00000"/>
                </a:solidFill>
              </a:rPr>
              <a:t>items</a:t>
            </a:r>
            <a:r>
              <a:rPr lang="en-US" sz="2200"/>
              <a:t> by reserving a fixed-size, contiguous block of memory up-front.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9A363-FDF7-423D-BD9F-12510AF60688}"/>
              </a:ext>
            </a:extLst>
          </p:cNvPr>
          <p:cNvSpPr txBox="1"/>
          <p:nvPr/>
        </p:nvSpPr>
        <p:spPr>
          <a:xfrm>
            <a:off x="404274" y="3744273"/>
            <a:ext cx="4127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A linked list reserves a new memory block for each </a:t>
            </a:r>
            <a:r>
              <a:rPr lang="en-US" sz="2200">
                <a:solidFill>
                  <a:srgbClr val="C00000"/>
                </a:solidFill>
              </a:rPr>
              <a:t>item</a:t>
            </a:r>
            <a:r>
              <a:rPr lang="en-US" sz="2200"/>
              <a:t> as it’s added, and links blocks together with </a:t>
            </a:r>
            <a:r>
              <a:rPr lang="en-US" sz="2200">
                <a:solidFill>
                  <a:srgbClr val="7030A0"/>
                </a:solidFill>
              </a:rPr>
              <a:t>pointers</a:t>
            </a:r>
            <a:r>
              <a:rPr lang="en-US" sz="2200"/>
              <a:t>. 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4AD95C8-AD66-438A-988B-488B70E31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434" y="1279591"/>
            <a:ext cx="2277017" cy="1461845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F49CC9A-FD14-42B9-B7A9-002C14C1CD5D}"/>
              </a:ext>
            </a:extLst>
          </p:cNvPr>
          <p:cNvGrpSpPr/>
          <p:nvPr/>
        </p:nvGrpSpPr>
        <p:grpSpPr>
          <a:xfrm>
            <a:off x="4618874" y="1250927"/>
            <a:ext cx="1666048" cy="1923604"/>
            <a:chOff x="4457716" y="1249386"/>
            <a:chExt cx="1666048" cy="1923604"/>
          </a:xfrm>
        </p:grpSpPr>
        <p:grpSp>
          <p:nvGrpSpPr>
            <p:cNvPr id="13326" name="Group 13325">
              <a:extLst>
                <a:ext uri="{FF2B5EF4-FFF2-40B4-BE49-F238E27FC236}">
                  <a16:creationId xmlns:a16="http://schemas.microsoft.com/office/drawing/2014/main" id="{1FC84FD2-61C2-4B0D-B38F-BF9A48716C07}"/>
                </a:ext>
              </a:extLst>
            </p:cNvPr>
            <p:cNvGrpSpPr/>
            <p:nvPr/>
          </p:nvGrpSpPr>
          <p:grpSpPr>
            <a:xfrm>
              <a:off x="4457716" y="1568934"/>
              <a:ext cx="1149674" cy="1366421"/>
              <a:chOff x="2963434" y="2141843"/>
              <a:chExt cx="900750" cy="110187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730027E-B7D2-403D-8791-7BA3CBB165D5}"/>
                  </a:ext>
                </a:extLst>
              </p:cNvPr>
              <p:cNvGrpSpPr/>
              <p:nvPr/>
            </p:nvGrpSpPr>
            <p:grpSpPr>
              <a:xfrm>
                <a:off x="3031121" y="2157655"/>
                <a:ext cx="744566" cy="1014936"/>
                <a:chOff x="3291333" y="2113122"/>
                <a:chExt cx="744566" cy="1014936"/>
              </a:xfrm>
              <a:solidFill>
                <a:srgbClr val="C00000"/>
              </a:solidFill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0B4FE2-6CD2-44F3-9FF8-1B4B3F50DFE2}"/>
                    </a:ext>
                  </a:extLst>
                </p:cNvPr>
                <p:cNvSpPr/>
                <p:nvPr/>
              </p:nvSpPr>
              <p:spPr bwMode="auto">
                <a:xfrm>
                  <a:off x="3291333" y="2113122"/>
                  <a:ext cx="744566" cy="20298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76C3714-5EB6-4C01-A89B-96DF2C3E3499}"/>
                    </a:ext>
                  </a:extLst>
                </p:cNvPr>
                <p:cNvSpPr/>
                <p:nvPr/>
              </p:nvSpPr>
              <p:spPr bwMode="auto">
                <a:xfrm>
                  <a:off x="3291333" y="2316109"/>
                  <a:ext cx="744566" cy="20298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012E64F5-B90A-4BD5-A4D7-A1CBC1CE7F32}"/>
                    </a:ext>
                  </a:extLst>
                </p:cNvPr>
                <p:cNvSpPr/>
                <p:nvPr/>
              </p:nvSpPr>
              <p:spPr bwMode="auto">
                <a:xfrm>
                  <a:off x="3291333" y="2519096"/>
                  <a:ext cx="744566" cy="20298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A252B3E-557C-4267-A95F-BCD11D80A4AF}"/>
                    </a:ext>
                  </a:extLst>
                </p:cNvPr>
                <p:cNvSpPr/>
                <p:nvPr/>
              </p:nvSpPr>
              <p:spPr bwMode="auto">
                <a:xfrm>
                  <a:off x="3291333" y="2722083"/>
                  <a:ext cx="744566" cy="20298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FC3C1DD-0D33-4DDF-8A38-46D804C5D14A}"/>
                    </a:ext>
                  </a:extLst>
                </p:cNvPr>
                <p:cNvSpPr/>
                <p:nvPr/>
              </p:nvSpPr>
              <p:spPr bwMode="auto">
                <a:xfrm>
                  <a:off x="3291333" y="2925071"/>
                  <a:ext cx="744566" cy="20298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3324" name="TextBox 13323">
                <a:extLst>
                  <a:ext uri="{FF2B5EF4-FFF2-40B4-BE49-F238E27FC236}">
                    <a16:creationId xmlns:a16="http://schemas.microsoft.com/office/drawing/2014/main" id="{16E91866-C6F0-483F-8D5E-9780B9C661F7}"/>
                  </a:ext>
                </a:extLst>
              </p:cNvPr>
              <p:cNvSpPr txBox="1"/>
              <p:nvPr/>
            </p:nvSpPr>
            <p:spPr>
              <a:xfrm>
                <a:off x="2963434" y="2141843"/>
                <a:ext cx="900750" cy="1101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“apple”</a:t>
                </a:r>
              </a:p>
              <a:p>
                <a:r>
                  <a:rPr lang="en-US" sz="1600">
                    <a:solidFill>
                      <a:schemeClr val="bg1"/>
                    </a:solidFill>
                  </a:rPr>
                  <a:t>“banana”</a:t>
                </a:r>
              </a:p>
              <a:p>
                <a:r>
                  <a:rPr lang="en-US" sz="1600">
                    <a:solidFill>
                      <a:schemeClr val="bg1"/>
                    </a:solidFill>
                  </a:rPr>
                  <a:t>“carrot”</a:t>
                </a:r>
              </a:p>
              <a:p>
                <a:r>
                  <a:rPr lang="en-US" sz="1600">
                    <a:solidFill>
                      <a:schemeClr val="bg1"/>
                    </a:solidFill>
                  </a:rPr>
                  <a:t>“daikon”</a:t>
                </a:r>
              </a:p>
              <a:p>
                <a:r>
                  <a:rPr lang="en-US" sz="1600">
                    <a:solidFill>
                      <a:schemeClr val="bg1"/>
                    </a:solidFill>
                  </a:rPr>
                  <a:t>“eggplant”</a:t>
                </a:r>
              </a:p>
            </p:txBody>
          </p:sp>
        </p:grpSp>
        <p:sp>
          <p:nvSpPr>
            <p:cNvPr id="13331" name="TextBox 13330">
              <a:extLst>
                <a:ext uri="{FF2B5EF4-FFF2-40B4-BE49-F238E27FC236}">
                  <a16:creationId xmlns:a16="http://schemas.microsoft.com/office/drawing/2014/main" id="{6AD89CA1-9D1C-4004-AB46-8B2B5E00F914}"/>
                </a:ext>
              </a:extLst>
            </p:cNvPr>
            <p:cNvSpPr txBox="1"/>
            <p:nvPr/>
          </p:nvSpPr>
          <p:spPr>
            <a:xfrm>
              <a:off x="5442166" y="1249386"/>
              <a:ext cx="681598" cy="192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700">
                  <a:solidFill>
                    <a:schemeClr val="tx1"/>
                  </a:solidFill>
                </a:rPr>
                <a:t>1000</a:t>
              </a:r>
            </a:p>
            <a:p>
              <a:r>
                <a:rPr lang="en-US" sz="1700">
                  <a:solidFill>
                    <a:schemeClr val="tx1"/>
                  </a:solidFill>
                </a:rPr>
                <a:t>1020</a:t>
              </a:r>
            </a:p>
            <a:p>
              <a:r>
                <a:rPr lang="en-US" sz="1700">
                  <a:solidFill>
                    <a:schemeClr val="tx1"/>
                  </a:solidFill>
                </a:rPr>
                <a:t>1040</a:t>
              </a:r>
            </a:p>
            <a:p>
              <a:r>
                <a:rPr lang="en-US" sz="1700">
                  <a:solidFill>
                    <a:schemeClr val="tx1"/>
                  </a:solidFill>
                </a:rPr>
                <a:t>1060</a:t>
              </a:r>
            </a:p>
            <a:p>
              <a:r>
                <a:rPr lang="en-US" sz="1700">
                  <a:solidFill>
                    <a:schemeClr val="tx1"/>
                  </a:solidFill>
                </a:rPr>
                <a:t>1080</a:t>
              </a:r>
            </a:p>
            <a:p>
              <a:r>
                <a:rPr lang="en-US" sz="170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EA638AB2-9380-4FBF-9FA0-A0DD0B96FC43}"/>
              </a:ext>
            </a:extLst>
          </p:cNvPr>
          <p:cNvSpPr/>
          <p:nvPr/>
        </p:nvSpPr>
        <p:spPr bwMode="auto">
          <a:xfrm>
            <a:off x="4787781" y="3554649"/>
            <a:ext cx="838821" cy="171545"/>
          </a:xfrm>
          <a:prstGeom prst="rect">
            <a:avLst/>
          </a:prstGeom>
          <a:solidFill>
            <a:srgbClr val="C7A1E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332" name="Group 13331">
            <a:extLst>
              <a:ext uri="{FF2B5EF4-FFF2-40B4-BE49-F238E27FC236}">
                <a16:creationId xmlns:a16="http://schemas.microsoft.com/office/drawing/2014/main" id="{8AC6C2CE-D117-4B9B-9534-653D3562A428}"/>
              </a:ext>
            </a:extLst>
          </p:cNvPr>
          <p:cNvGrpSpPr/>
          <p:nvPr/>
        </p:nvGrpSpPr>
        <p:grpSpPr>
          <a:xfrm>
            <a:off x="4710988" y="3894580"/>
            <a:ext cx="990386" cy="467937"/>
            <a:chOff x="3920307" y="4305218"/>
            <a:chExt cx="990386" cy="4679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0672838-D7F6-45B3-A673-209C58CB783C}"/>
                </a:ext>
              </a:extLst>
            </p:cNvPr>
            <p:cNvGrpSpPr/>
            <p:nvPr/>
          </p:nvGrpSpPr>
          <p:grpSpPr>
            <a:xfrm>
              <a:off x="3981078" y="4311942"/>
              <a:ext cx="854844" cy="461213"/>
              <a:chOff x="2997738" y="5179828"/>
              <a:chExt cx="854844" cy="461213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D75995F-5381-4F14-A228-BE6DB6273A0E}"/>
                  </a:ext>
                </a:extLst>
              </p:cNvPr>
              <p:cNvSpPr/>
              <p:nvPr/>
            </p:nvSpPr>
            <p:spPr bwMode="auto">
              <a:xfrm>
                <a:off x="2997738" y="5179828"/>
                <a:ext cx="854844" cy="4612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7EC2D3-7AA1-46D4-B768-C35F2D2BF2DA}"/>
                  </a:ext>
                </a:extLst>
              </p:cNvPr>
              <p:cNvSpPr/>
              <p:nvPr/>
            </p:nvSpPr>
            <p:spPr bwMode="auto">
              <a:xfrm>
                <a:off x="3087978" y="5231287"/>
                <a:ext cx="674364" cy="194513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0DB22BD-6FD8-4022-B5F6-355B39F817C9}"/>
                  </a:ext>
                </a:extLst>
              </p:cNvPr>
              <p:cNvSpPr/>
              <p:nvPr/>
            </p:nvSpPr>
            <p:spPr bwMode="auto">
              <a:xfrm>
                <a:off x="3087978" y="5477260"/>
                <a:ext cx="674364" cy="101150"/>
              </a:xfrm>
              <a:prstGeom prst="rect">
                <a:avLst/>
              </a:prstGeom>
              <a:solidFill>
                <a:srgbClr val="C7A1E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63D265-6438-49D3-8CDC-B0FDF4A76CAB}"/>
                </a:ext>
              </a:extLst>
            </p:cNvPr>
            <p:cNvSpPr txBox="1"/>
            <p:nvPr/>
          </p:nvSpPr>
          <p:spPr>
            <a:xfrm>
              <a:off x="3920307" y="4305218"/>
              <a:ext cx="9903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“apple”</a:t>
              </a:r>
            </a:p>
          </p:txBody>
        </p:sp>
      </p:grpSp>
      <p:grpSp>
        <p:nvGrpSpPr>
          <p:cNvPr id="13336" name="Group 13335">
            <a:extLst>
              <a:ext uri="{FF2B5EF4-FFF2-40B4-BE49-F238E27FC236}">
                <a16:creationId xmlns:a16="http://schemas.microsoft.com/office/drawing/2014/main" id="{95F37EA6-0C82-4805-89BC-D28DEAD1BC55}"/>
              </a:ext>
            </a:extLst>
          </p:cNvPr>
          <p:cNvGrpSpPr/>
          <p:nvPr/>
        </p:nvGrpSpPr>
        <p:grpSpPr>
          <a:xfrm>
            <a:off x="4710988" y="5667049"/>
            <a:ext cx="990386" cy="461213"/>
            <a:chOff x="3910066" y="5701207"/>
            <a:chExt cx="990386" cy="46121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1AFF9A5-1FB0-48B7-8598-FAD4C1243183}"/>
                </a:ext>
              </a:extLst>
            </p:cNvPr>
            <p:cNvGrpSpPr/>
            <p:nvPr/>
          </p:nvGrpSpPr>
          <p:grpSpPr>
            <a:xfrm>
              <a:off x="3981078" y="5701207"/>
              <a:ext cx="854844" cy="461213"/>
              <a:chOff x="2997738" y="5179828"/>
              <a:chExt cx="854844" cy="46121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4F3C92B-F16B-4967-8A7B-E3FB5F15F86C}"/>
                  </a:ext>
                </a:extLst>
              </p:cNvPr>
              <p:cNvSpPr/>
              <p:nvPr/>
            </p:nvSpPr>
            <p:spPr bwMode="auto">
              <a:xfrm>
                <a:off x="2997738" y="5179828"/>
                <a:ext cx="854844" cy="4612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2D260DD-532D-4C43-A9C0-E6E63C274A0D}"/>
                  </a:ext>
                </a:extLst>
              </p:cNvPr>
              <p:cNvSpPr/>
              <p:nvPr/>
            </p:nvSpPr>
            <p:spPr bwMode="auto">
              <a:xfrm>
                <a:off x="3087978" y="5231287"/>
                <a:ext cx="674364" cy="194513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357A954-555E-4593-B90A-40A033D35003}"/>
                  </a:ext>
                </a:extLst>
              </p:cNvPr>
              <p:cNvSpPr/>
              <p:nvPr/>
            </p:nvSpPr>
            <p:spPr bwMode="auto">
              <a:xfrm>
                <a:off x="3087978" y="5477260"/>
                <a:ext cx="674364" cy="101150"/>
              </a:xfrm>
              <a:prstGeom prst="rect">
                <a:avLst/>
              </a:prstGeom>
              <a:solidFill>
                <a:srgbClr val="C7A1E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3316" name="TextBox 13315">
              <a:extLst>
                <a:ext uri="{FF2B5EF4-FFF2-40B4-BE49-F238E27FC236}">
                  <a16:creationId xmlns:a16="http://schemas.microsoft.com/office/drawing/2014/main" id="{676B401E-5253-4E03-9E45-40E0D186A1B6}"/>
                </a:ext>
              </a:extLst>
            </p:cNvPr>
            <p:cNvSpPr txBox="1"/>
            <p:nvPr/>
          </p:nvSpPr>
          <p:spPr>
            <a:xfrm>
              <a:off x="3910066" y="5708249"/>
              <a:ext cx="9903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“banana”</a:t>
              </a:r>
            </a:p>
          </p:txBody>
        </p:sp>
      </p:grpSp>
      <p:grpSp>
        <p:nvGrpSpPr>
          <p:cNvPr id="13335" name="Group 13334">
            <a:extLst>
              <a:ext uri="{FF2B5EF4-FFF2-40B4-BE49-F238E27FC236}">
                <a16:creationId xmlns:a16="http://schemas.microsoft.com/office/drawing/2014/main" id="{B89CFC98-6036-4EB7-8062-38F460C4D5A8}"/>
              </a:ext>
            </a:extLst>
          </p:cNvPr>
          <p:cNvGrpSpPr/>
          <p:nvPr/>
        </p:nvGrpSpPr>
        <p:grpSpPr>
          <a:xfrm>
            <a:off x="4710988" y="4527344"/>
            <a:ext cx="990386" cy="461213"/>
            <a:chOff x="5418958" y="5638576"/>
            <a:chExt cx="990386" cy="46121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71F490F-4950-4D7A-9961-7CB6DEFA498A}"/>
                </a:ext>
              </a:extLst>
            </p:cNvPr>
            <p:cNvGrpSpPr/>
            <p:nvPr/>
          </p:nvGrpSpPr>
          <p:grpSpPr>
            <a:xfrm>
              <a:off x="5486729" y="5638576"/>
              <a:ext cx="854844" cy="461213"/>
              <a:chOff x="2997738" y="5179828"/>
              <a:chExt cx="854844" cy="461213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21C5010-D20A-4175-862C-443A9B2AC0C0}"/>
                  </a:ext>
                </a:extLst>
              </p:cNvPr>
              <p:cNvSpPr/>
              <p:nvPr/>
            </p:nvSpPr>
            <p:spPr bwMode="auto">
              <a:xfrm>
                <a:off x="2997738" y="5179828"/>
                <a:ext cx="854844" cy="4612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1E561F8-FAAD-4B0D-AAAC-19F01D698B1A}"/>
                  </a:ext>
                </a:extLst>
              </p:cNvPr>
              <p:cNvSpPr/>
              <p:nvPr/>
            </p:nvSpPr>
            <p:spPr bwMode="auto">
              <a:xfrm>
                <a:off x="3087978" y="5231287"/>
                <a:ext cx="674364" cy="194513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1878F63-E52A-40DA-A7C3-16FA9D3510AD}"/>
                  </a:ext>
                </a:extLst>
              </p:cNvPr>
              <p:cNvSpPr/>
              <p:nvPr/>
            </p:nvSpPr>
            <p:spPr bwMode="auto">
              <a:xfrm>
                <a:off x="3087978" y="5477260"/>
                <a:ext cx="674364" cy="101150"/>
              </a:xfrm>
              <a:prstGeom prst="rect">
                <a:avLst/>
              </a:prstGeom>
              <a:solidFill>
                <a:srgbClr val="C7A1E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3317" name="TextBox 13316">
              <a:extLst>
                <a:ext uri="{FF2B5EF4-FFF2-40B4-BE49-F238E27FC236}">
                  <a16:creationId xmlns:a16="http://schemas.microsoft.com/office/drawing/2014/main" id="{AD7F0CF8-4D49-4C06-B5E0-F1B93B305246}"/>
                </a:ext>
              </a:extLst>
            </p:cNvPr>
            <p:cNvSpPr txBox="1"/>
            <p:nvPr/>
          </p:nvSpPr>
          <p:spPr>
            <a:xfrm>
              <a:off x="5418958" y="5642134"/>
              <a:ext cx="9903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“carrot”</a:t>
              </a:r>
            </a:p>
          </p:txBody>
        </p:sp>
      </p:grpSp>
      <p:grpSp>
        <p:nvGrpSpPr>
          <p:cNvPr id="13334" name="Group 13333">
            <a:extLst>
              <a:ext uri="{FF2B5EF4-FFF2-40B4-BE49-F238E27FC236}">
                <a16:creationId xmlns:a16="http://schemas.microsoft.com/office/drawing/2014/main" id="{C61E1AB3-FACE-4D73-8C08-A0E762ABDBF8}"/>
              </a:ext>
            </a:extLst>
          </p:cNvPr>
          <p:cNvGrpSpPr/>
          <p:nvPr/>
        </p:nvGrpSpPr>
        <p:grpSpPr>
          <a:xfrm>
            <a:off x="4710988" y="5082440"/>
            <a:ext cx="990386" cy="467772"/>
            <a:chOff x="5459860" y="4740274"/>
            <a:chExt cx="990386" cy="46777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155ABEA-37F3-4634-9256-283C51EB51F0}"/>
                </a:ext>
              </a:extLst>
            </p:cNvPr>
            <p:cNvGrpSpPr/>
            <p:nvPr/>
          </p:nvGrpSpPr>
          <p:grpSpPr>
            <a:xfrm>
              <a:off x="5525249" y="4746833"/>
              <a:ext cx="854844" cy="461213"/>
              <a:chOff x="2997738" y="5179828"/>
              <a:chExt cx="854844" cy="461213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F579376-E546-4ED7-8843-A75311D06E91}"/>
                  </a:ext>
                </a:extLst>
              </p:cNvPr>
              <p:cNvSpPr/>
              <p:nvPr/>
            </p:nvSpPr>
            <p:spPr bwMode="auto">
              <a:xfrm>
                <a:off x="2997738" y="5179828"/>
                <a:ext cx="854844" cy="4612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459797D-0D24-4508-A807-608DF0584127}"/>
                  </a:ext>
                </a:extLst>
              </p:cNvPr>
              <p:cNvSpPr/>
              <p:nvPr/>
            </p:nvSpPr>
            <p:spPr bwMode="auto">
              <a:xfrm>
                <a:off x="3087978" y="5231287"/>
                <a:ext cx="674364" cy="194513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ABBE12F-FA36-44F5-89B0-89C9172D8E93}"/>
                  </a:ext>
                </a:extLst>
              </p:cNvPr>
              <p:cNvSpPr/>
              <p:nvPr/>
            </p:nvSpPr>
            <p:spPr bwMode="auto">
              <a:xfrm>
                <a:off x="3087978" y="5477260"/>
                <a:ext cx="674364" cy="101150"/>
              </a:xfrm>
              <a:prstGeom prst="rect">
                <a:avLst/>
              </a:prstGeom>
              <a:solidFill>
                <a:srgbClr val="C7A1E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3318" name="TextBox 13317">
              <a:extLst>
                <a:ext uri="{FF2B5EF4-FFF2-40B4-BE49-F238E27FC236}">
                  <a16:creationId xmlns:a16="http://schemas.microsoft.com/office/drawing/2014/main" id="{78BBEB6A-B222-4185-B19F-477E1994933D}"/>
                </a:ext>
              </a:extLst>
            </p:cNvPr>
            <p:cNvSpPr txBox="1"/>
            <p:nvPr/>
          </p:nvSpPr>
          <p:spPr>
            <a:xfrm>
              <a:off x="5459860" y="4740274"/>
              <a:ext cx="9903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“daikon”</a:t>
              </a:r>
            </a:p>
          </p:txBody>
        </p:sp>
      </p:grpSp>
      <p:sp>
        <p:nvSpPr>
          <p:cNvPr id="13337" name="TextBox 13336">
            <a:extLst>
              <a:ext uri="{FF2B5EF4-FFF2-40B4-BE49-F238E27FC236}">
                <a16:creationId xmlns:a16="http://schemas.microsoft.com/office/drawing/2014/main" id="{C9FEB059-8A5A-498B-815A-DB4CE9E99454}"/>
              </a:ext>
            </a:extLst>
          </p:cNvPr>
          <p:cNvSpPr txBox="1"/>
          <p:nvPr/>
        </p:nvSpPr>
        <p:spPr>
          <a:xfrm>
            <a:off x="5658348" y="3561216"/>
            <a:ext cx="7168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…</a:t>
            </a:r>
          </a:p>
          <a:p>
            <a:r>
              <a:rPr lang="en-US" sz="1700">
                <a:solidFill>
                  <a:schemeClr val="tx1"/>
                </a:solidFill>
              </a:rPr>
              <a:t>1000</a:t>
            </a:r>
          </a:p>
          <a:p>
            <a:r>
              <a:rPr lang="en-US" sz="1700">
                <a:solidFill>
                  <a:schemeClr val="tx1"/>
                </a:solidFill>
              </a:rPr>
              <a:t>…</a:t>
            </a:r>
          </a:p>
          <a:p>
            <a:endParaRPr lang="en-US" sz="600">
              <a:solidFill>
                <a:schemeClr val="tx1"/>
              </a:solidFill>
            </a:endParaRPr>
          </a:p>
          <a:p>
            <a:r>
              <a:rPr lang="en-US" sz="1700">
                <a:solidFill>
                  <a:schemeClr val="tx1"/>
                </a:solidFill>
              </a:rPr>
              <a:t>1160</a:t>
            </a:r>
          </a:p>
          <a:p>
            <a:r>
              <a:rPr lang="en-US" sz="1700">
                <a:solidFill>
                  <a:schemeClr val="tx1"/>
                </a:solidFill>
              </a:rPr>
              <a:t>…</a:t>
            </a:r>
            <a:br>
              <a:rPr lang="en-US" sz="1700">
                <a:solidFill>
                  <a:schemeClr val="tx1"/>
                </a:solidFill>
              </a:rPr>
            </a:br>
            <a:br>
              <a:rPr lang="en-US" sz="600">
                <a:solidFill>
                  <a:schemeClr val="tx1"/>
                </a:solidFill>
              </a:rPr>
            </a:br>
            <a:r>
              <a:rPr lang="en-US" sz="1700">
                <a:solidFill>
                  <a:schemeClr val="tx1"/>
                </a:solidFill>
              </a:rPr>
              <a:t>5340</a:t>
            </a:r>
          </a:p>
          <a:p>
            <a:r>
              <a:rPr lang="en-US" sz="1700">
                <a:solidFill>
                  <a:schemeClr val="tx1"/>
                </a:solidFill>
              </a:rPr>
              <a:t> …</a:t>
            </a:r>
          </a:p>
          <a:p>
            <a:endParaRPr lang="en-US" sz="300">
              <a:solidFill>
                <a:schemeClr val="tx1"/>
              </a:solidFill>
            </a:endParaRPr>
          </a:p>
          <a:p>
            <a:r>
              <a:rPr lang="en-US" sz="1700">
                <a:solidFill>
                  <a:schemeClr val="tx1"/>
                </a:solidFill>
              </a:rPr>
              <a:t>8200</a:t>
            </a:r>
          </a:p>
          <a:p>
            <a:r>
              <a:rPr lang="en-US" sz="17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343" name="Freeform: Shape 13342">
            <a:extLst>
              <a:ext uri="{FF2B5EF4-FFF2-40B4-BE49-F238E27FC236}">
                <a16:creationId xmlns:a16="http://schemas.microsoft.com/office/drawing/2014/main" id="{8272B267-12B2-4B65-92A3-E735E75256DE}"/>
              </a:ext>
            </a:extLst>
          </p:cNvPr>
          <p:cNvSpPr/>
          <p:nvPr/>
        </p:nvSpPr>
        <p:spPr bwMode="auto">
          <a:xfrm>
            <a:off x="4538246" y="4249271"/>
            <a:ext cx="665771" cy="1445558"/>
          </a:xfrm>
          <a:custGeom>
            <a:avLst/>
            <a:gdLst>
              <a:gd name="connsiteX0" fmla="*/ 665771 w 665771"/>
              <a:gd name="connsiteY0" fmla="*/ 0 h 1445558"/>
              <a:gd name="connsiteX1" fmla="*/ 208571 w 665771"/>
              <a:gd name="connsiteY1" fmla="*/ 181535 h 1445558"/>
              <a:gd name="connsiteX2" fmla="*/ 142 w 665771"/>
              <a:gd name="connsiteY2" fmla="*/ 1035423 h 1445558"/>
              <a:gd name="connsiteX3" fmla="*/ 235465 w 665771"/>
              <a:gd name="connsiteY3" fmla="*/ 1445558 h 144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771" h="1445558">
                <a:moveTo>
                  <a:pt x="665771" y="0"/>
                </a:moveTo>
                <a:cubicBezTo>
                  <a:pt x="492640" y="4482"/>
                  <a:pt x="319509" y="8965"/>
                  <a:pt x="208571" y="181535"/>
                </a:cubicBezTo>
                <a:cubicBezTo>
                  <a:pt x="97633" y="354105"/>
                  <a:pt x="-4340" y="824753"/>
                  <a:pt x="142" y="1035423"/>
                </a:cubicBezTo>
                <a:cubicBezTo>
                  <a:pt x="4624" y="1246093"/>
                  <a:pt x="107718" y="1410820"/>
                  <a:pt x="235465" y="1445558"/>
                </a:cubicBezTo>
              </a:path>
            </a:pathLst>
          </a:custGeom>
          <a:noFill/>
          <a:ln w="28575" cap="flat" cmpd="sng" algn="ctr">
            <a:solidFill>
              <a:srgbClr val="9F5FC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6C899F24-5781-409B-8D99-6071E21ADA2F}"/>
              </a:ext>
            </a:extLst>
          </p:cNvPr>
          <p:cNvSpPr/>
          <p:nvPr/>
        </p:nvSpPr>
        <p:spPr bwMode="auto">
          <a:xfrm>
            <a:off x="5331764" y="4538382"/>
            <a:ext cx="417931" cy="1472453"/>
          </a:xfrm>
          <a:custGeom>
            <a:avLst/>
            <a:gdLst>
              <a:gd name="connsiteX0" fmla="*/ 0 w 417931"/>
              <a:gd name="connsiteY0" fmla="*/ 1472453 h 1472453"/>
              <a:gd name="connsiteX1" fmla="*/ 316006 w 417931"/>
              <a:gd name="connsiteY1" fmla="*/ 1432112 h 1472453"/>
              <a:gd name="connsiteX2" fmla="*/ 383241 w 417931"/>
              <a:gd name="connsiteY2" fmla="*/ 1311089 h 1472453"/>
              <a:gd name="connsiteX3" fmla="*/ 403412 w 417931"/>
              <a:gd name="connsiteY3" fmla="*/ 1042147 h 1472453"/>
              <a:gd name="connsiteX4" fmla="*/ 410136 w 417931"/>
              <a:gd name="connsiteY4" fmla="*/ 181536 h 1472453"/>
              <a:gd name="connsiteX5" fmla="*/ 289112 w 417931"/>
              <a:gd name="connsiteY5" fmla="*/ 0 h 147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931" h="1472453">
                <a:moveTo>
                  <a:pt x="0" y="1472453"/>
                </a:moveTo>
                <a:cubicBezTo>
                  <a:pt x="126066" y="1465729"/>
                  <a:pt x="252133" y="1459006"/>
                  <a:pt x="316006" y="1432112"/>
                </a:cubicBezTo>
                <a:cubicBezTo>
                  <a:pt x="379879" y="1405218"/>
                  <a:pt x="368673" y="1376083"/>
                  <a:pt x="383241" y="1311089"/>
                </a:cubicBezTo>
                <a:cubicBezTo>
                  <a:pt x="397809" y="1246095"/>
                  <a:pt x="398930" y="1230406"/>
                  <a:pt x="403412" y="1042147"/>
                </a:cubicBezTo>
                <a:cubicBezTo>
                  <a:pt x="407894" y="853888"/>
                  <a:pt x="429186" y="355227"/>
                  <a:pt x="410136" y="181536"/>
                </a:cubicBezTo>
                <a:cubicBezTo>
                  <a:pt x="391086" y="7845"/>
                  <a:pt x="340099" y="3922"/>
                  <a:pt x="289112" y="0"/>
                </a:cubicBezTo>
              </a:path>
            </a:pathLst>
          </a:custGeom>
          <a:noFill/>
          <a:ln w="28575" cap="flat" cmpd="sng" algn="ctr">
            <a:solidFill>
              <a:srgbClr val="9F5FC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12AE25E-D612-4AB7-B155-CD23128A6427}"/>
              </a:ext>
            </a:extLst>
          </p:cNvPr>
          <p:cNvSpPr/>
          <p:nvPr/>
        </p:nvSpPr>
        <p:spPr bwMode="auto">
          <a:xfrm>
            <a:off x="4773711" y="4867835"/>
            <a:ext cx="437030" cy="248771"/>
          </a:xfrm>
          <a:custGeom>
            <a:avLst/>
            <a:gdLst>
              <a:gd name="connsiteX0" fmla="*/ 437030 w 437030"/>
              <a:gd name="connsiteY0" fmla="*/ 0 h 248771"/>
              <a:gd name="connsiteX1" fmla="*/ 309283 w 437030"/>
              <a:gd name="connsiteY1" fmla="*/ 141194 h 248771"/>
              <a:gd name="connsiteX2" fmla="*/ 94130 w 437030"/>
              <a:gd name="connsiteY2" fmla="*/ 154641 h 248771"/>
              <a:gd name="connsiteX3" fmla="*/ 0 w 437030"/>
              <a:gd name="connsiteY3" fmla="*/ 248771 h 2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030" h="248771">
                <a:moveTo>
                  <a:pt x="437030" y="0"/>
                </a:moveTo>
                <a:cubicBezTo>
                  <a:pt x="401731" y="57710"/>
                  <a:pt x="366433" y="115421"/>
                  <a:pt x="309283" y="141194"/>
                </a:cubicBezTo>
                <a:cubicBezTo>
                  <a:pt x="252133" y="166968"/>
                  <a:pt x="145677" y="136712"/>
                  <a:pt x="94130" y="154641"/>
                </a:cubicBezTo>
                <a:cubicBezTo>
                  <a:pt x="42583" y="172570"/>
                  <a:pt x="21291" y="210670"/>
                  <a:pt x="0" y="248771"/>
                </a:cubicBezTo>
              </a:path>
            </a:pathLst>
          </a:custGeom>
          <a:noFill/>
          <a:ln w="28575" cap="flat" cmpd="sng" algn="ctr">
            <a:solidFill>
              <a:srgbClr val="9F5FC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 hidden="1">
            <a:extLst>
              <a:ext uri="{FF2B5EF4-FFF2-40B4-BE49-F238E27FC236}">
                <a16:creationId xmlns:a16="http://schemas.microsoft.com/office/drawing/2014/main" id="{8BA38969-EF3E-452B-B9C0-2ADBD05C4FA9}"/>
              </a:ext>
            </a:extLst>
          </p:cNvPr>
          <p:cNvSpPr/>
          <p:nvPr/>
        </p:nvSpPr>
        <p:spPr bwMode="auto">
          <a:xfrm>
            <a:off x="4787159" y="3610533"/>
            <a:ext cx="410135" cy="298808"/>
          </a:xfrm>
          <a:custGeom>
            <a:avLst/>
            <a:gdLst>
              <a:gd name="connsiteX0" fmla="*/ 410135 w 410135"/>
              <a:gd name="connsiteY0" fmla="*/ 0 h 289112"/>
              <a:gd name="connsiteX1" fmla="*/ 336176 w 410135"/>
              <a:gd name="connsiteY1" fmla="*/ 181536 h 289112"/>
              <a:gd name="connsiteX2" fmla="*/ 107576 w 410135"/>
              <a:gd name="connsiteY2" fmla="*/ 201706 h 289112"/>
              <a:gd name="connsiteX3" fmla="*/ 0 w 410135"/>
              <a:gd name="connsiteY3" fmla="*/ 289112 h 28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" h="289112">
                <a:moveTo>
                  <a:pt x="410135" y="0"/>
                </a:moveTo>
                <a:cubicBezTo>
                  <a:pt x="398368" y="73959"/>
                  <a:pt x="386602" y="147918"/>
                  <a:pt x="336176" y="181536"/>
                </a:cubicBezTo>
                <a:cubicBezTo>
                  <a:pt x="285750" y="215154"/>
                  <a:pt x="163605" y="183777"/>
                  <a:pt x="107576" y="201706"/>
                </a:cubicBezTo>
                <a:cubicBezTo>
                  <a:pt x="51547" y="219635"/>
                  <a:pt x="25773" y="254373"/>
                  <a:pt x="0" y="289112"/>
                </a:cubicBezTo>
              </a:path>
            </a:pathLst>
          </a:custGeom>
          <a:noFill/>
          <a:ln w="28575" cap="flat" cmpd="sng" algn="ctr">
            <a:solidFill>
              <a:srgbClr val="9F5FC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2F0836E-920A-41D8-8503-B576C02BCFD9}"/>
              </a:ext>
            </a:extLst>
          </p:cNvPr>
          <p:cNvSpPr txBox="1"/>
          <p:nvPr/>
        </p:nvSpPr>
        <p:spPr>
          <a:xfrm>
            <a:off x="438740" y="5359023"/>
            <a:ext cx="40909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/>
              <a:t>It can hold a variable number of items, which you access by following the pointers.</a:t>
            </a:r>
          </a:p>
        </p:txBody>
      </p:sp>
      <p:sp>
        <p:nvSpPr>
          <p:cNvPr id="49" name="Rectangle: Beveled 48">
            <a:extLst>
              <a:ext uri="{FF2B5EF4-FFF2-40B4-BE49-F238E27FC236}">
                <a16:creationId xmlns:a16="http://schemas.microsoft.com/office/drawing/2014/main" id="{E3F69215-FDA3-434C-A275-D80C9368B054}"/>
              </a:ext>
            </a:extLst>
          </p:cNvPr>
          <p:cNvSpPr/>
          <p:nvPr/>
        </p:nvSpPr>
        <p:spPr bwMode="auto">
          <a:xfrm>
            <a:off x="6682692" y="4274604"/>
            <a:ext cx="2461307" cy="2324614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7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Linked lists are used in virtually all programs that track a variable number of items that grow/shrink.</a:t>
            </a:r>
          </a:p>
        </p:txBody>
      </p:sp>
    </p:spTree>
    <p:extLst>
      <p:ext uri="{BB962C8B-B14F-4D97-AF65-F5344CB8AC3E}">
        <p14:creationId xmlns:p14="http://schemas.microsoft.com/office/powerpoint/2010/main" val="16418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6" grpId="0" animBg="1"/>
      <p:bldP spid="13337" grpId="0"/>
      <p:bldP spid="13343" grpId="0" animBg="1"/>
      <p:bldP spid="104" grpId="0" animBg="1"/>
      <p:bldP spid="105" grpId="0" animBg="1"/>
      <p:bldP spid="112" grpId="0" animBg="1"/>
      <p:bldP spid="155" grpId="0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r>
              <a:rPr lang="en-US" sz="3200"/>
              <a:t>Arrays are great… But…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9526" y="997226"/>
            <a:ext cx="45604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Arrays are great when you need to store a </a:t>
            </a:r>
            <a:r>
              <a:rPr lang="en-US" sz="2000">
                <a:solidFill>
                  <a:srgbClr val="C00000"/>
                </a:solidFill>
              </a:rPr>
              <a:t>fixed number of items</a:t>
            </a:r>
            <a:r>
              <a:rPr lang="en-US" sz="2000"/>
              <a:t>…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232775" y="824774"/>
            <a:ext cx="3597275" cy="1508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main()</a:t>
            </a:r>
          </a:p>
          <a:p>
            <a:pPr algn="l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algn="l"/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80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array[</a:t>
            </a:r>
            <a:r>
              <a:rPr lang="en-US" sz="1800">
                <a:solidFill>
                  <a:srgbClr val="FF0000"/>
                </a:solidFill>
              </a:rPr>
              <a:t>100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pPr algn="l"/>
            <a:endParaRPr lang="en-US" sz="70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   …</a:t>
            </a:r>
          </a:p>
          <a:p>
            <a:pPr algn="l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8722" y="2206289"/>
            <a:ext cx="4721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But what if you </a:t>
            </a:r>
            <a:r>
              <a:rPr lang="en-US" sz="2000">
                <a:solidFill>
                  <a:srgbClr val="C00000"/>
                </a:solidFill>
              </a:rPr>
              <a:t>don’t know how many </a:t>
            </a:r>
            <a:r>
              <a:rPr lang="en-US" sz="2000"/>
              <a:t>items you’ll have ahead of time?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232775" y="2489651"/>
            <a:ext cx="3597275" cy="1723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main()</a:t>
            </a:r>
          </a:p>
          <a:p>
            <a:pPr algn="l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algn="l"/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   // might have </a:t>
            </a:r>
            <a:r>
              <a:rPr lang="en-US" sz="1800">
                <a:solidFill>
                  <a:srgbClr val="FF0000"/>
                </a:solidFill>
              </a:rPr>
              <a:t>10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items or </a:t>
            </a:r>
            <a:r>
              <a:rPr lang="en-US" sz="1800">
                <a:solidFill>
                  <a:srgbClr val="FF0000"/>
                </a:solidFill>
              </a:rPr>
              <a:t>1M</a:t>
            </a:r>
          </a:p>
          <a:p>
            <a:pPr algn="l"/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80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array[</a:t>
            </a:r>
            <a:r>
              <a:rPr lang="en-US" sz="1800">
                <a:solidFill>
                  <a:srgbClr val="FF0000"/>
                </a:solidFill>
              </a:rPr>
              <a:t>1000000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pPr algn="l"/>
            <a:r>
              <a:rPr lang="en-US" sz="600">
                <a:solidFill>
                  <a:schemeClr val="accent6">
                    <a:lumMod val="75000"/>
                  </a:schemeClr>
                </a:solidFill>
              </a:rPr>
              <a:t>     </a:t>
            </a:r>
          </a:p>
          <a:p>
            <a:pPr algn="l"/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    …</a:t>
            </a:r>
          </a:p>
          <a:p>
            <a:pPr algn="l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9890" y="2947121"/>
            <a:ext cx="46499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Then you have to </a:t>
            </a:r>
            <a:r>
              <a:rPr lang="en-US" sz="2000">
                <a:solidFill>
                  <a:srgbClr val="C00000"/>
                </a:solidFill>
              </a:rPr>
              <a:t>reserve enough slots</a:t>
            </a:r>
            <a:r>
              <a:rPr lang="en-US" sz="2000"/>
              <a:t> for the largest possible case.</a:t>
            </a:r>
          </a:p>
        </p:txBody>
      </p:sp>
      <p:sp>
        <p:nvSpPr>
          <p:cNvPr id="10" name="Right Arrow 9"/>
          <p:cNvSpPr/>
          <p:nvPr/>
        </p:nvSpPr>
        <p:spPr bwMode="auto">
          <a:xfrm rot="19204203">
            <a:off x="4890052" y="3650255"/>
            <a:ext cx="2325756" cy="14465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What a waste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space!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08722" y="4416084"/>
            <a:ext cx="4721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And what if you need to </a:t>
            </a:r>
            <a:r>
              <a:rPr lang="en-US" sz="2000">
                <a:solidFill>
                  <a:srgbClr val="C00000"/>
                </a:solidFill>
              </a:rPr>
              <a:t>insert</a:t>
            </a:r>
            <a:r>
              <a:rPr lang="en-US" sz="2000"/>
              <a:t> a new item in the </a:t>
            </a:r>
            <a:r>
              <a:rPr lang="en-US" sz="2000">
                <a:solidFill>
                  <a:srgbClr val="C00000"/>
                </a:solidFill>
              </a:rPr>
              <a:t>middle of an array</a:t>
            </a:r>
            <a:r>
              <a:rPr lang="en-US" sz="2000"/>
              <a:t>?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512788" y="4416449"/>
            <a:ext cx="2997148" cy="2085688"/>
            <a:chOff x="5512788" y="4307120"/>
            <a:chExt cx="2997148" cy="2085688"/>
          </a:xfrm>
        </p:grpSpPr>
        <p:grpSp>
          <p:nvGrpSpPr>
            <p:cNvPr id="27" name="Group 26"/>
            <p:cNvGrpSpPr/>
            <p:nvPr/>
          </p:nvGrpSpPr>
          <p:grpSpPr>
            <a:xfrm>
              <a:off x="5516793" y="4307120"/>
              <a:ext cx="2993143" cy="1843837"/>
              <a:chOff x="4819014" y="4261859"/>
              <a:chExt cx="2993143" cy="1843837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380922" y="4293705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Andrew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6380922" y="4560029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Betty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6380922" y="4827633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David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6380921" y="5095237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Elaine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380921" y="5361561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Frank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6380921" y="5818006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Zappa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29827" y="5398460"/>
                <a:ext cx="393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56796" y="4261859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/>
                  <a:t>names[0]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56796" y="4529012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/>
                  <a:t>names[1]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456796" y="4796165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/>
                  <a:t>names[2]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456796" y="5063318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/>
                  <a:t>names[3]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456796" y="5330471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/>
                  <a:t>names[4]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19014" y="5797919"/>
                <a:ext cx="1537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/>
                  <a:t> names[999998]</a:t>
                </a: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7078701" y="6118287"/>
              <a:ext cx="1431235" cy="267604"/>
            </a:xfrm>
            <a:prstGeom prst="rect">
              <a:avLst/>
            </a:prstGeom>
            <a:solidFill>
              <a:srgbClr val="FFC5C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12788" y="6085031"/>
              <a:ext cx="1537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/>
                <a:t> names[999999]</a:t>
              </a: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4490445" y="4855483"/>
            <a:ext cx="1431235" cy="267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/>
              <a:t>Barak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Arc 31"/>
          <p:cNvSpPr/>
          <p:nvPr/>
        </p:nvSpPr>
        <p:spPr bwMode="auto">
          <a:xfrm>
            <a:off x="8281781" y="6116545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042991" y="4989285"/>
            <a:ext cx="89452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Arc 32"/>
          <p:cNvSpPr/>
          <p:nvPr/>
        </p:nvSpPr>
        <p:spPr bwMode="auto">
          <a:xfrm>
            <a:off x="8279298" y="5636840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 bwMode="auto">
          <a:xfrm>
            <a:off x="8272674" y="5381741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 bwMode="auto">
          <a:xfrm>
            <a:off x="8273882" y="5104643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339526" y="5189168"/>
            <a:ext cx="4721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We have to </a:t>
            </a:r>
            <a:r>
              <a:rPr lang="en-US" sz="2000">
                <a:solidFill>
                  <a:srgbClr val="C00000"/>
                </a:solidFill>
              </a:rPr>
              <a:t>move every item</a:t>
            </a:r>
            <a:r>
              <a:rPr lang="en-US" sz="2000"/>
              <a:t> below the insertion spot </a:t>
            </a:r>
            <a:r>
              <a:rPr lang="en-US" sz="2000">
                <a:solidFill>
                  <a:srgbClr val="C00000"/>
                </a:solidFill>
              </a:rPr>
              <a:t>down by one</a:t>
            </a:r>
            <a:r>
              <a:rPr lang="en-US" sz="2000"/>
              <a:t>! 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352779" y="5908293"/>
            <a:ext cx="4721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And it’s just as slow if we want</a:t>
            </a:r>
            <a:br>
              <a:rPr lang="en-US" sz="2000"/>
            </a:br>
            <a:r>
              <a:rPr lang="en-US" sz="2000"/>
              <a:t>to </a:t>
            </a:r>
            <a:r>
              <a:rPr lang="en-US" sz="2000">
                <a:solidFill>
                  <a:srgbClr val="C00000"/>
                </a:solidFill>
              </a:rPr>
              <a:t>delete an item</a:t>
            </a:r>
            <a:r>
              <a:rPr lang="en-US" sz="2000"/>
              <a:t>!  Yuck!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096539" y="4482546"/>
            <a:ext cx="1379024" cy="201056"/>
            <a:chOff x="7096539" y="4373217"/>
            <a:chExt cx="1379024" cy="201056"/>
          </a:xfrm>
        </p:grpSpPr>
        <p:cxnSp>
          <p:nvCxnSpPr>
            <p:cNvPr id="43" name="Straight Connector 42"/>
            <p:cNvCxnSpPr/>
            <p:nvPr/>
          </p:nvCxnSpPr>
          <p:spPr bwMode="auto">
            <a:xfrm>
              <a:off x="7096539" y="4373217"/>
              <a:ext cx="1362493" cy="1980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>
              <a:off x="7113070" y="4376243"/>
              <a:ext cx="1362493" cy="1980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" name="Arc 48"/>
          <p:cNvSpPr/>
          <p:nvPr/>
        </p:nvSpPr>
        <p:spPr bwMode="auto">
          <a:xfrm flipV="1">
            <a:off x="8293759" y="4606655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 bwMode="auto">
          <a:xfrm flipV="1">
            <a:off x="8287135" y="4868384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 bwMode="auto">
          <a:xfrm flipV="1">
            <a:off x="8270572" y="5110235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 bwMode="auto">
          <a:xfrm flipV="1">
            <a:off x="8283826" y="5381903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 bwMode="auto">
          <a:xfrm flipV="1">
            <a:off x="8287141" y="5643632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 bwMode="auto">
          <a:xfrm flipV="1">
            <a:off x="8270578" y="5875544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 bwMode="auto">
          <a:xfrm>
            <a:off x="8270571" y="5874179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5232774" y="2415008"/>
            <a:ext cx="359727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main()</a:t>
            </a:r>
          </a:p>
          <a:p>
            <a:pPr algn="l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algn="l"/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180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err="1">
                <a:solidFill>
                  <a:schemeClr val="accent6">
                    <a:lumMod val="75000"/>
                  </a:schemeClr>
                </a:solidFill>
              </a:rPr>
              <a:t>numItems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, *</a:t>
            </a:r>
            <a:r>
              <a:rPr lang="en-US" sz="1800" err="1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algn="l"/>
            <a:r>
              <a:rPr lang="en-US" sz="105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sz="40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1800" err="1">
                <a:solidFill>
                  <a:schemeClr val="accent6">
                    <a:lumMod val="75000"/>
                  </a:schemeClr>
                </a:solidFill>
              </a:rPr>
              <a:t>cin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&gt;&gt; </a:t>
            </a:r>
            <a:r>
              <a:rPr lang="en-US" sz="1800" err="1">
                <a:solidFill>
                  <a:schemeClr val="accent1">
                    <a:lumMod val="50000"/>
                  </a:schemeClr>
                </a:solidFill>
              </a:rPr>
              <a:t>numItems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algn="l"/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1800" err="1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1800">
                <a:solidFill>
                  <a:srgbClr val="C00000"/>
                </a:solidFill>
              </a:rPr>
              <a:t>new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1800" err="1">
                <a:solidFill>
                  <a:schemeClr val="accent1">
                    <a:lumMod val="50000"/>
                  </a:schemeClr>
                </a:solidFill>
              </a:rPr>
              <a:t>numItems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pPr algn="l"/>
            <a:r>
              <a:rPr lang="en-US" sz="600">
                <a:solidFill>
                  <a:schemeClr val="accent6">
                    <a:lumMod val="75000"/>
                  </a:schemeClr>
                </a:solidFill>
              </a:rPr>
              <a:t>     </a:t>
            </a:r>
          </a:p>
          <a:p>
            <a:pPr algn="l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293145" y="3695318"/>
            <a:ext cx="46499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Even </a:t>
            </a:r>
            <a:r>
              <a:rPr lang="en-US" sz="2000">
                <a:solidFill>
                  <a:srgbClr val="C00000"/>
                </a:solidFill>
              </a:rPr>
              <a:t>new</a:t>
            </a:r>
            <a:r>
              <a:rPr lang="en-US" sz="2000"/>
              <a:t>/</a:t>
            </a:r>
            <a:r>
              <a:rPr lang="en-US" sz="2000">
                <a:solidFill>
                  <a:srgbClr val="C00000"/>
                </a:solidFill>
              </a:rPr>
              <a:t>delete</a:t>
            </a:r>
            <a:r>
              <a:rPr lang="en-US" sz="2000"/>
              <a:t> don’t really help!</a:t>
            </a:r>
          </a:p>
        </p:txBody>
      </p:sp>
      <p:sp>
        <p:nvSpPr>
          <p:cNvPr id="57" name="Right Arrow 56"/>
          <p:cNvSpPr/>
          <p:nvPr/>
        </p:nvSpPr>
        <p:spPr bwMode="auto">
          <a:xfrm>
            <a:off x="3118845" y="2727020"/>
            <a:ext cx="2325756" cy="166128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Still requires us to know the size ahead of time!</a:t>
            </a:r>
          </a:p>
        </p:txBody>
      </p:sp>
      <p:sp>
        <p:nvSpPr>
          <p:cNvPr id="59" name="Down Arrow 58"/>
          <p:cNvSpPr/>
          <p:nvPr/>
        </p:nvSpPr>
        <p:spPr bwMode="auto">
          <a:xfrm>
            <a:off x="6730831" y="4837490"/>
            <a:ext cx="2126974" cy="1680420"/>
          </a:xfrm>
          <a:prstGeom prst="downArrow">
            <a:avLst>
              <a:gd name="adj1" fmla="val 54673"/>
              <a:gd name="adj2" fmla="val 42311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takes nearly</a:t>
            </a:r>
            <a:r>
              <a:rPr kumimoji="0" lang="en-US" sz="16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1M steps to add a new item!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0" grpId="1" animBg="1"/>
      <p:bldP spid="11" grpId="0"/>
      <p:bldP spid="26" grpId="0" animBg="1"/>
      <p:bldP spid="26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8" grpId="0"/>
      <p:bldP spid="39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8" grpId="0"/>
      <p:bldP spid="57" grpId="0" animBg="1"/>
      <p:bldP spid="57" grpId="1" animBg="1"/>
      <p:bldP spid="59" grpId="0" animBg="1"/>
      <p:bldP spid="5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sz="2800"/>
              <a:t>So Arrays Aren’t Always Great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661" y="766887"/>
            <a:ext cx="4400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Hmm… Can we think of an approach from “real life” that works better than a fixed-sized array?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3850" y="766887"/>
            <a:ext cx="438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What can we think of that: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7771" y="1204606"/>
            <a:ext cx="466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allows you to </a:t>
            </a:r>
            <a:r>
              <a:rPr lang="en-US" sz="1800">
                <a:solidFill>
                  <a:srgbClr val="C00000"/>
                </a:solidFill>
              </a:rPr>
              <a:t>store</a:t>
            </a:r>
            <a:r>
              <a:rPr lang="en-US" sz="1800"/>
              <a:t> an </a:t>
            </a:r>
            <a:br>
              <a:rPr lang="en-US" sz="1800"/>
            </a:br>
            <a:r>
              <a:rPr lang="en-US" sz="1800">
                <a:solidFill>
                  <a:schemeClr val="accent1">
                    <a:lumMod val="50000"/>
                  </a:schemeClr>
                </a:solidFill>
              </a:rPr>
              <a:t>arbitrary number of items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3606" y="1891903"/>
            <a:ext cx="438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makes it fast to </a:t>
            </a:r>
            <a:r>
              <a:rPr lang="en-US" sz="1800">
                <a:solidFill>
                  <a:srgbClr val="C00000"/>
                </a:solidFill>
              </a:rPr>
              <a:t>insert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a </a:t>
            </a:r>
            <a:r>
              <a:rPr lang="en-US" sz="1800">
                <a:solidFill>
                  <a:schemeClr val="accent1">
                    <a:lumMod val="50000"/>
                  </a:schemeClr>
                </a:solidFill>
              </a:rPr>
              <a:t>new item in the middle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3606" y="2544913"/>
            <a:ext cx="438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makes it fast to </a:t>
            </a:r>
            <a:r>
              <a:rPr lang="en-US" sz="1800">
                <a:solidFill>
                  <a:srgbClr val="C00000"/>
                </a:solidFill>
              </a:rPr>
              <a:t>delete</a:t>
            </a:r>
            <a:r>
              <a:rPr lang="en-US" sz="1800">
                <a:solidFill>
                  <a:srgbClr val="FF3300"/>
                </a:solidFill>
              </a:rPr>
              <a:t> </a:t>
            </a:r>
            <a:br>
              <a:rPr lang="en-US" sz="1800">
                <a:solidFill>
                  <a:srgbClr val="FF3300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an</a:t>
            </a:r>
            <a:r>
              <a:rPr lang="en-US" sz="1800">
                <a:solidFill>
                  <a:schemeClr val="accent1">
                    <a:lumMod val="50000"/>
                  </a:schemeClr>
                </a:solidFill>
              </a:rPr>
              <a:t> item from the middle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020" y="2008506"/>
            <a:ext cx="476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How about organizing the items as we would in a </a:t>
            </a:r>
            <a:r>
              <a:rPr lang="en-US" sz="2000">
                <a:solidFill>
                  <a:srgbClr val="0070C0"/>
                </a:solidFill>
              </a:rPr>
              <a:t>Scavenger Hunt</a:t>
            </a:r>
            <a:r>
              <a:rPr lang="en-US" sz="200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7265" y="3358705"/>
            <a:ext cx="13003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>
                <a:solidFill>
                  <a:srgbClr val="6600CC"/>
                </a:solidFill>
              </a:rPr>
              <a:t>?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343518" y="3714808"/>
            <a:ext cx="1709530" cy="21667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0450" y="3090797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/>
              <a:t>The first item is by the </a:t>
            </a:r>
            <a:r>
              <a:rPr lang="en-US" sz="1600">
                <a:solidFill>
                  <a:srgbClr val="FF0000"/>
                </a:solidFill>
              </a:rPr>
              <a:t>tree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591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53" y="3358705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ree"/>
          <p:cNvSpPr>
            <a:spLocks noEditPoints="1" noChangeArrowheads="1"/>
          </p:cNvSpPr>
          <p:nvPr/>
        </p:nvSpPr>
        <p:spPr bwMode="auto">
          <a:xfrm>
            <a:off x="4137455" y="2719475"/>
            <a:ext cx="583477" cy="1005896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Curved Connector 17"/>
          <p:cNvCxnSpPr>
            <a:stCxn id="15" idx="3"/>
            <a:endCxn id="591875" idx="1"/>
          </p:cNvCxnSpPr>
          <p:nvPr/>
        </p:nvCxnSpPr>
        <p:spPr bwMode="auto">
          <a:xfrm>
            <a:off x="1978182" y="3562058"/>
            <a:ext cx="2634071" cy="26832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/>
          <p:cNvSpPr/>
          <p:nvPr/>
        </p:nvSpPr>
        <p:spPr bwMode="auto">
          <a:xfrm>
            <a:off x="3391508" y="3876637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/>
              <a:t>The next item is by the </a:t>
            </a:r>
            <a:r>
              <a:rPr lang="en-US" sz="1600">
                <a:solidFill>
                  <a:srgbClr val="FF0000"/>
                </a:solidFill>
              </a:rPr>
              <a:t>house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591880" name="Picture 8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27" y="5131678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14" y="414661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Curved Connector 85"/>
          <p:cNvCxnSpPr>
            <a:stCxn id="591875" idx="3"/>
          </p:cNvCxnSpPr>
          <p:nvPr/>
        </p:nvCxnSpPr>
        <p:spPr bwMode="auto">
          <a:xfrm>
            <a:off x="5555601" y="3830379"/>
            <a:ext cx="2203219" cy="141557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Rectangle 98"/>
          <p:cNvSpPr/>
          <p:nvPr/>
        </p:nvSpPr>
        <p:spPr bwMode="auto">
          <a:xfrm>
            <a:off x="6677296" y="3675768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/>
              <a:t>The next item is by the </a:t>
            </a:r>
            <a:r>
              <a:rPr lang="en-US" sz="1600">
                <a:solidFill>
                  <a:srgbClr val="FF0000"/>
                </a:solidFill>
              </a:rPr>
              <a:t>tower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100" name="Curved Connector 99"/>
          <p:cNvCxnSpPr>
            <a:stCxn id="591882" idx="2"/>
            <a:endCxn id="591880" idx="2"/>
          </p:cNvCxnSpPr>
          <p:nvPr/>
        </p:nvCxnSpPr>
        <p:spPr bwMode="auto">
          <a:xfrm rot="5400000" flipH="1" flipV="1">
            <a:off x="5417335" y="3768619"/>
            <a:ext cx="454004" cy="5027209"/>
          </a:xfrm>
          <a:prstGeom prst="curvedConnector3">
            <a:avLst>
              <a:gd name="adj1" fmla="val -50352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93" y="556189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1882" name="Picture 10" descr="C:\Program Files (x86)\Microsoft Office\MEDIA\CAGCAT10\j0157763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545" y="5334173"/>
            <a:ext cx="1164376" cy="117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/>
          <p:cNvSpPr/>
          <p:nvPr/>
        </p:nvSpPr>
        <p:spPr bwMode="auto">
          <a:xfrm>
            <a:off x="230108" y="5879262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/>
              <a:t>This is the </a:t>
            </a:r>
            <a:br>
              <a:rPr lang="en-US" sz="1600"/>
            </a:br>
            <a:r>
              <a:rPr lang="en-US" sz="1600">
                <a:solidFill>
                  <a:srgbClr val="FF0000"/>
                </a:solidFill>
              </a:rPr>
              <a:t>last item</a:t>
            </a:r>
            <a:r>
              <a:rPr lang="en-US" sz="1600"/>
              <a:t>!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9842" name="TextBox 589841"/>
          <p:cNvSpPr txBox="1"/>
          <p:nvPr/>
        </p:nvSpPr>
        <p:spPr>
          <a:xfrm>
            <a:off x="4963850" y="843831"/>
            <a:ext cx="412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Using this approach, we can </a:t>
            </a:r>
            <a:r>
              <a:rPr lang="en-US" sz="1800">
                <a:solidFill>
                  <a:srgbClr val="FF0000"/>
                </a:solidFill>
              </a:rPr>
              <a:t>store an arbitrary number of items</a:t>
            </a:r>
            <a:r>
              <a:rPr lang="en-US" sz="1800"/>
              <a:t>!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965824" y="1636662"/>
            <a:ext cx="412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And we can </a:t>
            </a:r>
            <a:r>
              <a:rPr lang="en-US" sz="1800">
                <a:solidFill>
                  <a:srgbClr val="FF0000"/>
                </a:solidFill>
              </a:rPr>
              <a:t>add/remove an item </a:t>
            </a:r>
            <a:r>
              <a:rPr lang="en-US" sz="1800"/>
              <a:t>by just </a:t>
            </a:r>
            <a:r>
              <a:rPr lang="en-US" sz="1800">
                <a:solidFill>
                  <a:srgbClr val="FF0000"/>
                </a:solidFill>
              </a:rPr>
              <a:t>changing a clue </a:t>
            </a:r>
            <a:r>
              <a:rPr lang="en-US" sz="1800"/>
              <a:t>or two!</a:t>
            </a:r>
          </a:p>
        </p:txBody>
      </p:sp>
      <p:sp>
        <p:nvSpPr>
          <p:cNvPr id="589844" name="Down Arrow 589843"/>
          <p:cNvSpPr/>
          <p:nvPr/>
        </p:nvSpPr>
        <p:spPr bwMode="auto">
          <a:xfrm rot="1679019">
            <a:off x="-108642" y="958069"/>
            <a:ext cx="3675707" cy="213474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/>
              <a:t>The hunt starts with a clue to the </a:t>
            </a:r>
            <a:r>
              <a:rPr lang="en-US" sz="2000">
                <a:solidFill>
                  <a:srgbClr val="6600CC"/>
                </a:solidFill>
              </a:rPr>
              <a:t>location of the first chest</a:t>
            </a:r>
            <a:r>
              <a:rPr lang="en-US" sz="2000"/>
              <a:t>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E90A53-9936-402C-A7D6-11230334B2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00" y="2746767"/>
            <a:ext cx="981682" cy="8754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B0B383-74C1-43B5-A2B4-B10C6C2EB0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6690">
            <a:off x="1794541" y="4863310"/>
            <a:ext cx="527395" cy="8186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A03CEA-C785-4E21-87B6-3A43B3A148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62715">
            <a:off x="8356855" y="3474777"/>
            <a:ext cx="740149" cy="888179"/>
          </a:xfrm>
          <a:prstGeom prst="rect">
            <a:avLst/>
          </a:prstGeom>
        </p:spPr>
      </p:pic>
      <p:sp>
        <p:nvSpPr>
          <p:cNvPr id="137" name="Down Arrow 136"/>
          <p:cNvSpPr/>
          <p:nvPr/>
        </p:nvSpPr>
        <p:spPr bwMode="auto">
          <a:xfrm rot="2423085">
            <a:off x="4550931" y="1253378"/>
            <a:ext cx="3675707" cy="276215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/>
              <a:t>Then each chest holds an </a:t>
            </a:r>
            <a:r>
              <a:rPr lang="en-US" sz="2000">
                <a:solidFill>
                  <a:srgbClr val="6600CC"/>
                </a:solidFill>
              </a:rPr>
              <a:t>item</a:t>
            </a:r>
            <a:r>
              <a:rPr lang="en-US" sz="2000"/>
              <a:t> and a clue to the </a:t>
            </a:r>
            <a:r>
              <a:rPr lang="en-US" sz="2000">
                <a:solidFill>
                  <a:srgbClr val="6600CC"/>
                </a:solidFill>
              </a:rPr>
              <a:t>location of the next chest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15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repeatCount="3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9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8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89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2"/>
      <p:bldP spid="7" grpId="0"/>
      <p:bldP spid="7" grpId="2"/>
      <p:bldP spid="8" grpId="0"/>
      <p:bldP spid="8" grpId="1"/>
      <p:bldP spid="9" grpId="0"/>
      <p:bldP spid="9" grpId="1"/>
      <p:bldP spid="10" grpId="0"/>
      <p:bldP spid="10" grpId="1"/>
      <p:bldP spid="13" grpId="0"/>
      <p:bldP spid="13" grpId="1"/>
      <p:bldP spid="13" grpId="2"/>
      <p:bldP spid="14" grpId="0" animBg="1"/>
      <p:bldP spid="15" grpId="0" animBg="1"/>
      <p:bldP spid="16" grpId="0" animBg="1"/>
      <p:bldP spid="83" grpId="0" animBg="1"/>
      <p:bldP spid="99" grpId="0" animBg="1"/>
      <p:bldP spid="102" grpId="0" animBg="1"/>
      <p:bldP spid="589842" grpId="0"/>
      <p:bldP spid="134" grpId="0"/>
      <p:bldP spid="589844" grpId="0" animBg="1"/>
      <p:bldP spid="589844" grpId="1" animBg="1"/>
      <p:bldP spid="137" grpId="0" animBg="1"/>
      <p:bldP spid="13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1EE6-E963-4F3E-9C44-9AA4819024C6}" type="slidenum">
              <a:rPr lang="en-US"/>
              <a:pPr/>
              <a:t>19</a:t>
            </a:fld>
            <a:endParaRPr lang="en-US"/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238017" y="1129799"/>
            <a:ext cx="5585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/>
              <a:t>Ok, so in our </a:t>
            </a:r>
            <a:r>
              <a:rPr lang="en-US">
                <a:solidFill>
                  <a:srgbClr val="6600CC"/>
                </a:solidFill>
              </a:rPr>
              <a:t>Scavenger Hunt</a:t>
            </a:r>
            <a:r>
              <a:rPr lang="en-US"/>
              <a:t>, we had:</a:t>
            </a:r>
          </a:p>
        </p:txBody>
      </p:sp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396093" y="4454084"/>
            <a:ext cx="52691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/>
              <a:t>So here’s the question… can we simulate a Scavenger Hunt with</a:t>
            </a:r>
            <a:br>
              <a:rPr lang="en-US"/>
            </a:br>
            <a:r>
              <a:rPr lang="en-US"/>
              <a:t>a C++ </a:t>
            </a:r>
            <a:r>
              <a:rPr lang="en-US">
                <a:solidFill>
                  <a:srgbClr val="6600CC"/>
                </a:solidFill>
              </a:rPr>
              <a:t>data structure</a:t>
            </a:r>
            <a:r>
              <a:rPr lang="en-US"/>
              <a:t>?</a:t>
            </a: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-685791" y="-228600"/>
            <a:ext cx="66059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200" kern="0"/>
              <a:t>A C++ Scavenger Hunt?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744651" y="18401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 A </a:t>
            </a:r>
            <a:r>
              <a:rPr lang="en-US">
                <a:solidFill>
                  <a:srgbClr val="FF0000"/>
                </a:solidFill>
              </a:rPr>
              <a:t>clue </a:t>
            </a:r>
            <a:r>
              <a:rPr lang="en-US"/>
              <a:t>that leads us to our first treasure </a:t>
            </a:r>
            <a:r>
              <a:rPr lang="en-US">
                <a:solidFill>
                  <a:srgbClr val="6600CC"/>
                </a:solidFill>
              </a:rPr>
              <a:t>chest</a:t>
            </a:r>
            <a:r>
              <a:rPr lang="en-US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4651" y="29183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Each </a:t>
            </a:r>
            <a:r>
              <a:rPr lang="en-US">
                <a:solidFill>
                  <a:srgbClr val="6600CC"/>
                </a:solidFill>
              </a:rPr>
              <a:t>chest</a:t>
            </a:r>
            <a:r>
              <a:rPr lang="en-US"/>
              <a:t> then holds an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item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(e.g., bananas) and a </a:t>
            </a:r>
            <a:r>
              <a:rPr lang="en-US">
                <a:solidFill>
                  <a:srgbClr val="FF0000"/>
                </a:solidFill>
              </a:rPr>
              <a:t>clue </a:t>
            </a:r>
            <a:r>
              <a:rPr lang="en-US"/>
              <a:t>that leads us to the next chest.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78854" y="2623776"/>
            <a:ext cx="3340506" cy="2167589"/>
            <a:chOff x="5619198" y="3528669"/>
            <a:chExt cx="3340506" cy="2167589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6356" y="4752910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5619198" y="3528669"/>
              <a:ext cx="2505837" cy="1695915"/>
              <a:chOff x="5619198" y="3528669"/>
              <a:chExt cx="2505837" cy="169591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5619198" y="3528669"/>
                <a:ext cx="1647732" cy="942522"/>
              </a:xfrm>
              <a:prstGeom prst="rect">
                <a:avLst/>
              </a:prstGeom>
              <a:solidFill>
                <a:srgbClr val="FDFF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Clue: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/>
                  <a:t>The first item is by the </a:t>
                </a:r>
                <a:r>
                  <a:rPr lang="en-US" sz="1600">
                    <a:solidFill>
                      <a:srgbClr val="FF0000"/>
                    </a:solidFill>
                  </a:rPr>
                  <a:t>tree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13" name="Tree"/>
              <p:cNvSpPr>
                <a:spLocks noEditPoints="1" noChangeArrowheads="1"/>
              </p:cNvSpPr>
              <p:nvPr/>
            </p:nvSpPr>
            <p:spPr bwMode="auto">
              <a:xfrm>
                <a:off x="7541558" y="4113680"/>
                <a:ext cx="583477" cy="1005896"/>
              </a:xfrm>
              <a:custGeom>
                <a:avLst/>
                <a:gdLst>
                  <a:gd name="G0" fmla="+- 0 0 0"/>
                  <a:gd name="G1" fmla="*/ 18900 1 3"/>
                  <a:gd name="G2" fmla="*/ 18900 2 3"/>
                  <a:gd name="G3" fmla="+- 18900 0 0"/>
                  <a:gd name="T0" fmla="*/ 10800 w 21600"/>
                  <a:gd name="T1" fmla="*/ 0 h 21600"/>
                  <a:gd name="T2" fmla="*/ 6171 w 21600"/>
                  <a:gd name="T3" fmla="*/ 6300 h 21600"/>
                  <a:gd name="T4" fmla="*/ 3086 w 21600"/>
                  <a:gd name="T5" fmla="*/ 12600 h 21600"/>
                  <a:gd name="T6" fmla="*/ 0 w 21600"/>
                  <a:gd name="T7" fmla="*/ 18900 h 21600"/>
                  <a:gd name="T8" fmla="*/ 15429 w 21600"/>
                  <a:gd name="T9" fmla="*/ 6300 h 21600"/>
                  <a:gd name="T10" fmla="*/ 18514 w 21600"/>
                  <a:gd name="T11" fmla="*/ 12600 h 21600"/>
                  <a:gd name="T12" fmla="*/ 21600 w 21600"/>
                  <a:gd name="T13" fmla="*/ 18900 h 21600"/>
                  <a:gd name="T14" fmla="*/ 17694720 60000 65536"/>
                  <a:gd name="T15" fmla="*/ 11796480 60000 65536"/>
                  <a:gd name="T16" fmla="*/ 11796480 60000 65536"/>
                  <a:gd name="T17" fmla="*/ 11796480 60000 65536"/>
                  <a:gd name="T18" fmla="*/ 0 60000 65536"/>
                  <a:gd name="T19" fmla="*/ 0 60000 65536"/>
                  <a:gd name="T20" fmla="*/ 0 60000 65536"/>
                  <a:gd name="T21" fmla="*/ 761 w 21600"/>
                  <a:gd name="T22" fmla="*/ 22454 h 21600"/>
                  <a:gd name="T23" fmla="*/ 21069 w 21600"/>
                  <a:gd name="T24" fmla="*/ 28282 h 21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00" h="21600">
                    <a:moveTo>
                      <a:pt x="0" y="18900"/>
                    </a:moveTo>
                    <a:lnTo>
                      <a:pt x="9257" y="18900"/>
                    </a:lnTo>
                    <a:lnTo>
                      <a:pt x="9257" y="21600"/>
                    </a:lnTo>
                    <a:lnTo>
                      <a:pt x="12343" y="21600"/>
                    </a:lnTo>
                    <a:lnTo>
                      <a:pt x="12343" y="18900"/>
                    </a:lnTo>
                    <a:lnTo>
                      <a:pt x="21600" y="18900"/>
                    </a:lnTo>
                    <a:lnTo>
                      <a:pt x="12343" y="12600"/>
                    </a:lnTo>
                    <a:lnTo>
                      <a:pt x="18514" y="12600"/>
                    </a:lnTo>
                    <a:lnTo>
                      <a:pt x="12343" y="6300"/>
                    </a:lnTo>
                    <a:lnTo>
                      <a:pt x="15429" y="6300"/>
                    </a:lnTo>
                    <a:lnTo>
                      <a:pt x="10800" y="0"/>
                    </a:lnTo>
                    <a:lnTo>
                      <a:pt x="6171" y="6300"/>
                    </a:lnTo>
                    <a:lnTo>
                      <a:pt x="9257" y="6300"/>
                    </a:lnTo>
                    <a:lnTo>
                      <a:pt x="3086" y="12600"/>
                    </a:lnTo>
                    <a:lnTo>
                      <a:pt x="9257" y="1260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4" name="Curved Connector 13"/>
              <p:cNvCxnSpPr>
                <a:stCxn id="11" idx="3"/>
                <a:endCxn id="12" idx="1"/>
              </p:cNvCxnSpPr>
              <p:nvPr/>
            </p:nvCxnSpPr>
            <p:spPr bwMode="auto">
              <a:xfrm>
                <a:off x="7266930" y="3999930"/>
                <a:ext cx="749426" cy="1224654"/>
              </a:xfrm>
              <a:prstGeom prst="curved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5" name="Rectangle 14"/>
          <p:cNvSpPr/>
          <p:nvPr/>
        </p:nvSpPr>
        <p:spPr bwMode="auto">
          <a:xfrm>
            <a:off x="6522455" y="4157719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/>
              <a:t>The next item is by the </a:t>
            </a:r>
            <a:r>
              <a:rPr lang="en-US" sz="1600">
                <a:solidFill>
                  <a:srgbClr val="FF0000"/>
                </a:solidFill>
              </a:rPr>
              <a:t>house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96093" y="6011014"/>
            <a:ext cx="5269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/>
              <a:t>Why not? Let’s see how.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7557" y="4730888"/>
            <a:ext cx="1879621" cy="1939233"/>
            <a:chOff x="7247557" y="4943136"/>
            <a:chExt cx="1879621" cy="1939233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830" y="5939021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Curved Connector 24"/>
            <p:cNvCxnSpPr/>
            <p:nvPr/>
          </p:nvCxnSpPr>
          <p:spPr bwMode="auto">
            <a:xfrm rot="16200000" flipH="1">
              <a:off x="8064971" y="5281030"/>
              <a:ext cx="1208693" cy="532906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7" name="Picture 8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57" y="5851430"/>
              <a:ext cx="922630" cy="92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ectangle 28"/>
          <p:cNvSpPr/>
          <p:nvPr/>
        </p:nvSpPr>
        <p:spPr bwMode="auto">
          <a:xfrm>
            <a:off x="6755132" y="6050706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/>
              <a:t>The next item is by the </a:t>
            </a:r>
            <a:r>
              <a:rPr lang="en-US" sz="1600">
                <a:solidFill>
                  <a:srgbClr val="FF0000"/>
                </a:solidFill>
              </a:rPr>
              <a:t>tower</a:t>
            </a:r>
            <a:r>
              <a:rPr lang="en-US" sz="1600"/>
              <a:t>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0" name="Curved Connector 29"/>
          <p:cNvCxnSpPr/>
          <p:nvPr/>
        </p:nvCxnSpPr>
        <p:spPr bwMode="auto">
          <a:xfrm rot="16200000" flipH="1">
            <a:off x="8539653" y="6859861"/>
            <a:ext cx="1208693" cy="532906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4D0DD46-1351-4FA6-85E9-473295578C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659" y="3226749"/>
            <a:ext cx="981682" cy="8754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0C287B2-FE60-45F8-95B1-0EFF060D38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66310">
            <a:off x="8174428" y="5227122"/>
            <a:ext cx="740149" cy="888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4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1"/>
      <p:bldP spid="642052" grpId="2"/>
      <p:bldP spid="642054" grpId="0"/>
      <p:bldP spid="642054" grpId="1"/>
      <p:bldP spid="2" grpId="0"/>
      <p:bldP spid="2" grpId="1"/>
      <p:bldP spid="10" grpId="0"/>
      <p:bldP spid="10" grpId="1"/>
      <p:bldP spid="15" grpId="0" animBg="1"/>
      <p:bldP spid="17" grpId="0"/>
      <p:bldP spid="17" grpId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/>
              <a:t>Assignment Operators</a:t>
            </a:r>
            <a:r>
              <a:rPr lang="en-US" sz="3200">
                <a:solidFill>
                  <a:schemeClr val="tx2"/>
                </a:solidFill>
              </a:rPr>
              <a:t>…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rgbClr val="FF0000"/>
                </a:solidFill>
              </a:rPr>
              <a:t>What’s the big picture?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4088" y="1180708"/>
            <a:ext cx="7043206" cy="55710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042" y="1137185"/>
            <a:ext cx="688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Just as we need a special copy constructor function to create a </a:t>
            </a:r>
            <a:r>
              <a:rPr lang="en-US" sz="2000">
                <a:solidFill>
                  <a:srgbClr val="FF0000"/>
                </a:solidFill>
              </a:rPr>
              <a:t>new class variable</a:t>
            </a:r>
            <a:r>
              <a:rPr lang="en-US" sz="2000">
                <a:solidFill>
                  <a:schemeClr val="tx1"/>
                </a:solidFill>
              </a:rPr>
              <a:t> from an </a:t>
            </a:r>
            <a:r>
              <a:rPr lang="en-US" sz="2000">
                <a:solidFill>
                  <a:srgbClr val="7030A0"/>
                </a:solidFill>
              </a:rPr>
              <a:t>existing one</a:t>
            </a:r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67720-C6DD-447B-BEC4-0FC1134AAF00}"/>
              </a:ext>
            </a:extLst>
          </p:cNvPr>
          <p:cNvSpPr txBox="1"/>
          <p:nvPr/>
        </p:nvSpPr>
        <p:spPr>
          <a:xfrm>
            <a:off x="184042" y="3320544"/>
            <a:ext cx="3398569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err="1">
                <a:solidFill>
                  <a:schemeClr val="tx1"/>
                </a:solidFill>
              </a:rPr>
              <a:t>constructJoeFromJan</a:t>
            </a:r>
            <a:r>
              <a:rPr lang="en-US" sz="180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</a:t>
            </a:r>
            <a:r>
              <a:rPr lang="en-US" sz="1800" err="1">
                <a:solidFill>
                  <a:schemeClr val="tx1"/>
                </a:solidFill>
              </a:rPr>
              <a:t>PiNerd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rgbClr val="7030A0"/>
                </a:solidFill>
              </a:rPr>
              <a:t>jan</a:t>
            </a:r>
            <a:r>
              <a:rPr lang="en-US" sz="1800">
                <a:solidFill>
                  <a:schemeClr val="tx1"/>
                </a:solidFill>
              </a:rPr>
              <a:t>(5);</a:t>
            </a:r>
          </a:p>
          <a:p>
            <a:pPr algn="l"/>
            <a:endParaRPr lang="en-US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</a:t>
            </a:r>
            <a:r>
              <a:rPr lang="en-US" sz="1800" err="1">
                <a:solidFill>
                  <a:schemeClr val="tx1"/>
                </a:solidFill>
              </a:rPr>
              <a:t>PiNerd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joe</a:t>
            </a:r>
            <a:r>
              <a:rPr lang="en-US" sz="1800">
                <a:solidFill>
                  <a:schemeClr val="tx1"/>
                </a:solidFill>
              </a:rPr>
              <a:t>(</a:t>
            </a:r>
            <a:r>
              <a:rPr lang="en-US" sz="1800" err="1">
                <a:solidFill>
                  <a:srgbClr val="7030A0"/>
                </a:solidFill>
              </a:rPr>
              <a:t>jan</a:t>
            </a:r>
            <a:r>
              <a:rPr lang="en-US" sz="1800">
                <a:solidFill>
                  <a:schemeClr val="tx1"/>
                </a:solidFill>
              </a:rPr>
              <a:t>); </a:t>
            </a:r>
          </a:p>
          <a:p>
            <a:pPr algn="l"/>
            <a:endParaRPr lang="en-US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…</a:t>
            </a:r>
            <a:endParaRPr lang="en-US" sz="1100">
              <a:solidFill>
                <a:schemeClr val="tx1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B1662-37E6-4401-8370-B6CE8EABA0E1}"/>
              </a:ext>
            </a:extLst>
          </p:cNvPr>
          <p:cNvSpPr txBox="1"/>
          <p:nvPr/>
        </p:nvSpPr>
        <p:spPr>
          <a:xfrm>
            <a:off x="28097" y="5720815"/>
            <a:ext cx="70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We often need to create a special assignment function to correctly </a:t>
            </a:r>
            <a:r>
              <a:rPr lang="en-US" sz="2000">
                <a:solidFill>
                  <a:schemeClr val="tx1"/>
                </a:solidFill>
              </a:rPr>
              <a:t>change an </a:t>
            </a:r>
            <a:r>
              <a:rPr lang="en-US" sz="2000">
                <a:solidFill>
                  <a:srgbClr val="FF0000"/>
                </a:solidFill>
              </a:rPr>
              <a:t>existing variable’s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value to another </a:t>
            </a:r>
            <a:r>
              <a:rPr lang="en-US" sz="2000">
                <a:solidFill>
                  <a:srgbClr val="FF0000"/>
                </a:solidFill>
              </a:rPr>
              <a:t>existing variable</a:t>
            </a:r>
            <a:r>
              <a:rPr lang="en-US" sz="2000"/>
              <a:t>. It’s called automatically when we use =.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7BC07-BAF2-4FE2-B06E-7C99EBE02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294" y="1202676"/>
            <a:ext cx="1657656" cy="10642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51FF9F-E185-440C-B443-5520D242386F}"/>
              </a:ext>
            </a:extLst>
          </p:cNvPr>
          <p:cNvSpPr txBox="1"/>
          <p:nvPr/>
        </p:nvSpPr>
        <p:spPr>
          <a:xfrm>
            <a:off x="3649929" y="3326795"/>
            <a:ext cx="3421375" cy="23020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/>
              <a:t>void </a:t>
            </a:r>
            <a:r>
              <a:rPr lang="en-US" sz="1800" err="1">
                <a:solidFill>
                  <a:schemeClr val="tx1"/>
                </a:solidFill>
              </a:rPr>
              <a:t>reassignJoeToJan</a:t>
            </a:r>
            <a:r>
              <a:rPr lang="en-US" sz="180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800"/>
              <a:t>  </a:t>
            </a:r>
            <a:r>
              <a:rPr lang="en-US" sz="1800" err="1"/>
              <a:t>PiNerd</a:t>
            </a:r>
            <a:r>
              <a:rPr lang="en-US" sz="1800"/>
              <a:t> </a:t>
            </a:r>
            <a:r>
              <a:rPr lang="en-US" sz="1800">
                <a:solidFill>
                  <a:srgbClr val="7030A0"/>
                </a:solidFill>
              </a:rPr>
              <a:t>joe</a:t>
            </a:r>
            <a:r>
              <a:rPr lang="en-US" sz="1800">
                <a:solidFill>
                  <a:schemeClr val="tx1"/>
                </a:solidFill>
              </a:rPr>
              <a:t>(3), </a:t>
            </a:r>
            <a:r>
              <a:rPr lang="en-US" sz="1800" err="1">
                <a:solidFill>
                  <a:srgbClr val="7030A0"/>
                </a:solidFill>
              </a:rPr>
              <a:t>jan</a:t>
            </a:r>
            <a:r>
              <a:rPr lang="en-US" sz="1800"/>
              <a:t>(5);</a:t>
            </a:r>
            <a:br>
              <a:rPr lang="en-US" sz="1800">
                <a:solidFill>
                  <a:schemeClr val="tx1"/>
                </a:solidFill>
              </a:rPr>
            </a:br>
            <a:endParaRPr lang="en-US" sz="1600">
              <a:solidFill>
                <a:srgbClr val="7030A0"/>
              </a:solidFill>
            </a:endParaRPr>
          </a:p>
          <a:p>
            <a:pPr algn="l"/>
            <a:r>
              <a:rPr lang="en-US" sz="1800">
                <a:solidFill>
                  <a:srgbClr val="7030A0"/>
                </a:solidFill>
              </a:rPr>
              <a:t>  joe = </a:t>
            </a:r>
            <a:r>
              <a:rPr lang="en-US" sz="1800" err="1">
                <a:solidFill>
                  <a:srgbClr val="7030A0"/>
                </a:solidFill>
              </a:rPr>
              <a:t>jan</a:t>
            </a:r>
            <a:r>
              <a:rPr lang="en-US" sz="1800">
                <a:solidFill>
                  <a:srgbClr val="7030A0"/>
                </a:solidFill>
              </a:rPr>
              <a:t>;</a:t>
            </a:r>
            <a:endParaRPr lang="en-US" sz="1800">
              <a:solidFill>
                <a:schemeClr val="tx1"/>
              </a:solidFill>
            </a:endParaRPr>
          </a:p>
          <a:p>
            <a:pPr algn="l"/>
            <a:endParaRPr lang="en-US" sz="11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13315" name="Group 13314">
            <a:extLst>
              <a:ext uri="{FF2B5EF4-FFF2-40B4-BE49-F238E27FC236}">
                <a16:creationId xmlns:a16="http://schemas.microsoft.com/office/drawing/2014/main" id="{7FD3B8D0-6730-45E8-9788-8D2400681F44}"/>
              </a:ext>
            </a:extLst>
          </p:cNvPr>
          <p:cNvGrpSpPr/>
          <p:nvPr/>
        </p:nvGrpSpPr>
        <p:grpSpPr>
          <a:xfrm>
            <a:off x="2021360" y="1854683"/>
            <a:ext cx="1232205" cy="1392178"/>
            <a:chOff x="-1174422" y="811376"/>
            <a:chExt cx="1232205" cy="1392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F85A08-5939-4E32-BE9B-2EE9254C1D6E}"/>
                </a:ext>
              </a:extLst>
            </p:cNvPr>
            <p:cNvSpPr/>
            <p:nvPr/>
          </p:nvSpPr>
          <p:spPr bwMode="auto">
            <a:xfrm>
              <a:off x="-727022" y="970303"/>
              <a:ext cx="449704" cy="3337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3F3FBB-245B-4E75-95AE-5BA2DEA92118}"/>
                </a:ext>
              </a:extLst>
            </p:cNvPr>
            <p:cNvSpPr txBox="1"/>
            <p:nvPr/>
          </p:nvSpPr>
          <p:spPr>
            <a:xfrm>
              <a:off x="-1174422" y="81137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err="1"/>
                <a:t>jan</a:t>
              </a:r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577650A-0C36-4687-96B9-EA330511485C}"/>
                </a:ext>
              </a:extLst>
            </p:cNvPr>
            <p:cNvSpPr/>
            <p:nvPr/>
          </p:nvSpPr>
          <p:spPr bwMode="auto">
            <a:xfrm>
              <a:off x="-654515" y="1038715"/>
              <a:ext cx="300587" cy="1419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3313" name="Group 13312">
              <a:extLst>
                <a:ext uri="{FF2B5EF4-FFF2-40B4-BE49-F238E27FC236}">
                  <a16:creationId xmlns:a16="http://schemas.microsoft.com/office/drawing/2014/main" id="{52838032-B751-49BE-AA08-851F225361EE}"/>
                </a:ext>
              </a:extLst>
            </p:cNvPr>
            <p:cNvGrpSpPr/>
            <p:nvPr/>
          </p:nvGrpSpPr>
          <p:grpSpPr>
            <a:xfrm>
              <a:off x="-221461" y="1137317"/>
              <a:ext cx="279244" cy="1066237"/>
              <a:chOff x="-281421" y="1137185"/>
              <a:chExt cx="279244" cy="103447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7E975C-84E3-4E7A-ACBC-AAB55D4C86F3}"/>
                  </a:ext>
                </a:extLst>
              </p:cNvPr>
              <p:cNvSpPr/>
              <p:nvPr/>
            </p:nvSpPr>
            <p:spPr bwMode="auto">
              <a:xfrm>
                <a:off x="-238141" y="113718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4A7357-E653-43E1-9341-3899957DAD36}"/>
                  </a:ext>
                </a:extLst>
              </p:cNvPr>
              <p:cNvSpPr/>
              <p:nvPr/>
            </p:nvSpPr>
            <p:spPr bwMode="auto">
              <a:xfrm>
                <a:off x="-237116" y="133412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3C95ABF-A643-4CA8-8726-FACC8C0426AB}"/>
                  </a:ext>
                </a:extLst>
              </p:cNvPr>
              <p:cNvSpPr/>
              <p:nvPr/>
            </p:nvSpPr>
            <p:spPr bwMode="auto">
              <a:xfrm>
                <a:off x="-238141" y="153106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956A0C-5805-4ED2-B669-B1F0F2BA0877}"/>
                  </a:ext>
                </a:extLst>
              </p:cNvPr>
              <p:cNvSpPr/>
              <p:nvPr/>
            </p:nvSpPr>
            <p:spPr bwMode="auto">
              <a:xfrm>
                <a:off x="-238141" y="172800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679C6AB-A5F3-467C-B3C3-D332E7CE109D}"/>
                  </a:ext>
                </a:extLst>
              </p:cNvPr>
              <p:cNvSpPr/>
              <p:nvPr/>
            </p:nvSpPr>
            <p:spPr bwMode="auto">
              <a:xfrm>
                <a:off x="-239901" y="192494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3312" name="TextBox 13311">
                <a:extLst>
                  <a:ext uri="{FF2B5EF4-FFF2-40B4-BE49-F238E27FC236}">
                    <a16:creationId xmlns:a16="http://schemas.microsoft.com/office/drawing/2014/main" id="{FF2CA567-6A40-4B36-90FE-DB1365D60C0F}"/>
                  </a:ext>
                </a:extLst>
              </p:cNvPr>
              <p:cNvSpPr txBox="1"/>
              <p:nvPr/>
            </p:nvSpPr>
            <p:spPr>
              <a:xfrm>
                <a:off x="-281421" y="1155995"/>
                <a:ext cx="27924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/>
                  <a:t>3</a:t>
                </a:r>
              </a:p>
              <a:p>
                <a:r>
                  <a:rPr lang="en-US" sz="1200"/>
                  <a:t>1</a:t>
                </a:r>
              </a:p>
              <a:p>
                <a:pPr algn="l"/>
                <a:r>
                  <a:rPr lang="en-US" sz="1200"/>
                  <a:t>4</a:t>
                </a:r>
              </a:p>
              <a:p>
                <a:pPr algn="l"/>
                <a:r>
                  <a:rPr lang="en-US" sz="1200"/>
                  <a:t>1</a:t>
                </a:r>
              </a:p>
              <a:p>
                <a:pPr algn="l"/>
                <a:r>
                  <a:rPr lang="en-US" sz="1200"/>
                  <a:t>5</a:t>
                </a:r>
              </a:p>
            </p:txBody>
          </p:sp>
        </p:grpSp>
        <p:sp>
          <p:nvSpPr>
            <p:cNvPr id="13314" name="Freeform: Shape 13313">
              <a:extLst>
                <a:ext uri="{FF2B5EF4-FFF2-40B4-BE49-F238E27FC236}">
                  <a16:creationId xmlns:a16="http://schemas.microsoft.com/office/drawing/2014/main" id="{D3BB8BCA-AFCA-4C13-8C98-BA094B3720C0}"/>
                </a:ext>
              </a:extLst>
            </p:cNvPr>
            <p:cNvSpPr/>
            <p:nvPr/>
          </p:nvSpPr>
          <p:spPr bwMode="auto">
            <a:xfrm>
              <a:off x="-479686" y="1116767"/>
              <a:ext cx="314794" cy="44971"/>
            </a:xfrm>
            <a:custGeom>
              <a:avLst/>
              <a:gdLst>
                <a:gd name="connsiteX0" fmla="*/ 0 w 314794"/>
                <a:gd name="connsiteY0" fmla="*/ 0 h 44971"/>
                <a:gd name="connsiteX1" fmla="*/ 314794 w 314794"/>
                <a:gd name="connsiteY1" fmla="*/ 44971 h 4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794" h="44971">
                  <a:moveTo>
                    <a:pt x="0" y="0"/>
                  </a:moveTo>
                  <a:cubicBezTo>
                    <a:pt x="103682" y="19987"/>
                    <a:pt x="207365" y="39974"/>
                    <a:pt x="314794" y="4497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17" name="Group 13316">
            <a:extLst>
              <a:ext uri="{FF2B5EF4-FFF2-40B4-BE49-F238E27FC236}">
                <a16:creationId xmlns:a16="http://schemas.microsoft.com/office/drawing/2014/main" id="{E6D14501-A194-40D4-9CEF-1E7A1966BA85}"/>
              </a:ext>
            </a:extLst>
          </p:cNvPr>
          <p:cNvGrpSpPr/>
          <p:nvPr/>
        </p:nvGrpSpPr>
        <p:grpSpPr>
          <a:xfrm>
            <a:off x="300008" y="1841373"/>
            <a:ext cx="897104" cy="492691"/>
            <a:chOff x="689474" y="2184321"/>
            <a:chExt cx="897104" cy="49269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B66671-61B1-49C5-82D7-36C2F9F8578D}"/>
                </a:ext>
              </a:extLst>
            </p:cNvPr>
            <p:cNvSpPr/>
            <p:nvPr/>
          </p:nvSpPr>
          <p:spPr bwMode="auto">
            <a:xfrm>
              <a:off x="1136874" y="2343248"/>
              <a:ext cx="449704" cy="3337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1C47A4C-78AA-4E85-B1F1-6CECCC34B8A5}"/>
                </a:ext>
              </a:extLst>
            </p:cNvPr>
            <p:cNvSpPr txBox="1"/>
            <p:nvPr/>
          </p:nvSpPr>
          <p:spPr>
            <a:xfrm>
              <a:off x="689474" y="2184321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/>
                <a:t>joe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1FE4CC5-9ECE-4099-8F51-EF01A47E8F9E}"/>
                </a:ext>
              </a:extLst>
            </p:cNvPr>
            <p:cNvSpPr/>
            <p:nvPr/>
          </p:nvSpPr>
          <p:spPr bwMode="auto">
            <a:xfrm>
              <a:off x="1209381" y="2411660"/>
              <a:ext cx="300587" cy="1419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13316" name="Group 13315">
            <a:extLst>
              <a:ext uri="{FF2B5EF4-FFF2-40B4-BE49-F238E27FC236}">
                <a16:creationId xmlns:a16="http://schemas.microsoft.com/office/drawing/2014/main" id="{4F278767-265C-443A-A9F9-E1C66FC4AC2C}"/>
              </a:ext>
            </a:extLst>
          </p:cNvPr>
          <p:cNvGrpSpPr/>
          <p:nvPr/>
        </p:nvGrpSpPr>
        <p:grpSpPr>
          <a:xfrm>
            <a:off x="994744" y="2146764"/>
            <a:ext cx="479871" cy="1035486"/>
            <a:chOff x="1384210" y="2489712"/>
            <a:chExt cx="479871" cy="103548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0C582FA-0FE4-4CB7-9B6F-F67889974924}"/>
                </a:ext>
              </a:extLst>
            </p:cNvPr>
            <p:cNvGrpSpPr/>
            <p:nvPr/>
          </p:nvGrpSpPr>
          <p:grpSpPr>
            <a:xfrm>
              <a:off x="1683955" y="2510262"/>
              <a:ext cx="180126" cy="1014936"/>
              <a:chOff x="-239901" y="1137185"/>
              <a:chExt cx="180126" cy="9847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C815DB3-9E9A-4B25-9967-F0EDAD349881}"/>
                  </a:ext>
                </a:extLst>
              </p:cNvPr>
              <p:cNvSpPr/>
              <p:nvPr/>
            </p:nvSpPr>
            <p:spPr bwMode="auto">
              <a:xfrm>
                <a:off x="-238141" y="113718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3B49A66-F01D-40F7-96CC-AF88DC519286}"/>
                  </a:ext>
                </a:extLst>
              </p:cNvPr>
              <p:cNvSpPr/>
              <p:nvPr/>
            </p:nvSpPr>
            <p:spPr bwMode="auto">
              <a:xfrm>
                <a:off x="-237116" y="133412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4BE380-686A-49F1-BF63-A5BB5444F36C}"/>
                  </a:ext>
                </a:extLst>
              </p:cNvPr>
              <p:cNvSpPr/>
              <p:nvPr/>
            </p:nvSpPr>
            <p:spPr bwMode="auto">
              <a:xfrm>
                <a:off x="-238141" y="153106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BECB0B4-B545-4B80-A91F-7EC28A486D55}"/>
                  </a:ext>
                </a:extLst>
              </p:cNvPr>
              <p:cNvSpPr/>
              <p:nvPr/>
            </p:nvSpPr>
            <p:spPr bwMode="auto">
              <a:xfrm>
                <a:off x="-238141" y="172800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D55BA3F-A64C-4D3E-A640-39CA76DE4000}"/>
                  </a:ext>
                </a:extLst>
              </p:cNvPr>
              <p:cNvSpPr/>
              <p:nvPr/>
            </p:nvSpPr>
            <p:spPr bwMode="auto">
              <a:xfrm>
                <a:off x="-239901" y="192494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43A90CD-CC77-47C3-BC59-3D94C76B220D}"/>
                </a:ext>
              </a:extLst>
            </p:cNvPr>
            <p:cNvSpPr/>
            <p:nvPr/>
          </p:nvSpPr>
          <p:spPr bwMode="auto">
            <a:xfrm>
              <a:off x="1384210" y="2489712"/>
              <a:ext cx="314794" cy="44971"/>
            </a:xfrm>
            <a:custGeom>
              <a:avLst/>
              <a:gdLst>
                <a:gd name="connsiteX0" fmla="*/ 0 w 314794"/>
                <a:gd name="connsiteY0" fmla="*/ 0 h 44971"/>
                <a:gd name="connsiteX1" fmla="*/ 314794 w 314794"/>
                <a:gd name="connsiteY1" fmla="*/ 44971 h 4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794" h="44971">
                  <a:moveTo>
                    <a:pt x="0" y="0"/>
                  </a:moveTo>
                  <a:cubicBezTo>
                    <a:pt x="103682" y="19987"/>
                    <a:pt x="207365" y="39974"/>
                    <a:pt x="314794" y="4497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18" name="TextBox 13317">
            <a:extLst>
              <a:ext uri="{FF2B5EF4-FFF2-40B4-BE49-F238E27FC236}">
                <a16:creationId xmlns:a16="http://schemas.microsoft.com/office/drawing/2014/main" id="{A8E8F19F-0596-48F3-9A0F-FC3684ECA500}"/>
              </a:ext>
            </a:extLst>
          </p:cNvPr>
          <p:cNvSpPr txBox="1"/>
          <p:nvPr/>
        </p:nvSpPr>
        <p:spPr>
          <a:xfrm>
            <a:off x="2970426" y="2191735"/>
            <a:ext cx="279244" cy="104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/>
              <a:t>3</a:t>
            </a:r>
          </a:p>
          <a:p>
            <a:r>
              <a:rPr lang="en-US" sz="1200"/>
              <a:t>1</a:t>
            </a:r>
          </a:p>
          <a:p>
            <a:pPr algn="l"/>
            <a:r>
              <a:rPr lang="en-US" sz="1200"/>
              <a:t>4</a:t>
            </a:r>
          </a:p>
          <a:p>
            <a:pPr algn="l"/>
            <a:r>
              <a:rPr lang="en-US" sz="1200"/>
              <a:t>1</a:t>
            </a:r>
          </a:p>
          <a:p>
            <a:pPr algn="l"/>
            <a:r>
              <a:rPr lang="en-US" sz="1200"/>
              <a:t>5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3013F1-7892-41F9-AFB4-B7A5777F6933}"/>
              </a:ext>
            </a:extLst>
          </p:cNvPr>
          <p:cNvGrpSpPr/>
          <p:nvPr/>
        </p:nvGrpSpPr>
        <p:grpSpPr>
          <a:xfrm>
            <a:off x="5254370" y="1867041"/>
            <a:ext cx="1232205" cy="1392178"/>
            <a:chOff x="-1174422" y="811376"/>
            <a:chExt cx="1232205" cy="139217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EEBCF4E-4AEF-4A38-9C55-3B1FB78ABA4B}"/>
                </a:ext>
              </a:extLst>
            </p:cNvPr>
            <p:cNvSpPr/>
            <p:nvPr/>
          </p:nvSpPr>
          <p:spPr bwMode="auto">
            <a:xfrm>
              <a:off x="-727022" y="970303"/>
              <a:ext cx="449704" cy="3337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C83BDB-90C9-4EDD-BC8C-342493223E10}"/>
                </a:ext>
              </a:extLst>
            </p:cNvPr>
            <p:cNvSpPr txBox="1"/>
            <p:nvPr/>
          </p:nvSpPr>
          <p:spPr>
            <a:xfrm>
              <a:off x="-1174422" y="81137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err="1"/>
                <a:t>jan</a:t>
              </a:r>
              <a:endParaRPr lang="en-US" sz="18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E9DC7BC-F2D2-42DF-88B2-D29CEACF7A46}"/>
                </a:ext>
              </a:extLst>
            </p:cNvPr>
            <p:cNvSpPr/>
            <p:nvPr/>
          </p:nvSpPr>
          <p:spPr bwMode="auto">
            <a:xfrm>
              <a:off x="-654515" y="1038715"/>
              <a:ext cx="300587" cy="1419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A9C970F-0CD9-4B2C-A4F8-882292B9ACBE}"/>
                </a:ext>
              </a:extLst>
            </p:cNvPr>
            <p:cNvGrpSpPr/>
            <p:nvPr/>
          </p:nvGrpSpPr>
          <p:grpSpPr>
            <a:xfrm>
              <a:off x="-221461" y="1137317"/>
              <a:ext cx="279244" cy="1066237"/>
              <a:chOff x="-281421" y="1137185"/>
              <a:chExt cx="279244" cy="103447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C26AC2-2B32-427B-AA85-4A1488FD6B55}"/>
                  </a:ext>
                </a:extLst>
              </p:cNvPr>
              <p:cNvSpPr/>
              <p:nvPr/>
            </p:nvSpPr>
            <p:spPr bwMode="auto">
              <a:xfrm>
                <a:off x="-238141" y="113718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6C7FD74-B0D7-4527-81C6-385980B9A4E3}"/>
                  </a:ext>
                </a:extLst>
              </p:cNvPr>
              <p:cNvSpPr/>
              <p:nvPr/>
            </p:nvSpPr>
            <p:spPr bwMode="auto">
              <a:xfrm>
                <a:off x="-237116" y="133412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2D00274-A61E-4A69-BB81-FF06CB978C73}"/>
                  </a:ext>
                </a:extLst>
              </p:cNvPr>
              <p:cNvSpPr/>
              <p:nvPr/>
            </p:nvSpPr>
            <p:spPr bwMode="auto">
              <a:xfrm>
                <a:off x="-238141" y="153106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337FD15-A778-4AB9-A3D0-CCB5E8616B54}"/>
                  </a:ext>
                </a:extLst>
              </p:cNvPr>
              <p:cNvSpPr/>
              <p:nvPr/>
            </p:nvSpPr>
            <p:spPr bwMode="auto">
              <a:xfrm>
                <a:off x="-238141" y="172800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5C50CC2-F40C-4928-B313-06A2EF1A16E1}"/>
                  </a:ext>
                </a:extLst>
              </p:cNvPr>
              <p:cNvSpPr/>
              <p:nvPr/>
            </p:nvSpPr>
            <p:spPr bwMode="auto">
              <a:xfrm>
                <a:off x="-239901" y="192494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D0C41EF-27C6-4D07-90C7-A0446009F5CC}"/>
                  </a:ext>
                </a:extLst>
              </p:cNvPr>
              <p:cNvSpPr txBox="1"/>
              <p:nvPr/>
            </p:nvSpPr>
            <p:spPr>
              <a:xfrm>
                <a:off x="-281421" y="1155995"/>
                <a:ext cx="27924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/>
                  <a:t>3</a:t>
                </a:r>
              </a:p>
              <a:p>
                <a:r>
                  <a:rPr lang="en-US" sz="1200"/>
                  <a:t>1</a:t>
                </a:r>
              </a:p>
              <a:p>
                <a:pPr algn="l"/>
                <a:r>
                  <a:rPr lang="en-US" sz="1200"/>
                  <a:t>4</a:t>
                </a:r>
              </a:p>
              <a:p>
                <a:pPr algn="l"/>
                <a:r>
                  <a:rPr lang="en-US" sz="1200"/>
                  <a:t>1</a:t>
                </a:r>
              </a:p>
              <a:p>
                <a:pPr algn="l"/>
                <a:r>
                  <a:rPr lang="en-US" sz="1200"/>
                  <a:t>5</a:t>
                </a:r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4C7E907-D7C7-4F4D-9DD4-88018D3C06B2}"/>
                </a:ext>
              </a:extLst>
            </p:cNvPr>
            <p:cNvSpPr/>
            <p:nvPr/>
          </p:nvSpPr>
          <p:spPr bwMode="auto">
            <a:xfrm>
              <a:off x="-479686" y="1116767"/>
              <a:ext cx="314794" cy="44971"/>
            </a:xfrm>
            <a:custGeom>
              <a:avLst/>
              <a:gdLst>
                <a:gd name="connsiteX0" fmla="*/ 0 w 314794"/>
                <a:gd name="connsiteY0" fmla="*/ 0 h 44971"/>
                <a:gd name="connsiteX1" fmla="*/ 314794 w 314794"/>
                <a:gd name="connsiteY1" fmla="*/ 44971 h 4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794" h="44971">
                  <a:moveTo>
                    <a:pt x="0" y="0"/>
                  </a:moveTo>
                  <a:cubicBezTo>
                    <a:pt x="103682" y="19987"/>
                    <a:pt x="207365" y="39974"/>
                    <a:pt x="314794" y="4497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54B0281-1117-4D7B-829E-8F56C43E1A14}"/>
              </a:ext>
            </a:extLst>
          </p:cNvPr>
          <p:cNvGrpSpPr/>
          <p:nvPr/>
        </p:nvGrpSpPr>
        <p:grpSpPr>
          <a:xfrm>
            <a:off x="3533018" y="1853731"/>
            <a:ext cx="897104" cy="492691"/>
            <a:chOff x="689474" y="2184321"/>
            <a:chExt cx="897104" cy="49269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30B5C7C-8C6D-44EA-9CC6-023CA127CE24}"/>
                </a:ext>
              </a:extLst>
            </p:cNvPr>
            <p:cNvSpPr/>
            <p:nvPr/>
          </p:nvSpPr>
          <p:spPr bwMode="auto">
            <a:xfrm>
              <a:off x="1136874" y="2343248"/>
              <a:ext cx="449704" cy="3337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5DA68-34BC-4D5C-AF59-5A8D5B1FBD37}"/>
                </a:ext>
              </a:extLst>
            </p:cNvPr>
            <p:cNvSpPr txBox="1"/>
            <p:nvPr/>
          </p:nvSpPr>
          <p:spPr>
            <a:xfrm>
              <a:off x="689474" y="2184321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/>
                <a:t>joe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44CF537-1781-46F0-A3C1-E0BD2CA85BE1}"/>
                </a:ext>
              </a:extLst>
            </p:cNvPr>
            <p:cNvSpPr/>
            <p:nvPr/>
          </p:nvSpPr>
          <p:spPr bwMode="auto">
            <a:xfrm>
              <a:off x="1209381" y="2411660"/>
              <a:ext cx="300587" cy="1419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3319" name="TextBox 13318">
            <a:extLst>
              <a:ext uri="{FF2B5EF4-FFF2-40B4-BE49-F238E27FC236}">
                <a16:creationId xmlns:a16="http://schemas.microsoft.com/office/drawing/2014/main" id="{174049CB-D519-4AE3-90DE-D7277D41B942}"/>
              </a:ext>
            </a:extLst>
          </p:cNvPr>
          <p:cNvSpPr txBox="1"/>
          <p:nvPr/>
        </p:nvSpPr>
        <p:spPr>
          <a:xfrm>
            <a:off x="2880263" y="1753335"/>
            <a:ext cx="10310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3322" name="Group 13321">
            <a:extLst>
              <a:ext uri="{FF2B5EF4-FFF2-40B4-BE49-F238E27FC236}">
                <a16:creationId xmlns:a16="http://schemas.microsoft.com/office/drawing/2014/main" id="{4401E20B-74C7-484B-B7E1-5FF9F7B92A4A}"/>
              </a:ext>
            </a:extLst>
          </p:cNvPr>
          <p:cNvGrpSpPr/>
          <p:nvPr/>
        </p:nvGrpSpPr>
        <p:grpSpPr>
          <a:xfrm>
            <a:off x="4227754" y="2159122"/>
            <a:ext cx="540938" cy="671145"/>
            <a:chOff x="4617220" y="2569525"/>
            <a:chExt cx="540938" cy="67114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11B385E-C096-4FCC-9303-B077E42FE3A1}"/>
                </a:ext>
              </a:extLst>
            </p:cNvPr>
            <p:cNvGrpSpPr/>
            <p:nvPr/>
          </p:nvGrpSpPr>
          <p:grpSpPr>
            <a:xfrm>
              <a:off x="4617220" y="2569525"/>
              <a:ext cx="479871" cy="629512"/>
              <a:chOff x="1384210" y="2489712"/>
              <a:chExt cx="479871" cy="62951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920CBED0-8D09-423B-AA3A-03811D802F59}"/>
                  </a:ext>
                </a:extLst>
              </p:cNvPr>
              <p:cNvGrpSpPr/>
              <p:nvPr/>
            </p:nvGrpSpPr>
            <p:grpSpPr>
              <a:xfrm>
                <a:off x="1685715" y="2510262"/>
                <a:ext cx="178366" cy="608962"/>
                <a:chOff x="-238141" y="1137185"/>
                <a:chExt cx="178366" cy="590820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04F3BF2-7873-4295-9527-37963A261E41}"/>
                    </a:ext>
                  </a:extLst>
                </p:cNvPr>
                <p:cNvSpPr/>
                <p:nvPr/>
              </p:nvSpPr>
              <p:spPr bwMode="auto">
                <a:xfrm>
                  <a:off x="-238141" y="1137185"/>
                  <a:ext cx="177341" cy="196940"/>
                </a:xfrm>
                <a:prstGeom prst="rect">
                  <a:avLst/>
                </a:prstGeom>
                <a:solidFill>
                  <a:srgbClr val="FFC5C5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705E07C-9C55-4B41-BAE0-28255D1BE0D2}"/>
                    </a:ext>
                  </a:extLst>
                </p:cNvPr>
                <p:cNvSpPr/>
                <p:nvPr/>
              </p:nvSpPr>
              <p:spPr bwMode="auto">
                <a:xfrm>
                  <a:off x="-237116" y="1334125"/>
                  <a:ext cx="177341" cy="196940"/>
                </a:xfrm>
                <a:prstGeom prst="rect">
                  <a:avLst/>
                </a:prstGeom>
                <a:solidFill>
                  <a:srgbClr val="FFC5C5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354563F-85AB-4F9D-A6F1-1CC18E8C5257}"/>
                    </a:ext>
                  </a:extLst>
                </p:cNvPr>
                <p:cNvSpPr/>
                <p:nvPr/>
              </p:nvSpPr>
              <p:spPr bwMode="auto">
                <a:xfrm>
                  <a:off x="-238141" y="1531065"/>
                  <a:ext cx="177341" cy="196940"/>
                </a:xfrm>
                <a:prstGeom prst="rect">
                  <a:avLst/>
                </a:prstGeom>
                <a:solidFill>
                  <a:srgbClr val="FFC5C5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F5A147A-E3D0-4080-9A68-B4D7FFB2A0F6}"/>
                  </a:ext>
                </a:extLst>
              </p:cNvPr>
              <p:cNvSpPr/>
              <p:nvPr/>
            </p:nvSpPr>
            <p:spPr bwMode="auto">
              <a:xfrm>
                <a:off x="1384210" y="2489712"/>
                <a:ext cx="314794" cy="44971"/>
              </a:xfrm>
              <a:custGeom>
                <a:avLst/>
                <a:gdLst>
                  <a:gd name="connsiteX0" fmla="*/ 0 w 314794"/>
                  <a:gd name="connsiteY0" fmla="*/ 0 h 44971"/>
                  <a:gd name="connsiteX1" fmla="*/ 314794 w 314794"/>
                  <a:gd name="connsiteY1" fmla="*/ 44971 h 44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4794" h="44971">
                    <a:moveTo>
                      <a:pt x="0" y="0"/>
                    </a:moveTo>
                    <a:cubicBezTo>
                      <a:pt x="103682" y="19987"/>
                      <a:pt x="207365" y="39974"/>
                      <a:pt x="314794" y="44971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9644A15-A144-4259-A3CA-161C63212CAF}"/>
                </a:ext>
              </a:extLst>
            </p:cNvPr>
            <p:cNvSpPr txBox="1"/>
            <p:nvPr/>
          </p:nvSpPr>
          <p:spPr>
            <a:xfrm>
              <a:off x="4878914" y="2594339"/>
              <a:ext cx="279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/>
                <a:t>3</a:t>
              </a:r>
            </a:p>
            <a:p>
              <a:r>
                <a:rPr lang="en-US" sz="1200"/>
                <a:t>1</a:t>
              </a:r>
            </a:p>
            <a:p>
              <a:pPr algn="l"/>
              <a:r>
                <a:rPr lang="en-US" sz="1200"/>
                <a:t>4</a:t>
              </a:r>
            </a:p>
          </p:txBody>
        </p:sp>
      </p:grpSp>
      <p:sp>
        <p:nvSpPr>
          <p:cNvPr id="13326" name="TextBox 13325">
            <a:extLst>
              <a:ext uri="{FF2B5EF4-FFF2-40B4-BE49-F238E27FC236}">
                <a16:creationId xmlns:a16="http://schemas.microsoft.com/office/drawing/2014/main" id="{B7067C1A-B5B0-47E8-A6E0-C43E86A37062}"/>
              </a:ext>
            </a:extLst>
          </p:cNvPr>
          <p:cNvSpPr txBox="1"/>
          <p:nvPr/>
        </p:nvSpPr>
        <p:spPr>
          <a:xfrm>
            <a:off x="4354400" y="2183935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5A51A13-9DB0-4DAD-84E0-2A4DE2B57911}"/>
              </a:ext>
            </a:extLst>
          </p:cNvPr>
          <p:cNvGrpSpPr/>
          <p:nvPr/>
        </p:nvGrpSpPr>
        <p:grpSpPr>
          <a:xfrm>
            <a:off x="4226729" y="2157038"/>
            <a:ext cx="479871" cy="1035486"/>
            <a:chOff x="1384210" y="2489712"/>
            <a:chExt cx="479871" cy="103548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A4A9592-E7E8-4EDE-B8DC-C77BBFAFA3BE}"/>
                </a:ext>
              </a:extLst>
            </p:cNvPr>
            <p:cNvGrpSpPr/>
            <p:nvPr/>
          </p:nvGrpSpPr>
          <p:grpSpPr>
            <a:xfrm>
              <a:off x="1683955" y="2510262"/>
              <a:ext cx="180126" cy="1014936"/>
              <a:chOff x="-239901" y="1137185"/>
              <a:chExt cx="180126" cy="9847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E5A4AE7-ECF6-4FE2-815E-B6CE6608D70F}"/>
                  </a:ext>
                </a:extLst>
              </p:cNvPr>
              <p:cNvSpPr/>
              <p:nvPr/>
            </p:nvSpPr>
            <p:spPr bwMode="auto">
              <a:xfrm>
                <a:off x="-238141" y="113718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EC7AB6-AA7B-4E8D-9429-21E6F823559B}"/>
                  </a:ext>
                </a:extLst>
              </p:cNvPr>
              <p:cNvSpPr/>
              <p:nvPr/>
            </p:nvSpPr>
            <p:spPr bwMode="auto">
              <a:xfrm>
                <a:off x="-237116" y="133412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8FDF6A3-B6FF-48D4-A157-355829DC62D3}"/>
                  </a:ext>
                </a:extLst>
              </p:cNvPr>
              <p:cNvSpPr/>
              <p:nvPr/>
            </p:nvSpPr>
            <p:spPr bwMode="auto">
              <a:xfrm>
                <a:off x="-238141" y="153106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BDAFCC8-5048-4588-BBFE-1E03D2F79CA3}"/>
                  </a:ext>
                </a:extLst>
              </p:cNvPr>
              <p:cNvSpPr/>
              <p:nvPr/>
            </p:nvSpPr>
            <p:spPr bwMode="auto">
              <a:xfrm>
                <a:off x="-238141" y="172800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DD5BF41-A103-4DD5-B0D9-CE8625C5FB25}"/>
                  </a:ext>
                </a:extLst>
              </p:cNvPr>
              <p:cNvSpPr/>
              <p:nvPr/>
            </p:nvSpPr>
            <p:spPr bwMode="auto">
              <a:xfrm>
                <a:off x="-239901" y="192494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C52D503-2DBD-4345-B49A-54AB7F357249}"/>
                </a:ext>
              </a:extLst>
            </p:cNvPr>
            <p:cNvSpPr/>
            <p:nvPr/>
          </p:nvSpPr>
          <p:spPr bwMode="auto">
            <a:xfrm>
              <a:off x="1384210" y="2489712"/>
              <a:ext cx="314794" cy="44971"/>
            </a:xfrm>
            <a:custGeom>
              <a:avLst/>
              <a:gdLst>
                <a:gd name="connsiteX0" fmla="*/ 0 w 314794"/>
                <a:gd name="connsiteY0" fmla="*/ 0 h 44971"/>
                <a:gd name="connsiteX1" fmla="*/ 314794 w 314794"/>
                <a:gd name="connsiteY1" fmla="*/ 44971 h 4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794" h="44971">
                  <a:moveTo>
                    <a:pt x="0" y="0"/>
                  </a:moveTo>
                  <a:cubicBezTo>
                    <a:pt x="103682" y="19987"/>
                    <a:pt x="207365" y="39974"/>
                    <a:pt x="314794" y="4497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29948B1-9FB0-461C-A6B1-B44F0BB8D39A}"/>
              </a:ext>
            </a:extLst>
          </p:cNvPr>
          <p:cNvSpPr txBox="1"/>
          <p:nvPr/>
        </p:nvSpPr>
        <p:spPr>
          <a:xfrm>
            <a:off x="6116243" y="1763629"/>
            <a:ext cx="10310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0ABC38-FA9F-4AF8-8132-87CDCC55CCA7}"/>
              </a:ext>
            </a:extLst>
          </p:cNvPr>
          <p:cNvSpPr txBox="1"/>
          <p:nvPr/>
        </p:nvSpPr>
        <p:spPr>
          <a:xfrm>
            <a:off x="6203436" y="2204093"/>
            <a:ext cx="279244" cy="104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/>
              <a:t>3</a:t>
            </a:r>
          </a:p>
          <a:p>
            <a:r>
              <a:rPr lang="en-US" sz="1200"/>
              <a:t>1</a:t>
            </a:r>
          </a:p>
          <a:p>
            <a:pPr algn="l"/>
            <a:r>
              <a:rPr lang="en-US" sz="1200"/>
              <a:t>4</a:t>
            </a:r>
          </a:p>
          <a:p>
            <a:pPr algn="l"/>
            <a:r>
              <a:rPr lang="en-US" sz="1200"/>
              <a:t>1</a:t>
            </a:r>
          </a:p>
          <a:p>
            <a:pPr algn="l"/>
            <a:r>
              <a:rPr lang="en-US" sz="1200"/>
              <a:t>5</a:t>
            </a:r>
          </a:p>
        </p:txBody>
      </p:sp>
      <p:sp>
        <p:nvSpPr>
          <p:cNvPr id="109" name="Line 10">
            <a:extLst>
              <a:ext uri="{FF2B5EF4-FFF2-40B4-BE49-F238E27FC236}">
                <a16:creationId xmlns:a16="http://schemas.microsoft.com/office/drawing/2014/main" id="{731C5871-9D57-4C56-929C-21662F170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088" y="458856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" name="Line 10">
            <a:extLst>
              <a:ext uri="{FF2B5EF4-FFF2-40B4-BE49-F238E27FC236}">
                <a16:creationId xmlns:a16="http://schemas.microsoft.com/office/drawing/2014/main" id="{7BC89650-B73C-4B46-9840-92B2EA86A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611" y="458856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" name="Rectangle: Beveled 84">
            <a:extLst>
              <a:ext uri="{FF2B5EF4-FFF2-40B4-BE49-F238E27FC236}">
                <a16:creationId xmlns:a16="http://schemas.microsoft.com/office/drawing/2014/main" id="{1C709B4F-C697-403A-9BA2-E5C9E1DCBD91}"/>
              </a:ext>
            </a:extLst>
          </p:cNvPr>
          <p:cNvSpPr/>
          <p:nvPr/>
        </p:nvSpPr>
        <p:spPr bwMode="auto">
          <a:xfrm>
            <a:off x="7147294" y="4349809"/>
            <a:ext cx="1996706" cy="2401972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7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/>
              <a:t>Assignment operators are required if you want more complex classes to work with the = operator!</a:t>
            </a:r>
          </a:p>
        </p:txBody>
      </p:sp>
    </p:spTree>
    <p:extLst>
      <p:ext uri="{BB962C8B-B14F-4D97-AF65-F5344CB8AC3E}">
        <p14:creationId xmlns:p14="http://schemas.microsoft.com/office/powerpoint/2010/main" val="138109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18854 1.85185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8681 -0.0020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48148E-6 L -0.18854 1.48148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1481E-6 L -0.1868 -0.00209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13" grpId="0" animBg="1"/>
      <p:bldP spid="13318" grpId="0"/>
      <p:bldP spid="13318" grpId="1"/>
      <p:bldP spid="13319" grpId="0"/>
      <p:bldP spid="13319" grpId="1"/>
      <p:bldP spid="13319" grpId="2"/>
      <p:bldP spid="13326" grpId="0"/>
      <p:bldP spid="13326" grpId="1"/>
      <p:bldP spid="107" grpId="0"/>
      <p:bldP spid="107" grpId="1"/>
      <p:bldP spid="107" grpId="2"/>
      <p:bldP spid="87" grpId="0"/>
      <p:bldP spid="87" grpId="1"/>
      <p:bldP spid="109" grpId="0" animBg="1"/>
      <p:bldP spid="109" grpId="1" animBg="1"/>
      <p:bldP spid="110" grpId="0" animBg="1"/>
      <p:bldP spid="110" grpId="1" animBg="1"/>
      <p:bldP spid="8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5478854" y="2623776"/>
            <a:ext cx="3340506" cy="2167589"/>
            <a:chOff x="5619198" y="3528669"/>
            <a:chExt cx="3340506" cy="2167589"/>
          </a:xfrm>
        </p:grpSpPr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6356" y="4752910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" name="Group 89"/>
            <p:cNvGrpSpPr/>
            <p:nvPr/>
          </p:nvGrpSpPr>
          <p:grpSpPr>
            <a:xfrm>
              <a:off x="5619198" y="3528669"/>
              <a:ext cx="2505837" cy="1695915"/>
              <a:chOff x="5619198" y="3528669"/>
              <a:chExt cx="2505837" cy="1695915"/>
            </a:xfrm>
          </p:grpSpPr>
          <p:sp>
            <p:nvSpPr>
              <p:cNvPr id="91" name="Rectangle 90"/>
              <p:cNvSpPr/>
              <p:nvPr/>
            </p:nvSpPr>
            <p:spPr bwMode="auto">
              <a:xfrm>
                <a:off x="5619198" y="3528669"/>
                <a:ext cx="1647732" cy="942522"/>
              </a:xfrm>
              <a:prstGeom prst="rect">
                <a:avLst/>
              </a:prstGeom>
              <a:solidFill>
                <a:srgbClr val="FDFF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Clue: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/>
                  <a:t>The first item is by the </a:t>
                </a:r>
                <a:r>
                  <a:rPr lang="en-US" sz="1600">
                    <a:solidFill>
                      <a:srgbClr val="FF0000"/>
                    </a:solidFill>
                  </a:rPr>
                  <a:t>tree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92" name="Tree"/>
              <p:cNvSpPr>
                <a:spLocks noEditPoints="1" noChangeArrowheads="1"/>
              </p:cNvSpPr>
              <p:nvPr/>
            </p:nvSpPr>
            <p:spPr bwMode="auto">
              <a:xfrm>
                <a:off x="7541558" y="4113680"/>
                <a:ext cx="583477" cy="1005896"/>
              </a:xfrm>
              <a:custGeom>
                <a:avLst/>
                <a:gdLst>
                  <a:gd name="G0" fmla="+- 0 0 0"/>
                  <a:gd name="G1" fmla="*/ 18900 1 3"/>
                  <a:gd name="G2" fmla="*/ 18900 2 3"/>
                  <a:gd name="G3" fmla="+- 18900 0 0"/>
                  <a:gd name="T0" fmla="*/ 10800 w 21600"/>
                  <a:gd name="T1" fmla="*/ 0 h 21600"/>
                  <a:gd name="T2" fmla="*/ 6171 w 21600"/>
                  <a:gd name="T3" fmla="*/ 6300 h 21600"/>
                  <a:gd name="T4" fmla="*/ 3086 w 21600"/>
                  <a:gd name="T5" fmla="*/ 12600 h 21600"/>
                  <a:gd name="T6" fmla="*/ 0 w 21600"/>
                  <a:gd name="T7" fmla="*/ 18900 h 21600"/>
                  <a:gd name="T8" fmla="*/ 15429 w 21600"/>
                  <a:gd name="T9" fmla="*/ 6300 h 21600"/>
                  <a:gd name="T10" fmla="*/ 18514 w 21600"/>
                  <a:gd name="T11" fmla="*/ 12600 h 21600"/>
                  <a:gd name="T12" fmla="*/ 21600 w 21600"/>
                  <a:gd name="T13" fmla="*/ 18900 h 21600"/>
                  <a:gd name="T14" fmla="*/ 17694720 60000 65536"/>
                  <a:gd name="T15" fmla="*/ 11796480 60000 65536"/>
                  <a:gd name="T16" fmla="*/ 11796480 60000 65536"/>
                  <a:gd name="T17" fmla="*/ 11796480 60000 65536"/>
                  <a:gd name="T18" fmla="*/ 0 60000 65536"/>
                  <a:gd name="T19" fmla="*/ 0 60000 65536"/>
                  <a:gd name="T20" fmla="*/ 0 60000 65536"/>
                  <a:gd name="T21" fmla="*/ 761 w 21600"/>
                  <a:gd name="T22" fmla="*/ 22454 h 21600"/>
                  <a:gd name="T23" fmla="*/ 21069 w 21600"/>
                  <a:gd name="T24" fmla="*/ 28282 h 21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00" h="21600">
                    <a:moveTo>
                      <a:pt x="0" y="18900"/>
                    </a:moveTo>
                    <a:lnTo>
                      <a:pt x="9257" y="18900"/>
                    </a:lnTo>
                    <a:lnTo>
                      <a:pt x="9257" y="21600"/>
                    </a:lnTo>
                    <a:lnTo>
                      <a:pt x="12343" y="21600"/>
                    </a:lnTo>
                    <a:lnTo>
                      <a:pt x="12343" y="18900"/>
                    </a:lnTo>
                    <a:lnTo>
                      <a:pt x="21600" y="18900"/>
                    </a:lnTo>
                    <a:lnTo>
                      <a:pt x="12343" y="12600"/>
                    </a:lnTo>
                    <a:lnTo>
                      <a:pt x="18514" y="12600"/>
                    </a:lnTo>
                    <a:lnTo>
                      <a:pt x="12343" y="6300"/>
                    </a:lnTo>
                    <a:lnTo>
                      <a:pt x="15429" y="6300"/>
                    </a:lnTo>
                    <a:lnTo>
                      <a:pt x="10800" y="0"/>
                    </a:lnTo>
                    <a:lnTo>
                      <a:pt x="6171" y="6300"/>
                    </a:lnTo>
                    <a:lnTo>
                      <a:pt x="9257" y="6300"/>
                    </a:lnTo>
                    <a:lnTo>
                      <a:pt x="3086" y="12600"/>
                    </a:lnTo>
                    <a:lnTo>
                      <a:pt x="9257" y="1260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93" name="Curved Connector 92"/>
              <p:cNvCxnSpPr>
                <a:stCxn id="91" idx="3"/>
                <a:endCxn id="89" idx="1"/>
              </p:cNvCxnSpPr>
              <p:nvPr/>
            </p:nvCxnSpPr>
            <p:spPr bwMode="auto">
              <a:xfrm>
                <a:off x="7266930" y="3999930"/>
                <a:ext cx="749426" cy="1224654"/>
              </a:xfrm>
              <a:prstGeom prst="curved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5232775" y="665750"/>
            <a:ext cx="35972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err="1"/>
              <a:t>struct</a:t>
            </a:r>
            <a:r>
              <a:rPr lang="en-US" sz="2000"/>
              <a:t> </a:t>
            </a:r>
            <a:r>
              <a:rPr lang="en-US" sz="2000">
                <a:solidFill>
                  <a:srgbClr val="6600CC"/>
                </a:solidFill>
              </a:rPr>
              <a:t>Chest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 </a:t>
            </a:r>
          </a:p>
          <a:p>
            <a:pPr algn="l"/>
            <a:r>
              <a:rPr lang="en-US" sz="2000"/>
              <a:t>    </a:t>
            </a:r>
          </a:p>
          <a:p>
            <a:pPr algn="l"/>
            <a:r>
              <a:rPr lang="en-US" sz="2000"/>
              <a:t>};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1EE6-E963-4F3E-9C44-9AA4819024C6}" type="slidenum">
              <a:rPr lang="en-US"/>
              <a:pPr/>
              <a:t>20</a:t>
            </a:fld>
            <a:endParaRPr lang="en-US"/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449244" y="790274"/>
            <a:ext cx="42672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Well, we can use a </a:t>
            </a:r>
            <a:r>
              <a:rPr lang="en-US" sz="2000">
                <a:solidFill>
                  <a:srgbClr val="0070C0"/>
                </a:solidFill>
              </a:rPr>
              <a:t>C++ </a:t>
            </a:r>
            <a:r>
              <a:rPr lang="en-US" sz="2000" err="1">
                <a:solidFill>
                  <a:srgbClr val="0070C0"/>
                </a:solidFill>
              </a:rPr>
              <a:t>struct</a:t>
            </a:r>
            <a:r>
              <a:rPr lang="en-US" sz="2000"/>
              <a:t> to represent a Chest.</a:t>
            </a:r>
          </a:p>
        </p:txBody>
      </p:sp>
      <p:sp>
        <p:nvSpPr>
          <p:cNvPr id="2" name="Rectangle 1"/>
          <p:cNvSpPr/>
          <p:nvPr/>
        </p:nvSpPr>
        <p:spPr>
          <a:xfrm>
            <a:off x="681639" y="1618244"/>
            <a:ext cx="39798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As we know, each Chest holds two things: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808" y="2440261"/>
            <a:ext cx="5323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A treasure </a:t>
            </a:r>
            <a:r>
              <a:rPr lang="en-US" sz="1800"/>
              <a:t>– let’s use a string variable </a:t>
            </a:r>
            <a:br>
              <a:rPr lang="en-US" sz="1800"/>
            </a:br>
            <a:r>
              <a:rPr lang="en-US" sz="1800"/>
              <a:t>to hold our treasure, e.g., “plunger”.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3918" y="1239254"/>
            <a:ext cx="2089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/>
              <a:t>string treasure;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2963" y="3260677"/>
            <a:ext cx="501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The location of the next chest </a:t>
            </a:r>
            <a:r>
              <a:rPr lang="en-US" sz="1800"/>
              <a:t>– let’s represent that with a pointer variable.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33918" y="1563912"/>
            <a:ext cx="2473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7030A0"/>
                </a:solidFill>
              </a:rPr>
              <a:t>Chest * </a:t>
            </a:r>
            <a:r>
              <a:rPr lang="en-US" sz="2000" err="1">
                <a:solidFill>
                  <a:srgbClr val="7030A0"/>
                </a:solidFill>
              </a:rPr>
              <a:t>nextChest</a:t>
            </a:r>
            <a:r>
              <a:rPr lang="en-US" sz="200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-685791" y="-228600"/>
            <a:ext cx="66059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200" kern="0"/>
              <a:t>A C++ Scavenger Hunt?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84A91C-3FFB-4FDB-8EDE-7345F640E7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659" y="3226749"/>
            <a:ext cx="981682" cy="87540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76592" y="4149993"/>
            <a:ext cx="5105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We can now define a Chest variable for each of the items in our scavenger hunt!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522455" y="4157719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/>
              <a:t>The next item is by the </a:t>
            </a:r>
            <a:r>
              <a:rPr lang="en-US" sz="1600">
                <a:solidFill>
                  <a:srgbClr val="FF0000"/>
                </a:solidFill>
              </a:rPr>
              <a:t>house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247557" y="4730888"/>
            <a:ext cx="1879621" cy="1939233"/>
            <a:chOff x="7247557" y="4943136"/>
            <a:chExt cx="1879621" cy="1939233"/>
          </a:xfrm>
        </p:grpSpPr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830" y="5939021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Curved Connector 100"/>
            <p:cNvCxnSpPr/>
            <p:nvPr/>
          </p:nvCxnSpPr>
          <p:spPr bwMode="auto">
            <a:xfrm rot="16200000" flipH="1">
              <a:off x="8064971" y="5281030"/>
              <a:ext cx="1208693" cy="532906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2" name="Picture 8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57" y="5851430"/>
              <a:ext cx="922630" cy="92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Rectangle 105"/>
          <p:cNvSpPr/>
          <p:nvPr/>
        </p:nvSpPr>
        <p:spPr bwMode="auto">
          <a:xfrm>
            <a:off x="6755132" y="6050706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/>
              <a:t>The next item is by the </a:t>
            </a:r>
            <a:r>
              <a:rPr lang="en-US" sz="1600">
                <a:solidFill>
                  <a:srgbClr val="FF0000"/>
                </a:solidFill>
              </a:rPr>
              <a:t>tower</a:t>
            </a:r>
            <a:r>
              <a:rPr lang="en-US" sz="1600"/>
              <a:t>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5" name="Curved Connector 104"/>
          <p:cNvCxnSpPr/>
          <p:nvPr/>
        </p:nvCxnSpPr>
        <p:spPr bwMode="auto">
          <a:xfrm rot="16200000" flipH="1">
            <a:off x="8539653" y="6859861"/>
            <a:ext cx="1208693" cy="532906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A09862F3-9771-499D-B894-4F6D1631B5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66310">
            <a:off x="8174428" y="5227122"/>
            <a:ext cx="740149" cy="8881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5350597" y="2358428"/>
            <a:ext cx="4006159" cy="4716855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6165411" y="2577170"/>
            <a:ext cx="2998772" cy="1654204"/>
          </a:xfrm>
          <a:prstGeom prst="wedgeRoundRectCallout">
            <a:avLst>
              <a:gd name="adj1" fmla="val -41359"/>
              <a:gd name="adj2" fmla="val -9391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line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basically says that each Chest variable holds a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pointer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607" y="3671181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to </a:t>
            </a:r>
            <a:r>
              <a:rPr lang="en-US" sz="1800">
                <a:solidFill>
                  <a:srgbClr val="6600CC"/>
                </a:solidFill>
              </a:rPr>
              <a:t>another Chest variable</a:t>
            </a:r>
            <a:r>
              <a:rPr lang="en-US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43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-0.05451 -0.000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/>
      <p:bldP spid="642052" grpId="0"/>
      <p:bldP spid="2" grpId="0"/>
      <p:bldP spid="10" grpId="0"/>
      <p:bldP spid="4" grpId="0"/>
      <p:bldP spid="26" grpId="0"/>
      <p:bldP spid="27" grpId="0"/>
      <p:bldP spid="31" grpId="0"/>
      <p:bldP spid="8" grpId="0" animBg="1"/>
      <p:bldP spid="8" grpId="1" animBg="1"/>
      <p:bldP spid="32" grpId="0" animBg="1"/>
      <p:bldP spid="32" grpId="1" animBg="1"/>
      <p:bldP spid="32" grpId="2" animBg="1"/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2"/>
          <p:cNvGrpSpPr>
            <a:grpSpLocks/>
          </p:cNvGrpSpPr>
          <p:nvPr/>
        </p:nvGrpSpPr>
        <p:grpSpPr bwMode="auto">
          <a:xfrm>
            <a:off x="6879949" y="4057480"/>
            <a:ext cx="2233617" cy="1143000"/>
            <a:chOff x="849" y="1104"/>
            <a:chExt cx="1407" cy="720"/>
          </a:xfrm>
        </p:grpSpPr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869" y="1152"/>
              <a:ext cx="7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/>
                <a:t>treasure</a:t>
              </a:r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/>
                <a:t>“</a:t>
              </a:r>
              <a:r>
                <a:rPr lang="en-US" sz="1900"/>
                <a:t>bananas</a:t>
              </a:r>
              <a:r>
                <a:rPr lang="en-US" sz="2000"/>
                <a:t>”</a:t>
              </a:r>
            </a:p>
          </p:txBody>
        </p:sp>
        <p:sp>
          <p:nvSpPr>
            <p:cNvPr id="39" name="Text Box 27"/>
            <p:cNvSpPr txBox="1">
              <a:spLocks noChangeArrowheads="1"/>
            </p:cNvSpPr>
            <p:nvPr/>
          </p:nvSpPr>
          <p:spPr bwMode="auto">
            <a:xfrm>
              <a:off x="849" y="1485"/>
              <a:ext cx="7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 err="1"/>
                <a:t>nextChest</a:t>
              </a:r>
              <a:endParaRPr lang="en-US" sz="1600" b="1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3400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55132" y="5639182"/>
            <a:ext cx="2372046" cy="1354046"/>
            <a:chOff x="6755132" y="5639182"/>
            <a:chExt cx="2372046" cy="1354046"/>
          </a:xfrm>
        </p:grpSpPr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830" y="5726773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8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57" y="5639182"/>
              <a:ext cx="922630" cy="92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Rectangle 105"/>
            <p:cNvSpPr/>
            <p:nvPr/>
          </p:nvSpPr>
          <p:spPr bwMode="auto">
            <a:xfrm>
              <a:off x="6755132" y="6050706"/>
              <a:ext cx="1647732" cy="942522"/>
            </a:xfrm>
            <a:prstGeom prst="rect">
              <a:avLst/>
            </a:prstGeom>
            <a:solidFill>
              <a:srgbClr val="FDFF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Clue: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/>
                <a:t>The next item is by the </a:t>
              </a:r>
              <a:r>
                <a:rPr lang="en-US" sz="1600">
                  <a:solidFill>
                    <a:srgbClr val="FF0000"/>
                  </a:solidFill>
                </a:rPr>
                <a:t>tower</a:t>
              </a:r>
              <a:r>
                <a:rPr lang="en-US" sz="1600"/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101" name="Curved Connector 100"/>
          <p:cNvCxnSpPr/>
          <p:nvPr/>
        </p:nvCxnSpPr>
        <p:spPr bwMode="auto">
          <a:xfrm rot="16200000" flipH="1">
            <a:off x="8064971" y="5068782"/>
            <a:ext cx="1208693" cy="532906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5232775" y="665750"/>
            <a:ext cx="35972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err="1"/>
              <a:t>struct</a:t>
            </a:r>
            <a:r>
              <a:rPr lang="en-US" sz="2000"/>
              <a:t> </a:t>
            </a:r>
            <a:r>
              <a:rPr lang="en-US" sz="2000">
                <a:solidFill>
                  <a:srgbClr val="6600CC"/>
                </a:solidFill>
              </a:rPr>
              <a:t>Chest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 </a:t>
            </a:r>
          </a:p>
          <a:p>
            <a:pPr algn="l"/>
            <a:r>
              <a:rPr lang="en-US" sz="2000"/>
              <a:t>    </a:t>
            </a:r>
          </a:p>
          <a:p>
            <a:pPr algn="l"/>
            <a:r>
              <a:rPr lang="en-US" sz="2000"/>
              <a:t>};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1EE6-E963-4F3E-9C44-9AA4819024C6}" type="slidenum">
              <a:rPr lang="en-US"/>
              <a:pPr/>
              <a:t>21</a:t>
            </a:fld>
            <a:endParaRPr lang="en-US"/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449244" y="790274"/>
            <a:ext cx="42672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Well, we can use a </a:t>
            </a:r>
            <a:r>
              <a:rPr lang="en-US" sz="2000">
                <a:solidFill>
                  <a:srgbClr val="0070C0"/>
                </a:solidFill>
              </a:rPr>
              <a:t>C++ </a:t>
            </a:r>
            <a:r>
              <a:rPr lang="en-US" sz="2000" err="1">
                <a:solidFill>
                  <a:srgbClr val="0070C0"/>
                </a:solidFill>
              </a:rPr>
              <a:t>struct</a:t>
            </a:r>
            <a:r>
              <a:rPr lang="en-US" sz="2000"/>
              <a:t> to represent a Chest.</a:t>
            </a:r>
          </a:p>
        </p:txBody>
      </p:sp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117832" y="5973369"/>
            <a:ext cx="52691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Chest *first; </a:t>
            </a:r>
            <a:r>
              <a:rPr lang="en-US" sz="1800">
                <a:solidFill>
                  <a:srgbClr val="6600CC"/>
                </a:solidFill>
              </a:rPr>
              <a:t>// pointer to our 1</a:t>
            </a:r>
            <a:r>
              <a:rPr lang="en-US" sz="1800" baseline="30000">
                <a:solidFill>
                  <a:srgbClr val="6600CC"/>
                </a:solidFill>
              </a:rPr>
              <a:t>st</a:t>
            </a:r>
            <a:r>
              <a:rPr lang="en-US" sz="1800">
                <a:solidFill>
                  <a:srgbClr val="6600CC"/>
                </a:solidFill>
              </a:rPr>
              <a:t> chest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639" y="1618244"/>
            <a:ext cx="39798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As we know, each Chest holds two things: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808" y="2440261"/>
            <a:ext cx="5323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A treasure </a:t>
            </a:r>
            <a:r>
              <a:rPr lang="en-US" sz="1800"/>
              <a:t>– let’s use a string variable </a:t>
            </a:r>
            <a:br>
              <a:rPr lang="en-US" sz="1800"/>
            </a:br>
            <a:r>
              <a:rPr lang="en-US" sz="1800"/>
              <a:t>to hold our treasure, e.g., “plunger”.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3918" y="1239254"/>
            <a:ext cx="2089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/>
              <a:t>string treasure;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2963" y="3260677"/>
            <a:ext cx="501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The location of the next chest </a:t>
            </a:r>
            <a:r>
              <a:rPr lang="en-US" sz="1800"/>
              <a:t>– let’s represent that with a pointer variable.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33918" y="1563912"/>
            <a:ext cx="2473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7030A0"/>
                </a:solidFill>
              </a:rPr>
              <a:t>Chest * </a:t>
            </a:r>
            <a:r>
              <a:rPr lang="en-US" sz="2000" err="1">
                <a:solidFill>
                  <a:srgbClr val="7030A0"/>
                </a:solidFill>
              </a:rPr>
              <a:t>nextChest</a:t>
            </a:r>
            <a:r>
              <a:rPr lang="en-US" sz="200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7718" y="5088720"/>
            <a:ext cx="5122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And we can define a pointer to point to the very first chest – </a:t>
            </a:r>
            <a:r>
              <a:rPr lang="en-US" sz="2000">
                <a:solidFill>
                  <a:srgbClr val="FF0000"/>
                </a:solidFill>
              </a:rPr>
              <a:t>our first clue!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-685791" y="-228600"/>
            <a:ext cx="66059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200" kern="0"/>
              <a:t>A C++ Scavenger Hunt?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5478854" y="2623776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/>
              <a:t>The first item is by the </a:t>
            </a:r>
            <a:r>
              <a:rPr lang="en-US" sz="1600">
                <a:solidFill>
                  <a:srgbClr val="FF0000"/>
                </a:solidFill>
              </a:rPr>
              <a:t>tree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93" name="Curved Connector 92"/>
          <p:cNvCxnSpPr>
            <a:stCxn id="91" idx="3"/>
          </p:cNvCxnSpPr>
          <p:nvPr/>
        </p:nvCxnSpPr>
        <p:spPr bwMode="auto">
          <a:xfrm>
            <a:off x="7126586" y="3095037"/>
            <a:ext cx="419477" cy="962443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oup 4"/>
          <p:cNvGrpSpPr/>
          <p:nvPr/>
        </p:nvGrpSpPr>
        <p:grpSpPr>
          <a:xfrm>
            <a:off x="6522455" y="3208787"/>
            <a:ext cx="2296905" cy="1891454"/>
            <a:chOff x="6522455" y="3208787"/>
            <a:chExt cx="2296905" cy="1891454"/>
          </a:xfrm>
        </p:grpSpPr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012" y="3848017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ree"/>
            <p:cNvSpPr>
              <a:spLocks noEditPoints="1" noChangeArrowheads="1"/>
            </p:cNvSpPr>
            <p:nvPr/>
          </p:nvSpPr>
          <p:spPr bwMode="auto">
            <a:xfrm>
              <a:off x="7401214" y="3208787"/>
              <a:ext cx="583477" cy="1005896"/>
            </a:xfrm>
            <a:custGeom>
              <a:avLst/>
              <a:gdLst>
                <a:gd name="G0" fmla="+- 0 0 0"/>
                <a:gd name="G1" fmla="*/ 18900 1 3"/>
                <a:gd name="G2" fmla="*/ 18900 2 3"/>
                <a:gd name="G3" fmla="+- 18900 0 0"/>
                <a:gd name="T0" fmla="*/ 10800 w 21600"/>
                <a:gd name="T1" fmla="*/ 0 h 21600"/>
                <a:gd name="T2" fmla="*/ 6171 w 21600"/>
                <a:gd name="T3" fmla="*/ 6300 h 21600"/>
                <a:gd name="T4" fmla="*/ 3086 w 21600"/>
                <a:gd name="T5" fmla="*/ 12600 h 21600"/>
                <a:gd name="T6" fmla="*/ 0 w 21600"/>
                <a:gd name="T7" fmla="*/ 18900 h 21600"/>
                <a:gd name="T8" fmla="*/ 15429 w 21600"/>
                <a:gd name="T9" fmla="*/ 6300 h 21600"/>
                <a:gd name="T10" fmla="*/ 18514 w 21600"/>
                <a:gd name="T11" fmla="*/ 12600 h 21600"/>
                <a:gd name="T12" fmla="*/ 21600 w 21600"/>
                <a:gd name="T13" fmla="*/ 18900 h 21600"/>
                <a:gd name="T14" fmla="*/ 17694720 60000 65536"/>
                <a:gd name="T15" fmla="*/ 11796480 60000 65536"/>
                <a:gd name="T16" fmla="*/ 11796480 60000 65536"/>
                <a:gd name="T17" fmla="*/ 11796480 60000 65536"/>
                <a:gd name="T18" fmla="*/ 0 60000 65536"/>
                <a:gd name="T19" fmla="*/ 0 60000 65536"/>
                <a:gd name="T20" fmla="*/ 0 60000 65536"/>
                <a:gd name="T21" fmla="*/ 761 w 21600"/>
                <a:gd name="T22" fmla="*/ 22454 h 21600"/>
                <a:gd name="T23" fmla="*/ 21069 w 21600"/>
                <a:gd name="T24" fmla="*/ 28282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8900"/>
                  </a:moveTo>
                  <a:lnTo>
                    <a:pt x="9257" y="18900"/>
                  </a:lnTo>
                  <a:lnTo>
                    <a:pt x="9257" y="21600"/>
                  </a:lnTo>
                  <a:lnTo>
                    <a:pt x="12343" y="21600"/>
                  </a:lnTo>
                  <a:lnTo>
                    <a:pt x="12343" y="18900"/>
                  </a:lnTo>
                  <a:lnTo>
                    <a:pt x="21600" y="18900"/>
                  </a:lnTo>
                  <a:lnTo>
                    <a:pt x="12343" y="12600"/>
                  </a:lnTo>
                  <a:lnTo>
                    <a:pt x="18514" y="12600"/>
                  </a:lnTo>
                  <a:lnTo>
                    <a:pt x="12343" y="6300"/>
                  </a:lnTo>
                  <a:lnTo>
                    <a:pt x="15429" y="6300"/>
                  </a:lnTo>
                  <a:lnTo>
                    <a:pt x="10800" y="0"/>
                  </a:lnTo>
                  <a:lnTo>
                    <a:pt x="6171" y="6300"/>
                  </a:lnTo>
                  <a:lnTo>
                    <a:pt x="9257" y="6300"/>
                  </a:lnTo>
                  <a:lnTo>
                    <a:pt x="3086" y="12600"/>
                  </a:lnTo>
                  <a:lnTo>
                    <a:pt x="9257" y="1260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6522455" y="4157719"/>
              <a:ext cx="1647732" cy="942522"/>
            </a:xfrm>
            <a:prstGeom prst="rect">
              <a:avLst/>
            </a:prstGeom>
            <a:solidFill>
              <a:srgbClr val="FDFF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Clue: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/>
                <a:t>The next item is by the </a:t>
              </a:r>
              <a:r>
                <a:rPr lang="en-US" sz="1600">
                  <a:solidFill>
                    <a:srgbClr val="FF0000"/>
                  </a:solidFill>
                </a:rPr>
                <a:t>house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43" name="Group 22"/>
          <p:cNvGrpSpPr>
            <a:grpSpLocks/>
          </p:cNvGrpSpPr>
          <p:nvPr/>
        </p:nvGrpSpPr>
        <p:grpSpPr bwMode="auto">
          <a:xfrm>
            <a:off x="6929955" y="5920448"/>
            <a:ext cx="2233617" cy="1143000"/>
            <a:chOff x="849" y="1104"/>
            <a:chExt cx="1407" cy="720"/>
          </a:xfrm>
        </p:grpSpPr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869" y="1152"/>
              <a:ext cx="7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/>
                <a:t>treasure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“TP”</a:t>
              </a:r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849" y="1485"/>
              <a:ext cx="7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 err="1"/>
                <a:t>nextChest</a:t>
              </a:r>
              <a:endParaRPr lang="en-US" sz="1600" b="1"/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1200</a:t>
              </a:r>
            </a:p>
          </p:txBody>
        </p:sp>
      </p:grpSp>
      <p:cxnSp>
        <p:nvCxnSpPr>
          <p:cNvPr id="105" name="Curved Connector 104"/>
          <p:cNvCxnSpPr/>
          <p:nvPr/>
        </p:nvCxnSpPr>
        <p:spPr bwMode="auto">
          <a:xfrm rot="16200000" flipH="1">
            <a:off x="8539653" y="6859861"/>
            <a:ext cx="1208693" cy="532906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 2"/>
          <p:cNvGrpSpPr>
            <a:grpSpLocks/>
          </p:cNvGrpSpPr>
          <p:nvPr/>
        </p:nvGrpSpPr>
        <p:grpSpPr bwMode="auto">
          <a:xfrm>
            <a:off x="6452719" y="2606931"/>
            <a:ext cx="673934" cy="647711"/>
            <a:chOff x="4272" y="696"/>
            <a:chExt cx="540" cy="408"/>
          </a:xfrm>
        </p:grpSpPr>
        <p:sp>
          <p:nvSpPr>
            <p:cNvPr id="53" name="Text Box 3"/>
            <p:cNvSpPr txBox="1">
              <a:spLocks noChangeArrowheads="1"/>
            </p:cNvSpPr>
            <p:nvPr/>
          </p:nvSpPr>
          <p:spPr bwMode="auto">
            <a:xfrm>
              <a:off x="4298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first</a:t>
              </a:r>
            </a:p>
          </p:txBody>
        </p:sp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/>
                <a:t>5000</a:t>
              </a:r>
            </a:p>
          </p:txBody>
        </p:sp>
      </p:grpSp>
      <p:cxnSp>
        <p:nvCxnSpPr>
          <p:cNvPr id="56" name="Curved Connector 55"/>
          <p:cNvCxnSpPr>
            <a:stCxn id="40" idx="2"/>
          </p:cNvCxnSpPr>
          <p:nvPr/>
        </p:nvCxnSpPr>
        <p:spPr bwMode="auto">
          <a:xfrm rot="16200000" flipH="1">
            <a:off x="8278845" y="5273200"/>
            <a:ext cx="872368" cy="422128"/>
          </a:xfrm>
          <a:prstGeom prst="curvedConnector3">
            <a:avLst>
              <a:gd name="adj1" fmla="val 37546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276592" y="4149993"/>
            <a:ext cx="5105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We can now define a Chest variable for each of the items in our scavenger hunt!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0" y="665750"/>
            <a:ext cx="9127178" cy="6397698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318355" y="2440261"/>
            <a:ext cx="4487556" cy="18839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OK, let’s see the</a:t>
            </a:r>
            <a:r>
              <a:rPr kumimoji="0" lang="en-US" sz="24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C++ version of a simplified </a:t>
            </a:r>
            <a:r>
              <a:rPr kumimoji="0" lang="en-US" sz="2400" b="0" i="0" u="none" strike="noStrike" cap="none" normalizeH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scavenger hunt </a:t>
            </a:r>
            <a:r>
              <a:rPr kumimoji="0" lang="en-US" sz="24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data structure!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FD64AC6B-8AF3-4B5B-935D-42277F8D8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659" y="3226749"/>
            <a:ext cx="981682" cy="87540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ED8257-7F1A-44ED-86D9-967A8FFF4A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66310">
            <a:off x="8174428" y="5227122"/>
            <a:ext cx="740149" cy="8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4" grpId="0"/>
      <p:bldP spid="24" grpId="0"/>
      <p:bldP spid="91" grpId="0" animBg="1"/>
      <p:bldP spid="60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1EE6-E963-4F3E-9C44-9AA4819024C6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260002-EC3D-4CA3-8DB6-491CAF5914D1}"/>
              </a:ext>
            </a:extLst>
          </p:cNvPr>
          <p:cNvGrpSpPr/>
          <p:nvPr/>
        </p:nvGrpSpPr>
        <p:grpSpPr>
          <a:xfrm>
            <a:off x="5232775" y="665750"/>
            <a:ext cx="3597275" cy="1631216"/>
            <a:chOff x="5232775" y="665750"/>
            <a:chExt cx="3597275" cy="1631216"/>
          </a:xfrm>
        </p:grpSpPr>
        <p:sp>
          <p:nvSpPr>
            <p:cNvPr id="642051" name="Text Box 3"/>
            <p:cNvSpPr txBox="1">
              <a:spLocks noChangeArrowheads="1"/>
            </p:cNvSpPr>
            <p:nvPr/>
          </p:nvSpPr>
          <p:spPr bwMode="auto">
            <a:xfrm>
              <a:off x="5232775" y="665750"/>
              <a:ext cx="3597275" cy="1631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err="1"/>
                <a:t>struct</a:t>
              </a:r>
              <a:r>
                <a:rPr lang="en-US" sz="2000"/>
                <a:t> </a:t>
              </a:r>
              <a:r>
                <a:rPr lang="en-US" sz="2000">
                  <a:solidFill>
                    <a:srgbClr val="6600CC"/>
                  </a:solidFill>
                </a:rPr>
                <a:t>Chest</a:t>
              </a:r>
            </a:p>
            <a:p>
              <a:pPr algn="l"/>
              <a:r>
                <a:rPr lang="en-US" sz="2000"/>
                <a:t>{</a:t>
              </a:r>
            </a:p>
            <a:p>
              <a:pPr algn="l"/>
              <a:r>
                <a:rPr lang="en-US" sz="2000"/>
                <a:t>    </a:t>
              </a:r>
            </a:p>
            <a:p>
              <a:pPr algn="l"/>
              <a:r>
                <a:rPr lang="en-US" sz="2000"/>
                <a:t>    </a:t>
              </a:r>
            </a:p>
            <a:p>
              <a:pPr algn="l"/>
              <a:r>
                <a:rPr lang="en-US" sz="2000"/>
                <a:t>};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533918" y="1239254"/>
              <a:ext cx="20890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string treasure;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33918" y="1563912"/>
              <a:ext cx="24737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7030A0"/>
                  </a:solidFill>
                </a:rPr>
                <a:t>Chest * </a:t>
              </a:r>
              <a:r>
                <a:rPr lang="en-US" sz="2000" err="1">
                  <a:solidFill>
                    <a:srgbClr val="7030A0"/>
                  </a:solidFill>
                </a:rPr>
                <a:t>nextChest</a:t>
              </a:r>
              <a:r>
                <a:rPr lang="en-US" sz="2000">
                  <a:solidFill>
                    <a:srgbClr val="7030A0"/>
                  </a:solidFill>
                </a:rPr>
                <a:t>;</a:t>
              </a:r>
            </a:p>
          </p:txBody>
        </p:sp>
      </p:grp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-685791" y="-228600"/>
            <a:ext cx="66059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200" kern="0"/>
              <a:t>A C++ Scavenger Hunt?</a:t>
            </a:r>
          </a:p>
        </p:txBody>
      </p:sp>
    </p:spTree>
    <p:extLst>
      <p:ext uri="{BB962C8B-B14F-4D97-AF65-F5344CB8AC3E}">
        <p14:creationId xmlns:p14="http://schemas.microsoft.com/office/powerpoint/2010/main" val="38559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-0.00052 -0.09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7F2DCE9-FF21-406F-AFEE-6303959492F2}"/>
              </a:ext>
            </a:extLst>
          </p:cNvPr>
          <p:cNvGrpSpPr/>
          <p:nvPr/>
        </p:nvGrpSpPr>
        <p:grpSpPr>
          <a:xfrm>
            <a:off x="5169045" y="23447"/>
            <a:ext cx="4420629" cy="6811108"/>
            <a:chOff x="5169045" y="23447"/>
            <a:chExt cx="4420629" cy="681110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5178670" y="23447"/>
              <a:ext cx="3930161" cy="681110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" name="Text Box 12">
              <a:extLst>
                <a:ext uri="{FF2B5EF4-FFF2-40B4-BE49-F238E27FC236}">
                  <a16:creationId xmlns:a16="http://schemas.microsoft.com/office/drawing/2014/main" id="{4E423214-948C-4D93-A40B-D9522FF59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9045" y="1593123"/>
              <a:ext cx="4420629" cy="5201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/>
                <a:t>int main()</a:t>
              </a:r>
            </a:p>
            <a:p>
              <a:pPr algn="l"/>
              <a:r>
                <a:rPr lang="en-US" sz="1800"/>
                <a:t>{</a:t>
              </a:r>
            </a:p>
            <a:p>
              <a:pPr algn="l"/>
              <a:r>
                <a:rPr lang="en-US" sz="1800"/>
                <a:t> </a:t>
              </a:r>
            </a:p>
            <a:p>
              <a:pPr algn="l"/>
              <a:endParaRPr lang="en-US" sz="1050"/>
            </a:p>
            <a:p>
              <a:pPr algn="l"/>
              <a:r>
                <a:rPr lang="en-US" sz="1800"/>
                <a:t> </a:t>
              </a:r>
            </a:p>
            <a:p>
              <a:pPr algn="l"/>
              <a:r>
                <a:rPr lang="en-US" sz="1800"/>
                <a:t> </a:t>
              </a:r>
            </a:p>
            <a:p>
              <a:pPr algn="l"/>
              <a:endParaRPr lang="en-US" sz="1100"/>
            </a:p>
            <a:p>
              <a:pPr algn="l"/>
              <a:r>
                <a:rPr lang="en-US" sz="1800"/>
                <a:t> </a:t>
              </a:r>
            </a:p>
            <a:p>
              <a:pPr algn="l"/>
              <a:r>
                <a:rPr lang="en-US" sz="1800"/>
                <a:t> </a:t>
              </a:r>
            </a:p>
            <a:p>
              <a:pPr algn="l"/>
              <a:r>
                <a:rPr lang="en-US" sz="1050"/>
                <a:t> </a:t>
              </a:r>
              <a:r>
                <a:rPr lang="en-US" sz="600"/>
                <a:t> </a:t>
              </a:r>
            </a:p>
            <a:p>
              <a:pPr algn="l"/>
              <a:r>
                <a:rPr lang="en-US" sz="1800"/>
                <a:t> </a:t>
              </a:r>
            </a:p>
            <a:p>
              <a:pPr algn="l"/>
              <a:endParaRPr lang="en-US" sz="1200"/>
            </a:p>
            <a:p>
              <a:pPr algn="l"/>
              <a:r>
                <a:rPr lang="en-US" sz="1800"/>
                <a:t> </a:t>
              </a:r>
            </a:p>
            <a:p>
              <a:pPr algn="l"/>
              <a:endParaRPr lang="en-US" sz="600"/>
            </a:p>
            <a:p>
              <a:pPr algn="l"/>
              <a:r>
                <a:rPr lang="en-US" sz="1800"/>
                <a:t> </a:t>
              </a:r>
            </a:p>
            <a:p>
              <a:pPr algn="l"/>
              <a:r>
                <a:rPr lang="en-US" sz="1800"/>
                <a:t>  </a:t>
              </a:r>
            </a:p>
            <a:p>
              <a:pPr algn="l"/>
              <a:r>
                <a:rPr lang="en-US" sz="1800"/>
                <a:t> </a:t>
              </a:r>
            </a:p>
            <a:p>
              <a:pPr algn="l"/>
              <a:r>
                <a:rPr lang="en-US" sz="1800"/>
                <a:t> </a:t>
              </a:r>
            </a:p>
            <a:p>
              <a:pPr algn="l"/>
              <a:r>
                <a:rPr lang="en-US" sz="1800"/>
                <a:t> </a:t>
              </a:r>
            </a:p>
            <a:p>
              <a:pPr algn="l"/>
              <a:r>
                <a:rPr lang="en-US" sz="1400"/>
                <a:t> </a:t>
              </a:r>
            </a:p>
            <a:p>
              <a:pPr algn="l"/>
              <a:r>
                <a:rPr lang="en-US" sz="1800"/>
                <a:t>}</a:t>
              </a:r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23</a:t>
            </a:fld>
            <a:endParaRPr lang="en-US"/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226194" y="988193"/>
            <a:ext cx="47981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Normally, we don’t use </a:t>
            </a:r>
            <a:r>
              <a:rPr lang="en-US" sz="2000">
                <a:solidFill>
                  <a:srgbClr val="FF0000"/>
                </a:solidFill>
                <a:cs typeface="Arial" charset="0"/>
              </a:rPr>
              <a:t>local variables 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to create our linked list.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3200"/>
            <a:ext cx="7772400" cy="1143000"/>
          </a:xfrm>
        </p:spPr>
        <p:txBody>
          <a:bodyPr/>
          <a:lstStyle/>
          <a:p>
            <a:pPr algn="l"/>
            <a:r>
              <a:rPr lang="en-US" sz="3600"/>
              <a:t>Linked Lists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29612" y="-16824"/>
            <a:ext cx="3597275" cy="1616075"/>
            <a:chOff x="5502275" y="762000"/>
            <a:chExt cx="3597275" cy="1616075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5502275" y="762000"/>
              <a:ext cx="3597275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err="1"/>
                <a:t>struct</a:t>
              </a:r>
              <a:r>
                <a:rPr lang="en-US" sz="2000"/>
                <a:t> </a:t>
              </a:r>
              <a:r>
                <a:rPr lang="en-US" sz="2000">
                  <a:solidFill>
                    <a:srgbClr val="7030A0"/>
                  </a:solidFill>
                </a:rPr>
                <a:t>Chest</a:t>
              </a:r>
            </a:p>
            <a:p>
              <a:pPr algn="l"/>
              <a:r>
                <a:rPr lang="en-US" sz="2000"/>
                <a:t>{</a:t>
              </a:r>
            </a:p>
            <a:p>
              <a:pPr algn="l"/>
              <a:r>
                <a:rPr lang="en-US" sz="2000"/>
                <a:t>    string treasure;</a:t>
              </a:r>
            </a:p>
            <a:p>
              <a:pPr algn="l"/>
              <a:r>
                <a:rPr lang="en-US" sz="2000"/>
                <a:t>    </a:t>
              </a:r>
            </a:p>
            <a:p>
              <a:pPr algn="l"/>
              <a:r>
                <a:rPr lang="en-US" sz="2000"/>
                <a:t>};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835650" y="1720850"/>
              <a:ext cx="247375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Chest * </a:t>
              </a:r>
              <a:r>
                <a:rPr lang="en-US" sz="2000" err="1">
                  <a:solidFill>
                    <a:srgbClr val="6600CC"/>
                  </a:solidFill>
                </a:rPr>
                <a:t>nextChest</a:t>
              </a:r>
              <a:r>
                <a:rPr lang="en-US" sz="2000">
                  <a:solidFill>
                    <a:srgbClr val="6600CC"/>
                  </a:solidFill>
                </a:rPr>
                <a:t>;</a:t>
              </a:r>
            </a:p>
          </p:txBody>
        </p:sp>
      </p:grp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70712" y="1821367"/>
            <a:ext cx="45091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Instead we use dynamically-allocated variables (and pointers!).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310265" y="2175310"/>
            <a:ext cx="4037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Chest *first, *second, *third;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310265" y="253987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first = new Chest;</a:t>
            </a:r>
          </a:p>
        </p:txBody>
      </p:sp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252296" y="2939975"/>
            <a:ext cx="671439" cy="647711"/>
            <a:chOff x="4272" y="696"/>
            <a:chExt cx="538" cy="408"/>
          </a:xfrm>
        </p:grpSpPr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first</a:t>
              </a:r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2"/>
          <p:cNvGrpSpPr>
            <a:grpSpLocks/>
          </p:cNvGrpSpPr>
          <p:nvPr/>
        </p:nvGrpSpPr>
        <p:grpSpPr bwMode="auto">
          <a:xfrm>
            <a:off x="169302" y="3630538"/>
            <a:ext cx="837427" cy="647711"/>
            <a:chOff x="4218" y="696"/>
            <a:chExt cx="671" cy="408"/>
          </a:xfrm>
        </p:grpSpPr>
        <p:sp>
          <p:nvSpPr>
            <p:cNvPr id="38" name="Text Box 3"/>
            <p:cNvSpPr txBox="1">
              <a:spLocks noChangeArrowheads="1"/>
            </p:cNvSpPr>
            <p:nvPr/>
          </p:nvSpPr>
          <p:spPr bwMode="auto">
            <a:xfrm>
              <a:off x="4218" y="696"/>
              <a:ext cx="6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second</a:t>
              </a:r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244183" y="4321101"/>
            <a:ext cx="687664" cy="647711"/>
            <a:chOff x="4272" y="696"/>
            <a:chExt cx="551" cy="408"/>
          </a:xfrm>
        </p:grpSpPr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4281" y="696"/>
              <a:ext cx="54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third</a:t>
              </a: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Line 14"/>
          <p:cNvSpPr>
            <a:spLocks noChangeShapeType="1"/>
          </p:cNvSpPr>
          <p:nvPr/>
        </p:nvSpPr>
        <p:spPr bwMode="auto">
          <a:xfrm>
            <a:off x="5097709" y="235072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5085797" y="270316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" name="Rounded Rectangular Callout 44"/>
          <p:cNvSpPr/>
          <p:nvPr/>
        </p:nvSpPr>
        <p:spPr bwMode="auto">
          <a:xfrm>
            <a:off x="2908300" y="1404780"/>
            <a:ext cx="3514508" cy="833173"/>
          </a:xfrm>
          <a:prstGeom prst="wedgeRoundRectCallout">
            <a:avLst>
              <a:gd name="adj1" fmla="val 45089"/>
              <a:gd name="adj2" fmla="val 943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“Hey OS, can you allocate 20 bytes for me?”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Rounded Rectangular Callout 45"/>
          <p:cNvSpPr/>
          <p:nvPr/>
        </p:nvSpPr>
        <p:spPr bwMode="auto">
          <a:xfrm>
            <a:off x="5386496" y="5092700"/>
            <a:ext cx="3514508" cy="1250897"/>
          </a:xfrm>
          <a:prstGeom prst="wedgeRoundRectCallout">
            <a:avLst>
              <a:gd name="adj1" fmla="val 59905"/>
              <a:gd name="adj2" fmla="val 953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OS: “Sure – I’ve reserved some memory for you at location 5000.”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83499" y="2946250"/>
            <a:ext cx="2733146" cy="1022430"/>
            <a:chOff x="2283499" y="2946250"/>
            <a:chExt cx="2733146" cy="1022430"/>
          </a:xfrm>
        </p:grpSpPr>
        <p:grpSp>
          <p:nvGrpSpPr>
            <p:cNvPr id="47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/>
                  <a:t>treasure</a:t>
                </a:r>
              </a:p>
            </p:txBody>
          </p: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err="1"/>
                  <a:t>nextChest</a:t>
                </a:r>
                <a:endParaRPr lang="en-US" sz="1400" b="1"/>
              </a:p>
            </p:txBody>
          </p:sp>
          <p:sp>
            <p:nvSpPr>
              <p:cNvPr id="53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5000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283499" y="4133709"/>
            <a:ext cx="2733146" cy="1022430"/>
            <a:chOff x="2283499" y="2946250"/>
            <a:chExt cx="2733146" cy="1022430"/>
          </a:xfrm>
        </p:grpSpPr>
        <p:grpSp>
          <p:nvGrpSpPr>
            <p:cNvPr id="69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71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/>
                  <a:t>treasure</a:t>
                </a:r>
              </a:p>
            </p:txBody>
          </p:sp>
          <p:sp>
            <p:nvSpPr>
              <p:cNvPr id="73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err="1"/>
                  <a:t>nextChest</a:t>
                </a:r>
                <a:endParaRPr lang="en-US" sz="1400" b="1"/>
              </a:p>
            </p:txBody>
          </p:sp>
          <p:sp>
            <p:nvSpPr>
              <p:cNvPr id="75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 bwMode="auto">
          <a:xfrm flipV="1">
            <a:off x="935051" y="3091408"/>
            <a:ext cx="1360844" cy="354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>
          <a:xfrm>
            <a:off x="160108" y="324557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5000</a:t>
            </a:r>
            <a:endParaRPr lang="en-US" sz="2000"/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5310191" y="283182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second = new Chest;</a:t>
            </a:r>
          </a:p>
        </p:txBody>
      </p:sp>
      <p:sp>
        <p:nvSpPr>
          <p:cNvPr id="92" name="Line 14"/>
          <p:cNvSpPr>
            <a:spLocks noChangeShapeType="1"/>
          </p:cNvSpPr>
          <p:nvPr/>
        </p:nvSpPr>
        <p:spPr bwMode="auto">
          <a:xfrm>
            <a:off x="5085797" y="301649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" name="Rounded Rectangular Callout 92"/>
          <p:cNvSpPr/>
          <p:nvPr/>
        </p:nvSpPr>
        <p:spPr bwMode="auto">
          <a:xfrm>
            <a:off x="2908300" y="1711469"/>
            <a:ext cx="3514508" cy="833173"/>
          </a:xfrm>
          <a:prstGeom prst="wedgeRoundRectCallout">
            <a:avLst>
              <a:gd name="adj1" fmla="val 45089"/>
              <a:gd name="adj2" fmla="val 943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“Hey OS, can you allocate 20 bytes for me?”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4" name="Rounded Rectangular Callout 93"/>
          <p:cNvSpPr/>
          <p:nvPr/>
        </p:nvSpPr>
        <p:spPr bwMode="auto">
          <a:xfrm>
            <a:off x="5386496" y="5092699"/>
            <a:ext cx="3514508" cy="1250897"/>
          </a:xfrm>
          <a:prstGeom prst="wedgeRoundRectCallout">
            <a:avLst>
              <a:gd name="adj1" fmla="val 59905"/>
              <a:gd name="adj2" fmla="val 953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OS: “Sure – I’ve reserved some memory for you at location 2200.”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922351" y="4131429"/>
            <a:ext cx="1373544" cy="1662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Rectangle 95"/>
          <p:cNvSpPr/>
          <p:nvPr/>
        </p:nvSpPr>
        <p:spPr>
          <a:xfrm>
            <a:off x="147408" y="393137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/>
          </a:p>
        </p:txBody>
      </p:sp>
      <p:sp>
        <p:nvSpPr>
          <p:cNvPr id="98" name="Text Box 3"/>
          <p:cNvSpPr txBox="1">
            <a:spLocks noChangeArrowheads="1"/>
          </p:cNvSpPr>
          <p:nvPr/>
        </p:nvSpPr>
        <p:spPr bwMode="auto">
          <a:xfrm>
            <a:off x="5310265" y="3143343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third = new Chest;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2273385" y="5314120"/>
            <a:ext cx="2733146" cy="1022430"/>
            <a:chOff x="2283499" y="2946250"/>
            <a:chExt cx="2733146" cy="1022430"/>
          </a:xfrm>
        </p:grpSpPr>
        <p:grpSp>
          <p:nvGrpSpPr>
            <p:cNvPr id="101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103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/>
                  <a:t>treasure</a:t>
                </a:r>
              </a:p>
            </p:txBody>
          </p:sp>
          <p:sp>
            <p:nvSpPr>
              <p:cNvPr id="105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err="1"/>
                  <a:t>nextChest</a:t>
                </a:r>
                <a:endParaRPr lang="en-US" sz="1400" b="1"/>
              </a:p>
            </p:txBody>
          </p:sp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</a:p>
          </p:txBody>
        </p:sp>
      </p:grpSp>
      <p:sp>
        <p:nvSpPr>
          <p:cNvPr id="108" name="Line 14"/>
          <p:cNvSpPr>
            <a:spLocks noChangeShapeType="1"/>
          </p:cNvSpPr>
          <p:nvPr/>
        </p:nvSpPr>
        <p:spPr bwMode="auto">
          <a:xfrm>
            <a:off x="5081049" y="33214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" name="Rounded Rectangular Callout 108"/>
          <p:cNvSpPr/>
          <p:nvPr/>
        </p:nvSpPr>
        <p:spPr bwMode="auto">
          <a:xfrm>
            <a:off x="2887515" y="1998654"/>
            <a:ext cx="3514508" cy="833173"/>
          </a:xfrm>
          <a:prstGeom prst="wedgeRoundRectCallout">
            <a:avLst>
              <a:gd name="adj1" fmla="val 45089"/>
              <a:gd name="adj2" fmla="val 943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“Hey OS, can you allocate 20 bytes for me?”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Rounded Rectangular Callout 109"/>
          <p:cNvSpPr/>
          <p:nvPr/>
        </p:nvSpPr>
        <p:spPr bwMode="auto">
          <a:xfrm>
            <a:off x="5414482" y="5104710"/>
            <a:ext cx="3514508" cy="1250897"/>
          </a:xfrm>
          <a:prstGeom prst="wedgeRoundRectCallout">
            <a:avLst>
              <a:gd name="adj1" fmla="val 59905"/>
              <a:gd name="adj2" fmla="val 953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OS: “Sure – I’ve reserved some memory for you at location 3700.”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>
            <a:off x="912238" y="4791140"/>
            <a:ext cx="1383657" cy="6681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Rectangle 111"/>
          <p:cNvSpPr/>
          <p:nvPr/>
        </p:nvSpPr>
        <p:spPr>
          <a:xfrm>
            <a:off x="175394" y="4616485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/>
      <p:bldP spid="451587" grpId="1"/>
      <p:bldP spid="21" grpId="0"/>
      <p:bldP spid="21" grpId="1"/>
      <p:bldP spid="27" grpId="0"/>
      <p:bldP spid="28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23" grpId="0"/>
      <p:bldP spid="91" grpId="0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6" grpId="0"/>
      <p:bldP spid="98" grpId="0"/>
      <p:bldP spid="108" grpId="0" animBg="1"/>
      <p:bldP spid="109" grpId="0" animBg="1"/>
      <p:bldP spid="109" grpId="1" animBg="1"/>
      <p:bldP spid="110" grpId="0" animBg="1"/>
      <p:bldP spid="110" grpId="1" animBg="1"/>
      <p:bldP spid="1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3200"/>
            <a:ext cx="7772400" cy="1143000"/>
          </a:xfrm>
        </p:spPr>
        <p:txBody>
          <a:bodyPr/>
          <a:lstStyle/>
          <a:p>
            <a:pPr algn="l"/>
            <a:r>
              <a:rPr lang="en-US" sz="3600"/>
              <a:t>Linked Lists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169045" y="1593123"/>
            <a:ext cx="4420629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/>
              <a:t>int main()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050"/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100"/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050"/>
              <a:t> </a:t>
            </a:r>
            <a:r>
              <a:rPr lang="en-US" sz="6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200"/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600"/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 </a:t>
            </a:r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400"/>
              <a:t> </a:t>
            </a: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29612" y="-16824"/>
            <a:ext cx="3597275" cy="1616075"/>
            <a:chOff x="5502275" y="762000"/>
            <a:chExt cx="3597275" cy="1616075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5502275" y="762000"/>
              <a:ext cx="3597275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err="1"/>
                <a:t>struct</a:t>
              </a:r>
              <a:r>
                <a:rPr lang="en-US" sz="2000"/>
                <a:t> </a:t>
              </a:r>
              <a:r>
                <a:rPr lang="en-US" sz="2000">
                  <a:solidFill>
                    <a:srgbClr val="7030A0"/>
                  </a:solidFill>
                </a:rPr>
                <a:t>Chest</a:t>
              </a:r>
            </a:p>
            <a:p>
              <a:pPr algn="l"/>
              <a:r>
                <a:rPr lang="en-US" sz="2000"/>
                <a:t>{</a:t>
              </a:r>
            </a:p>
            <a:p>
              <a:pPr algn="l"/>
              <a:r>
                <a:rPr lang="en-US" sz="2000"/>
                <a:t>    string treasure;</a:t>
              </a:r>
            </a:p>
            <a:p>
              <a:pPr algn="l"/>
              <a:r>
                <a:rPr lang="en-US" sz="2000"/>
                <a:t>    </a:t>
              </a:r>
            </a:p>
            <a:p>
              <a:pPr algn="l"/>
              <a:r>
                <a:rPr lang="en-US" sz="2000"/>
                <a:t>};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835650" y="1720850"/>
              <a:ext cx="247375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Chest * </a:t>
              </a:r>
              <a:r>
                <a:rPr lang="en-US" sz="2000" err="1">
                  <a:solidFill>
                    <a:srgbClr val="6600CC"/>
                  </a:solidFill>
                </a:rPr>
                <a:t>nextChest</a:t>
              </a:r>
              <a:r>
                <a:rPr lang="en-US" sz="2000">
                  <a:solidFill>
                    <a:srgbClr val="6600CC"/>
                  </a:solidFill>
                </a:rPr>
                <a:t>;</a:t>
              </a: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225550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310265" y="2175310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Chest *first, *second, *third;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310265" y="253987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first = new Chest;</a:t>
            </a:r>
          </a:p>
        </p:txBody>
      </p:sp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252296" y="2939975"/>
            <a:ext cx="671439" cy="647711"/>
            <a:chOff x="4272" y="696"/>
            <a:chExt cx="538" cy="408"/>
          </a:xfrm>
        </p:grpSpPr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first</a:t>
              </a:r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2"/>
          <p:cNvGrpSpPr>
            <a:grpSpLocks/>
          </p:cNvGrpSpPr>
          <p:nvPr/>
        </p:nvGrpSpPr>
        <p:grpSpPr bwMode="auto">
          <a:xfrm>
            <a:off x="169302" y="3630538"/>
            <a:ext cx="837427" cy="647711"/>
            <a:chOff x="4218" y="696"/>
            <a:chExt cx="671" cy="408"/>
          </a:xfrm>
        </p:grpSpPr>
        <p:sp>
          <p:nvSpPr>
            <p:cNvPr id="38" name="Text Box 3"/>
            <p:cNvSpPr txBox="1">
              <a:spLocks noChangeArrowheads="1"/>
            </p:cNvSpPr>
            <p:nvPr/>
          </p:nvSpPr>
          <p:spPr bwMode="auto">
            <a:xfrm>
              <a:off x="4218" y="696"/>
              <a:ext cx="6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second</a:t>
              </a:r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244183" y="4321101"/>
            <a:ext cx="687664" cy="647711"/>
            <a:chOff x="4272" y="696"/>
            <a:chExt cx="551" cy="408"/>
          </a:xfrm>
        </p:grpSpPr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4281" y="696"/>
              <a:ext cx="54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third</a:t>
              </a: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83499" y="2946250"/>
            <a:ext cx="2733146" cy="1022430"/>
            <a:chOff x="2283499" y="2946250"/>
            <a:chExt cx="2733146" cy="1022430"/>
          </a:xfrm>
        </p:grpSpPr>
        <p:grpSp>
          <p:nvGrpSpPr>
            <p:cNvPr id="47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/>
                  <a:t>treasure</a:t>
                </a:r>
              </a:p>
            </p:txBody>
          </p: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err="1"/>
                  <a:t>nextChest</a:t>
                </a:r>
                <a:endParaRPr lang="en-US" sz="1400" b="1"/>
              </a:p>
            </p:txBody>
          </p:sp>
          <p:sp>
            <p:nvSpPr>
              <p:cNvPr id="53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5000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283499" y="4133709"/>
            <a:ext cx="2733146" cy="1022430"/>
            <a:chOff x="2283499" y="2946250"/>
            <a:chExt cx="2733146" cy="1022430"/>
          </a:xfrm>
        </p:grpSpPr>
        <p:grpSp>
          <p:nvGrpSpPr>
            <p:cNvPr id="69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71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/>
                  <a:t>treasure</a:t>
                </a:r>
              </a:p>
            </p:txBody>
          </p:sp>
          <p:sp>
            <p:nvSpPr>
              <p:cNvPr id="73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err="1"/>
                  <a:t>nextChest</a:t>
                </a:r>
                <a:endParaRPr lang="en-US" sz="1400" b="1"/>
              </a:p>
            </p:txBody>
          </p:sp>
          <p:sp>
            <p:nvSpPr>
              <p:cNvPr id="75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 bwMode="auto">
          <a:xfrm flipV="1">
            <a:off x="935051" y="3091408"/>
            <a:ext cx="1360844" cy="354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>
          <a:xfrm>
            <a:off x="160108" y="324557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5000</a:t>
            </a:r>
            <a:endParaRPr lang="en-US" sz="2000"/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5310191" y="283182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second = new Chest;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922351" y="4131429"/>
            <a:ext cx="1373544" cy="1662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Rectangle 95"/>
          <p:cNvSpPr/>
          <p:nvPr/>
        </p:nvSpPr>
        <p:spPr>
          <a:xfrm>
            <a:off x="147408" y="393137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/>
          </a:p>
        </p:txBody>
      </p:sp>
      <p:sp>
        <p:nvSpPr>
          <p:cNvPr id="98" name="Text Box 3"/>
          <p:cNvSpPr txBox="1">
            <a:spLocks noChangeArrowheads="1"/>
          </p:cNvSpPr>
          <p:nvPr/>
        </p:nvSpPr>
        <p:spPr bwMode="auto">
          <a:xfrm>
            <a:off x="5310265" y="3143343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third = new Chest;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2273385" y="5314120"/>
            <a:ext cx="2733146" cy="1022430"/>
            <a:chOff x="2283499" y="2946250"/>
            <a:chExt cx="2733146" cy="1022430"/>
          </a:xfrm>
        </p:grpSpPr>
        <p:grpSp>
          <p:nvGrpSpPr>
            <p:cNvPr id="101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103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/>
                  <a:t>treasure</a:t>
                </a:r>
              </a:p>
            </p:txBody>
          </p:sp>
          <p:sp>
            <p:nvSpPr>
              <p:cNvPr id="105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err="1"/>
                  <a:t>nextChest</a:t>
                </a:r>
                <a:endParaRPr lang="en-US" sz="1400" b="1"/>
              </a:p>
            </p:txBody>
          </p:sp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</a:p>
          </p:txBody>
        </p:sp>
      </p:grpSp>
      <p:cxnSp>
        <p:nvCxnSpPr>
          <p:cNvPr id="111" name="Straight Arrow Connector 110"/>
          <p:cNvCxnSpPr/>
          <p:nvPr/>
        </p:nvCxnSpPr>
        <p:spPr bwMode="auto">
          <a:xfrm>
            <a:off x="912238" y="4791140"/>
            <a:ext cx="1383657" cy="6681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Rectangle 111"/>
          <p:cNvSpPr/>
          <p:nvPr/>
        </p:nvSpPr>
        <p:spPr>
          <a:xfrm>
            <a:off x="175394" y="4616485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2000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678581" y="861193"/>
            <a:ext cx="3893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OK, now let’s add our treasures and link ‘</a:t>
            </a:r>
            <a:r>
              <a:rPr lang="en-US" sz="2000" err="1">
                <a:solidFill>
                  <a:schemeClr val="tx1"/>
                </a:solidFill>
                <a:cs typeface="Arial" charset="0"/>
              </a:rPr>
              <a:t>em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up!</a:t>
            </a:r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5311809" y="353008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first-&gt;treasure = "toast";</a:t>
            </a: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5311809" y="3808773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first-&gt;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nextChest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= second;</a:t>
            </a:r>
          </a:p>
        </p:txBody>
      </p:sp>
      <p:sp>
        <p:nvSpPr>
          <p:cNvPr id="77" name="Line 14"/>
          <p:cNvSpPr>
            <a:spLocks noChangeShapeType="1"/>
          </p:cNvSpPr>
          <p:nvPr/>
        </p:nvSpPr>
        <p:spPr bwMode="auto">
          <a:xfrm>
            <a:off x="5081049" y="37278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8" name="Text Box 30"/>
          <p:cNvSpPr txBox="1">
            <a:spLocks noChangeArrowheads="1"/>
          </p:cNvSpPr>
          <p:nvPr/>
        </p:nvSpPr>
        <p:spPr bwMode="auto">
          <a:xfrm>
            <a:off x="3265116" y="3062244"/>
            <a:ext cx="10342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"toast"</a:t>
            </a:r>
          </a:p>
        </p:txBody>
      </p:sp>
      <p:sp>
        <p:nvSpPr>
          <p:cNvPr id="80" name="Line 14"/>
          <p:cNvSpPr>
            <a:spLocks noChangeShapeType="1"/>
          </p:cNvSpPr>
          <p:nvPr/>
        </p:nvSpPr>
        <p:spPr bwMode="auto">
          <a:xfrm>
            <a:off x="5081049" y="33214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5094798" y="3987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47408" y="393137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/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4249993" y="3703436"/>
            <a:ext cx="107950" cy="530490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 Box 3"/>
          <p:cNvSpPr txBox="1">
            <a:spLocks noChangeArrowheads="1"/>
          </p:cNvSpPr>
          <p:nvPr/>
        </p:nvSpPr>
        <p:spPr bwMode="auto">
          <a:xfrm>
            <a:off x="5311809" y="421588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second-&gt;treasure = "bacon";</a:t>
            </a: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5311809" y="4494573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second-&gt;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nextChest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= third;</a:t>
            </a:r>
          </a:p>
        </p:txBody>
      </p:sp>
      <p:sp>
        <p:nvSpPr>
          <p:cNvPr id="86" name="Line 14"/>
          <p:cNvSpPr>
            <a:spLocks noChangeShapeType="1"/>
          </p:cNvSpPr>
          <p:nvPr/>
        </p:nvSpPr>
        <p:spPr bwMode="auto">
          <a:xfrm>
            <a:off x="5081049" y="44009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3269643" y="4232528"/>
            <a:ext cx="1082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"bacon"</a:t>
            </a:r>
          </a:p>
        </p:txBody>
      </p:sp>
      <p:sp>
        <p:nvSpPr>
          <p:cNvPr id="88" name="Line 14"/>
          <p:cNvSpPr>
            <a:spLocks noChangeShapeType="1"/>
          </p:cNvSpPr>
          <p:nvPr/>
        </p:nvSpPr>
        <p:spPr bwMode="auto">
          <a:xfrm>
            <a:off x="5094798" y="4698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72808" y="4617174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2000"/>
          </a:p>
        </p:txBody>
      </p:sp>
      <p:cxnSp>
        <p:nvCxnSpPr>
          <p:cNvPr id="90" name="Curved Connector 89"/>
          <p:cNvCxnSpPr/>
          <p:nvPr/>
        </p:nvCxnSpPr>
        <p:spPr bwMode="auto">
          <a:xfrm>
            <a:off x="4237261" y="4884531"/>
            <a:ext cx="107950" cy="530490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 Box 3"/>
          <p:cNvSpPr txBox="1">
            <a:spLocks noChangeArrowheads="1"/>
          </p:cNvSpPr>
          <p:nvPr/>
        </p:nvSpPr>
        <p:spPr bwMode="auto">
          <a:xfrm>
            <a:off x="5299109" y="492684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third-&gt;treasure = "eggs";</a:t>
            </a:r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>
            <a:off x="5068349" y="51119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" name="Text Box 30"/>
          <p:cNvSpPr txBox="1">
            <a:spLocks noChangeArrowheads="1"/>
          </p:cNvSpPr>
          <p:nvPr/>
        </p:nvSpPr>
        <p:spPr bwMode="auto">
          <a:xfrm>
            <a:off x="3315794" y="5400690"/>
            <a:ext cx="938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"eggs"</a:t>
            </a:r>
          </a:p>
        </p:txBody>
      </p:sp>
      <p:sp>
        <p:nvSpPr>
          <p:cNvPr id="115" name="Text Box 3"/>
          <p:cNvSpPr txBox="1">
            <a:spLocks noChangeArrowheads="1"/>
          </p:cNvSpPr>
          <p:nvPr/>
        </p:nvSpPr>
        <p:spPr bwMode="auto">
          <a:xfrm>
            <a:off x="5296949" y="521698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third-&gt;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nextChest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=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;</a:t>
            </a:r>
          </a:p>
        </p:txBody>
      </p:sp>
      <p:sp>
        <p:nvSpPr>
          <p:cNvPr id="116" name="Line 14"/>
          <p:cNvSpPr>
            <a:spLocks noChangeShapeType="1"/>
          </p:cNvSpPr>
          <p:nvPr/>
        </p:nvSpPr>
        <p:spPr bwMode="auto">
          <a:xfrm>
            <a:off x="5066189" y="5402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" name="Text Box 30"/>
          <p:cNvSpPr txBox="1">
            <a:spLocks noChangeArrowheads="1"/>
          </p:cNvSpPr>
          <p:nvPr/>
        </p:nvSpPr>
        <p:spPr bwMode="auto">
          <a:xfrm>
            <a:off x="3208751" y="5823736"/>
            <a:ext cx="1133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err="1">
                <a:solidFill>
                  <a:srgbClr val="FF0000"/>
                </a:solidFill>
              </a:rPr>
              <a:t>nullptr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979519" y="2164214"/>
            <a:ext cx="951955" cy="369332"/>
            <a:chOff x="8544404" y="1944246"/>
            <a:chExt cx="951955" cy="369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8757569" y="1965839"/>
              <a:ext cx="515934" cy="34544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44404" y="1944246"/>
              <a:ext cx="951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head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64696" y="2924553"/>
            <a:ext cx="699229" cy="321021"/>
            <a:chOff x="9009406" y="1928425"/>
            <a:chExt cx="699229" cy="382858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9082355" y="1965839"/>
              <a:ext cx="498053" cy="345444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009406" y="1928425"/>
              <a:ext cx="6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head</a:t>
              </a:r>
            </a:p>
          </p:txBody>
        </p:sp>
      </p:grpSp>
      <p:sp>
        <p:nvSpPr>
          <p:cNvPr id="118" name="Rounded Rectangular Callout 117"/>
          <p:cNvSpPr/>
          <p:nvPr/>
        </p:nvSpPr>
        <p:spPr bwMode="auto">
          <a:xfrm>
            <a:off x="868036" y="-19845"/>
            <a:ext cx="3514508" cy="1361708"/>
          </a:xfrm>
          <a:prstGeom prst="wedgeRoundRectCallout">
            <a:avLst>
              <a:gd name="adj1" fmla="val -62235"/>
              <a:gd name="adj2" fmla="val 17221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The pointer to the top item in the linked list is traditionally called the “</a:t>
            </a:r>
            <a:r>
              <a:rPr lang="en-US" sz="2000">
                <a:solidFill>
                  <a:srgbClr val="FF0000"/>
                </a:solidFill>
              </a:rPr>
              <a:t>head pointer</a:t>
            </a:r>
            <a:r>
              <a:rPr lang="en-US" sz="2000"/>
              <a:t>.”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303886" y="2533258"/>
            <a:ext cx="770988" cy="382858"/>
            <a:chOff x="9009406" y="1928425"/>
            <a:chExt cx="699229" cy="382858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082355" y="1965839"/>
              <a:ext cx="498053" cy="34544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009406" y="1928425"/>
              <a:ext cx="6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head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319304" y="3539889"/>
            <a:ext cx="699229" cy="382858"/>
            <a:chOff x="9009406" y="1928425"/>
            <a:chExt cx="699229" cy="382858"/>
          </a:xfrm>
        </p:grpSpPr>
        <p:sp>
          <p:nvSpPr>
            <p:cNvPr id="130" name="Rectangle 129"/>
            <p:cNvSpPr/>
            <p:nvPr/>
          </p:nvSpPr>
          <p:spPr bwMode="auto">
            <a:xfrm>
              <a:off x="9082355" y="1965839"/>
              <a:ext cx="519785" cy="34544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009406" y="1928425"/>
              <a:ext cx="6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head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317599" y="3813555"/>
            <a:ext cx="699229" cy="382858"/>
            <a:chOff x="9009406" y="1928425"/>
            <a:chExt cx="699229" cy="382858"/>
          </a:xfrm>
        </p:grpSpPr>
        <p:sp>
          <p:nvSpPr>
            <p:cNvPr id="133" name="Rectangle 132"/>
            <p:cNvSpPr/>
            <p:nvPr/>
          </p:nvSpPr>
          <p:spPr bwMode="auto">
            <a:xfrm>
              <a:off x="9082355" y="1965839"/>
              <a:ext cx="521490" cy="34544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009406" y="1928425"/>
              <a:ext cx="6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head</a:t>
              </a:r>
            </a:p>
          </p:txBody>
        </p:sp>
      </p:grpSp>
      <p:sp>
        <p:nvSpPr>
          <p:cNvPr id="120" name="Rounded Rectangular Callout 119"/>
          <p:cNvSpPr/>
          <p:nvPr/>
        </p:nvSpPr>
        <p:spPr bwMode="auto">
          <a:xfrm>
            <a:off x="1664162" y="942026"/>
            <a:ext cx="3514508" cy="1819073"/>
          </a:xfrm>
          <a:prstGeom prst="wedgeRoundRectCallout">
            <a:avLst>
              <a:gd name="adj1" fmla="val -74883"/>
              <a:gd name="adj2" fmla="val 8081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Given just 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head pointer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you can reach every element in the list… </a:t>
            </a:r>
            <a:b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7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without using your other external pointers!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5" name="Rounded Rectangular Callout 134"/>
          <p:cNvSpPr/>
          <p:nvPr/>
        </p:nvSpPr>
        <p:spPr bwMode="auto">
          <a:xfrm>
            <a:off x="4535310" y="1547336"/>
            <a:ext cx="4291577" cy="1857383"/>
          </a:xfrm>
          <a:prstGeom prst="wedgeRoundRectCallout">
            <a:avLst>
              <a:gd name="adj1" fmla="val -57210"/>
              <a:gd name="adj2" fmla="val 1866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In our last </a:t>
            </a:r>
            <a:r>
              <a:rPr lang="en-US" sz="2000">
                <a:solidFill>
                  <a:schemeClr val="accent6"/>
                </a:solidFill>
                <a:cs typeface="Arial" charset="0"/>
              </a:rPr>
              <a:t>node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, we’ll set its </a:t>
            </a:r>
            <a:r>
              <a:rPr lang="en-US" sz="2000" err="1">
                <a:solidFill>
                  <a:srgbClr val="6600CC"/>
                </a:solidFill>
                <a:cs typeface="Arial" charset="0"/>
              </a:rPr>
              <a:t>nextChest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 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pointer to </a:t>
            </a:r>
            <a:r>
              <a:rPr lang="en-US" sz="20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. </a:t>
            </a:r>
            <a:br>
              <a:rPr lang="en-US" sz="2000">
                <a:solidFill>
                  <a:schemeClr val="tx1"/>
                </a:solidFill>
                <a:cs typeface="Arial" charset="0"/>
              </a:rPr>
            </a:br>
            <a:endParaRPr lang="en-US" sz="2000">
              <a:solidFill>
                <a:schemeClr val="tx1"/>
              </a:solidFill>
              <a:cs typeface="Arial" charset="0"/>
            </a:endParaRPr>
          </a:p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This special value indicates that this is the last item in the list.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253279" y="3269850"/>
            <a:ext cx="658959" cy="32488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 bwMode="auto">
          <a:xfrm flipV="1">
            <a:off x="895649" y="3091408"/>
            <a:ext cx="1410874" cy="387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Rectangle 108"/>
          <p:cNvSpPr/>
          <p:nvPr/>
        </p:nvSpPr>
        <p:spPr>
          <a:xfrm>
            <a:off x="2276569" y="3087914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treasure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281802" y="3091408"/>
            <a:ext cx="985805" cy="32488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16548" y="352862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822783" y="3529529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-&gt;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00045" y="3527904"/>
            <a:ext cx="1117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treasure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46655" y="3273165"/>
            <a:ext cx="658959" cy="32488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 bwMode="auto">
          <a:xfrm flipV="1">
            <a:off x="889025" y="3094723"/>
            <a:ext cx="1410874" cy="387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138"/>
          <p:cNvSpPr/>
          <p:nvPr/>
        </p:nvSpPr>
        <p:spPr>
          <a:xfrm>
            <a:off x="2280023" y="3527660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err="1">
                <a:solidFill>
                  <a:srgbClr val="FF0000"/>
                </a:solidFill>
              </a:rPr>
              <a:t>nextChest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275178" y="3532039"/>
            <a:ext cx="985805" cy="32488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317436" y="38105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823671" y="3811405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-&gt;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998862" y="3805253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err="1">
                <a:solidFill>
                  <a:srgbClr val="FF0000"/>
                </a:solidFill>
              </a:rPr>
              <a:t>nextChest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348804" y="3809864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7030A0"/>
                </a:solidFill>
              </a:rPr>
              <a:t>second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230066" y="3953367"/>
            <a:ext cx="658959" cy="324882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07100" y="6103189"/>
            <a:ext cx="1838765" cy="1369528"/>
            <a:chOff x="3307100" y="6103189"/>
            <a:chExt cx="1838765" cy="1369528"/>
          </a:xfrm>
        </p:grpSpPr>
        <p:pic>
          <p:nvPicPr>
            <p:cNvPr id="1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214" y="6319216"/>
              <a:ext cx="738651" cy="515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Arc 145"/>
            <p:cNvSpPr/>
            <p:nvPr/>
          </p:nvSpPr>
          <p:spPr bwMode="auto">
            <a:xfrm>
              <a:off x="3307100" y="6103189"/>
              <a:ext cx="1469439" cy="1369528"/>
            </a:xfrm>
            <a:prstGeom prst="arc">
              <a:avLst>
                <a:gd name="adj1" fmla="val 17066456"/>
                <a:gd name="adj2" fmla="val 20875784"/>
              </a:avLst>
            </a:prstGeom>
            <a:noFill/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 Box 3"/>
          <p:cNvSpPr txBox="1">
            <a:spLocks noChangeArrowheads="1"/>
          </p:cNvSpPr>
          <p:nvPr/>
        </p:nvSpPr>
        <p:spPr bwMode="auto">
          <a:xfrm>
            <a:off x="5269949" y="5592904"/>
            <a:ext cx="36954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rgbClr val="0070C0"/>
                </a:solidFill>
                <a:cs typeface="Arial" charset="0"/>
              </a:rPr>
              <a:t>delete head;</a:t>
            </a:r>
          </a:p>
          <a:p>
            <a:pPr algn="l"/>
            <a:r>
              <a:rPr lang="en-US" sz="1800">
                <a:solidFill>
                  <a:srgbClr val="0070C0"/>
                </a:solidFill>
                <a:cs typeface="Arial" charset="0"/>
              </a:rPr>
              <a:t>delete second;</a:t>
            </a:r>
          </a:p>
          <a:p>
            <a:pPr algn="l"/>
            <a:r>
              <a:rPr lang="en-US" sz="1800">
                <a:solidFill>
                  <a:srgbClr val="0070C0"/>
                </a:solidFill>
                <a:cs typeface="Arial" charset="0"/>
              </a:rPr>
              <a:t>delete third;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68154" y="2141145"/>
            <a:ext cx="5030847" cy="4716855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75047" y="4234116"/>
            <a:ext cx="3271194" cy="1480519"/>
          </a:xfrm>
          <a:prstGeom prst="wedgeRoundRectCallout">
            <a:avLst>
              <a:gd name="adj1" fmla="val 103113"/>
              <a:gd name="adj2" fmla="val 755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Oh – and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let’s not forget to free our treasure chests when we’re done with them!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2" name="Rounded Rectangular Callout 121"/>
          <p:cNvSpPr/>
          <p:nvPr/>
        </p:nvSpPr>
        <p:spPr bwMode="auto">
          <a:xfrm>
            <a:off x="5468372" y="5016595"/>
            <a:ext cx="3514508" cy="1658958"/>
          </a:xfrm>
          <a:prstGeom prst="wedgeRoundRectCallout">
            <a:avLst>
              <a:gd name="adj1" fmla="val -85724"/>
              <a:gd name="adj2" fmla="val 1034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When we encounter a </a:t>
            </a:r>
            <a:r>
              <a:rPr lang="en-US" sz="2000" err="1">
                <a:solidFill>
                  <a:srgbClr val="6600CC"/>
                </a:solidFill>
              </a:rPr>
              <a:t>nextChest</a:t>
            </a:r>
            <a:r>
              <a:rPr lang="en-US" sz="2000">
                <a:solidFill>
                  <a:srgbClr val="6600CC"/>
                </a:solidFill>
              </a:rPr>
              <a:t> </a:t>
            </a:r>
            <a:r>
              <a:rPr lang="en-US" sz="2000"/>
              <a:t>pointer whose value is </a:t>
            </a:r>
            <a:r>
              <a:rPr lang="en-US" sz="2000" err="1">
                <a:solidFill>
                  <a:srgbClr val="FF0000"/>
                </a:solidFill>
              </a:rPr>
              <a:t>nullptr</a:t>
            </a:r>
            <a:r>
              <a:rPr lang="en-US" sz="2000"/>
              <a:t>, this indicates we’re at the end.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9" name="Rounded Rectangular Callout 117">
            <a:extLst>
              <a:ext uri="{FF2B5EF4-FFF2-40B4-BE49-F238E27FC236}">
                <a16:creationId xmlns:a16="http://schemas.microsoft.com/office/drawing/2014/main" id="{CB53CA24-1899-4677-8E75-64551E0AD735}"/>
              </a:ext>
            </a:extLst>
          </p:cNvPr>
          <p:cNvSpPr/>
          <p:nvPr/>
        </p:nvSpPr>
        <p:spPr bwMode="auto">
          <a:xfrm>
            <a:off x="4458642" y="1632021"/>
            <a:ext cx="3854430" cy="938685"/>
          </a:xfrm>
          <a:prstGeom prst="wedgeRoundRectCallout">
            <a:avLst>
              <a:gd name="adj1" fmla="val -62235"/>
              <a:gd name="adj2" fmla="val 17221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Now let’s link our first node…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F3C2B5F-83CB-4683-84B4-BAEFBD305A4B}"/>
              </a:ext>
            </a:extLst>
          </p:cNvPr>
          <p:cNvSpPr txBox="1"/>
          <p:nvPr/>
        </p:nvSpPr>
        <p:spPr>
          <a:xfrm>
            <a:off x="3935952" y="2713162"/>
            <a:ext cx="5560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to the second one.</a:t>
            </a:r>
          </a:p>
        </p:txBody>
      </p:sp>
    </p:spTree>
    <p:extLst>
      <p:ext uri="{BB962C8B-B14F-4D97-AF65-F5344CB8AC3E}">
        <p14:creationId xmlns:p14="http://schemas.microsoft.com/office/powerpoint/2010/main" val="325033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23 L 0.03264 0.1004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0.35278 -0.0629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9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35 0.00741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500"/>
                            </p:stCondLst>
                            <p:childTnLst>
                              <p:par>
                                <p:cTn id="3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30972 -0.03518 " pathEditMode="relative" rAng="0" ptsTypes="AA">
                                      <p:cBhvr>
                                        <p:cTn id="36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72 -0.03518 L 0.3625 0.04445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0.04445 L 0.37952 0.0706 C 0.38334 0.07639 0.38542 0.08426 0.3849 0.09259 C 0.38438 0.10185 0.38143 0.10926 0.37691 0.11389 L 0.35677 0.13704 " pathEditMode="relative" rAng="5688209" ptsTypes="FffFF">
                                      <p:cBhvr>
                                        <p:cTn id="37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95 0.13681 L 0.35695 0.22014 " pathEditMode="relative" rAng="0" ptsTypes="AA">
                                      <p:cBhvr>
                                        <p:cTn id="37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95 0.22014 L 0.37413 0.24375 C 0.37813 0.24861 0.38021 0.25625 0.38021 0.26366 C 0.38021 0.27269 0.37813 0.27986 0.37413 0.28472 L 0.35695 0.30903 " pathEditMode="relative" rAng="5400000" ptsTypes="FffFF">
                                      <p:cBhvr>
                                        <p:cTn id="38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77 0.3088 L 0.35677 0.38473 " pathEditMode="relative" rAng="0" ptsTypes="AA">
                                      <p:cBhvr>
                                        <p:cTn id="38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12" grpId="0"/>
      <p:bldP spid="66" grpId="0"/>
      <p:bldP spid="67" grpId="0"/>
      <p:bldP spid="76" grpId="0"/>
      <p:bldP spid="77" grpId="0" animBg="1"/>
      <p:bldP spid="77" grpId="1" animBg="1"/>
      <p:bldP spid="78" grpId="0"/>
      <p:bldP spid="80" grpId="0" animBg="1"/>
      <p:bldP spid="81" grpId="0" animBg="1"/>
      <p:bldP spid="81" grpId="1" animBg="1"/>
      <p:bldP spid="82" grpId="0"/>
      <p:bldP spid="82" grpId="1"/>
      <p:bldP spid="84" grpId="0"/>
      <p:bldP spid="85" grpId="0"/>
      <p:bldP spid="86" grpId="0" animBg="1"/>
      <p:bldP spid="86" grpId="1" animBg="1"/>
      <p:bldP spid="87" grpId="0"/>
      <p:bldP spid="88" grpId="0" animBg="1"/>
      <p:bldP spid="88" grpId="1" animBg="1"/>
      <p:bldP spid="89" grpId="0"/>
      <p:bldP spid="89" grpId="1"/>
      <p:bldP spid="97" grpId="0"/>
      <p:bldP spid="99" grpId="0" animBg="1"/>
      <p:bldP spid="99" grpId="1" animBg="1"/>
      <p:bldP spid="113" grpId="0"/>
      <p:bldP spid="115" grpId="0"/>
      <p:bldP spid="116" grpId="0" animBg="1"/>
      <p:bldP spid="116" grpId="1" animBg="1"/>
      <p:bldP spid="117" grpId="0"/>
      <p:bldP spid="118" grpId="0" animBg="1"/>
      <p:bldP spid="118" grpId="1" animBg="1"/>
      <p:bldP spid="120" grpId="0" animBg="1"/>
      <p:bldP spid="120" grpId="1" animBg="1"/>
      <p:bldP spid="120" grpId="2" animBg="1"/>
      <p:bldP spid="120" grpId="3" animBg="1"/>
      <p:bldP spid="120" grpId="4" animBg="1"/>
      <p:bldP spid="120" grpId="5" animBg="1"/>
      <p:bldP spid="120" grpId="6" animBg="1"/>
      <p:bldP spid="120" grpId="7" animBg="1"/>
      <p:bldP spid="135" grpId="0" uiExpand="1" build="p" animBg="1"/>
      <p:bldP spid="135" grpId="1" build="allAtOnce" animBg="1"/>
      <p:bldP spid="94" grpId="0" animBg="1"/>
      <p:bldP spid="94" grpId="1" animBg="1"/>
      <p:bldP spid="109" grpId="0"/>
      <p:bldP spid="109" grpId="1"/>
      <p:bldP spid="110" grpId="0" animBg="1"/>
      <p:bldP spid="110" grpId="1" animBg="1"/>
      <p:bldP spid="119" grpId="0"/>
      <p:bldP spid="119" grpId="1"/>
      <p:bldP spid="121" grpId="0"/>
      <p:bldP spid="121" grpId="1"/>
      <p:bldP spid="136" grpId="0"/>
      <p:bldP spid="136" grpId="1"/>
      <p:bldP spid="137" grpId="0" animBg="1"/>
      <p:bldP spid="137" grpId="1" animBg="1"/>
      <p:bldP spid="139" grpId="0"/>
      <p:bldP spid="139" grpId="1"/>
      <p:bldP spid="140" grpId="0" animBg="1"/>
      <p:bldP spid="140" grpId="1" animBg="1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 animBg="1"/>
      <p:bldP spid="145" grpId="1" animBg="1"/>
      <p:bldP spid="147" grpId="0"/>
      <p:bldP spid="148" grpId="0" animBg="1"/>
      <p:bldP spid="148" grpId="1" animBg="1"/>
      <p:bldP spid="4" grpId="0" animBg="1"/>
      <p:bldP spid="4" grpId="1" animBg="1"/>
      <p:bldP spid="122" grpId="0" animBg="1"/>
      <p:bldP spid="122" grpId="1" animBg="1"/>
      <p:bldP spid="149" grpId="0" animBg="1"/>
      <p:bldP spid="149" grpId="1" animBg="1"/>
      <p:bldP spid="149" grpId="2" animBg="1"/>
      <p:bldP spid="150" grpId="0"/>
      <p:bldP spid="15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148092" y="-17265"/>
            <a:ext cx="4420629" cy="7020237"/>
            <a:chOff x="5180062" y="-17265"/>
            <a:chExt cx="4420629" cy="7020237"/>
          </a:xfrm>
        </p:grpSpPr>
        <p:grpSp>
          <p:nvGrpSpPr>
            <p:cNvPr id="8" name="Group 7"/>
            <p:cNvGrpSpPr/>
            <p:nvPr/>
          </p:nvGrpSpPr>
          <p:grpSpPr>
            <a:xfrm>
              <a:off x="5215989" y="-17265"/>
              <a:ext cx="3930161" cy="6851379"/>
              <a:chOff x="5178670" y="-16824"/>
              <a:chExt cx="3930161" cy="6851379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5178670" y="23447"/>
                <a:ext cx="3930161" cy="6811108"/>
              </a:xfrm>
              <a:prstGeom prst="rect">
                <a:avLst/>
              </a:prstGeom>
              <a:solidFill>
                <a:srgbClr val="E4E4F8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229612" y="-16824"/>
                <a:ext cx="3597275" cy="1616075"/>
                <a:chOff x="5502275" y="762000"/>
                <a:chExt cx="3597275" cy="1616075"/>
              </a:xfrm>
            </p:grpSpPr>
            <p:sp>
              <p:nvSpPr>
                <p:cNvPr id="1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502275" y="762000"/>
                  <a:ext cx="3597275" cy="16160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2000" err="1"/>
                    <a:t>struct</a:t>
                  </a:r>
                  <a:r>
                    <a:rPr lang="en-US" sz="2000"/>
                    <a:t> Chest</a:t>
                  </a:r>
                </a:p>
                <a:p>
                  <a:pPr algn="l"/>
                  <a:r>
                    <a:rPr lang="en-US" sz="2000"/>
                    <a:t>{</a:t>
                  </a:r>
                </a:p>
                <a:p>
                  <a:pPr algn="l"/>
                  <a:r>
                    <a:rPr lang="en-US" sz="2000"/>
                    <a:t>    string treasure;</a:t>
                  </a:r>
                </a:p>
                <a:p>
                  <a:pPr algn="l"/>
                  <a:r>
                    <a:rPr lang="en-US" sz="2000"/>
                    <a:t>    </a:t>
                  </a:r>
                </a:p>
                <a:p>
                  <a:pPr algn="l"/>
                  <a:r>
                    <a:rPr lang="en-US" sz="2000"/>
                    <a:t>};</a:t>
                  </a:r>
                </a:p>
              </p:txBody>
            </p:sp>
            <p:sp>
              <p:nvSpPr>
                <p:cNvPr id="18" name="Rectangle 7"/>
                <p:cNvSpPr>
                  <a:spLocks noChangeArrowheads="1"/>
                </p:cNvSpPr>
                <p:nvPr/>
              </p:nvSpPr>
              <p:spPr bwMode="auto">
                <a:xfrm>
                  <a:off x="5835650" y="1720850"/>
                  <a:ext cx="2473754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6600CC"/>
                      </a:solidFill>
                    </a:rPr>
                    <a:t>Chest * </a:t>
                  </a:r>
                  <a:r>
                    <a:rPr lang="en-US" sz="2000" err="1">
                      <a:solidFill>
                        <a:srgbClr val="6600CC"/>
                      </a:solidFill>
                    </a:rPr>
                    <a:t>nextChest</a:t>
                  </a:r>
                  <a:r>
                    <a:rPr lang="en-US" sz="2000">
                      <a:solidFill>
                        <a:srgbClr val="6600CC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 bwMode="auto">
              <a:xfrm>
                <a:off x="5208049" y="2194433"/>
                <a:ext cx="3874306" cy="4352364"/>
              </a:xfrm>
              <a:prstGeom prst="rect">
                <a:avLst/>
              </a:prstGeom>
              <a:solidFill>
                <a:srgbClr val="E4E4F8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5208049" y="2194433"/>
                <a:ext cx="3874306" cy="4352364"/>
              </a:xfrm>
              <a:prstGeom prst="rect">
                <a:avLst/>
              </a:prstGeom>
              <a:solidFill>
                <a:srgbClr val="E4E4F8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5296949" y="2175310"/>
                <a:ext cx="3710282" cy="3411009"/>
                <a:chOff x="5296949" y="2175310"/>
                <a:chExt cx="3710282" cy="3411009"/>
              </a:xfrm>
            </p:grpSpPr>
            <p:sp>
              <p:nvSpPr>
                <p:cNvPr id="5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0265" y="2175310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chemeClr val="tx1"/>
                      </a:solidFill>
                      <a:cs typeface="Arial" charset="0"/>
                    </a:rPr>
                    <a:t>Chest *head, *second, *third;</a:t>
                  </a:r>
                </a:p>
              </p:txBody>
            </p:sp>
            <p:sp>
              <p:nvSpPr>
                <p:cNvPr id="5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0265" y="2539877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chemeClr val="tx1"/>
                      </a:solidFill>
                      <a:cs typeface="Arial" charset="0"/>
                    </a:rPr>
                    <a:t>head = new Chest;</a:t>
                  </a:r>
                </a:p>
              </p:txBody>
            </p:sp>
            <p:sp>
              <p:nvSpPr>
                <p:cNvPr id="52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0191" y="2831827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chemeClr val="tx1"/>
                      </a:solidFill>
                      <a:cs typeface="Arial" charset="0"/>
                    </a:rPr>
                    <a:t>second = new Chest;</a:t>
                  </a:r>
                </a:p>
              </p:txBody>
            </p:sp>
            <p:sp>
              <p:nvSpPr>
                <p:cNvPr id="5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0265" y="3143343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chemeClr val="tx1"/>
                      </a:solidFill>
                      <a:cs typeface="Arial" charset="0"/>
                    </a:rPr>
                    <a:t>third = new Chest;</a:t>
                  </a:r>
                </a:p>
              </p:txBody>
            </p:sp>
            <p:sp>
              <p:nvSpPr>
                <p:cNvPr id="5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1809" y="3530085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chemeClr val="tx1"/>
                      </a:solidFill>
                      <a:cs typeface="Arial" charset="0"/>
                    </a:rPr>
                    <a:t>head-&gt;treasure = "toast";</a:t>
                  </a:r>
                </a:p>
              </p:txBody>
            </p:sp>
            <p:sp>
              <p:nvSpPr>
                <p:cNvPr id="5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1809" y="3808773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chemeClr val="tx1"/>
                      </a:solidFill>
                      <a:cs typeface="Arial" charset="0"/>
                    </a:rPr>
                    <a:t>head-&gt;</a:t>
                  </a:r>
                  <a:r>
                    <a:rPr lang="en-US" sz="1800" err="1">
                      <a:solidFill>
                        <a:schemeClr val="tx1"/>
                      </a:solidFill>
                      <a:cs typeface="Arial" charset="0"/>
                    </a:rPr>
                    <a:t>nextChest</a:t>
                  </a:r>
                  <a:r>
                    <a:rPr lang="en-US" sz="1800">
                      <a:solidFill>
                        <a:schemeClr val="tx1"/>
                      </a:solidFill>
                      <a:cs typeface="Arial" charset="0"/>
                    </a:rPr>
                    <a:t> = second;</a:t>
                  </a:r>
                </a:p>
              </p:txBody>
            </p:sp>
            <p:sp>
              <p:nvSpPr>
                <p:cNvPr id="59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1809" y="4215885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chemeClr val="tx1"/>
                      </a:solidFill>
                      <a:cs typeface="Arial" charset="0"/>
                    </a:rPr>
                    <a:t>second-&gt;treasure = "bacon";</a:t>
                  </a:r>
                </a:p>
              </p:txBody>
            </p:sp>
            <p:sp>
              <p:nvSpPr>
                <p:cNvPr id="6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1809" y="4494573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chemeClr val="tx1"/>
                      </a:solidFill>
                      <a:cs typeface="Arial" charset="0"/>
                    </a:rPr>
                    <a:t>second-&gt;</a:t>
                  </a:r>
                  <a:r>
                    <a:rPr lang="en-US" sz="1800" err="1">
                      <a:solidFill>
                        <a:schemeClr val="tx1"/>
                      </a:solidFill>
                      <a:cs typeface="Arial" charset="0"/>
                    </a:rPr>
                    <a:t>nextChest</a:t>
                  </a:r>
                  <a:r>
                    <a:rPr lang="en-US" sz="1800">
                      <a:solidFill>
                        <a:schemeClr val="tx1"/>
                      </a:solidFill>
                      <a:cs typeface="Arial" charset="0"/>
                    </a:rPr>
                    <a:t> = third;</a:t>
                  </a:r>
                </a:p>
              </p:txBody>
            </p:sp>
            <p:sp>
              <p:nvSpPr>
                <p:cNvPr id="69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299109" y="4926847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chemeClr val="tx1"/>
                      </a:solidFill>
                      <a:cs typeface="Arial" charset="0"/>
                    </a:rPr>
                    <a:t>third-&gt;treasure = "eggs";</a:t>
                  </a:r>
                </a:p>
              </p:txBody>
            </p:sp>
            <p:sp>
              <p:nvSpPr>
                <p:cNvPr id="7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296949" y="5216987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chemeClr val="tx1"/>
                      </a:solidFill>
                      <a:cs typeface="Arial" charset="0"/>
                    </a:rPr>
                    <a:t>third-&gt;</a:t>
                  </a:r>
                  <a:r>
                    <a:rPr lang="en-US" sz="1800" err="1">
                      <a:solidFill>
                        <a:schemeClr val="tx1"/>
                      </a:solidFill>
                      <a:cs typeface="Arial" charset="0"/>
                    </a:rPr>
                    <a:t>nextChest</a:t>
                  </a:r>
                  <a:r>
                    <a:rPr lang="en-US" sz="1800">
                      <a:solidFill>
                        <a:schemeClr val="tx1"/>
                      </a:solidFill>
                      <a:cs typeface="Arial" charset="0"/>
                    </a:rPr>
                    <a:t> = </a:t>
                  </a:r>
                  <a:r>
                    <a:rPr lang="en-US" sz="1800" err="1">
                      <a:solidFill>
                        <a:srgbClr val="FF0000"/>
                      </a:solidFill>
                      <a:cs typeface="Arial" charset="0"/>
                    </a:rPr>
                    <a:t>nullptr</a:t>
                  </a:r>
                  <a:r>
                    <a:rPr lang="en-US" sz="1800">
                      <a:solidFill>
                        <a:schemeClr val="tx1"/>
                      </a:solidFill>
                      <a:cs typeface="Arial" charset="0"/>
                    </a:rPr>
                    <a:t>;</a:t>
                  </a:r>
                </a:p>
              </p:txBody>
            </p:sp>
          </p:grpSp>
        </p:grpSp>
        <p:sp>
          <p:nvSpPr>
            <p:cNvPr id="143" name="Text Box 12"/>
            <p:cNvSpPr txBox="1">
              <a:spLocks noChangeArrowheads="1"/>
            </p:cNvSpPr>
            <p:nvPr/>
          </p:nvSpPr>
          <p:spPr bwMode="auto">
            <a:xfrm>
              <a:off x="5180062" y="1593799"/>
              <a:ext cx="4420629" cy="5409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/>
                <a:t>int main()</a:t>
              </a:r>
            </a:p>
            <a:p>
              <a:pPr algn="l"/>
              <a:r>
                <a:rPr lang="en-US" sz="1800"/>
                <a:t>{</a:t>
              </a:r>
            </a:p>
            <a:p>
              <a:pPr algn="l"/>
              <a:r>
                <a:rPr lang="en-US" sz="1800"/>
                <a:t> </a:t>
              </a:r>
            </a:p>
            <a:p>
              <a:pPr algn="l"/>
              <a:endParaRPr lang="en-US" sz="1050"/>
            </a:p>
            <a:p>
              <a:pPr algn="l"/>
              <a:r>
                <a:rPr lang="en-US" sz="1800"/>
                <a:t> </a:t>
              </a:r>
            </a:p>
            <a:p>
              <a:pPr algn="l"/>
              <a:r>
                <a:rPr lang="en-US" sz="1800"/>
                <a:t> </a:t>
              </a:r>
            </a:p>
            <a:p>
              <a:pPr algn="l"/>
              <a:endParaRPr lang="en-US" sz="1100"/>
            </a:p>
            <a:p>
              <a:pPr algn="l"/>
              <a:r>
                <a:rPr lang="en-US" sz="1800"/>
                <a:t> </a:t>
              </a:r>
            </a:p>
            <a:p>
              <a:pPr algn="l"/>
              <a:r>
                <a:rPr lang="en-US" sz="1800"/>
                <a:t> </a:t>
              </a:r>
            </a:p>
            <a:p>
              <a:pPr algn="l"/>
              <a:r>
                <a:rPr lang="en-US" sz="1050"/>
                <a:t> </a:t>
              </a:r>
              <a:r>
                <a:rPr lang="en-US" sz="600"/>
                <a:t> </a:t>
              </a:r>
            </a:p>
            <a:p>
              <a:pPr algn="l"/>
              <a:r>
                <a:rPr lang="en-US" sz="1800"/>
                <a:t> </a:t>
              </a:r>
            </a:p>
            <a:p>
              <a:pPr algn="l"/>
              <a:endParaRPr lang="en-US" sz="1200"/>
            </a:p>
            <a:p>
              <a:pPr algn="l"/>
              <a:r>
                <a:rPr lang="en-US" sz="1800"/>
                <a:t> </a:t>
              </a:r>
            </a:p>
            <a:p>
              <a:pPr algn="l"/>
              <a:endParaRPr lang="en-US" sz="600"/>
            </a:p>
            <a:p>
              <a:pPr algn="l"/>
              <a:r>
                <a:rPr lang="en-US" sz="1800"/>
                <a:t> </a:t>
              </a:r>
            </a:p>
            <a:p>
              <a:pPr algn="l"/>
              <a:r>
                <a:rPr lang="en-US" sz="1800"/>
                <a:t>  </a:t>
              </a:r>
            </a:p>
            <a:p>
              <a:pPr algn="l"/>
              <a:r>
                <a:rPr lang="en-US" sz="1800"/>
                <a:t> </a:t>
              </a:r>
            </a:p>
            <a:p>
              <a:pPr algn="l"/>
              <a:r>
                <a:rPr lang="en-US" sz="1800"/>
                <a:t> </a:t>
              </a:r>
            </a:p>
            <a:p>
              <a:pPr algn="l"/>
              <a:r>
                <a:rPr lang="en-US" sz="1800"/>
                <a:t> </a:t>
              </a:r>
            </a:p>
            <a:p>
              <a:pPr algn="l"/>
              <a:r>
                <a:rPr lang="en-US" sz="1800"/>
                <a:t> </a:t>
              </a:r>
            </a:p>
            <a:p>
              <a:pPr algn="l"/>
              <a:r>
                <a:rPr lang="en-US" sz="1800"/>
                <a:t> }</a:t>
              </a:r>
            </a:p>
          </p:txBody>
        </p:sp>
        <p:sp>
          <p:nvSpPr>
            <p:cNvPr id="105" name="Text Box 3"/>
            <p:cNvSpPr txBox="1">
              <a:spLocks noChangeArrowheads="1"/>
            </p:cNvSpPr>
            <p:nvPr/>
          </p:nvSpPr>
          <p:spPr bwMode="auto">
            <a:xfrm>
              <a:off x="5331742" y="5661097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third;</a:t>
              </a:r>
            </a:p>
          </p:txBody>
        </p:sp>
      </p:grp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570631" y="1954211"/>
            <a:ext cx="41948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Instead of calling them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“chests"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, let’s call each item in the linked list a </a:t>
            </a:r>
            <a:r>
              <a:rPr lang="en-US" sz="2000">
                <a:solidFill>
                  <a:srgbClr val="FF0000"/>
                </a:solidFill>
                <a:cs typeface="Arial" charset="0"/>
              </a:rPr>
              <a:t>“Node”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3200"/>
            <a:ext cx="7772400" cy="1143000"/>
          </a:xfrm>
        </p:spPr>
        <p:txBody>
          <a:bodyPr/>
          <a:lstStyle/>
          <a:p>
            <a:pPr algn="l"/>
            <a:r>
              <a:rPr lang="en-US" sz="3600"/>
              <a:t>Linked Lists</a:t>
            </a: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339726" y="1000536"/>
            <a:ext cx="46566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Ok, it’s time to start using the right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Computer Science terms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719678" y="3132207"/>
            <a:ext cx="38967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And instead of calling the value held in a node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treasure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, let’s call it </a:t>
            </a:r>
            <a:r>
              <a:rPr lang="en-US" sz="2000">
                <a:solidFill>
                  <a:srgbClr val="FF0000"/>
                </a:solidFill>
                <a:cs typeface="Arial" charset="0"/>
              </a:rPr>
              <a:t>“value”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307920" y="4420898"/>
            <a:ext cx="46884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And, instead of calling the linking pointer </a:t>
            </a:r>
            <a:r>
              <a:rPr lang="en-US" sz="2000" err="1">
                <a:solidFill>
                  <a:srgbClr val="6600CC"/>
                </a:solidFill>
                <a:cs typeface="Arial" charset="0"/>
              </a:rPr>
              <a:t>nextChest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, let’s call it </a:t>
            </a:r>
            <a:r>
              <a:rPr lang="en-US" sz="2000">
                <a:solidFill>
                  <a:srgbClr val="FF0000"/>
                </a:solidFill>
                <a:cs typeface="Arial" charset="0"/>
              </a:rPr>
              <a:t>“next”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80062" y="-17265"/>
            <a:ext cx="4420629" cy="7024755"/>
            <a:chOff x="5169045" y="-22459"/>
            <a:chExt cx="4420629" cy="7024755"/>
          </a:xfrm>
        </p:grpSpPr>
        <p:grpSp>
          <p:nvGrpSpPr>
            <p:cNvPr id="10" name="Group 9"/>
            <p:cNvGrpSpPr/>
            <p:nvPr/>
          </p:nvGrpSpPr>
          <p:grpSpPr>
            <a:xfrm>
              <a:off x="5169045" y="-22459"/>
              <a:ext cx="4420629" cy="7024755"/>
              <a:chOff x="5169045" y="-22459"/>
              <a:chExt cx="4420629" cy="702475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5173701" y="-22459"/>
                <a:ext cx="3930161" cy="6851379"/>
                <a:chOff x="5178670" y="-16824"/>
                <a:chExt cx="3930161" cy="6851379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5178670" y="23447"/>
                  <a:ext cx="3930161" cy="6811108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5229612" y="-16824"/>
                  <a:ext cx="3597275" cy="1616075"/>
                  <a:chOff x="5502275" y="762000"/>
                  <a:chExt cx="3597275" cy="1616075"/>
                </a:xfrm>
              </p:grpSpPr>
              <p:sp>
                <p:nvSpPr>
                  <p:cNvPr id="7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2275" y="762000"/>
                    <a:ext cx="3597275" cy="16160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 err="1"/>
                      <a:t>struct</a:t>
                    </a:r>
                    <a:r>
                      <a:rPr lang="en-US" sz="2000"/>
                      <a:t> </a:t>
                    </a:r>
                    <a:r>
                      <a:rPr lang="en-US" sz="2000">
                        <a:solidFill>
                          <a:srgbClr val="FF0000"/>
                        </a:solidFill>
                      </a:rPr>
                      <a:t>Node</a:t>
                    </a:r>
                  </a:p>
                  <a:p>
                    <a:pPr algn="l"/>
                    <a:r>
                      <a:rPr lang="en-US" sz="2000"/>
                      <a:t>{</a:t>
                    </a:r>
                  </a:p>
                  <a:p>
                    <a:pPr algn="l"/>
                    <a:r>
                      <a:rPr lang="en-US" sz="2000"/>
                      <a:t>    string treasure;</a:t>
                    </a:r>
                  </a:p>
                  <a:p>
                    <a:pPr algn="l"/>
                    <a:r>
                      <a:rPr lang="en-US" sz="2000"/>
                      <a:t>    </a:t>
                    </a:r>
                  </a:p>
                  <a:p>
                    <a:pPr algn="l"/>
                    <a:r>
                      <a:rPr lang="en-US" sz="2000"/>
                      <a:t>};</a:t>
                    </a:r>
                  </a:p>
                </p:txBody>
              </p:sp>
              <p:sp>
                <p:nvSpPr>
                  <p:cNvPr id="7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24633" y="1720850"/>
                    <a:ext cx="241765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0000"/>
                        </a:solidFill>
                      </a:rPr>
                      <a:t>Node</a:t>
                    </a:r>
                    <a:r>
                      <a:rPr lang="en-US" sz="2000">
                        <a:solidFill>
                          <a:srgbClr val="6600CC"/>
                        </a:solidFill>
                      </a:rPr>
                      <a:t> * </a:t>
                    </a:r>
                    <a:r>
                      <a:rPr lang="en-US" sz="2000" err="1">
                        <a:solidFill>
                          <a:srgbClr val="6600CC"/>
                        </a:solidFill>
                      </a:rPr>
                      <a:t>nextChest</a:t>
                    </a:r>
                    <a:r>
                      <a:rPr lang="en-US" sz="2000">
                        <a:solidFill>
                          <a:srgbClr val="6600CC"/>
                        </a:solidFill>
                      </a:rPr>
                      <a:t>;</a:t>
                    </a:r>
                  </a:p>
                </p:txBody>
              </p:sp>
            </p:grpSp>
            <p:sp>
              <p:nvSpPr>
                <p:cNvPr id="47" name="Rectangle 46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49" name="Group 48"/>
                <p:cNvGrpSpPr/>
                <p:nvPr/>
              </p:nvGrpSpPr>
              <p:grpSpPr>
                <a:xfrm>
                  <a:off x="5296949" y="2175310"/>
                  <a:ext cx="3710282" cy="3411009"/>
                  <a:chOff x="5296949" y="2175310"/>
                  <a:chExt cx="3710282" cy="3411009"/>
                </a:xfrm>
              </p:grpSpPr>
              <p:sp>
                <p:nvSpPr>
                  <p:cNvPr id="5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175310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 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*head, *second, *third;</a:t>
                    </a:r>
                  </a:p>
                </p:txBody>
              </p:sp>
              <p:sp>
                <p:nvSpPr>
                  <p:cNvPr id="57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53987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head = new 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5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191" y="283182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 = new 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67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314334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third = new 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6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5300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head-&gt;treasure = "toast";</a:t>
                    </a:r>
                  </a:p>
                </p:txBody>
              </p:sp>
              <p:sp>
                <p:nvSpPr>
                  <p:cNvPr id="70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8087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err="1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second;</a:t>
                    </a:r>
                  </a:p>
                </p:txBody>
              </p:sp>
              <p:sp>
                <p:nvSpPr>
                  <p:cNvPr id="72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2158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second-&gt;treasure = "bacon";</a:t>
                    </a:r>
                  </a:p>
                </p:txBody>
              </p:sp>
              <p:sp>
                <p:nvSpPr>
                  <p:cNvPr id="73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4945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 err="1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third;</a:t>
                    </a:r>
                  </a:p>
                </p:txBody>
              </p:sp>
              <p:sp>
                <p:nvSpPr>
                  <p:cNvPr id="7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109" y="492684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third-&gt;treasure = "eggs";</a:t>
                    </a:r>
                  </a:p>
                </p:txBody>
              </p:sp>
              <p:sp>
                <p:nvSpPr>
                  <p:cNvPr id="7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949" y="521698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 err="1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</a:t>
                    </a:r>
                    <a:r>
                      <a:rPr lang="en-US" sz="1800" err="1">
                        <a:solidFill>
                          <a:srgbClr val="FF0000"/>
                        </a:solidFill>
                        <a:cs typeface="Arial" charset="0"/>
                      </a:rPr>
                      <a:t>nullptr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</p:grpSp>
          </p:grpSp>
          <p:sp>
            <p:nvSpPr>
              <p:cNvPr id="139" name="Text Box 12"/>
              <p:cNvSpPr txBox="1">
                <a:spLocks noChangeArrowheads="1"/>
              </p:cNvSpPr>
              <p:nvPr/>
            </p:nvSpPr>
            <p:spPr bwMode="auto">
              <a:xfrm>
                <a:off x="5169045" y="1593123"/>
                <a:ext cx="4420629" cy="5409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/>
                  <a:t>int main()</a:t>
                </a:r>
              </a:p>
              <a:p>
                <a:pPr algn="l"/>
                <a:r>
                  <a:rPr lang="en-US" sz="1800"/>
                  <a:t>{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105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110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050"/>
                  <a:t> </a:t>
                </a:r>
                <a:r>
                  <a:rPr lang="en-US" sz="6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120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60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}</a:t>
                </a:r>
              </a:p>
            </p:txBody>
          </p:sp>
        </p:grpSp>
        <p:sp>
          <p:nvSpPr>
            <p:cNvPr id="103" name="Text Box 3"/>
            <p:cNvSpPr txBox="1">
              <a:spLocks noChangeArrowheads="1"/>
            </p:cNvSpPr>
            <p:nvPr/>
          </p:nvSpPr>
          <p:spPr bwMode="auto">
            <a:xfrm>
              <a:off x="5281339" y="5654963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third;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80062" y="-17265"/>
            <a:ext cx="4420629" cy="7024754"/>
            <a:chOff x="5169045" y="-22459"/>
            <a:chExt cx="4420629" cy="7024754"/>
          </a:xfrm>
        </p:grpSpPr>
        <p:grpSp>
          <p:nvGrpSpPr>
            <p:cNvPr id="14" name="Group 13"/>
            <p:cNvGrpSpPr/>
            <p:nvPr/>
          </p:nvGrpSpPr>
          <p:grpSpPr>
            <a:xfrm>
              <a:off x="5169045" y="-22459"/>
              <a:ext cx="4420629" cy="7024754"/>
              <a:chOff x="5170029" y="-22459"/>
              <a:chExt cx="4420629" cy="702475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173701" y="-22459"/>
                <a:ext cx="3930161" cy="6851379"/>
                <a:chOff x="5178670" y="-16824"/>
                <a:chExt cx="3930161" cy="6851379"/>
              </a:xfrm>
            </p:grpSpPr>
            <p:sp>
              <p:nvSpPr>
                <p:cNvPr id="79" name="Rectangle 78"/>
                <p:cNvSpPr/>
                <p:nvPr/>
              </p:nvSpPr>
              <p:spPr bwMode="auto">
                <a:xfrm>
                  <a:off x="5178670" y="23447"/>
                  <a:ext cx="3930161" cy="6811108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5229612" y="-16824"/>
                  <a:ext cx="3597275" cy="1616075"/>
                  <a:chOff x="5502275" y="762000"/>
                  <a:chExt cx="3597275" cy="1616075"/>
                </a:xfrm>
              </p:grpSpPr>
              <p:sp>
                <p:nvSpPr>
                  <p:cNvPr id="9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2275" y="762000"/>
                    <a:ext cx="3597275" cy="16160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 err="1"/>
                      <a:t>struct</a:t>
                    </a:r>
                    <a:r>
                      <a:rPr lang="en-US" sz="2000"/>
                      <a:t> </a:t>
                    </a:r>
                    <a:r>
                      <a:rPr lang="en-US" sz="2000">
                        <a:solidFill>
                          <a:srgbClr val="FF0000"/>
                        </a:solidFill>
                      </a:rPr>
                      <a:t>Node</a:t>
                    </a:r>
                  </a:p>
                  <a:p>
                    <a:pPr algn="l"/>
                    <a:r>
                      <a:rPr lang="en-US" sz="2000"/>
                      <a:t>{</a:t>
                    </a:r>
                  </a:p>
                  <a:p>
                    <a:pPr algn="l"/>
                    <a:r>
                      <a:rPr lang="en-US" sz="2000"/>
                      <a:t>    string </a:t>
                    </a:r>
                    <a:r>
                      <a:rPr lang="en-US" sz="2000">
                        <a:solidFill>
                          <a:srgbClr val="FF0000"/>
                        </a:solidFill>
                      </a:rPr>
                      <a:t>value</a:t>
                    </a:r>
                    <a:r>
                      <a:rPr lang="en-US" sz="2000"/>
                      <a:t>;</a:t>
                    </a:r>
                  </a:p>
                  <a:p>
                    <a:pPr algn="l"/>
                    <a:r>
                      <a:rPr lang="en-US" sz="2000"/>
                      <a:t>    </a:t>
                    </a:r>
                  </a:p>
                  <a:p>
                    <a:pPr algn="l"/>
                    <a:r>
                      <a:rPr lang="en-US" sz="2000"/>
                      <a:t>};</a:t>
                    </a:r>
                  </a:p>
                </p:txBody>
              </p:sp>
              <p:sp>
                <p:nvSpPr>
                  <p:cNvPr id="9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24633" y="1720850"/>
                    <a:ext cx="241765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0000"/>
                        </a:solidFill>
                      </a:rPr>
                      <a:t>Node</a:t>
                    </a:r>
                    <a:r>
                      <a:rPr lang="en-US" sz="2000">
                        <a:solidFill>
                          <a:srgbClr val="6600CC"/>
                        </a:solidFill>
                      </a:rPr>
                      <a:t> * </a:t>
                    </a:r>
                    <a:r>
                      <a:rPr lang="en-US" sz="2000" err="1">
                        <a:solidFill>
                          <a:srgbClr val="6600CC"/>
                        </a:solidFill>
                      </a:rPr>
                      <a:t>nextChest</a:t>
                    </a:r>
                    <a:r>
                      <a:rPr lang="en-US" sz="2000">
                        <a:solidFill>
                          <a:srgbClr val="6600CC"/>
                        </a:solidFill>
                      </a:rPr>
                      <a:t>;</a:t>
                    </a:r>
                  </a:p>
                </p:txBody>
              </p:sp>
            </p:grpSp>
            <p:sp>
              <p:nvSpPr>
                <p:cNvPr id="81" name="Rectangle 80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5296949" y="2175310"/>
                  <a:ext cx="3710282" cy="3411009"/>
                  <a:chOff x="5296949" y="2175310"/>
                  <a:chExt cx="3710282" cy="3411009"/>
                </a:xfrm>
              </p:grpSpPr>
              <p:sp>
                <p:nvSpPr>
                  <p:cNvPr id="8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175310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 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*head, *second, *third;</a:t>
                    </a:r>
                  </a:p>
                </p:txBody>
              </p:sp>
              <p:sp>
                <p:nvSpPr>
                  <p:cNvPr id="8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53987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head = new 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8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191" y="283182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 = new 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87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314334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third = new 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8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5300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"toast";</a:t>
                    </a:r>
                  </a:p>
                </p:txBody>
              </p:sp>
              <p:sp>
                <p:nvSpPr>
                  <p:cNvPr id="89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8087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err="1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second;</a:t>
                    </a:r>
                  </a:p>
                </p:txBody>
              </p:sp>
              <p:sp>
                <p:nvSpPr>
                  <p:cNvPr id="90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2158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"bacon";</a:t>
                    </a:r>
                  </a:p>
                </p:txBody>
              </p:sp>
              <p:sp>
                <p:nvSpPr>
                  <p:cNvPr id="9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4945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 err="1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third;</a:t>
                    </a:r>
                  </a:p>
                </p:txBody>
              </p:sp>
              <p:sp>
                <p:nvSpPr>
                  <p:cNvPr id="92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109" y="492684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"eggs";</a:t>
                    </a:r>
                  </a:p>
                </p:txBody>
              </p:sp>
              <p:sp>
                <p:nvSpPr>
                  <p:cNvPr id="93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949" y="521698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 err="1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</a:t>
                    </a:r>
                    <a:r>
                      <a:rPr lang="en-US" sz="1800" err="1">
                        <a:solidFill>
                          <a:srgbClr val="FF0000"/>
                        </a:solidFill>
                        <a:cs typeface="Arial" charset="0"/>
                      </a:rPr>
                      <a:t>nullptr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</p:grpSp>
          </p:grpSp>
          <p:sp>
            <p:nvSpPr>
              <p:cNvPr id="140" name="Text Box 12"/>
              <p:cNvSpPr txBox="1">
                <a:spLocks noChangeArrowheads="1"/>
              </p:cNvSpPr>
              <p:nvPr/>
            </p:nvSpPr>
            <p:spPr bwMode="auto">
              <a:xfrm>
                <a:off x="5170029" y="1593122"/>
                <a:ext cx="4420629" cy="5409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/>
                  <a:t>int main()</a:t>
                </a:r>
              </a:p>
              <a:p>
                <a:pPr algn="l"/>
                <a:r>
                  <a:rPr lang="en-US" sz="1800"/>
                  <a:t>{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105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110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050"/>
                  <a:t> </a:t>
                </a:r>
                <a:r>
                  <a:rPr lang="en-US" sz="6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120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60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}</a:t>
                </a:r>
              </a:p>
            </p:txBody>
          </p:sp>
        </p:grpSp>
        <p:sp>
          <p:nvSpPr>
            <p:cNvPr id="101" name="Text Box 3"/>
            <p:cNvSpPr txBox="1">
              <a:spLocks noChangeArrowheads="1"/>
            </p:cNvSpPr>
            <p:nvPr/>
          </p:nvSpPr>
          <p:spPr bwMode="auto">
            <a:xfrm>
              <a:off x="5282039" y="5651316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third;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80062" y="-17265"/>
            <a:ext cx="4420629" cy="7069991"/>
            <a:chOff x="5154356" y="-22459"/>
            <a:chExt cx="4420629" cy="7069991"/>
          </a:xfrm>
        </p:grpSpPr>
        <p:grpSp>
          <p:nvGrpSpPr>
            <p:cNvPr id="13" name="Group 12"/>
            <p:cNvGrpSpPr/>
            <p:nvPr/>
          </p:nvGrpSpPr>
          <p:grpSpPr>
            <a:xfrm>
              <a:off x="5154356" y="-22459"/>
              <a:ext cx="4420629" cy="7069991"/>
              <a:chOff x="5159012" y="-22459"/>
              <a:chExt cx="4420629" cy="706999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5173701" y="-22459"/>
                <a:ext cx="3930161" cy="6851379"/>
                <a:chOff x="5178670" y="-16824"/>
                <a:chExt cx="3930161" cy="6851379"/>
              </a:xfrm>
            </p:grpSpPr>
            <p:sp>
              <p:nvSpPr>
                <p:cNvPr id="116" name="Rectangle 115"/>
                <p:cNvSpPr/>
                <p:nvPr/>
              </p:nvSpPr>
              <p:spPr bwMode="auto">
                <a:xfrm>
                  <a:off x="5178670" y="23447"/>
                  <a:ext cx="3930161" cy="6811108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229612" y="-16824"/>
                  <a:ext cx="3597275" cy="1616075"/>
                  <a:chOff x="5502275" y="762000"/>
                  <a:chExt cx="3597275" cy="1616075"/>
                </a:xfrm>
              </p:grpSpPr>
              <p:sp>
                <p:nvSpPr>
                  <p:cNvPr id="13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2275" y="762000"/>
                    <a:ext cx="3597275" cy="16160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 err="1"/>
                      <a:t>struct</a:t>
                    </a:r>
                    <a:r>
                      <a:rPr lang="en-US" sz="2000"/>
                      <a:t> </a:t>
                    </a:r>
                    <a:r>
                      <a:rPr lang="en-US" sz="2000">
                        <a:solidFill>
                          <a:srgbClr val="FF0000"/>
                        </a:solidFill>
                      </a:rPr>
                      <a:t>Node</a:t>
                    </a:r>
                  </a:p>
                  <a:p>
                    <a:pPr algn="l"/>
                    <a:r>
                      <a:rPr lang="en-US" sz="2000"/>
                      <a:t>{</a:t>
                    </a:r>
                  </a:p>
                  <a:p>
                    <a:pPr algn="l"/>
                    <a:r>
                      <a:rPr lang="en-US" sz="2000"/>
                      <a:t>    string </a:t>
                    </a:r>
                    <a:r>
                      <a:rPr lang="en-US" sz="2000">
                        <a:solidFill>
                          <a:srgbClr val="FF0000"/>
                        </a:solidFill>
                      </a:rPr>
                      <a:t>value</a:t>
                    </a:r>
                    <a:r>
                      <a:rPr lang="en-US" sz="2000"/>
                      <a:t>;</a:t>
                    </a:r>
                  </a:p>
                  <a:p>
                    <a:pPr algn="l"/>
                    <a:r>
                      <a:rPr lang="en-US" sz="2000"/>
                      <a:t>    </a:t>
                    </a:r>
                  </a:p>
                  <a:p>
                    <a:pPr algn="l"/>
                    <a:r>
                      <a:rPr lang="en-US" sz="2000"/>
                      <a:t>};</a:t>
                    </a:r>
                  </a:p>
                </p:txBody>
              </p:sp>
              <p:sp>
                <p:nvSpPr>
                  <p:cNvPr id="13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24633" y="1720850"/>
                    <a:ext cx="172996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0000"/>
                        </a:solidFill>
                      </a:rPr>
                      <a:t>Node</a:t>
                    </a:r>
                    <a:r>
                      <a:rPr lang="en-US" sz="2000">
                        <a:solidFill>
                          <a:srgbClr val="6600CC"/>
                        </a:solidFill>
                      </a:rPr>
                      <a:t> * </a:t>
                    </a:r>
                    <a:r>
                      <a:rPr lang="en-US" sz="2000">
                        <a:solidFill>
                          <a:srgbClr val="FF0000"/>
                        </a:solidFill>
                      </a:rPr>
                      <a:t>next</a:t>
                    </a:r>
                    <a:r>
                      <a:rPr lang="en-US" sz="2000">
                        <a:solidFill>
                          <a:srgbClr val="6600CC"/>
                        </a:solidFill>
                      </a:rPr>
                      <a:t>;</a:t>
                    </a:r>
                  </a:p>
                </p:txBody>
              </p:sp>
            </p:grpSp>
            <p:sp>
              <p:nvSpPr>
                <p:cNvPr id="122" name="Rectangle 121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296949" y="2175310"/>
                  <a:ext cx="3710282" cy="3411009"/>
                  <a:chOff x="5296949" y="2175310"/>
                  <a:chExt cx="3710282" cy="3411009"/>
                </a:xfrm>
              </p:grpSpPr>
              <p:sp>
                <p:nvSpPr>
                  <p:cNvPr id="12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175310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 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*head, *second, *third;</a:t>
                    </a:r>
                  </a:p>
                </p:txBody>
              </p:sp>
              <p:sp>
                <p:nvSpPr>
                  <p:cNvPr id="12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53987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head = new 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2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191" y="283182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 = new 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29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314334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third = new 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30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5300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"toast";</a:t>
                    </a:r>
                  </a:p>
                </p:txBody>
              </p:sp>
              <p:sp>
                <p:nvSpPr>
                  <p:cNvPr id="13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8087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second;</a:t>
                    </a:r>
                  </a:p>
                </p:txBody>
              </p:sp>
              <p:sp>
                <p:nvSpPr>
                  <p:cNvPr id="132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2158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"bacon";</a:t>
                    </a:r>
                  </a:p>
                </p:txBody>
              </p:sp>
              <p:sp>
                <p:nvSpPr>
                  <p:cNvPr id="133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4945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third;</a:t>
                    </a:r>
                  </a:p>
                </p:txBody>
              </p:sp>
              <p:sp>
                <p:nvSpPr>
                  <p:cNvPr id="13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109" y="492684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"eggs";</a:t>
                    </a:r>
                  </a:p>
                </p:txBody>
              </p:sp>
              <p:sp>
                <p:nvSpPr>
                  <p:cNvPr id="13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949" y="521698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next 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= </a:t>
                    </a:r>
                    <a:r>
                      <a:rPr lang="en-US" sz="1800" err="1">
                        <a:solidFill>
                          <a:srgbClr val="FF0000"/>
                        </a:solidFill>
                        <a:cs typeface="Arial" charset="0"/>
                      </a:rPr>
                      <a:t>nullptr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</p:grpSp>
          </p:grpSp>
          <p:sp>
            <p:nvSpPr>
              <p:cNvPr id="142" name="Text Box 12"/>
              <p:cNvSpPr txBox="1">
                <a:spLocks noChangeArrowheads="1"/>
              </p:cNvSpPr>
              <p:nvPr/>
            </p:nvSpPr>
            <p:spPr bwMode="auto">
              <a:xfrm>
                <a:off x="5159012" y="1638359"/>
                <a:ext cx="4420629" cy="5409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/>
                  <a:t>int main()</a:t>
                </a:r>
              </a:p>
              <a:p>
                <a:pPr algn="l"/>
                <a:r>
                  <a:rPr lang="en-US" sz="1800"/>
                  <a:t>{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105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110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050"/>
                  <a:t> </a:t>
                </a:r>
                <a:r>
                  <a:rPr lang="en-US" sz="6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120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60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}</a:t>
                </a:r>
              </a:p>
            </p:txBody>
          </p:sp>
        </p:grpSp>
        <p:sp>
          <p:nvSpPr>
            <p:cNvPr id="97" name="Text Box 3"/>
            <p:cNvSpPr txBox="1">
              <a:spLocks noChangeArrowheads="1"/>
            </p:cNvSpPr>
            <p:nvPr/>
          </p:nvSpPr>
          <p:spPr bwMode="auto">
            <a:xfrm>
              <a:off x="5282039" y="5652044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third;</a:t>
              </a:r>
            </a:p>
          </p:txBody>
        </p:sp>
      </p:grpSp>
      <p:sp>
        <p:nvSpPr>
          <p:cNvPr id="96" name="Text Box 3"/>
          <p:cNvSpPr txBox="1">
            <a:spLocks noChangeArrowheads="1"/>
          </p:cNvSpPr>
          <p:nvPr/>
        </p:nvSpPr>
        <p:spPr bwMode="auto">
          <a:xfrm>
            <a:off x="307920" y="5661097"/>
            <a:ext cx="46813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Finally, there’s no reason a Node only needs to hold a single value!</a:t>
            </a:r>
          </a:p>
        </p:txBody>
      </p:sp>
      <p:sp>
        <p:nvSpPr>
          <p:cNvPr id="98" name="Text Box 3"/>
          <p:cNvSpPr txBox="1">
            <a:spLocks noChangeArrowheads="1"/>
          </p:cNvSpPr>
          <p:nvPr/>
        </p:nvSpPr>
        <p:spPr bwMode="auto">
          <a:xfrm>
            <a:off x="5180062" y="12433"/>
            <a:ext cx="3963938" cy="2739211"/>
          </a:xfrm>
          <a:prstGeom prst="rect">
            <a:avLst/>
          </a:prstGeom>
          <a:solidFill>
            <a:srgbClr val="E8FDCF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err="1"/>
              <a:t>struct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Node </a:t>
            </a:r>
            <a:r>
              <a:rPr lang="en-US" sz="2000">
                <a:solidFill>
                  <a:schemeClr val="tx1"/>
                </a:solidFill>
              </a:rPr>
              <a:t>// student node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  </a:t>
            </a:r>
            <a:r>
              <a:rPr lang="en-US" sz="2000" err="1">
                <a:solidFill>
                  <a:srgbClr val="6600CC"/>
                </a:solidFill>
              </a:rPr>
              <a:t>int</a:t>
            </a:r>
            <a:r>
              <a:rPr lang="en-US" sz="2000">
                <a:solidFill>
                  <a:srgbClr val="6600CC"/>
                </a:solidFill>
              </a:rPr>
              <a:t> </a:t>
            </a:r>
            <a:r>
              <a:rPr lang="en-US" sz="2000" err="1">
                <a:solidFill>
                  <a:srgbClr val="6600CC"/>
                </a:solidFill>
              </a:rPr>
              <a:t>studentID</a:t>
            </a:r>
            <a:r>
              <a:rPr lang="en-US" sz="2000">
                <a:solidFill>
                  <a:srgbClr val="6600CC"/>
                </a:solidFill>
              </a:rPr>
              <a:t>;</a:t>
            </a:r>
          </a:p>
          <a:p>
            <a:pPr algn="l"/>
            <a:r>
              <a:rPr lang="en-US" sz="2000">
                <a:solidFill>
                  <a:srgbClr val="6600CC"/>
                </a:solidFill>
              </a:rPr>
              <a:t>     string name;</a:t>
            </a:r>
          </a:p>
          <a:p>
            <a:pPr algn="l"/>
            <a:r>
              <a:rPr lang="en-US" sz="2000">
                <a:solidFill>
                  <a:srgbClr val="6600CC"/>
                </a:solidFill>
              </a:rPr>
              <a:t>     </a:t>
            </a:r>
            <a:r>
              <a:rPr lang="en-US" sz="2000" err="1">
                <a:solidFill>
                  <a:srgbClr val="6600CC"/>
                </a:solidFill>
              </a:rPr>
              <a:t>int</a:t>
            </a:r>
            <a:r>
              <a:rPr lang="en-US" sz="2000">
                <a:solidFill>
                  <a:srgbClr val="6600CC"/>
                </a:solidFill>
              </a:rPr>
              <a:t> </a:t>
            </a:r>
            <a:r>
              <a:rPr lang="en-US" sz="2000" err="1">
                <a:solidFill>
                  <a:srgbClr val="6600CC"/>
                </a:solidFill>
              </a:rPr>
              <a:t>phoneNumber</a:t>
            </a:r>
            <a:r>
              <a:rPr lang="en-US" sz="2000">
                <a:solidFill>
                  <a:srgbClr val="6600CC"/>
                </a:solidFill>
              </a:rPr>
              <a:t>;</a:t>
            </a:r>
          </a:p>
          <a:p>
            <a:pPr algn="l"/>
            <a:r>
              <a:rPr lang="en-US" sz="2000">
                <a:solidFill>
                  <a:srgbClr val="6600CC"/>
                </a:solidFill>
              </a:rPr>
              <a:t>     float </a:t>
            </a:r>
            <a:r>
              <a:rPr lang="en-US" sz="2000" err="1">
                <a:solidFill>
                  <a:srgbClr val="6600CC"/>
                </a:solidFill>
              </a:rPr>
              <a:t>gpa</a:t>
            </a:r>
            <a:r>
              <a:rPr lang="en-US" sz="2000">
                <a:solidFill>
                  <a:srgbClr val="6600CC"/>
                </a:solidFill>
              </a:rPr>
              <a:t>;</a:t>
            </a:r>
            <a:br>
              <a:rPr lang="en-US" sz="2000">
                <a:solidFill>
                  <a:srgbClr val="6600CC"/>
                </a:solidFill>
              </a:rPr>
            </a:br>
            <a:endParaRPr lang="en-US" sz="1100">
              <a:solidFill>
                <a:srgbClr val="6600CC"/>
              </a:solidFill>
            </a:endParaRPr>
          </a:p>
          <a:p>
            <a:pPr algn="l"/>
            <a:r>
              <a:rPr lang="en-US" sz="2000"/>
              <a:t>     Node *next;    </a:t>
            </a:r>
          </a:p>
          <a:p>
            <a:pPr algn="l"/>
            <a:r>
              <a:rPr lang="en-US" sz="200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4258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66" grpId="0"/>
      <p:bldP spid="29" grpId="0"/>
      <p:bldP spid="42" grpId="0"/>
      <p:bldP spid="96" grpId="0"/>
      <p:bldP spid="98" grpId="0" animBg="1"/>
      <p:bldP spid="9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/>
          <p:cNvSpPr/>
          <p:nvPr/>
        </p:nvSpPr>
        <p:spPr bwMode="auto">
          <a:xfrm>
            <a:off x="339726" y="5853058"/>
            <a:ext cx="4829853" cy="7605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338612" y="4940116"/>
            <a:ext cx="4829853" cy="7605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338613" y="3806659"/>
            <a:ext cx="4829853" cy="10223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8" name="Rectangle 217"/>
          <p:cNvSpPr/>
          <p:nvPr/>
        </p:nvSpPr>
        <p:spPr bwMode="auto">
          <a:xfrm>
            <a:off x="338614" y="2639305"/>
            <a:ext cx="4829853" cy="10166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39726" y="1469717"/>
            <a:ext cx="4829853" cy="11030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3200"/>
            <a:ext cx="7772400" cy="1143000"/>
          </a:xfrm>
        </p:spPr>
        <p:txBody>
          <a:bodyPr/>
          <a:lstStyle/>
          <a:p>
            <a:pPr algn="l"/>
            <a:r>
              <a:rPr lang="en-US" sz="3600"/>
              <a:t>Linked Lists</a:t>
            </a: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410062" y="688417"/>
            <a:ext cx="46566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Before we continue, here’s a short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recap 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on what we’ve learned: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3633" y="1526334"/>
            <a:ext cx="260039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To allocate new nodes:</a:t>
            </a:r>
            <a:br>
              <a:rPr lang="en-US" sz="1800"/>
            </a:br>
            <a:endParaRPr lang="en-US" sz="800"/>
          </a:p>
          <a:p>
            <a:r>
              <a:rPr lang="en-US" sz="1800">
                <a:solidFill>
                  <a:srgbClr val="C00000"/>
                </a:solidFill>
              </a:rPr>
              <a:t>Node *p = new Node;</a:t>
            </a:r>
          </a:p>
          <a:p>
            <a:r>
              <a:rPr lang="en-US" sz="1800">
                <a:solidFill>
                  <a:srgbClr val="C00000"/>
                </a:solidFill>
              </a:rPr>
              <a:t>Node *q = new Node;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2433" y="2633690"/>
            <a:ext cx="3882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To change/access a node p’s value:</a:t>
            </a:r>
            <a:br>
              <a:rPr lang="en-US" sz="1800"/>
            </a:br>
            <a:endParaRPr lang="en-US" sz="800"/>
          </a:p>
          <a:p>
            <a:r>
              <a:rPr lang="en-US" sz="1800">
                <a:solidFill>
                  <a:srgbClr val="C00000"/>
                </a:solidFill>
              </a:rPr>
              <a:t>p-&gt;value = </a:t>
            </a:r>
            <a:r>
              <a:rPr lang="en-US" sz="1800">
                <a:solidFill>
                  <a:srgbClr val="008080"/>
                </a:solidFill>
              </a:rPr>
              <a:t>“blah”</a:t>
            </a:r>
            <a:r>
              <a:rPr lang="en-US" sz="180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69567" y="3782616"/>
            <a:ext cx="408852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To make node p link to another node that’s at address q:</a:t>
            </a:r>
            <a:br>
              <a:rPr lang="en-US" sz="1800"/>
            </a:br>
            <a:endParaRPr lang="en-US" sz="800"/>
          </a:p>
          <a:p>
            <a:r>
              <a:rPr lang="en-US" sz="1800">
                <a:solidFill>
                  <a:srgbClr val="C00000"/>
                </a:solidFill>
              </a:rPr>
              <a:t>p-&gt;next = q;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5180062" y="-17265"/>
            <a:ext cx="4420629" cy="7069991"/>
            <a:chOff x="5154356" y="-22459"/>
            <a:chExt cx="4420629" cy="706999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54356" y="-22459"/>
              <a:ext cx="4420629" cy="7069991"/>
              <a:chOff x="5159012" y="-22459"/>
              <a:chExt cx="4420629" cy="706999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5173701" y="-22459"/>
                <a:ext cx="3930161" cy="6851379"/>
                <a:chOff x="5178670" y="-16824"/>
                <a:chExt cx="3930161" cy="6851379"/>
              </a:xfrm>
            </p:grpSpPr>
            <p:sp>
              <p:nvSpPr>
                <p:cNvPr id="114" name="Rectangle 113"/>
                <p:cNvSpPr/>
                <p:nvPr/>
              </p:nvSpPr>
              <p:spPr bwMode="auto">
                <a:xfrm>
                  <a:off x="5178670" y="23447"/>
                  <a:ext cx="3930161" cy="6811108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18" name="Group 117"/>
                <p:cNvGrpSpPr/>
                <p:nvPr/>
              </p:nvGrpSpPr>
              <p:grpSpPr>
                <a:xfrm>
                  <a:off x="5229612" y="-16824"/>
                  <a:ext cx="3597275" cy="1616075"/>
                  <a:chOff x="5502275" y="762000"/>
                  <a:chExt cx="3597275" cy="1616075"/>
                </a:xfrm>
              </p:grpSpPr>
              <p:sp>
                <p:nvSpPr>
                  <p:cNvPr id="152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2275" y="762000"/>
                    <a:ext cx="3597275" cy="16160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 err="1"/>
                      <a:t>struct</a:t>
                    </a:r>
                    <a:r>
                      <a:rPr lang="en-US" sz="2000"/>
                      <a:t> </a:t>
                    </a:r>
                    <a:r>
                      <a:rPr lang="en-US" sz="2000">
                        <a:solidFill>
                          <a:srgbClr val="FF0000"/>
                        </a:solidFill>
                      </a:rPr>
                      <a:t>Node</a:t>
                    </a:r>
                  </a:p>
                  <a:p>
                    <a:pPr algn="l"/>
                    <a:r>
                      <a:rPr lang="en-US" sz="2000"/>
                      <a:t>{</a:t>
                    </a:r>
                  </a:p>
                  <a:p>
                    <a:pPr algn="l"/>
                    <a:r>
                      <a:rPr lang="en-US" sz="2000"/>
                      <a:t>    string </a:t>
                    </a:r>
                    <a:r>
                      <a:rPr lang="en-US" sz="2000">
                        <a:solidFill>
                          <a:srgbClr val="FF0000"/>
                        </a:solidFill>
                      </a:rPr>
                      <a:t>value</a:t>
                    </a:r>
                    <a:r>
                      <a:rPr lang="en-US" sz="2000"/>
                      <a:t>;</a:t>
                    </a:r>
                  </a:p>
                  <a:p>
                    <a:pPr algn="l"/>
                    <a:r>
                      <a:rPr lang="en-US" sz="2000"/>
                      <a:t>    </a:t>
                    </a:r>
                  </a:p>
                  <a:p>
                    <a:pPr algn="l"/>
                    <a:r>
                      <a:rPr lang="en-US" sz="2000"/>
                      <a:t>};</a:t>
                    </a:r>
                  </a:p>
                </p:txBody>
              </p:sp>
              <p:sp>
                <p:nvSpPr>
                  <p:cNvPr id="1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24633" y="1720850"/>
                    <a:ext cx="172996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0000"/>
                        </a:solidFill>
                      </a:rPr>
                      <a:t>Node</a:t>
                    </a:r>
                    <a:r>
                      <a:rPr lang="en-US" sz="2000">
                        <a:solidFill>
                          <a:srgbClr val="6600CC"/>
                        </a:solidFill>
                      </a:rPr>
                      <a:t> * </a:t>
                    </a:r>
                    <a:r>
                      <a:rPr lang="en-US" sz="2000">
                        <a:solidFill>
                          <a:srgbClr val="FF0000"/>
                        </a:solidFill>
                      </a:rPr>
                      <a:t>next</a:t>
                    </a:r>
                    <a:r>
                      <a:rPr lang="en-US" sz="2000">
                        <a:solidFill>
                          <a:srgbClr val="6600CC"/>
                        </a:solidFill>
                      </a:rPr>
                      <a:t>;</a:t>
                    </a:r>
                  </a:p>
                </p:txBody>
              </p:sp>
            </p:grpSp>
            <p:sp>
              <p:nvSpPr>
                <p:cNvPr id="119" name="Rectangle 118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7" name="Group 126"/>
                <p:cNvGrpSpPr/>
                <p:nvPr/>
              </p:nvGrpSpPr>
              <p:grpSpPr>
                <a:xfrm>
                  <a:off x="5296949" y="2175310"/>
                  <a:ext cx="3710282" cy="3411009"/>
                  <a:chOff x="5296949" y="2175310"/>
                  <a:chExt cx="3710282" cy="3411009"/>
                </a:xfrm>
              </p:grpSpPr>
              <p:sp>
                <p:nvSpPr>
                  <p:cNvPr id="13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175310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 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*head, *second, *third;</a:t>
                    </a:r>
                  </a:p>
                </p:txBody>
              </p:sp>
              <p:sp>
                <p:nvSpPr>
                  <p:cNvPr id="14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53987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head = new 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4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191" y="283182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 = new 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4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314334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third = new 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4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5300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"toast";</a:t>
                    </a:r>
                  </a:p>
                </p:txBody>
              </p:sp>
              <p:sp>
                <p:nvSpPr>
                  <p:cNvPr id="147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8087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second;</a:t>
                    </a:r>
                  </a:p>
                </p:txBody>
              </p:sp>
              <p:sp>
                <p:nvSpPr>
                  <p:cNvPr id="14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2158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"bacon";</a:t>
                    </a:r>
                  </a:p>
                </p:txBody>
              </p:sp>
              <p:sp>
                <p:nvSpPr>
                  <p:cNvPr id="149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4945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third;</a:t>
                    </a:r>
                  </a:p>
                </p:txBody>
              </p:sp>
              <p:sp>
                <p:nvSpPr>
                  <p:cNvPr id="150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109" y="492684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"eggs";</a:t>
                    </a:r>
                  </a:p>
                </p:txBody>
              </p:sp>
              <p:sp>
                <p:nvSpPr>
                  <p:cNvPr id="15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949" y="521698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next 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= </a:t>
                    </a:r>
                    <a:r>
                      <a:rPr lang="en-US" sz="1800" err="1">
                        <a:solidFill>
                          <a:srgbClr val="FF0000"/>
                        </a:solidFill>
                        <a:cs typeface="Arial" charset="0"/>
                      </a:rPr>
                      <a:t>nullptr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</p:grpSp>
          </p:grpSp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5159012" y="1638359"/>
                <a:ext cx="4420629" cy="5409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/>
                  <a:t>int main()</a:t>
                </a:r>
              </a:p>
              <a:p>
                <a:pPr algn="l"/>
                <a:r>
                  <a:rPr lang="en-US" sz="1800"/>
                  <a:t>{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105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110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050"/>
                  <a:t> </a:t>
                </a:r>
                <a:r>
                  <a:rPr lang="en-US" sz="6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120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60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}</a:t>
                </a:r>
              </a:p>
            </p:txBody>
          </p:sp>
        </p:grpSp>
        <p:sp>
          <p:nvSpPr>
            <p:cNvPr id="111" name="Text Box 3"/>
            <p:cNvSpPr txBox="1">
              <a:spLocks noChangeArrowheads="1"/>
            </p:cNvSpPr>
            <p:nvPr/>
          </p:nvSpPr>
          <p:spPr bwMode="auto">
            <a:xfrm>
              <a:off x="5282039" y="5652044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third;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5180062" y="-17265"/>
            <a:ext cx="3963938" cy="68752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6978944" y="1162739"/>
            <a:ext cx="2235201" cy="805109"/>
            <a:chOff x="2283499" y="2946250"/>
            <a:chExt cx="2860645" cy="1022429"/>
          </a:xfrm>
        </p:grpSpPr>
        <p:grpSp>
          <p:nvGrpSpPr>
            <p:cNvPr id="160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62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63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value</a:t>
                </a:r>
              </a:p>
            </p:txBody>
          </p:sp>
          <p:sp>
            <p:nvSpPr>
              <p:cNvPr id="164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65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  <a:endParaRPr lang="en-US" sz="1600"/>
              </a:p>
            </p:txBody>
          </p:sp>
          <p:sp>
            <p:nvSpPr>
              <p:cNvPr id="166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61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876422" cy="42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</a:p>
          </p:txBody>
        </p:sp>
      </p:grpSp>
      <p:grpSp>
        <p:nvGrpSpPr>
          <p:cNvPr id="169" name="Group 2"/>
          <p:cNvGrpSpPr>
            <a:grpSpLocks/>
          </p:cNvGrpSpPr>
          <p:nvPr/>
        </p:nvGrpSpPr>
        <p:grpSpPr bwMode="auto">
          <a:xfrm>
            <a:off x="5260393" y="703730"/>
            <a:ext cx="916046" cy="347672"/>
            <a:chOff x="4066" y="885"/>
            <a:chExt cx="734" cy="219"/>
          </a:xfrm>
        </p:grpSpPr>
        <p:sp>
          <p:nvSpPr>
            <p:cNvPr id="170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7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2" name="Text Box 34"/>
          <p:cNvSpPr txBox="1">
            <a:spLocks noChangeArrowheads="1"/>
          </p:cNvSpPr>
          <p:nvPr/>
        </p:nvSpPr>
        <p:spPr bwMode="auto">
          <a:xfrm>
            <a:off x="5517485" y="738188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8000</a:t>
            </a:r>
          </a:p>
        </p:txBody>
      </p:sp>
      <p:cxnSp>
        <p:nvCxnSpPr>
          <p:cNvPr id="173" name="Curved Connector 172"/>
          <p:cNvCxnSpPr/>
          <p:nvPr/>
        </p:nvCxnSpPr>
        <p:spPr bwMode="auto">
          <a:xfrm>
            <a:off x="6176439" y="909439"/>
            <a:ext cx="813996" cy="36760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7" name="Group 176"/>
          <p:cNvGrpSpPr/>
          <p:nvPr/>
        </p:nvGrpSpPr>
        <p:grpSpPr>
          <a:xfrm>
            <a:off x="6961349" y="2798163"/>
            <a:ext cx="2235201" cy="805109"/>
            <a:chOff x="2283499" y="2946250"/>
            <a:chExt cx="2860645" cy="1022429"/>
          </a:xfrm>
        </p:grpSpPr>
        <p:grpSp>
          <p:nvGrpSpPr>
            <p:cNvPr id="178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80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81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value</a:t>
                </a:r>
              </a:p>
            </p:txBody>
          </p:sp>
          <p:sp>
            <p:nvSpPr>
              <p:cNvPr id="182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83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  <a:endParaRPr lang="en-US" sz="1600"/>
              </a:p>
            </p:txBody>
          </p:sp>
          <p:sp>
            <p:nvSpPr>
              <p:cNvPr id="184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9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876422" cy="42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4000</a:t>
              </a:r>
            </a:p>
          </p:txBody>
        </p:sp>
      </p:grpSp>
      <p:grpSp>
        <p:nvGrpSpPr>
          <p:cNvPr id="185" name="Group 2"/>
          <p:cNvGrpSpPr>
            <a:grpSpLocks/>
          </p:cNvGrpSpPr>
          <p:nvPr/>
        </p:nvGrpSpPr>
        <p:grpSpPr bwMode="auto">
          <a:xfrm>
            <a:off x="5242798" y="2339154"/>
            <a:ext cx="916046" cy="347672"/>
            <a:chOff x="4066" y="885"/>
            <a:chExt cx="734" cy="219"/>
          </a:xfrm>
        </p:grpSpPr>
        <p:sp>
          <p:nvSpPr>
            <p:cNvPr id="186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q</a:t>
              </a:r>
            </a:p>
          </p:txBody>
        </p:sp>
        <p:sp>
          <p:nvSpPr>
            <p:cNvPr id="18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8" name="Text Box 34"/>
          <p:cNvSpPr txBox="1">
            <a:spLocks noChangeArrowheads="1"/>
          </p:cNvSpPr>
          <p:nvPr/>
        </p:nvSpPr>
        <p:spPr bwMode="auto">
          <a:xfrm>
            <a:off x="5499890" y="2373612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4000</a:t>
            </a:r>
          </a:p>
        </p:txBody>
      </p:sp>
      <p:cxnSp>
        <p:nvCxnSpPr>
          <p:cNvPr id="189" name="Curved Connector 188"/>
          <p:cNvCxnSpPr/>
          <p:nvPr/>
        </p:nvCxnSpPr>
        <p:spPr bwMode="auto">
          <a:xfrm>
            <a:off x="6158844" y="2544863"/>
            <a:ext cx="813996" cy="36760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1810815" y="3271738"/>
            <a:ext cx="188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err="1">
                <a:solidFill>
                  <a:srgbClr val="C00000"/>
                </a:solidFill>
              </a:rPr>
              <a:t>cout</a:t>
            </a:r>
            <a:r>
              <a:rPr lang="en-US" sz="1800">
                <a:solidFill>
                  <a:srgbClr val="C00000"/>
                </a:solidFill>
              </a:rPr>
              <a:t> &lt;&lt; p-&gt;value;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906109" y="3010875"/>
            <a:ext cx="888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80"/>
                </a:solidFill>
              </a:rPr>
              <a:t>“blah”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7762553" y="1222423"/>
            <a:ext cx="6864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80"/>
                </a:solidFill>
              </a:rPr>
              <a:t>blah</a:t>
            </a:r>
          </a:p>
        </p:txBody>
      </p:sp>
      <p:sp>
        <p:nvSpPr>
          <p:cNvPr id="20" name="Up Arrow 19"/>
          <p:cNvSpPr/>
          <p:nvPr/>
        </p:nvSpPr>
        <p:spPr bwMode="auto">
          <a:xfrm>
            <a:off x="7232018" y="1846250"/>
            <a:ext cx="1747474" cy="92276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link node p…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5859886" y="2736639"/>
            <a:ext cx="1085928" cy="107254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node q.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496544" y="2374800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80"/>
                </a:solidFill>
              </a:rPr>
              <a:t>4000</a:t>
            </a:r>
          </a:p>
        </p:txBody>
      </p:sp>
      <p:cxnSp>
        <p:nvCxnSpPr>
          <p:cNvPr id="194" name="Curved Connector 193"/>
          <p:cNvCxnSpPr>
            <a:stCxn id="24" idx="3"/>
            <a:endCxn id="196" idx="3"/>
          </p:cNvCxnSpPr>
          <p:nvPr/>
        </p:nvCxnSpPr>
        <p:spPr bwMode="auto">
          <a:xfrm>
            <a:off x="8523392" y="1761240"/>
            <a:ext cx="47641" cy="1122820"/>
          </a:xfrm>
          <a:prstGeom prst="curvedConnector3">
            <a:avLst>
              <a:gd name="adj1" fmla="val 579839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8269796" y="1576574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317437" y="2699394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62213" y="4931216"/>
            <a:ext cx="4707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To get the address of the node after p:</a:t>
            </a:r>
            <a:br>
              <a:rPr lang="en-US" sz="1800"/>
            </a:br>
            <a:endParaRPr lang="en-US" sz="800"/>
          </a:p>
          <a:p>
            <a:r>
              <a:rPr lang="en-US" sz="1800">
                <a:solidFill>
                  <a:srgbClr val="C00000"/>
                </a:solidFill>
              </a:rPr>
              <a:t>Node *r = p-&gt;next;</a:t>
            </a:r>
          </a:p>
        </p:txBody>
      </p:sp>
      <p:grpSp>
        <p:nvGrpSpPr>
          <p:cNvPr id="198" name="Group 2"/>
          <p:cNvGrpSpPr>
            <a:grpSpLocks/>
          </p:cNvGrpSpPr>
          <p:nvPr/>
        </p:nvGrpSpPr>
        <p:grpSpPr bwMode="auto">
          <a:xfrm>
            <a:off x="5244854" y="1469717"/>
            <a:ext cx="916046" cy="347672"/>
            <a:chOff x="4066" y="885"/>
            <a:chExt cx="734" cy="219"/>
          </a:xfrm>
        </p:grpSpPr>
        <p:sp>
          <p:nvSpPr>
            <p:cNvPr id="199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r</a:t>
              </a:r>
            </a:p>
          </p:txBody>
        </p:sp>
        <p:sp>
          <p:nvSpPr>
            <p:cNvPr id="200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2" name="Rectangle 201"/>
          <p:cNvSpPr/>
          <p:nvPr/>
        </p:nvSpPr>
        <p:spPr>
          <a:xfrm>
            <a:off x="7728507" y="1580878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80"/>
                </a:solidFill>
              </a:rPr>
              <a:t>4000</a:t>
            </a:r>
          </a:p>
        </p:txBody>
      </p:sp>
      <p:cxnSp>
        <p:nvCxnSpPr>
          <p:cNvPr id="203" name="Curved Connector 202"/>
          <p:cNvCxnSpPr>
            <a:stCxn id="200" idx="3"/>
          </p:cNvCxnSpPr>
          <p:nvPr/>
        </p:nvCxnSpPr>
        <p:spPr bwMode="auto">
          <a:xfrm>
            <a:off x="6160900" y="1664985"/>
            <a:ext cx="994557" cy="119813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" name="Line 14"/>
          <p:cNvSpPr>
            <a:spLocks noChangeShapeType="1"/>
          </p:cNvSpPr>
          <p:nvPr/>
        </p:nvSpPr>
        <p:spPr bwMode="auto">
          <a:xfrm>
            <a:off x="1363191" y="20805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" name="Line 14"/>
          <p:cNvSpPr>
            <a:spLocks noChangeShapeType="1"/>
          </p:cNvSpPr>
          <p:nvPr/>
        </p:nvSpPr>
        <p:spPr bwMode="auto">
          <a:xfrm>
            <a:off x="1373204" y="23456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6" name="Line 14"/>
          <p:cNvSpPr>
            <a:spLocks noChangeShapeType="1"/>
          </p:cNvSpPr>
          <p:nvPr/>
        </p:nvSpPr>
        <p:spPr bwMode="auto">
          <a:xfrm>
            <a:off x="1566303" y="32331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7" name="Line 14"/>
          <p:cNvSpPr>
            <a:spLocks noChangeShapeType="1"/>
          </p:cNvSpPr>
          <p:nvPr/>
        </p:nvSpPr>
        <p:spPr bwMode="auto">
          <a:xfrm>
            <a:off x="1566303" y="34737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8" name="Line 14"/>
          <p:cNvSpPr>
            <a:spLocks noChangeShapeType="1"/>
          </p:cNvSpPr>
          <p:nvPr/>
        </p:nvSpPr>
        <p:spPr bwMode="auto">
          <a:xfrm>
            <a:off x="1830911" y="4655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9" name="Line 14"/>
          <p:cNvSpPr>
            <a:spLocks noChangeShapeType="1"/>
          </p:cNvSpPr>
          <p:nvPr/>
        </p:nvSpPr>
        <p:spPr bwMode="auto">
          <a:xfrm>
            <a:off x="1485919" y="54916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507481" y="5812865"/>
            <a:ext cx="4707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To make node q a “terminal” node:</a:t>
            </a:r>
            <a:br>
              <a:rPr lang="en-US" sz="1800"/>
            </a:br>
            <a:endParaRPr lang="en-US" sz="800"/>
          </a:p>
          <a:p>
            <a:r>
              <a:rPr lang="en-US" sz="1800">
                <a:solidFill>
                  <a:srgbClr val="C00000"/>
                </a:solidFill>
              </a:rPr>
              <a:t>q-&gt;next = </a:t>
            </a:r>
            <a:r>
              <a:rPr lang="en-US" sz="1800" err="1">
                <a:solidFill>
                  <a:srgbClr val="FF0000"/>
                </a:solidFill>
              </a:rPr>
              <a:t>nullptr</a:t>
            </a:r>
            <a:r>
              <a:rPr lang="en-US" sz="180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211" name="Line 14"/>
          <p:cNvSpPr>
            <a:spLocks noChangeShapeType="1"/>
          </p:cNvSpPr>
          <p:nvPr/>
        </p:nvSpPr>
        <p:spPr bwMode="auto">
          <a:xfrm>
            <a:off x="1624085" y="64134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2903011" y="6203382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err="1">
                <a:solidFill>
                  <a:srgbClr val="FF0000"/>
                </a:solidFill>
              </a:rPr>
              <a:t>nullptr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49700" y="3190834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8602713" y="3936504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362332" y="3375500"/>
            <a:ext cx="738651" cy="885510"/>
            <a:chOff x="8362332" y="3375500"/>
            <a:chExt cx="738651" cy="885510"/>
          </a:xfrm>
        </p:grpSpPr>
        <p:pic>
          <p:nvPicPr>
            <p:cNvPr id="2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2332" y="3745671"/>
              <a:ext cx="738651" cy="515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7" name="Curved Connector 216"/>
            <p:cNvCxnSpPr>
              <a:stCxn id="30" idx="3"/>
              <a:endCxn id="216" idx="0"/>
            </p:cNvCxnSpPr>
            <p:nvPr/>
          </p:nvCxnSpPr>
          <p:spPr bwMode="auto">
            <a:xfrm>
              <a:off x="8503296" y="3375500"/>
              <a:ext cx="226215" cy="561004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3" name="Rectangle 222"/>
          <p:cNvSpPr/>
          <p:nvPr/>
        </p:nvSpPr>
        <p:spPr bwMode="auto">
          <a:xfrm>
            <a:off x="5425359" y="4348139"/>
            <a:ext cx="3554134" cy="11030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568051" y="4404756"/>
            <a:ext cx="33036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To free your nodes:</a:t>
            </a:r>
            <a:br>
              <a:rPr lang="en-US" sz="1800"/>
            </a:br>
            <a:endParaRPr lang="en-US" sz="800"/>
          </a:p>
          <a:p>
            <a:r>
              <a:rPr lang="en-US" sz="1800">
                <a:solidFill>
                  <a:srgbClr val="C00000"/>
                </a:solidFill>
              </a:rPr>
              <a:t>delete p;</a:t>
            </a:r>
          </a:p>
          <a:p>
            <a:r>
              <a:rPr lang="en-US" sz="1800">
                <a:solidFill>
                  <a:srgbClr val="C00000"/>
                </a:solidFill>
              </a:rPr>
              <a:t>delete q;</a:t>
            </a:r>
          </a:p>
        </p:txBody>
      </p:sp>
      <p:sp>
        <p:nvSpPr>
          <p:cNvPr id="225" name="Line 14"/>
          <p:cNvSpPr>
            <a:spLocks noChangeShapeType="1"/>
          </p:cNvSpPr>
          <p:nvPr/>
        </p:nvSpPr>
        <p:spPr bwMode="auto">
          <a:xfrm>
            <a:off x="6402850" y="49883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6" name="Rounded Rectangular Callout 225"/>
          <p:cNvSpPr/>
          <p:nvPr/>
        </p:nvSpPr>
        <p:spPr bwMode="auto">
          <a:xfrm>
            <a:off x="868036" y="-19845"/>
            <a:ext cx="3514508" cy="1416148"/>
          </a:xfrm>
          <a:prstGeom prst="wedgeRoundRectCallout">
            <a:avLst>
              <a:gd name="adj1" fmla="val 77861"/>
              <a:gd name="adj2" fmla="val 1497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sz="2000"/>
            </a:br>
            <a:r>
              <a:rPr lang="en-US" sz="2000"/>
              <a:t>Note: The delete command </a:t>
            </a:r>
            <a:r>
              <a:rPr lang="en-US" sz="2000">
                <a:solidFill>
                  <a:srgbClr val="FF0000"/>
                </a:solidFill>
              </a:rPr>
              <a:t>doesn’t kill </a:t>
            </a:r>
            <a:r>
              <a:rPr lang="en-US" sz="2000"/>
              <a:t>the </a:t>
            </a:r>
            <a:r>
              <a:rPr lang="en-US" sz="2000">
                <a:solidFill>
                  <a:srgbClr val="FF0000"/>
                </a:solidFill>
              </a:rPr>
              <a:t>pointer</a:t>
            </a:r>
            <a:r>
              <a:rPr lang="en-US" sz="2000"/>
              <a:t>…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7" name="Rounded Rectangular Callout 226"/>
          <p:cNvSpPr/>
          <p:nvPr/>
        </p:nvSpPr>
        <p:spPr bwMode="auto">
          <a:xfrm>
            <a:off x="6446527" y="23006"/>
            <a:ext cx="2532965" cy="929132"/>
          </a:xfrm>
          <a:prstGeom prst="wedgeRoundRectCallout">
            <a:avLst>
              <a:gd name="adj1" fmla="val 1297"/>
              <a:gd name="adj2" fmla="val 8094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it </a:t>
            </a:r>
            <a:r>
              <a:rPr lang="en-US" sz="2000">
                <a:solidFill>
                  <a:srgbClr val="FF0000"/>
                </a:solidFill>
              </a:rPr>
              <a:t>kills </a:t>
            </a:r>
            <a:r>
              <a:rPr lang="en-US" sz="2000"/>
              <a:t>what the pointer </a:t>
            </a:r>
            <a:r>
              <a:rPr lang="en-US" sz="2000">
                <a:solidFill>
                  <a:srgbClr val="FF0000"/>
                </a:solidFill>
              </a:rPr>
              <a:t>points to</a:t>
            </a:r>
            <a:r>
              <a:rPr lang="en-US" sz="2000"/>
              <a:t>!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8" name="Line 14"/>
          <p:cNvSpPr>
            <a:spLocks noChangeShapeType="1"/>
          </p:cNvSpPr>
          <p:nvPr/>
        </p:nvSpPr>
        <p:spPr bwMode="auto">
          <a:xfrm>
            <a:off x="6402887" y="52527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0231 L 0.52013 -0.260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94" y="-13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47444E-6 L -0.00104 0.68494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4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73068E-6 L 0.24479 -0.11754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5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35947E-6 L -0.24757 -0.0106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8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72334E-6 L 0.51858 -0.44021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20" y="-220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0" grpId="0" animBg="1"/>
      <p:bldP spid="219" grpId="0" animBg="1"/>
      <p:bldP spid="218" grpId="0" animBg="1"/>
      <p:bldP spid="34" grpId="0" animBg="1"/>
      <p:bldP spid="66" grpId="0"/>
      <p:bldP spid="12" grpId="0"/>
      <p:bldP spid="102" grpId="0"/>
      <p:bldP spid="108" grpId="0"/>
      <p:bldP spid="15" grpId="0" animBg="1"/>
      <p:bldP spid="172" grpId="0"/>
      <p:bldP spid="188" grpId="0"/>
      <p:bldP spid="19" grpId="0"/>
      <p:bldP spid="190" grpId="0"/>
      <p:bldP spid="190" grpId="1"/>
      <p:bldP spid="190" grpId="2"/>
      <p:bldP spid="191" grpId="0"/>
      <p:bldP spid="191" grpId="1"/>
      <p:bldP spid="191" grpId="2"/>
      <p:bldP spid="20" grpId="0" animBg="1"/>
      <p:bldP spid="20" grpId="1" animBg="1"/>
      <p:bldP spid="21" grpId="0" animBg="1"/>
      <p:bldP spid="21" grpId="1" animBg="1"/>
      <p:bldP spid="193" grpId="0"/>
      <p:bldP spid="193" grpId="1"/>
      <p:bldP spid="193" grpId="2"/>
      <p:bldP spid="197" grpId="0"/>
      <p:bldP spid="202" grpId="0"/>
      <p:bldP spid="202" grpId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/>
      <p:bldP spid="211" grpId="0" animBg="1"/>
      <p:bldP spid="211" grpId="1" animBg="1"/>
      <p:bldP spid="212" grpId="0"/>
      <p:bldP spid="212" grpId="1"/>
      <p:bldP spid="212" grpId="2"/>
      <p:bldP spid="223" grpId="0" animBg="1"/>
      <p:bldP spid="224" grpId="0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Box 3"/>
          <p:cNvSpPr txBox="1">
            <a:spLocks noChangeArrowheads="1"/>
          </p:cNvSpPr>
          <p:nvPr/>
        </p:nvSpPr>
        <p:spPr bwMode="auto">
          <a:xfrm>
            <a:off x="241606" y="1995015"/>
            <a:ext cx="47981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After all, some linked lists hold 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cs typeface="Arial" charset="0"/>
              </a:rPr>
              <a:t>millions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of items!  That wouldn’t fit!</a:t>
            </a:r>
          </a:p>
        </p:txBody>
      </p:sp>
      <p:sp>
        <p:nvSpPr>
          <p:cNvPr id="151" name="Text Box 3"/>
          <p:cNvSpPr txBox="1">
            <a:spLocks noChangeArrowheads="1"/>
          </p:cNvSpPr>
          <p:nvPr/>
        </p:nvSpPr>
        <p:spPr bwMode="auto">
          <a:xfrm>
            <a:off x="241606" y="3023256"/>
            <a:ext cx="47981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Instead, we create a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dedicated class 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(an ADT) to hold our linked list…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35583" y="3933562"/>
            <a:ext cx="421023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And then add a bunch of member functions to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add new items (one at a time)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process the items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delete items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, etc.</a:t>
            </a:r>
          </a:p>
        </p:txBody>
      </p:sp>
      <p:sp>
        <p:nvSpPr>
          <p:cNvPr id="153" name="Text Box 3"/>
          <p:cNvSpPr txBox="1">
            <a:spLocks noChangeArrowheads="1"/>
          </p:cNvSpPr>
          <p:nvPr/>
        </p:nvSpPr>
        <p:spPr bwMode="auto">
          <a:xfrm>
            <a:off x="241606" y="5580684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OK, so let’s see our new class.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3200"/>
            <a:ext cx="7772400" cy="1143000"/>
          </a:xfrm>
        </p:spPr>
        <p:txBody>
          <a:bodyPr/>
          <a:lstStyle/>
          <a:p>
            <a:pPr algn="l"/>
            <a:r>
              <a:rPr lang="en-US" sz="3600"/>
              <a:t>Linked Lists</a:t>
            </a: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312393" y="1000536"/>
            <a:ext cx="46566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Normally, we don’t create our linked list all at once in a single function.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80062" y="-17265"/>
            <a:ext cx="4420629" cy="7069991"/>
            <a:chOff x="5154356" y="-22459"/>
            <a:chExt cx="4420629" cy="7069991"/>
          </a:xfrm>
        </p:grpSpPr>
        <p:grpSp>
          <p:nvGrpSpPr>
            <p:cNvPr id="13" name="Group 12"/>
            <p:cNvGrpSpPr/>
            <p:nvPr/>
          </p:nvGrpSpPr>
          <p:grpSpPr>
            <a:xfrm>
              <a:off x="5154356" y="-22459"/>
              <a:ext cx="4420629" cy="7069991"/>
              <a:chOff x="5159012" y="-22459"/>
              <a:chExt cx="4420629" cy="706999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5173701" y="-22459"/>
                <a:ext cx="3930161" cy="6851379"/>
                <a:chOff x="5178670" y="-16824"/>
                <a:chExt cx="3930161" cy="6851379"/>
              </a:xfrm>
            </p:grpSpPr>
            <p:sp>
              <p:nvSpPr>
                <p:cNvPr id="116" name="Rectangle 115"/>
                <p:cNvSpPr/>
                <p:nvPr/>
              </p:nvSpPr>
              <p:spPr bwMode="auto">
                <a:xfrm>
                  <a:off x="5178670" y="23447"/>
                  <a:ext cx="3930161" cy="6811108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229612" y="-16824"/>
                  <a:ext cx="3597275" cy="1616075"/>
                  <a:chOff x="5502275" y="762000"/>
                  <a:chExt cx="3597275" cy="1616075"/>
                </a:xfrm>
              </p:grpSpPr>
              <p:sp>
                <p:nvSpPr>
                  <p:cNvPr id="13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2275" y="762000"/>
                    <a:ext cx="3597275" cy="16160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 err="1"/>
                      <a:t>struct</a:t>
                    </a:r>
                    <a:r>
                      <a:rPr lang="en-US" sz="2000"/>
                      <a:t> </a:t>
                    </a:r>
                    <a:r>
                      <a:rPr lang="en-US" sz="2000">
                        <a:solidFill>
                          <a:srgbClr val="FF0000"/>
                        </a:solidFill>
                      </a:rPr>
                      <a:t>Node</a:t>
                    </a:r>
                  </a:p>
                  <a:p>
                    <a:pPr algn="l"/>
                    <a:r>
                      <a:rPr lang="en-US" sz="2000"/>
                      <a:t>{</a:t>
                    </a:r>
                  </a:p>
                  <a:p>
                    <a:pPr algn="l"/>
                    <a:r>
                      <a:rPr lang="en-US" sz="2000"/>
                      <a:t>    string </a:t>
                    </a:r>
                    <a:r>
                      <a:rPr lang="en-US" sz="2000">
                        <a:solidFill>
                          <a:srgbClr val="FF0000"/>
                        </a:solidFill>
                      </a:rPr>
                      <a:t>value</a:t>
                    </a:r>
                    <a:r>
                      <a:rPr lang="en-US" sz="2000"/>
                      <a:t>;</a:t>
                    </a:r>
                  </a:p>
                  <a:p>
                    <a:pPr algn="l"/>
                    <a:r>
                      <a:rPr lang="en-US" sz="2000"/>
                      <a:t>    </a:t>
                    </a:r>
                  </a:p>
                  <a:p>
                    <a:pPr algn="l"/>
                    <a:r>
                      <a:rPr lang="en-US" sz="2000"/>
                      <a:t>};</a:t>
                    </a:r>
                  </a:p>
                </p:txBody>
              </p:sp>
              <p:sp>
                <p:nvSpPr>
                  <p:cNvPr id="13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24633" y="1720850"/>
                    <a:ext cx="172996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0000"/>
                        </a:solidFill>
                      </a:rPr>
                      <a:t>Node</a:t>
                    </a:r>
                    <a:r>
                      <a:rPr lang="en-US" sz="2000">
                        <a:solidFill>
                          <a:srgbClr val="6600CC"/>
                        </a:solidFill>
                      </a:rPr>
                      <a:t> * </a:t>
                    </a:r>
                    <a:r>
                      <a:rPr lang="en-US" sz="2000">
                        <a:solidFill>
                          <a:srgbClr val="FF0000"/>
                        </a:solidFill>
                      </a:rPr>
                      <a:t>next</a:t>
                    </a:r>
                    <a:r>
                      <a:rPr lang="en-US" sz="2000">
                        <a:solidFill>
                          <a:srgbClr val="6600CC"/>
                        </a:solidFill>
                      </a:rPr>
                      <a:t>;</a:t>
                    </a:r>
                  </a:p>
                </p:txBody>
              </p:sp>
            </p:grpSp>
            <p:sp>
              <p:nvSpPr>
                <p:cNvPr id="122" name="Rectangle 121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296949" y="2175310"/>
                  <a:ext cx="3710282" cy="3411009"/>
                  <a:chOff x="5296949" y="2175310"/>
                  <a:chExt cx="3710282" cy="3411009"/>
                </a:xfrm>
              </p:grpSpPr>
              <p:sp>
                <p:nvSpPr>
                  <p:cNvPr id="12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175310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 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*head, *second, *third;</a:t>
                    </a:r>
                  </a:p>
                </p:txBody>
              </p:sp>
              <p:sp>
                <p:nvSpPr>
                  <p:cNvPr id="12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53987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head = new 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2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191" y="283182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 = new 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29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314334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third = new 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30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5300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"toast";</a:t>
                    </a:r>
                  </a:p>
                </p:txBody>
              </p:sp>
              <p:sp>
                <p:nvSpPr>
                  <p:cNvPr id="13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8087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second;</a:t>
                    </a:r>
                  </a:p>
                </p:txBody>
              </p:sp>
              <p:sp>
                <p:nvSpPr>
                  <p:cNvPr id="132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2158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"bacon";</a:t>
                    </a:r>
                  </a:p>
                </p:txBody>
              </p:sp>
              <p:sp>
                <p:nvSpPr>
                  <p:cNvPr id="133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4945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third;</a:t>
                    </a:r>
                  </a:p>
                </p:txBody>
              </p:sp>
              <p:sp>
                <p:nvSpPr>
                  <p:cNvPr id="13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109" y="492684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 = "eggs";</a:t>
                    </a:r>
                  </a:p>
                </p:txBody>
              </p:sp>
              <p:sp>
                <p:nvSpPr>
                  <p:cNvPr id="13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949" y="521698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next 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= </a:t>
                    </a:r>
                    <a:r>
                      <a:rPr lang="en-US" sz="1800" err="1">
                        <a:solidFill>
                          <a:srgbClr val="FF0000"/>
                        </a:solidFill>
                        <a:cs typeface="Arial" charset="0"/>
                      </a:rPr>
                      <a:t>nullptr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</p:grpSp>
          </p:grpSp>
          <p:sp>
            <p:nvSpPr>
              <p:cNvPr id="142" name="Text Box 12"/>
              <p:cNvSpPr txBox="1">
                <a:spLocks noChangeArrowheads="1"/>
              </p:cNvSpPr>
              <p:nvPr/>
            </p:nvSpPr>
            <p:spPr bwMode="auto">
              <a:xfrm>
                <a:off x="5159012" y="1638359"/>
                <a:ext cx="4420629" cy="5409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/>
                  <a:t>int main()</a:t>
                </a:r>
              </a:p>
              <a:p>
                <a:pPr algn="l"/>
                <a:r>
                  <a:rPr lang="en-US" sz="1800"/>
                  <a:t>{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105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110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050"/>
                  <a:t> </a:t>
                </a:r>
                <a:r>
                  <a:rPr lang="en-US" sz="6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120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endParaRPr lang="en-US" sz="600"/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</a:t>
                </a:r>
              </a:p>
              <a:p>
                <a:pPr algn="l"/>
                <a:r>
                  <a:rPr lang="en-US" sz="1800"/>
                  <a:t> }</a:t>
                </a:r>
              </a:p>
            </p:txBody>
          </p:sp>
        </p:grpSp>
        <p:sp>
          <p:nvSpPr>
            <p:cNvPr id="97" name="Text Box 3"/>
            <p:cNvSpPr txBox="1">
              <a:spLocks noChangeArrowheads="1"/>
            </p:cNvSpPr>
            <p:nvPr/>
          </p:nvSpPr>
          <p:spPr bwMode="auto">
            <a:xfrm>
              <a:off x="5282039" y="5652044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delete third;</a:t>
              </a:r>
            </a:p>
          </p:txBody>
        </p:sp>
      </p:grpSp>
      <p:sp>
        <p:nvSpPr>
          <p:cNvPr id="12" name="Right Arrow 11"/>
          <p:cNvSpPr/>
          <p:nvPr/>
        </p:nvSpPr>
        <p:spPr bwMode="auto">
          <a:xfrm>
            <a:off x="2719550" y="1500808"/>
            <a:ext cx="2588195" cy="23147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normally don’t create our linked list all at once like this.</a:t>
            </a:r>
          </a:p>
        </p:txBody>
      </p:sp>
    </p:spTree>
    <p:extLst>
      <p:ext uri="{BB962C8B-B14F-4D97-AF65-F5344CB8AC3E}">
        <p14:creationId xmlns:p14="http://schemas.microsoft.com/office/powerpoint/2010/main" val="157816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6.84868E-7 L 1.11111E-6 0.3956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2" grpId="0"/>
      <p:bldP spid="153" grpId="0"/>
      <p:bldP spid="66" grpId="0"/>
      <p:bldP spid="12" grpId="0" animBg="1"/>
      <p:bldP spid="12" grpId="1" animBg="1"/>
      <p:bldP spid="12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02" y="-153200"/>
            <a:ext cx="7772400" cy="1143000"/>
          </a:xfrm>
        </p:spPr>
        <p:txBody>
          <a:bodyPr/>
          <a:lstStyle/>
          <a:p>
            <a:pPr algn="l"/>
            <a:r>
              <a:rPr lang="en-US" sz="3200"/>
              <a:t>A Linked List Class!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5169046" y="1593123"/>
            <a:ext cx="3823326" cy="540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/>
              <a:t>int main()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050"/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100"/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050"/>
              <a:t> </a:t>
            </a:r>
            <a:r>
              <a:rPr lang="en-US" sz="6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200"/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600"/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 </a:t>
            </a:r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29612" y="-16824"/>
            <a:ext cx="3597275" cy="1616075"/>
            <a:chOff x="5502275" y="762000"/>
            <a:chExt cx="3597275" cy="1616075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5502275" y="762000"/>
              <a:ext cx="3597275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err="1"/>
                <a:t>struct</a:t>
              </a:r>
              <a:r>
                <a:rPr lang="en-US" sz="2000"/>
                <a:t> Node</a:t>
              </a:r>
            </a:p>
            <a:p>
              <a:pPr algn="l"/>
              <a:r>
                <a:rPr lang="en-US" sz="2000"/>
                <a:t>{</a:t>
              </a:r>
            </a:p>
            <a:p>
              <a:pPr algn="l"/>
              <a:r>
                <a:rPr lang="en-US" sz="2000"/>
                <a:t>    string  </a:t>
              </a:r>
              <a:r>
                <a:rPr lang="en-US" sz="2000">
                  <a:solidFill>
                    <a:srgbClr val="FF0000"/>
                  </a:solidFill>
                </a:rPr>
                <a:t>value</a:t>
              </a:r>
              <a:r>
                <a:rPr lang="en-US" sz="2000"/>
                <a:t>;</a:t>
              </a:r>
            </a:p>
            <a:p>
              <a:pPr algn="l"/>
              <a:r>
                <a:rPr lang="en-US" sz="2000"/>
                <a:t>    </a:t>
              </a:r>
            </a:p>
            <a:p>
              <a:pPr algn="l"/>
              <a:r>
                <a:rPr lang="en-US" sz="2000"/>
                <a:t>};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825711" y="1710911"/>
              <a:ext cx="180690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Node</a:t>
              </a:r>
              <a:r>
                <a:rPr lang="en-US" sz="2000">
                  <a:solidFill>
                    <a:srgbClr val="6600CC"/>
                  </a:solidFill>
                </a:rPr>
                <a:t>   *</a:t>
              </a:r>
              <a:r>
                <a:rPr lang="en-US" sz="2000">
                  <a:solidFill>
                    <a:srgbClr val="FF0000"/>
                  </a:solidFill>
                </a:rPr>
                <a:t>next</a:t>
              </a:r>
              <a:r>
                <a:rPr lang="en-US" sz="2000">
                  <a:solidFill>
                    <a:srgbClr val="6600CC"/>
                  </a:solidFill>
                </a:rPr>
                <a:t>;</a:t>
              </a: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307745" y="5657238"/>
            <a:ext cx="36954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rgbClr val="0070C0"/>
                </a:solidFill>
                <a:cs typeface="Arial" charset="0"/>
              </a:rPr>
              <a:t>delete head;</a:t>
            </a:r>
          </a:p>
          <a:p>
            <a:pPr algn="l"/>
            <a:r>
              <a:rPr lang="en-US" sz="1800">
                <a:solidFill>
                  <a:srgbClr val="0070C0"/>
                </a:solidFill>
                <a:cs typeface="Arial" charset="0"/>
              </a:rPr>
              <a:t>delete second;</a:t>
            </a:r>
          </a:p>
          <a:p>
            <a:pPr algn="l"/>
            <a:r>
              <a:rPr lang="en-US" sz="1800">
                <a:solidFill>
                  <a:srgbClr val="0070C0"/>
                </a:solidFill>
                <a:cs typeface="Arial" charset="0"/>
              </a:rPr>
              <a:t>delete third;</a:t>
            </a:r>
          </a:p>
        </p:txBody>
      </p:sp>
      <p:sp>
        <p:nvSpPr>
          <p:cNvPr id="143" name="Text Box 3"/>
          <p:cNvSpPr txBox="1">
            <a:spLocks noChangeArrowheads="1"/>
          </p:cNvSpPr>
          <p:nvPr/>
        </p:nvSpPr>
        <p:spPr bwMode="auto">
          <a:xfrm>
            <a:off x="5305296" y="216967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cs typeface="Arial" charset="0"/>
              </a:rPr>
              <a:t>Node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*head, *second, *third;</a:t>
            </a:r>
          </a:p>
        </p:txBody>
      </p:sp>
      <p:sp>
        <p:nvSpPr>
          <p:cNvPr id="144" name="Text Box 3"/>
          <p:cNvSpPr txBox="1">
            <a:spLocks noChangeArrowheads="1"/>
          </p:cNvSpPr>
          <p:nvPr/>
        </p:nvSpPr>
        <p:spPr bwMode="auto">
          <a:xfrm>
            <a:off x="5305296" y="2534242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head = new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Node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;</a:t>
            </a:r>
          </a:p>
        </p:txBody>
      </p:sp>
      <p:sp>
        <p:nvSpPr>
          <p:cNvPr id="145" name="Text Box 3"/>
          <p:cNvSpPr txBox="1">
            <a:spLocks noChangeArrowheads="1"/>
          </p:cNvSpPr>
          <p:nvPr/>
        </p:nvSpPr>
        <p:spPr bwMode="auto">
          <a:xfrm>
            <a:off x="5305222" y="2826192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second = new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Node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;</a:t>
            </a:r>
          </a:p>
        </p:txBody>
      </p:sp>
      <p:sp>
        <p:nvSpPr>
          <p:cNvPr id="146" name="Text Box 3"/>
          <p:cNvSpPr txBox="1">
            <a:spLocks noChangeArrowheads="1"/>
          </p:cNvSpPr>
          <p:nvPr/>
        </p:nvSpPr>
        <p:spPr bwMode="auto">
          <a:xfrm>
            <a:off x="5305296" y="313770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third = new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Node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;</a:t>
            </a:r>
          </a:p>
        </p:txBody>
      </p:sp>
      <p:sp>
        <p:nvSpPr>
          <p:cNvPr id="147" name="Text Box 3"/>
          <p:cNvSpPr txBox="1">
            <a:spLocks noChangeArrowheads="1"/>
          </p:cNvSpPr>
          <p:nvPr/>
        </p:nvSpPr>
        <p:spPr bwMode="auto">
          <a:xfrm>
            <a:off x="5306840" y="3524450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head-&gt;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value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= "toast";</a:t>
            </a:r>
          </a:p>
        </p:txBody>
      </p:sp>
      <p:sp>
        <p:nvSpPr>
          <p:cNvPr id="148" name="Text Box 3"/>
          <p:cNvSpPr txBox="1">
            <a:spLocks noChangeArrowheads="1"/>
          </p:cNvSpPr>
          <p:nvPr/>
        </p:nvSpPr>
        <p:spPr bwMode="auto">
          <a:xfrm>
            <a:off x="5306840" y="380313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head-&gt;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next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= second;</a:t>
            </a:r>
          </a:p>
        </p:txBody>
      </p:sp>
      <p:sp>
        <p:nvSpPr>
          <p:cNvPr id="149" name="Text Box 3"/>
          <p:cNvSpPr txBox="1">
            <a:spLocks noChangeArrowheads="1"/>
          </p:cNvSpPr>
          <p:nvPr/>
        </p:nvSpPr>
        <p:spPr bwMode="auto">
          <a:xfrm>
            <a:off x="5306840" y="4210250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second-&gt;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value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= "bacon";</a:t>
            </a:r>
          </a:p>
        </p:txBody>
      </p:sp>
      <p:sp>
        <p:nvSpPr>
          <p:cNvPr id="150" name="Text Box 3"/>
          <p:cNvSpPr txBox="1">
            <a:spLocks noChangeArrowheads="1"/>
          </p:cNvSpPr>
          <p:nvPr/>
        </p:nvSpPr>
        <p:spPr bwMode="auto">
          <a:xfrm>
            <a:off x="5306840" y="448893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second-&gt;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next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= third;</a:t>
            </a:r>
          </a:p>
        </p:txBody>
      </p:sp>
      <p:sp>
        <p:nvSpPr>
          <p:cNvPr id="151" name="Text Box 3"/>
          <p:cNvSpPr txBox="1">
            <a:spLocks noChangeArrowheads="1"/>
          </p:cNvSpPr>
          <p:nvPr/>
        </p:nvSpPr>
        <p:spPr bwMode="auto">
          <a:xfrm>
            <a:off x="5294140" y="4921212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third-&gt;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value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= "eggs";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291980" y="5211352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third-&gt;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next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=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;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7200" y="820682"/>
            <a:ext cx="4226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In the simplest type of linked list class, the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only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member variable </a:t>
            </a:r>
            <a:br>
              <a:rPr lang="en-US" sz="1800">
                <a:solidFill>
                  <a:srgbClr val="FF0000"/>
                </a:solidFill>
                <a:cs typeface="Arial" charset="0"/>
              </a:rPr>
            </a:br>
            <a:r>
              <a:rPr lang="en-US" sz="1800">
                <a:solidFill>
                  <a:schemeClr val="tx1"/>
                </a:solidFill>
                <a:cs typeface="Arial" charset="0"/>
              </a:rPr>
              <a:t>we need is a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head pointer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private:   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195089" y="1856412"/>
            <a:ext cx="48758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Why?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Given just the head pointer, we can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follow the links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to every node in the list.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9044" y="4178105"/>
            <a:ext cx="2233311" cy="1271074"/>
          </a:xfrm>
          <a:prstGeom prst="wedgeRoundRectCallout">
            <a:avLst>
              <a:gd name="adj1" fmla="val -101734"/>
              <a:gd name="adj2" fmla="val 11277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Ok, so let’s add a </a:t>
            </a:r>
            <a:r>
              <a:rPr lang="en-US" sz="2000">
                <a:solidFill>
                  <a:srgbClr val="FF0000"/>
                </a:solidFill>
                <a:cs typeface="Arial" charset="0"/>
              </a:rPr>
              <a:t>head pointer 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to our class.</a:t>
            </a:r>
          </a:p>
        </p:txBody>
      </p:sp>
      <p:sp>
        <p:nvSpPr>
          <p:cNvPr id="153" name="Text Box 3"/>
          <p:cNvSpPr txBox="1">
            <a:spLocks noChangeArrowheads="1"/>
          </p:cNvSpPr>
          <p:nvPr/>
        </p:nvSpPr>
        <p:spPr bwMode="auto">
          <a:xfrm>
            <a:off x="253433" y="2599360"/>
            <a:ext cx="47508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And since we can find all the nodes, we can also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link in new ones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delete them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, etc..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67328" y="3521641"/>
            <a:ext cx="4887152" cy="3240304"/>
            <a:chOff x="167328" y="3521641"/>
            <a:chExt cx="4887152" cy="3240304"/>
          </a:xfrm>
        </p:grpSpPr>
        <p:grpSp>
          <p:nvGrpSpPr>
            <p:cNvPr id="5" name="Group 4"/>
            <p:cNvGrpSpPr/>
            <p:nvPr/>
          </p:nvGrpSpPr>
          <p:grpSpPr>
            <a:xfrm>
              <a:off x="167328" y="3521641"/>
              <a:ext cx="4887152" cy="3240304"/>
              <a:chOff x="-422906" y="2666216"/>
              <a:chExt cx="5455000" cy="3670337"/>
            </a:xfrm>
          </p:grpSpPr>
          <p:sp>
            <p:nvSpPr>
              <p:cNvPr id="60" name="Rectangle 4"/>
              <p:cNvSpPr>
                <a:spLocks noChangeArrowheads="1"/>
              </p:cNvSpPr>
              <p:nvPr/>
            </p:nvSpPr>
            <p:spPr bwMode="auto">
              <a:xfrm>
                <a:off x="373679" y="2709766"/>
                <a:ext cx="658958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2283499" y="2946252"/>
                <a:ext cx="2748595" cy="1022431"/>
                <a:chOff x="2283499" y="2946250"/>
                <a:chExt cx="2748595" cy="1022430"/>
              </a:xfrm>
            </p:grpSpPr>
            <p:grpSp>
              <p:nvGrpSpPr>
                <p:cNvPr id="62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8746"/>
                  <a:ext cx="2047202" cy="939934"/>
                  <a:chOff x="864" y="1104"/>
                  <a:chExt cx="1392" cy="720"/>
                </a:xfrm>
              </p:grpSpPr>
              <p:sp>
                <p:nvSpPr>
                  <p:cNvPr id="7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49"/>
                    <a:ext cx="466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/>
                      <a:t>value</a:t>
                    </a:r>
                  </a:p>
                </p:txBody>
              </p:sp>
              <p:sp>
                <p:nvSpPr>
                  <p:cNvPr id="8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152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85"/>
                    <a:ext cx="433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/>
                      <a:t>next</a:t>
                    </a:r>
                  </a:p>
                </p:txBody>
              </p:sp>
              <p:sp>
                <p:nvSpPr>
                  <p:cNvPr id="96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88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6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764372" cy="383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5000</a:t>
                  </a: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2283499" y="4133711"/>
                <a:ext cx="2748595" cy="1022431"/>
                <a:chOff x="2283499" y="2946250"/>
                <a:chExt cx="2748595" cy="1022430"/>
              </a:xfrm>
            </p:grpSpPr>
            <p:grpSp>
              <p:nvGrpSpPr>
                <p:cNvPr id="98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8746"/>
                  <a:ext cx="2047202" cy="939934"/>
                  <a:chOff x="864" y="1104"/>
                  <a:chExt cx="1392" cy="720"/>
                </a:xfrm>
              </p:grpSpPr>
              <p:sp>
                <p:nvSpPr>
                  <p:cNvPr id="10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0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49"/>
                    <a:ext cx="466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/>
                      <a:t>value</a:t>
                    </a:r>
                  </a:p>
                </p:txBody>
              </p:sp>
              <p:sp>
                <p:nvSpPr>
                  <p:cNvPr id="10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152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03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85"/>
                    <a:ext cx="433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/>
                      <a:t>next</a:t>
                    </a:r>
                  </a:p>
                </p:txBody>
              </p:sp>
              <p:sp>
                <p:nvSpPr>
                  <p:cNvPr id="104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88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9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764372" cy="383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</a:p>
              </p:txBody>
            </p:sp>
          </p:grpSp>
          <p:cxnSp>
            <p:nvCxnSpPr>
              <p:cNvPr id="105" name="Straight Arrow Connector 104"/>
              <p:cNvCxnSpPr>
                <a:stCxn id="60" idx="3"/>
              </p:cNvCxnSpPr>
              <p:nvPr/>
            </p:nvCxnSpPr>
            <p:spPr bwMode="auto">
              <a:xfrm>
                <a:off x="1032637" y="2862165"/>
                <a:ext cx="1250862" cy="21935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6" name="Rectangle 105"/>
              <p:cNvSpPr/>
              <p:nvPr/>
            </p:nvSpPr>
            <p:spPr>
              <a:xfrm>
                <a:off x="301415" y="2671705"/>
                <a:ext cx="835942" cy="418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accent5">
                        <a:lumMod val="50000"/>
                      </a:schemeClr>
                    </a:solidFill>
                  </a:rPr>
                  <a:t>5000</a:t>
                </a:r>
                <a:endParaRPr lang="en-US" sz="1800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2273384" y="5314122"/>
                <a:ext cx="2748594" cy="1022431"/>
                <a:chOff x="2283499" y="2946250"/>
                <a:chExt cx="2748595" cy="1022430"/>
              </a:xfrm>
            </p:grpSpPr>
            <p:grpSp>
              <p:nvGrpSpPr>
                <p:cNvPr id="108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8746"/>
                  <a:ext cx="2047202" cy="939934"/>
                  <a:chOff x="864" y="1104"/>
                  <a:chExt cx="1392" cy="720"/>
                </a:xfrm>
              </p:grpSpPr>
              <p:sp>
                <p:nvSpPr>
                  <p:cNvPr id="11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1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49"/>
                    <a:ext cx="466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/>
                      <a:t>value</a:t>
                    </a:r>
                  </a:p>
                </p:txBody>
              </p:sp>
              <p:sp>
                <p:nvSpPr>
                  <p:cNvPr id="11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152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1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85"/>
                    <a:ext cx="433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/>
                      <a:t>next</a:t>
                    </a:r>
                  </a:p>
                </p:txBody>
              </p:sp>
              <p:sp>
                <p:nvSpPr>
                  <p:cNvPr id="11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88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10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764372" cy="383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</a:p>
              </p:txBody>
            </p:sp>
          </p:grpSp>
          <p:sp>
            <p:nvSpPr>
              <p:cNvPr id="116" name="Text Box 30"/>
              <p:cNvSpPr txBox="1">
                <a:spLocks noChangeArrowheads="1"/>
              </p:cNvSpPr>
              <p:nvPr/>
            </p:nvSpPr>
            <p:spPr bwMode="auto">
              <a:xfrm>
                <a:off x="3233404" y="3016976"/>
                <a:ext cx="1061388" cy="418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chemeClr val="accent2"/>
                    </a:solidFill>
                  </a:rPr>
                  <a:t>"toast"</a:t>
                </a:r>
              </a:p>
            </p:txBody>
          </p:sp>
          <p:cxnSp>
            <p:nvCxnSpPr>
              <p:cNvPr id="117" name="Curved Connector 116"/>
              <p:cNvCxnSpPr/>
              <p:nvPr/>
            </p:nvCxnSpPr>
            <p:spPr bwMode="auto">
              <a:xfrm>
                <a:off x="4249992" y="3703437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Text Box 30"/>
              <p:cNvSpPr txBox="1">
                <a:spLocks noChangeArrowheads="1"/>
              </p:cNvSpPr>
              <p:nvPr/>
            </p:nvSpPr>
            <p:spPr bwMode="auto">
              <a:xfrm>
                <a:off x="3176344" y="4223475"/>
                <a:ext cx="1208108" cy="453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accent2"/>
                    </a:solidFill>
                  </a:rPr>
                  <a:t>"bacon"</a:t>
                </a:r>
              </a:p>
            </p:txBody>
          </p:sp>
          <p:cxnSp>
            <p:nvCxnSpPr>
              <p:cNvPr id="120" name="Curved Connector 119"/>
              <p:cNvCxnSpPr/>
              <p:nvPr/>
            </p:nvCxnSpPr>
            <p:spPr bwMode="auto">
              <a:xfrm>
                <a:off x="4237261" y="4884533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1" name="Text Box 30"/>
              <p:cNvSpPr txBox="1">
                <a:spLocks noChangeArrowheads="1"/>
              </p:cNvSpPr>
              <p:nvPr/>
            </p:nvSpPr>
            <p:spPr bwMode="auto">
              <a:xfrm>
                <a:off x="3284104" y="5391638"/>
                <a:ext cx="10839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accent2"/>
                    </a:solidFill>
                  </a:rPr>
                  <a:t>"eggs"</a:t>
                </a:r>
              </a:p>
            </p:txBody>
          </p:sp>
          <p:sp>
            <p:nvSpPr>
              <p:cNvPr id="122" name="Text Box 30"/>
              <p:cNvSpPr txBox="1">
                <a:spLocks noChangeArrowheads="1"/>
              </p:cNvSpPr>
              <p:nvPr/>
            </p:nvSpPr>
            <p:spPr bwMode="auto">
              <a:xfrm>
                <a:off x="3208751" y="5823738"/>
                <a:ext cx="1088228" cy="453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err="1">
                    <a:solidFill>
                      <a:srgbClr val="FF0000"/>
                    </a:solidFill>
                  </a:rPr>
                  <a:t>nullptr</a:t>
                </a:r>
                <a:endParaRPr lang="en-US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-422906" y="2666216"/>
                <a:ext cx="843100" cy="453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</a:rPr>
                  <a:t>head</a:t>
                </a: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363942" y="3496482"/>
                <a:ext cx="835942" cy="41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/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3569158" y="5310401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8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22901" y="6207468"/>
            <a:ext cx="748923" cy="369332"/>
            <a:chOff x="834346" y="3204765"/>
            <a:chExt cx="748923" cy="369332"/>
          </a:xfrm>
        </p:grpSpPr>
        <p:sp>
          <p:nvSpPr>
            <p:cNvPr id="158" name="Rectangle 4"/>
            <p:cNvSpPr>
              <a:spLocks noChangeArrowheads="1"/>
            </p:cNvSpPr>
            <p:nvPr/>
          </p:nvSpPr>
          <p:spPr bwMode="auto">
            <a:xfrm>
              <a:off x="910107" y="3241574"/>
              <a:ext cx="590363" cy="269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834346" y="3204765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5000</a:t>
              </a:r>
              <a:endParaRPr lang="en-US" sz="1800"/>
            </a:p>
          </p:txBody>
        </p:sp>
      </p:grpSp>
      <p:cxnSp>
        <p:nvCxnSpPr>
          <p:cNvPr id="25" name="Curved Connector 24"/>
          <p:cNvCxnSpPr>
            <a:stCxn id="158" idx="0"/>
          </p:cNvCxnSpPr>
          <p:nvPr/>
        </p:nvCxnSpPr>
        <p:spPr bwMode="auto">
          <a:xfrm rot="16200000" flipV="1">
            <a:off x="4802027" y="3652459"/>
            <a:ext cx="2206831" cy="297680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Up Arrow 33"/>
          <p:cNvSpPr/>
          <p:nvPr/>
        </p:nvSpPr>
        <p:spPr bwMode="auto">
          <a:xfrm>
            <a:off x="-26777" y="3896646"/>
            <a:ext cx="2441203" cy="1470341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is all our class needs to hold!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67742" y="3514584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0548" y="3183327"/>
            <a:ext cx="2562919" cy="16622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Rounded Rectangular Callout 138">
            <a:extLst>
              <a:ext uri="{FF2B5EF4-FFF2-40B4-BE49-F238E27FC236}">
                <a16:creationId xmlns:a16="http://schemas.microsoft.com/office/drawing/2014/main" id="{E0151424-2995-48BA-AF20-EBC8AD349DAD}"/>
              </a:ext>
            </a:extLst>
          </p:cNvPr>
          <p:cNvSpPr/>
          <p:nvPr/>
        </p:nvSpPr>
        <p:spPr bwMode="auto">
          <a:xfrm>
            <a:off x="13669" y="90917"/>
            <a:ext cx="4546462" cy="1121216"/>
          </a:xfrm>
          <a:prstGeom prst="wedgeRoundRectCallout">
            <a:avLst>
              <a:gd name="adj1" fmla="val 68113"/>
              <a:gd name="adj2" fmla="val -3924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First, let’s shrink our Node definition font a bit to make room for our new class!</a:t>
            </a:r>
            <a:endParaRPr lang="en-US" sz="200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3.61111E-6 -0.051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70298E-7 L 0.66684 0.3934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3" y="19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 animBg="1"/>
      <p:bldP spid="6" grpId="0"/>
      <p:bldP spid="50" grpId="0"/>
      <p:bldP spid="57" grpId="0"/>
      <p:bldP spid="3" grpId="0" animBg="1"/>
      <p:bldP spid="3" grpId="1" animBg="1"/>
      <p:bldP spid="153" grpId="0"/>
      <p:bldP spid="34" grpId="0" animBg="1"/>
      <p:bldP spid="34" grpId="1" animBg="1"/>
      <p:bldP spid="155" grpId="0"/>
      <p:bldP spid="155" grpId="1"/>
      <p:bldP spid="155" grpId="2"/>
      <p:bldP spid="23" grpId="0" animBg="1"/>
      <p:bldP spid="73" grpId="0" animBg="1"/>
      <p:bldP spid="7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02" y="-153200"/>
            <a:ext cx="7772400" cy="1143000"/>
          </a:xfrm>
        </p:spPr>
        <p:txBody>
          <a:bodyPr/>
          <a:lstStyle/>
          <a:p>
            <a:pPr algn="l"/>
            <a:r>
              <a:rPr lang="en-US" sz="3200"/>
              <a:t>A Linked List Class!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5169046" y="1593123"/>
            <a:ext cx="3823326" cy="540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/>
              <a:t>int main()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050"/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100"/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050"/>
              <a:t> </a:t>
            </a:r>
            <a:r>
              <a:rPr lang="en-US" sz="6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200"/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600"/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 </a:t>
            </a:r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</a:t>
            </a:r>
          </a:p>
          <a:p>
            <a:pPr algn="l"/>
            <a:r>
              <a:rPr lang="en-US" sz="1800"/>
              <a:t> }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553048" y="932087"/>
            <a:ext cx="18069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Node   *next;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296949" y="2175310"/>
            <a:ext cx="3710282" cy="3411009"/>
            <a:chOff x="5296949" y="2175310"/>
            <a:chExt cx="3710282" cy="3411009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5310265" y="2175310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Chest *head, *second, *third;</a:t>
              </a:r>
            </a:p>
          </p:txBody>
        </p:sp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5310265" y="2539877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head = new Chest;</a:t>
              </a:r>
            </a:p>
          </p:txBody>
        </p:sp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>
              <a:off x="5310191" y="2831827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second = new Chest;</a:t>
              </a:r>
            </a:p>
          </p:txBody>
        </p:sp>
        <p:sp>
          <p:nvSpPr>
            <p:cNvPr id="48" name="Text Box 3"/>
            <p:cNvSpPr txBox="1">
              <a:spLocks noChangeArrowheads="1"/>
            </p:cNvSpPr>
            <p:nvPr/>
          </p:nvSpPr>
          <p:spPr bwMode="auto">
            <a:xfrm>
              <a:off x="5310265" y="3143343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third = new Chest;</a:t>
              </a:r>
            </a:p>
          </p:txBody>
        </p:sp>
        <p:sp>
          <p:nvSpPr>
            <p:cNvPr id="49" name="Text Box 3"/>
            <p:cNvSpPr txBox="1">
              <a:spLocks noChangeArrowheads="1"/>
            </p:cNvSpPr>
            <p:nvPr/>
          </p:nvSpPr>
          <p:spPr bwMode="auto">
            <a:xfrm>
              <a:off x="5311809" y="3530085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head-&gt;treasure = "toast";</a:t>
              </a:r>
            </a:p>
          </p:txBody>
        </p:sp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5311809" y="3808773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head-&gt;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nextChest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= second;</a:t>
              </a:r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5311809" y="4215885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second-&gt;treasure = "bacon";</a:t>
              </a:r>
            </a:p>
          </p:txBody>
        </p:sp>
        <p:sp>
          <p:nvSpPr>
            <p:cNvPr id="53" name="Text Box 3"/>
            <p:cNvSpPr txBox="1">
              <a:spLocks noChangeArrowheads="1"/>
            </p:cNvSpPr>
            <p:nvPr/>
          </p:nvSpPr>
          <p:spPr bwMode="auto">
            <a:xfrm>
              <a:off x="5311809" y="4494573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second-&gt;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nextChest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= third;</a:t>
              </a:r>
            </a:p>
          </p:txBody>
        </p:sp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5299109" y="4926847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third-&gt;treasure = "eggs";</a:t>
              </a:r>
            </a:p>
          </p:txBody>
        </p:sp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>
              <a:off x="5296949" y="5216987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third-&gt;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nextChest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= </a:t>
              </a:r>
              <a:r>
                <a:rPr lang="en-US" sz="1800" err="1">
                  <a:solidFill>
                    <a:srgbClr val="FF0000"/>
                  </a:solidFill>
                  <a:cs typeface="Arial" charset="0"/>
                </a:rPr>
                <a:t>nullptr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;</a:t>
              </a:r>
            </a:p>
          </p:txBody>
        </p:sp>
      </p:grp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310265" y="2175310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private:   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83" name="Text Box 3"/>
          <p:cNvSpPr txBox="1">
            <a:spLocks noChangeArrowheads="1"/>
          </p:cNvSpPr>
          <p:nvPr/>
        </p:nvSpPr>
        <p:spPr bwMode="auto">
          <a:xfrm>
            <a:off x="152570" y="829099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Alright, now what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methods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should our linked list class have? </a:t>
            </a:r>
          </a:p>
        </p:txBody>
      </p:sp>
      <p:sp>
        <p:nvSpPr>
          <p:cNvPr id="84" name="Text Box 3"/>
          <p:cNvSpPr txBox="1">
            <a:spLocks noChangeArrowheads="1"/>
          </p:cNvSpPr>
          <p:nvPr/>
        </p:nvSpPr>
        <p:spPr bwMode="auto">
          <a:xfrm>
            <a:off x="199787" y="1668948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We need a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constructor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 to </a:t>
            </a:r>
            <a:b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</a:br>
            <a: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create an empty list…</a:t>
            </a: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220267" y="2357384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And methods to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add new items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…</a:t>
            </a:r>
          </a:p>
        </p:txBody>
      </p:sp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261708" y="2768821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And a method to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delete items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…</a:t>
            </a: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220267" y="3180258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And a method to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find if </a:t>
            </a:r>
            <a:br>
              <a:rPr lang="en-US" sz="1800">
                <a:solidFill>
                  <a:srgbClr val="FF0000"/>
                </a:solidFill>
                <a:cs typeface="Arial" charset="0"/>
              </a:rPr>
            </a:br>
            <a:r>
              <a:rPr lang="en-US" sz="1800">
                <a:solidFill>
                  <a:srgbClr val="FF0000"/>
                </a:solidFill>
                <a:cs typeface="Arial" charset="0"/>
              </a:rPr>
              <a:t>an item is in the list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…</a:t>
            </a:r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94" name="Text Box 3"/>
          <p:cNvSpPr txBox="1">
            <a:spLocks noChangeArrowheads="1"/>
          </p:cNvSpPr>
          <p:nvPr/>
        </p:nvSpPr>
        <p:spPr bwMode="auto">
          <a:xfrm>
            <a:off x="181448" y="3868694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And a method to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print all the items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…</a:t>
            </a:r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129" name="Text Box 3"/>
          <p:cNvSpPr txBox="1">
            <a:spLocks noChangeArrowheads="1"/>
          </p:cNvSpPr>
          <p:nvPr/>
        </p:nvSpPr>
        <p:spPr bwMode="auto">
          <a:xfrm>
            <a:off x="199787" y="4280130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And finally, we need a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destructor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 </a:t>
            </a:r>
            <a:b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</a:br>
            <a:r>
              <a:rPr lang="en-US" sz="18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to free all of our nodes!</a:t>
            </a:r>
          </a:p>
        </p:txBody>
      </p:sp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200064" y="5600961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Let’s consider these one at a time!</a:t>
            </a:r>
          </a:p>
        </p:txBody>
      </p:sp>
    </p:spTree>
    <p:extLst>
      <p:ext uri="{BB962C8B-B14F-4D97-AF65-F5344CB8AC3E}">
        <p14:creationId xmlns:p14="http://schemas.microsoft.com/office/powerpoint/2010/main" val="21905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29" grpId="0"/>
      <p:bldP spid="1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F22A-9179-4EC2-B9B0-DAEE4A840396}" type="slidenum">
              <a:rPr lang="en-US"/>
              <a:pPr/>
              <a:t>3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53987" name="Rectangle 3"/>
          <p:cNvSpPr>
            <a:spLocks noChangeArrowheads="1"/>
          </p:cNvSpPr>
          <p:nvPr/>
        </p:nvSpPr>
        <p:spPr bwMode="auto">
          <a:xfrm>
            <a:off x="3876152" y="1035050"/>
            <a:ext cx="5257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Last time we learned how to </a:t>
            </a:r>
            <a:r>
              <a:rPr lang="en-US" sz="2000">
                <a:solidFill>
                  <a:schemeClr val="accent2"/>
                </a:solidFill>
              </a:rPr>
              <a:t>construct </a:t>
            </a:r>
            <a:r>
              <a:rPr lang="en-US" sz="2000">
                <a:solidFill>
                  <a:schemeClr val="tx1"/>
                </a:solidFill>
              </a:rPr>
              <a:t>a </a:t>
            </a:r>
            <a:r>
              <a:rPr lang="en-US" sz="2000">
                <a:solidFill>
                  <a:srgbClr val="FF0000"/>
                </a:solidFill>
              </a:rPr>
              <a:t>new variable </a:t>
            </a:r>
            <a:r>
              <a:rPr lang="en-US" sz="2000">
                <a:solidFill>
                  <a:schemeClr val="tx1"/>
                </a:solidFill>
              </a:rPr>
              <a:t>using the value of an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existing variable </a:t>
            </a:r>
            <a:r>
              <a:rPr lang="en-US" sz="2000">
                <a:solidFill>
                  <a:schemeClr val="tx1"/>
                </a:solidFill>
              </a:rPr>
              <a:t>(via the copy constructor).  </a:t>
            </a:r>
          </a:p>
        </p:txBody>
      </p:sp>
      <p:grpSp>
        <p:nvGrpSpPr>
          <p:cNvPr id="553988" name="Group 4"/>
          <p:cNvGrpSpPr>
            <a:grpSpLocks/>
          </p:cNvGrpSpPr>
          <p:nvPr/>
        </p:nvGrpSpPr>
        <p:grpSpPr bwMode="auto">
          <a:xfrm>
            <a:off x="-76200" y="3678650"/>
            <a:ext cx="3962400" cy="2684462"/>
            <a:chOff x="48" y="1440"/>
            <a:chExt cx="2496" cy="1691"/>
          </a:xfrm>
        </p:grpSpPr>
        <p:sp>
          <p:nvSpPr>
            <p:cNvPr id="553989" name="Rectangle 5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90" name="Rectangle 6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foo(1,2,3);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bar(4,5,6);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bar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foo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4229100" y="2314575"/>
            <a:ext cx="4610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Now let’s learn how to </a:t>
            </a:r>
            <a:r>
              <a:rPr lang="en-US" sz="2000" i="1">
                <a:solidFill>
                  <a:schemeClr val="tx1"/>
                </a:solidFill>
              </a:rPr>
              <a:t>change</a:t>
            </a:r>
            <a:r>
              <a:rPr lang="en-US" sz="2000">
                <a:solidFill>
                  <a:schemeClr val="tx1"/>
                </a:solidFill>
              </a:rPr>
              <a:t> the value of an </a:t>
            </a:r>
            <a:r>
              <a:rPr lang="en-US" sz="2000">
                <a:solidFill>
                  <a:srgbClr val="008080"/>
                </a:solidFill>
              </a:rPr>
              <a:t>existing variable </a:t>
            </a:r>
            <a:r>
              <a:rPr lang="en-US" sz="2000">
                <a:solidFill>
                  <a:schemeClr val="tx1"/>
                </a:solidFill>
              </a:rPr>
              <a:t>to the value of </a:t>
            </a:r>
            <a:r>
              <a:rPr lang="en-US" sz="2000">
                <a:solidFill>
                  <a:srgbClr val="6600CC"/>
                </a:solidFill>
              </a:rPr>
              <a:t>another variable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4556125" y="327342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53993" name="Text Box 9"/>
          <p:cNvSpPr txBox="1">
            <a:spLocks noChangeArrowheads="1"/>
          </p:cNvSpPr>
          <p:nvPr/>
        </p:nvSpPr>
        <p:spPr bwMode="auto">
          <a:xfrm>
            <a:off x="4200525" y="3562350"/>
            <a:ext cx="4764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In this example, both </a:t>
            </a:r>
            <a:r>
              <a:rPr lang="en-US" sz="2000">
                <a:solidFill>
                  <a:srgbClr val="6600CC"/>
                </a:solidFill>
              </a:rPr>
              <a:t>foo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bar</a:t>
            </a:r>
            <a:r>
              <a:rPr lang="en-US" sz="2000"/>
              <a:t> have been constructed.</a:t>
            </a:r>
          </a:p>
        </p:txBody>
      </p:sp>
      <p:sp>
        <p:nvSpPr>
          <p:cNvPr id="553994" name="Text Box 10"/>
          <p:cNvSpPr txBox="1">
            <a:spLocks noChangeArrowheads="1"/>
          </p:cNvSpPr>
          <p:nvPr/>
        </p:nvSpPr>
        <p:spPr bwMode="auto">
          <a:xfrm>
            <a:off x="4191000" y="4511675"/>
            <a:ext cx="4764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Both have had their member </a:t>
            </a:r>
            <a:br>
              <a:rPr lang="en-US" sz="2000"/>
            </a:br>
            <a:r>
              <a:rPr lang="en-US" sz="2000"/>
              <a:t>variables initialized.</a:t>
            </a:r>
          </a:p>
        </p:txBody>
      </p:sp>
      <p:sp>
        <p:nvSpPr>
          <p:cNvPr id="553995" name="Text Box 11"/>
          <p:cNvSpPr txBox="1">
            <a:spLocks noChangeArrowheads="1"/>
          </p:cNvSpPr>
          <p:nvPr/>
        </p:nvSpPr>
        <p:spPr bwMode="auto">
          <a:xfrm>
            <a:off x="4191000" y="5562600"/>
            <a:ext cx="4764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Then we set </a:t>
            </a:r>
            <a:r>
              <a:rPr lang="en-US" sz="2000">
                <a:solidFill>
                  <a:srgbClr val="6600CC"/>
                </a:solidFill>
              </a:rPr>
              <a:t>bar</a:t>
            </a:r>
            <a:r>
              <a:rPr lang="en-US" sz="2000"/>
              <a:t> equal to </a:t>
            </a:r>
            <a:r>
              <a:rPr lang="en-US" sz="2000">
                <a:solidFill>
                  <a:srgbClr val="6600CC"/>
                </a:solidFill>
              </a:rPr>
              <a:t>foo</a:t>
            </a:r>
            <a:r>
              <a:rPr lang="en-US" sz="2000"/>
              <a:t>.</a:t>
            </a:r>
          </a:p>
        </p:txBody>
      </p:sp>
      <p:grpSp>
        <p:nvGrpSpPr>
          <p:cNvPr id="553996" name="Group 12"/>
          <p:cNvGrpSpPr>
            <a:grpSpLocks/>
          </p:cNvGrpSpPr>
          <p:nvPr/>
        </p:nvGrpSpPr>
        <p:grpSpPr bwMode="auto">
          <a:xfrm>
            <a:off x="-76200" y="992188"/>
            <a:ext cx="3962400" cy="2431018"/>
            <a:chOff x="48" y="1440"/>
            <a:chExt cx="2496" cy="1775"/>
          </a:xfrm>
        </p:grpSpPr>
        <p:sp>
          <p:nvSpPr>
            <p:cNvPr id="553997" name="Rectangle 13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98" name="Rectangle 14"/>
            <p:cNvSpPr>
              <a:spLocks noChangeArrowheads="1"/>
            </p:cNvSpPr>
            <p:nvPr/>
          </p:nvSpPr>
          <p:spPr bwMode="auto">
            <a:xfrm>
              <a:off x="48" y="1440"/>
              <a:ext cx="2472" cy="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x(1,2,3);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>
                  <a:solidFill>
                    <a:srgbClr val="008260"/>
                  </a:solidFill>
                  <a:latin typeface="Courier New" pitchFamily="49" charset="0"/>
                  <a:ea typeface="MS Mincho" pitchFamily="49" charset="-128"/>
                </a:rPr>
                <a:t>y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x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 rot="18542072">
            <a:off x="591596" y="2622750"/>
            <a:ext cx="1408025" cy="683288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New variable</a:t>
            </a:r>
          </a:p>
        </p:txBody>
      </p:sp>
      <p:sp>
        <p:nvSpPr>
          <p:cNvPr id="4" name="Left Arrow 3"/>
          <p:cNvSpPr/>
          <p:nvPr/>
        </p:nvSpPr>
        <p:spPr bwMode="auto">
          <a:xfrm rot="2873283">
            <a:off x="2177907" y="2631628"/>
            <a:ext cx="1354015" cy="665529"/>
          </a:xfrm>
          <a:prstGeom prst="leftArrow">
            <a:avLst>
              <a:gd name="adj1" fmla="val 6727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Existing</a:t>
            </a:r>
            <a:r>
              <a:rPr kumimoji="0" lang="en-US" sz="14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variable</a:t>
            </a:r>
          </a:p>
        </p:txBody>
      </p:sp>
      <p:sp>
        <p:nvSpPr>
          <p:cNvPr id="20" name="Left Arrow 19"/>
          <p:cNvSpPr/>
          <p:nvPr/>
        </p:nvSpPr>
        <p:spPr bwMode="auto">
          <a:xfrm rot="2873283">
            <a:off x="1827889" y="5878922"/>
            <a:ext cx="1354015" cy="665529"/>
          </a:xfrm>
          <a:prstGeom prst="leftArrow">
            <a:avLst>
              <a:gd name="adj1" fmla="val 6727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Existing</a:t>
            </a:r>
            <a:r>
              <a:rPr kumimoji="0" lang="en-US" sz="14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variable</a:t>
            </a:r>
          </a:p>
        </p:txBody>
      </p:sp>
      <p:sp>
        <p:nvSpPr>
          <p:cNvPr id="21" name="Right Arrow 20"/>
          <p:cNvSpPr/>
          <p:nvPr/>
        </p:nvSpPr>
        <p:spPr bwMode="auto">
          <a:xfrm rot="18266642">
            <a:off x="133458" y="5827237"/>
            <a:ext cx="1304217" cy="683288"/>
          </a:xfrm>
          <a:prstGeom prst="rightArrow">
            <a:avLst>
              <a:gd name="adj1" fmla="val 7210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Existing</a:t>
            </a:r>
            <a:r>
              <a:rPr kumimoji="0" lang="en-US" sz="14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1" grpId="0"/>
      <p:bldP spid="553993" grpId="0"/>
      <p:bldP spid="553994" grpId="0"/>
      <p:bldP spid="553995" grpId="0"/>
      <p:bldP spid="3" grpId="0" animBg="1"/>
      <p:bldP spid="4" grpId="0" animBg="1"/>
      <p:bldP spid="2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02" y="-153200"/>
            <a:ext cx="7772400" cy="1143000"/>
          </a:xfrm>
        </p:spPr>
        <p:txBody>
          <a:bodyPr/>
          <a:lstStyle/>
          <a:p>
            <a:pPr algn="l"/>
            <a:r>
              <a:rPr lang="en-US" sz="3200"/>
              <a:t>Linked List </a:t>
            </a:r>
            <a:r>
              <a:rPr lang="en-US" sz="3200">
                <a:solidFill>
                  <a:srgbClr val="6600CC"/>
                </a:solidFill>
              </a:rPr>
              <a:t>Constructor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148621" y="845469"/>
            <a:ext cx="49395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OK, so what should our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constructor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do?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219304" y="1343056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Well, we’ll want it to create an “empty” linked list – one with no items.</a:t>
            </a:r>
          </a:p>
        </p:txBody>
      </p:sp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219304" y="2117642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But how do we create an empty list?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private:   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88921" y="1697878"/>
            <a:ext cx="3518310" cy="2672737"/>
            <a:chOff x="5488921" y="1697878"/>
            <a:chExt cx="3518310" cy="267273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488921" y="2126837"/>
              <a:ext cx="3518310" cy="224377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902940" y="1697878"/>
              <a:ext cx="779845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8384" y="2024088"/>
            <a:ext cx="340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{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}</a:t>
            </a:r>
          </a:p>
          <a:p>
            <a:endParaRPr lang="en-US" sz="1800"/>
          </a:p>
          <a:p>
            <a:r>
              <a:rPr lang="en-US" sz="1800"/>
              <a:t>…</a:t>
            </a: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75029" y="2615230"/>
            <a:ext cx="46867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Well, earlier I showed you how we marked the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last node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in a linked list…</a:t>
            </a: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502710" y="4129468"/>
            <a:ext cx="782393" cy="647711"/>
            <a:chOff x="4272" y="696"/>
            <a:chExt cx="538" cy="408"/>
          </a:xfrm>
        </p:grpSpPr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head</a:t>
              </a: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79132" y="4435067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5000</a:t>
            </a:r>
            <a:endParaRPr lang="en-US" sz="2000"/>
          </a:p>
        </p:txBody>
      </p:sp>
      <p:grpSp>
        <p:nvGrpSpPr>
          <p:cNvPr id="3" name="Group 2"/>
          <p:cNvGrpSpPr/>
          <p:nvPr/>
        </p:nvGrpSpPr>
        <p:grpSpPr>
          <a:xfrm>
            <a:off x="2489785" y="4086521"/>
            <a:ext cx="2266088" cy="2669683"/>
            <a:chOff x="2245429" y="3526792"/>
            <a:chExt cx="2900175" cy="3390300"/>
          </a:xfrm>
        </p:grpSpPr>
        <p:grpSp>
          <p:nvGrpSpPr>
            <p:cNvPr id="48" name="Group 47"/>
            <p:cNvGrpSpPr/>
            <p:nvPr/>
          </p:nvGrpSpPr>
          <p:grpSpPr>
            <a:xfrm>
              <a:off x="2284959" y="3526792"/>
              <a:ext cx="2860645" cy="1022429"/>
              <a:chOff x="2283499" y="2946250"/>
              <a:chExt cx="2860645" cy="1022429"/>
            </a:xfrm>
          </p:grpSpPr>
          <p:grpSp>
            <p:nvGrpSpPr>
              <p:cNvPr id="49" name="Group 15"/>
              <p:cNvGrpSpPr>
                <a:grpSpLocks/>
              </p:cNvGrpSpPr>
              <p:nvPr/>
            </p:nvGrpSpPr>
            <p:grpSpPr bwMode="auto">
              <a:xfrm>
                <a:off x="2283499" y="3024829"/>
                <a:ext cx="2047202" cy="943850"/>
                <a:chOff x="864" y="1101"/>
                <a:chExt cx="1392" cy="723"/>
              </a:xfrm>
            </p:grpSpPr>
            <p:sp>
              <p:nvSpPr>
                <p:cNvPr id="52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5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64" y="1101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value</a:t>
                  </a:r>
                </a:p>
              </p:txBody>
            </p:sp>
            <p:sp>
              <p:nvSpPr>
                <p:cNvPr id="54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5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74" y="1437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next</a:t>
                  </a:r>
                  <a:endParaRPr lang="en-US" sz="1600"/>
                </a:p>
              </p:txBody>
            </p:sp>
            <p:sp>
              <p:nvSpPr>
                <p:cNvPr id="60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51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5">
                        <a:lumMod val="50000"/>
                      </a:schemeClr>
                    </a:solidFill>
                  </a:rPr>
                  <a:t>5000</a:t>
                </a:r>
              </a:p>
            </p:txBody>
          </p:sp>
        </p:grpSp>
        <p:sp>
          <p:nvSpPr>
            <p:cNvPr id="65" name="Text Box 30"/>
            <p:cNvSpPr txBox="1">
              <a:spLocks noChangeArrowheads="1"/>
            </p:cNvSpPr>
            <p:nvPr/>
          </p:nvSpPr>
          <p:spPr bwMode="auto">
            <a:xfrm>
              <a:off x="3039758" y="3605389"/>
              <a:ext cx="1216978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"toast"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45429" y="4048172"/>
              <a:ext cx="2900175" cy="2868920"/>
              <a:chOff x="2243969" y="3467630"/>
              <a:chExt cx="2900175" cy="286892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246729" y="4133709"/>
                <a:ext cx="2897415" cy="1022430"/>
                <a:chOff x="2246729" y="2946250"/>
                <a:chExt cx="2897415" cy="1022430"/>
              </a:xfrm>
            </p:grpSpPr>
            <p:grpSp>
              <p:nvGrpSpPr>
                <p:cNvPr id="86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83967" cy="951683"/>
                  <a:chOff x="839" y="1095"/>
                  <a:chExt cx="1417" cy="729"/>
                </a:xfrm>
              </p:grpSpPr>
              <p:sp>
                <p:nvSpPr>
                  <p:cNvPr id="8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/>
                      <a:t>value</a:t>
                    </a:r>
                  </a:p>
                </p:txBody>
              </p:sp>
              <p:sp>
                <p:nvSpPr>
                  <p:cNvPr id="9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9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9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8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243969" y="5314120"/>
                <a:ext cx="2890061" cy="1022430"/>
                <a:chOff x="2254083" y="2946250"/>
                <a:chExt cx="2890061" cy="1022430"/>
              </a:xfrm>
            </p:grpSpPr>
            <p:grpSp>
              <p:nvGrpSpPr>
                <p:cNvPr id="79" name="Group 15"/>
                <p:cNvGrpSpPr>
                  <a:grpSpLocks/>
                </p:cNvGrpSpPr>
                <p:nvPr/>
              </p:nvGrpSpPr>
              <p:grpSpPr bwMode="auto">
                <a:xfrm>
                  <a:off x="2254083" y="3028746"/>
                  <a:ext cx="2076614" cy="939934"/>
                  <a:chOff x="844" y="1104"/>
                  <a:chExt cx="1412" cy="720"/>
                </a:xfrm>
              </p:grpSpPr>
              <p:sp>
                <p:nvSpPr>
                  <p:cNvPr id="8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1119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/>
                      <a:t>value</a:t>
                    </a:r>
                    <a:endParaRPr lang="en-US" sz="1400"/>
                  </a:p>
                </p:txBody>
              </p:sp>
              <p:sp>
                <p:nvSpPr>
                  <p:cNvPr id="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19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/>
                      <a:t>next</a:t>
                    </a:r>
                    <a:endParaRPr lang="en-US" sz="1600"/>
                  </a:p>
                </p:txBody>
              </p:sp>
              <p:sp>
                <p:nvSpPr>
                  <p:cNvPr id="8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8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</a:p>
              </p:txBody>
            </p:sp>
          </p:grpSp>
          <p:cxnSp>
            <p:nvCxnSpPr>
              <p:cNvPr id="72" name="Curved Connector 71"/>
              <p:cNvCxnSpPr/>
              <p:nvPr/>
            </p:nvCxnSpPr>
            <p:spPr bwMode="auto">
              <a:xfrm>
                <a:off x="4249993" y="3703436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3" name="Text Box 30"/>
              <p:cNvSpPr txBox="1">
                <a:spLocks noChangeArrowheads="1"/>
              </p:cNvSpPr>
              <p:nvPr/>
            </p:nvSpPr>
            <p:spPr bwMode="auto">
              <a:xfrm>
                <a:off x="3053866" y="4208069"/>
                <a:ext cx="1266215" cy="469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chemeClr val="accent2"/>
                    </a:solidFill>
                  </a:rPr>
                  <a:t>"bacon"</a:t>
                </a:r>
              </a:p>
            </p:txBody>
          </p:sp>
          <p:cxnSp>
            <p:nvCxnSpPr>
              <p:cNvPr id="74" name="Curved Connector 73"/>
              <p:cNvCxnSpPr/>
              <p:nvPr/>
            </p:nvCxnSpPr>
            <p:spPr bwMode="auto">
              <a:xfrm>
                <a:off x="4237261" y="4884531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Text Box 30"/>
              <p:cNvSpPr txBox="1">
                <a:spLocks noChangeArrowheads="1"/>
              </p:cNvSpPr>
              <p:nvPr/>
            </p:nvSpPr>
            <p:spPr bwMode="auto">
              <a:xfrm>
                <a:off x="3104497" y="5391636"/>
                <a:ext cx="1200566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accent2"/>
                    </a:solidFill>
                  </a:rPr>
                  <a:t>"eggs"</a:t>
                </a:r>
              </a:p>
            </p:txBody>
          </p: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3092441" y="5809310"/>
                <a:ext cx="1247752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err="1">
                    <a:solidFill>
                      <a:srgbClr val="FF0000"/>
                    </a:solidFill>
                  </a:rPr>
                  <a:t>nullptr</a:t>
                </a:r>
                <a:endParaRPr lang="en-US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295401" y="3467630"/>
                <a:ext cx="958484" cy="46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288241" y="4649827"/>
                <a:ext cx="958484" cy="46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800"/>
              </a:p>
            </p:txBody>
          </p:sp>
        </p:grpSp>
      </p:grpSp>
      <p:sp>
        <p:nvSpPr>
          <p:cNvPr id="99" name="Left Arrow 98"/>
          <p:cNvSpPr/>
          <p:nvPr/>
        </p:nvSpPr>
        <p:spPr bwMode="auto">
          <a:xfrm rot="20573056">
            <a:off x="3953455" y="4955024"/>
            <a:ext cx="3216925" cy="2074398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Indicates 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there aren’t any nodes following this one…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6" name="Curved Connector 15"/>
          <p:cNvCxnSpPr>
            <a:stCxn id="47" idx="3"/>
          </p:cNvCxnSpPr>
          <p:nvPr/>
        </p:nvCxnSpPr>
        <p:spPr bwMode="auto">
          <a:xfrm flipV="1">
            <a:off x="1270560" y="4200825"/>
            <a:ext cx="1250112" cy="42395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718075" y="3359970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 We set its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next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value to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2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0" grpId="0"/>
      <p:bldP spid="119" grpId="0"/>
      <p:bldP spid="121" grpId="0"/>
      <p:bldP spid="7" grpId="0"/>
      <p:bldP spid="40" grpId="0"/>
      <p:bldP spid="64" grpId="0"/>
      <p:bldP spid="99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Curved Connector 136"/>
          <p:cNvCxnSpPr/>
          <p:nvPr/>
        </p:nvCxnSpPr>
        <p:spPr bwMode="auto">
          <a:xfrm flipV="1">
            <a:off x="1161669" y="4200825"/>
            <a:ext cx="1359003" cy="42395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3" name="Group 92"/>
          <p:cNvGrpSpPr/>
          <p:nvPr/>
        </p:nvGrpSpPr>
        <p:grpSpPr>
          <a:xfrm>
            <a:off x="2489785" y="4086521"/>
            <a:ext cx="2266088" cy="2669683"/>
            <a:chOff x="2245429" y="3526792"/>
            <a:chExt cx="2900175" cy="3390300"/>
          </a:xfrm>
        </p:grpSpPr>
        <p:grpSp>
          <p:nvGrpSpPr>
            <p:cNvPr id="100" name="Group 99"/>
            <p:cNvGrpSpPr/>
            <p:nvPr/>
          </p:nvGrpSpPr>
          <p:grpSpPr>
            <a:xfrm>
              <a:off x="2284959" y="3526792"/>
              <a:ext cx="2860645" cy="1022429"/>
              <a:chOff x="2283499" y="2946250"/>
              <a:chExt cx="2860645" cy="1022429"/>
            </a:xfrm>
          </p:grpSpPr>
          <p:grpSp>
            <p:nvGrpSpPr>
              <p:cNvPr id="130" name="Group 15"/>
              <p:cNvGrpSpPr>
                <a:grpSpLocks/>
              </p:cNvGrpSpPr>
              <p:nvPr/>
            </p:nvGrpSpPr>
            <p:grpSpPr bwMode="auto">
              <a:xfrm>
                <a:off x="2283499" y="3024829"/>
                <a:ext cx="2047202" cy="943850"/>
                <a:chOff x="864" y="1101"/>
                <a:chExt cx="1392" cy="723"/>
              </a:xfrm>
            </p:grpSpPr>
            <p:sp>
              <p:nvSpPr>
                <p:cNvPr id="132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3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64" y="1101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value</a:t>
                  </a:r>
                </a:p>
              </p:txBody>
            </p:sp>
            <p:sp>
              <p:nvSpPr>
                <p:cNvPr id="134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3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74" y="1437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next</a:t>
                  </a:r>
                  <a:endParaRPr lang="en-US" sz="1600"/>
                </a:p>
              </p:txBody>
            </p:sp>
            <p:sp>
              <p:nvSpPr>
                <p:cNvPr id="136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131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5">
                        <a:lumMod val="50000"/>
                      </a:schemeClr>
                    </a:solidFill>
                  </a:rPr>
                  <a:t>5000</a:t>
                </a:r>
              </a:p>
            </p:txBody>
          </p:sp>
        </p:grpSp>
        <p:sp>
          <p:nvSpPr>
            <p:cNvPr id="102" name="Text Box 30"/>
            <p:cNvSpPr txBox="1">
              <a:spLocks noChangeArrowheads="1"/>
            </p:cNvSpPr>
            <p:nvPr/>
          </p:nvSpPr>
          <p:spPr bwMode="auto">
            <a:xfrm>
              <a:off x="3039758" y="3605389"/>
              <a:ext cx="1216978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"toast"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245429" y="4048172"/>
              <a:ext cx="2900175" cy="2868920"/>
              <a:chOff x="2243969" y="3467630"/>
              <a:chExt cx="2900175" cy="286892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2246729" y="4133709"/>
                <a:ext cx="2897415" cy="1022430"/>
                <a:chOff x="2246729" y="2946250"/>
                <a:chExt cx="2897415" cy="1022430"/>
              </a:xfrm>
            </p:grpSpPr>
            <p:grpSp>
              <p:nvGrpSpPr>
                <p:cNvPr id="123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83967" cy="951683"/>
                  <a:chOff x="839" y="1095"/>
                  <a:chExt cx="1417" cy="729"/>
                </a:xfrm>
              </p:grpSpPr>
              <p:sp>
                <p:nvSpPr>
                  <p:cNvPr id="125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2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/>
                      <a:t>value</a:t>
                    </a:r>
                  </a:p>
                </p:txBody>
              </p:sp>
              <p:sp>
                <p:nvSpPr>
                  <p:cNvPr id="12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2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12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12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2243969" y="5314120"/>
                <a:ext cx="2890061" cy="1022430"/>
                <a:chOff x="2254083" y="2946250"/>
                <a:chExt cx="2890061" cy="1022430"/>
              </a:xfrm>
            </p:grpSpPr>
            <p:grpSp>
              <p:nvGrpSpPr>
                <p:cNvPr id="114" name="Group 15"/>
                <p:cNvGrpSpPr>
                  <a:grpSpLocks/>
                </p:cNvGrpSpPr>
                <p:nvPr/>
              </p:nvGrpSpPr>
              <p:grpSpPr bwMode="auto">
                <a:xfrm>
                  <a:off x="2254083" y="3028746"/>
                  <a:ext cx="2076614" cy="939934"/>
                  <a:chOff x="844" y="1104"/>
                  <a:chExt cx="1412" cy="720"/>
                </a:xfrm>
              </p:grpSpPr>
              <p:sp>
                <p:nvSpPr>
                  <p:cNvPr id="11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1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1119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/>
                      <a:t>value</a:t>
                    </a:r>
                    <a:endParaRPr lang="en-US" sz="1400"/>
                  </a:p>
                </p:txBody>
              </p:sp>
              <p:sp>
                <p:nvSpPr>
                  <p:cNvPr id="11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2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19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/>
                      <a:t>next</a:t>
                    </a:r>
                    <a:endParaRPr lang="en-US" sz="1600"/>
                  </a:p>
                </p:txBody>
              </p:sp>
              <p:sp>
                <p:nvSpPr>
                  <p:cNvPr id="12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1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</a:p>
              </p:txBody>
            </p:sp>
          </p:grpSp>
          <p:cxnSp>
            <p:nvCxnSpPr>
              <p:cNvPr id="106" name="Curved Connector 105"/>
              <p:cNvCxnSpPr/>
              <p:nvPr/>
            </p:nvCxnSpPr>
            <p:spPr bwMode="auto">
              <a:xfrm>
                <a:off x="4249993" y="3703436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7" name="Text Box 30"/>
              <p:cNvSpPr txBox="1">
                <a:spLocks noChangeArrowheads="1"/>
              </p:cNvSpPr>
              <p:nvPr/>
            </p:nvSpPr>
            <p:spPr bwMode="auto">
              <a:xfrm>
                <a:off x="3053866" y="4208069"/>
                <a:ext cx="1266215" cy="469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chemeClr val="accent2"/>
                    </a:solidFill>
                  </a:rPr>
                  <a:t>"bacon"</a:t>
                </a:r>
              </a:p>
            </p:txBody>
          </p:sp>
          <p:cxnSp>
            <p:nvCxnSpPr>
              <p:cNvPr id="108" name="Curved Connector 107"/>
              <p:cNvCxnSpPr/>
              <p:nvPr/>
            </p:nvCxnSpPr>
            <p:spPr bwMode="auto">
              <a:xfrm>
                <a:off x="4237261" y="4884531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9" name="Text Box 30"/>
              <p:cNvSpPr txBox="1">
                <a:spLocks noChangeArrowheads="1"/>
              </p:cNvSpPr>
              <p:nvPr/>
            </p:nvSpPr>
            <p:spPr bwMode="auto">
              <a:xfrm>
                <a:off x="3104497" y="5391636"/>
                <a:ext cx="1200566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accent2"/>
                    </a:solidFill>
                  </a:rPr>
                  <a:t>"eggs"</a:t>
                </a:r>
              </a:p>
            </p:txBody>
          </p:sp>
          <p:sp>
            <p:nvSpPr>
              <p:cNvPr id="111" name="Text Box 30"/>
              <p:cNvSpPr txBox="1">
                <a:spLocks noChangeArrowheads="1"/>
              </p:cNvSpPr>
              <p:nvPr/>
            </p:nvSpPr>
            <p:spPr bwMode="auto">
              <a:xfrm>
                <a:off x="3092441" y="5809310"/>
                <a:ext cx="1247752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err="1">
                    <a:solidFill>
                      <a:srgbClr val="FF0000"/>
                    </a:solidFill>
                  </a:rPr>
                  <a:t>nullptr</a:t>
                </a:r>
                <a:endParaRPr lang="en-US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295401" y="3467630"/>
                <a:ext cx="958484" cy="46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288241" y="4649827"/>
                <a:ext cx="958484" cy="46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800"/>
              </a:p>
            </p:txBody>
          </p:sp>
        </p:grp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02" y="-153200"/>
            <a:ext cx="7772400" cy="1143000"/>
          </a:xfrm>
        </p:spPr>
        <p:txBody>
          <a:bodyPr/>
          <a:lstStyle/>
          <a:p>
            <a:pPr algn="l"/>
            <a:r>
              <a:rPr lang="en-US" sz="3200"/>
              <a:t>Linked List </a:t>
            </a:r>
            <a:r>
              <a:rPr lang="en-US" sz="3200">
                <a:solidFill>
                  <a:srgbClr val="6600CC"/>
                </a:solidFill>
              </a:rPr>
              <a:t>Constructor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148621" y="845469"/>
            <a:ext cx="49395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So, following this logic…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219304" y="1343056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 can create an empty linked list by setting our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head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pointer to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!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private:   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88921" y="1697878"/>
            <a:ext cx="3518310" cy="2672737"/>
            <a:chOff x="5488921" y="1697878"/>
            <a:chExt cx="3518310" cy="267273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488921" y="2126837"/>
              <a:ext cx="3518310" cy="224377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902940" y="1697878"/>
              <a:ext cx="779845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8384" y="2024088"/>
            <a:ext cx="340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{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}</a:t>
            </a:r>
          </a:p>
          <a:p>
            <a:endParaRPr lang="en-US" sz="1800"/>
          </a:p>
          <a:p>
            <a:r>
              <a:rPr lang="en-US" sz="1800"/>
              <a:t>…</a:t>
            </a:r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5735131" y="2429757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head = </a:t>
            </a:r>
            <a:r>
              <a:rPr lang="en-US" sz="20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;</a:t>
            </a: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502710" y="4129468"/>
            <a:ext cx="779265" cy="647711"/>
            <a:chOff x="4272" y="696"/>
            <a:chExt cx="538" cy="408"/>
          </a:xfrm>
        </p:grpSpPr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head</a:t>
              </a: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78592" y="4435067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5000</a:t>
            </a:r>
            <a:endParaRPr lang="en-US" sz="2000"/>
          </a:p>
        </p:txBody>
      </p:sp>
      <p:sp>
        <p:nvSpPr>
          <p:cNvPr id="94" name="Rectangle 93"/>
          <p:cNvSpPr/>
          <p:nvPr/>
        </p:nvSpPr>
        <p:spPr>
          <a:xfrm>
            <a:off x="419027" y="4411856"/>
            <a:ext cx="93647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900" err="1">
                <a:solidFill>
                  <a:srgbClr val="FF0000"/>
                </a:solidFill>
              </a:rPr>
              <a:t>nullptr</a:t>
            </a:r>
            <a:endParaRPr lang="en-US" sz="1900">
              <a:solidFill>
                <a:srgbClr val="FF0000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348108" y="4621340"/>
            <a:ext cx="1838765" cy="1369528"/>
            <a:chOff x="3307100" y="6103189"/>
            <a:chExt cx="1838765" cy="1369528"/>
          </a:xfrm>
        </p:grpSpPr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214" y="6319216"/>
              <a:ext cx="738651" cy="515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Arc 97"/>
            <p:cNvSpPr/>
            <p:nvPr/>
          </p:nvSpPr>
          <p:spPr bwMode="auto">
            <a:xfrm>
              <a:off x="3307100" y="6103189"/>
              <a:ext cx="1469439" cy="1369528"/>
            </a:xfrm>
            <a:prstGeom prst="arc">
              <a:avLst>
                <a:gd name="adj1" fmla="val 17066456"/>
                <a:gd name="adj2" fmla="val 2087578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Left Arrow 100"/>
          <p:cNvSpPr/>
          <p:nvPr/>
        </p:nvSpPr>
        <p:spPr bwMode="auto">
          <a:xfrm rot="20573291">
            <a:off x="1143703" y="2995395"/>
            <a:ext cx="3216925" cy="2074398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 head pointer with a value of </a:t>
            </a:r>
            <a:r>
              <a:rPr kumimoji="0" lang="en-US" sz="20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nullptr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means “empty list”!</a:t>
            </a:r>
          </a:p>
        </p:txBody>
      </p:sp>
      <p:sp>
        <p:nvSpPr>
          <p:cNvPr id="139" name="Line 14"/>
          <p:cNvSpPr>
            <a:spLocks noChangeShapeType="1"/>
          </p:cNvSpPr>
          <p:nvPr/>
        </p:nvSpPr>
        <p:spPr bwMode="auto">
          <a:xfrm>
            <a:off x="5510568" y="26281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821163" y="2194433"/>
            <a:ext cx="35944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OK, next let’s learn how to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print the items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in our list!</a:t>
            </a:r>
          </a:p>
        </p:txBody>
      </p:sp>
    </p:spTree>
    <p:extLst>
      <p:ext uri="{BB962C8B-B14F-4D97-AF65-F5344CB8AC3E}">
        <p14:creationId xmlns:p14="http://schemas.microsoft.com/office/powerpoint/2010/main" val="32688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9" grpId="0"/>
      <p:bldP spid="56" grpId="0"/>
      <p:bldP spid="64" grpId="0"/>
      <p:bldP spid="94" grpId="0"/>
      <p:bldP spid="101" grpId="0" animBg="1"/>
      <p:bldP spid="101" grpId="1" animBg="1"/>
      <p:bldP spid="139" grpId="0" animBg="1"/>
      <p:bldP spid="139" grpId="1" animBg="1"/>
      <p:bldP spid="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828255" y="4677459"/>
            <a:ext cx="1332099" cy="371587"/>
            <a:chOff x="4006917" y="4171308"/>
            <a:chExt cx="1332099" cy="371587"/>
          </a:xfrm>
        </p:grpSpPr>
        <p:sp>
          <p:nvSpPr>
            <p:cNvPr id="139" name="TextBox 138"/>
            <p:cNvSpPr txBox="1"/>
            <p:nvPr/>
          </p:nvSpPr>
          <p:spPr>
            <a:xfrm>
              <a:off x="4006917" y="417130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head</a:t>
              </a:r>
            </a:p>
          </p:txBody>
        </p:sp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4680057" y="4238090"/>
              <a:ext cx="658959" cy="30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32</a:t>
            </a:fld>
            <a:endParaRPr lang="en-US"/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63287" y="744320"/>
            <a:ext cx="4789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So let’s assume we’ve used our class to create a linked list and add some items…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491121" y="4728734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2000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99437" y="4550217"/>
            <a:ext cx="2903070" cy="2155455"/>
            <a:chOff x="2099437" y="4550217"/>
            <a:chExt cx="2903070" cy="2155455"/>
          </a:xfrm>
        </p:grpSpPr>
        <p:grpSp>
          <p:nvGrpSpPr>
            <p:cNvPr id="68" name="Group 67"/>
            <p:cNvGrpSpPr/>
            <p:nvPr/>
          </p:nvGrpSpPr>
          <p:grpSpPr>
            <a:xfrm>
              <a:off x="3030570" y="4550217"/>
              <a:ext cx="1971937" cy="640224"/>
              <a:chOff x="2459975" y="2946250"/>
              <a:chExt cx="2744869" cy="1022415"/>
            </a:xfrm>
          </p:grpSpPr>
          <p:grpSp>
            <p:nvGrpSpPr>
              <p:cNvPr id="69" name="Group 15"/>
              <p:cNvGrpSpPr>
                <a:grpSpLocks/>
              </p:cNvGrpSpPr>
              <p:nvPr/>
            </p:nvGrpSpPr>
            <p:grpSpPr bwMode="auto">
              <a:xfrm>
                <a:off x="2459975" y="2969991"/>
                <a:ext cx="1870713" cy="998674"/>
                <a:chOff x="984" y="1059"/>
                <a:chExt cx="1272" cy="765"/>
              </a:xfrm>
            </p:grpSpPr>
            <p:sp>
              <p:nvSpPr>
                <p:cNvPr id="73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59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75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4" y="1392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</a:p>
              </p:txBody>
            </p:sp>
            <p:sp>
              <p:nvSpPr>
                <p:cNvPr id="77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70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2000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030570" y="5293781"/>
              <a:ext cx="1890532" cy="640242"/>
              <a:chOff x="2459975" y="2946250"/>
              <a:chExt cx="2631555" cy="1022455"/>
            </a:xfrm>
          </p:grpSpPr>
          <p:grpSp>
            <p:nvGrpSpPr>
              <p:cNvPr id="79" name="Group 15"/>
              <p:cNvGrpSpPr>
                <a:grpSpLocks/>
              </p:cNvGrpSpPr>
              <p:nvPr/>
            </p:nvGrpSpPr>
            <p:grpSpPr bwMode="auto">
              <a:xfrm>
                <a:off x="2459975" y="2985685"/>
                <a:ext cx="1870713" cy="983020"/>
                <a:chOff x="984" y="1071"/>
                <a:chExt cx="1272" cy="753"/>
              </a:xfrm>
            </p:grpSpPr>
            <p:sp>
              <p:nvSpPr>
                <p:cNvPr id="81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4" y="1404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</a:p>
              </p:txBody>
            </p:sp>
            <p:sp>
              <p:nvSpPr>
                <p:cNvPr id="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80" name="Text Box 34"/>
              <p:cNvSpPr txBox="1">
                <a:spLocks noChangeArrowheads="1"/>
              </p:cNvSpPr>
              <p:nvPr/>
            </p:nvSpPr>
            <p:spPr bwMode="auto">
              <a:xfrm>
                <a:off x="4267724" y="2946250"/>
                <a:ext cx="823806" cy="491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1200</a:t>
                </a:r>
              </a:p>
            </p:txBody>
          </p:sp>
        </p:grpSp>
        <p:cxnSp>
          <p:nvCxnSpPr>
            <p:cNvPr id="86" name="Straight Arrow Connector 85"/>
            <p:cNvCxnSpPr/>
            <p:nvPr/>
          </p:nvCxnSpPr>
          <p:spPr bwMode="auto">
            <a:xfrm flipV="1">
              <a:off x="2099437" y="4671950"/>
              <a:ext cx="977642" cy="22181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8" name="Group 87"/>
            <p:cNvGrpSpPr/>
            <p:nvPr/>
          </p:nvGrpSpPr>
          <p:grpSpPr>
            <a:xfrm>
              <a:off x="3021191" y="6032947"/>
              <a:ext cx="1974059" cy="640241"/>
              <a:chOff x="2457028" y="2946250"/>
              <a:chExt cx="2747817" cy="1022454"/>
            </a:xfrm>
          </p:grpSpPr>
          <p:grpSp>
            <p:nvGrpSpPr>
              <p:cNvPr id="89" name="Group 15"/>
              <p:cNvGrpSpPr>
                <a:grpSpLocks/>
              </p:cNvGrpSpPr>
              <p:nvPr/>
            </p:nvGrpSpPr>
            <p:grpSpPr bwMode="auto">
              <a:xfrm>
                <a:off x="2457028" y="2985684"/>
                <a:ext cx="1873650" cy="983020"/>
                <a:chOff x="982" y="1071"/>
                <a:chExt cx="1274" cy="753"/>
              </a:xfrm>
            </p:grpSpPr>
            <p:sp>
              <p:nvSpPr>
                <p:cNvPr id="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1" y="1104"/>
                  <a:ext cx="1225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9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2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95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2" y="1407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</a:p>
              </p:txBody>
            </p:sp>
            <p:sp>
              <p:nvSpPr>
                <p:cNvPr id="97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4267723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98" name="Text Box 30"/>
            <p:cNvSpPr txBox="1">
              <a:spLocks noChangeArrowheads="1"/>
            </p:cNvSpPr>
            <p:nvPr/>
          </p:nvSpPr>
          <p:spPr bwMode="auto">
            <a:xfrm>
              <a:off x="3534256" y="4586355"/>
              <a:ext cx="86273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"toast"</a:t>
              </a:r>
            </a:p>
          </p:txBody>
        </p:sp>
        <p:cxnSp>
          <p:nvCxnSpPr>
            <p:cNvPr id="99" name="Curved Connector 98"/>
            <p:cNvCxnSpPr/>
            <p:nvPr/>
          </p:nvCxnSpPr>
          <p:spPr bwMode="auto">
            <a:xfrm>
              <a:off x="4316534" y="5024376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0" name="Text Box 30"/>
            <p:cNvSpPr txBox="1">
              <a:spLocks noChangeArrowheads="1"/>
            </p:cNvSpPr>
            <p:nvPr/>
          </p:nvSpPr>
          <p:spPr bwMode="auto">
            <a:xfrm>
              <a:off x="3536032" y="5312670"/>
              <a:ext cx="8996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"bacon"</a:t>
              </a:r>
            </a:p>
          </p:txBody>
        </p:sp>
        <p:cxnSp>
          <p:nvCxnSpPr>
            <p:cNvPr id="101" name="Curved Connector 100"/>
            <p:cNvCxnSpPr/>
            <p:nvPr/>
          </p:nvCxnSpPr>
          <p:spPr bwMode="auto">
            <a:xfrm>
              <a:off x="4307388" y="5763971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Text Box 30"/>
            <p:cNvSpPr txBox="1">
              <a:spLocks noChangeArrowheads="1"/>
            </p:cNvSpPr>
            <p:nvPr/>
          </p:nvSpPr>
          <p:spPr bwMode="auto">
            <a:xfrm>
              <a:off x="3555780" y="6052013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"eggs"</a:t>
              </a:r>
            </a:p>
          </p:txBody>
        </p:sp>
        <p:sp>
          <p:nvSpPr>
            <p:cNvPr id="103" name="Text Box 30"/>
            <p:cNvSpPr txBox="1">
              <a:spLocks noChangeArrowheads="1"/>
            </p:cNvSpPr>
            <p:nvPr/>
          </p:nvSpPr>
          <p:spPr bwMode="auto">
            <a:xfrm>
              <a:off x="3597059" y="6335369"/>
              <a:ext cx="885361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err="1">
                  <a:solidFill>
                    <a:srgbClr val="FF0000"/>
                  </a:solidFill>
                </a:rPr>
                <a:t>nullptr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04" name="Text Box 34"/>
            <p:cNvSpPr txBox="1">
              <a:spLocks noChangeArrowheads="1"/>
            </p:cNvSpPr>
            <p:nvPr/>
          </p:nvSpPr>
          <p:spPr bwMode="auto">
            <a:xfrm>
              <a:off x="3635771" y="4855036"/>
              <a:ext cx="6527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1200</a:t>
              </a:r>
            </a:p>
          </p:txBody>
        </p:sp>
        <p:sp>
          <p:nvSpPr>
            <p:cNvPr id="105" name="Text Box 34"/>
            <p:cNvSpPr txBox="1">
              <a:spLocks noChangeArrowheads="1"/>
            </p:cNvSpPr>
            <p:nvPr/>
          </p:nvSpPr>
          <p:spPr bwMode="auto">
            <a:xfrm>
              <a:off x="3678396" y="5609233"/>
              <a:ext cx="742785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</a:p>
          </p:txBody>
        </p:sp>
      </p:grp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230552" y="-153200"/>
            <a:ext cx="7772400" cy="1143000"/>
          </a:xfrm>
        </p:spPr>
        <p:txBody>
          <a:bodyPr/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Printing the Items </a:t>
            </a:r>
            <a:r>
              <a:rPr lang="en-US" sz="2200"/>
              <a:t>in a Linked List</a:t>
            </a:r>
            <a:endParaRPr lang="en-US" sz="2200">
              <a:solidFill>
                <a:srgbClr val="6600CC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Rectangle 117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private:   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122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5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6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134" name="Text Box 3"/>
          <p:cNvSpPr txBox="1">
            <a:spLocks noChangeArrowheads="1"/>
          </p:cNvSpPr>
          <p:nvPr/>
        </p:nvSpPr>
        <p:spPr bwMode="auto">
          <a:xfrm>
            <a:off x="5498748" y="1766828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487" y="2260984"/>
            <a:ext cx="2948679" cy="2046191"/>
            <a:chOff x="205487" y="2260984"/>
            <a:chExt cx="2948679" cy="2046191"/>
          </a:xfrm>
        </p:grpSpPr>
        <p:sp>
          <p:nvSpPr>
            <p:cNvPr id="141" name="Rectangle 140"/>
            <p:cNvSpPr/>
            <p:nvPr/>
          </p:nvSpPr>
          <p:spPr bwMode="auto">
            <a:xfrm>
              <a:off x="205487" y="2260984"/>
              <a:ext cx="2948679" cy="20461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int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main()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/>
                <a:t>{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lang="en-US" sz="1050"/>
              </a:b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468" y="2781518"/>
              <a:ext cx="2440092" cy="1238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err="1"/>
                <a:t>LinkedList</a:t>
              </a:r>
              <a:r>
                <a:rPr lang="en-US" sz="1800"/>
                <a:t> </a:t>
              </a:r>
              <a:r>
                <a:rPr lang="en-US" sz="1800" err="1"/>
                <a:t>myList</a:t>
              </a:r>
              <a:r>
                <a:rPr lang="en-US" sz="1800"/>
                <a:t>;</a:t>
              </a:r>
            </a:p>
            <a:p>
              <a:pPr algn="l"/>
              <a:endParaRPr lang="en-US" sz="1000"/>
            </a:p>
            <a:p>
              <a:pPr algn="l"/>
              <a:r>
                <a:rPr lang="en-US" sz="1800"/>
                <a:t>// code to add nodes</a:t>
              </a:r>
            </a:p>
            <a:p>
              <a:pPr algn="l"/>
              <a:endParaRPr lang="en-US" sz="1050"/>
            </a:p>
            <a:p>
              <a:pPr algn="l"/>
              <a:r>
                <a:rPr lang="en-US" sz="1800" err="1"/>
                <a:t>myList.printItems</a:t>
              </a:r>
              <a:r>
                <a:rPr lang="en-US" sz="1800"/>
                <a:t>();</a:t>
              </a:r>
            </a:p>
          </p:txBody>
        </p:sp>
      </p:grpSp>
      <p:sp>
        <p:nvSpPr>
          <p:cNvPr id="143" name="Line 14"/>
          <p:cNvSpPr>
            <a:spLocks noChangeShapeType="1"/>
          </p:cNvSpPr>
          <p:nvPr/>
        </p:nvSpPr>
        <p:spPr bwMode="auto">
          <a:xfrm>
            <a:off x="360308" y="29691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1423663" y="4723693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err="1">
                <a:solidFill>
                  <a:srgbClr val="FF0000"/>
                </a:solidFill>
              </a:rPr>
              <a:t>nullptr</a:t>
            </a:r>
            <a:endParaRPr lang="en-US" sz="1600"/>
          </a:p>
        </p:txBody>
      </p:sp>
      <p:sp>
        <p:nvSpPr>
          <p:cNvPr id="145" name="Line 14"/>
          <p:cNvSpPr>
            <a:spLocks noChangeShapeType="1"/>
          </p:cNvSpPr>
          <p:nvPr/>
        </p:nvSpPr>
        <p:spPr bwMode="auto">
          <a:xfrm>
            <a:off x="360308" y="33888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8" name="Line 14"/>
          <p:cNvSpPr>
            <a:spLocks noChangeShapeType="1"/>
          </p:cNvSpPr>
          <p:nvPr/>
        </p:nvSpPr>
        <p:spPr bwMode="auto">
          <a:xfrm>
            <a:off x="361387" y="38415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9" name="Text Box 3"/>
          <p:cNvSpPr txBox="1">
            <a:spLocks noChangeArrowheads="1"/>
          </p:cNvSpPr>
          <p:nvPr/>
        </p:nvSpPr>
        <p:spPr bwMode="auto">
          <a:xfrm>
            <a:off x="-33427" y="1459080"/>
            <a:ext cx="50955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How do we go about </a:t>
            </a:r>
            <a:br>
              <a:rPr lang="en-US" sz="1800">
                <a:solidFill>
                  <a:schemeClr val="tx1"/>
                </a:solidFill>
                <a:cs typeface="Arial" charset="0"/>
              </a:rPr>
            </a:br>
            <a:r>
              <a:rPr lang="en-US" sz="1800">
                <a:solidFill>
                  <a:srgbClr val="FF0000"/>
                </a:solidFill>
                <a:cs typeface="Arial" charset="0"/>
              </a:rPr>
              <a:t>printing the items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in the list?</a:t>
            </a:r>
          </a:p>
        </p:txBody>
      </p:sp>
    </p:spTree>
    <p:extLst>
      <p:ext uri="{BB962C8B-B14F-4D97-AF65-F5344CB8AC3E}">
        <p14:creationId xmlns:p14="http://schemas.microsoft.com/office/powerpoint/2010/main" val="197145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87" grpId="0"/>
      <p:bldP spid="64" grpId="0"/>
      <p:bldP spid="143" grpId="0" animBg="1"/>
      <p:bldP spid="143" grpId="1" animBg="1"/>
      <p:bldP spid="144" grpId="1"/>
      <p:bldP spid="144" grpId="2"/>
      <p:bldP spid="145" grpId="0" animBg="1"/>
      <p:bldP spid="145" grpId="1" animBg="1"/>
      <p:bldP spid="148" grpId="0" animBg="1"/>
      <p:bldP spid="1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828255" y="4677459"/>
            <a:ext cx="1332099" cy="371587"/>
            <a:chOff x="4006917" y="4171308"/>
            <a:chExt cx="1332099" cy="371587"/>
          </a:xfrm>
        </p:grpSpPr>
        <p:sp>
          <p:nvSpPr>
            <p:cNvPr id="139" name="TextBox 138"/>
            <p:cNvSpPr txBox="1"/>
            <p:nvPr/>
          </p:nvSpPr>
          <p:spPr>
            <a:xfrm>
              <a:off x="4006917" y="417130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head</a:t>
              </a:r>
            </a:p>
          </p:txBody>
        </p:sp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4680057" y="4238090"/>
              <a:ext cx="658959" cy="30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33</a:t>
            </a:fld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08341" y="4705409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2000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230552" y="-153200"/>
            <a:ext cx="7772400" cy="1143000"/>
          </a:xfrm>
        </p:spPr>
        <p:txBody>
          <a:bodyPr/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Printing the Items </a:t>
            </a:r>
            <a:r>
              <a:rPr lang="en-US" sz="2200"/>
              <a:t>in a Linked List</a:t>
            </a:r>
            <a:endParaRPr lang="en-US" sz="2200">
              <a:solidFill>
                <a:srgbClr val="6600CC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Rectangle 117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private:   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122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5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6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134" name="Text Box 3"/>
          <p:cNvSpPr txBox="1">
            <a:spLocks noChangeArrowheads="1"/>
          </p:cNvSpPr>
          <p:nvPr/>
        </p:nvSpPr>
        <p:spPr bwMode="auto">
          <a:xfrm>
            <a:off x="5498748" y="1766828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487" y="2260984"/>
            <a:ext cx="2948679" cy="2046191"/>
            <a:chOff x="205487" y="2260984"/>
            <a:chExt cx="2948679" cy="2046191"/>
          </a:xfrm>
        </p:grpSpPr>
        <p:sp>
          <p:nvSpPr>
            <p:cNvPr id="141" name="Rectangle 140"/>
            <p:cNvSpPr/>
            <p:nvPr/>
          </p:nvSpPr>
          <p:spPr bwMode="auto">
            <a:xfrm>
              <a:off x="205487" y="2260984"/>
              <a:ext cx="2948679" cy="20461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int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main()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/>
                <a:t>{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lang="en-US" sz="1050"/>
              </a:b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468" y="2781518"/>
              <a:ext cx="2440092" cy="1238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err="1"/>
                <a:t>LinkedList</a:t>
              </a:r>
              <a:r>
                <a:rPr lang="en-US" sz="1800"/>
                <a:t> </a:t>
              </a:r>
              <a:r>
                <a:rPr lang="en-US" sz="1800" err="1"/>
                <a:t>myList</a:t>
              </a:r>
              <a:r>
                <a:rPr lang="en-US" sz="1800"/>
                <a:t>;</a:t>
              </a:r>
            </a:p>
            <a:p>
              <a:pPr algn="l"/>
              <a:endParaRPr lang="en-US" sz="1000"/>
            </a:p>
            <a:p>
              <a:pPr algn="l"/>
              <a:r>
                <a:rPr lang="en-US" sz="1800"/>
                <a:t>// code to add nodes</a:t>
              </a:r>
            </a:p>
            <a:p>
              <a:pPr algn="l"/>
              <a:endParaRPr lang="en-US" sz="1050"/>
            </a:p>
            <a:p>
              <a:pPr algn="l"/>
              <a:r>
                <a:rPr lang="en-US" sz="1800" err="1"/>
                <a:t>myList.printItems</a:t>
              </a:r>
              <a:r>
                <a:rPr lang="en-US" sz="1800"/>
                <a:t>();</a:t>
              </a:r>
            </a:p>
          </p:txBody>
        </p:sp>
      </p:grpSp>
      <p:sp>
        <p:nvSpPr>
          <p:cNvPr id="148" name="Line 14"/>
          <p:cNvSpPr>
            <a:spLocks noChangeShapeType="1"/>
          </p:cNvSpPr>
          <p:nvPr/>
        </p:nvSpPr>
        <p:spPr bwMode="auto">
          <a:xfrm>
            <a:off x="361387" y="38415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5510564" y="33599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495102" y="2064868"/>
            <a:ext cx="2696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{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050"/>
          </a:p>
          <a:p>
            <a:r>
              <a:rPr lang="en-US" sz="1800"/>
              <a:t>}</a:t>
            </a:r>
          </a:p>
          <a:p>
            <a:endParaRPr lang="en-US" sz="1800"/>
          </a:p>
        </p:txBody>
      </p:sp>
      <p:sp>
        <p:nvSpPr>
          <p:cNvPr id="107" name="Line 14"/>
          <p:cNvSpPr>
            <a:spLocks noChangeShapeType="1"/>
          </p:cNvSpPr>
          <p:nvPr/>
        </p:nvSpPr>
        <p:spPr bwMode="auto">
          <a:xfrm>
            <a:off x="5275296" y="195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099437" y="4550217"/>
            <a:ext cx="2903070" cy="2155455"/>
            <a:chOff x="2099437" y="4550217"/>
            <a:chExt cx="2903070" cy="2155455"/>
          </a:xfrm>
        </p:grpSpPr>
        <p:grpSp>
          <p:nvGrpSpPr>
            <p:cNvPr id="110" name="Group 109"/>
            <p:cNvGrpSpPr/>
            <p:nvPr/>
          </p:nvGrpSpPr>
          <p:grpSpPr>
            <a:xfrm>
              <a:off x="3030570" y="4550217"/>
              <a:ext cx="1971937" cy="640224"/>
              <a:chOff x="2459975" y="2946250"/>
              <a:chExt cx="2744869" cy="1022415"/>
            </a:xfrm>
          </p:grpSpPr>
          <p:grpSp>
            <p:nvGrpSpPr>
              <p:cNvPr id="156" name="Group 15"/>
              <p:cNvGrpSpPr>
                <a:grpSpLocks/>
              </p:cNvGrpSpPr>
              <p:nvPr/>
            </p:nvGrpSpPr>
            <p:grpSpPr bwMode="auto">
              <a:xfrm>
                <a:off x="2459975" y="2969991"/>
                <a:ext cx="1870713" cy="998674"/>
                <a:chOff x="984" y="1059"/>
                <a:chExt cx="1272" cy="765"/>
              </a:xfrm>
            </p:grpSpPr>
            <p:sp>
              <p:nvSpPr>
                <p:cNvPr id="158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5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59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160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4" y="1392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</a:p>
              </p:txBody>
            </p:sp>
            <p:sp>
              <p:nvSpPr>
                <p:cNvPr id="162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57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2000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030570" y="5293781"/>
              <a:ext cx="1890532" cy="640242"/>
              <a:chOff x="2459975" y="2946250"/>
              <a:chExt cx="2631555" cy="1022455"/>
            </a:xfrm>
          </p:grpSpPr>
          <p:grpSp>
            <p:nvGrpSpPr>
              <p:cNvPr id="149" name="Group 15"/>
              <p:cNvGrpSpPr>
                <a:grpSpLocks/>
              </p:cNvGrpSpPr>
              <p:nvPr/>
            </p:nvGrpSpPr>
            <p:grpSpPr bwMode="auto">
              <a:xfrm>
                <a:off x="2459975" y="2985685"/>
                <a:ext cx="1870713" cy="983020"/>
                <a:chOff x="984" y="1071"/>
                <a:chExt cx="1272" cy="753"/>
              </a:xfrm>
            </p:grpSpPr>
            <p:sp>
              <p:nvSpPr>
                <p:cNvPr id="151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5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153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5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4" y="1404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</a:p>
              </p:txBody>
            </p:sp>
            <p:sp>
              <p:nvSpPr>
                <p:cNvPr id="155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50" name="Text Box 34"/>
              <p:cNvSpPr txBox="1">
                <a:spLocks noChangeArrowheads="1"/>
              </p:cNvSpPr>
              <p:nvPr/>
            </p:nvSpPr>
            <p:spPr bwMode="auto">
              <a:xfrm>
                <a:off x="4267724" y="2946250"/>
                <a:ext cx="823806" cy="491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1200</a:t>
                </a:r>
              </a:p>
            </p:txBody>
          </p:sp>
        </p:grpSp>
        <p:cxnSp>
          <p:nvCxnSpPr>
            <p:cNvPr id="112" name="Straight Arrow Connector 111"/>
            <p:cNvCxnSpPr/>
            <p:nvPr/>
          </p:nvCxnSpPr>
          <p:spPr bwMode="auto">
            <a:xfrm flipV="1">
              <a:off x="2099437" y="4671950"/>
              <a:ext cx="977642" cy="22181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3" name="Group 112"/>
            <p:cNvGrpSpPr/>
            <p:nvPr/>
          </p:nvGrpSpPr>
          <p:grpSpPr>
            <a:xfrm>
              <a:off x="3021191" y="6032947"/>
              <a:ext cx="1974059" cy="640241"/>
              <a:chOff x="2457028" y="2946250"/>
              <a:chExt cx="2747817" cy="1022454"/>
            </a:xfrm>
          </p:grpSpPr>
          <p:grpSp>
            <p:nvGrpSpPr>
              <p:cNvPr id="132" name="Group 15"/>
              <p:cNvGrpSpPr>
                <a:grpSpLocks/>
              </p:cNvGrpSpPr>
              <p:nvPr/>
            </p:nvGrpSpPr>
            <p:grpSpPr bwMode="auto">
              <a:xfrm>
                <a:off x="2457028" y="2985684"/>
                <a:ext cx="1873650" cy="983020"/>
                <a:chOff x="982" y="1071"/>
                <a:chExt cx="1274" cy="753"/>
              </a:xfrm>
            </p:grpSpPr>
            <p:sp>
              <p:nvSpPr>
                <p:cNvPr id="143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1" y="1104"/>
                  <a:ext cx="1225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4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2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145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4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2" y="1407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</a:p>
              </p:txBody>
            </p:sp>
            <p:sp>
              <p:nvSpPr>
                <p:cNvPr id="147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33" name="Text Box 34"/>
              <p:cNvSpPr txBox="1">
                <a:spLocks noChangeArrowheads="1"/>
              </p:cNvSpPr>
              <p:nvPr/>
            </p:nvSpPr>
            <p:spPr bwMode="auto">
              <a:xfrm>
                <a:off x="4267723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114" name="Text Box 30"/>
            <p:cNvSpPr txBox="1">
              <a:spLocks noChangeArrowheads="1"/>
            </p:cNvSpPr>
            <p:nvPr/>
          </p:nvSpPr>
          <p:spPr bwMode="auto">
            <a:xfrm>
              <a:off x="3534256" y="4586355"/>
              <a:ext cx="86273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"toast"</a:t>
              </a:r>
            </a:p>
          </p:txBody>
        </p:sp>
        <p:cxnSp>
          <p:nvCxnSpPr>
            <p:cNvPr id="115" name="Curved Connector 114"/>
            <p:cNvCxnSpPr/>
            <p:nvPr/>
          </p:nvCxnSpPr>
          <p:spPr bwMode="auto">
            <a:xfrm>
              <a:off x="4316534" y="5024376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" name="Text Box 30"/>
            <p:cNvSpPr txBox="1">
              <a:spLocks noChangeArrowheads="1"/>
            </p:cNvSpPr>
            <p:nvPr/>
          </p:nvSpPr>
          <p:spPr bwMode="auto">
            <a:xfrm>
              <a:off x="3536032" y="5312670"/>
              <a:ext cx="8996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"bacon"</a:t>
              </a:r>
            </a:p>
          </p:txBody>
        </p:sp>
        <p:cxnSp>
          <p:nvCxnSpPr>
            <p:cNvPr id="127" name="Curved Connector 126"/>
            <p:cNvCxnSpPr/>
            <p:nvPr/>
          </p:nvCxnSpPr>
          <p:spPr bwMode="auto">
            <a:xfrm>
              <a:off x="4307388" y="5763971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Text Box 30"/>
            <p:cNvSpPr txBox="1">
              <a:spLocks noChangeArrowheads="1"/>
            </p:cNvSpPr>
            <p:nvPr/>
          </p:nvSpPr>
          <p:spPr bwMode="auto">
            <a:xfrm>
              <a:off x="3555780" y="6052013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"eggs"</a:t>
              </a:r>
            </a:p>
          </p:txBody>
        </p:sp>
        <p:sp>
          <p:nvSpPr>
            <p:cNvPr id="129" name="Text Box 30"/>
            <p:cNvSpPr txBox="1">
              <a:spLocks noChangeArrowheads="1"/>
            </p:cNvSpPr>
            <p:nvPr/>
          </p:nvSpPr>
          <p:spPr bwMode="auto">
            <a:xfrm>
              <a:off x="3597059" y="6335369"/>
              <a:ext cx="885361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err="1">
                  <a:solidFill>
                    <a:srgbClr val="FF0000"/>
                  </a:solidFill>
                </a:rPr>
                <a:t>nullptr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3635771" y="4855036"/>
              <a:ext cx="6527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1200</a:t>
              </a: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3678396" y="5609233"/>
              <a:ext cx="742785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33427" y="744320"/>
            <a:ext cx="5095509" cy="1361091"/>
            <a:chOff x="-33427" y="744320"/>
            <a:chExt cx="5095509" cy="1361091"/>
          </a:xfrm>
        </p:grpSpPr>
        <p:sp>
          <p:nvSpPr>
            <p:cNvPr id="163" name="Text Box 3"/>
            <p:cNvSpPr txBox="1">
              <a:spLocks noChangeArrowheads="1"/>
            </p:cNvSpPr>
            <p:nvPr/>
          </p:nvSpPr>
          <p:spPr bwMode="auto">
            <a:xfrm>
              <a:off x="163287" y="744320"/>
              <a:ext cx="478948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So let’s assume we’ve used our class to create a linked list and add some items…</a:t>
              </a:r>
            </a:p>
          </p:txBody>
        </p:sp>
        <p:sp>
          <p:nvSpPr>
            <p:cNvPr id="164" name="Text Box 3"/>
            <p:cNvSpPr txBox="1">
              <a:spLocks noChangeArrowheads="1"/>
            </p:cNvSpPr>
            <p:nvPr/>
          </p:nvSpPr>
          <p:spPr bwMode="auto">
            <a:xfrm>
              <a:off x="-33427" y="1459080"/>
              <a:ext cx="5095509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How do we go about </a:t>
              </a:r>
              <a:br>
                <a:rPr lang="en-US" sz="1800">
                  <a:solidFill>
                    <a:schemeClr val="tx1"/>
                  </a:solidFill>
                  <a:cs typeface="Arial" charset="0"/>
                </a:rPr>
              </a:br>
              <a:r>
                <a:rPr lang="en-US" sz="1800">
                  <a:solidFill>
                    <a:srgbClr val="FF0000"/>
                  </a:solidFill>
                  <a:cs typeface="Arial" charset="0"/>
                </a:rPr>
                <a:t>printing the items 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in the list?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3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-2.77778E-7 -0.2307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123" grpId="0"/>
      <p:bldP spid="124" grpId="0"/>
      <p:bldP spid="125" grpId="0"/>
      <p:bldP spid="126" grpId="0"/>
      <p:bldP spid="134" grpId="0"/>
      <p:bldP spid="148" grpId="1" animBg="1"/>
      <p:bldP spid="93" grpId="0"/>
      <p:bldP spid="106" grpId="0"/>
      <p:bldP spid="10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>
            <a:spLocks noGrp="1"/>
          </p:cNvSpPr>
          <p:nvPr>
            <p:ph type="title"/>
          </p:nvPr>
        </p:nvSpPr>
        <p:spPr>
          <a:xfrm>
            <a:off x="230552" y="-153200"/>
            <a:ext cx="7772400" cy="1143000"/>
          </a:xfrm>
        </p:spPr>
        <p:txBody>
          <a:bodyPr/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Printing the Items </a:t>
            </a:r>
            <a:r>
              <a:rPr lang="en-US" sz="2200"/>
              <a:t>in a Linked List</a:t>
            </a:r>
            <a:endParaRPr lang="en-US" sz="2200">
              <a:solidFill>
                <a:srgbClr val="6600CC"/>
              </a:solidFill>
            </a:endParaRPr>
          </a:p>
        </p:txBody>
      </p:sp>
      <p:grpSp>
        <p:nvGrpSpPr>
          <p:cNvPr id="101" name="Group 2"/>
          <p:cNvGrpSpPr>
            <a:grpSpLocks/>
          </p:cNvGrpSpPr>
          <p:nvPr/>
        </p:nvGrpSpPr>
        <p:grpSpPr bwMode="auto">
          <a:xfrm>
            <a:off x="1257859" y="5629458"/>
            <a:ext cx="916046" cy="347672"/>
            <a:chOff x="4066" y="885"/>
            <a:chExt cx="734" cy="219"/>
          </a:xfrm>
        </p:grpSpPr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28255" y="4677459"/>
            <a:ext cx="1332099" cy="371587"/>
            <a:chOff x="4006917" y="4171308"/>
            <a:chExt cx="1332099" cy="371587"/>
          </a:xfrm>
        </p:grpSpPr>
        <p:sp>
          <p:nvSpPr>
            <p:cNvPr id="123" name="TextBox 122"/>
            <p:cNvSpPr txBox="1"/>
            <p:nvPr/>
          </p:nvSpPr>
          <p:spPr>
            <a:xfrm>
              <a:off x="4006917" y="417130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head</a:t>
              </a:r>
            </a:p>
          </p:txBody>
        </p:sp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4680057" y="4238090"/>
              <a:ext cx="658959" cy="30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1439159" y="4709418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/>
          </a:p>
        </p:txBody>
      </p:sp>
      <p:sp>
        <p:nvSpPr>
          <p:cNvPr id="160" name="Rectangle 159"/>
          <p:cNvSpPr/>
          <p:nvPr/>
        </p:nvSpPr>
        <p:spPr>
          <a:xfrm>
            <a:off x="1439159" y="4709418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/>
          </a:p>
        </p:txBody>
      </p:sp>
      <p:grpSp>
        <p:nvGrpSpPr>
          <p:cNvPr id="92" name="Group 91"/>
          <p:cNvGrpSpPr/>
          <p:nvPr/>
        </p:nvGrpSpPr>
        <p:grpSpPr>
          <a:xfrm>
            <a:off x="5178670" y="23447"/>
            <a:ext cx="4627178" cy="6990927"/>
            <a:chOff x="5178670" y="23447"/>
            <a:chExt cx="4627178" cy="6990927"/>
          </a:xfrm>
        </p:grpSpPr>
        <p:sp>
          <p:nvSpPr>
            <p:cNvPr id="94" name="Rectangle 93"/>
            <p:cNvSpPr/>
            <p:nvPr/>
          </p:nvSpPr>
          <p:spPr bwMode="auto">
            <a:xfrm>
              <a:off x="5178670" y="23447"/>
              <a:ext cx="3930161" cy="681110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65" y="77300"/>
              <a:ext cx="3514725" cy="78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ctangle 95"/>
            <p:cNvSpPr/>
            <p:nvPr/>
          </p:nvSpPr>
          <p:spPr>
            <a:xfrm>
              <a:off x="5233848" y="858843"/>
              <a:ext cx="4572000" cy="61555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class </a:t>
              </a:r>
              <a:r>
                <a:rPr lang="en-US" sz="2000" err="1">
                  <a:solidFill>
                    <a:srgbClr val="FF0000"/>
                  </a:solidFill>
                </a:rPr>
                <a:t>LinkedList</a:t>
              </a:r>
              <a:endParaRPr lang="en-US" sz="2000">
                <a:solidFill>
                  <a:srgbClr val="FF0000"/>
                </a:solidFill>
              </a:endParaRPr>
            </a:p>
            <a:p>
              <a:pPr algn="l"/>
              <a:r>
                <a:rPr lang="en-US" sz="1400"/>
                <a:t>{</a:t>
              </a:r>
            </a:p>
            <a:p>
              <a:pPr algn="l"/>
              <a:r>
                <a:rPr lang="en-US" sz="2000"/>
                <a:t>public:</a:t>
              </a:r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1600"/>
            </a:p>
            <a:p>
              <a:pPr algn="l"/>
              <a:r>
                <a:rPr lang="en-US" sz="2000"/>
                <a:t>private:    </a:t>
              </a:r>
            </a:p>
            <a:p>
              <a:pPr algn="l"/>
              <a:endParaRPr lang="en-US" sz="2000"/>
            </a:p>
            <a:p>
              <a:pPr algn="l"/>
              <a:r>
                <a:rPr lang="en-US" sz="1600"/>
                <a:t>};</a:t>
              </a:r>
            </a:p>
          </p:txBody>
        </p:sp>
        <p:sp>
          <p:nvSpPr>
            <p:cNvPr id="99" name="Text Box 3"/>
            <p:cNvSpPr txBox="1">
              <a:spLocks noChangeArrowheads="1"/>
            </p:cNvSpPr>
            <p:nvPr/>
          </p:nvSpPr>
          <p:spPr bwMode="auto">
            <a:xfrm>
              <a:off x="5418018" y="6208998"/>
              <a:ext cx="34088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Node *head;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95102" y="2064868"/>
              <a:ext cx="26962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050"/>
            </a:p>
            <a:p>
              <a:r>
                <a:rPr lang="en-US" sz="1800"/>
                <a:t>}</a:t>
              </a:r>
            </a:p>
            <a:p>
              <a:endParaRPr lang="en-US" sz="1800"/>
            </a:p>
          </p:txBody>
        </p:sp>
        <p:sp>
          <p:nvSpPr>
            <p:cNvPr id="104" name="Text Box 3"/>
            <p:cNvSpPr txBox="1">
              <a:spLocks noChangeArrowheads="1"/>
            </p:cNvSpPr>
            <p:nvPr/>
          </p:nvSpPr>
          <p:spPr bwMode="auto">
            <a:xfrm>
              <a:off x="5510568" y="177873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printItems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() </a:t>
              </a:r>
            </a:p>
          </p:txBody>
        </p:sp>
      </p:grp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206608" y="809437"/>
            <a:ext cx="47981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OK, so our goal is to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loop through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each of the nodes and print out their values, starting with the node </a:t>
            </a:r>
            <a:br>
              <a:rPr lang="en-US" sz="2000">
                <a:solidFill>
                  <a:schemeClr val="tx1"/>
                </a:solidFill>
                <a:cs typeface="Arial" charset="0"/>
              </a:rPr>
            </a:br>
            <a:r>
              <a:rPr lang="en-US" sz="2000">
                <a:solidFill>
                  <a:schemeClr val="tx1"/>
                </a:solidFill>
                <a:cs typeface="Arial" charset="0"/>
              </a:rPr>
              <a:t>pointed to by “head”…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3547" y="707366"/>
            <a:ext cx="4823665" cy="2201843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34</a:t>
            </a:fld>
            <a:endParaRPr lang="en-US"/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5772275" y="235928"/>
            <a:ext cx="3115157" cy="1245830"/>
          </a:xfrm>
          <a:prstGeom prst="wedgeRoundRectCallout">
            <a:avLst>
              <a:gd name="adj1" fmla="val -45372"/>
              <a:gd name="adj2" fmla="val 13133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But what kind of variable should we use? </a:t>
            </a:r>
            <a:br>
              <a:rPr lang="en-US" sz="2000">
                <a:solidFill>
                  <a:schemeClr val="tx1"/>
                </a:solidFill>
                <a:cs typeface="Arial" charset="0"/>
              </a:rPr>
            </a:br>
            <a:br>
              <a:rPr lang="en-US" sz="500">
                <a:solidFill>
                  <a:schemeClr val="tx1"/>
                </a:solidFill>
                <a:cs typeface="Arial" charset="0"/>
              </a:rPr>
            </a:br>
            <a:r>
              <a:rPr lang="en-US" sz="2000">
                <a:solidFill>
                  <a:schemeClr val="tx1"/>
                </a:solidFill>
                <a:cs typeface="Arial" charset="0"/>
              </a:rPr>
              <a:t>An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integer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?</a:t>
            </a: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5727644" y="2389736"/>
            <a:ext cx="36954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int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i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;	// use this to loop?</a:t>
            </a:r>
          </a:p>
          <a:p>
            <a:pPr algn="l"/>
            <a:endParaRPr lang="en-US" sz="180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for (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i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=0;i&lt;</a:t>
            </a:r>
            <a:r>
              <a:rPr lang="en-US" sz="1800">
                <a:solidFill>
                  <a:srgbClr val="FF3300"/>
                </a:solidFill>
                <a:cs typeface="Arial" charset="0"/>
              </a:rPr>
              <a:t>?????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;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i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++)</a:t>
            </a:r>
          </a:p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   …</a:t>
            </a:r>
          </a:p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}</a:t>
            </a:r>
          </a:p>
        </p:txBody>
      </p:sp>
      <p:sp>
        <p:nvSpPr>
          <p:cNvPr id="89" name="Rounded Rectangular Callout 88"/>
          <p:cNvSpPr/>
          <p:nvPr/>
        </p:nvSpPr>
        <p:spPr bwMode="auto">
          <a:xfrm>
            <a:off x="5970885" y="3928795"/>
            <a:ext cx="3007745" cy="879369"/>
          </a:xfrm>
          <a:prstGeom prst="wedgeRoundRectCallout">
            <a:avLst>
              <a:gd name="adj1" fmla="val -47869"/>
              <a:gd name="adj2" fmla="val -1918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Ah! Maybe we should use a Node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pointer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instead!</a:t>
            </a:r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5691806" y="240521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Node *p;</a:t>
            </a:r>
          </a:p>
        </p:txBody>
      </p:sp>
      <p:sp>
        <p:nvSpPr>
          <p:cNvPr id="93" name="Line 14"/>
          <p:cNvSpPr>
            <a:spLocks noChangeShapeType="1"/>
          </p:cNvSpPr>
          <p:nvPr/>
        </p:nvSpPr>
        <p:spPr bwMode="auto">
          <a:xfrm>
            <a:off x="5459720" y="257440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" name="Text Box 3"/>
          <p:cNvSpPr txBox="1">
            <a:spLocks noChangeArrowheads="1"/>
          </p:cNvSpPr>
          <p:nvPr/>
        </p:nvSpPr>
        <p:spPr bwMode="auto">
          <a:xfrm>
            <a:off x="5693194" y="269585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p = head; </a:t>
            </a:r>
            <a:r>
              <a:rPr lang="en-US" sz="1700">
                <a:solidFill>
                  <a:schemeClr val="tx1"/>
                </a:solidFill>
                <a:cs typeface="Arial" charset="0"/>
              </a:rPr>
              <a:t>// p points to 1</a:t>
            </a:r>
            <a:r>
              <a:rPr lang="en-US" sz="1700" baseline="30000">
                <a:solidFill>
                  <a:schemeClr val="tx1"/>
                </a:solidFill>
                <a:cs typeface="Arial" charset="0"/>
              </a:rPr>
              <a:t>st</a:t>
            </a:r>
            <a:r>
              <a:rPr lang="en-US" sz="1700">
                <a:solidFill>
                  <a:schemeClr val="tx1"/>
                </a:solidFill>
                <a:cs typeface="Arial" charset="0"/>
              </a:rPr>
              <a:t> node</a:t>
            </a:r>
          </a:p>
        </p:txBody>
      </p:sp>
      <p:sp>
        <p:nvSpPr>
          <p:cNvPr id="107" name="Line 14"/>
          <p:cNvSpPr>
            <a:spLocks noChangeShapeType="1"/>
          </p:cNvSpPr>
          <p:nvPr/>
        </p:nvSpPr>
        <p:spPr bwMode="auto">
          <a:xfrm>
            <a:off x="5467475" y="29063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0" name="Line 14"/>
          <p:cNvSpPr>
            <a:spLocks noChangeShapeType="1"/>
          </p:cNvSpPr>
          <p:nvPr/>
        </p:nvSpPr>
        <p:spPr bwMode="auto">
          <a:xfrm>
            <a:off x="5496276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6" name="Text Box 3"/>
          <p:cNvSpPr txBox="1">
            <a:spLocks noChangeArrowheads="1"/>
          </p:cNvSpPr>
          <p:nvPr/>
        </p:nvSpPr>
        <p:spPr bwMode="auto">
          <a:xfrm>
            <a:off x="5732660" y="3050948"/>
            <a:ext cx="403538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while (                                 )</a:t>
            </a:r>
          </a:p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/>
            <a:endParaRPr lang="en-US" sz="180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}</a:t>
            </a:r>
          </a:p>
        </p:txBody>
      </p: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6458260" y="3066573"/>
            <a:ext cx="33015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points to a valid node</a:t>
            </a:r>
          </a:p>
        </p:txBody>
      </p: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5915987" y="3716999"/>
            <a:ext cx="36186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print the value in the node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5907360" y="4091617"/>
            <a:ext cx="37739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= address of the next node</a:t>
            </a:r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2253885" y="686068"/>
            <a:ext cx="3067075" cy="1378800"/>
          </a:xfrm>
          <a:prstGeom prst="wedgeRoundRectCallout">
            <a:avLst>
              <a:gd name="adj1" fmla="val 64038"/>
              <a:gd name="adj2" fmla="val 8816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As with any loop, we’re going to need to use a variable to iterate.</a:t>
            </a:r>
          </a:p>
        </p:txBody>
      </p:sp>
      <p:sp>
        <p:nvSpPr>
          <p:cNvPr id="111" name="Rounded Rectangular Callout 110"/>
          <p:cNvSpPr/>
          <p:nvPr/>
        </p:nvSpPr>
        <p:spPr bwMode="auto">
          <a:xfrm>
            <a:off x="3216504" y="1152424"/>
            <a:ext cx="2243216" cy="1382091"/>
          </a:xfrm>
          <a:prstGeom prst="wedgeRoundRectCallout">
            <a:avLst>
              <a:gd name="adj1" fmla="val 66217"/>
              <a:gd name="adj2" fmla="val 10168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Now let’s just use a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loop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to cycle through the nodes!</a:t>
            </a:r>
          </a:p>
        </p:txBody>
      </p:sp>
      <p:sp>
        <p:nvSpPr>
          <p:cNvPr id="105" name="Rounded Rectangular Callout 104"/>
          <p:cNvSpPr/>
          <p:nvPr/>
        </p:nvSpPr>
        <p:spPr bwMode="auto">
          <a:xfrm>
            <a:off x="5599132" y="3848918"/>
            <a:ext cx="3488956" cy="1761169"/>
          </a:xfrm>
          <a:prstGeom prst="wedgeRoundRectCallout">
            <a:avLst>
              <a:gd name="adj1" fmla="val -41850"/>
              <a:gd name="adj2" fmla="val -9875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If we want to loop through the nodes from top to bottom, we need to start by pointing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at the top node!</a:t>
            </a:r>
            <a:br>
              <a:rPr lang="en-US" sz="2000">
                <a:solidFill>
                  <a:schemeClr val="tx1"/>
                </a:solidFill>
                <a:cs typeface="Arial" charset="0"/>
              </a:rPr>
            </a:br>
            <a:br>
              <a:rPr lang="en-US" sz="600">
                <a:solidFill>
                  <a:schemeClr val="tx1"/>
                </a:solidFill>
                <a:cs typeface="Arial" charset="0"/>
              </a:rPr>
            </a:br>
            <a:r>
              <a:rPr lang="en-US" sz="20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But how?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flipV="1">
            <a:off x="2173942" y="4739226"/>
            <a:ext cx="887266" cy="10831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Rounded Rectangular Callout 112"/>
          <p:cNvSpPr/>
          <p:nvPr/>
        </p:nvSpPr>
        <p:spPr bwMode="auto">
          <a:xfrm>
            <a:off x="1578064" y="1866591"/>
            <a:ext cx="3622135" cy="2079615"/>
          </a:xfrm>
          <a:prstGeom prst="wedgeRoundRectCallout">
            <a:avLst>
              <a:gd name="adj1" fmla="val -50015"/>
              <a:gd name="adj2" fmla="val 9050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Well, we know that our </a:t>
            </a:r>
            <a:r>
              <a:rPr lang="en-US" sz="2000">
                <a:solidFill>
                  <a:srgbClr val="FF0000"/>
                </a:solidFill>
                <a:cs typeface="Arial" charset="0"/>
              </a:rPr>
              <a:t>head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pointer contains the address of the top node…</a:t>
            </a:r>
          </a:p>
          <a:p>
            <a:br>
              <a:rPr lang="en-US" sz="2000">
                <a:solidFill>
                  <a:schemeClr val="tx1"/>
                </a:solidFill>
                <a:cs typeface="Arial" charset="0"/>
              </a:rPr>
            </a:br>
            <a:r>
              <a:rPr lang="en-US" sz="2000">
                <a:solidFill>
                  <a:schemeClr val="tx1"/>
                </a:solidFill>
                <a:cs typeface="Arial" charset="0"/>
              </a:rPr>
              <a:t>So let’s just </a:t>
            </a:r>
            <a:br>
              <a:rPr lang="en-US" sz="2000">
                <a:solidFill>
                  <a:schemeClr val="tx1"/>
                </a:solidFill>
                <a:cs typeface="Arial" charset="0"/>
              </a:rPr>
            </a:br>
            <a:r>
              <a:rPr lang="en-US" sz="2000">
                <a:solidFill>
                  <a:schemeClr val="tx1"/>
                </a:solidFill>
                <a:cs typeface="Arial" charset="0"/>
              </a:rPr>
              <a:t>set </a:t>
            </a:r>
            <a:r>
              <a:rPr lang="en-US" sz="2000">
                <a:solidFill>
                  <a:srgbClr val="FF0000"/>
                </a:solidFill>
                <a:cs typeface="Arial" charset="0"/>
              </a:rPr>
              <a:t>p 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equal to it!</a:t>
            </a:r>
          </a:p>
        </p:txBody>
      </p:sp>
      <p:sp>
        <p:nvSpPr>
          <p:cNvPr id="163" name="Line 14"/>
          <p:cNvSpPr>
            <a:spLocks noChangeShapeType="1"/>
          </p:cNvSpPr>
          <p:nvPr/>
        </p:nvSpPr>
        <p:spPr bwMode="auto">
          <a:xfrm>
            <a:off x="5275296" y="195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2099437" y="4550217"/>
            <a:ext cx="2903070" cy="2155455"/>
            <a:chOff x="2099437" y="4550217"/>
            <a:chExt cx="2903070" cy="2155455"/>
          </a:xfrm>
        </p:grpSpPr>
        <p:grpSp>
          <p:nvGrpSpPr>
            <p:cNvPr id="79" name="Group 78"/>
            <p:cNvGrpSpPr/>
            <p:nvPr/>
          </p:nvGrpSpPr>
          <p:grpSpPr>
            <a:xfrm>
              <a:off x="3030570" y="4550217"/>
              <a:ext cx="1971937" cy="640224"/>
              <a:chOff x="2459975" y="2946250"/>
              <a:chExt cx="2744869" cy="1022415"/>
            </a:xfrm>
          </p:grpSpPr>
          <p:grpSp>
            <p:nvGrpSpPr>
              <p:cNvPr id="177" name="Group 15"/>
              <p:cNvGrpSpPr>
                <a:grpSpLocks/>
              </p:cNvGrpSpPr>
              <p:nvPr/>
            </p:nvGrpSpPr>
            <p:grpSpPr bwMode="auto">
              <a:xfrm>
                <a:off x="2459975" y="2969991"/>
                <a:ext cx="1870713" cy="998674"/>
                <a:chOff x="984" y="1059"/>
                <a:chExt cx="1272" cy="765"/>
              </a:xfrm>
            </p:grpSpPr>
            <p:sp>
              <p:nvSpPr>
                <p:cNvPr id="179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59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18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4" y="1392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</a:p>
              </p:txBody>
            </p:sp>
            <p:sp>
              <p:nvSpPr>
                <p:cNvPr id="183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8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2000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030570" y="5293781"/>
              <a:ext cx="1890532" cy="640242"/>
              <a:chOff x="2459975" y="2946250"/>
              <a:chExt cx="2631555" cy="1022455"/>
            </a:xfrm>
          </p:grpSpPr>
          <p:grpSp>
            <p:nvGrpSpPr>
              <p:cNvPr id="170" name="Group 15"/>
              <p:cNvGrpSpPr>
                <a:grpSpLocks/>
              </p:cNvGrpSpPr>
              <p:nvPr/>
            </p:nvGrpSpPr>
            <p:grpSpPr bwMode="auto">
              <a:xfrm>
                <a:off x="2459975" y="2985685"/>
                <a:ext cx="1870713" cy="983020"/>
                <a:chOff x="984" y="1071"/>
                <a:chExt cx="1272" cy="753"/>
              </a:xfrm>
            </p:grpSpPr>
            <p:sp>
              <p:nvSpPr>
                <p:cNvPr id="172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174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4" y="1404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</a:p>
              </p:txBody>
            </p:sp>
            <p:sp>
              <p:nvSpPr>
                <p:cNvPr id="176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1" name="Text Box 34"/>
              <p:cNvSpPr txBox="1">
                <a:spLocks noChangeArrowheads="1"/>
              </p:cNvSpPr>
              <p:nvPr/>
            </p:nvSpPr>
            <p:spPr bwMode="auto">
              <a:xfrm>
                <a:off x="4267724" y="2946250"/>
                <a:ext cx="823806" cy="491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1200</a:t>
                </a: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 bwMode="auto">
            <a:xfrm flipV="1">
              <a:off x="2099437" y="4671950"/>
              <a:ext cx="977642" cy="22181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2" name="Group 81"/>
            <p:cNvGrpSpPr/>
            <p:nvPr/>
          </p:nvGrpSpPr>
          <p:grpSpPr>
            <a:xfrm>
              <a:off x="3021191" y="6032947"/>
              <a:ext cx="1974059" cy="640241"/>
              <a:chOff x="2457028" y="2946250"/>
              <a:chExt cx="2747817" cy="1022454"/>
            </a:xfrm>
          </p:grpSpPr>
          <p:grpSp>
            <p:nvGrpSpPr>
              <p:cNvPr id="161" name="Group 15"/>
              <p:cNvGrpSpPr>
                <a:grpSpLocks/>
              </p:cNvGrpSpPr>
              <p:nvPr/>
            </p:nvGrpSpPr>
            <p:grpSpPr bwMode="auto">
              <a:xfrm>
                <a:off x="2457028" y="2985684"/>
                <a:ext cx="1873650" cy="983020"/>
                <a:chOff x="982" y="1071"/>
                <a:chExt cx="1274" cy="753"/>
              </a:xfrm>
            </p:grpSpPr>
            <p:sp>
              <p:nvSpPr>
                <p:cNvPr id="165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1" y="1104"/>
                  <a:ext cx="1225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2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167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2" y="1407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</a:p>
              </p:txBody>
            </p:sp>
            <p:sp>
              <p:nvSpPr>
                <p:cNvPr id="16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64" name="Text Box 34"/>
              <p:cNvSpPr txBox="1">
                <a:spLocks noChangeArrowheads="1"/>
              </p:cNvSpPr>
              <p:nvPr/>
            </p:nvSpPr>
            <p:spPr bwMode="auto">
              <a:xfrm>
                <a:off x="4267723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>
              <a:off x="3534256" y="4586355"/>
              <a:ext cx="86273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"toast"</a:t>
              </a:r>
            </a:p>
          </p:txBody>
        </p:sp>
        <p:cxnSp>
          <p:nvCxnSpPr>
            <p:cNvPr id="85" name="Curved Connector 84"/>
            <p:cNvCxnSpPr/>
            <p:nvPr/>
          </p:nvCxnSpPr>
          <p:spPr bwMode="auto">
            <a:xfrm>
              <a:off x="4316534" y="5024376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1" name="Text Box 30"/>
            <p:cNvSpPr txBox="1">
              <a:spLocks noChangeArrowheads="1"/>
            </p:cNvSpPr>
            <p:nvPr/>
          </p:nvSpPr>
          <p:spPr bwMode="auto">
            <a:xfrm>
              <a:off x="3536032" y="5312670"/>
              <a:ext cx="8996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"bacon"</a:t>
              </a:r>
            </a:p>
          </p:txBody>
        </p:sp>
        <p:cxnSp>
          <p:nvCxnSpPr>
            <p:cNvPr id="97" name="Curved Connector 96"/>
            <p:cNvCxnSpPr/>
            <p:nvPr/>
          </p:nvCxnSpPr>
          <p:spPr bwMode="auto">
            <a:xfrm>
              <a:off x="4307388" y="5763971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Text Box 30"/>
            <p:cNvSpPr txBox="1">
              <a:spLocks noChangeArrowheads="1"/>
            </p:cNvSpPr>
            <p:nvPr/>
          </p:nvSpPr>
          <p:spPr bwMode="auto">
            <a:xfrm>
              <a:off x="3555780" y="6052013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"eggs"</a:t>
              </a:r>
            </a:p>
          </p:txBody>
        </p:sp>
        <p:sp>
          <p:nvSpPr>
            <p:cNvPr id="112" name="Text Box 30"/>
            <p:cNvSpPr txBox="1">
              <a:spLocks noChangeArrowheads="1"/>
            </p:cNvSpPr>
            <p:nvPr/>
          </p:nvSpPr>
          <p:spPr bwMode="auto">
            <a:xfrm>
              <a:off x="3597059" y="6335369"/>
              <a:ext cx="885361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err="1">
                  <a:solidFill>
                    <a:srgbClr val="FF0000"/>
                  </a:solidFill>
                </a:rPr>
                <a:t>nullptr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15" name="Text Box 34"/>
            <p:cNvSpPr txBox="1">
              <a:spLocks noChangeArrowheads="1"/>
            </p:cNvSpPr>
            <p:nvPr/>
          </p:nvSpPr>
          <p:spPr bwMode="auto">
            <a:xfrm>
              <a:off x="3635771" y="4855036"/>
              <a:ext cx="6527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1200</a:t>
              </a:r>
            </a:p>
          </p:txBody>
        </p:sp>
        <p:sp>
          <p:nvSpPr>
            <p:cNvPr id="125" name="Text Box 34"/>
            <p:cNvSpPr txBox="1">
              <a:spLocks noChangeArrowheads="1"/>
            </p:cNvSpPr>
            <p:nvPr/>
          </p:nvSpPr>
          <p:spPr bwMode="auto">
            <a:xfrm>
              <a:off x="3678396" y="5609233"/>
              <a:ext cx="742785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</a:p>
          </p:txBody>
        </p:sp>
      </p:grpSp>
      <p:sp>
        <p:nvSpPr>
          <p:cNvPr id="13" name="Left Arrow 12"/>
          <p:cNvSpPr/>
          <p:nvPr/>
        </p:nvSpPr>
        <p:spPr bwMode="auto">
          <a:xfrm rot="5400000">
            <a:off x="1610787" y="4918061"/>
            <a:ext cx="493059" cy="684731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4" name="Rounded Rectangular Callout 183"/>
          <p:cNvSpPr/>
          <p:nvPr/>
        </p:nvSpPr>
        <p:spPr bwMode="auto">
          <a:xfrm>
            <a:off x="2617575" y="81368"/>
            <a:ext cx="3405267" cy="1554949"/>
          </a:xfrm>
          <a:prstGeom prst="wedgeRoundRectCallout">
            <a:avLst>
              <a:gd name="adj1" fmla="val 82777"/>
              <a:gd name="adj2" fmla="val 13888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2000">
              <a:solidFill>
                <a:schemeClr val="tx1"/>
              </a:solidFill>
              <a:cs typeface="Arial" charset="0"/>
            </a:endParaRPr>
          </a:p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First of all, we don’t even know how many items our list has…</a:t>
            </a:r>
          </a:p>
        </p:txBody>
      </p:sp>
      <p:sp>
        <p:nvSpPr>
          <p:cNvPr id="186" name="Rounded Rectangular Callout 185"/>
          <p:cNvSpPr/>
          <p:nvPr/>
        </p:nvSpPr>
        <p:spPr bwMode="auto">
          <a:xfrm>
            <a:off x="1594267" y="2273828"/>
            <a:ext cx="2937276" cy="777119"/>
          </a:xfrm>
          <a:prstGeom prst="wedgeRoundRectCallout">
            <a:avLst>
              <a:gd name="adj1" fmla="val 91750"/>
              <a:gd name="adj2" fmla="val -869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Hmmm. </a:t>
            </a:r>
            <a:br>
              <a:rPr lang="en-US" sz="2000">
                <a:solidFill>
                  <a:schemeClr val="tx1"/>
                </a:solidFill>
                <a:cs typeface="Arial" charset="0"/>
              </a:rPr>
            </a:br>
            <a:r>
              <a:rPr lang="en-US" sz="2000">
                <a:solidFill>
                  <a:schemeClr val="tx1"/>
                </a:solidFill>
                <a:cs typeface="Arial" charset="0"/>
              </a:rPr>
              <a:t>That </a:t>
            </a:r>
            <a:r>
              <a:rPr lang="en-US" sz="2000">
                <a:solidFill>
                  <a:srgbClr val="FF0000"/>
                </a:solidFill>
                <a:cs typeface="Arial" charset="0"/>
              </a:rPr>
              <a:t>doesn’t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help!</a:t>
            </a:r>
          </a:p>
        </p:txBody>
      </p:sp>
      <p:sp>
        <p:nvSpPr>
          <p:cNvPr id="187" name="Rounded Rectangular Callout 186"/>
          <p:cNvSpPr/>
          <p:nvPr/>
        </p:nvSpPr>
        <p:spPr bwMode="auto">
          <a:xfrm>
            <a:off x="5521659" y="4378982"/>
            <a:ext cx="3573345" cy="2205930"/>
          </a:xfrm>
          <a:prstGeom prst="wedgeRoundRectCallout">
            <a:avLst>
              <a:gd name="adj1" fmla="val -68844"/>
              <a:gd name="adj2" fmla="val -3634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>
              <a:solidFill>
                <a:schemeClr val="tx1"/>
              </a:solidFill>
              <a:cs typeface="Arial" charset="0"/>
            </a:endParaRP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And second, our nodes are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scattered randomly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throughout memory!</a:t>
            </a:r>
          </a:p>
          <a:p>
            <a:endParaRPr lang="en-US" sz="1800">
              <a:solidFill>
                <a:schemeClr val="tx1"/>
              </a:solidFill>
              <a:cs typeface="Arial" charset="0"/>
            </a:endParaRP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 need to find them one at a time to print them.</a:t>
            </a:r>
          </a:p>
        </p:txBody>
      </p:sp>
    </p:spTree>
    <p:extLst>
      <p:ext uri="{BB962C8B-B14F-4D97-AF65-F5344CB8AC3E}">
        <p14:creationId xmlns:p14="http://schemas.microsoft.com/office/powerpoint/2010/main" val="310285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30313 -0.0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6" y="-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13 -0.08496 L 0.30313 0.0277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13 0.02777 L 0.30313 0.139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8.33333E-7 0.1342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66" grpId="0"/>
      <p:bldP spid="8" grpId="0" animBg="1"/>
      <p:bldP spid="86" grpId="0" animBg="1"/>
      <p:bldP spid="86" grpId="1" animBg="1"/>
      <p:bldP spid="87" grpId="0"/>
      <p:bldP spid="87" grpId="1"/>
      <p:bldP spid="89" grpId="0" animBg="1"/>
      <p:bldP spid="89" grpId="1" animBg="1"/>
      <p:bldP spid="90" grpId="0"/>
      <p:bldP spid="93" grpId="0" animBg="1"/>
      <p:bldP spid="93" grpId="1" animBg="1"/>
      <p:bldP spid="106" grpId="0"/>
      <p:bldP spid="107" grpId="0" animBg="1"/>
      <p:bldP spid="107" grpId="1" animBg="1"/>
      <p:bldP spid="110" grpId="0" animBg="1"/>
      <p:bldP spid="116" grpId="0"/>
      <p:bldP spid="117" grpId="0"/>
      <p:bldP spid="118" grpId="0"/>
      <p:bldP spid="119" grpId="0"/>
      <p:bldP spid="83" grpId="0" animBg="1"/>
      <p:bldP spid="83" grpId="1" animBg="1"/>
      <p:bldP spid="111" grpId="0" animBg="1"/>
      <p:bldP spid="111" grpId="1" animBg="1"/>
      <p:bldP spid="105" grpId="0" animBg="1"/>
      <p:bldP spid="105" grpId="1" animBg="1"/>
      <p:bldP spid="113" grpId="0" build="p" animBg="1"/>
      <p:bldP spid="113" grpId="1" build="allAtOnce" animBg="1"/>
      <p:bldP spid="163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84" grpId="0" animBg="1"/>
      <p:bldP spid="184" grpId="1" animBg="1"/>
      <p:bldP spid="186" grpId="0" animBg="1"/>
      <p:bldP spid="186" grpId="1" animBg="1"/>
      <p:bldP spid="187" grpId="0" animBg="1"/>
      <p:bldP spid="18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>
            <a:spLocks noGrp="1"/>
          </p:cNvSpPr>
          <p:nvPr>
            <p:ph type="title"/>
          </p:nvPr>
        </p:nvSpPr>
        <p:spPr>
          <a:xfrm>
            <a:off x="230552" y="-153200"/>
            <a:ext cx="7772400" cy="1143000"/>
          </a:xfrm>
        </p:spPr>
        <p:txBody>
          <a:bodyPr/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Printing the Items </a:t>
            </a:r>
            <a:r>
              <a:rPr lang="en-US" sz="2200"/>
              <a:t>in a Linked List</a:t>
            </a:r>
            <a:endParaRPr lang="en-US" sz="2200">
              <a:solidFill>
                <a:srgbClr val="6600CC"/>
              </a:solidFill>
            </a:endParaRPr>
          </a:p>
        </p:txBody>
      </p:sp>
      <p:grpSp>
        <p:nvGrpSpPr>
          <p:cNvPr id="101" name="Group 2"/>
          <p:cNvGrpSpPr>
            <a:grpSpLocks/>
          </p:cNvGrpSpPr>
          <p:nvPr/>
        </p:nvGrpSpPr>
        <p:grpSpPr bwMode="auto">
          <a:xfrm>
            <a:off x="1257859" y="5629458"/>
            <a:ext cx="916046" cy="347672"/>
            <a:chOff x="4066" y="885"/>
            <a:chExt cx="734" cy="219"/>
          </a:xfrm>
        </p:grpSpPr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28255" y="4677459"/>
            <a:ext cx="1332099" cy="371587"/>
            <a:chOff x="4006917" y="4171308"/>
            <a:chExt cx="1332099" cy="371587"/>
          </a:xfrm>
        </p:grpSpPr>
        <p:sp>
          <p:nvSpPr>
            <p:cNvPr id="123" name="TextBox 122"/>
            <p:cNvSpPr txBox="1"/>
            <p:nvPr/>
          </p:nvSpPr>
          <p:spPr>
            <a:xfrm>
              <a:off x="4006917" y="417130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head</a:t>
              </a:r>
            </a:p>
          </p:txBody>
        </p:sp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4680057" y="4238090"/>
              <a:ext cx="658959" cy="30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1439159" y="4709418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/>
          </a:p>
        </p:txBody>
      </p:sp>
      <p:grpSp>
        <p:nvGrpSpPr>
          <p:cNvPr id="92" name="Group 91"/>
          <p:cNvGrpSpPr/>
          <p:nvPr/>
        </p:nvGrpSpPr>
        <p:grpSpPr>
          <a:xfrm>
            <a:off x="5178670" y="23447"/>
            <a:ext cx="4627178" cy="6990927"/>
            <a:chOff x="5178670" y="23447"/>
            <a:chExt cx="4627178" cy="6990927"/>
          </a:xfrm>
        </p:grpSpPr>
        <p:sp>
          <p:nvSpPr>
            <p:cNvPr id="94" name="Rectangle 93"/>
            <p:cNvSpPr/>
            <p:nvPr/>
          </p:nvSpPr>
          <p:spPr bwMode="auto">
            <a:xfrm>
              <a:off x="5178670" y="23447"/>
              <a:ext cx="3930161" cy="681110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65" y="77300"/>
              <a:ext cx="3514725" cy="78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ctangle 95"/>
            <p:cNvSpPr/>
            <p:nvPr/>
          </p:nvSpPr>
          <p:spPr>
            <a:xfrm>
              <a:off x="5233848" y="858843"/>
              <a:ext cx="4572000" cy="61555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class </a:t>
              </a:r>
              <a:r>
                <a:rPr lang="en-US" sz="2000" err="1">
                  <a:solidFill>
                    <a:srgbClr val="FF0000"/>
                  </a:solidFill>
                </a:rPr>
                <a:t>LinkedList</a:t>
              </a:r>
              <a:endParaRPr lang="en-US" sz="2000">
                <a:solidFill>
                  <a:srgbClr val="FF0000"/>
                </a:solidFill>
              </a:endParaRPr>
            </a:p>
            <a:p>
              <a:pPr algn="l"/>
              <a:r>
                <a:rPr lang="en-US" sz="1400"/>
                <a:t>{</a:t>
              </a:r>
            </a:p>
            <a:p>
              <a:pPr algn="l"/>
              <a:r>
                <a:rPr lang="en-US" sz="2000"/>
                <a:t>public:</a:t>
              </a:r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1600"/>
            </a:p>
            <a:p>
              <a:pPr algn="l"/>
              <a:r>
                <a:rPr lang="en-US" sz="2000"/>
                <a:t>private:    </a:t>
              </a:r>
            </a:p>
            <a:p>
              <a:pPr algn="l"/>
              <a:endParaRPr lang="en-US" sz="2000"/>
            </a:p>
            <a:p>
              <a:pPr algn="l"/>
              <a:r>
                <a:rPr lang="en-US" sz="1600"/>
                <a:t>};</a:t>
              </a:r>
            </a:p>
          </p:txBody>
        </p:sp>
        <p:sp>
          <p:nvSpPr>
            <p:cNvPr id="99" name="Text Box 3"/>
            <p:cNvSpPr txBox="1">
              <a:spLocks noChangeArrowheads="1"/>
            </p:cNvSpPr>
            <p:nvPr/>
          </p:nvSpPr>
          <p:spPr bwMode="auto">
            <a:xfrm>
              <a:off x="5418018" y="6208998"/>
              <a:ext cx="34088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Node *head;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95102" y="2064868"/>
              <a:ext cx="26962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050"/>
            </a:p>
            <a:p>
              <a:r>
                <a:rPr lang="en-US" sz="1800"/>
                <a:t>}</a:t>
              </a:r>
            </a:p>
            <a:p>
              <a:endParaRPr lang="en-US" sz="1800"/>
            </a:p>
          </p:txBody>
        </p:sp>
        <p:sp>
          <p:nvSpPr>
            <p:cNvPr id="104" name="Text Box 3"/>
            <p:cNvSpPr txBox="1">
              <a:spLocks noChangeArrowheads="1"/>
            </p:cNvSpPr>
            <p:nvPr/>
          </p:nvSpPr>
          <p:spPr bwMode="auto">
            <a:xfrm>
              <a:off x="5510568" y="177873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printItems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() </a:t>
              </a:r>
            </a:p>
          </p:txBody>
        </p:sp>
      </p:grp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206608" y="809437"/>
            <a:ext cx="47981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OK, so our goal is to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loop through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each of the nodes and print out their values, starting with the node </a:t>
            </a:r>
            <a:br>
              <a:rPr lang="en-US" sz="2000">
                <a:solidFill>
                  <a:schemeClr val="tx1"/>
                </a:solidFill>
                <a:cs typeface="Arial" charset="0"/>
              </a:rPr>
            </a:br>
            <a:r>
              <a:rPr lang="en-US" sz="2000">
                <a:solidFill>
                  <a:schemeClr val="tx1"/>
                </a:solidFill>
                <a:cs typeface="Arial" charset="0"/>
              </a:rPr>
              <a:t>pointed to by “head”…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3547" y="707366"/>
            <a:ext cx="4823665" cy="2201843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35</a:t>
            </a:fld>
            <a:endParaRPr lang="en-US"/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5691806" y="240521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Node *p;</a:t>
            </a:r>
          </a:p>
        </p:txBody>
      </p:sp>
      <p:sp>
        <p:nvSpPr>
          <p:cNvPr id="106" name="Text Box 3"/>
          <p:cNvSpPr txBox="1">
            <a:spLocks noChangeArrowheads="1"/>
          </p:cNvSpPr>
          <p:nvPr/>
        </p:nvSpPr>
        <p:spPr bwMode="auto">
          <a:xfrm>
            <a:off x="5693194" y="269585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p = head; </a:t>
            </a:r>
            <a:r>
              <a:rPr lang="en-US" sz="1700">
                <a:solidFill>
                  <a:schemeClr val="tx1"/>
                </a:solidFill>
                <a:cs typeface="Arial" charset="0"/>
              </a:rPr>
              <a:t>// p points to 1</a:t>
            </a:r>
            <a:r>
              <a:rPr lang="en-US" sz="1700" baseline="30000">
                <a:solidFill>
                  <a:schemeClr val="tx1"/>
                </a:solidFill>
                <a:cs typeface="Arial" charset="0"/>
              </a:rPr>
              <a:t>st</a:t>
            </a:r>
            <a:r>
              <a:rPr lang="en-US" sz="1700">
                <a:solidFill>
                  <a:schemeClr val="tx1"/>
                </a:solidFill>
                <a:cs typeface="Arial" charset="0"/>
              </a:rPr>
              <a:t> node</a:t>
            </a:r>
          </a:p>
        </p:txBody>
      </p:sp>
      <p:sp>
        <p:nvSpPr>
          <p:cNvPr id="116" name="Text Box 3"/>
          <p:cNvSpPr txBox="1">
            <a:spLocks noChangeArrowheads="1"/>
          </p:cNvSpPr>
          <p:nvPr/>
        </p:nvSpPr>
        <p:spPr bwMode="auto">
          <a:xfrm>
            <a:off x="5732660" y="3050948"/>
            <a:ext cx="403538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while (                                 </a:t>
            </a:r>
          </a:p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/>
            <a:endParaRPr lang="en-US" sz="180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}</a:t>
            </a:r>
          </a:p>
        </p:txBody>
      </p: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6458260" y="3066573"/>
            <a:ext cx="33015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points to a valid node</a:t>
            </a:r>
          </a:p>
        </p:txBody>
      </p: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5915987" y="3716999"/>
            <a:ext cx="36186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print the value in the node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5907360" y="4091617"/>
            <a:ext cx="37739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= address of the next node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flipV="1">
            <a:off x="2173942" y="4739226"/>
            <a:ext cx="887266" cy="10831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Group 77"/>
          <p:cNvGrpSpPr/>
          <p:nvPr/>
        </p:nvGrpSpPr>
        <p:grpSpPr>
          <a:xfrm>
            <a:off x="2099437" y="4550217"/>
            <a:ext cx="2903070" cy="2155455"/>
            <a:chOff x="2099437" y="4550217"/>
            <a:chExt cx="2903070" cy="2155455"/>
          </a:xfrm>
        </p:grpSpPr>
        <p:grpSp>
          <p:nvGrpSpPr>
            <p:cNvPr id="79" name="Group 78"/>
            <p:cNvGrpSpPr/>
            <p:nvPr/>
          </p:nvGrpSpPr>
          <p:grpSpPr>
            <a:xfrm>
              <a:off x="3030570" y="4550217"/>
              <a:ext cx="1971937" cy="640224"/>
              <a:chOff x="2459975" y="2946250"/>
              <a:chExt cx="2744869" cy="1022415"/>
            </a:xfrm>
          </p:grpSpPr>
          <p:grpSp>
            <p:nvGrpSpPr>
              <p:cNvPr id="177" name="Group 15"/>
              <p:cNvGrpSpPr>
                <a:grpSpLocks/>
              </p:cNvGrpSpPr>
              <p:nvPr/>
            </p:nvGrpSpPr>
            <p:grpSpPr bwMode="auto">
              <a:xfrm>
                <a:off x="2459975" y="2969991"/>
                <a:ext cx="1870713" cy="998674"/>
                <a:chOff x="984" y="1059"/>
                <a:chExt cx="1272" cy="765"/>
              </a:xfrm>
            </p:grpSpPr>
            <p:sp>
              <p:nvSpPr>
                <p:cNvPr id="179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59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18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4" y="1392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</a:p>
              </p:txBody>
            </p:sp>
            <p:sp>
              <p:nvSpPr>
                <p:cNvPr id="183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8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2000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030570" y="5293781"/>
              <a:ext cx="1890532" cy="640242"/>
              <a:chOff x="2459975" y="2946250"/>
              <a:chExt cx="2631555" cy="1022455"/>
            </a:xfrm>
          </p:grpSpPr>
          <p:grpSp>
            <p:nvGrpSpPr>
              <p:cNvPr id="170" name="Group 15"/>
              <p:cNvGrpSpPr>
                <a:grpSpLocks/>
              </p:cNvGrpSpPr>
              <p:nvPr/>
            </p:nvGrpSpPr>
            <p:grpSpPr bwMode="auto">
              <a:xfrm>
                <a:off x="2459975" y="2985685"/>
                <a:ext cx="1870713" cy="983020"/>
                <a:chOff x="984" y="1071"/>
                <a:chExt cx="1272" cy="753"/>
              </a:xfrm>
            </p:grpSpPr>
            <p:sp>
              <p:nvSpPr>
                <p:cNvPr id="172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174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4" y="1404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</a:p>
              </p:txBody>
            </p:sp>
            <p:sp>
              <p:nvSpPr>
                <p:cNvPr id="176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1" name="Text Box 34"/>
              <p:cNvSpPr txBox="1">
                <a:spLocks noChangeArrowheads="1"/>
              </p:cNvSpPr>
              <p:nvPr/>
            </p:nvSpPr>
            <p:spPr bwMode="auto">
              <a:xfrm>
                <a:off x="4267724" y="2946250"/>
                <a:ext cx="823806" cy="491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1200</a:t>
                </a: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 bwMode="auto">
            <a:xfrm flipV="1">
              <a:off x="2099437" y="4671950"/>
              <a:ext cx="977642" cy="22181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2" name="Group 81"/>
            <p:cNvGrpSpPr/>
            <p:nvPr/>
          </p:nvGrpSpPr>
          <p:grpSpPr>
            <a:xfrm>
              <a:off x="3021191" y="6032947"/>
              <a:ext cx="1974059" cy="640241"/>
              <a:chOff x="2457028" y="2946250"/>
              <a:chExt cx="2747817" cy="1022454"/>
            </a:xfrm>
          </p:grpSpPr>
          <p:grpSp>
            <p:nvGrpSpPr>
              <p:cNvPr id="161" name="Group 15"/>
              <p:cNvGrpSpPr>
                <a:grpSpLocks/>
              </p:cNvGrpSpPr>
              <p:nvPr/>
            </p:nvGrpSpPr>
            <p:grpSpPr bwMode="auto">
              <a:xfrm>
                <a:off x="2457028" y="2985684"/>
                <a:ext cx="1873650" cy="983020"/>
                <a:chOff x="982" y="1071"/>
                <a:chExt cx="1274" cy="753"/>
              </a:xfrm>
            </p:grpSpPr>
            <p:sp>
              <p:nvSpPr>
                <p:cNvPr id="165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1" y="1104"/>
                  <a:ext cx="1225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2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167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2" y="1407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</a:p>
              </p:txBody>
            </p:sp>
            <p:sp>
              <p:nvSpPr>
                <p:cNvPr id="16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64" name="Text Box 34"/>
              <p:cNvSpPr txBox="1">
                <a:spLocks noChangeArrowheads="1"/>
              </p:cNvSpPr>
              <p:nvPr/>
            </p:nvSpPr>
            <p:spPr bwMode="auto">
              <a:xfrm>
                <a:off x="4267723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>
              <a:off x="3534256" y="4586355"/>
              <a:ext cx="86273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"toast"</a:t>
              </a:r>
            </a:p>
          </p:txBody>
        </p:sp>
        <p:cxnSp>
          <p:nvCxnSpPr>
            <p:cNvPr id="85" name="Curved Connector 84"/>
            <p:cNvCxnSpPr/>
            <p:nvPr/>
          </p:nvCxnSpPr>
          <p:spPr bwMode="auto">
            <a:xfrm>
              <a:off x="4316534" y="5024376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1" name="Text Box 30"/>
            <p:cNvSpPr txBox="1">
              <a:spLocks noChangeArrowheads="1"/>
            </p:cNvSpPr>
            <p:nvPr/>
          </p:nvSpPr>
          <p:spPr bwMode="auto">
            <a:xfrm>
              <a:off x="3536032" y="5312670"/>
              <a:ext cx="8996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"bacon"</a:t>
              </a:r>
            </a:p>
          </p:txBody>
        </p:sp>
        <p:cxnSp>
          <p:nvCxnSpPr>
            <p:cNvPr id="97" name="Curved Connector 96"/>
            <p:cNvCxnSpPr/>
            <p:nvPr/>
          </p:nvCxnSpPr>
          <p:spPr bwMode="auto">
            <a:xfrm>
              <a:off x="4307388" y="5763971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Text Box 30"/>
            <p:cNvSpPr txBox="1">
              <a:spLocks noChangeArrowheads="1"/>
            </p:cNvSpPr>
            <p:nvPr/>
          </p:nvSpPr>
          <p:spPr bwMode="auto">
            <a:xfrm>
              <a:off x="3555780" y="6052013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"eggs"</a:t>
              </a:r>
            </a:p>
          </p:txBody>
        </p:sp>
        <p:sp>
          <p:nvSpPr>
            <p:cNvPr id="112" name="Text Box 30"/>
            <p:cNvSpPr txBox="1">
              <a:spLocks noChangeArrowheads="1"/>
            </p:cNvSpPr>
            <p:nvPr/>
          </p:nvSpPr>
          <p:spPr bwMode="auto">
            <a:xfrm>
              <a:off x="3597059" y="6335369"/>
              <a:ext cx="885361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err="1">
                  <a:solidFill>
                    <a:srgbClr val="FF0000"/>
                  </a:solidFill>
                </a:rPr>
                <a:t>nullptr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15" name="Text Box 34"/>
            <p:cNvSpPr txBox="1">
              <a:spLocks noChangeArrowheads="1"/>
            </p:cNvSpPr>
            <p:nvPr/>
          </p:nvSpPr>
          <p:spPr bwMode="auto">
            <a:xfrm>
              <a:off x="3635771" y="4855036"/>
              <a:ext cx="6527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1200</a:t>
              </a:r>
            </a:p>
          </p:txBody>
        </p:sp>
        <p:sp>
          <p:nvSpPr>
            <p:cNvPr id="125" name="Text Box 34"/>
            <p:cNvSpPr txBox="1">
              <a:spLocks noChangeArrowheads="1"/>
            </p:cNvSpPr>
            <p:nvPr/>
          </p:nvSpPr>
          <p:spPr bwMode="auto">
            <a:xfrm>
              <a:off x="3678396" y="5609233"/>
              <a:ext cx="742785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1453721" y="5632837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/>
          </a:p>
        </p:txBody>
      </p:sp>
      <p:sp>
        <p:nvSpPr>
          <p:cNvPr id="126" name="Rounded Rectangular Callout 125"/>
          <p:cNvSpPr/>
          <p:nvPr/>
        </p:nvSpPr>
        <p:spPr bwMode="auto">
          <a:xfrm>
            <a:off x="2728534" y="1023759"/>
            <a:ext cx="3874710" cy="1712736"/>
          </a:xfrm>
          <a:prstGeom prst="wedgeRoundRectCallout">
            <a:avLst>
              <a:gd name="adj1" fmla="val 76168"/>
              <a:gd name="adj2" fmla="val 7549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First, how can we determine if p points at a valid node?</a:t>
            </a:r>
          </a:p>
          <a:p>
            <a:endParaRPr lang="en-US" sz="1000">
              <a:solidFill>
                <a:schemeClr val="tx1"/>
              </a:solidFill>
              <a:cs typeface="Arial" charset="0"/>
            </a:endParaRPr>
          </a:p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It’s easy, but let’s leave this for a bit later.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8688755" y="3066573"/>
            <a:ext cx="260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)</a:t>
            </a:r>
            <a:endParaRPr lang="en-US" sz="1600"/>
          </a:p>
        </p:txBody>
      </p:sp>
      <p:sp>
        <p:nvSpPr>
          <p:cNvPr id="129" name="Rounded Rectangular Callout 128"/>
          <p:cNvSpPr/>
          <p:nvPr/>
        </p:nvSpPr>
        <p:spPr bwMode="auto">
          <a:xfrm>
            <a:off x="5822994" y="5018538"/>
            <a:ext cx="3125768" cy="1482730"/>
          </a:xfrm>
          <a:prstGeom prst="wedgeRoundRectCallout">
            <a:avLst>
              <a:gd name="adj1" fmla="val -101603"/>
              <a:gd name="adj2" fmla="val -5062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Well, each node holds the location of the following node in its </a:t>
            </a:r>
            <a:r>
              <a:rPr lang="en-US" sz="2000">
                <a:solidFill>
                  <a:srgbClr val="FF0000"/>
                </a:solidFill>
                <a:cs typeface="Arial" charset="0"/>
              </a:rPr>
              <a:t>next variable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132" name="Text Box 3"/>
          <p:cNvSpPr txBox="1">
            <a:spLocks noChangeArrowheads="1"/>
          </p:cNvSpPr>
          <p:nvPr/>
        </p:nvSpPr>
        <p:spPr bwMode="auto">
          <a:xfrm>
            <a:off x="5911199" y="3720312"/>
            <a:ext cx="2848663" cy="338554"/>
          </a:xfrm>
          <a:prstGeom prst="rect">
            <a:avLst/>
          </a:prstGeom>
          <a:solidFill>
            <a:srgbClr val="E4E4F8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err="1">
                <a:solidFill>
                  <a:srgbClr val="0070C0"/>
                </a:solidFill>
                <a:cs typeface="Arial" charset="0"/>
              </a:rPr>
              <a:t>cout</a:t>
            </a:r>
            <a:r>
              <a:rPr lang="en-US" sz="1600">
                <a:solidFill>
                  <a:srgbClr val="0070C0"/>
                </a:solidFill>
                <a:cs typeface="Arial" charset="0"/>
              </a:rPr>
              <a:t> &lt;&lt; p-&gt;value &lt;&lt; </a:t>
            </a:r>
            <a:r>
              <a:rPr lang="en-US" sz="1600" err="1">
                <a:solidFill>
                  <a:srgbClr val="0070C0"/>
                </a:solidFill>
                <a:cs typeface="Arial" charset="0"/>
              </a:rPr>
              <a:t>endl</a:t>
            </a:r>
            <a:r>
              <a:rPr lang="en-US" sz="1600">
                <a:solidFill>
                  <a:srgbClr val="0070C0"/>
                </a:solidFill>
                <a:cs typeface="Arial" charset="0"/>
              </a:rPr>
              <a:t>;</a:t>
            </a:r>
          </a:p>
        </p:txBody>
      </p:sp>
      <p:sp>
        <p:nvSpPr>
          <p:cNvPr id="137" name="Line 14"/>
          <p:cNvSpPr>
            <a:spLocks noChangeShapeType="1"/>
          </p:cNvSpPr>
          <p:nvPr/>
        </p:nvSpPr>
        <p:spPr bwMode="auto">
          <a:xfrm>
            <a:off x="5496276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" name="Rounded Rectangular Callout 130"/>
          <p:cNvSpPr/>
          <p:nvPr/>
        </p:nvSpPr>
        <p:spPr bwMode="auto">
          <a:xfrm>
            <a:off x="2049793" y="1671079"/>
            <a:ext cx="3874710" cy="1712736"/>
          </a:xfrm>
          <a:prstGeom prst="wedgeRoundRectCallout">
            <a:avLst>
              <a:gd name="adj1" fmla="val 76168"/>
              <a:gd name="adj2" fmla="val 7549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OK, and how do we print out the value in the node?</a:t>
            </a:r>
          </a:p>
          <a:p>
            <a:endParaRPr lang="en-US" sz="2000">
              <a:solidFill>
                <a:schemeClr val="tx1"/>
              </a:solidFill>
              <a:cs typeface="Arial" charset="0"/>
            </a:endParaRPr>
          </a:p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This one’s easy! </a:t>
            </a:r>
          </a:p>
        </p:txBody>
      </p:sp>
      <p:sp>
        <p:nvSpPr>
          <p:cNvPr id="135" name="Rounded Rectangular Callout 134"/>
          <p:cNvSpPr/>
          <p:nvPr/>
        </p:nvSpPr>
        <p:spPr bwMode="auto">
          <a:xfrm>
            <a:off x="1748834" y="2886345"/>
            <a:ext cx="3246416" cy="1482730"/>
          </a:xfrm>
          <a:prstGeom prst="wedgeRoundRectCallout">
            <a:avLst>
              <a:gd name="adj1" fmla="val -47256"/>
              <a:gd name="adj2" fmla="val 14123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So if p points to a node, we can find the address of the following node in </a:t>
            </a:r>
            <a:r>
              <a:rPr lang="en-US" sz="2000">
                <a:solidFill>
                  <a:srgbClr val="FF0000"/>
                </a:solidFill>
                <a:cs typeface="Arial" charset="0"/>
              </a:rPr>
              <a:t>p-&gt;next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6241721" y="4078128"/>
            <a:ext cx="2848663" cy="338554"/>
          </a:xfrm>
          <a:prstGeom prst="rect">
            <a:avLst/>
          </a:prstGeom>
          <a:solidFill>
            <a:srgbClr val="E4E4F8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>
                <a:solidFill>
                  <a:srgbClr val="0070C0"/>
                </a:solidFill>
                <a:cs typeface="Arial" charset="0"/>
              </a:rPr>
              <a:t>p-&gt;next;</a:t>
            </a:r>
          </a:p>
        </p:txBody>
      </p:sp>
      <p:sp>
        <p:nvSpPr>
          <p:cNvPr id="133" name="Rounded Rectangular Callout 132"/>
          <p:cNvSpPr/>
          <p:nvPr/>
        </p:nvSpPr>
        <p:spPr bwMode="auto">
          <a:xfrm>
            <a:off x="4907280" y="581922"/>
            <a:ext cx="3874710" cy="1298205"/>
          </a:xfrm>
          <a:prstGeom prst="wedgeRoundRectCallout">
            <a:avLst>
              <a:gd name="adj1" fmla="val -3449"/>
              <a:gd name="adj2" fmla="val 22728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And finally, how do we advance p so it points to the next node in the list?</a:t>
            </a: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2055188" y="1332324"/>
            <a:ext cx="3246416" cy="1095606"/>
          </a:xfrm>
          <a:prstGeom prst="wedgeRoundRectCallout">
            <a:avLst>
              <a:gd name="adj1" fmla="val 73234"/>
              <a:gd name="adj2" fmla="val 11039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Alright, let’s trace through our loop!</a:t>
            </a:r>
          </a:p>
        </p:txBody>
      </p:sp>
      <p:sp>
        <p:nvSpPr>
          <p:cNvPr id="76" name="AutoShape 143"/>
          <p:cNvSpPr>
            <a:spLocks noChangeArrowheads="1"/>
          </p:cNvSpPr>
          <p:nvPr/>
        </p:nvSpPr>
        <p:spPr bwMode="auto">
          <a:xfrm>
            <a:off x="1406075" y="2538173"/>
            <a:ext cx="3791649" cy="1636603"/>
          </a:xfrm>
          <a:prstGeom prst="wedgeRoundRectCallout">
            <a:avLst>
              <a:gd name="adj1" fmla="val 70895"/>
              <a:gd name="adj2" fmla="val 55202"/>
              <a:gd name="adj3" fmla="val 16667"/>
            </a:avLst>
          </a:prstGeom>
          <a:solidFill>
            <a:srgbClr val="FFC5C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Be careful!</a:t>
            </a:r>
          </a:p>
          <a:p>
            <a:r>
              <a:rPr lang="en-US" sz="1800"/>
              <a:t>You </a:t>
            </a:r>
            <a:r>
              <a:rPr lang="en-US" sz="1800">
                <a:solidFill>
                  <a:schemeClr val="tx1"/>
                </a:solidFill>
              </a:rPr>
              <a:t>can’t use</a:t>
            </a:r>
            <a:r>
              <a:rPr lang="en-US" sz="1800"/>
              <a:t> </a:t>
            </a:r>
            <a:r>
              <a:rPr lang="en-US" sz="1800">
                <a:solidFill>
                  <a:srgbClr val="6600CC"/>
                </a:solidFill>
              </a:rPr>
              <a:t>p++</a:t>
            </a:r>
            <a:r>
              <a:rPr lang="en-US" sz="1800"/>
              <a:t> to move forward in a linked list! </a:t>
            </a:r>
            <a:br>
              <a:rPr lang="en-US" sz="1800"/>
            </a:br>
            <a:br>
              <a:rPr lang="en-US" sz="1050"/>
            </a:br>
            <a:r>
              <a:rPr lang="en-US" sz="1800"/>
              <a:t>You </a:t>
            </a:r>
            <a:r>
              <a:rPr lang="en-US" sz="1800" u="sng"/>
              <a:t>must</a:t>
            </a:r>
            <a:r>
              <a:rPr lang="en-US" sz="1800"/>
              <a:t> use the </a:t>
            </a:r>
            <a:r>
              <a:rPr lang="en-US" sz="1800">
                <a:solidFill>
                  <a:srgbClr val="FF0000"/>
                </a:solidFill>
              </a:rPr>
              <a:t>next pointer</a:t>
            </a:r>
            <a:r>
              <a:rPr lang="en-US" sz="18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6866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29" grpId="0" animBg="1"/>
      <p:bldP spid="129" grpId="1" animBg="1"/>
      <p:bldP spid="132" grpId="0" animBg="1"/>
      <p:bldP spid="131" grpId="0" animBg="1"/>
      <p:bldP spid="131" grpId="1" animBg="1"/>
      <p:bldP spid="135" grpId="1" animBg="1"/>
      <p:bldP spid="135" grpId="2" animBg="1"/>
      <p:bldP spid="74" grpId="0" animBg="1"/>
      <p:bldP spid="133" grpId="0" animBg="1"/>
      <p:bldP spid="133" grpId="1" animBg="1"/>
      <p:bldP spid="75" grpId="0" animBg="1"/>
      <p:bldP spid="75" grpId="1" animBg="1"/>
      <p:bldP spid="76" grpId="0" animBg="1"/>
      <p:bldP spid="7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>
            <a:spLocks noGrp="1"/>
          </p:cNvSpPr>
          <p:nvPr>
            <p:ph type="title"/>
          </p:nvPr>
        </p:nvSpPr>
        <p:spPr>
          <a:xfrm>
            <a:off x="230552" y="-153200"/>
            <a:ext cx="7772400" cy="1143000"/>
          </a:xfrm>
        </p:spPr>
        <p:txBody>
          <a:bodyPr/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Printing the Items </a:t>
            </a:r>
            <a:r>
              <a:rPr lang="en-US" sz="2200"/>
              <a:t>in a Linked List</a:t>
            </a:r>
            <a:endParaRPr lang="en-US" sz="2200">
              <a:solidFill>
                <a:srgbClr val="6600CC"/>
              </a:solidFill>
            </a:endParaRPr>
          </a:p>
        </p:txBody>
      </p:sp>
      <p:grpSp>
        <p:nvGrpSpPr>
          <p:cNvPr id="101" name="Group 2"/>
          <p:cNvGrpSpPr>
            <a:grpSpLocks/>
          </p:cNvGrpSpPr>
          <p:nvPr/>
        </p:nvGrpSpPr>
        <p:grpSpPr bwMode="auto">
          <a:xfrm>
            <a:off x="1257859" y="5629458"/>
            <a:ext cx="916046" cy="347672"/>
            <a:chOff x="4066" y="885"/>
            <a:chExt cx="734" cy="219"/>
          </a:xfrm>
        </p:grpSpPr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28255" y="4677459"/>
            <a:ext cx="1332099" cy="371587"/>
            <a:chOff x="4006917" y="4171308"/>
            <a:chExt cx="1332099" cy="371587"/>
          </a:xfrm>
        </p:grpSpPr>
        <p:sp>
          <p:nvSpPr>
            <p:cNvPr id="123" name="TextBox 122"/>
            <p:cNvSpPr txBox="1"/>
            <p:nvPr/>
          </p:nvSpPr>
          <p:spPr>
            <a:xfrm>
              <a:off x="4006917" y="417130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head</a:t>
              </a:r>
            </a:p>
          </p:txBody>
        </p:sp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4680057" y="4238090"/>
              <a:ext cx="658959" cy="30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1439159" y="4709418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/>
          </a:p>
        </p:txBody>
      </p:sp>
      <p:grpSp>
        <p:nvGrpSpPr>
          <p:cNvPr id="92" name="Group 91"/>
          <p:cNvGrpSpPr/>
          <p:nvPr/>
        </p:nvGrpSpPr>
        <p:grpSpPr>
          <a:xfrm>
            <a:off x="5178670" y="23447"/>
            <a:ext cx="4627178" cy="6990927"/>
            <a:chOff x="5178670" y="23447"/>
            <a:chExt cx="4627178" cy="6990927"/>
          </a:xfrm>
        </p:grpSpPr>
        <p:sp>
          <p:nvSpPr>
            <p:cNvPr id="94" name="Rectangle 93"/>
            <p:cNvSpPr/>
            <p:nvPr/>
          </p:nvSpPr>
          <p:spPr bwMode="auto">
            <a:xfrm>
              <a:off x="5178670" y="23447"/>
              <a:ext cx="3930161" cy="681110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65" y="77300"/>
              <a:ext cx="3514725" cy="78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ctangle 95"/>
            <p:cNvSpPr/>
            <p:nvPr/>
          </p:nvSpPr>
          <p:spPr>
            <a:xfrm>
              <a:off x="5233848" y="858843"/>
              <a:ext cx="4572000" cy="61555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class </a:t>
              </a:r>
              <a:r>
                <a:rPr lang="en-US" sz="2000" err="1">
                  <a:solidFill>
                    <a:srgbClr val="FF0000"/>
                  </a:solidFill>
                </a:rPr>
                <a:t>LinkedList</a:t>
              </a:r>
              <a:endParaRPr lang="en-US" sz="2000">
                <a:solidFill>
                  <a:srgbClr val="FF0000"/>
                </a:solidFill>
              </a:endParaRPr>
            </a:p>
            <a:p>
              <a:pPr algn="l"/>
              <a:r>
                <a:rPr lang="en-US" sz="1400"/>
                <a:t>{</a:t>
              </a:r>
            </a:p>
            <a:p>
              <a:pPr algn="l"/>
              <a:r>
                <a:rPr lang="en-US" sz="2000"/>
                <a:t>public:</a:t>
              </a:r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1600"/>
            </a:p>
            <a:p>
              <a:pPr algn="l"/>
              <a:r>
                <a:rPr lang="en-US" sz="2000"/>
                <a:t>private:    </a:t>
              </a:r>
            </a:p>
            <a:p>
              <a:pPr algn="l"/>
              <a:endParaRPr lang="en-US" sz="2000"/>
            </a:p>
            <a:p>
              <a:pPr algn="l"/>
              <a:r>
                <a:rPr lang="en-US" sz="1600"/>
                <a:t>};</a:t>
              </a:r>
            </a:p>
          </p:txBody>
        </p:sp>
        <p:sp>
          <p:nvSpPr>
            <p:cNvPr id="99" name="Text Box 3"/>
            <p:cNvSpPr txBox="1">
              <a:spLocks noChangeArrowheads="1"/>
            </p:cNvSpPr>
            <p:nvPr/>
          </p:nvSpPr>
          <p:spPr bwMode="auto">
            <a:xfrm>
              <a:off x="5418018" y="6208998"/>
              <a:ext cx="34088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Node *head;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95102" y="2064868"/>
              <a:ext cx="26962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050"/>
            </a:p>
            <a:p>
              <a:r>
                <a:rPr lang="en-US" sz="1800"/>
                <a:t>}</a:t>
              </a:r>
            </a:p>
            <a:p>
              <a:endParaRPr lang="en-US" sz="1800"/>
            </a:p>
          </p:txBody>
        </p:sp>
        <p:sp>
          <p:nvSpPr>
            <p:cNvPr id="104" name="Text Box 3"/>
            <p:cNvSpPr txBox="1">
              <a:spLocks noChangeArrowheads="1"/>
            </p:cNvSpPr>
            <p:nvPr/>
          </p:nvSpPr>
          <p:spPr bwMode="auto">
            <a:xfrm>
              <a:off x="5510568" y="177873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printItems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() </a:t>
              </a:r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36</a:t>
            </a:fld>
            <a:endParaRPr lang="en-US"/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5691806" y="240521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Node *p;</a:t>
            </a:r>
          </a:p>
        </p:txBody>
      </p:sp>
      <p:sp>
        <p:nvSpPr>
          <p:cNvPr id="106" name="Text Box 3"/>
          <p:cNvSpPr txBox="1">
            <a:spLocks noChangeArrowheads="1"/>
          </p:cNvSpPr>
          <p:nvPr/>
        </p:nvSpPr>
        <p:spPr bwMode="auto">
          <a:xfrm>
            <a:off x="5693194" y="269585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p = head; </a:t>
            </a:r>
            <a:r>
              <a:rPr lang="en-US" sz="1700">
                <a:solidFill>
                  <a:schemeClr val="tx1"/>
                </a:solidFill>
                <a:cs typeface="Arial" charset="0"/>
              </a:rPr>
              <a:t>// p points to 1</a:t>
            </a:r>
            <a:r>
              <a:rPr lang="en-US" sz="1700" baseline="30000">
                <a:solidFill>
                  <a:schemeClr val="tx1"/>
                </a:solidFill>
                <a:cs typeface="Arial" charset="0"/>
              </a:rPr>
              <a:t>st</a:t>
            </a:r>
            <a:r>
              <a:rPr lang="en-US" sz="1700">
                <a:solidFill>
                  <a:schemeClr val="tx1"/>
                </a:solidFill>
                <a:cs typeface="Arial" charset="0"/>
              </a:rPr>
              <a:t> node</a:t>
            </a:r>
          </a:p>
        </p:txBody>
      </p:sp>
      <p:sp>
        <p:nvSpPr>
          <p:cNvPr id="116" name="Text Box 3"/>
          <p:cNvSpPr txBox="1">
            <a:spLocks noChangeArrowheads="1"/>
          </p:cNvSpPr>
          <p:nvPr/>
        </p:nvSpPr>
        <p:spPr bwMode="auto">
          <a:xfrm>
            <a:off x="5732660" y="3050948"/>
            <a:ext cx="403538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while (                                 </a:t>
            </a:r>
          </a:p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/>
            <a:endParaRPr lang="en-US" sz="180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}</a:t>
            </a:r>
          </a:p>
        </p:txBody>
      </p: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6458260" y="3066573"/>
            <a:ext cx="33015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points to a valid node</a:t>
            </a:r>
          </a:p>
        </p:txBody>
      </p: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5915987" y="3716999"/>
            <a:ext cx="36186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print the value in the node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5907360" y="4091617"/>
            <a:ext cx="37739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= address of the next node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flipV="1">
            <a:off x="2173942" y="4739226"/>
            <a:ext cx="887266" cy="10831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Group 77"/>
          <p:cNvGrpSpPr/>
          <p:nvPr/>
        </p:nvGrpSpPr>
        <p:grpSpPr>
          <a:xfrm>
            <a:off x="2099437" y="4550217"/>
            <a:ext cx="2903070" cy="2155455"/>
            <a:chOff x="2099437" y="4550217"/>
            <a:chExt cx="2903070" cy="2155455"/>
          </a:xfrm>
        </p:grpSpPr>
        <p:grpSp>
          <p:nvGrpSpPr>
            <p:cNvPr id="79" name="Group 78"/>
            <p:cNvGrpSpPr/>
            <p:nvPr/>
          </p:nvGrpSpPr>
          <p:grpSpPr>
            <a:xfrm>
              <a:off x="3030570" y="4550217"/>
              <a:ext cx="1971937" cy="640224"/>
              <a:chOff x="2459975" y="2946250"/>
              <a:chExt cx="2744869" cy="1022415"/>
            </a:xfrm>
          </p:grpSpPr>
          <p:grpSp>
            <p:nvGrpSpPr>
              <p:cNvPr id="177" name="Group 15"/>
              <p:cNvGrpSpPr>
                <a:grpSpLocks/>
              </p:cNvGrpSpPr>
              <p:nvPr/>
            </p:nvGrpSpPr>
            <p:grpSpPr bwMode="auto">
              <a:xfrm>
                <a:off x="2459975" y="2969991"/>
                <a:ext cx="1870713" cy="998674"/>
                <a:chOff x="984" y="1059"/>
                <a:chExt cx="1272" cy="765"/>
              </a:xfrm>
            </p:grpSpPr>
            <p:sp>
              <p:nvSpPr>
                <p:cNvPr id="179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59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18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4" y="1392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</a:p>
              </p:txBody>
            </p:sp>
            <p:sp>
              <p:nvSpPr>
                <p:cNvPr id="183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8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2000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030570" y="5293781"/>
              <a:ext cx="1890532" cy="640242"/>
              <a:chOff x="2459975" y="2946250"/>
              <a:chExt cx="2631555" cy="1022455"/>
            </a:xfrm>
          </p:grpSpPr>
          <p:grpSp>
            <p:nvGrpSpPr>
              <p:cNvPr id="170" name="Group 15"/>
              <p:cNvGrpSpPr>
                <a:grpSpLocks/>
              </p:cNvGrpSpPr>
              <p:nvPr/>
            </p:nvGrpSpPr>
            <p:grpSpPr bwMode="auto">
              <a:xfrm>
                <a:off x="2459975" y="2985685"/>
                <a:ext cx="1870713" cy="983020"/>
                <a:chOff x="984" y="1071"/>
                <a:chExt cx="1272" cy="753"/>
              </a:xfrm>
            </p:grpSpPr>
            <p:sp>
              <p:nvSpPr>
                <p:cNvPr id="172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174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4" y="1404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</a:p>
              </p:txBody>
            </p:sp>
            <p:sp>
              <p:nvSpPr>
                <p:cNvPr id="176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1" name="Text Box 34"/>
              <p:cNvSpPr txBox="1">
                <a:spLocks noChangeArrowheads="1"/>
              </p:cNvSpPr>
              <p:nvPr/>
            </p:nvSpPr>
            <p:spPr bwMode="auto">
              <a:xfrm>
                <a:off x="4267724" y="2946250"/>
                <a:ext cx="823806" cy="491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1200</a:t>
                </a: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 bwMode="auto">
            <a:xfrm flipV="1">
              <a:off x="2099437" y="4671950"/>
              <a:ext cx="977642" cy="22181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2" name="Group 81"/>
            <p:cNvGrpSpPr/>
            <p:nvPr/>
          </p:nvGrpSpPr>
          <p:grpSpPr>
            <a:xfrm>
              <a:off x="3021191" y="6032947"/>
              <a:ext cx="1974059" cy="640241"/>
              <a:chOff x="2457028" y="2946250"/>
              <a:chExt cx="2747817" cy="1022454"/>
            </a:xfrm>
          </p:grpSpPr>
          <p:grpSp>
            <p:nvGrpSpPr>
              <p:cNvPr id="161" name="Group 15"/>
              <p:cNvGrpSpPr>
                <a:grpSpLocks/>
              </p:cNvGrpSpPr>
              <p:nvPr/>
            </p:nvGrpSpPr>
            <p:grpSpPr bwMode="auto">
              <a:xfrm>
                <a:off x="2457028" y="2985684"/>
                <a:ext cx="1873650" cy="983020"/>
                <a:chOff x="982" y="1071"/>
                <a:chExt cx="1274" cy="753"/>
              </a:xfrm>
            </p:grpSpPr>
            <p:sp>
              <p:nvSpPr>
                <p:cNvPr id="165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1" y="1104"/>
                  <a:ext cx="1225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2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167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2" y="1407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</a:p>
              </p:txBody>
            </p:sp>
            <p:sp>
              <p:nvSpPr>
                <p:cNvPr id="16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64" name="Text Box 34"/>
              <p:cNvSpPr txBox="1">
                <a:spLocks noChangeArrowheads="1"/>
              </p:cNvSpPr>
              <p:nvPr/>
            </p:nvSpPr>
            <p:spPr bwMode="auto">
              <a:xfrm>
                <a:off x="4267723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>
              <a:off x="3534256" y="4586355"/>
              <a:ext cx="86273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"toast"</a:t>
              </a:r>
            </a:p>
          </p:txBody>
        </p:sp>
        <p:cxnSp>
          <p:nvCxnSpPr>
            <p:cNvPr id="85" name="Curved Connector 84"/>
            <p:cNvCxnSpPr/>
            <p:nvPr/>
          </p:nvCxnSpPr>
          <p:spPr bwMode="auto">
            <a:xfrm>
              <a:off x="4316534" y="5024376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1" name="Text Box 30"/>
            <p:cNvSpPr txBox="1">
              <a:spLocks noChangeArrowheads="1"/>
            </p:cNvSpPr>
            <p:nvPr/>
          </p:nvSpPr>
          <p:spPr bwMode="auto">
            <a:xfrm>
              <a:off x="3536032" y="5312670"/>
              <a:ext cx="8996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"bacon"</a:t>
              </a:r>
            </a:p>
          </p:txBody>
        </p:sp>
        <p:cxnSp>
          <p:nvCxnSpPr>
            <p:cNvPr id="97" name="Curved Connector 96"/>
            <p:cNvCxnSpPr/>
            <p:nvPr/>
          </p:nvCxnSpPr>
          <p:spPr bwMode="auto">
            <a:xfrm>
              <a:off x="4307388" y="5763971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Text Box 30"/>
            <p:cNvSpPr txBox="1">
              <a:spLocks noChangeArrowheads="1"/>
            </p:cNvSpPr>
            <p:nvPr/>
          </p:nvSpPr>
          <p:spPr bwMode="auto">
            <a:xfrm>
              <a:off x="3555780" y="6052013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"eggs"</a:t>
              </a:r>
            </a:p>
          </p:txBody>
        </p:sp>
        <p:sp>
          <p:nvSpPr>
            <p:cNvPr id="112" name="Text Box 30"/>
            <p:cNvSpPr txBox="1">
              <a:spLocks noChangeArrowheads="1"/>
            </p:cNvSpPr>
            <p:nvPr/>
          </p:nvSpPr>
          <p:spPr bwMode="auto">
            <a:xfrm>
              <a:off x="3597059" y="6335369"/>
              <a:ext cx="885361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err="1">
                  <a:solidFill>
                    <a:srgbClr val="FF0000"/>
                  </a:solidFill>
                </a:rPr>
                <a:t>nullptr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15" name="Text Box 34"/>
            <p:cNvSpPr txBox="1">
              <a:spLocks noChangeArrowheads="1"/>
            </p:cNvSpPr>
            <p:nvPr/>
          </p:nvSpPr>
          <p:spPr bwMode="auto">
            <a:xfrm>
              <a:off x="3635771" y="4855036"/>
              <a:ext cx="6527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1200</a:t>
              </a:r>
            </a:p>
          </p:txBody>
        </p:sp>
        <p:sp>
          <p:nvSpPr>
            <p:cNvPr id="125" name="Text Box 34"/>
            <p:cNvSpPr txBox="1">
              <a:spLocks noChangeArrowheads="1"/>
            </p:cNvSpPr>
            <p:nvPr/>
          </p:nvSpPr>
          <p:spPr bwMode="auto">
            <a:xfrm>
              <a:off x="3652940" y="5609007"/>
              <a:ext cx="742785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1453721" y="5632837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/>
          </a:p>
        </p:txBody>
      </p:sp>
      <p:sp>
        <p:nvSpPr>
          <p:cNvPr id="132" name="Text Box 3"/>
          <p:cNvSpPr txBox="1">
            <a:spLocks noChangeArrowheads="1"/>
          </p:cNvSpPr>
          <p:nvPr/>
        </p:nvSpPr>
        <p:spPr bwMode="auto">
          <a:xfrm>
            <a:off x="5911199" y="3720312"/>
            <a:ext cx="2848663" cy="338554"/>
          </a:xfrm>
          <a:prstGeom prst="rect">
            <a:avLst/>
          </a:prstGeom>
          <a:solidFill>
            <a:srgbClr val="E4E4F8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err="1">
                <a:solidFill>
                  <a:srgbClr val="0070C0"/>
                </a:solidFill>
                <a:cs typeface="Arial" charset="0"/>
              </a:rPr>
              <a:t>cout</a:t>
            </a:r>
            <a:r>
              <a:rPr lang="en-US" sz="1600">
                <a:solidFill>
                  <a:srgbClr val="0070C0"/>
                </a:solidFill>
                <a:cs typeface="Arial" charset="0"/>
              </a:rPr>
              <a:t> &lt;&lt; p-&gt;value &lt;&lt; </a:t>
            </a:r>
            <a:r>
              <a:rPr lang="en-US" sz="1600" err="1">
                <a:solidFill>
                  <a:srgbClr val="0070C0"/>
                </a:solidFill>
                <a:cs typeface="Arial" charset="0"/>
              </a:rPr>
              <a:t>endl</a:t>
            </a:r>
            <a:r>
              <a:rPr lang="en-US" sz="1600">
                <a:solidFill>
                  <a:srgbClr val="0070C0"/>
                </a:solidFill>
                <a:cs typeface="Arial" charset="0"/>
              </a:rPr>
              <a:t>;</a:t>
            </a:r>
          </a:p>
        </p:txBody>
      </p:sp>
      <p:sp>
        <p:nvSpPr>
          <p:cNvPr id="137" name="Line 14"/>
          <p:cNvSpPr>
            <a:spLocks noChangeShapeType="1"/>
          </p:cNvSpPr>
          <p:nvPr/>
        </p:nvSpPr>
        <p:spPr bwMode="auto">
          <a:xfrm>
            <a:off x="5496276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6241721" y="4078128"/>
            <a:ext cx="2848663" cy="338554"/>
          </a:xfrm>
          <a:prstGeom prst="rect">
            <a:avLst/>
          </a:prstGeom>
          <a:solidFill>
            <a:srgbClr val="E4E4F8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>
                <a:solidFill>
                  <a:srgbClr val="0070C0"/>
                </a:solidFill>
                <a:cs typeface="Arial" charset="0"/>
              </a:rPr>
              <a:t>p-&gt;next;</a:t>
            </a: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5400398" y="654162"/>
            <a:ext cx="3444107" cy="1296678"/>
          </a:xfrm>
          <a:prstGeom prst="wedgeRoundRectCallout">
            <a:avLst>
              <a:gd name="adj1" fmla="val -13331"/>
              <a:gd name="adj2" fmla="val 14384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Well, p points to the “toast” node at location 2000. </a:t>
            </a:r>
          </a:p>
          <a:p>
            <a:br>
              <a:rPr lang="en-US" sz="900">
                <a:solidFill>
                  <a:schemeClr val="tx1"/>
                </a:solidFill>
                <a:cs typeface="Arial" charset="0"/>
              </a:rPr>
            </a:br>
            <a:r>
              <a:rPr lang="en-US" sz="1800">
                <a:solidFill>
                  <a:schemeClr val="tx1"/>
                </a:solidFill>
                <a:cs typeface="Arial" charset="0"/>
              </a:rPr>
              <a:t>It’s certainly valid.</a:t>
            </a:r>
            <a:br>
              <a:rPr lang="en-US" sz="1800">
                <a:solidFill>
                  <a:schemeClr val="tx1"/>
                </a:solidFill>
                <a:cs typeface="Arial" charset="0"/>
              </a:rPr>
            </a:b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5657869" y="39005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34472" y="4585930"/>
            <a:ext cx="689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toast</a:t>
            </a:r>
            <a:endParaRPr lang="en-US" sz="1600"/>
          </a:p>
        </p:txBody>
      </p:sp>
      <p:sp>
        <p:nvSpPr>
          <p:cNvPr id="77" name="Line 14"/>
          <p:cNvSpPr>
            <a:spLocks noChangeShapeType="1"/>
          </p:cNvSpPr>
          <p:nvPr/>
        </p:nvSpPr>
        <p:spPr bwMode="auto">
          <a:xfrm>
            <a:off x="5659277" y="42752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5267265" y="5499284"/>
            <a:ext cx="2277310" cy="737395"/>
          </a:xfrm>
          <a:prstGeom prst="wedgeRoundRectCallout">
            <a:avLst>
              <a:gd name="adj1" fmla="val -96332"/>
              <a:gd name="adj2" fmla="val -11710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The next node is at location 1200.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632370" y="4854416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1200</a:t>
            </a:r>
          </a:p>
        </p:txBody>
      </p:sp>
      <p:cxnSp>
        <p:nvCxnSpPr>
          <p:cNvPr id="73" name="Straight Arrow Connector 72"/>
          <p:cNvCxnSpPr>
            <a:stCxn id="103" idx="3"/>
          </p:cNvCxnSpPr>
          <p:nvPr/>
        </p:nvCxnSpPr>
        <p:spPr bwMode="auto">
          <a:xfrm flipV="1">
            <a:off x="2173905" y="5384688"/>
            <a:ext cx="903174" cy="4400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Line 14"/>
          <p:cNvSpPr>
            <a:spLocks noChangeShapeType="1"/>
          </p:cNvSpPr>
          <p:nvPr/>
        </p:nvSpPr>
        <p:spPr bwMode="auto">
          <a:xfrm>
            <a:off x="5505469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" name="Rounded Rectangular Callout 86"/>
          <p:cNvSpPr/>
          <p:nvPr/>
        </p:nvSpPr>
        <p:spPr bwMode="auto">
          <a:xfrm>
            <a:off x="5361963" y="657521"/>
            <a:ext cx="3444107" cy="1296678"/>
          </a:xfrm>
          <a:prstGeom prst="wedgeRoundRectCallout">
            <a:avLst>
              <a:gd name="adj1" fmla="val -12348"/>
              <a:gd name="adj2" fmla="val 14449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p points to the “bacon” node at location 1200. </a:t>
            </a:r>
          </a:p>
          <a:p>
            <a:br>
              <a:rPr lang="en-US" sz="900">
                <a:solidFill>
                  <a:schemeClr val="tx1"/>
                </a:solidFill>
                <a:cs typeface="Arial" charset="0"/>
              </a:rPr>
            </a:br>
            <a:r>
              <a:rPr lang="en-US" sz="1800">
                <a:solidFill>
                  <a:schemeClr val="tx1"/>
                </a:solidFill>
                <a:cs typeface="Arial" charset="0"/>
              </a:rPr>
              <a:t>It’s certainly valid.</a:t>
            </a:r>
            <a:br>
              <a:rPr lang="en-US" sz="1800">
                <a:solidFill>
                  <a:schemeClr val="tx1"/>
                </a:solidFill>
                <a:cs typeface="Arial" charset="0"/>
              </a:rPr>
            </a:b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9" name="Line 14"/>
          <p:cNvSpPr>
            <a:spLocks noChangeShapeType="1"/>
          </p:cNvSpPr>
          <p:nvPr/>
        </p:nvSpPr>
        <p:spPr bwMode="auto">
          <a:xfrm>
            <a:off x="5676211" y="39005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616037" y="5311582"/>
            <a:ext cx="7264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bacon</a:t>
            </a:r>
            <a:endParaRPr lang="en-US" sz="1600"/>
          </a:p>
        </p:txBody>
      </p:sp>
      <p:sp>
        <p:nvSpPr>
          <p:cNvPr id="105" name="Line 14"/>
          <p:cNvSpPr>
            <a:spLocks noChangeShapeType="1"/>
          </p:cNvSpPr>
          <p:nvPr/>
        </p:nvSpPr>
        <p:spPr bwMode="auto">
          <a:xfrm>
            <a:off x="5662821" y="42752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" name="Rounded Rectangular Callout 106"/>
          <p:cNvSpPr/>
          <p:nvPr/>
        </p:nvSpPr>
        <p:spPr bwMode="auto">
          <a:xfrm>
            <a:off x="5275313" y="6000882"/>
            <a:ext cx="2277310" cy="737395"/>
          </a:xfrm>
          <a:prstGeom prst="wedgeRoundRectCallout">
            <a:avLst>
              <a:gd name="adj1" fmla="val -92986"/>
              <a:gd name="adj2" fmla="val -9070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The next node is at location 3700.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651906" y="5607623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3700</a:t>
            </a:r>
          </a:p>
        </p:txBody>
      </p:sp>
      <p:sp>
        <p:nvSpPr>
          <p:cNvPr id="111" name="Line 14"/>
          <p:cNvSpPr>
            <a:spLocks noChangeShapeType="1"/>
          </p:cNvSpPr>
          <p:nvPr/>
        </p:nvSpPr>
        <p:spPr bwMode="auto">
          <a:xfrm>
            <a:off x="5486635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6" name="Line 14"/>
          <p:cNvSpPr>
            <a:spLocks noChangeShapeType="1"/>
          </p:cNvSpPr>
          <p:nvPr/>
        </p:nvSpPr>
        <p:spPr bwMode="auto">
          <a:xfrm>
            <a:off x="5663056" y="39005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654155" y="6048205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eggs</a:t>
            </a:r>
            <a:endParaRPr lang="en-US" sz="1800"/>
          </a:p>
        </p:txBody>
      </p:sp>
      <p:sp>
        <p:nvSpPr>
          <p:cNvPr id="128" name="Line 14"/>
          <p:cNvSpPr>
            <a:spLocks noChangeShapeType="1"/>
          </p:cNvSpPr>
          <p:nvPr/>
        </p:nvSpPr>
        <p:spPr bwMode="auto">
          <a:xfrm>
            <a:off x="5663056" y="42752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9" name="Rounded Rectangular Callout 128"/>
          <p:cNvSpPr/>
          <p:nvPr/>
        </p:nvSpPr>
        <p:spPr bwMode="auto">
          <a:xfrm>
            <a:off x="5604514" y="6000882"/>
            <a:ext cx="2277310" cy="737395"/>
          </a:xfrm>
          <a:prstGeom prst="wedgeRoundRectCallout">
            <a:avLst>
              <a:gd name="adj1" fmla="val -107114"/>
              <a:gd name="adj2" fmla="val 1378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The next node is at location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587442" y="6336979"/>
            <a:ext cx="816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err="1">
                <a:solidFill>
                  <a:srgbClr val="FF0000"/>
                </a:solidFill>
              </a:rPr>
              <a:t>nullptr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131" name="Straight Arrow Connector 130"/>
          <p:cNvCxnSpPr>
            <a:stCxn id="103" idx="3"/>
          </p:cNvCxnSpPr>
          <p:nvPr/>
        </p:nvCxnSpPr>
        <p:spPr bwMode="auto">
          <a:xfrm>
            <a:off x="2173905" y="5824726"/>
            <a:ext cx="903211" cy="2875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" name="Group 132"/>
          <p:cNvGrpSpPr/>
          <p:nvPr/>
        </p:nvGrpSpPr>
        <p:grpSpPr>
          <a:xfrm>
            <a:off x="1296858" y="5818426"/>
            <a:ext cx="1732377" cy="1369528"/>
            <a:chOff x="3307101" y="6103189"/>
            <a:chExt cx="1732377" cy="1369528"/>
          </a:xfrm>
        </p:grpSpPr>
        <p:pic>
          <p:nvPicPr>
            <p:cNvPr id="13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0827" y="6470241"/>
              <a:ext cx="738651" cy="515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Arc 134"/>
            <p:cNvSpPr/>
            <p:nvPr/>
          </p:nvSpPr>
          <p:spPr bwMode="auto">
            <a:xfrm>
              <a:off x="3307101" y="6103189"/>
              <a:ext cx="1370988" cy="1369528"/>
            </a:xfrm>
            <a:prstGeom prst="arc">
              <a:avLst>
                <a:gd name="adj1" fmla="val 17066456"/>
                <a:gd name="adj2" fmla="val 21343003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Line 14"/>
          <p:cNvSpPr>
            <a:spLocks noChangeShapeType="1"/>
          </p:cNvSpPr>
          <p:nvPr/>
        </p:nvSpPr>
        <p:spPr bwMode="auto">
          <a:xfrm>
            <a:off x="5505469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0" name="Text Box 3"/>
          <p:cNvSpPr txBox="1">
            <a:spLocks noChangeArrowheads="1"/>
          </p:cNvSpPr>
          <p:nvPr/>
        </p:nvSpPr>
        <p:spPr bwMode="auto">
          <a:xfrm>
            <a:off x="6513935" y="3070707"/>
            <a:ext cx="2237460" cy="338554"/>
          </a:xfrm>
          <a:prstGeom prst="rect">
            <a:avLst/>
          </a:prstGeom>
          <a:solidFill>
            <a:srgbClr val="E4E4F8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>
                <a:solidFill>
                  <a:srgbClr val="0070C0"/>
                </a:solidFill>
                <a:cs typeface="Arial" charset="0"/>
              </a:rPr>
              <a:t>p != </a:t>
            </a:r>
            <a:r>
              <a:rPr lang="en-US" sz="1600" err="1">
                <a:solidFill>
                  <a:srgbClr val="FF0000"/>
                </a:solidFill>
                <a:cs typeface="Arial" charset="0"/>
              </a:rPr>
              <a:t>nullptr</a:t>
            </a:r>
            <a:endParaRPr lang="en-US" sz="160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88755" y="3066573"/>
            <a:ext cx="260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)</a:t>
            </a:r>
            <a:endParaRPr lang="en-US" sz="1600"/>
          </a:p>
        </p:txBody>
      </p:sp>
      <p:sp>
        <p:nvSpPr>
          <p:cNvPr id="141" name="Text Box 3"/>
          <p:cNvSpPr txBox="1">
            <a:spLocks noChangeArrowheads="1"/>
          </p:cNvSpPr>
          <p:nvPr/>
        </p:nvSpPr>
        <p:spPr bwMode="auto">
          <a:xfrm>
            <a:off x="206608" y="809437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And there’s our complete printing loop!</a:t>
            </a: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273340" y="1478303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Any time we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iterate through one or more nodes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like this, it’s called a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“traversal”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113" name="Rounded Rectangular Callout 112"/>
          <p:cNvSpPr/>
          <p:nvPr/>
        </p:nvSpPr>
        <p:spPr bwMode="auto">
          <a:xfrm>
            <a:off x="5361964" y="654162"/>
            <a:ext cx="3444107" cy="1296678"/>
          </a:xfrm>
          <a:prstGeom prst="wedgeRoundRectCallout">
            <a:avLst>
              <a:gd name="adj1" fmla="val -12102"/>
              <a:gd name="adj2" fmla="val 14384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p points to the “eggs” node at location 3700. </a:t>
            </a:r>
          </a:p>
          <a:p>
            <a:br>
              <a:rPr lang="en-US" sz="900">
                <a:solidFill>
                  <a:schemeClr val="tx1"/>
                </a:solidFill>
                <a:cs typeface="Arial" charset="0"/>
              </a:rPr>
            </a:br>
            <a:r>
              <a:rPr lang="en-US" sz="1800">
                <a:solidFill>
                  <a:schemeClr val="tx1"/>
                </a:solidFill>
                <a:cs typeface="Arial" charset="0"/>
              </a:rPr>
              <a:t>It’s certainly valid.</a:t>
            </a:r>
            <a:br>
              <a:rPr lang="en-US" sz="1800">
                <a:solidFill>
                  <a:schemeClr val="tx1"/>
                </a:solidFill>
                <a:cs typeface="Arial" charset="0"/>
              </a:rPr>
            </a:b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8" name="Rounded Rectangular Callout 137"/>
          <p:cNvSpPr/>
          <p:nvPr/>
        </p:nvSpPr>
        <p:spPr bwMode="auto">
          <a:xfrm>
            <a:off x="5362973" y="657521"/>
            <a:ext cx="3639085" cy="1121216"/>
          </a:xfrm>
          <a:prstGeom prst="wedgeRoundRectCallout">
            <a:avLst>
              <a:gd name="adj1" fmla="val -14218"/>
              <a:gd name="adj2" fmla="val 17596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Whoa!  p now points to </a:t>
            </a:r>
            <a:r>
              <a:rPr lang="en-US" sz="16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.  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endParaRPr lang="en-US" sz="1600">
              <a:solidFill>
                <a:schemeClr val="tx1"/>
              </a:solidFill>
              <a:cs typeface="Arial" charset="0"/>
            </a:endParaRPr>
          </a:p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That’s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not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a valid node location!</a:t>
            </a:r>
          </a:p>
        </p:txBody>
      </p:sp>
      <p:sp>
        <p:nvSpPr>
          <p:cNvPr id="139" name="Rounded Rectangular Callout 138"/>
          <p:cNvSpPr/>
          <p:nvPr/>
        </p:nvSpPr>
        <p:spPr bwMode="auto">
          <a:xfrm>
            <a:off x="891819" y="1218129"/>
            <a:ext cx="4179714" cy="1121216"/>
          </a:xfrm>
          <a:prstGeom prst="wedgeRoundRectCallout">
            <a:avLst>
              <a:gd name="adj1" fmla="val 88167"/>
              <a:gd name="adj2" fmla="val 12462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So this answers our question!</a:t>
            </a:r>
          </a:p>
          <a:p>
            <a:endParaRPr lang="en-US" sz="1100">
              <a:solidFill>
                <a:schemeClr val="tx1"/>
              </a:solidFill>
              <a:cs typeface="Arial" charset="0"/>
            </a:endParaRPr>
          </a:p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If p’s value is </a:t>
            </a:r>
            <a:r>
              <a:rPr lang="en-US" sz="16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, it does NOT point to a valid node.  Otherwise it does.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678933" y="2377985"/>
            <a:ext cx="2091846" cy="17749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This is a linked list traversal!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46" name="Text Box 3"/>
          <p:cNvSpPr txBox="1">
            <a:spLocks noChangeArrowheads="1"/>
          </p:cNvSpPr>
          <p:nvPr/>
        </p:nvSpPr>
        <p:spPr bwMode="auto">
          <a:xfrm>
            <a:off x="818730" y="2581555"/>
            <a:ext cx="35944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Alright, now let’s learn how to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add nodes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to our list!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233848" y="77299"/>
            <a:ext cx="3818436" cy="6713185"/>
            <a:chOff x="5233848" y="77299"/>
            <a:chExt cx="3818436" cy="6713185"/>
          </a:xfrm>
        </p:grpSpPr>
        <p:sp>
          <p:nvSpPr>
            <p:cNvPr id="148" name="Rectangle 147"/>
            <p:cNvSpPr/>
            <p:nvPr/>
          </p:nvSpPr>
          <p:spPr bwMode="auto">
            <a:xfrm>
              <a:off x="5237070" y="77299"/>
              <a:ext cx="3815214" cy="2993407"/>
            </a:xfrm>
            <a:prstGeom prst="rect">
              <a:avLst/>
            </a:prstGeom>
            <a:solidFill>
              <a:srgbClr val="E4E4F8">
                <a:alpha val="9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5233848" y="4755207"/>
              <a:ext cx="3815214" cy="2035277"/>
            </a:xfrm>
            <a:prstGeom prst="rect">
              <a:avLst/>
            </a:prstGeom>
            <a:solidFill>
              <a:srgbClr val="E4E4F8">
                <a:alpha val="9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45" name="Rounded Rectangular Callout 144"/>
          <p:cNvSpPr/>
          <p:nvPr/>
        </p:nvSpPr>
        <p:spPr bwMode="auto">
          <a:xfrm>
            <a:off x="5361963" y="169333"/>
            <a:ext cx="3639085" cy="1609404"/>
          </a:xfrm>
          <a:prstGeom prst="wedgeRoundRectCallout">
            <a:avLst>
              <a:gd name="adj1" fmla="val -1421"/>
              <a:gd name="adj2" fmla="val 13727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When we use the condition: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br>
              <a:rPr lang="en-US" sz="900">
                <a:solidFill>
                  <a:schemeClr val="tx1"/>
                </a:solidFill>
                <a:cs typeface="Arial" charset="0"/>
              </a:rPr>
            </a:br>
            <a:r>
              <a:rPr lang="en-US" sz="1600">
                <a:solidFill>
                  <a:srgbClr val="6600CC"/>
                </a:solidFill>
                <a:cs typeface="Arial" charset="0"/>
              </a:rPr>
              <a:t>while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(p != </a:t>
            </a:r>
            <a:r>
              <a:rPr lang="en-US" sz="16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)  { … } 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br>
              <a:rPr lang="en-US" sz="600">
                <a:solidFill>
                  <a:schemeClr val="tx1"/>
                </a:solidFill>
                <a:cs typeface="Arial" charset="0"/>
              </a:rPr>
            </a:br>
            <a:r>
              <a:rPr lang="en-US" sz="1600">
                <a:solidFill>
                  <a:schemeClr val="tx1"/>
                </a:solidFill>
                <a:cs typeface="Arial" charset="0"/>
              </a:rPr>
              <a:t>the loop will process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EVERY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node in the list and only stop once it’s gone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PAST 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the end of the list.</a:t>
            </a:r>
          </a:p>
        </p:txBody>
      </p:sp>
    </p:spTree>
    <p:extLst>
      <p:ext uri="{BB962C8B-B14F-4D97-AF65-F5344CB8AC3E}">
        <p14:creationId xmlns:p14="http://schemas.microsoft.com/office/powerpoint/2010/main" val="115808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-0.33229 -0.537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5" y="-2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0.22951 0.116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6" y="583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33125 -0.5953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3" y="-2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-0.23594 0.0069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6" y="34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-0.3368 -0.65834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0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-0.2349 -0.09792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53" y="-4907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2031 -0.00046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3.33333E-6 0.20069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37" grpId="0" animBg="1"/>
      <p:bldP spid="75" grpId="0" animBg="1"/>
      <p:bldP spid="75" grpId="1" animBg="1"/>
      <p:bldP spid="76" grpId="0" animBg="1"/>
      <p:bldP spid="76" grpId="1" animBg="1"/>
      <p:bldP spid="3" grpId="0"/>
      <p:bldP spid="3" grpId="1"/>
      <p:bldP spid="3" grpId="2"/>
      <p:bldP spid="77" grpId="0" animBg="1"/>
      <p:bldP spid="77" grpId="1" animBg="1"/>
      <p:bldP spid="83" grpId="0" animBg="1"/>
      <p:bldP spid="83" grpId="1" animBg="1"/>
      <p:bldP spid="72" grpId="0"/>
      <p:bldP spid="72" grpId="1"/>
      <p:bldP spid="72" grpId="2"/>
      <p:bldP spid="86" grpId="0" animBg="1"/>
      <p:bldP spid="86" grpId="1" animBg="1"/>
      <p:bldP spid="87" grpId="0" animBg="1"/>
      <p:bldP spid="87" grpId="1" animBg="1"/>
      <p:bldP spid="89" grpId="0" animBg="1"/>
      <p:bldP spid="89" grpId="1" animBg="1"/>
      <p:bldP spid="93" grpId="0"/>
      <p:bldP spid="93" grpId="1"/>
      <p:bldP spid="93" grpId="2"/>
      <p:bldP spid="105" grpId="0" animBg="1"/>
      <p:bldP spid="105" grpId="1" animBg="1"/>
      <p:bldP spid="107" grpId="0" animBg="1"/>
      <p:bldP spid="107" grpId="1" animBg="1"/>
      <p:bldP spid="110" grpId="0"/>
      <p:bldP spid="110" grpId="1"/>
      <p:bldP spid="110" grpId="2"/>
      <p:bldP spid="111" grpId="0" animBg="1"/>
      <p:bldP spid="111" grpId="1" animBg="1"/>
      <p:bldP spid="126" grpId="0" animBg="1"/>
      <p:bldP spid="126" grpId="1" animBg="1"/>
      <p:bldP spid="127" grpId="0"/>
      <p:bldP spid="127" grpId="1"/>
      <p:bldP spid="127" grpId="2"/>
      <p:bldP spid="128" grpId="0" animBg="1"/>
      <p:bldP spid="128" grpId="1" animBg="1"/>
      <p:bldP spid="129" grpId="0" animBg="1"/>
      <p:bldP spid="129" grpId="1" animBg="1"/>
      <p:bldP spid="130" grpId="0"/>
      <p:bldP spid="130" grpId="1"/>
      <p:bldP spid="136" grpId="0" animBg="1"/>
      <p:bldP spid="136" grpId="1" animBg="1"/>
      <p:bldP spid="140" grpId="0" animBg="1"/>
      <p:bldP spid="2" grpId="0"/>
      <p:bldP spid="141" grpId="0"/>
      <p:bldP spid="142" grpId="0"/>
      <p:bldP spid="113" grpId="0" animBg="1"/>
      <p:bldP spid="113" grpId="1" animBg="1"/>
      <p:bldP spid="138" grpId="0" animBg="1"/>
      <p:bldP spid="138" grpId="1" animBg="1"/>
      <p:bldP spid="139" grpId="0" animBg="1"/>
      <p:bldP spid="139" grpId="1" animBg="1"/>
      <p:bldP spid="8" grpId="0" animBg="1"/>
      <p:bldP spid="8" grpId="1" animBg="1"/>
      <p:bldP spid="8" grpId="2" animBg="1"/>
      <p:bldP spid="146" grpId="0"/>
      <p:bldP spid="145" grpId="0" animBg="1"/>
      <p:bldP spid="14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Adding an Item </a:t>
            </a:r>
            <a:r>
              <a:rPr lang="en-US" sz="2400"/>
              <a:t>to a Linked List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private:   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502710" y="4053265"/>
            <a:ext cx="782393" cy="647711"/>
            <a:chOff x="4272" y="696"/>
            <a:chExt cx="538" cy="408"/>
          </a:xfrm>
        </p:grpSpPr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head</a:t>
              </a: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79132" y="4358864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/>
          </a:p>
        </p:txBody>
      </p:sp>
      <p:grpSp>
        <p:nvGrpSpPr>
          <p:cNvPr id="69" name="Group 68"/>
          <p:cNvGrpSpPr/>
          <p:nvPr/>
        </p:nvGrpSpPr>
        <p:grpSpPr>
          <a:xfrm>
            <a:off x="2489785" y="4945379"/>
            <a:ext cx="2266088" cy="1734621"/>
            <a:chOff x="2243969" y="4133709"/>
            <a:chExt cx="2900175" cy="2202841"/>
          </a:xfrm>
        </p:grpSpPr>
        <p:grpSp>
          <p:nvGrpSpPr>
            <p:cNvPr id="70" name="Group 69"/>
            <p:cNvGrpSpPr/>
            <p:nvPr/>
          </p:nvGrpSpPr>
          <p:grpSpPr>
            <a:xfrm>
              <a:off x="2246729" y="4133709"/>
              <a:ext cx="2897415" cy="1022430"/>
              <a:chOff x="2246729" y="2946250"/>
              <a:chExt cx="2897415" cy="1022430"/>
            </a:xfrm>
          </p:grpSpPr>
          <p:grpSp>
            <p:nvGrpSpPr>
              <p:cNvPr id="86" name="Group 15"/>
              <p:cNvGrpSpPr>
                <a:grpSpLocks/>
              </p:cNvGrpSpPr>
              <p:nvPr/>
            </p:nvGrpSpPr>
            <p:grpSpPr bwMode="auto">
              <a:xfrm>
                <a:off x="2246729" y="3016997"/>
                <a:ext cx="2083967" cy="951683"/>
                <a:chOff x="839" y="1095"/>
                <a:chExt cx="1417" cy="729"/>
              </a:xfrm>
            </p:grpSpPr>
            <p:sp>
              <p:nvSpPr>
                <p:cNvPr id="88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39" y="1095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value</a:t>
                  </a:r>
                </a:p>
              </p:txBody>
            </p:sp>
            <p:sp>
              <p:nvSpPr>
                <p:cNvPr id="90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9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49" y="1435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next</a:t>
                  </a:r>
                  <a:endParaRPr lang="en-US" sz="1400"/>
                </a:p>
              </p:txBody>
            </p:sp>
            <p:sp>
              <p:nvSpPr>
                <p:cNvPr id="92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87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243969" y="5314120"/>
              <a:ext cx="2890061" cy="1022430"/>
              <a:chOff x="2254083" y="2946250"/>
              <a:chExt cx="2890061" cy="1022430"/>
            </a:xfrm>
          </p:grpSpPr>
          <p:grpSp>
            <p:nvGrpSpPr>
              <p:cNvPr id="79" name="Group 15"/>
              <p:cNvGrpSpPr>
                <a:grpSpLocks/>
              </p:cNvGrpSpPr>
              <p:nvPr/>
            </p:nvGrpSpPr>
            <p:grpSpPr bwMode="auto">
              <a:xfrm>
                <a:off x="2254083" y="3028746"/>
                <a:ext cx="2076614" cy="939934"/>
                <a:chOff x="844" y="1104"/>
                <a:chExt cx="1412" cy="720"/>
              </a:xfrm>
            </p:grpSpPr>
            <p:sp>
              <p:nvSpPr>
                <p:cNvPr id="81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44" y="1119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value</a:t>
                  </a:r>
                  <a:endParaRPr lang="en-US" sz="1400"/>
                </a:p>
              </p:txBody>
            </p:sp>
            <p:sp>
              <p:nvSpPr>
                <p:cNvPr id="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64" y="1419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next</a:t>
                  </a:r>
                  <a:endParaRPr lang="en-US" sz="1600"/>
                </a:p>
              </p:txBody>
            </p:sp>
            <p:sp>
              <p:nvSpPr>
                <p:cNvPr id="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80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73" name="Text Box 30"/>
            <p:cNvSpPr txBox="1">
              <a:spLocks noChangeArrowheads="1"/>
            </p:cNvSpPr>
            <p:nvPr/>
          </p:nvSpPr>
          <p:spPr bwMode="auto">
            <a:xfrm>
              <a:off x="3053866" y="4208069"/>
              <a:ext cx="1266215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"bacon"</a:t>
              </a:r>
            </a:p>
          </p:txBody>
        </p:sp>
        <p:cxnSp>
          <p:nvCxnSpPr>
            <p:cNvPr id="74" name="Curved Connector 73"/>
            <p:cNvCxnSpPr/>
            <p:nvPr/>
          </p:nvCxnSpPr>
          <p:spPr bwMode="auto">
            <a:xfrm>
              <a:off x="4237261" y="4884531"/>
              <a:ext cx="107950" cy="5304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3104497" y="5391636"/>
              <a:ext cx="1200566" cy="508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accent2"/>
                  </a:solidFill>
                </a:rPr>
                <a:t>"eggs"</a:t>
              </a: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3092441" y="5809310"/>
              <a:ext cx="1247752" cy="508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err="1">
                  <a:solidFill>
                    <a:srgbClr val="FF0000"/>
                  </a:solidFill>
                </a:rPr>
                <a:t>nullptr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88241" y="4649827"/>
              <a:ext cx="958484" cy="469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800"/>
            </a:p>
          </p:txBody>
        </p:sp>
      </p:grpSp>
      <p:cxnSp>
        <p:nvCxnSpPr>
          <p:cNvPr id="16" name="Curved Connector 15"/>
          <p:cNvCxnSpPr>
            <a:stCxn id="47" idx="3"/>
          </p:cNvCxnSpPr>
          <p:nvPr/>
        </p:nvCxnSpPr>
        <p:spPr bwMode="auto">
          <a:xfrm>
            <a:off x="1270560" y="4548574"/>
            <a:ext cx="1250112" cy="46176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291676" y="754559"/>
            <a:ext cx="43751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There are three places you can </a:t>
            </a:r>
            <a:br>
              <a:rPr lang="en-US" sz="1800"/>
            </a:br>
            <a:r>
              <a:rPr lang="en-US" sz="1800"/>
              <a:t>insert a new item into a linked list:</a:t>
            </a:r>
          </a:p>
          <a:p>
            <a:pPr algn="l"/>
            <a:endParaRPr lang="en-US" sz="800">
              <a:solidFill>
                <a:srgbClr val="6600CC"/>
              </a:solidFill>
            </a:endParaRPr>
          </a:p>
          <a:p>
            <a:pPr lvl="1" algn="l"/>
            <a:r>
              <a:rPr lang="en-US" sz="1600">
                <a:solidFill>
                  <a:srgbClr val="6600CC"/>
                </a:solidFill>
              </a:rPr>
              <a:t>            at the </a:t>
            </a:r>
            <a:r>
              <a:rPr lang="en-US" sz="1600">
                <a:solidFill>
                  <a:srgbClr val="FF0000"/>
                </a:solidFill>
              </a:rPr>
              <a:t>top</a:t>
            </a:r>
            <a:r>
              <a:rPr lang="en-US" sz="1600">
                <a:solidFill>
                  <a:srgbClr val="6600CC"/>
                </a:solidFill>
              </a:rPr>
              <a:t> of the list</a:t>
            </a:r>
          </a:p>
          <a:p>
            <a:pPr lvl="1" algn="l"/>
            <a:r>
              <a:rPr lang="en-US" sz="1600">
                <a:solidFill>
                  <a:srgbClr val="6600CC"/>
                </a:solidFill>
              </a:rPr>
              <a:t>            at the </a:t>
            </a:r>
            <a:r>
              <a:rPr lang="en-US" sz="1600">
                <a:solidFill>
                  <a:srgbClr val="FF0000"/>
                </a:solidFill>
              </a:rPr>
              <a:t>end</a:t>
            </a:r>
            <a:r>
              <a:rPr lang="en-US" sz="1600">
                <a:solidFill>
                  <a:srgbClr val="6600CC"/>
                </a:solidFill>
              </a:rPr>
              <a:t> of the list </a:t>
            </a:r>
          </a:p>
          <a:p>
            <a:pPr lvl="1" algn="l"/>
            <a:r>
              <a:rPr lang="en-US" sz="1600">
                <a:solidFill>
                  <a:srgbClr val="6600CC"/>
                </a:solidFill>
              </a:rPr>
              <a:t>          somewhere in the </a:t>
            </a:r>
            <a:r>
              <a:rPr lang="en-US" sz="160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62037" y="2313342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The algorithm to insert at the </a:t>
            </a:r>
            <a:r>
              <a:rPr lang="en-US" sz="1800">
                <a:solidFill>
                  <a:srgbClr val="990000"/>
                </a:solidFill>
              </a:rPr>
              <a:t>top </a:t>
            </a:r>
            <a:r>
              <a:rPr lang="en-US" sz="1800"/>
              <a:t>is the </a:t>
            </a:r>
            <a:r>
              <a:rPr lang="en-US" sz="1800">
                <a:solidFill>
                  <a:srgbClr val="006666"/>
                </a:solidFill>
              </a:rPr>
              <a:t>easiest to code </a:t>
            </a:r>
            <a:r>
              <a:rPr lang="en-US" sz="1800"/>
              <a:t>and also </a:t>
            </a:r>
            <a:r>
              <a:rPr lang="en-US" sz="1800">
                <a:solidFill>
                  <a:srgbClr val="006666"/>
                </a:solidFill>
              </a:rPr>
              <a:t>runs the</a:t>
            </a:r>
            <a:r>
              <a:rPr lang="en-US" sz="1800"/>
              <a:t> </a:t>
            </a:r>
            <a:r>
              <a:rPr lang="en-US" sz="1800">
                <a:solidFill>
                  <a:srgbClr val="006666"/>
                </a:solidFill>
              </a:rPr>
              <a:t>fastest</a:t>
            </a:r>
            <a:r>
              <a:rPr lang="en-US" sz="1800"/>
              <a:t>. </a:t>
            </a:r>
          </a:p>
        </p:txBody>
      </p:sp>
      <p:sp>
        <p:nvSpPr>
          <p:cNvPr id="96" name="Text Box 84"/>
          <p:cNvSpPr txBox="1">
            <a:spLocks noChangeArrowheads="1"/>
          </p:cNvSpPr>
          <p:nvPr/>
        </p:nvSpPr>
        <p:spPr bwMode="auto">
          <a:xfrm>
            <a:off x="709189" y="3047146"/>
            <a:ext cx="38957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Let’s see this one first, and add some </a:t>
            </a:r>
            <a:r>
              <a:rPr lang="en-US" sz="1800">
                <a:solidFill>
                  <a:srgbClr val="FF0000"/>
                </a:solidFill>
              </a:rPr>
              <a:t>“OJ”</a:t>
            </a:r>
            <a:r>
              <a:rPr lang="en-US" sz="1800"/>
              <a:t> to the top of our list!</a:t>
            </a:r>
          </a:p>
        </p:txBody>
      </p:sp>
      <p:sp>
        <p:nvSpPr>
          <p:cNvPr id="8" name="Left Arrow 7"/>
          <p:cNvSpPr/>
          <p:nvPr/>
        </p:nvSpPr>
        <p:spPr bwMode="auto">
          <a:xfrm rot="20745375">
            <a:off x="2717572" y="4036660"/>
            <a:ext cx="1217480" cy="1023827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Here</a:t>
            </a:r>
          </a:p>
        </p:txBody>
      </p:sp>
      <p:sp>
        <p:nvSpPr>
          <p:cNvPr id="98" name="Left Arrow 97"/>
          <p:cNvSpPr/>
          <p:nvPr/>
        </p:nvSpPr>
        <p:spPr bwMode="auto">
          <a:xfrm rot="20353435">
            <a:off x="4155401" y="5978495"/>
            <a:ext cx="1217480" cy="1023827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Here</a:t>
            </a:r>
          </a:p>
        </p:txBody>
      </p:sp>
      <p:sp>
        <p:nvSpPr>
          <p:cNvPr id="100" name="Left Arrow 99"/>
          <p:cNvSpPr/>
          <p:nvPr/>
        </p:nvSpPr>
        <p:spPr bwMode="auto">
          <a:xfrm rot="20982616">
            <a:off x="4340716" y="4975570"/>
            <a:ext cx="1980959" cy="116589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/>
              <a:t>Or somewhere in the middle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8533" y="754559"/>
            <a:ext cx="4935573" cy="2971649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5468232" y="1760786"/>
            <a:ext cx="3530531" cy="241881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8370" y="2262956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Allocate a new node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08370" y="277097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Put value v in the node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522621" y="4002010"/>
            <a:ext cx="2235201" cy="805109"/>
            <a:chOff x="2283499" y="2946250"/>
            <a:chExt cx="2860645" cy="1022429"/>
          </a:xfrm>
        </p:grpSpPr>
        <p:grpSp>
          <p:nvGrpSpPr>
            <p:cNvPr id="142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44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45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value</a:t>
                </a:r>
              </a:p>
            </p:txBody>
          </p:sp>
          <p:sp>
            <p:nvSpPr>
              <p:cNvPr id="146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47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  <a:endParaRPr lang="en-US" sz="1600"/>
              </a:p>
            </p:txBody>
          </p:sp>
          <p:sp>
            <p:nvSpPr>
              <p:cNvPr id="148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43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876422" cy="42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68233" y="1739318"/>
            <a:ext cx="3530531" cy="3384077"/>
            <a:chOff x="5468233" y="2077998"/>
            <a:chExt cx="3530531" cy="3384077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r>
                <a:rPr lang="en-US" sz="1800"/>
                <a:t>}</a:t>
              </a:r>
            </a:p>
            <a:p>
              <a:endParaRPr lang="en-US" sz="1800"/>
            </a:p>
            <a:p>
              <a:r>
                <a:rPr lang="en-US" sz="1800"/>
                <a:t>…</a:t>
              </a:r>
            </a:p>
          </p:txBody>
        </p:sp>
      </p:grpSp>
      <p:sp>
        <p:nvSpPr>
          <p:cNvPr id="101" name="Rounded Rectangular Callout 100"/>
          <p:cNvSpPr/>
          <p:nvPr/>
        </p:nvSpPr>
        <p:spPr bwMode="auto">
          <a:xfrm>
            <a:off x="1557372" y="2032045"/>
            <a:ext cx="3496733" cy="509566"/>
          </a:xfrm>
          <a:prstGeom prst="wedgeRoundRectCallout">
            <a:avLst>
              <a:gd name="adj1" fmla="val 66290"/>
              <a:gd name="adj2" fmla="val 1344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OK, so what’s our algorithm?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2" name="Rounded Rectangular Callout 101"/>
          <p:cNvSpPr/>
          <p:nvPr/>
        </p:nvSpPr>
        <p:spPr bwMode="auto">
          <a:xfrm>
            <a:off x="1968529" y="1041400"/>
            <a:ext cx="3298736" cy="822820"/>
          </a:xfrm>
          <a:prstGeom prst="wedgeRoundRectCallout">
            <a:avLst>
              <a:gd name="adj1" fmla="val 66305"/>
              <a:gd name="adj2" fmla="val 12183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Well, first we have to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allocate a new node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to hold our new value. </a:t>
            </a:r>
          </a:p>
        </p:txBody>
      </p:sp>
      <p:sp>
        <p:nvSpPr>
          <p:cNvPr id="154" name="Rounded Rectangular Callout 153"/>
          <p:cNvSpPr/>
          <p:nvPr/>
        </p:nvSpPr>
        <p:spPr bwMode="auto">
          <a:xfrm>
            <a:off x="1968529" y="1805131"/>
            <a:ext cx="3265319" cy="786493"/>
          </a:xfrm>
          <a:prstGeom prst="wedgeRoundRectCallout">
            <a:avLst>
              <a:gd name="adj1" fmla="val 66048"/>
              <a:gd name="adj2" fmla="val 9405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Second, we need to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put the new </a:t>
            </a:r>
            <a:br>
              <a:rPr lang="en-US" sz="1600">
                <a:solidFill>
                  <a:srgbClr val="FF0000"/>
                </a:solidFill>
                <a:cs typeface="Arial" charset="0"/>
              </a:rPr>
            </a:br>
            <a:r>
              <a:rPr lang="en-US" sz="1600">
                <a:solidFill>
                  <a:srgbClr val="FF0000"/>
                </a:solidFill>
                <a:cs typeface="Arial" charset="0"/>
              </a:rPr>
              <a:t>item into our new node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. 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1" name="Rounded Rectangular Callout 160"/>
          <p:cNvSpPr/>
          <p:nvPr/>
        </p:nvSpPr>
        <p:spPr bwMode="auto">
          <a:xfrm>
            <a:off x="1092452" y="2783034"/>
            <a:ext cx="3129197" cy="599439"/>
          </a:xfrm>
          <a:prstGeom prst="wedgeRoundRectCallout">
            <a:avLst>
              <a:gd name="adj1" fmla="val -59119"/>
              <a:gd name="adj2" fmla="val 17456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And finally let’s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link our head pointer to our new node.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708370" y="3134404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Link the new node to the</a:t>
            </a:r>
            <a:br>
              <a:rPr lang="en-US" sz="1800"/>
            </a:br>
            <a:r>
              <a:rPr lang="en-US" sz="1800"/>
              <a:t>old top node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708370" y="3726208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Link the head pointer to</a:t>
            </a:r>
            <a:br>
              <a:rPr lang="en-US" sz="1800"/>
            </a:br>
            <a:r>
              <a:rPr lang="en-US" sz="1800"/>
              <a:t>our new top node</a:t>
            </a:r>
          </a:p>
        </p:txBody>
      </p:sp>
      <p:sp>
        <p:nvSpPr>
          <p:cNvPr id="166" name="Text Box 30"/>
          <p:cNvSpPr txBox="1">
            <a:spLocks noChangeArrowheads="1"/>
          </p:cNvSpPr>
          <p:nvPr/>
        </p:nvSpPr>
        <p:spPr bwMode="auto">
          <a:xfrm>
            <a:off x="3189612" y="4039957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“OJ"</a:t>
            </a:r>
          </a:p>
        </p:txBody>
      </p:sp>
      <p:sp>
        <p:nvSpPr>
          <p:cNvPr id="162" name="Rounded Rectangular Callout 161"/>
          <p:cNvSpPr/>
          <p:nvPr/>
        </p:nvSpPr>
        <p:spPr bwMode="auto">
          <a:xfrm>
            <a:off x="5494342" y="3946587"/>
            <a:ext cx="3286804" cy="672626"/>
          </a:xfrm>
          <a:prstGeom prst="wedgeRoundRectCallout">
            <a:avLst>
              <a:gd name="adj1" fmla="val -95950"/>
              <a:gd name="adj2" fmla="val 4320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Then let’s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link our new node 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to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 the old top node 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in the list.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224685" y="4400822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/>
          </a:p>
        </p:txBody>
      </p:sp>
      <p:cxnSp>
        <p:nvCxnSpPr>
          <p:cNvPr id="168" name="Curved Connector 167"/>
          <p:cNvCxnSpPr/>
          <p:nvPr/>
        </p:nvCxnSpPr>
        <p:spPr bwMode="auto">
          <a:xfrm>
            <a:off x="4013400" y="4598252"/>
            <a:ext cx="84348" cy="417733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Text Box 34"/>
          <p:cNvSpPr txBox="1">
            <a:spLocks noChangeArrowheads="1"/>
          </p:cNvSpPr>
          <p:nvPr/>
        </p:nvSpPr>
        <p:spPr bwMode="auto">
          <a:xfrm>
            <a:off x="510381" y="4366007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8000</a:t>
            </a:r>
          </a:p>
        </p:txBody>
      </p:sp>
      <p:cxnSp>
        <p:nvCxnSpPr>
          <p:cNvPr id="170" name="Curved Connector 169"/>
          <p:cNvCxnSpPr/>
          <p:nvPr/>
        </p:nvCxnSpPr>
        <p:spPr bwMode="auto">
          <a:xfrm flipV="1">
            <a:off x="1270560" y="4108642"/>
            <a:ext cx="1263552" cy="43993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Right Arrow 181"/>
          <p:cNvSpPr/>
          <p:nvPr/>
        </p:nvSpPr>
        <p:spPr bwMode="auto">
          <a:xfrm>
            <a:off x="3272132" y="2462856"/>
            <a:ext cx="2480470" cy="187770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two steps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must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be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in this order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1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-0.0463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2.77778E-6 0.1044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  <p:bldP spid="34" grpId="0"/>
      <p:bldP spid="36" grpId="0"/>
      <p:bldP spid="152" grpId="0"/>
      <p:bldP spid="152" grpId="1"/>
      <p:bldP spid="37" grpId="0"/>
      <p:bldP spid="64" grpId="0"/>
      <p:bldP spid="94" grpId="0" uiExpand="1" build="p"/>
      <p:bldP spid="95" grpId="0"/>
      <p:bldP spid="96" grpId="0"/>
      <p:bldP spid="8" grpId="0" animBg="1"/>
      <p:bldP spid="8" grpId="1" animBg="1"/>
      <p:bldP spid="98" grpId="0" animBg="1"/>
      <p:bldP spid="98" grpId="1" animBg="1"/>
      <p:bldP spid="100" grpId="0" animBg="1"/>
      <p:bldP spid="100" grpId="1" animBg="1"/>
      <p:bldP spid="10" grpId="0" animBg="1"/>
      <p:bldP spid="153" grpId="0" animBg="1"/>
      <p:bldP spid="12" grpId="0"/>
      <p:bldP spid="33" grpId="0"/>
      <p:bldP spid="103" grpId="0"/>
      <p:bldP spid="101" grpId="0" animBg="1"/>
      <p:bldP spid="101" grpId="1" animBg="1"/>
      <p:bldP spid="102" grpId="0" animBg="1"/>
      <p:bldP spid="102" grpId="1" animBg="1"/>
      <p:bldP spid="154" grpId="0" animBg="1"/>
      <p:bldP spid="154" grpId="1" animBg="1"/>
      <p:bldP spid="161" grpId="0" animBg="1"/>
      <p:bldP spid="161" grpId="1" animBg="1"/>
      <p:bldP spid="163" grpId="0"/>
      <p:bldP spid="164" grpId="0"/>
      <p:bldP spid="166" grpId="0"/>
      <p:bldP spid="162" grpId="0" animBg="1"/>
      <p:bldP spid="162" grpId="1" animBg="1"/>
      <p:bldP spid="167" grpId="0"/>
      <p:bldP spid="169" grpId="0"/>
      <p:bldP spid="182" grpId="0" animBg="1"/>
      <p:bldP spid="182" grpId="1" animBg="1"/>
      <p:bldP spid="182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Adding an Item </a:t>
            </a:r>
            <a:r>
              <a:rPr lang="en-US" sz="2400"/>
              <a:t>to the Front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private:   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502710" y="4053265"/>
            <a:ext cx="782393" cy="647711"/>
            <a:chOff x="4272" y="696"/>
            <a:chExt cx="538" cy="408"/>
          </a:xfrm>
        </p:grpSpPr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head</a:t>
              </a: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79132" y="4358864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/>
          </a:p>
        </p:txBody>
      </p:sp>
      <p:grpSp>
        <p:nvGrpSpPr>
          <p:cNvPr id="69" name="Group 68"/>
          <p:cNvGrpSpPr/>
          <p:nvPr/>
        </p:nvGrpSpPr>
        <p:grpSpPr>
          <a:xfrm>
            <a:off x="2489785" y="4945379"/>
            <a:ext cx="2266088" cy="1734621"/>
            <a:chOff x="2243969" y="4133709"/>
            <a:chExt cx="2900175" cy="2202841"/>
          </a:xfrm>
        </p:grpSpPr>
        <p:grpSp>
          <p:nvGrpSpPr>
            <p:cNvPr id="70" name="Group 69"/>
            <p:cNvGrpSpPr/>
            <p:nvPr/>
          </p:nvGrpSpPr>
          <p:grpSpPr>
            <a:xfrm>
              <a:off x="2246729" y="4133709"/>
              <a:ext cx="2897415" cy="1022430"/>
              <a:chOff x="2246729" y="2946250"/>
              <a:chExt cx="2897415" cy="1022430"/>
            </a:xfrm>
          </p:grpSpPr>
          <p:grpSp>
            <p:nvGrpSpPr>
              <p:cNvPr id="86" name="Group 15"/>
              <p:cNvGrpSpPr>
                <a:grpSpLocks/>
              </p:cNvGrpSpPr>
              <p:nvPr/>
            </p:nvGrpSpPr>
            <p:grpSpPr bwMode="auto">
              <a:xfrm>
                <a:off x="2246729" y="3016997"/>
                <a:ext cx="2083967" cy="951683"/>
                <a:chOff x="839" y="1095"/>
                <a:chExt cx="1417" cy="729"/>
              </a:xfrm>
            </p:grpSpPr>
            <p:sp>
              <p:nvSpPr>
                <p:cNvPr id="88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39" y="1095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value</a:t>
                  </a:r>
                </a:p>
              </p:txBody>
            </p:sp>
            <p:sp>
              <p:nvSpPr>
                <p:cNvPr id="90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9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49" y="1435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next</a:t>
                  </a:r>
                  <a:endParaRPr lang="en-US" sz="1400"/>
                </a:p>
              </p:txBody>
            </p:sp>
            <p:sp>
              <p:nvSpPr>
                <p:cNvPr id="92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87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243969" y="5314120"/>
              <a:ext cx="2890061" cy="1022430"/>
              <a:chOff x="2254083" y="2946250"/>
              <a:chExt cx="2890061" cy="1022430"/>
            </a:xfrm>
          </p:grpSpPr>
          <p:grpSp>
            <p:nvGrpSpPr>
              <p:cNvPr id="79" name="Group 15"/>
              <p:cNvGrpSpPr>
                <a:grpSpLocks/>
              </p:cNvGrpSpPr>
              <p:nvPr/>
            </p:nvGrpSpPr>
            <p:grpSpPr bwMode="auto">
              <a:xfrm>
                <a:off x="2254083" y="3028746"/>
                <a:ext cx="2076614" cy="939934"/>
                <a:chOff x="844" y="1104"/>
                <a:chExt cx="1412" cy="720"/>
              </a:xfrm>
            </p:grpSpPr>
            <p:sp>
              <p:nvSpPr>
                <p:cNvPr id="81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44" y="1119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value</a:t>
                  </a:r>
                  <a:endParaRPr lang="en-US" sz="1400"/>
                </a:p>
              </p:txBody>
            </p:sp>
            <p:sp>
              <p:nvSpPr>
                <p:cNvPr id="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64" y="1419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next</a:t>
                  </a:r>
                  <a:endParaRPr lang="en-US" sz="1600"/>
                </a:p>
              </p:txBody>
            </p:sp>
            <p:sp>
              <p:nvSpPr>
                <p:cNvPr id="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80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73" name="Text Box 30"/>
            <p:cNvSpPr txBox="1">
              <a:spLocks noChangeArrowheads="1"/>
            </p:cNvSpPr>
            <p:nvPr/>
          </p:nvSpPr>
          <p:spPr bwMode="auto">
            <a:xfrm>
              <a:off x="3053866" y="4208069"/>
              <a:ext cx="1266215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"bacon"</a:t>
              </a:r>
            </a:p>
          </p:txBody>
        </p:sp>
        <p:cxnSp>
          <p:nvCxnSpPr>
            <p:cNvPr id="74" name="Curved Connector 73"/>
            <p:cNvCxnSpPr/>
            <p:nvPr/>
          </p:nvCxnSpPr>
          <p:spPr bwMode="auto">
            <a:xfrm>
              <a:off x="4237261" y="4884531"/>
              <a:ext cx="107950" cy="5304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3104497" y="5391636"/>
              <a:ext cx="1200566" cy="508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accent2"/>
                  </a:solidFill>
                </a:rPr>
                <a:t>"eggs"</a:t>
              </a: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3092441" y="5809310"/>
              <a:ext cx="1247752" cy="508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err="1">
                  <a:solidFill>
                    <a:srgbClr val="FF0000"/>
                  </a:solidFill>
                </a:rPr>
                <a:t>nullptr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88241" y="4649827"/>
              <a:ext cx="958484" cy="469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800"/>
            </a:p>
          </p:txBody>
        </p:sp>
      </p:grpSp>
      <p:cxnSp>
        <p:nvCxnSpPr>
          <p:cNvPr id="16" name="Curved Connector 15"/>
          <p:cNvCxnSpPr>
            <a:stCxn id="47" idx="3"/>
          </p:cNvCxnSpPr>
          <p:nvPr/>
        </p:nvCxnSpPr>
        <p:spPr bwMode="auto">
          <a:xfrm>
            <a:off x="1270560" y="4548574"/>
            <a:ext cx="1250112" cy="46176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291676" y="754559"/>
            <a:ext cx="437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OK, now let’s replace our </a:t>
            </a:r>
            <a:r>
              <a:rPr lang="en-US" sz="1800" err="1"/>
              <a:t>psuedo</a:t>
            </a:r>
            <a:r>
              <a:rPr lang="en-US" sz="1800"/>
              <a:t>-code with valid C++ code.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5468232" y="1760786"/>
            <a:ext cx="3530531" cy="241881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8370" y="2262956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Allocate a new node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08370" y="277097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Put value v in the node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522621" y="4002010"/>
            <a:ext cx="2235201" cy="805109"/>
            <a:chOff x="2283499" y="2946250"/>
            <a:chExt cx="2860645" cy="1022429"/>
          </a:xfrm>
        </p:grpSpPr>
        <p:grpSp>
          <p:nvGrpSpPr>
            <p:cNvPr id="142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44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45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value</a:t>
                </a:r>
              </a:p>
            </p:txBody>
          </p:sp>
          <p:sp>
            <p:nvSpPr>
              <p:cNvPr id="146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47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  <a:endParaRPr lang="en-US" sz="1600"/>
              </a:p>
            </p:txBody>
          </p:sp>
          <p:sp>
            <p:nvSpPr>
              <p:cNvPr id="148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43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876422" cy="42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68233" y="1739318"/>
            <a:ext cx="3530531" cy="3384077"/>
            <a:chOff x="5468233" y="2077998"/>
            <a:chExt cx="3530531" cy="3384077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r>
                <a:rPr lang="en-US" sz="1800"/>
                <a:t>}</a:t>
              </a:r>
            </a:p>
            <a:p>
              <a:endParaRPr lang="en-US" sz="1800"/>
            </a:p>
            <a:p>
              <a:r>
                <a:rPr lang="en-US" sz="1800"/>
                <a:t>…</a:t>
              </a: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5708370" y="3134404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Link the new node to the</a:t>
            </a:r>
            <a:br>
              <a:rPr lang="en-US" sz="1800"/>
            </a:br>
            <a:r>
              <a:rPr lang="en-US" sz="1800"/>
              <a:t>old top node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708370" y="3726208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Link the head pointer to</a:t>
            </a:r>
            <a:br>
              <a:rPr lang="en-US" sz="1800"/>
            </a:br>
            <a:r>
              <a:rPr lang="en-US" sz="1800"/>
              <a:t>our new top node</a:t>
            </a:r>
          </a:p>
        </p:txBody>
      </p:sp>
      <p:sp>
        <p:nvSpPr>
          <p:cNvPr id="166" name="Text Box 30"/>
          <p:cNvSpPr txBox="1">
            <a:spLocks noChangeArrowheads="1"/>
          </p:cNvSpPr>
          <p:nvPr/>
        </p:nvSpPr>
        <p:spPr bwMode="auto">
          <a:xfrm>
            <a:off x="3189612" y="4039957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“OJ"</a:t>
            </a:r>
          </a:p>
        </p:txBody>
      </p:sp>
      <p:cxnSp>
        <p:nvCxnSpPr>
          <p:cNvPr id="168" name="Curved Connector 167"/>
          <p:cNvCxnSpPr/>
          <p:nvPr/>
        </p:nvCxnSpPr>
        <p:spPr bwMode="auto">
          <a:xfrm>
            <a:off x="4013400" y="4598252"/>
            <a:ext cx="84348" cy="417733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5488915" y="175624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5841" y="2240699"/>
            <a:ext cx="26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Node *p;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25840" y="2472082"/>
            <a:ext cx="26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p = new Node; </a:t>
            </a:r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>
            <a:off x="5510568" y="24449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4" name="Group 2"/>
          <p:cNvGrpSpPr>
            <a:grpSpLocks/>
          </p:cNvGrpSpPr>
          <p:nvPr/>
        </p:nvGrpSpPr>
        <p:grpSpPr bwMode="auto">
          <a:xfrm>
            <a:off x="804070" y="3543001"/>
            <a:ext cx="916046" cy="347672"/>
            <a:chOff x="4066" y="885"/>
            <a:chExt cx="734" cy="219"/>
          </a:xfrm>
        </p:grpSpPr>
        <p:sp>
          <p:nvSpPr>
            <p:cNvPr id="105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06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4"/>
          <p:cNvSpPr>
            <a:spLocks noChangeShapeType="1"/>
          </p:cNvSpPr>
          <p:nvPr/>
        </p:nvSpPr>
        <p:spPr bwMode="auto">
          <a:xfrm>
            <a:off x="5519296" y="26567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" name="Text Box 34"/>
          <p:cNvSpPr txBox="1">
            <a:spLocks noChangeArrowheads="1"/>
          </p:cNvSpPr>
          <p:nvPr/>
        </p:nvSpPr>
        <p:spPr bwMode="auto">
          <a:xfrm>
            <a:off x="1061162" y="3577459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8000</a:t>
            </a:r>
          </a:p>
        </p:txBody>
      </p:sp>
      <p:cxnSp>
        <p:nvCxnSpPr>
          <p:cNvPr id="109" name="Curved Connector 108"/>
          <p:cNvCxnSpPr/>
          <p:nvPr/>
        </p:nvCxnSpPr>
        <p:spPr bwMode="auto">
          <a:xfrm>
            <a:off x="1720116" y="3748710"/>
            <a:ext cx="813996" cy="36760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5716059" y="2768593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p-&gt;value = v; // put v in node</a:t>
            </a:r>
          </a:p>
        </p:txBody>
      </p:sp>
      <p:sp>
        <p:nvSpPr>
          <p:cNvPr id="112" name="Line 14"/>
          <p:cNvSpPr>
            <a:spLocks noChangeShapeType="1"/>
          </p:cNvSpPr>
          <p:nvPr/>
        </p:nvSpPr>
        <p:spPr bwMode="auto">
          <a:xfrm>
            <a:off x="5503346" y="295325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" name="Rounded Rectangular Callout 112"/>
          <p:cNvSpPr/>
          <p:nvPr/>
        </p:nvSpPr>
        <p:spPr bwMode="auto">
          <a:xfrm>
            <a:off x="573934" y="2631347"/>
            <a:ext cx="3505084" cy="909759"/>
          </a:xfrm>
          <a:prstGeom prst="wedgeRoundRectCallout">
            <a:avLst>
              <a:gd name="adj1" fmla="val 37779"/>
              <a:gd name="adj2" fmla="val 15232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To do that, we need to set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r>
              <a:rPr lang="en-US" sz="1600">
                <a:solidFill>
                  <a:srgbClr val="FF0000"/>
                </a:solidFill>
                <a:cs typeface="Arial" charset="0"/>
              </a:rPr>
              <a:t>p-&gt;next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equal to the address of the top node in the existing list.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708907" y="3272903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p-&gt;next = </a:t>
            </a:r>
          </a:p>
        </p:txBody>
      </p:sp>
      <p:sp>
        <p:nvSpPr>
          <p:cNvPr id="117" name="Rounded Rectangular Callout 116"/>
          <p:cNvSpPr/>
          <p:nvPr/>
        </p:nvSpPr>
        <p:spPr bwMode="auto">
          <a:xfrm>
            <a:off x="376509" y="5272084"/>
            <a:ext cx="2360232" cy="1096294"/>
          </a:xfrm>
          <a:prstGeom prst="wedgeRoundRectCallout">
            <a:avLst>
              <a:gd name="adj1" fmla="val -36998"/>
              <a:gd name="adj2" fmla="val -10529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Fortunately, the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head 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variable holds the address of the current top node!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789199" y="3272903"/>
            <a:ext cx="137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head;</a:t>
            </a:r>
          </a:p>
        </p:txBody>
      </p:sp>
      <p:sp>
        <p:nvSpPr>
          <p:cNvPr id="119" name="Line 14"/>
          <p:cNvSpPr>
            <a:spLocks noChangeShapeType="1"/>
          </p:cNvSpPr>
          <p:nvPr/>
        </p:nvSpPr>
        <p:spPr bwMode="auto">
          <a:xfrm>
            <a:off x="5485911" y="34728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80730" y="4359619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/>
          </a:p>
        </p:txBody>
      </p:sp>
      <p:sp>
        <p:nvSpPr>
          <p:cNvPr id="121" name="Rounded Rectangular Callout 120"/>
          <p:cNvSpPr/>
          <p:nvPr/>
        </p:nvSpPr>
        <p:spPr bwMode="auto">
          <a:xfrm>
            <a:off x="1390639" y="439208"/>
            <a:ext cx="3762987" cy="839269"/>
          </a:xfrm>
          <a:prstGeom prst="wedgeRoundRectCallout">
            <a:avLst>
              <a:gd name="adj1" fmla="val 67237"/>
              <a:gd name="adj2" fmla="val 29465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Next, we want to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link our new node 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to the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current top node 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in the list.</a:t>
            </a:r>
          </a:p>
        </p:txBody>
      </p:sp>
      <p:sp>
        <p:nvSpPr>
          <p:cNvPr id="122" name="Rounded Rectangular Callout 121"/>
          <p:cNvSpPr/>
          <p:nvPr/>
        </p:nvSpPr>
        <p:spPr bwMode="auto">
          <a:xfrm>
            <a:off x="1390638" y="1016741"/>
            <a:ext cx="3762987" cy="839269"/>
          </a:xfrm>
          <a:prstGeom prst="wedgeRoundRectCallout">
            <a:avLst>
              <a:gd name="adj1" fmla="val 67237"/>
              <a:gd name="adj2" fmla="val 29465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Finally, we just update our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head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pointer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so it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holds the address of our new top node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sp>
        <p:nvSpPr>
          <p:cNvPr id="123" name="Rounded Rectangular Callout 122"/>
          <p:cNvSpPr/>
          <p:nvPr/>
        </p:nvSpPr>
        <p:spPr bwMode="auto">
          <a:xfrm>
            <a:off x="528651" y="2088014"/>
            <a:ext cx="2777089" cy="826290"/>
          </a:xfrm>
          <a:prstGeom prst="wedgeRoundRectCallout">
            <a:avLst>
              <a:gd name="adj1" fmla="val -21160"/>
              <a:gd name="adj2" fmla="val 13836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Fortunately, our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variable holds the address of our new node…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697818" y="3746982"/>
            <a:ext cx="272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head = p;</a:t>
            </a:r>
          </a:p>
        </p:txBody>
      </p:sp>
      <p:sp>
        <p:nvSpPr>
          <p:cNvPr id="125" name="Line 14"/>
          <p:cNvSpPr>
            <a:spLocks noChangeShapeType="1"/>
          </p:cNvSpPr>
          <p:nvPr/>
        </p:nvSpPr>
        <p:spPr bwMode="auto">
          <a:xfrm>
            <a:off x="5485911" y="392970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063245" y="3579135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600"/>
          </a:p>
        </p:txBody>
      </p:sp>
      <p:cxnSp>
        <p:nvCxnSpPr>
          <p:cNvPr id="128" name="Curved Connector 127"/>
          <p:cNvCxnSpPr/>
          <p:nvPr/>
        </p:nvCxnSpPr>
        <p:spPr bwMode="auto">
          <a:xfrm flipV="1">
            <a:off x="1270560" y="4116314"/>
            <a:ext cx="1232873" cy="44022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Text Box 5"/>
          <p:cNvSpPr txBox="1">
            <a:spLocks noChangeArrowheads="1"/>
          </p:cNvSpPr>
          <p:nvPr/>
        </p:nvSpPr>
        <p:spPr bwMode="auto">
          <a:xfrm>
            <a:off x="444076" y="1416152"/>
            <a:ext cx="437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And as you can see, our new node has been added at the top!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93" name="Rounded Rectangular Callout 92"/>
          <p:cNvSpPr/>
          <p:nvPr/>
        </p:nvSpPr>
        <p:spPr bwMode="auto">
          <a:xfrm>
            <a:off x="1556625" y="2398491"/>
            <a:ext cx="3531598" cy="1144510"/>
          </a:xfrm>
          <a:prstGeom prst="wedgeRoundRectCallout">
            <a:avLst>
              <a:gd name="adj1" fmla="val 70381"/>
              <a:gd name="adj2" fmla="val -4485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We’ve already seen how to do this. Let’s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define a temporary pointer 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and use the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new command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to allocate our new node.</a:t>
            </a:r>
          </a:p>
        </p:txBody>
      </p:sp>
      <p:sp>
        <p:nvSpPr>
          <p:cNvPr id="110" name="Rounded Rectangular Callout 109"/>
          <p:cNvSpPr/>
          <p:nvPr/>
        </p:nvSpPr>
        <p:spPr bwMode="auto">
          <a:xfrm>
            <a:off x="1481931" y="2033534"/>
            <a:ext cx="3531598" cy="822820"/>
          </a:xfrm>
          <a:prstGeom prst="wedgeRoundRectCallout">
            <a:avLst>
              <a:gd name="adj1" fmla="val 71580"/>
              <a:gd name="adj2" fmla="val 6215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OK, now we just place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item v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r>
              <a:rPr lang="en-US" sz="1600">
                <a:solidFill>
                  <a:schemeClr val="tx1"/>
                </a:solidFill>
                <a:cs typeface="Arial" charset="0"/>
              </a:rPr>
              <a:t>(e.g., “OJ”) into our new node. 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r>
              <a:rPr lang="en-US" sz="1600">
                <a:solidFill>
                  <a:srgbClr val="6600CC"/>
                </a:solidFill>
                <a:cs typeface="Arial" charset="0"/>
              </a:rPr>
              <a:t>That’s easy!</a:t>
            </a:r>
          </a:p>
        </p:txBody>
      </p:sp>
    </p:spTree>
    <p:extLst>
      <p:ext uri="{BB962C8B-B14F-4D97-AF65-F5344CB8AC3E}">
        <p14:creationId xmlns:p14="http://schemas.microsoft.com/office/powerpoint/2010/main" val="8145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0.40746 0.07708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5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0.30087 0.00301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3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162 L -0.0566 0.11828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2" grpId="0"/>
      <p:bldP spid="103" grpId="0"/>
      <p:bldP spid="163" grpId="0"/>
      <p:bldP spid="164" grpId="0"/>
      <p:bldP spid="166" grpId="0"/>
      <p:bldP spid="3" grpId="0"/>
      <p:bldP spid="97" grpId="0"/>
      <p:bldP spid="99" grpId="0" animBg="1"/>
      <p:bldP spid="99" grpId="1" animBg="1"/>
      <p:bldP spid="107" grpId="0" animBg="1"/>
      <p:bldP spid="107" grpId="1" animBg="1"/>
      <p:bldP spid="108" grpId="0"/>
      <p:bldP spid="108" grpId="1"/>
      <p:bldP spid="111" grpId="0"/>
      <p:bldP spid="112" grpId="0" animBg="1"/>
      <p:bldP spid="112" grpId="1" animBg="1"/>
      <p:bldP spid="113" grpId="0" animBg="1"/>
      <p:bldP spid="113" grpId="1" animBg="1"/>
      <p:bldP spid="116" grpId="0"/>
      <p:bldP spid="117" grpId="0" animBg="1"/>
      <p:bldP spid="117" grpId="1" animBg="1"/>
      <p:bldP spid="117" grpId="2" animBg="1"/>
      <p:bldP spid="118" grpId="0"/>
      <p:bldP spid="119" grpId="0" animBg="1"/>
      <p:bldP spid="119" grpId="1" animBg="1"/>
      <p:bldP spid="120" grpId="0"/>
      <p:bldP spid="120" grpId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/>
      <p:bldP spid="125" grpId="0" animBg="1"/>
      <p:bldP spid="125" grpId="1" animBg="1"/>
      <p:bldP spid="127" grpId="0"/>
      <p:bldP spid="127" grpId="1"/>
      <p:bldP spid="129" grpId="0"/>
      <p:bldP spid="93" grpId="0" animBg="1"/>
      <p:bldP spid="93" grpId="1" animBg="1"/>
      <p:bldP spid="110" grpId="0" animBg="1"/>
      <p:bldP spid="11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Adding an Item </a:t>
            </a:r>
            <a:r>
              <a:rPr lang="en-US" sz="2400"/>
              <a:t>to the Front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private:   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502710" y="4053265"/>
            <a:ext cx="782393" cy="647711"/>
            <a:chOff x="4272" y="696"/>
            <a:chExt cx="538" cy="408"/>
          </a:xfrm>
        </p:grpSpPr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head</a:t>
              </a: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291676" y="754559"/>
            <a:ext cx="437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OK, but will this same algorithm work if the Linked List is </a:t>
            </a:r>
            <a:r>
              <a:rPr lang="en-US" sz="1800">
                <a:solidFill>
                  <a:srgbClr val="FF0000"/>
                </a:solidFill>
              </a:rPr>
              <a:t>empty</a:t>
            </a:r>
            <a:r>
              <a:rPr lang="en-US" sz="1800"/>
              <a:t>?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5468232" y="1760786"/>
            <a:ext cx="3530531" cy="241881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3384077"/>
            <a:chOff x="5468233" y="2077998"/>
            <a:chExt cx="3530531" cy="3384077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r>
                <a:rPr lang="en-US" sz="1800"/>
                <a:t>}</a:t>
              </a:r>
            </a:p>
            <a:p>
              <a:endParaRPr lang="en-US" sz="1800"/>
            </a:p>
            <a:p>
              <a:r>
                <a:rPr lang="en-US" sz="1800"/>
                <a:t>…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89785" y="4002010"/>
            <a:ext cx="2268037" cy="2677990"/>
            <a:chOff x="2489785" y="4002010"/>
            <a:chExt cx="2268037" cy="2677990"/>
          </a:xfrm>
        </p:grpSpPr>
        <p:grpSp>
          <p:nvGrpSpPr>
            <p:cNvPr id="69" name="Group 68"/>
            <p:cNvGrpSpPr/>
            <p:nvPr/>
          </p:nvGrpSpPr>
          <p:grpSpPr>
            <a:xfrm>
              <a:off x="2489785" y="4945379"/>
              <a:ext cx="2266088" cy="1734621"/>
              <a:chOff x="2243969" y="4133709"/>
              <a:chExt cx="2900175" cy="2202841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246729" y="4133709"/>
                <a:ext cx="2897415" cy="1022430"/>
                <a:chOff x="2246729" y="2946250"/>
                <a:chExt cx="2897415" cy="1022430"/>
              </a:xfrm>
            </p:grpSpPr>
            <p:grpSp>
              <p:nvGrpSpPr>
                <p:cNvPr id="86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83967" cy="951683"/>
                  <a:chOff x="839" y="1095"/>
                  <a:chExt cx="1417" cy="729"/>
                </a:xfrm>
              </p:grpSpPr>
              <p:sp>
                <p:nvSpPr>
                  <p:cNvPr id="8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/>
                      <a:t>value</a:t>
                    </a:r>
                  </a:p>
                </p:txBody>
              </p:sp>
              <p:sp>
                <p:nvSpPr>
                  <p:cNvPr id="9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9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9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8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243969" y="5314120"/>
                <a:ext cx="2890061" cy="1022430"/>
                <a:chOff x="2254083" y="2946250"/>
                <a:chExt cx="2890061" cy="1022430"/>
              </a:xfrm>
            </p:grpSpPr>
            <p:grpSp>
              <p:nvGrpSpPr>
                <p:cNvPr id="79" name="Group 15"/>
                <p:cNvGrpSpPr>
                  <a:grpSpLocks/>
                </p:cNvGrpSpPr>
                <p:nvPr/>
              </p:nvGrpSpPr>
              <p:grpSpPr bwMode="auto">
                <a:xfrm>
                  <a:off x="2254083" y="3028746"/>
                  <a:ext cx="2076614" cy="939934"/>
                  <a:chOff x="844" y="1104"/>
                  <a:chExt cx="1412" cy="720"/>
                </a:xfrm>
              </p:grpSpPr>
              <p:sp>
                <p:nvSpPr>
                  <p:cNvPr id="8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1119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/>
                      <a:t>value</a:t>
                    </a:r>
                    <a:endParaRPr lang="en-US" sz="1400"/>
                  </a:p>
                </p:txBody>
              </p:sp>
              <p:sp>
                <p:nvSpPr>
                  <p:cNvPr id="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19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/>
                      <a:t>next</a:t>
                    </a:r>
                    <a:endParaRPr lang="en-US" sz="1600"/>
                  </a:p>
                </p:txBody>
              </p:sp>
              <p:sp>
                <p:nvSpPr>
                  <p:cNvPr id="8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8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</a:p>
              </p:txBody>
            </p:sp>
          </p:grpSp>
          <p:sp>
            <p:nvSpPr>
              <p:cNvPr id="73" name="Text Box 30"/>
              <p:cNvSpPr txBox="1">
                <a:spLocks noChangeArrowheads="1"/>
              </p:cNvSpPr>
              <p:nvPr/>
            </p:nvSpPr>
            <p:spPr bwMode="auto">
              <a:xfrm>
                <a:off x="3053866" y="4208069"/>
                <a:ext cx="1266215" cy="469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chemeClr val="accent2"/>
                    </a:solidFill>
                  </a:rPr>
                  <a:t>"bacon"</a:t>
                </a:r>
              </a:p>
            </p:txBody>
          </p:sp>
          <p:cxnSp>
            <p:nvCxnSpPr>
              <p:cNvPr id="74" name="Curved Connector 73"/>
              <p:cNvCxnSpPr/>
              <p:nvPr/>
            </p:nvCxnSpPr>
            <p:spPr bwMode="auto">
              <a:xfrm>
                <a:off x="4237261" y="4884531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Text Box 30"/>
              <p:cNvSpPr txBox="1">
                <a:spLocks noChangeArrowheads="1"/>
              </p:cNvSpPr>
              <p:nvPr/>
            </p:nvSpPr>
            <p:spPr bwMode="auto">
              <a:xfrm>
                <a:off x="3104497" y="5391636"/>
                <a:ext cx="1200566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accent2"/>
                    </a:solidFill>
                  </a:rPr>
                  <a:t>"eggs"</a:t>
                </a:r>
              </a:p>
            </p:txBody>
          </p: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3092441" y="5809310"/>
                <a:ext cx="1247752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err="1">
                    <a:solidFill>
                      <a:srgbClr val="FF0000"/>
                    </a:solidFill>
                  </a:rPr>
                  <a:t>nullptr</a:t>
                </a:r>
                <a:endParaRPr lang="en-US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288241" y="4649827"/>
                <a:ext cx="958484" cy="46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8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2522621" y="4002010"/>
              <a:ext cx="2235201" cy="805109"/>
              <a:chOff x="2283499" y="2946250"/>
              <a:chExt cx="2860645" cy="1022429"/>
            </a:xfrm>
          </p:grpSpPr>
          <p:grpSp>
            <p:nvGrpSpPr>
              <p:cNvPr id="142" name="Group 15"/>
              <p:cNvGrpSpPr>
                <a:grpSpLocks/>
              </p:cNvGrpSpPr>
              <p:nvPr/>
            </p:nvGrpSpPr>
            <p:grpSpPr bwMode="auto">
              <a:xfrm>
                <a:off x="2283499" y="3024829"/>
                <a:ext cx="2047202" cy="943850"/>
                <a:chOff x="864" y="1101"/>
                <a:chExt cx="1392" cy="723"/>
              </a:xfrm>
            </p:grpSpPr>
            <p:sp>
              <p:nvSpPr>
                <p:cNvPr id="144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4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64" y="1101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value</a:t>
                  </a:r>
                </a:p>
              </p:txBody>
            </p:sp>
            <p:sp>
              <p:nvSpPr>
                <p:cNvPr id="146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4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74" y="1437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next</a:t>
                  </a:r>
                  <a:endParaRPr lang="en-US" sz="1600"/>
                </a:p>
              </p:txBody>
            </p:sp>
            <p:sp>
              <p:nvSpPr>
                <p:cNvPr id="148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143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</a:p>
            </p:txBody>
          </p:sp>
        </p:grpSp>
        <p:sp>
          <p:nvSpPr>
            <p:cNvPr id="166" name="Text Box 30"/>
            <p:cNvSpPr txBox="1">
              <a:spLocks noChangeArrowheads="1"/>
            </p:cNvSpPr>
            <p:nvPr/>
          </p:nvSpPr>
          <p:spPr bwMode="auto">
            <a:xfrm>
              <a:off x="3189612" y="4039957"/>
              <a:ext cx="7120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“OJ"</a:t>
              </a:r>
            </a:p>
          </p:txBody>
        </p:sp>
        <p:cxnSp>
          <p:nvCxnSpPr>
            <p:cNvPr id="168" name="Curved Connector 167"/>
            <p:cNvCxnSpPr/>
            <p:nvPr/>
          </p:nvCxnSpPr>
          <p:spPr bwMode="auto">
            <a:xfrm>
              <a:off x="4013400" y="4598252"/>
              <a:ext cx="84348" cy="417733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5488915" y="175624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5841" y="2240699"/>
            <a:ext cx="26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Node *p;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25840" y="2472082"/>
            <a:ext cx="26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p = new Node;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716059" y="2768593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p-&gt;value = v; // put v in node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708907" y="3272903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p-&gt;next = 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80731" y="4359619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2000"/>
          </a:p>
        </p:txBody>
      </p:sp>
      <p:sp>
        <p:nvSpPr>
          <p:cNvPr id="124" name="TextBox 123"/>
          <p:cNvSpPr txBox="1"/>
          <p:nvPr/>
        </p:nvSpPr>
        <p:spPr>
          <a:xfrm>
            <a:off x="5697818" y="3746982"/>
            <a:ext cx="272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head = p;</a:t>
            </a:r>
          </a:p>
        </p:txBody>
      </p:sp>
      <p:cxnSp>
        <p:nvCxnSpPr>
          <p:cNvPr id="128" name="Curved Connector 127"/>
          <p:cNvCxnSpPr/>
          <p:nvPr/>
        </p:nvCxnSpPr>
        <p:spPr bwMode="auto">
          <a:xfrm flipV="1">
            <a:off x="1270560" y="4116314"/>
            <a:ext cx="1232873" cy="44022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Box 94"/>
          <p:cNvSpPr txBox="1"/>
          <p:nvPr/>
        </p:nvSpPr>
        <p:spPr>
          <a:xfrm>
            <a:off x="6789199" y="3272903"/>
            <a:ext cx="137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head;</a:t>
            </a:r>
          </a:p>
        </p:txBody>
      </p:sp>
      <p:sp>
        <p:nvSpPr>
          <p:cNvPr id="96" name="Text Box 5"/>
          <p:cNvSpPr txBox="1">
            <a:spLocks noChangeArrowheads="1"/>
          </p:cNvSpPr>
          <p:nvPr/>
        </p:nvSpPr>
        <p:spPr bwMode="auto">
          <a:xfrm>
            <a:off x="382672" y="1612327"/>
            <a:ext cx="4375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Let’s see!</a:t>
            </a:r>
            <a:endParaRPr lang="en-US" sz="1600">
              <a:solidFill>
                <a:srgbClr val="6600CC"/>
              </a:solidFill>
            </a:endParaRPr>
          </a:p>
        </p:txBody>
      </p:sp>
      <p:sp>
        <p:nvSpPr>
          <p:cNvPr id="98" name="Text Box 30"/>
          <p:cNvSpPr txBox="1">
            <a:spLocks noChangeArrowheads="1"/>
          </p:cNvSpPr>
          <p:nvPr/>
        </p:nvSpPr>
        <p:spPr bwMode="auto">
          <a:xfrm>
            <a:off x="425179" y="4340698"/>
            <a:ext cx="93647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 err="1">
                <a:solidFill>
                  <a:srgbClr val="FF0000"/>
                </a:solidFill>
              </a:rPr>
              <a:t>nullptr</a:t>
            </a:r>
            <a:endParaRPr lang="en-US" sz="1900">
              <a:solidFill>
                <a:srgbClr val="FF0000"/>
              </a:solidFill>
            </a:endParaRPr>
          </a:p>
        </p:txBody>
      </p:sp>
      <p:sp>
        <p:nvSpPr>
          <p:cNvPr id="100" name="Line 14"/>
          <p:cNvSpPr>
            <a:spLocks noChangeShapeType="1"/>
          </p:cNvSpPr>
          <p:nvPr/>
        </p:nvSpPr>
        <p:spPr bwMode="auto">
          <a:xfrm>
            <a:off x="5510568" y="24449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" name="Group 2"/>
          <p:cNvGrpSpPr>
            <a:grpSpLocks/>
          </p:cNvGrpSpPr>
          <p:nvPr/>
        </p:nvGrpSpPr>
        <p:grpSpPr bwMode="auto">
          <a:xfrm>
            <a:off x="804070" y="3543001"/>
            <a:ext cx="916046" cy="347672"/>
            <a:chOff x="4066" y="885"/>
            <a:chExt cx="734" cy="219"/>
          </a:xfrm>
        </p:grpSpPr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15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" name="Line 14"/>
          <p:cNvSpPr>
            <a:spLocks noChangeShapeType="1"/>
          </p:cNvSpPr>
          <p:nvPr/>
        </p:nvSpPr>
        <p:spPr bwMode="auto">
          <a:xfrm>
            <a:off x="5518546" y="26567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2522621" y="4002010"/>
            <a:ext cx="2235201" cy="805109"/>
            <a:chOff x="2283499" y="2946250"/>
            <a:chExt cx="2860645" cy="1022429"/>
          </a:xfrm>
        </p:grpSpPr>
        <p:grpSp>
          <p:nvGrpSpPr>
            <p:cNvPr id="132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34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5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value</a:t>
                </a:r>
              </a:p>
            </p:txBody>
          </p:sp>
          <p:sp>
            <p:nvSpPr>
              <p:cNvPr id="136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7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  <a:endParaRPr lang="en-US" sz="1600"/>
              </a:p>
            </p:txBody>
          </p:sp>
          <p:sp>
            <p:nvSpPr>
              <p:cNvPr id="138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33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876422" cy="42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</a:p>
          </p:txBody>
        </p:sp>
      </p:grpSp>
      <p:cxnSp>
        <p:nvCxnSpPr>
          <p:cNvPr id="139" name="Curved Connector 138"/>
          <p:cNvCxnSpPr/>
          <p:nvPr/>
        </p:nvCxnSpPr>
        <p:spPr bwMode="auto">
          <a:xfrm>
            <a:off x="1720116" y="3748710"/>
            <a:ext cx="813996" cy="36760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Line 14"/>
          <p:cNvSpPr>
            <a:spLocks noChangeShapeType="1"/>
          </p:cNvSpPr>
          <p:nvPr/>
        </p:nvSpPr>
        <p:spPr bwMode="auto">
          <a:xfrm>
            <a:off x="5503590" y="295325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" name="Text Box 30"/>
          <p:cNvSpPr txBox="1">
            <a:spLocks noChangeArrowheads="1"/>
          </p:cNvSpPr>
          <p:nvPr/>
        </p:nvSpPr>
        <p:spPr bwMode="auto">
          <a:xfrm>
            <a:off x="3194442" y="4060603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“OJ"</a:t>
            </a:r>
          </a:p>
        </p:txBody>
      </p:sp>
      <p:sp>
        <p:nvSpPr>
          <p:cNvPr id="149" name="Line 14"/>
          <p:cNvSpPr>
            <a:spLocks noChangeShapeType="1"/>
          </p:cNvSpPr>
          <p:nvPr/>
        </p:nvSpPr>
        <p:spPr bwMode="auto">
          <a:xfrm>
            <a:off x="5503590" y="34728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0" name="Text Box 30"/>
          <p:cNvSpPr txBox="1">
            <a:spLocks noChangeArrowheads="1"/>
          </p:cNvSpPr>
          <p:nvPr/>
        </p:nvSpPr>
        <p:spPr bwMode="auto">
          <a:xfrm>
            <a:off x="428763" y="4346371"/>
            <a:ext cx="93647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 err="1">
                <a:solidFill>
                  <a:srgbClr val="FF0000"/>
                </a:solidFill>
              </a:rPr>
              <a:t>nullptr</a:t>
            </a:r>
            <a:endParaRPr lang="en-US" sz="1900">
              <a:solidFill>
                <a:srgbClr val="FF0000"/>
              </a:solidFill>
            </a:endParaRPr>
          </a:p>
        </p:txBody>
      </p:sp>
      <p:sp>
        <p:nvSpPr>
          <p:cNvPr id="154" name="Line 14"/>
          <p:cNvSpPr>
            <a:spLocks noChangeShapeType="1"/>
          </p:cNvSpPr>
          <p:nvPr/>
        </p:nvSpPr>
        <p:spPr bwMode="auto">
          <a:xfrm>
            <a:off x="5485911" y="39316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5" name="Text Box 34"/>
          <p:cNvSpPr txBox="1">
            <a:spLocks noChangeArrowheads="1"/>
          </p:cNvSpPr>
          <p:nvPr/>
        </p:nvSpPr>
        <p:spPr bwMode="auto">
          <a:xfrm>
            <a:off x="4072347" y="4003366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8000</a:t>
            </a:r>
          </a:p>
        </p:txBody>
      </p:sp>
      <p:sp>
        <p:nvSpPr>
          <p:cNvPr id="156" name="Text Box 34"/>
          <p:cNvSpPr txBox="1">
            <a:spLocks noChangeArrowheads="1"/>
          </p:cNvSpPr>
          <p:nvPr/>
        </p:nvSpPr>
        <p:spPr bwMode="auto">
          <a:xfrm>
            <a:off x="1052695" y="3581120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8000</a:t>
            </a:r>
          </a:p>
        </p:txBody>
      </p:sp>
      <p:cxnSp>
        <p:nvCxnSpPr>
          <p:cNvPr id="157" name="Curved Connector 156"/>
          <p:cNvCxnSpPr/>
          <p:nvPr/>
        </p:nvCxnSpPr>
        <p:spPr bwMode="auto">
          <a:xfrm flipV="1">
            <a:off x="1270560" y="4108346"/>
            <a:ext cx="1232873" cy="44022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Text Box 5"/>
          <p:cNvSpPr txBox="1">
            <a:spLocks noChangeArrowheads="1"/>
          </p:cNvSpPr>
          <p:nvPr/>
        </p:nvSpPr>
        <p:spPr bwMode="auto">
          <a:xfrm>
            <a:off x="428763" y="2148916"/>
            <a:ext cx="437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Pretty cool – the same algorithm works whether the list is empty or not!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9" name="Left Arrow 158"/>
          <p:cNvSpPr/>
          <p:nvPr/>
        </p:nvSpPr>
        <p:spPr bwMode="auto">
          <a:xfrm>
            <a:off x="1415655" y="3643401"/>
            <a:ext cx="2643161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Our list has no nodes! It’s empty!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228229" y="4380428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/>
          </a:p>
        </p:txBody>
      </p:sp>
      <p:sp>
        <p:nvSpPr>
          <p:cNvPr id="161" name="Text Box 5"/>
          <p:cNvSpPr txBox="1">
            <a:spLocks noChangeArrowheads="1"/>
          </p:cNvSpPr>
          <p:nvPr/>
        </p:nvSpPr>
        <p:spPr bwMode="auto">
          <a:xfrm>
            <a:off x="482535" y="5379566"/>
            <a:ext cx="437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Alright, now let’s see how to </a:t>
            </a:r>
            <a:r>
              <a:rPr lang="en-US" sz="1800">
                <a:solidFill>
                  <a:srgbClr val="FF0000"/>
                </a:solidFill>
              </a:rPr>
              <a:t>add a node to the rear </a:t>
            </a:r>
            <a:r>
              <a:rPr lang="en-US" sz="1800">
                <a:solidFill>
                  <a:schemeClr val="tx1"/>
                </a:solidFill>
              </a:rPr>
              <a:t>of a list!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33142 -0.062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0.29896 0.0055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-0.05191 0.1178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588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20" grpId="0"/>
      <p:bldP spid="96" grpId="0"/>
      <p:bldP spid="98" grpId="0"/>
      <p:bldP spid="98" grpId="1"/>
      <p:bldP spid="100" grpId="0" animBg="1"/>
      <p:bldP spid="100" grpId="1" animBg="1"/>
      <p:bldP spid="130" grpId="0" animBg="1"/>
      <p:bldP spid="130" grpId="1" animBg="1"/>
      <p:bldP spid="140" grpId="0" animBg="1"/>
      <p:bldP spid="140" grpId="1" animBg="1"/>
      <p:bldP spid="141" grpId="0"/>
      <p:bldP spid="149" grpId="0" animBg="1"/>
      <p:bldP spid="149" grpId="1" animBg="1"/>
      <p:bldP spid="150" grpId="0"/>
      <p:bldP spid="150" grpId="1"/>
      <p:bldP spid="154" grpId="0" animBg="1"/>
      <p:bldP spid="154" grpId="1" animBg="1"/>
      <p:bldP spid="155" grpId="0"/>
      <p:bldP spid="155" grpId="1"/>
      <p:bldP spid="155" grpId="2"/>
      <p:bldP spid="156" grpId="0"/>
      <p:bldP spid="156" grpId="1"/>
      <p:bldP spid="158" grpId="0"/>
      <p:bldP spid="159" grpId="0" animBg="1"/>
      <p:bldP spid="159" grpId="1" animBg="1"/>
      <p:bldP spid="160" grpId="0"/>
      <p:bldP spid="1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5E42-B2E7-4082-9E46-EB3A8B8F4060}" type="slidenum">
              <a:rPr lang="en-US"/>
              <a:pPr/>
              <a:t>4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grpSp>
        <p:nvGrpSpPr>
          <p:cNvPr id="556035" name="Group 3"/>
          <p:cNvGrpSpPr>
            <a:grpSpLocks/>
          </p:cNvGrpSpPr>
          <p:nvPr/>
        </p:nvGrpSpPr>
        <p:grpSpPr bwMode="auto">
          <a:xfrm>
            <a:off x="-76200" y="3487738"/>
            <a:ext cx="3962400" cy="2684462"/>
            <a:chOff x="48" y="1440"/>
            <a:chExt cx="2496" cy="1691"/>
          </a:xfrm>
        </p:grpSpPr>
        <p:sp>
          <p:nvSpPr>
            <p:cNvPr id="556036" name="Rectangle 4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37" name="Rectangle 5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foo(1,2,3);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bar(4,5,6);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	bar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foo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56038" name="Text Box 6"/>
          <p:cNvSpPr txBox="1">
            <a:spLocks noChangeArrowheads="1"/>
          </p:cNvSpPr>
          <p:nvPr/>
        </p:nvSpPr>
        <p:spPr bwMode="auto">
          <a:xfrm>
            <a:off x="4556125" y="327342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381000" y="10668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this case, the </a:t>
            </a:r>
            <a:r>
              <a:rPr lang="en-US">
                <a:solidFill>
                  <a:srgbClr val="6600CC"/>
                </a:solidFill>
              </a:rPr>
              <a:t>copy constructor</a:t>
            </a:r>
            <a:r>
              <a:rPr lang="en-US"/>
              <a:t> is </a:t>
            </a:r>
            <a:r>
              <a:rPr lang="en-US">
                <a:solidFill>
                  <a:srgbClr val="FF0066"/>
                </a:solidFill>
              </a:rPr>
              <a:t>NOT</a:t>
            </a:r>
            <a:r>
              <a:rPr lang="en-US"/>
              <a:t> used to copy values from </a:t>
            </a:r>
            <a:r>
              <a:rPr lang="en-US">
                <a:solidFill>
                  <a:schemeClr val="accent2"/>
                </a:solidFill>
              </a:rPr>
              <a:t>foo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bar</a:t>
            </a:r>
            <a:r>
              <a:rPr lang="en-US"/>
              <a:t>.</a:t>
            </a:r>
          </a:p>
        </p:txBody>
      </p:sp>
      <p:sp>
        <p:nvSpPr>
          <p:cNvPr id="556040" name="Text Box 8"/>
          <p:cNvSpPr txBox="1">
            <a:spLocks noChangeArrowheads="1"/>
          </p:cNvSpPr>
          <p:nvPr/>
        </p:nvSpPr>
        <p:spPr bwMode="auto">
          <a:xfrm>
            <a:off x="381000" y="2149475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/>
              <a:t>Instead, a special member function called an 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assignment operator </a:t>
            </a:r>
            <a:r>
              <a:rPr lang="en-US"/>
              <a:t>is used to copy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/>
              <a:t>’s values into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/>
              <a:t>.</a:t>
            </a: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4038600" y="3267075"/>
            <a:ext cx="4624388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you don’t define your own </a:t>
            </a:r>
            <a:r>
              <a:rPr lang="en-US">
                <a:solidFill>
                  <a:schemeClr val="accent2"/>
                </a:solidFill>
              </a:rPr>
              <a:t>assignment operator</a:t>
            </a:r>
            <a:r>
              <a:rPr lang="en-US"/>
              <a:t>…</a:t>
            </a:r>
          </a:p>
          <a:p>
            <a:endParaRPr lang="en-US" sz="1600"/>
          </a:p>
          <a:p>
            <a:r>
              <a:rPr lang="en-US"/>
              <a:t>Then C++ provides a default version that just copies each of the members.</a:t>
            </a:r>
          </a:p>
        </p:txBody>
      </p:sp>
      <p:sp>
        <p:nvSpPr>
          <p:cNvPr id="556042" name="Line 10"/>
          <p:cNvSpPr>
            <a:spLocks noChangeShapeType="1"/>
          </p:cNvSpPr>
          <p:nvPr/>
        </p:nvSpPr>
        <p:spPr bwMode="auto">
          <a:xfrm>
            <a:off x="5715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56043" name="Group 11"/>
          <p:cNvGrpSpPr>
            <a:grpSpLocks/>
          </p:cNvGrpSpPr>
          <p:nvPr/>
        </p:nvGrpSpPr>
        <p:grpSpPr bwMode="auto">
          <a:xfrm>
            <a:off x="6508750" y="5546725"/>
            <a:ext cx="2168525" cy="1244600"/>
            <a:chOff x="2462" y="3488"/>
            <a:chExt cx="1366" cy="784"/>
          </a:xfrm>
        </p:grpSpPr>
        <p:grpSp>
          <p:nvGrpSpPr>
            <p:cNvPr id="556044" name="Group 12"/>
            <p:cNvGrpSpPr>
              <a:grpSpLocks/>
            </p:cNvGrpSpPr>
            <p:nvPr/>
          </p:nvGrpSpPr>
          <p:grpSpPr bwMode="auto">
            <a:xfrm>
              <a:off x="2462" y="3488"/>
              <a:ext cx="1366" cy="784"/>
              <a:chOff x="322" y="3392"/>
              <a:chExt cx="1366" cy="784"/>
            </a:xfrm>
          </p:grpSpPr>
          <p:grpSp>
            <p:nvGrpSpPr>
              <p:cNvPr id="556045" name="Group 13"/>
              <p:cNvGrpSpPr>
                <a:grpSpLocks/>
              </p:cNvGrpSpPr>
              <p:nvPr/>
            </p:nvGrpSpPr>
            <p:grpSpPr bwMode="auto">
              <a:xfrm>
                <a:off x="322" y="3392"/>
                <a:ext cx="1366" cy="784"/>
                <a:chOff x="322" y="3392"/>
                <a:chExt cx="1366" cy="784"/>
              </a:xfrm>
            </p:grpSpPr>
            <p:sp>
              <p:nvSpPr>
                <p:cNvPr id="556046" name="Rectangle 14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968" cy="720"/>
                </a:xfrm>
                <a:prstGeom prst="rect">
                  <a:avLst/>
                </a:prstGeom>
                <a:solidFill>
                  <a:srgbClr val="CC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2" y="3392"/>
                  <a:ext cx="4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foo</a:t>
                  </a:r>
                </a:p>
              </p:txBody>
            </p:sp>
            <p:sp>
              <p:nvSpPr>
                <p:cNvPr id="5560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84" y="3446"/>
                  <a:ext cx="57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   m_x</a:t>
                  </a:r>
                </a:p>
              </p:txBody>
            </p:sp>
            <p:sp>
              <p:nvSpPr>
                <p:cNvPr id="5560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36" y="3662"/>
                  <a:ext cx="4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m_y</a:t>
                  </a:r>
                </a:p>
              </p:txBody>
            </p:sp>
            <p:sp>
              <p:nvSpPr>
                <p:cNvPr id="55605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12" y="3939"/>
                  <a:ext cx="579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  </a:t>
                  </a:r>
                  <a:r>
                    <a:rPr lang="en-US" sz="1600" err="1"/>
                    <a:t>m_rad</a:t>
                  </a:r>
                  <a:endParaRPr lang="en-US" sz="1600"/>
                </a:p>
              </p:txBody>
            </p:sp>
            <p:sp>
              <p:nvSpPr>
                <p:cNvPr id="556051" name="Rectangle 19"/>
                <p:cNvSpPr>
                  <a:spLocks noChangeArrowheads="1"/>
                </p:cNvSpPr>
                <p:nvPr/>
              </p:nvSpPr>
              <p:spPr bwMode="auto">
                <a:xfrm>
                  <a:off x="1160" y="350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52" name="Rectangle 20"/>
                <p:cNvSpPr>
                  <a:spLocks noChangeArrowheads="1"/>
                </p:cNvSpPr>
                <p:nvPr/>
              </p:nvSpPr>
              <p:spPr bwMode="auto">
                <a:xfrm>
                  <a:off x="1160" y="3720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53" name="Rectangle 21"/>
                <p:cNvSpPr>
                  <a:spLocks noChangeArrowheads="1"/>
                </p:cNvSpPr>
                <p:nvPr/>
              </p:nvSpPr>
              <p:spPr bwMode="auto">
                <a:xfrm>
                  <a:off x="1160" y="394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6054" name="Text Box 22"/>
              <p:cNvSpPr txBox="1">
                <a:spLocks noChangeArrowheads="1"/>
              </p:cNvSpPr>
              <p:nvPr/>
            </p:nvSpPr>
            <p:spPr bwMode="auto">
              <a:xfrm>
                <a:off x="1332" y="3485"/>
                <a:ext cx="1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2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6055" name="Text Box 23"/>
            <p:cNvSpPr txBox="1">
              <a:spLocks noChangeArrowheads="1"/>
            </p:cNvSpPr>
            <p:nvPr/>
          </p:nvSpPr>
          <p:spPr bwMode="auto">
            <a:xfrm>
              <a:off x="3425" y="3580"/>
              <a:ext cx="223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FFCC"/>
                  </a:solidFill>
                </a:rPr>
                <a:t>1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2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3</a:t>
              </a:r>
            </a:p>
          </p:txBody>
        </p:sp>
      </p:grpSp>
      <p:sp>
        <p:nvSpPr>
          <p:cNvPr id="556056" name="Line 24"/>
          <p:cNvSpPr>
            <a:spLocks noChangeShapeType="1"/>
          </p:cNvSpPr>
          <p:nvPr/>
        </p:nvSpPr>
        <p:spPr bwMode="auto">
          <a:xfrm>
            <a:off x="596900" y="4775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56057" name="Group 25"/>
          <p:cNvGrpSpPr>
            <a:grpSpLocks/>
          </p:cNvGrpSpPr>
          <p:nvPr/>
        </p:nvGrpSpPr>
        <p:grpSpPr bwMode="auto">
          <a:xfrm>
            <a:off x="3873500" y="5546725"/>
            <a:ext cx="2171700" cy="1244600"/>
            <a:chOff x="2460" y="3488"/>
            <a:chExt cx="1368" cy="784"/>
          </a:xfrm>
        </p:grpSpPr>
        <p:grpSp>
          <p:nvGrpSpPr>
            <p:cNvPr id="556058" name="Group 26"/>
            <p:cNvGrpSpPr>
              <a:grpSpLocks/>
            </p:cNvGrpSpPr>
            <p:nvPr/>
          </p:nvGrpSpPr>
          <p:grpSpPr bwMode="auto">
            <a:xfrm>
              <a:off x="2460" y="3488"/>
              <a:ext cx="1368" cy="784"/>
              <a:chOff x="320" y="3392"/>
              <a:chExt cx="1368" cy="784"/>
            </a:xfrm>
          </p:grpSpPr>
          <p:grpSp>
            <p:nvGrpSpPr>
              <p:cNvPr id="556059" name="Group 27"/>
              <p:cNvGrpSpPr>
                <a:grpSpLocks/>
              </p:cNvGrpSpPr>
              <p:nvPr/>
            </p:nvGrpSpPr>
            <p:grpSpPr bwMode="auto">
              <a:xfrm>
                <a:off x="320" y="3392"/>
                <a:ext cx="1368" cy="784"/>
                <a:chOff x="320" y="3392"/>
                <a:chExt cx="1368" cy="784"/>
              </a:xfrm>
            </p:grpSpPr>
            <p:sp>
              <p:nvSpPr>
                <p:cNvPr id="556060" name="Rectangle 28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968" cy="720"/>
                </a:xfrm>
                <a:prstGeom prst="rect">
                  <a:avLst/>
                </a:prstGeom>
                <a:solidFill>
                  <a:srgbClr val="CC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6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20" y="3392"/>
                  <a:ext cx="4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bar</a:t>
                  </a:r>
                </a:p>
              </p:txBody>
            </p:sp>
            <p:sp>
              <p:nvSpPr>
                <p:cNvPr id="5560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84" y="3446"/>
                  <a:ext cx="57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   m_x</a:t>
                  </a:r>
                </a:p>
              </p:txBody>
            </p:sp>
            <p:sp>
              <p:nvSpPr>
                <p:cNvPr id="55606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736" y="3662"/>
                  <a:ext cx="4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m_y</a:t>
                  </a:r>
                </a:p>
              </p:txBody>
            </p:sp>
            <p:sp>
              <p:nvSpPr>
                <p:cNvPr id="5560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12" y="3933"/>
                  <a:ext cx="579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  </a:t>
                  </a:r>
                  <a:r>
                    <a:rPr lang="en-US" sz="1600" err="1"/>
                    <a:t>m_rad</a:t>
                  </a:r>
                  <a:endParaRPr lang="en-US" sz="1600"/>
                </a:p>
              </p:txBody>
            </p:sp>
            <p:sp>
              <p:nvSpPr>
                <p:cNvPr id="556065" name="Rectangle 33"/>
                <p:cNvSpPr>
                  <a:spLocks noChangeArrowheads="1"/>
                </p:cNvSpPr>
                <p:nvPr/>
              </p:nvSpPr>
              <p:spPr bwMode="auto">
                <a:xfrm>
                  <a:off x="1160" y="350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66" name="Rectangle 34"/>
                <p:cNvSpPr>
                  <a:spLocks noChangeArrowheads="1"/>
                </p:cNvSpPr>
                <p:nvPr/>
              </p:nvSpPr>
              <p:spPr bwMode="auto">
                <a:xfrm>
                  <a:off x="1160" y="3720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67" name="Rectangle 35"/>
                <p:cNvSpPr>
                  <a:spLocks noChangeArrowheads="1"/>
                </p:cNvSpPr>
                <p:nvPr/>
              </p:nvSpPr>
              <p:spPr bwMode="auto">
                <a:xfrm>
                  <a:off x="1160" y="394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6068" name="Text Box 36"/>
              <p:cNvSpPr txBox="1">
                <a:spLocks noChangeArrowheads="1"/>
              </p:cNvSpPr>
              <p:nvPr/>
            </p:nvSpPr>
            <p:spPr bwMode="auto">
              <a:xfrm>
                <a:off x="1332" y="3485"/>
                <a:ext cx="1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2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6069" name="Text Box 37"/>
            <p:cNvSpPr txBox="1">
              <a:spLocks noChangeArrowheads="1"/>
            </p:cNvSpPr>
            <p:nvPr/>
          </p:nvSpPr>
          <p:spPr bwMode="auto">
            <a:xfrm>
              <a:off x="3425" y="3580"/>
              <a:ext cx="223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FFCC"/>
                  </a:solidFill>
                </a:rPr>
                <a:t>4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5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6</a:t>
              </a:r>
            </a:p>
          </p:txBody>
        </p:sp>
      </p:grpSp>
      <p:sp>
        <p:nvSpPr>
          <p:cNvPr id="556070" name="Line 38"/>
          <p:cNvSpPr>
            <a:spLocks noChangeShapeType="1"/>
          </p:cNvSpPr>
          <p:nvPr/>
        </p:nvSpPr>
        <p:spPr bwMode="auto">
          <a:xfrm>
            <a:off x="584200" y="5334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56071" name="AutoShape 39"/>
          <p:cNvCxnSpPr>
            <a:cxnSpLocks noChangeShapeType="1"/>
          </p:cNvCxnSpPr>
          <p:nvPr/>
        </p:nvCxnSpPr>
        <p:spPr bwMode="auto">
          <a:xfrm rot="5400000" flipV="1">
            <a:off x="6898482" y="4475956"/>
            <a:ext cx="1588" cy="2568575"/>
          </a:xfrm>
          <a:prstGeom prst="curvedConnector3">
            <a:avLst>
              <a:gd name="adj1" fmla="val -216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6072" name="Group 40"/>
          <p:cNvGrpSpPr>
            <a:grpSpLocks/>
          </p:cNvGrpSpPr>
          <p:nvPr/>
        </p:nvGrpSpPr>
        <p:grpSpPr bwMode="auto">
          <a:xfrm>
            <a:off x="5410200" y="5664200"/>
            <a:ext cx="344488" cy="427038"/>
            <a:chOff x="1776" y="3740"/>
            <a:chExt cx="217" cy="269"/>
          </a:xfrm>
        </p:grpSpPr>
        <p:sp>
          <p:nvSpPr>
            <p:cNvPr id="556073" name="Rectangle 41"/>
            <p:cNvSpPr>
              <a:spLocks noChangeArrowheads="1"/>
            </p:cNvSpPr>
            <p:nvPr/>
          </p:nvSpPr>
          <p:spPr bwMode="auto">
            <a:xfrm>
              <a:off x="1776" y="3792"/>
              <a:ext cx="216" cy="152"/>
            </a:xfrm>
            <a:prstGeom prst="rect">
              <a:avLst/>
            </a:prstGeom>
            <a:solidFill>
              <a:srgbClr val="800000"/>
            </a:solidFill>
            <a:ln w="381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6074" name="Text Box 42"/>
            <p:cNvSpPr txBox="1">
              <a:spLocks noChangeArrowheads="1"/>
            </p:cNvSpPr>
            <p:nvPr/>
          </p:nvSpPr>
          <p:spPr bwMode="auto">
            <a:xfrm>
              <a:off x="1798" y="3740"/>
              <a:ext cx="19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CCFF"/>
                  </a:solidFill>
                </a:rPr>
                <a:t>1</a:t>
              </a:r>
            </a:p>
          </p:txBody>
        </p:sp>
      </p:grpSp>
      <p:cxnSp>
        <p:nvCxnSpPr>
          <p:cNvPr id="556075" name="AutoShape 43"/>
          <p:cNvCxnSpPr>
            <a:cxnSpLocks noChangeShapeType="1"/>
          </p:cNvCxnSpPr>
          <p:nvPr/>
        </p:nvCxnSpPr>
        <p:spPr bwMode="auto">
          <a:xfrm rot="5400000" flipV="1">
            <a:off x="6909594" y="4823619"/>
            <a:ext cx="1587" cy="2568575"/>
          </a:xfrm>
          <a:prstGeom prst="curvedConnector3">
            <a:avLst>
              <a:gd name="adj1" fmla="val -216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6076" name="Group 44"/>
          <p:cNvGrpSpPr>
            <a:grpSpLocks/>
          </p:cNvGrpSpPr>
          <p:nvPr/>
        </p:nvGrpSpPr>
        <p:grpSpPr bwMode="auto">
          <a:xfrm>
            <a:off x="5421313" y="6011863"/>
            <a:ext cx="366712" cy="427037"/>
            <a:chOff x="1776" y="3740"/>
            <a:chExt cx="231" cy="269"/>
          </a:xfrm>
        </p:grpSpPr>
        <p:sp>
          <p:nvSpPr>
            <p:cNvPr id="556077" name="Rectangle 45"/>
            <p:cNvSpPr>
              <a:spLocks noChangeArrowheads="1"/>
            </p:cNvSpPr>
            <p:nvPr/>
          </p:nvSpPr>
          <p:spPr bwMode="auto">
            <a:xfrm>
              <a:off x="1776" y="3792"/>
              <a:ext cx="216" cy="152"/>
            </a:xfrm>
            <a:prstGeom prst="rect">
              <a:avLst/>
            </a:prstGeom>
            <a:solidFill>
              <a:srgbClr val="800000"/>
            </a:solidFill>
            <a:ln w="381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6078" name="Text Box 46"/>
            <p:cNvSpPr txBox="1">
              <a:spLocks noChangeArrowheads="1"/>
            </p:cNvSpPr>
            <p:nvPr/>
          </p:nvSpPr>
          <p:spPr bwMode="auto">
            <a:xfrm>
              <a:off x="1784" y="3740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CCFF"/>
                  </a:solidFill>
                </a:rPr>
                <a:t>2</a:t>
              </a:r>
            </a:p>
          </p:txBody>
        </p:sp>
      </p:grpSp>
      <p:cxnSp>
        <p:nvCxnSpPr>
          <p:cNvPr id="556079" name="AutoShape 47"/>
          <p:cNvCxnSpPr>
            <a:cxnSpLocks noChangeShapeType="1"/>
          </p:cNvCxnSpPr>
          <p:nvPr/>
        </p:nvCxnSpPr>
        <p:spPr bwMode="auto">
          <a:xfrm rot="5400000" flipV="1">
            <a:off x="6896894" y="5179219"/>
            <a:ext cx="1587" cy="2568575"/>
          </a:xfrm>
          <a:prstGeom prst="curvedConnector3">
            <a:avLst>
              <a:gd name="adj1" fmla="val -216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6080" name="Group 48"/>
          <p:cNvGrpSpPr>
            <a:grpSpLocks/>
          </p:cNvGrpSpPr>
          <p:nvPr/>
        </p:nvGrpSpPr>
        <p:grpSpPr bwMode="auto">
          <a:xfrm>
            <a:off x="5408613" y="6367463"/>
            <a:ext cx="366712" cy="427037"/>
            <a:chOff x="1776" y="3740"/>
            <a:chExt cx="231" cy="269"/>
          </a:xfrm>
        </p:grpSpPr>
        <p:sp>
          <p:nvSpPr>
            <p:cNvPr id="556081" name="Rectangle 49"/>
            <p:cNvSpPr>
              <a:spLocks noChangeArrowheads="1"/>
            </p:cNvSpPr>
            <p:nvPr/>
          </p:nvSpPr>
          <p:spPr bwMode="auto">
            <a:xfrm>
              <a:off x="1776" y="3792"/>
              <a:ext cx="216" cy="152"/>
            </a:xfrm>
            <a:prstGeom prst="rect">
              <a:avLst/>
            </a:prstGeom>
            <a:solidFill>
              <a:srgbClr val="800000"/>
            </a:solidFill>
            <a:ln w="381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6082" name="Text Box 50"/>
            <p:cNvSpPr txBox="1">
              <a:spLocks noChangeArrowheads="1"/>
            </p:cNvSpPr>
            <p:nvPr/>
          </p:nvSpPr>
          <p:spPr bwMode="auto">
            <a:xfrm>
              <a:off x="1784" y="3740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CCFF"/>
                  </a:solidFill>
                </a:rPr>
                <a:t>3</a:t>
              </a:r>
            </a:p>
          </p:txBody>
        </p:sp>
      </p:grpSp>
      <p:sp>
        <p:nvSpPr>
          <p:cNvPr id="556083" name="Text Box 51"/>
          <p:cNvSpPr txBox="1">
            <a:spLocks noChangeArrowheads="1"/>
          </p:cNvSpPr>
          <p:nvPr/>
        </p:nvSpPr>
        <p:spPr bwMode="auto">
          <a:xfrm>
            <a:off x="55168" y="5941397"/>
            <a:ext cx="40163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Let’s see how to define our </a:t>
            </a:r>
            <a:br>
              <a:rPr lang="en-US" sz="2000"/>
            </a:br>
            <a:r>
              <a:rPr lang="en-US" sz="2000"/>
              <a:t>own </a:t>
            </a:r>
            <a:r>
              <a:rPr lang="en-US" sz="2000">
                <a:solidFill>
                  <a:srgbClr val="6600CC"/>
                </a:solidFill>
              </a:rPr>
              <a:t>assignment operator</a:t>
            </a:r>
            <a:r>
              <a:rPr lang="en-US" sz="2000"/>
              <a:t>.</a:t>
            </a:r>
          </a:p>
        </p:txBody>
      </p:sp>
      <p:sp>
        <p:nvSpPr>
          <p:cNvPr id="556084" name="AutoShape 52"/>
          <p:cNvSpPr>
            <a:spLocks noChangeArrowheads="1"/>
          </p:cNvSpPr>
          <p:nvPr/>
        </p:nvSpPr>
        <p:spPr bwMode="auto">
          <a:xfrm>
            <a:off x="4171950" y="2676525"/>
            <a:ext cx="4857750" cy="3000375"/>
          </a:xfrm>
          <a:prstGeom prst="wedgeRoundRectCallout">
            <a:avLst>
              <a:gd name="adj1" fmla="val -88037"/>
              <a:gd name="adj2" fmla="val 38940"/>
              <a:gd name="adj3" fmla="val 16667"/>
            </a:avLst>
          </a:prstGeom>
          <a:solidFill>
            <a:srgbClr val="FEECEC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Why isn’t </a:t>
            </a:r>
            <a:r>
              <a:rPr lang="en-US" sz="2000">
                <a:solidFill>
                  <a:srgbClr val="660066"/>
                </a:solidFill>
              </a:rPr>
              <a:t>bar’s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>
                <a:solidFill>
                  <a:schemeClr val="accent2"/>
                </a:solidFill>
              </a:rPr>
              <a:t>copy constructor</a:t>
            </a:r>
            <a:r>
              <a:rPr lang="en-US" sz="2000"/>
              <a:t> called?</a:t>
            </a:r>
          </a:p>
          <a:p>
            <a:endParaRPr lang="en-US" sz="1100"/>
          </a:p>
          <a:p>
            <a:r>
              <a:rPr lang="en-US" sz="2000"/>
              <a:t>Because </a:t>
            </a:r>
            <a:r>
              <a:rPr lang="en-US" sz="2000">
                <a:solidFill>
                  <a:srgbClr val="FF0000"/>
                </a:solidFill>
              </a:rPr>
              <a:t>bar </a:t>
            </a:r>
            <a:r>
              <a:rPr lang="en-US" sz="2000"/>
              <a:t>was already constructed on the line above!</a:t>
            </a:r>
          </a:p>
          <a:p>
            <a:br>
              <a:rPr lang="en-US" sz="1100"/>
            </a:br>
            <a:r>
              <a:rPr lang="en-US" sz="2000"/>
              <a:t>The </a:t>
            </a:r>
            <a:r>
              <a:rPr lang="en-US" sz="2000">
                <a:solidFill>
                  <a:srgbClr val="FF0000"/>
                </a:solidFill>
              </a:rPr>
              <a:t>bar</a:t>
            </a:r>
            <a:r>
              <a:rPr lang="en-US" sz="2000"/>
              <a:t> variable already exists and is already initialized, so it doesn’t make any sense to re-construct it!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266177" y="4552864"/>
            <a:ext cx="647700" cy="493921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560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5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5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5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5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5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55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5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9" grpId="0"/>
      <p:bldP spid="556040" grpId="0"/>
      <p:bldP spid="556041" grpId="0" build="p"/>
      <p:bldP spid="556042" grpId="0" animBg="1"/>
      <p:bldP spid="556042" grpId="1" animBg="1"/>
      <p:bldP spid="556056" grpId="0" animBg="1"/>
      <p:bldP spid="556056" grpId="1" animBg="1"/>
      <p:bldP spid="556070" grpId="0" animBg="1"/>
      <p:bldP spid="556070" grpId="1" animBg="1"/>
      <p:bldP spid="556083" grpId="0"/>
      <p:bldP spid="556084" grpId="0" uiExpand="1" build="p" animBg="1"/>
      <p:bldP spid="556084" grpId="1" build="allAtOnce" animBg="1"/>
      <p:bldP spid="2" grpId="0" animBg="1"/>
      <p:bldP spid="2" grpId="1" animBg="1"/>
      <p:bldP spid="2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Adding an Item </a:t>
            </a:r>
            <a:r>
              <a:rPr lang="en-US" sz="2400"/>
              <a:t>to the Rear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0324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44987" y="785339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Alright, next let’s look at how to </a:t>
            </a:r>
            <a:r>
              <a:rPr lang="en-US" sz="1800">
                <a:solidFill>
                  <a:srgbClr val="FF0000"/>
                </a:solidFill>
              </a:rPr>
              <a:t>append an item </a:t>
            </a:r>
            <a:r>
              <a:rPr lang="en-US" sz="1800"/>
              <a:t>at the </a:t>
            </a:r>
            <a:r>
              <a:rPr lang="en-US" sz="1800">
                <a:solidFill>
                  <a:srgbClr val="FF0000"/>
                </a:solidFill>
              </a:rPr>
              <a:t>end of a list</a:t>
            </a:r>
            <a:r>
              <a:rPr lang="en-US" sz="1800"/>
              <a:t>…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91352" y="239974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59107" cy="4922960"/>
            <a:chOff x="5468233" y="2077998"/>
            <a:chExt cx="3559107" cy="492296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67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3200"/>
            </a:p>
            <a:p>
              <a:r>
                <a:rPr lang="en-US" sz="1600"/>
                <a:t>}</a:t>
              </a:r>
            </a:p>
            <a:p>
              <a:r>
                <a:rPr lang="en-US" sz="1800"/>
                <a:t>…</a:t>
              </a:r>
            </a:p>
          </p:txBody>
        </p:sp>
      </p:grpSp>
      <p:sp>
        <p:nvSpPr>
          <p:cNvPr id="97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203198" y="5694147"/>
            <a:ext cx="2235071" cy="134564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We’ll add our new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node here…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9" name="Text Box 83"/>
          <p:cNvSpPr txBox="1">
            <a:spLocks noChangeArrowheads="1"/>
          </p:cNvSpPr>
          <p:nvPr/>
        </p:nvSpPr>
        <p:spPr bwMode="auto">
          <a:xfrm>
            <a:off x="244987" y="1554652"/>
            <a:ext cx="47129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There are actually </a:t>
            </a:r>
            <a:r>
              <a:rPr lang="en-US" sz="1800">
                <a:solidFill>
                  <a:srgbClr val="FF0000"/>
                </a:solidFill>
              </a:rPr>
              <a:t>two cases </a:t>
            </a:r>
            <a:r>
              <a:rPr lang="en-US" sz="1800"/>
              <a:t>to consider:</a:t>
            </a:r>
          </a:p>
        </p:txBody>
      </p:sp>
      <p:sp>
        <p:nvSpPr>
          <p:cNvPr id="171" name="Text Box 83"/>
          <p:cNvSpPr txBox="1">
            <a:spLocks noChangeArrowheads="1"/>
          </p:cNvSpPr>
          <p:nvPr/>
        </p:nvSpPr>
        <p:spPr bwMode="auto">
          <a:xfrm>
            <a:off x="204347" y="3541448"/>
            <a:ext cx="47129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6">
                    <a:lumMod val="60000"/>
                    <a:lumOff val="40000"/>
                  </a:schemeClr>
                </a:solidFill>
              </a:rPr>
              <a:t>Case #2: </a:t>
            </a:r>
            <a:br>
              <a:rPr lang="en-US" sz="1800"/>
            </a:br>
            <a:r>
              <a:rPr lang="en-US" sz="1800"/>
              <a:t>The existing list </a:t>
            </a:r>
            <a:r>
              <a:rPr lang="en-US" sz="1800">
                <a:solidFill>
                  <a:srgbClr val="FF0000"/>
                </a:solidFill>
              </a:rPr>
              <a:t>has one or more nodes</a:t>
            </a:r>
            <a:r>
              <a:rPr lang="en-US" sz="1800"/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3598" y="4379422"/>
            <a:ext cx="4278689" cy="1748481"/>
            <a:chOff x="325759" y="2875352"/>
            <a:chExt cx="4278689" cy="1748481"/>
          </a:xfrm>
        </p:grpSpPr>
        <p:grpSp>
          <p:nvGrpSpPr>
            <p:cNvPr id="172" name="Group 2"/>
            <p:cNvGrpSpPr>
              <a:grpSpLocks/>
            </p:cNvGrpSpPr>
            <p:nvPr/>
          </p:nvGrpSpPr>
          <p:grpSpPr bwMode="auto">
            <a:xfrm>
              <a:off x="349336" y="2926607"/>
              <a:ext cx="782393" cy="647711"/>
              <a:chOff x="4272" y="696"/>
              <a:chExt cx="538" cy="408"/>
            </a:xfrm>
          </p:grpSpPr>
          <p:sp>
            <p:nvSpPr>
              <p:cNvPr id="173" name="Text Box 3"/>
              <p:cNvSpPr txBox="1">
                <a:spLocks noChangeArrowheads="1"/>
              </p:cNvSpPr>
              <p:nvPr/>
            </p:nvSpPr>
            <p:spPr bwMode="auto">
              <a:xfrm>
                <a:off x="4296" y="696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174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" name="Rectangle 174"/>
            <p:cNvSpPr/>
            <p:nvPr/>
          </p:nvSpPr>
          <p:spPr>
            <a:xfrm>
              <a:off x="325759" y="3232206"/>
              <a:ext cx="8130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5">
                      <a:lumMod val="50000"/>
                    </a:schemeClr>
                  </a:solidFill>
                </a:rPr>
                <a:t>8800</a:t>
              </a:r>
              <a:endParaRPr lang="en-US" sz="2000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2338567" y="3818723"/>
              <a:ext cx="2263931" cy="805110"/>
              <a:chOff x="2246729" y="4133709"/>
              <a:chExt cx="2897415" cy="1022430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2246729" y="4133709"/>
                <a:ext cx="2897415" cy="1022430"/>
                <a:chOff x="2246729" y="2946250"/>
                <a:chExt cx="2897415" cy="1022430"/>
              </a:xfrm>
            </p:grpSpPr>
            <p:grpSp>
              <p:nvGrpSpPr>
                <p:cNvPr id="179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83967" cy="951683"/>
                  <a:chOff x="839" y="1095"/>
                  <a:chExt cx="1417" cy="729"/>
                </a:xfrm>
              </p:grpSpPr>
              <p:sp>
                <p:nvSpPr>
                  <p:cNvPr id="18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/>
                      <a:t>value</a:t>
                    </a:r>
                  </a:p>
                </p:txBody>
              </p:sp>
              <p:sp>
                <p:nvSpPr>
                  <p:cNvPr id="1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18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18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</a:p>
              </p:txBody>
            </p:sp>
          </p:grpSp>
          <p:sp>
            <p:nvSpPr>
              <p:cNvPr id="178" name="Text Box 30"/>
              <p:cNvSpPr txBox="1">
                <a:spLocks noChangeArrowheads="1"/>
              </p:cNvSpPr>
              <p:nvPr/>
            </p:nvSpPr>
            <p:spPr bwMode="auto">
              <a:xfrm>
                <a:off x="3053866" y="4208069"/>
                <a:ext cx="1266215" cy="469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chemeClr val="accent2"/>
                    </a:solidFill>
                  </a:rPr>
                  <a:t>"bacon"</a:t>
                </a: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2369247" y="2875352"/>
              <a:ext cx="2235201" cy="805109"/>
              <a:chOff x="2283499" y="2946250"/>
              <a:chExt cx="2860645" cy="1022429"/>
            </a:xfrm>
          </p:grpSpPr>
          <p:grpSp>
            <p:nvGrpSpPr>
              <p:cNvPr id="187" name="Group 15"/>
              <p:cNvGrpSpPr>
                <a:grpSpLocks/>
              </p:cNvGrpSpPr>
              <p:nvPr/>
            </p:nvGrpSpPr>
            <p:grpSpPr bwMode="auto">
              <a:xfrm>
                <a:off x="2283499" y="3024829"/>
                <a:ext cx="2047202" cy="943850"/>
                <a:chOff x="864" y="1101"/>
                <a:chExt cx="1392" cy="723"/>
              </a:xfrm>
            </p:grpSpPr>
            <p:sp>
              <p:nvSpPr>
                <p:cNvPr id="189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9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64" y="1101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value</a:t>
                  </a:r>
                </a:p>
              </p:txBody>
            </p:sp>
            <p:sp>
              <p:nvSpPr>
                <p:cNvPr id="191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9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74" y="1437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next</a:t>
                  </a:r>
                  <a:endParaRPr lang="en-US" sz="1600"/>
                </a:p>
              </p:txBody>
            </p:sp>
            <p:sp>
              <p:nvSpPr>
                <p:cNvPr id="193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188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</a:p>
            </p:txBody>
          </p:sp>
        </p:grpSp>
        <p:sp>
          <p:nvSpPr>
            <p:cNvPr id="194" name="Text Box 30"/>
            <p:cNvSpPr txBox="1">
              <a:spLocks noChangeArrowheads="1"/>
            </p:cNvSpPr>
            <p:nvPr/>
          </p:nvSpPr>
          <p:spPr bwMode="auto">
            <a:xfrm>
              <a:off x="3036238" y="2913299"/>
              <a:ext cx="7120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“OJ"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071311" y="3274164"/>
              <a:ext cx="8130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  <a:endParaRPr lang="en-US" sz="2000"/>
            </a:p>
          </p:txBody>
        </p:sp>
        <p:cxnSp>
          <p:nvCxnSpPr>
            <p:cNvPr id="196" name="Curved Connector 195"/>
            <p:cNvCxnSpPr/>
            <p:nvPr/>
          </p:nvCxnSpPr>
          <p:spPr bwMode="auto">
            <a:xfrm>
              <a:off x="3860026" y="3471594"/>
              <a:ext cx="84348" cy="417733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Curved Connector 196"/>
            <p:cNvCxnSpPr/>
            <p:nvPr/>
          </p:nvCxnSpPr>
          <p:spPr bwMode="auto">
            <a:xfrm flipV="1">
              <a:off x="1117186" y="2981984"/>
              <a:ext cx="1263552" cy="439932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8" name="Text Box 30"/>
            <p:cNvSpPr txBox="1">
              <a:spLocks noChangeArrowheads="1"/>
            </p:cNvSpPr>
            <p:nvPr/>
          </p:nvSpPr>
          <p:spPr bwMode="auto">
            <a:xfrm>
              <a:off x="2990729" y="4190077"/>
              <a:ext cx="9749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err="1">
                  <a:solidFill>
                    <a:srgbClr val="FF0000"/>
                  </a:solidFill>
                </a:rPr>
                <a:t>nullptr</a:t>
              </a:r>
              <a:endParaRPr lang="en-US" sz="2000">
                <a:solidFill>
                  <a:srgbClr val="FF0000"/>
                </a:solidFill>
              </a:endParaRPr>
            </a:p>
          </p:txBody>
        </p:sp>
      </p:grpSp>
      <p:sp>
        <p:nvSpPr>
          <p:cNvPr id="13" name="Left Arrow 12"/>
          <p:cNvSpPr/>
          <p:nvPr/>
        </p:nvSpPr>
        <p:spPr bwMode="auto">
          <a:xfrm>
            <a:off x="4340826" y="4214859"/>
            <a:ext cx="2643161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Case #2: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The list already has some nodes!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99" name="Text Box 83"/>
          <p:cNvSpPr txBox="1">
            <a:spLocks noChangeArrowheads="1"/>
          </p:cNvSpPr>
          <p:nvPr/>
        </p:nvSpPr>
        <p:spPr bwMode="auto">
          <a:xfrm>
            <a:off x="163708" y="2061083"/>
            <a:ext cx="47129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6">
                    <a:lumMod val="60000"/>
                    <a:lumOff val="40000"/>
                  </a:schemeClr>
                </a:solidFill>
              </a:rPr>
              <a:t>Case #1: </a:t>
            </a:r>
            <a:br>
              <a:rPr lang="en-US" sz="1800"/>
            </a:br>
            <a:r>
              <a:rPr lang="en-US" sz="1800"/>
              <a:t>The existing list is </a:t>
            </a:r>
            <a:r>
              <a:rPr lang="en-US" sz="1800">
                <a:solidFill>
                  <a:srgbClr val="FF0000"/>
                </a:solidFill>
              </a:rPr>
              <a:t>totally empty</a:t>
            </a:r>
            <a:r>
              <a:rPr lang="en-US" sz="1800"/>
              <a:t>!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7303" y="2798487"/>
            <a:ext cx="936475" cy="684764"/>
            <a:chOff x="1901430" y="6609108"/>
            <a:chExt cx="936475" cy="684764"/>
          </a:xfrm>
        </p:grpSpPr>
        <p:grpSp>
          <p:nvGrpSpPr>
            <p:cNvPr id="205" name="Group 2"/>
            <p:cNvGrpSpPr>
              <a:grpSpLocks/>
            </p:cNvGrpSpPr>
            <p:nvPr/>
          </p:nvGrpSpPr>
          <p:grpSpPr bwMode="auto">
            <a:xfrm>
              <a:off x="1977207" y="6609108"/>
              <a:ext cx="782393" cy="647711"/>
              <a:chOff x="4272" y="696"/>
              <a:chExt cx="538" cy="408"/>
            </a:xfrm>
          </p:grpSpPr>
          <p:sp>
            <p:nvSpPr>
              <p:cNvPr id="206" name="Text Box 3"/>
              <p:cNvSpPr txBox="1">
                <a:spLocks noChangeArrowheads="1"/>
              </p:cNvSpPr>
              <p:nvPr/>
            </p:nvSpPr>
            <p:spPr bwMode="auto">
              <a:xfrm>
                <a:off x="4296" y="696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207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 Box 30"/>
            <p:cNvSpPr txBox="1">
              <a:spLocks noChangeArrowheads="1"/>
            </p:cNvSpPr>
            <p:nvPr/>
          </p:nvSpPr>
          <p:spPr bwMode="auto">
            <a:xfrm>
              <a:off x="1901430" y="6909151"/>
              <a:ext cx="936475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900" err="1">
                  <a:solidFill>
                    <a:srgbClr val="FF0000"/>
                  </a:solidFill>
                </a:rPr>
                <a:t>nullptr</a:t>
              </a:r>
              <a:endParaRPr lang="en-US" sz="1900">
                <a:solidFill>
                  <a:srgbClr val="FF0000"/>
                </a:solidFill>
              </a:endParaRPr>
            </a:p>
          </p:txBody>
        </p:sp>
      </p:grpSp>
      <p:sp>
        <p:nvSpPr>
          <p:cNvPr id="211" name="Left Arrow 210"/>
          <p:cNvSpPr/>
          <p:nvPr/>
        </p:nvSpPr>
        <p:spPr bwMode="auto">
          <a:xfrm>
            <a:off x="1333285" y="2327405"/>
            <a:ext cx="2643161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Case #1: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The list has </a:t>
            </a:r>
            <a:br>
              <a:rPr lang="en-US" sz="2000"/>
            </a:br>
            <a:r>
              <a:rPr lang="en-US" sz="2000"/>
              <a:t>no nodes!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12" name="Left Arrow 211"/>
          <p:cNvSpPr/>
          <p:nvPr/>
        </p:nvSpPr>
        <p:spPr bwMode="auto">
          <a:xfrm>
            <a:off x="2192874" y="2289305"/>
            <a:ext cx="2643161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We’ll add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</a:rPr>
              <a:t> the very first node right here!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233155" y="5885280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/>
              <a:t>private:    </a:t>
            </a:r>
          </a:p>
        </p:txBody>
      </p:sp>
    </p:spTree>
    <p:extLst>
      <p:ext uri="{BB962C8B-B14F-4D97-AF65-F5344CB8AC3E}">
        <p14:creationId xmlns:p14="http://schemas.microsoft.com/office/powerpoint/2010/main" val="28036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3.33333E-6 -0.0944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1" grpId="0"/>
      <p:bldP spid="32" grpId="0"/>
      <p:bldP spid="34" grpId="0"/>
      <p:bldP spid="36" grpId="0"/>
      <p:bldP spid="152" grpId="0"/>
      <p:bldP spid="37" grpId="0"/>
      <p:bldP spid="95" grpId="0"/>
      <p:bldP spid="33" grpId="0"/>
      <p:bldP spid="97" grpId="0"/>
      <p:bldP spid="8" grpId="0" animBg="1"/>
      <p:bldP spid="8" grpId="1" animBg="1"/>
      <p:bldP spid="169" grpId="0"/>
      <p:bldP spid="171" grpId="0"/>
      <p:bldP spid="13" grpId="0" animBg="1"/>
      <p:bldP spid="13" grpId="1" animBg="1"/>
      <p:bldP spid="199" grpId="0"/>
      <p:bldP spid="211" grpId="0" animBg="1"/>
      <p:bldP spid="211" grpId="1" animBg="1"/>
      <p:bldP spid="212" grpId="0" animBg="1"/>
      <p:bldP spid="212" grpId="1" animBg="1"/>
      <p:bldP spid="2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Adding an Item </a:t>
            </a:r>
            <a:r>
              <a:rPr lang="en-US" sz="2400"/>
              <a:t>to the Rear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08542" y="858843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Alright, let’s consider Case #1 first… </a:t>
            </a:r>
            <a:br>
              <a:rPr lang="en-US" sz="1800"/>
            </a:br>
            <a:r>
              <a:rPr lang="en-US" sz="1800">
                <a:solidFill>
                  <a:schemeClr val="accent2">
                    <a:lumMod val="60000"/>
                    <a:lumOff val="40000"/>
                  </a:schemeClr>
                </a:solidFill>
              </a:rPr>
              <a:t>It’s much easier!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78653" y="1739318"/>
            <a:ext cx="3548687" cy="4922960"/>
            <a:chOff x="5478653" y="2077998"/>
            <a:chExt cx="3548687" cy="492296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8653" y="2322754"/>
              <a:ext cx="319318" cy="467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br>
                <a:rPr lang="en-US" sz="1800"/>
              </a:br>
              <a:endParaRPr lang="en-US" sz="3200"/>
            </a:p>
            <a:p>
              <a:endParaRPr lang="en-US" sz="400"/>
            </a:p>
            <a:p>
              <a:r>
                <a:rPr lang="en-US" sz="1600"/>
                <a:t>}</a:t>
              </a:r>
            </a:p>
            <a:p>
              <a:r>
                <a:rPr lang="en-US" sz="1400"/>
                <a:t>...</a:t>
              </a:r>
            </a:p>
          </p:txBody>
        </p:sp>
      </p:grpSp>
      <p:sp>
        <p:nvSpPr>
          <p:cNvPr id="99" name="Text Box 3"/>
          <p:cNvSpPr txBox="1">
            <a:spLocks noChangeArrowheads="1"/>
          </p:cNvSpPr>
          <p:nvPr/>
        </p:nvSpPr>
        <p:spPr bwMode="auto">
          <a:xfrm>
            <a:off x="5496808" y="17467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grpSp>
        <p:nvGrpSpPr>
          <p:cNvPr id="225" name="Group 224"/>
          <p:cNvGrpSpPr/>
          <p:nvPr/>
        </p:nvGrpSpPr>
        <p:grpSpPr>
          <a:xfrm>
            <a:off x="730645" y="1726326"/>
            <a:ext cx="936475" cy="684764"/>
            <a:chOff x="1901430" y="6609108"/>
            <a:chExt cx="936475" cy="684764"/>
          </a:xfrm>
        </p:grpSpPr>
        <p:grpSp>
          <p:nvGrpSpPr>
            <p:cNvPr id="226" name="Group 2"/>
            <p:cNvGrpSpPr>
              <a:grpSpLocks/>
            </p:cNvGrpSpPr>
            <p:nvPr/>
          </p:nvGrpSpPr>
          <p:grpSpPr bwMode="auto">
            <a:xfrm>
              <a:off x="1977207" y="6609108"/>
              <a:ext cx="782393" cy="647711"/>
              <a:chOff x="4272" y="696"/>
              <a:chExt cx="538" cy="408"/>
            </a:xfrm>
          </p:grpSpPr>
          <p:sp>
            <p:nvSpPr>
              <p:cNvPr id="228" name="Text Box 3"/>
              <p:cNvSpPr txBox="1">
                <a:spLocks noChangeArrowheads="1"/>
              </p:cNvSpPr>
              <p:nvPr/>
            </p:nvSpPr>
            <p:spPr bwMode="auto">
              <a:xfrm>
                <a:off x="4296" y="696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229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7" name="Text Box 30"/>
            <p:cNvSpPr txBox="1">
              <a:spLocks noChangeArrowheads="1"/>
            </p:cNvSpPr>
            <p:nvPr/>
          </p:nvSpPr>
          <p:spPr bwMode="auto">
            <a:xfrm>
              <a:off x="1901430" y="6909151"/>
              <a:ext cx="936475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900" err="1">
                  <a:solidFill>
                    <a:srgbClr val="FF0000"/>
                  </a:solidFill>
                </a:rPr>
                <a:t>nullptr</a:t>
              </a:r>
              <a:endParaRPr lang="en-US" sz="1900">
                <a:solidFill>
                  <a:srgbClr val="FF0000"/>
                </a:solidFill>
              </a:endParaRPr>
            </a:p>
          </p:txBody>
        </p:sp>
      </p:grpSp>
      <p:sp>
        <p:nvSpPr>
          <p:cNvPr id="230" name="Text Box 83"/>
          <p:cNvSpPr txBox="1">
            <a:spLocks noChangeArrowheads="1"/>
          </p:cNvSpPr>
          <p:nvPr/>
        </p:nvSpPr>
        <p:spPr bwMode="auto">
          <a:xfrm>
            <a:off x="360940" y="3567276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So how do you </a:t>
            </a:r>
            <a:r>
              <a:rPr lang="en-US" sz="1800">
                <a:solidFill>
                  <a:srgbClr val="FF0000"/>
                </a:solidFill>
              </a:rPr>
              <a:t>add a new node </a:t>
            </a:r>
            <a:r>
              <a:rPr lang="en-US" sz="1800"/>
              <a:t>to the </a:t>
            </a:r>
            <a:r>
              <a:rPr lang="en-US" sz="1800">
                <a:solidFill>
                  <a:srgbClr val="FF0000"/>
                </a:solidFill>
              </a:rPr>
              <a:t>end</a:t>
            </a:r>
            <a:r>
              <a:rPr lang="en-US" sz="1800"/>
              <a:t> of an empty linked list?</a:t>
            </a:r>
          </a:p>
        </p:txBody>
      </p:sp>
      <p:sp>
        <p:nvSpPr>
          <p:cNvPr id="232" name="Text Box 83"/>
          <p:cNvSpPr txBox="1">
            <a:spLocks noChangeArrowheads="1"/>
          </p:cNvSpPr>
          <p:nvPr/>
        </p:nvSpPr>
        <p:spPr bwMode="auto">
          <a:xfrm>
            <a:off x="360940" y="4370615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In fact, it’s the same as </a:t>
            </a:r>
            <a:r>
              <a:rPr lang="en-US" sz="1800">
                <a:solidFill>
                  <a:srgbClr val="FF0000"/>
                </a:solidFill>
              </a:rPr>
              <a:t>adding a new node</a:t>
            </a:r>
            <a:r>
              <a:rPr lang="en-US" sz="1800"/>
              <a:t> to the </a:t>
            </a:r>
            <a:r>
              <a:rPr lang="en-US" sz="1800">
                <a:solidFill>
                  <a:srgbClr val="FF0000"/>
                </a:solidFill>
              </a:rPr>
              <a:t>front</a:t>
            </a:r>
            <a:r>
              <a:rPr lang="en-US" sz="1800"/>
              <a:t> of an empty linked list.</a:t>
            </a:r>
          </a:p>
        </p:txBody>
      </p:sp>
      <p:sp>
        <p:nvSpPr>
          <p:cNvPr id="233" name="Text Box 83"/>
          <p:cNvSpPr txBox="1">
            <a:spLocks noChangeArrowheads="1"/>
          </p:cNvSpPr>
          <p:nvPr/>
        </p:nvSpPr>
        <p:spPr bwMode="auto">
          <a:xfrm>
            <a:off x="360940" y="5771571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After all, in both cases we’re adding a node right at the top of the linked list.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5720517" y="2217689"/>
            <a:ext cx="35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if our linked list is empty then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6006267" y="2512964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use our </a:t>
            </a:r>
            <a:r>
              <a:rPr lang="en-US" sz="1800" err="1"/>
              <a:t>addToFront</a:t>
            </a:r>
            <a:r>
              <a:rPr lang="en-US" sz="1800"/>
              <a:t>() code </a:t>
            </a:r>
          </a:p>
        </p:txBody>
      </p:sp>
      <p:sp>
        <p:nvSpPr>
          <p:cNvPr id="236" name="Text Box 83"/>
          <p:cNvSpPr txBox="1">
            <a:spLocks noChangeArrowheads="1"/>
          </p:cNvSpPr>
          <p:nvPr/>
        </p:nvSpPr>
        <p:spPr bwMode="auto">
          <a:xfrm>
            <a:off x="360939" y="5171399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Which we just learned two minutes ago!</a:t>
            </a:r>
          </a:p>
        </p:txBody>
      </p:sp>
      <p:sp>
        <p:nvSpPr>
          <p:cNvPr id="237" name="Rounded Rectangular Callout 236"/>
          <p:cNvSpPr/>
          <p:nvPr/>
        </p:nvSpPr>
        <p:spPr bwMode="auto">
          <a:xfrm>
            <a:off x="1133975" y="2716680"/>
            <a:ext cx="3531598" cy="822820"/>
          </a:xfrm>
          <a:prstGeom prst="wedgeRoundRectCallout">
            <a:avLst>
              <a:gd name="adj1" fmla="val 81020"/>
              <a:gd name="adj2" fmla="val -8486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br>
              <a:rPr lang="en-US" sz="500">
                <a:solidFill>
                  <a:schemeClr val="tx1"/>
                </a:solidFill>
                <a:cs typeface="Arial" charset="0"/>
              </a:rPr>
            </a:br>
            <a:r>
              <a:rPr lang="en-US" sz="1600">
                <a:solidFill>
                  <a:schemeClr val="tx1"/>
                </a:solidFill>
                <a:cs typeface="Arial" charset="0"/>
              </a:rPr>
              <a:t>OK, so how do we determine if our linked list is empty?</a:t>
            </a:r>
            <a:endParaRPr lang="en-US" sz="1600">
              <a:solidFill>
                <a:srgbClr val="6600CC"/>
              </a:solidFill>
              <a:cs typeface="Arial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722665" y="2217711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if (head == </a:t>
            </a:r>
            <a:r>
              <a:rPr lang="en-US" sz="1800" err="1">
                <a:solidFill>
                  <a:srgbClr val="FF0000"/>
                </a:solidFill>
              </a:rPr>
              <a:t>nullptr</a:t>
            </a:r>
            <a:r>
              <a:rPr lang="en-US" sz="1800">
                <a:solidFill>
                  <a:srgbClr val="6600CC"/>
                </a:solidFill>
              </a:rPr>
              <a:t>)</a:t>
            </a:r>
          </a:p>
        </p:txBody>
      </p:sp>
      <p:sp>
        <p:nvSpPr>
          <p:cNvPr id="240" name="Rounded Rectangular Callout 239"/>
          <p:cNvSpPr/>
          <p:nvPr/>
        </p:nvSpPr>
        <p:spPr bwMode="auto">
          <a:xfrm>
            <a:off x="1461028" y="3017591"/>
            <a:ext cx="3531598" cy="822820"/>
          </a:xfrm>
          <a:prstGeom prst="wedgeRoundRectCallout">
            <a:avLst>
              <a:gd name="adj1" fmla="val 81020"/>
              <a:gd name="adj2" fmla="val -8486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br>
              <a:rPr lang="en-US" sz="600">
                <a:solidFill>
                  <a:schemeClr val="tx1"/>
                </a:solidFill>
                <a:cs typeface="Arial" charset="0"/>
              </a:rPr>
            </a:br>
            <a:r>
              <a:rPr lang="en-US" sz="1600">
                <a:solidFill>
                  <a:schemeClr val="tx1"/>
                </a:solidFill>
                <a:cs typeface="Arial" charset="0"/>
              </a:rPr>
              <a:t>And this one is easy, we just call our </a:t>
            </a:r>
            <a:r>
              <a:rPr lang="en-US" sz="1600" err="1">
                <a:solidFill>
                  <a:srgbClr val="6600CC"/>
                </a:solidFill>
                <a:cs typeface="Arial" charset="0"/>
              </a:rPr>
              <a:t>addToFront</a:t>
            </a:r>
            <a:r>
              <a:rPr lang="en-US" sz="1600">
                <a:solidFill>
                  <a:srgbClr val="6600CC"/>
                </a:solidFill>
                <a:cs typeface="Arial" charset="0"/>
              </a:rPr>
              <a:t>() 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function!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6015931" y="2512964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err="1">
                <a:solidFill>
                  <a:srgbClr val="6600CC"/>
                </a:solidFill>
              </a:rPr>
              <a:t>addToFront</a:t>
            </a:r>
            <a:r>
              <a:rPr lang="en-US" sz="1800">
                <a:solidFill>
                  <a:srgbClr val="6600CC"/>
                </a:solidFill>
              </a:rPr>
              <a:t>(v); // easy!!!</a:t>
            </a:r>
          </a:p>
        </p:txBody>
      </p:sp>
      <p:pic>
        <p:nvPicPr>
          <p:cNvPr id="5928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12" y="5126965"/>
            <a:ext cx="1531139" cy="1482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Line 14"/>
          <p:cNvSpPr>
            <a:spLocks noChangeShapeType="1"/>
          </p:cNvSpPr>
          <p:nvPr/>
        </p:nvSpPr>
        <p:spPr bwMode="auto">
          <a:xfrm>
            <a:off x="5499516" y="239755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" name="Line 14"/>
          <p:cNvSpPr>
            <a:spLocks noChangeShapeType="1"/>
          </p:cNvSpPr>
          <p:nvPr/>
        </p:nvSpPr>
        <p:spPr bwMode="auto">
          <a:xfrm>
            <a:off x="5760765" y="27041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82375" y="1670532"/>
            <a:ext cx="4276420" cy="803752"/>
            <a:chOff x="6280462" y="4622956"/>
            <a:chExt cx="4276420" cy="803752"/>
          </a:xfrm>
        </p:grpSpPr>
        <p:grpSp>
          <p:nvGrpSpPr>
            <p:cNvPr id="244" name="Group 2"/>
            <p:cNvGrpSpPr>
              <a:grpSpLocks/>
            </p:cNvGrpSpPr>
            <p:nvPr/>
          </p:nvGrpSpPr>
          <p:grpSpPr bwMode="auto">
            <a:xfrm>
              <a:off x="6302442" y="4672855"/>
              <a:ext cx="782393" cy="647711"/>
              <a:chOff x="4272" y="696"/>
              <a:chExt cx="538" cy="408"/>
            </a:xfrm>
          </p:grpSpPr>
          <p:sp>
            <p:nvSpPr>
              <p:cNvPr id="245" name="Text Box 3"/>
              <p:cNvSpPr txBox="1">
                <a:spLocks noChangeArrowheads="1"/>
              </p:cNvSpPr>
              <p:nvPr/>
            </p:nvSpPr>
            <p:spPr bwMode="auto">
              <a:xfrm>
                <a:off x="4296" y="696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246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7" name="Rectangle 246"/>
            <p:cNvSpPr/>
            <p:nvPr/>
          </p:nvSpPr>
          <p:spPr>
            <a:xfrm>
              <a:off x="6280462" y="4979209"/>
              <a:ext cx="8130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  <a:endParaRPr lang="en-US" sz="2000"/>
            </a:p>
          </p:txBody>
        </p:sp>
        <p:cxnSp>
          <p:nvCxnSpPr>
            <p:cNvPr id="248" name="Curved Connector 247"/>
            <p:cNvCxnSpPr/>
            <p:nvPr/>
          </p:nvCxnSpPr>
          <p:spPr bwMode="auto">
            <a:xfrm flipV="1">
              <a:off x="7070292" y="4735904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4" name="Group 15"/>
            <p:cNvGrpSpPr>
              <a:grpSpLocks/>
            </p:cNvGrpSpPr>
            <p:nvPr/>
          </p:nvGrpSpPr>
          <p:grpSpPr bwMode="auto">
            <a:xfrm>
              <a:off x="8322353" y="4683476"/>
              <a:ext cx="1599607" cy="743232"/>
              <a:chOff x="864" y="1101"/>
              <a:chExt cx="1392" cy="723"/>
            </a:xfrm>
          </p:grpSpPr>
          <p:sp>
            <p:nvSpPr>
              <p:cNvPr id="256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57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value</a:t>
                </a:r>
              </a:p>
            </p:txBody>
          </p:sp>
          <p:sp>
            <p:nvSpPr>
              <p:cNvPr id="258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59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  <a:endParaRPr lang="en-US" sz="1600"/>
              </a:p>
            </p:txBody>
          </p:sp>
          <p:sp>
            <p:nvSpPr>
              <p:cNvPr id="260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 err="1"/>
                  <a:t>nullptr</a:t>
                </a:r>
                <a:endParaRPr lang="en-US" sz="1800"/>
              </a:p>
            </p:txBody>
          </p:sp>
        </p:grpSp>
        <p:sp>
          <p:nvSpPr>
            <p:cNvPr id="262" name="Text Box 30"/>
            <p:cNvSpPr txBox="1">
              <a:spLocks noChangeArrowheads="1"/>
            </p:cNvSpPr>
            <p:nvPr/>
          </p:nvSpPr>
          <p:spPr bwMode="auto">
            <a:xfrm>
              <a:off x="8994174" y="4680193"/>
              <a:ext cx="7120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“OJ"</a:t>
              </a:r>
            </a:p>
          </p:txBody>
        </p:sp>
        <p:sp>
          <p:nvSpPr>
            <p:cNvPr id="264" name="Text Box 34"/>
            <p:cNvSpPr txBox="1">
              <a:spLocks noChangeArrowheads="1"/>
            </p:cNvSpPr>
            <p:nvPr/>
          </p:nvSpPr>
          <p:spPr bwMode="auto">
            <a:xfrm>
              <a:off x="9872079" y="4622956"/>
              <a:ext cx="6848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</a:p>
          </p:txBody>
        </p:sp>
        <p:cxnSp>
          <p:nvCxnSpPr>
            <p:cNvPr id="266" name="Curved Connector 265"/>
            <p:cNvCxnSpPr/>
            <p:nvPr/>
          </p:nvCxnSpPr>
          <p:spPr bwMode="auto">
            <a:xfrm flipV="1">
              <a:off x="7070292" y="4727936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7" name="Left Arrow 266"/>
          <p:cNvSpPr/>
          <p:nvPr/>
        </p:nvSpPr>
        <p:spPr bwMode="auto">
          <a:xfrm>
            <a:off x="1731503" y="1297493"/>
            <a:ext cx="2643161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Adding a node to the 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end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 of an empty list…</a:t>
            </a:r>
          </a:p>
        </p:txBody>
      </p:sp>
      <p:sp>
        <p:nvSpPr>
          <p:cNvPr id="268" name="Left Arrow 267"/>
          <p:cNvSpPr/>
          <p:nvPr/>
        </p:nvSpPr>
        <p:spPr bwMode="auto">
          <a:xfrm>
            <a:off x="1731759" y="1260222"/>
            <a:ext cx="3108470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Is the same as adding a node to the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top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 of an empty list!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Duh!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08542" y="619810"/>
            <a:ext cx="4850925" cy="1049366"/>
          </a:xfrm>
          <a:prstGeom prst="rect">
            <a:avLst/>
          </a:prstGeom>
          <a:solidFill>
            <a:srgbClr val="FFFFFF">
              <a:alpha val="89804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8" name="Rounded Rectangular Callout 237"/>
          <p:cNvSpPr/>
          <p:nvPr/>
        </p:nvSpPr>
        <p:spPr bwMode="auto">
          <a:xfrm>
            <a:off x="1676585" y="619810"/>
            <a:ext cx="4033210" cy="885364"/>
          </a:xfrm>
          <a:prstGeom prst="wedgeRoundRectCallout">
            <a:avLst>
              <a:gd name="adj1" fmla="val -54104"/>
              <a:gd name="adj2" fmla="val 11540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br>
              <a:rPr lang="en-US" sz="500">
                <a:solidFill>
                  <a:schemeClr val="tx1"/>
                </a:solidFill>
                <a:cs typeface="Arial" charset="0"/>
              </a:rPr>
            </a:br>
            <a:r>
              <a:rPr lang="en-US" sz="1600">
                <a:solidFill>
                  <a:schemeClr val="tx1"/>
                </a:solidFill>
                <a:cs typeface="Arial" charset="0"/>
              </a:rPr>
              <a:t>Well, as we learned, in an empty linked list, the </a:t>
            </a:r>
            <a:r>
              <a:rPr lang="en-US" sz="1600">
                <a:solidFill>
                  <a:srgbClr val="6600CC"/>
                </a:solidFill>
                <a:cs typeface="Arial" charset="0"/>
              </a:rPr>
              <a:t>head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has a value of </a:t>
            </a:r>
            <a:r>
              <a:rPr lang="en-US" sz="16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.</a:t>
            </a:r>
            <a:endParaRPr lang="en-US" sz="1600">
              <a:solidFill>
                <a:srgbClr val="6600CC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5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230" grpId="0"/>
      <p:bldP spid="232" grpId="0"/>
      <p:bldP spid="233" grpId="0"/>
      <p:bldP spid="234" grpId="0"/>
      <p:bldP spid="234" grpId="1"/>
      <p:bldP spid="235" grpId="0"/>
      <p:bldP spid="235" grpId="1"/>
      <p:bldP spid="236" grpId="0"/>
      <p:bldP spid="237" grpId="0" animBg="1"/>
      <p:bldP spid="237" grpId="1" animBg="1"/>
      <p:bldP spid="239" grpId="0"/>
      <p:bldP spid="240" grpId="0" animBg="1"/>
      <p:bldP spid="240" grpId="1" animBg="1"/>
      <p:bldP spid="241" grpId="0"/>
      <p:bldP spid="242" grpId="0" animBg="1"/>
      <p:bldP spid="242" grpId="1" animBg="1"/>
      <p:bldP spid="243" grpId="0" animBg="1"/>
      <p:bldP spid="243" grpId="1" animBg="1"/>
      <p:bldP spid="267" grpId="0" animBg="1"/>
      <p:bldP spid="267" grpId="1" animBg="1"/>
      <p:bldP spid="268" grpId="0" animBg="1"/>
      <p:bldP spid="268" grpId="1" animBg="1"/>
      <p:bldP spid="6" grpId="0" animBg="1"/>
      <p:bldP spid="6" grpId="1" animBg="1"/>
      <p:bldP spid="238" grpId="0" animBg="1"/>
      <p:bldP spid="23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Adding an Item </a:t>
            </a:r>
            <a:r>
              <a:rPr lang="en-US" sz="2400"/>
              <a:t>to the Rear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6146" y="2744346"/>
            <a:ext cx="6126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else</a:t>
            </a:r>
          </a:p>
          <a:p>
            <a:pPr algn="l"/>
            <a:r>
              <a:rPr lang="en-US" sz="1400">
                <a:solidFill>
                  <a:srgbClr val="6600CC"/>
                </a:solidFill>
              </a:rPr>
              <a:t>{</a:t>
            </a: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600">
              <a:solidFill>
                <a:srgbClr val="6600CC"/>
              </a:solidFill>
            </a:endParaRPr>
          </a:p>
          <a:p>
            <a:pPr algn="l"/>
            <a:endParaRPr lang="en-US" sz="2000">
              <a:solidFill>
                <a:srgbClr val="6600CC"/>
              </a:solidFill>
            </a:endParaRPr>
          </a:p>
          <a:p>
            <a:pPr algn="l"/>
            <a:r>
              <a:rPr lang="en-US" sz="1400">
                <a:solidFill>
                  <a:srgbClr val="6600CC"/>
                </a:solidFill>
              </a:rPr>
              <a:t>}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84742" y="687393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Alright, let’s consider Case #2 next: </a:t>
            </a:r>
            <a:br>
              <a:rPr lang="en-US" sz="1800"/>
            </a:br>
            <a:r>
              <a:rPr lang="en-US" sz="1800"/>
              <a:t>It’s more </a:t>
            </a:r>
            <a:r>
              <a:rPr lang="en-US" sz="1800">
                <a:solidFill>
                  <a:srgbClr val="FF0000"/>
                </a:solidFill>
              </a:rPr>
              <a:t>complex</a:t>
            </a:r>
            <a:r>
              <a:rPr lang="en-US" sz="1800"/>
              <a:t>…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8239126" y="1739318"/>
            <a:ext cx="788214" cy="48858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71586" y="3392933"/>
            <a:ext cx="3986562" cy="2474015"/>
            <a:chOff x="469191" y="3079676"/>
            <a:chExt cx="4344331" cy="2708464"/>
          </a:xfrm>
        </p:grpSpPr>
        <p:grpSp>
          <p:nvGrpSpPr>
            <p:cNvPr id="175" name="Group 174"/>
            <p:cNvGrpSpPr/>
            <p:nvPr/>
          </p:nvGrpSpPr>
          <p:grpSpPr>
            <a:xfrm>
              <a:off x="2480059" y="3079676"/>
              <a:ext cx="2333463" cy="2708464"/>
              <a:chOff x="2489785" y="3971537"/>
              <a:chExt cx="2333463" cy="270846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489785" y="4039957"/>
                <a:ext cx="2327545" cy="2640044"/>
                <a:chOff x="2489785" y="4039957"/>
                <a:chExt cx="2327545" cy="2640044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2489785" y="4945381"/>
                  <a:ext cx="2327545" cy="1734620"/>
                  <a:chOff x="2243969" y="4133709"/>
                  <a:chExt cx="2978828" cy="2202838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46729" y="4133709"/>
                    <a:ext cx="2976068" cy="1022430"/>
                    <a:chOff x="2246729" y="2946250"/>
                    <a:chExt cx="2976068" cy="1022430"/>
                  </a:xfrm>
                </p:grpSpPr>
                <p:grpSp>
                  <p:nvGrpSpPr>
                    <p:cNvPr id="2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6729" y="3016997"/>
                      <a:ext cx="2083967" cy="951683"/>
                      <a:chOff x="839" y="1095"/>
                      <a:chExt cx="1417" cy="729"/>
                    </a:xfrm>
                  </p:grpSpPr>
                  <p:sp>
                    <p:nvSpPr>
                      <p:cNvPr id="22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1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" y="1095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value</a:t>
                        </a:r>
                      </a:p>
                    </p:txBody>
                  </p:sp>
                  <p:sp>
                    <p:nvSpPr>
                      <p:cNvPr id="22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3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9" y="1435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next</a:t>
                        </a:r>
                        <a:endParaRPr lang="en-US" sz="1200"/>
                      </a:p>
                    </p:txBody>
                  </p:sp>
                  <p:sp>
                    <p:nvSpPr>
                      <p:cNvPr id="22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50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2200</a:t>
                      </a: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243969" y="5314116"/>
                    <a:ext cx="2968714" cy="1022431"/>
                    <a:chOff x="2254083" y="2946246"/>
                    <a:chExt cx="2968714" cy="1022431"/>
                  </a:xfrm>
                </p:grpSpPr>
                <p:grpSp>
                  <p:nvGrpSpPr>
                    <p:cNvPr id="21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4083" y="3028743"/>
                      <a:ext cx="2076614" cy="939934"/>
                      <a:chOff x="844" y="1104"/>
                      <a:chExt cx="1412" cy="720"/>
                    </a:xfrm>
                  </p:grpSpPr>
                  <p:sp>
                    <p:nvSpPr>
                      <p:cNvPr id="21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4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1119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value</a:t>
                        </a:r>
                        <a:endParaRPr lang="en-US" sz="1200"/>
                      </a:p>
                    </p:txBody>
                  </p:sp>
                  <p:sp>
                    <p:nvSpPr>
                      <p:cNvPr id="21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6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4" y="1419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next</a:t>
                        </a:r>
                        <a:endParaRPr lang="en-US" sz="1400"/>
                      </a:p>
                    </p:txBody>
                  </p:sp>
                  <p:sp>
                    <p:nvSpPr>
                      <p:cNvPr id="217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46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3700</a:t>
                      </a:r>
                    </a:p>
                  </p:txBody>
                </p:sp>
              </p:grpSp>
              <p:sp>
                <p:nvSpPr>
                  <p:cNvPr id="2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866" y="4208069"/>
                    <a:ext cx="1266215" cy="4690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>
                        <a:solidFill>
                          <a:schemeClr val="accent2"/>
                        </a:solidFill>
                      </a:rPr>
                      <a:t>"bacon"</a:t>
                    </a:r>
                  </a:p>
                </p:txBody>
              </p:sp>
              <p:cxnSp>
                <p:nvCxnSpPr>
                  <p:cNvPr id="207" name="Curved Connector 206"/>
                  <p:cNvCxnSpPr/>
                  <p:nvPr/>
                </p:nvCxnSpPr>
                <p:spPr bwMode="auto">
                  <a:xfrm>
                    <a:off x="4237261" y="4884531"/>
                    <a:ext cx="107950" cy="530490"/>
                  </a:xfrm>
                  <a:prstGeom prst="curvedConnector3">
                    <a:avLst>
                      <a:gd name="adj1" fmla="val 311765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496" y="5391635"/>
                    <a:ext cx="1203234" cy="5134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accent2"/>
                        </a:solidFill>
                      </a:rPr>
                      <a:t>"eggs"</a:t>
                    </a: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152243" y="4636582"/>
                    <a:ext cx="1044503" cy="513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3700</a:t>
                    </a:r>
                    <a:endParaRPr lang="en-US" sz="1800"/>
                  </a:p>
                </p:txBody>
              </p:sp>
            </p:grpSp>
            <p:grpSp>
              <p:nvGrpSpPr>
                <p:cNvPr id="197" name="Group 15"/>
                <p:cNvGrpSpPr>
                  <a:grpSpLocks/>
                </p:cNvGrpSpPr>
                <p:nvPr/>
              </p:nvGrpSpPr>
              <p:grpSpPr bwMode="auto">
                <a:xfrm>
                  <a:off x="2522621" y="4063886"/>
                  <a:ext cx="1599607" cy="743232"/>
                  <a:chOff x="864" y="1101"/>
                  <a:chExt cx="1392" cy="723"/>
                </a:xfrm>
              </p:grpSpPr>
              <p:sp>
                <p:nvSpPr>
                  <p:cNvPr id="19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value</a:t>
                    </a:r>
                  </a:p>
                </p:txBody>
              </p:sp>
              <p:sp>
                <p:nvSpPr>
                  <p:cNvPr id="20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20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89612" y="4039957"/>
                  <a:ext cx="709576" cy="3706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2"/>
                      </a:solidFill>
                    </a:rPr>
                    <a:t>“OJ"</a:t>
                  </a: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522621" y="3971537"/>
                <a:ext cx="2300627" cy="835580"/>
                <a:chOff x="2283499" y="2907553"/>
                <a:chExt cx="2944379" cy="1061126"/>
              </a:xfrm>
            </p:grpSpPr>
            <p:grpSp>
              <p:nvGrpSpPr>
                <p:cNvPr id="187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4829"/>
                  <a:ext cx="2047202" cy="943850"/>
                  <a:chOff x="864" y="1101"/>
                  <a:chExt cx="1392" cy="723"/>
                </a:xfrm>
              </p:grpSpPr>
              <p:sp>
                <p:nvSpPr>
                  <p:cNvPr id="18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value</a:t>
                    </a:r>
                  </a:p>
                </p:txBody>
              </p:sp>
              <p:sp>
                <p:nvSpPr>
                  <p:cNvPr id="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1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803" y="2907553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8000</a:t>
                  </a:r>
                </a:p>
              </p:txBody>
            </p:sp>
          </p:grpSp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3194442" y="4060603"/>
                <a:ext cx="709576" cy="3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2"/>
                    </a:solidFill>
                  </a:rPr>
                  <a:t>“OJ"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207307" y="4398294"/>
                <a:ext cx="816134" cy="404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/>
              </a:p>
            </p:txBody>
          </p:sp>
          <p:cxnSp>
            <p:nvCxnSpPr>
              <p:cNvPr id="186" name="Curved Connector 185"/>
              <p:cNvCxnSpPr/>
              <p:nvPr/>
            </p:nvCxnSpPr>
            <p:spPr bwMode="auto">
              <a:xfrm>
                <a:off x="4013400" y="4598252"/>
                <a:ext cx="84348" cy="417733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6" name="Group 2"/>
            <p:cNvGrpSpPr>
              <a:grpSpLocks/>
            </p:cNvGrpSpPr>
            <p:nvPr/>
          </p:nvGrpSpPr>
          <p:grpSpPr bwMode="auto">
            <a:xfrm>
              <a:off x="492981" y="3161404"/>
              <a:ext cx="767850" cy="647711"/>
              <a:chOff x="4272" y="696"/>
              <a:chExt cx="528" cy="408"/>
            </a:xfrm>
          </p:grpSpPr>
          <p:sp>
            <p:nvSpPr>
              <p:cNvPr id="179" name="Text Box 3"/>
              <p:cNvSpPr txBox="1">
                <a:spLocks noChangeArrowheads="1"/>
              </p:cNvSpPr>
              <p:nvPr/>
            </p:nvSpPr>
            <p:spPr bwMode="auto">
              <a:xfrm>
                <a:off x="4334" y="696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180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469191" y="3468303"/>
              <a:ext cx="816134" cy="40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/>
            </a:p>
          </p:txBody>
        </p:sp>
        <p:cxnSp>
          <p:nvCxnSpPr>
            <p:cNvPr id="178" name="Curved Connector 177"/>
            <p:cNvCxnSpPr/>
            <p:nvPr/>
          </p:nvCxnSpPr>
          <p:spPr bwMode="auto">
            <a:xfrm flipV="1">
              <a:off x="1260834" y="3216485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722665" y="2208186"/>
            <a:ext cx="3116475" cy="664585"/>
            <a:chOff x="5722665" y="2236761"/>
            <a:chExt cx="3116475" cy="664585"/>
          </a:xfrm>
        </p:grpSpPr>
        <p:sp>
          <p:nvSpPr>
            <p:cNvPr id="65" name="TextBox 64"/>
            <p:cNvSpPr txBox="1"/>
            <p:nvPr/>
          </p:nvSpPr>
          <p:spPr>
            <a:xfrm>
              <a:off x="5722665" y="223676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if (head == </a:t>
              </a:r>
              <a:r>
                <a:rPr lang="en-US" sz="1800" err="1">
                  <a:solidFill>
                    <a:srgbClr val="FF0000"/>
                  </a:solidFill>
                </a:rPr>
                <a:t>nullptr</a:t>
              </a:r>
              <a:r>
                <a:rPr lang="en-US" sz="180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5931" y="2532014"/>
              <a:ext cx="282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err="1">
                  <a:solidFill>
                    <a:srgbClr val="6600CC"/>
                  </a:solidFill>
                </a:rPr>
                <a:t>addToFront</a:t>
              </a:r>
              <a:r>
                <a:rPr lang="en-US" sz="1800">
                  <a:solidFill>
                    <a:srgbClr val="6600CC"/>
                  </a:solidFill>
                </a:rPr>
                <a:t>(v); // easy!!!</a:t>
              </a:r>
            </a:p>
          </p:txBody>
        </p:sp>
      </p:grpSp>
      <p:sp>
        <p:nvSpPr>
          <p:cNvPr id="68" name="Text Box 83"/>
          <p:cNvSpPr txBox="1">
            <a:spLocks noChangeArrowheads="1"/>
          </p:cNvSpPr>
          <p:nvPr/>
        </p:nvSpPr>
        <p:spPr bwMode="auto">
          <a:xfrm>
            <a:off x="284742" y="1469767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Here we want to </a:t>
            </a:r>
            <a:r>
              <a:rPr lang="en-US" sz="1800">
                <a:solidFill>
                  <a:srgbClr val="FF0000"/>
                </a:solidFill>
              </a:rPr>
              <a:t>add an item </a:t>
            </a:r>
            <a:r>
              <a:rPr lang="en-US" sz="1800"/>
              <a:t>to the end of a linked list that </a:t>
            </a:r>
            <a:r>
              <a:rPr lang="en-US" sz="1800">
                <a:solidFill>
                  <a:srgbClr val="FF0000"/>
                </a:solidFill>
              </a:rPr>
              <a:t>already has nodes</a:t>
            </a:r>
            <a:r>
              <a:rPr lang="en-US" sz="1800"/>
              <a:t>.</a:t>
            </a:r>
          </a:p>
        </p:txBody>
      </p:sp>
      <p:sp>
        <p:nvSpPr>
          <p:cNvPr id="71" name="Text Box 83"/>
          <p:cNvSpPr txBox="1">
            <a:spLocks noChangeArrowheads="1"/>
          </p:cNvSpPr>
          <p:nvPr/>
        </p:nvSpPr>
        <p:spPr bwMode="auto">
          <a:xfrm>
            <a:off x="284741" y="2318773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Well that doesn’t look too bad... Let’s add a </a:t>
            </a:r>
            <a:r>
              <a:rPr lang="en-US" sz="1800">
                <a:solidFill>
                  <a:srgbClr val="6600CC"/>
                </a:solidFill>
              </a:rPr>
              <a:t>“beer” </a:t>
            </a:r>
            <a:r>
              <a:rPr lang="en-US" sz="1800"/>
              <a:t>to our list.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08542" y="619810"/>
            <a:ext cx="4850925" cy="2269072"/>
          </a:xfrm>
          <a:prstGeom prst="rect">
            <a:avLst/>
          </a:prstGeom>
          <a:solidFill>
            <a:srgbClr val="FFFFFF">
              <a:alpha val="89804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1863706" y="2715818"/>
            <a:ext cx="3496733" cy="509566"/>
          </a:xfrm>
          <a:prstGeom prst="wedgeRoundRectCallout">
            <a:avLst>
              <a:gd name="adj1" fmla="val 66290"/>
              <a:gd name="adj2" fmla="val 1344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OK, so what’s our algorithm?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7" name="Rounded Rectangular Callout 76"/>
          <p:cNvSpPr/>
          <p:nvPr/>
        </p:nvSpPr>
        <p:spPr bwMode="auto">
          <a:xfrm>
            <a:off x="2245918" y="1984074"/>
            <a:ext cx="2808187" cy="904808"/>
          </a:xfrm>
          <a:prstGeom prst="wedgeRoundRectCallout">
            <a:avLst>
              <a:gd name="adj1" fmla="val -94569"/>
              <a:gd name="adj2" fmla="val 15128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We have to traverse down the links until we find the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current last node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grpSp>
        <p:nvGrpSpPr>
          <p:cNvPr id="79" name="Group 2"/>
          <p:cNvGrpSpPr>
            <a:grpSpLocks/>
          </p:cNvGrpSpPr>
          <p:nvPr/>
        </p:nvGrpSpPr>
        <p:grpSpPr bwMode="auto">
          <a:xfrm>
            <a:off x="346047" y="4241380"/>
            <a:ext cx="916046" cy="347672"/>
            <a:chOff x="4066" y="885"/>
            <a:chExt cx="734" cy="219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71262" y="373990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800"/>
          </a:p>
        </p:txBody>
      </p:sp>
      <p:cxnSp>
        <p:nvCxnSpPr>
          <p:cNvPr id="83" name="Curved Connector 82"/>
          <p:cNvCxnSpPr/>
          <p:nvPr/>
        </p:nvCxnSpPr>
        <p:spPr bwMode="auto">
          <a:xfrm flipV="1">
            <a:off x="1259332" y="3637859"/>
            <a:ext cx="1178611" cy="80458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Rectangle 84"/>
          <p:cNvSpPr/>
          <p:nvPr/>
        </p:nvSpPr>
        <p:spPr>
          <a:xfrm>
            <a:off x="3076397" y="377888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1800"/>
          </a:p>
        </p:txBody>
      </p:sp>
      <p:cxnSp>
        <p:nvCxnSpPr>
          <p:cNvPr id="86" name="Curved Connector 85"/>
          <p:cNvCxnSpPr>
            <a:stCxn id="81" idx="3"/>
            <a:endCxn id="221" idx="1"/>
          </p:cNvCxnSpPr>
          <p:nvPr/>
        </p:nvCxnSpPr>
        <p:spPr bwMode="auto">
          <a:xfrm>
            <a:off x="1262093" y="4436648"/>
            <a:ext cx="1156739" cy="65270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Rectangle 88"/>
          <p:cNvSpPr/>
          <p:nvPr/>
        </p:nvSpPr>
        <p:spPr>
          <a:xfrm>
            <a:off x="3074214" y="463944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1800"/>
          </a:p>
        </p:txBody>
      </p:sp>
      <p:cxnSp>
        <p:nvCxnSpPr>
          <p:cNvPr id="90" name="Curved Connector 89"/>
          <p:cNvCxnSpPr>
            <a:stCxn id="81" idx="3"/>
          </p:cNvCxnSpPr>
          <p:nvPr/>
        </p:nvCxnSpPr>
        <p:spPr bwMode="auto">
          <a:xfrm>
            <a:off x="1262093" y="4436648"/>
            <a:ext cx="1195437" cy="79929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5981785" y="3204510"/>
            <a:ext cx="2802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Use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temp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variable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to</a:t>
            </a:r>
            <a:r>
              <a:rPr lang="en-US" sz="1200">
                <a:solidFill>
                  <a:schemeClr val="tx1"/>
                </a:solidFill>
              </a:rPr>
              <a:t> 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traverse</a:t>
            </a:r>
            <a:r>
              <a:rPr lang="en-US" sz="1800">
                <a:solidFill>
                  <a:schemeClr val="tx1"/>
                </a:solidFill>
              </a:rPr>
              <a:t> to the current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last node of the list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14054" y="4375442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Allocate a new node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20366" y="4681477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Put value v in the node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2448427" y="5957853"/>
            <a:ext cx="1937658" cy="735420"/>
            <a:chOff x="2283499" y="2946250"/>
            <a:chExt cx="2726869" cy="1022429"/>
          </a:xfrm>
        </p:grpSpPr>
        <p:grpSp>
          <p:nvGrpSpPr>
            <p:cNvPr id="101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03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57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value</a:t>
                </a:r>
              </a:p>
            </p:txBody>
          </p:sp>
          <p:sp>
            <p:nvSpPr>
              <p:cNvPr id="105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6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  <a:endParaRPr lang="en-US" sz="1400"/>
              </a:p>
            </p:txBody>
          </p:sp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2646" cy="470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160</a:t>
              </a:r>
            </a:p>
          </p:txBody>
        </p:sp>
      </p:grpSp>
      <p:sp>
        <p:nvSpPr>
          <p:cNvPr id="109" name="Text Box 30"/>
          <p:cNvSpPr txBox="1">
            <a:spLocks noChangeArrowheads="1"/>
          </p:cNvSpPr>
          <p:nvPr/>
        </p:nvSpPr>
        <p:spPr bwMode="auto">
          <a:xfrm>
            <a:off x="3033864" y="5991588"/>
            <a:ext cx="873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“beer"</a:t>
            </a:r>
          </a:p>
        </p:txBody>
      </p:sp>
      <p:cxnSp>
        <p:nvCxnSpPr>
          <p:cNvPr id="111" name="Curved Connector 110"/>
          <p:cNvCxnSpPr/>
          <p:nvPr/>
        </p:nvCxnSpPr>
        <p:spPr bwMode="auto">
          <a:xfrm>
            <a:off x="3817023" y="5671009"/>
            <a:ext cx="77402" cy="381574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Box 114"/>
          <p:cNvSpPr txBox="1"/>
          <p:nvPr/>
        </p:nvSpPr>
        <p:spPr>
          <a:xfrm>
            <a:off x="6009217" y="4953538"/>
            <a:ext cx="318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Link the current last node to our new node</a:t>
            </a:r>
          </a:p>
        </p:txBody>
      </p: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3025220" y="545914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err="1">
                <a:solidFill>
                  <a:srgbClr val="FF0000"/>
                </a:solidFill>
              </a:rPr>
              <a:t>nullptr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13" name="Text Box 30"/>
          <p:cNvSpPr txBox="1">
            <a:spLocks noChangeArrowheads="1"/>
          </p:cNvSpPr>
          <p:nvPr/>
        </p:nvSpPr>
        <p:spPr bwMode="auto">
          <a:xfrm>
            <a:off x="3154643" y="5478567"/>
            <a:ext cx="614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160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5478653" y="1739318"/>
            <a:ext cx="3548687" cy="4753683"/>
            <a:chOff x="5478653" y="2077998"/>
            <a:chExt cx="3548687" cy="4753683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78653" y="2322754"/>
              <a:ext cx="319319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br>
                <a:rPr lang="en-US" sz="1800"/>
              </a:br>
              <a:endParaRPr lang="en-US" sz="1800"/>
            </a:p>
            <a:p>
              <a:endParaRPr lang="en-US" sz="800"/>
            </a:p>
            <a:p>
              <a:r>
                <a:rPr lang="en-US" sz="1600"/>
                <a:t>}</a:t>
              </a:r>
            </a:p>
            <a:p>
              <a:r>
                <a:rPr lang="en-US" sz="1400"/>
                <a:t>...</a:t>
              </a:r>
            </a:p>
          </p:txBody>
        </p:sp>
      </p:grp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6808" y="17467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76" name="Rounded Rectangular Callout 75"/>
          <p:cNvSpPr/>
          <p:nvPr/>
        </p:nvSpPr>
        <p:spPr bwMode="auto">
          <a:xfrm>
            <a:off x="4801771" y="4470697"/>
            <a:ext cx="2390775" cy="904808"/>
          </a:xfrm>
          <a:prstGeom prst="wedgeRoundRectCallout">
            <a:avLst>
              <a:gd name="adj1" fmla="val -105423"/>
              <a:gd name="adj2" fmla="val 14917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Well, in order to add a new node here…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6" name="Rounded Rectangular Callout 95"/>
          <p:cNvSpPr/>
          <p:nvPr/>
        </p:nvSpPr>
        <p:spPr bwMode="auto">
          <a:xfrm>
            <a:off x="5122356" y="5324401"/>
            <a:ext cx="2390775" cy="904808"/>
          </a:xfrm>
          <a:prstGeom prst="wedgeRoundRectCallout">
            <a:avLst>
              <a:gd name="adj1" fmla="val -102634"/>
              <a:gd name="adj2" fmla="val 3127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Then we want to allocate a new node and fill in its value…</a:t>
            </a:r>
          </a:p>
        </p:txBody>
      </p:sp>
      <p:sp>
        <p:nvSpPr>
          <p:cNvPr id="110" name="Rounded Rectangular Callout 109"/>
          <p:cNvSpPr/>
          <p:nvPr/>
        </p:nvSpPr>
        <p:spPr bwMode="auto">
          <a:xfrm>
            <a:off x="5208049" y="5821574"/>
            <a:ext cx="2390775" cy="904808"/>
          </a:xfrm>
          <a:prstGeom prst="wedgeRoundRectCallout">
            <a:avLst>
              <a:gd name="adj1" fmla="val -107415"/>
              <a:gd name="adj2" fmla="val -6663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Next, we want to link the current last node to the new node.</a:t>
            </a:r>
          </a:p>
        </p:txBody>
      </p:sp>
      <p:sp>
        <p:nvSpPr>
          <p:cNvPr id="70" name="Left Arrow 69"/>
          <p:cNvSpPr/>
          <p:nvPr/>
        </p:nvSpPr>
        <p:spPr bwMode="auto">
          <a:xfrm>
            <a:off x="4084076" y="5087404"/>
            <a:ext cx="3108470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We want to add our new item right here!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5" name="Text Box 30"/>
          <p:cNvSpPr txBox="1">
            <a:spLocks noChangeArrowheads="1"/>
          </p:cNvSpPr>
          <p:nvPr/>
        </p:nvSpPr>
        <p:spPr bwMode="auto">
          <a:xfrm>
            <a:off x="2975347" y="6289592"/>
            <a:ext cx="9749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err="1">
                <a:solidFill>
                  <a:srgbClr val="FF0000"/>
                </a:solidFill>
              </a:rPr>
              <a:t>nullptr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42480" y="5509345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Link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the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last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node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to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nullptr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27" name="Rounded Rectangular Callout 126"/>
          <p:cNvSpPr/>
          <p:nvPr/>
        </p:nvSpPr>
        <p:spPr bwMode="auto">
          <a:xfrm>
            <a:off x="0" y="5821574"/>
            <a:ext cx="2390775" cy="904808"/>
          </a:xfrm>
          <a:prstGeom prst="wedgeRoundRectCallout">
            <a:avLst>
              <a:gd name="adj1" fmla="val -10602"/>
              <a:gd name="adj2" fmla="val -18874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Notice that p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doesn’t traverse past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the last node... p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points at it!</a:t>
            </a:r>
          </a:p>
        </p:txBody>
      </p:sp>
      <p:sp>
        <p:nvSpPr>
          <p:cNvPr id="124" name="Rounded Rectangular Callout 123"/>
          <p:cNvSpPr/>
          <p:nvPr/>
        </p:nvSpPr>
        <p:spPr bwMode="auto">
          <a:xfrm>
            <a:off x="125121" y="4704194"/>
            <a:ext cx="2390775" cy="904808"/>
          </a:xfrm>
          <a:prstGeom prst="wedgeRoundRectCallout">
            <a:avLst>
              <a:gd name="adj1" fmla="val 74657"/>
              <a:gd name="adj2" fmla="val 14075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Finally, we set our new node’s next pointer to </a:t>
            </a:r>
            <a:r>
              <a:rPr lang="en-US" sz="16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7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2.22222E-6 0.07639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-0.27604 0.0708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27291 -0.0541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2708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5" grpId="0"/>
      <p:bldP spid="68" grpId="0"/>
      <p:bldP spid="71" grpId="0"/>
      <p:bldP spid="78" grpId="0" animBg="1"/>
      <p:bldP spid="75" grpId="0" animBg="1"/>
      <p:bldP spid="75" grpId="1" animBg="1"/>
      <p:bldP spid="77" grpId="0" animBg="1"/>
      <p:bldP spid="77" grpId="1" animBg="1"/>
      <p:bldP spid="6" grpId="0"/>
      <p:bldP spid="6" grpId="1"/>
      <p:bldP spid="6" grpId="2"/>
      <p:bldP spid="85" grpId="0"/>
      <p:bldP spid="85" grpId="1"/>
      <p:bldP spid="85" grpId="2"/>
      <p:bldP spid="89" grpId="0"/>
      <p:bldP spid="89" grpId="1"/>
      <p:bldP spid="89" grpId="2"/>
      <p:bldP spid="94" grpId="0"/>
      <p:bldP spid="97" grpId="0"/>
      <p:bldP spid="98" grpId="0"/>
      <p:bldP spid="109" grpId="0"/>
      <p:bldP spid="109" grpId="1"/>
      <p:bldP spid="115" grpId="0"/>
      <p:bldP spid="112" grpId="0"/>
      <p:bldP spid="112" grpId="1"/>
      <p:bldP spid="112" grpId="2"/>
      <p:bldP spid="113" grpId="0"/>
      <p:bldP spid="113" grpId="1"/>
      <p:bldP spid="76" grpId="0" animBg="1"/>
      <p:bldP spid="76" grpId="1" animBg="1"/>
      <p:bldP spid="96" grpId="0" animBg="1"/>
      <p:bldP spid="96" grpId="1" animBg="1"/>
      <p:bldP spid="110" grpId="0" animBg="1"/>
      <p:bldP spid="110" grpId="1" animBg="1"/>
      <p:bldP spid="70" grpId="0" animBg="1"/>
      <p:bldP spid="70" grpId="1" animBg="1"/>
      <p:bldP spid="125" grpId="0"/>
      <p:bldP spid="125" grpId="1"/>
      <p:bldP spid="126" grpId="0"/>
      <p:bldP spid="127" grpId="0" animBg="1"/>
      <p:bldP spid="127" grpId="1" animBg="1"/>
      <p:bldP spid="124" grpId="0" animBg="1"/>
      <p:bldP spid="12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Adding an Item </a:t>
            </a:r>
            <a:r>
              <a:rPr lang="en-US" sz="2400"/>
              <a:t>to the Rear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75405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6146" y="2744346"/>
            <a:ext cx="6126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else</a:t>
            </a:r>
          </a:p>
          <a:p>
            <a:pPr algn="l"/>
            <a:r>
              <a:rPr lang="en-US" sz="1400">
                <a:solidFill>
                  <a:srgbClr val="6600CC"/>
                </a:solidFill>
              </a:rPr>
              <a:t>{</a:t>
            </a: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600">
              <a:solidFill>
                <a:srgbClr val="6600CC"/>
              </a:solidFill>
            </a:endParaRPr>
          </a:p>
          <a:p>
            <a:pPr algn="l"/>
            <a:endParaRPr lang="en-US" sz="2000">
              <a:solidFill>
                <a:srgbClr val="6600CC"/>
              </a:solidFill>
            </a:endParaRPr>
          </a:p>
          <a:p>
            <a:pPr algn="l"/>
            <a:r>
              <a:rPr lang="en-US" sz="1400">
                <a:solidFill>
                  <a:srgbClr val="6600CC"/>
                </a:solidFill>
              </a:rPr>
              <a:t>}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84742" y="739943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OK, let’s see the C++ code now!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8239126" y="1739318"/>
            <a:ext cx="788214" cy="48858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71586" y="3392933"/>
            <a:ext cx="3986562" cy="2474015"/>
            <a:chOff x="469191" y="3079676"/>
            <a:chExt cx="4344331" cy="2708464"/>
          </a:xfrm>
        </p:grpSpPr>
        <p:grpSp>
          <p:nvGrpSpPr>
            <p:cNvPr id="175" name="Group 174"/>
            <p:cNvGrpSpPr/>
            <p:nvPr/>
          </p:nvGrpSpPr>
          <p:grpSpPr>
            <a:xfrm>
              <a:off x="2480059" y="3079676"/>
              <a:ext cx="2333463" cy="2708464"/>
              <a:chOff x="2489785" y="3971537"/>
              <a:chExt cx="2333463" cy="270846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489785" y="4039957"/>
                <a:ext cx="2327545" cy="2640044"/>
                <a:chOff x="2489785" y="4039957"/>
                <a:chExt cx="2327545" cy="2640044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2489785" y="4945381"/>
                  <a:ext cx="2327545" cy="1734620"/>
                  <a:chOff x="2243969" y="4133709"/>
                  <a:chExt cx="2978828" cy="2202838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46729" y="4133709"/>
                    <a:ext cx="2976068" cy="1022430"/>
                    <a:chOff x="2246729" y="2946250"/>
                    <a:chExt cx="2976068" cy="1022430"/>
                  </a:xfrm>
                </p:grpSpPr>
                <p:grpSp>
                  <p:nvGrpSpPr>
                    <p:cNvPr id="2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6729" y="3016997"/>
                      <a:ext cx="2083967" cy="951683"/>
                      <a:chOff x="839" y="1095"/>
                      <a:chExt cx="1417" cy="729"/>
                    </a:xfrm>
                  </p:grpSpPr>
                  <p:sp>
                    <p:nvSpPr>
                      <p:cNvPr id="22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1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" y="1095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value</a:t>
                        </a:r>
                      </a:p>
                    </p:txBody>
                  </p:sp>
                  <p:sp>
                    <p:nvSpPr>
                      <p:cNvPr id="22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3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9" y="1435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next</a:t>
                        </a:r>
                        <a:endParaRPr lang="en-US" sz="1200"/>
                      </a:p>
                    </p:txBody>
                  </p:sp>
                  <p:sp>
                    <p:nvSpPr>
                      <p:cNvPr id="22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50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2200</a:t>
                      </a: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243969" y="5314116"/>
                    <a:ext cx="2968714" cy="1022431"/>
                    <a:chOff x="2254083" y="2946246"/>
                    <a:chExt cx="2968714" cy="1022431"/>
                  </a:xfrm>
                </p:grpSpPr>
                <p:grpSp>
                  <p:nvGrpSpPr>
                    <p:cNvPr id="21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4083" y="3028743"/>
                      <a:ext cx="2076614" cy="939934"/>
                      <a:chOff x="844" y="1104"/>
                      <a:chExt cx="1412" cy="720"/>
                    </a:xfrm>
                  </p:grpSpPr>
                  <p:sp>
                    <p:nvSpPr>
                      <p:cNvPr id="21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4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1119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value</a:t>
                        </a:r>
                        <a:endParaRPr lang="en-US" sz="1200"/>
                      </a:p>
                    </p:txBody>
                  </p:sp>
                  <p:sp>
                    <p:nvSpPr>
                      <p:cNvPr id="21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6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4" y="1419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next</a:t>
                        </a:r>
                        <a:endParaRPr lang="en-US" sz="1400"/>
                      </a:p>
                    </p:txBody>
                  </p:sp>
                  <p:sp>
                    <p:nvSpPr>
                      <p:cNvPr id="217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46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3700</a:t>
                      </a:r>
                    </a:p>
                  </p:txBody>
                </p:sp>
              </p:grpSp>
              <p:sp>
                <p:nvSpPr>
                  <p:cNvPr id="2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866" y="4208069"/>
                    <a:ext cx="1266215" cy="4690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>
                        <a:solidFill>
                          <a:schemeClr val="accent2"/>
                        </a:solidFill>
                      </a:rPr>
                      <a:t>"bacon"</a:t>
                    </a:r>
                  </a:p>
                </p:txBody>
              </p:sp>
              <p:cxnSp>
                <p:nvCxnSpPr>
                  <p:cNvPr id="207" name="Curved Connector 206"/>
                  <p:cNvCxnSpPr/>
                  <p:nvPr/>
                </p:nvCxnSpPr>
                <p:spPr bwMode="auto">
                  <a:xfrm>
                    <a:off x="4237261" y="4884531"/>
                    <a:ext cx="107950" cy="530490"/>
                  </a:xfrm>
                  <a:prstGeom prst="curvedConnector3">
                    <a:avLst>
                      <a:gd name="adj1" fmla="val 311765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496" y="5391635"/>
                    <a:ext cx="1203234" cy="5134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accent2"/>
                        </a:solidFill>
                      </a:rPr>
                      <a:t>"eggs"</a:t>
                    </a: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152243" y="4636582"/>
                    <a:ext cx="1044503" cy="513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3700</a:t>
                    </a:r>
                    <a:endParaRPr lang="en-US" sz="1800"/>
                  </a:p>
                </p:txBody>
              </p:sp>
            </p:grpSp>
            <p:grpSp>
              <p:nvGrpSpPr>
                <p:cNvPr id="197" name="Group 15"/>
                <p:cNvGrpSpPr>
                  <a:grpSpLocks/>
                </p:cNvGrpSpPr>
                <p:nvPr/>
              </p:nvGrpSpPr>
              <p:grpSpPr bwMode="auto">
                <a:xfrm>
                  <a:off x="2522621" y="4063886"/>
                  <a:ext cx="1599607" cy="743232"/>
                  <a:chOff x="864" y="1101"/>
                  <a:chExt cx="1392" cy="723"/>
                </a:xfrm>
              </p:grpSpPr>
              <p:sp>
                <p:nvSpPr>
                  <p:cNvPr id="19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value</a:t>
                    </a:r>
                  </a:p>
                </p:txBody>
              </p:sp>
              <p:sp>
                <p:nvSpPr>
                  <p:cNvPr id="20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20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89612" y="4039957"/>
                  <a:ext cx="709576" cy="3706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2"/>
                      </a:solidFill>
                    </a:rPr>
                    <a:t>“OJ"</a:t>
                  </a: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522621" y="3971537"/>
                <a:ext cx="2300627" cy="835580"/>
                <a:chOff x="2283499" y="2907553"/>
                <a:chExt cx="2944379" cy="1061126"/>
              </a:xfrm>
            </p:grpSpPr>
            <p:grpSp>
              <p:nvGrpSpPr>
                <p:cNvPr id="187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4829"/>
                  <a:ext cx="2047202" cy="943850"/>
                  <a:chOff x="864" y="1101"/>
                  <a:chExt cx="1392" cy="723"/>
                </a:xfrm>
              </p:grpSpPr>
              <p:sp>
                <p:nvSpPr>
                  <p:cNvPr id="18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value</a:t>
                    </a:r>
                  </a:p>
                </p:txBody>
              </p:sp>
              <p:sp>
                <p:nvSpPr>
                  <p:cNvPr id="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1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803" y="2907553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8000</a:t>
                  </a:r>
                </a:p>
              </p:txBody>
            </p:sp>
          </p:grpSp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3194442" y="4060603"/>
                <a:ext cx="709576" cy="3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2"/>
                    </a:solidFill>
                  </a:rPr>
                  <a:t>“OJ"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207307" y="4398294"/>
                <a:ext cx="816134" cy="404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/>
              </a:p>
            </p:txBody>
          </p:sp>
          <p:cxnSp>
            <p:nvCxnSpPr>
              <p:cNvPr id="186" name="Curved Connector 185"/>
              <p:cNvCxnSpPr/>
              <p:nvPr/>
            </p:nvCxnSpPr>
            <p:spPr bwMode="auto">
              <a:xfrm>
                <a:off x="4013400" y="4598252"/>
                <a:ext cx="84348" cy="417733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6" name="Group 2"/>
            <p:cNvGrpSpPr>
              <a:grpSpLocks/>
            </p:cNvGrpSpPr>
            <p:nvPr/>
          </p:nvGrpSpPr>
          <p:grpSpPr bwMode="auto">
            <a:xfrm>
              <a:off x="492981" y="3161404"/>
              <a:ext cx="767850" cy="647711"/>
              <a:chOff x="4272" y="696"/>
              <a:chExt cx="528" cy="408"/>
            </a:xfrm>
          </p:grpSpPr>
          <p:sp>
            <p:nvSpPr>
              <p:cNvPr id="179" name="Text Box 3"/>
              <p:cNvSpPr txBox="1">
                <a:spLocks noChangeArrowheads="1"/>
              </p:cNvSpPr>
              <p:nvPr/>
            </p:nvSpPr>
            <p:spPr bwMode="auto">
              <a:xfrm>
                <a:off x="4334" y="696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180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469191" y="3468303"/>
              <a:ext cx="816134" cy="40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/>
            </a:p>
          </p:txBody>
        </p:sp>
        <p:cxnSp>
          <p:nvCxnSpPr>
            <p:cNvPr id="178" name="Curved Connector 177"/>
            <p:cNvCxnSpPr/>
            <p:nvPr/>
          </p:nvCxnSpPr>
          <p:spPr bwMode="auto">
            <a:xfrm flipV="1">
              <a:off x="1260834" y="3216485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722665" y="2208186"/>
            <a:ext cx="3116475" cy="664585"/>
            <a:chOff x="5722665" y="2236761"/>
            <a:chExt cx="3116475" cy="664585"/>
          </a:xfrm>
        </p:grpSpPr>
        <p:sp>
          <p:nvSpPr>
            <p:cNvPr id="65" name="TextBox 64"/>
            <p:cNvSpPr txBox="1"/>
            <p:nvPr/>
          </p:nvSpPr>
          <p:spPr>
            <a:xfrm>
              <a:off x="5722665" y="223676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if (head == </a:t>
              </a:r>
              <a:r>
                <a:rPr lang="en-US" sz="1800" err="1">
                  <a:solidFill>
                    <a:srgbClr val="FF0000"/>
                  </a:solidFill>
                </a:rPr>
                <a:t>nullptr</a:t>
              </a:r>
              <a:r>
                <a:rPr lang="en-US" sz="180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5931" y="2532014"/>
              <a:ext cx="282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err="1">
                  <a:solidFill>
                    <a:srgbClr val="6600CC"/>
                  </a:solidFill>
                </a:rPr>
                <a:t>addToFront</a:t>
              </a:r>
              <a:r>
                <a:rPr lang="en-US" sz="1800">
                  <a:solidFill>
                    <a:srgbClr val="6600CC"/>
                  </a:solidFill>
                </a:rPr>
                <a:t>(v); // easy!!!</a:t>
              </a:r>
            </a:p>
          </p:txBody>
        </p:sp>
      </p:grpSp>
      <p:grpSp>
        <p:nvGrpSpPr>
          <p:cNvPr id="79" name="Group 2"/>
          <p:cNvGrpSpPr>
            <a:grpSpLocks/>
          </p:cNvGrpSpPr>
          <p:nvPr/>
        </p:nvGrpSpPr>
        <p:grpSpPr bwMode="auto">
          <a:xfrm>
            <a:off x="346047" y="4241380"/>
            <a:ext cx="916046" cy="347672"/>
            <a:chOff x="4066" y="885"/>
            <a:chExt cx="734" cy="219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71262" y="373990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800"/>
          </a:p>
        </p:txBody>
      </p:sp>
      <p:cxnSp>
        <p:nvCxnSpPr>
          <p:cNvPr id="83" name="Curved Connector 82"/>
          <p:cNvCxnSpPr/>
          <p:nvPr/>
        </p:nvCxnSpPr>
        <p:spPr bwMode="auto">
          <a:xfrm flipV="1">
            <a:off x="1259332" y="3637859"/>
            <a:ext cx="1178611" cy="80458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3025220" y="545914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err="1">
                <a:solidFill>
                  <a:srgbClr val="FF0000"/>
                </a:solidFill>
              </a:rPr>
              <a:t>nullptr</a:t>
            </a:r>
            <a:endParaRPr lang="en-US" sz="1800">
              <a:solidFill>
                <a:srgbClr val="FF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5478653" y="1739318"/>
            <a:ext cx="3548687" cy="4753683"/>
            <a:chOff x="5478653" y="2077998"/>
            <a:chExt cx="3548687" cy="4753683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78653" y="2322754"/>
              <a:ext cx="319319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br>
                <a:rPr lang="en-US" sz="1800"/>
              </a:br>
              <a:endParaRPr lang="en-US" sz="1800"/>
            </a:p>
            <a:p>
              <a:endParaRPr lang="en-US" sz="800"/>
            </a:p>
            <a:p>
              <a:r>
                <a:rPr lang="en-US" sz="1600"/>
                <a:t>}</a:t>
              </a:r>
            </a:p>
            <a:p>
              <a:r>
                <a:rPr lang="en-US" sz="1400"/>
                <a:t>...</a:t>
              </a:r>
            </a:p>
          </p:txBody>
        </p:sp>
      </p:grp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6808" y="17467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81785" y="3204510"/>
            <a:ext cx="2802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Use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temp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variable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to</a:t>
            </a:r>
            <a:r>
              <a:rPr lang="en-US" sz="1200">
                <a:solidFill>
                  <a:schemeClr val="tx1"/>
                </a:solidFill>
              </a:rPr>
              <a:t> 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traverse</a:t>
            </a:r>
            <a:r>
              <a:rPr lang="en-US" sz="1800">
                <a:solidFill>
                  <a:schemeClr val="tx1"/>
                </a:solidFill>
              </a:rPr>
              <a:t> to the current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last node of the list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14054" y="4375442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Allocate a new node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20366" y="4681477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Put value v in the node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09217" y="4953538"/>
            <a:ext cx="318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Link the current last node to our new node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042480" y="5500234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Link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the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last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node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to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nullptr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976834" y="318909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Node *p;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986359" y="3446273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p = head;</a:t>
            </a:r>
            <a:r>
              <a:rPr lang="en-US" sz="1400">
                <a:solidFill>
                  <a:srgbClr val="6600CC"/>
                </a:solidFill>
              </a:rPr>
              <a:t> </a:t>
            </a:r>
            <a:r>
              <a:rPr lang="en-US" sz="1700">
                <a:solidFill>
                  <a:srgbClr val="6600CC"/>
                </a:solidFill>
              </a:rPr>
              <a:t>// start</a:t>
            </a:r>
            <a:r>
              <a:rPr lang="en-US" sz="1200">
                <a:solidFill>
                  <a:srgbClr val="6600CC"/>
                </a:solidFill>
              </a:rPr>
              <a:t> </a:t>
            </a:r>
            <a:r>
              <a:rPr lang="en-US" sz="1700">
                <a:solidFill>
                  <a:srgbClr val="6600CC"/>
                </a:solidFill>
              </a:rPr>
              <a:t>at</a:t>
            </a:r>
            <a:r>
              <a:rPr lang="en-US" sz="1200">
                <a:solidFill>
                  <a:srgbClr val="6600CC"/>
                </a:solidFill>
              </a:rPr>
              <a:t> </a:t>
            </a:r>
            <a:r>
              <a:rPr lang="en-US" sz="1700">
                <a:solidFill>
                  <a:srgbClr val="6600CC"/>
                </a:solidFill>
              </a:rPr>
              <a:t>top</a:t>
            </a:r>
            <a:r>
              <a:rPr lang="en-US" sz="1200">
                <a:solidFill>
                  <a:srgbClr val="6600CC"/>
                </a:solidFill>
              </a:rPr>
              <a:t> </a:t>
            </a:r>
            <a:r>
              <a:rPr lang="en-US" sz="1700">
                <a:solidFill>
                  <a:srgbClr val="6600CC"/>
                </a:solidFill>
              </a:rPr>
              <a:t>node</a:t>
            </a:r>
          </a:p>
        </p:txBody>
      </p:sp>
      <p:sp>
        <p:nvSpPr>
          <p:cNvPr id="108" name="Rounded Rectangular Callout 107"/>
          <p:cNvSpPr/>
          <p:nvPr/>
        </p:nvSpPr>
        <p:spPr bwMode="auto">
          <a:xfrm>
            <a:off x="1590219" y="1064107"/>
            <a:ext cx="3496733" cy="741769"/>
          </a:xfrm>
          <a:prstGeom prst="wedgeRoundRectCallout">
            <a:avLst>
              <a:gd name="adj1" fmla="val 76914"/>
              <a:gd name="adj2" fmla="val 26541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So what should our traversal </a:t>
            </a:r>
            <a:br>
              <a:rPr lang="en-US" sz="1800">
                <a:solidFill>
                  <a:schemeClr val="tx1"/>
                </a:solidFill>
                <a:cs typeface="Arial" charset="0"/>
              </a:rPr>
            </a:br>
            <a:r>
              <a:rPr lang="en-US" sz="1800">
                <a:solidFill>
                  <a:schemeClr val="tx1"/>
                </a:solidFill>
                <a:cs typeface="Arial" charset="0"/>
              </a:rPr>
              <a:t>code look like?  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7" name="Rounded Rectangular Callout 126"/>
          <p:cNvSpPr/>
          <p:nvPr/>
        </p:nvSpPr>
        <p:spPr bwMode="auto">
          <a:xfrm>
            <a:off x="378863" y="1138091"/>
            <a:ext cx="3086247" cy="978007"/>
          </a:xfrm>
          <a:prstGeom prst="wedgeRoundRectCallout">
            <a:avLst>
              <a:gd name="adj1" fmla="val 132702"/>
              <a:gd name="adj2" fmla="val 23607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Next we want to traverse until p points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directly at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the last node…</a:t>
            </a: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66429" y="3764217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while(p isn’t</a:t>
            </a:r>
            <a:r>
              <a:rPr lang="en-US" sz="1200">
                <a:solidFill>
                  <a:srgbClr val="6600CC"/>
                </a:solidFill>
              </a:rPr>
              <a:t> </a:t>
            </a:r>
            <a:r>
              <a:rPr lang="en-US" sz="1800">
                <a:solidFill>
                  <a:srgbClr val="6600CC"/>
                </a:solidFill>
              </a:rPr>
              <a:t>at</a:t>
            </a:r>
            <a:r>
              <a:rPr lang="en-US" sz="1200">
                <a:solidFill>
                  <a:srgbClr val="6600CC"/>
                </a:solidFill>
              </a:rPr>
              <a:t> </a:t>
            </a:r>
            <a:r>
              <a:rPr lang="en-US" sz="1800">
                <a:solidFill>
                  <a:srgbClr val="6600CC"/>
                </a:solidFill>
              </a:rPr>
              <a:t>the</a:t>
            </a:r>
            <a:r>
              <a:rPr lang="en-US" sz="1200">
                <a:solidFill>
                  <a:srgbClr val="6600CC"/>
                </a:solidFill>
              </a:rPr>
              <a:t> </a:t>
            </a:r>
            <a:r>
              <a:rPr lang="en-US" sz="1800">
                <a:solidFill>
                  <a:srgbClr val="6600CC"/>
                </a:solidFill>
              </a:rPr>
              <a:t>last</a:t>
            </a:r>
            <a:r>
              <a:rPr lang="en-US" sz="1400">
                <a:solidFill>
                  <a:srgbClr val="6600CC"/>
                </a:solidFill>
              </a:rPr>
              <a:t> </a:t>
            </a:r>
            <a:r>
              <a:rPr lang="en-US" sz="1800">
                <a:solidFill>
                  <a:srgbClr val="6600CC"/>
                </a:solidFill>
              </a:rPr>
              <a:t>node)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4717" y="4000366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 p = p-&gt;next;</a:t>
            </a:r>
            <a:endParaRPr lang="en-US" sz="1800"/>
          </a:p>
        </p:txBody>
      </p:sp>
      <p:sp>
        <p:nvSpPr>
          <p:cNvPr id="129" name="Line 14"/>
          <p:cNvSpPr>
            <a:spLocks noChangeShapeType="1"/>
          </p:cNvSpPr>
          <p:nvPr/>
        </p:nvSpPr>
        <p:spPr bwMode="auto">
          <a:xfrm>
            <a:off x="5737680" y="337376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0" name="Line 14"/>
          <p:cNvSpPr>
            <a:spLocks noChangeShapeType="1"/>
          </p:cNvSpPr>
          <p:nvPr/>
        </p:nvSpPr>
        <p:spPr bwMode="auto">
          <a:xfrm>
            <a:off x="5762625" y="36477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" name="Rounded Rectangular Callout 130"/>
          <p:cNvSpPr/>
          <p:nvPr/>
        </p:nvSpPr>
        <p:spPr bwMode="auto">
          <a:xfrm>
            <a:off x="5267265" y="1414845"/>
            <a:ext cx="3667185" cy="1457926"/>
          </a:xfrm>
          <a:prstGeom prst="wedgeRoundRectCallout">
            <a:avLst>
              <a:gd name="adj1" fmla="val 9447"/>
              <a:gd name="adj2" fmla="val 11937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So what C++ code do we write here to ensure that our loop stops when p points right at  the last node?</a:t>
            </a: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3" name="Rounded Rectangular Callout 132"/>
          <p:cNvSpPr/>
          <p:nvPr/>
        </p:nvSpPr>
        <p:spPr bwMode="auto">
          <a:xfrm>
            <a:off x="698390" y="1119445"/>
            <a:ext cx="2041539" cy="1457926"/>
          </a:xfrm>
          <a:prstGeom prst="wedgeRoundRectCallout">
            <a:avLst>
              <a:gd name="adj1" fmla="val 67887"/>
              <a:gd name="adj2" fmla="val 14158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But the next pointer in the earlier nodes is NOT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!</a:t>
            </a: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4" name="Rounded Rectangular Callout 133"/>
          <p:cNvSpPr/>
          <p:nvPr/>
        </p:nvSpPr>
        <p:spPr bwMode="auto">
          <a:xfrm>
            <a:off x="5274047" y="1276350"/>
            <a:ext cx="3667185" cy="1647046"/>
          </a:xfrm>
          <a:prstGeom prst="wedgeRoundRectCallout">
            <a:avLst>
              <a:gd name="adj1" fmla="val 9187"/>
              <a:gd name="adj2" fmla="val 10780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So we want to keep looping while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is not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.</a:t>
            </a:r>
          </a:p>
          <a:p>
            <a:endParaRPr lang="en-US" sz="1800">
              <a:solidFill>
                <a:schemeClr val="tx1"/>
              </a:solidFill>
              <a:cs typeface="Arial" charset="0"/>
            </a:endParaRP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The moment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is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, p points at the last node!</a:t>
            </a: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5478653" y="4347586"/>
            <a:ext cx="3548686" cy="2348490"/>
          </a:xfrm>
          <a:prstGeom prst="rect">
            <a:avLst/>
          </a:prstGeom>
          <a:solidFill>
            <a:srgbClr val="E4E4F8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4084397" y="4764512"/>
            <a:ext cx="2824822" cy="1670713"/>
          </a:xfrm>
          <a:prstGeom prst="leftArrow">
            <a:avLst>
              <a:gd name="adj1" fmla="val 5798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/>
              <a:t>We want to stop looping when p points at this node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32" name="Rounded Rectangular Callout 131"/>
          <p:cNvSpPr/>
          <p:nvPr/>
        </p:nvSpPr>
        <p:spPr bwMode="auto">
          <a:xfrm>
            <a:off x="5267264" y="5130664"/>
            <a:ext cx="3667185" cy="1457926"/>
          </a:xfrm>
          <a:prstGeom prst="wedgeRoundRectCallout">
            <a:avLst>
              <a:gd name="adj1" fmla="val -89772"/>
              <a:gd name="adj2" fmla="val -1390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Well, here’s a hint:</a:t>
            </a:r>
          </a:p>
          <a:p>
            <a:endParaRPr lang="en-US" sz="1800">
              <a:solidFill>
                <a:schemeClr val="tx1"/>
              </a:solidFill>
              <a:cs typeface="Arial" charset="0"/>
            </a:endParaRP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Notice that the next pointer in the last node is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.</a:t>
            </a: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77696" y="3745830"/>
            <a:ext cx="2404659" cy="369332"/>
            <a:chOff x="6677696" y="3745830"/>
            <a:chExt cx="2404659" cy="369332"/>
          </a:xfrm>
        </p:grpSpPr>
        <p:sp>
          <p:nvSpPr>
            <p:cNvPr id="142" name="Rectangle 141"/>
            <p:cNvSpPr/>
            <p:nvPr/>
          </p:nvSpPr>
          <p:spPr bwMode="auto">
            <a:xfrm>
              <a:off x="6677696" y="3833136"/>
              <a:ext cx="2404659" cy="26452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02228" y="3745830"/>
              <a:ext cx="2156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p-&gt;next != </a:t>
              </a:r>
              <a:r>
                <a:rPr lang="en-US" sz="1800" err="1">
                  <a:solidFill>
                    <a:srgbClr val="FF0000"/>
                  </a:solidFill>
                </a:rPr>
                <a:t>nullptr</a:t>
              </a:r>
              <a:r>
                <a:rPr lang="en-US" sz="1800">
                  <a:solidFill>
                    <a:srgbClr val="FF0000"/>
                  </a:solidFill>
                </a:rPr>
                <a:t> </a:t>
              </a:r>
              <a:r>
                <a:rPr lang="en-US" sz="1800">
                  <a:solidFill>
                    <a:srgbClr val="6600CC"/>
                  </a:solidFill>
                </a:rPr>
                <a:t>)</a:t>
              </a:r>
              <a:endParaRPr 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2401" y="2074310"/>
            <a:ext cx="3931996" cy="4263428"/>
            <a:chOff x="152401" y="2074310"/>
            <a:chExt cx="3931996" cy="4263428"/>
          </a:xfrm>
        </p:grpSpPr>
        <p:sp>
          <p:nvSpPr>
            <p:cNvPr id="117" name="Rounded Rectangular Callout 116"/>
            <p:cNvSpPr/>
            <p:nvPr/>
          </p:nvSpPr>
          <p:spPr bwMode="auto">
            <a:xfrm>
              <a:off x="152401" y="2074310"/>
              <a:ext cx="3931996" cy="4263428"/>
            </a:xfrm>
            <a:prstGeom prst="wedgeRoundRectCallout">
              <a:avLst>
                <a:gd name="adj1" fmla="val 99838"/>
                <a:gd name="adj2" fmla="val -18820"/>
                <a:gd name="adj3" fmla="val 1666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Well, as in our</a:t>
              </a:r>
              <a:r>
                <a:rPr lang="en-US" sz="1800">
                  <a:solidFill>
                    <a:srgbClr val="6600CC"/>
                  </a:solidFill>
                  <a:cs typeface="Arial" charset="0"/>
                </a:rPr>
                <a:t> </a:t>
              </a:r>
              <a:r>
                <a:rPr lang="en-US" sz="1800" err="1">
                  <a:solidFill>
                    <a:srgbClr val="6600CC"/>
                  </a:solidFill>
                  <a:cs typeface="Arial" charset="0"/>
                </a:rPr>
                <a:t>printItems</a:t>
              </a:r>
              <a:r>
                <a:rPr lang="en-US" sz="1800">
                  <a:solidFill>
                    <a:srgbClr val="6600CC"/>
                  </a:solidFill>
                  <a:cs typeface="Arial" charset="0"/>
                </a:rPr>
                <a:t>() 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method, we’ll use a temp variable to follow the links, starting at the head node.</a:t>
              </a:r>
              <a:endParaRPr lang="en-US" sz="160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78863" y="3562209"/>
              <a:ext cx="3436131" cy="25984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void</a:t>
              </a:r>
              <a:r>
                <a:rPr kumimoji="0" lang="en-US" sz="1800" b="0" i="0" u="none" strike="noStrike" cap="none" normalizeH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</a:t>
              </a:r>
              <a:r>
                <a:rPr kumimoji="0" lang="en-US" sz="1800" b="0" i="0" u="none" strike="noStrike" cap="none" normalizeH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printItems</a:t>
              </a:r>
              <a:r>
                <a:rPr kumimoji="0" lang="en-US" sz="1800" b="0" i="0" u="none" strike="noStrike" cap="none" normalizeH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()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aseline="0"/>
                <a:t>{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/>
                <a:t>   Node *p;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aseline="0"/>
                <a:t>   p = head;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/>
                <a:t>   while (p != </a:t>
              </a:r>
              <a:r>
                <a:rPr lang="en-US" sz="1800" err="1">
                  <a:solidFill>
                    <a:srgbClr val="FF0000"/>
                  </a:solidFill>
                </a:rPr>
                <a:t>nullptr</a:t>
              </a:r>
              <a:r>
                <a:rPr lang="en-US" sz="1800"/>
                <a:t>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/>
                <a:t>    {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/>
                <a:t>       </a:t>
              </a:r>
              <a:r>
                <a:rPr lang="en-US" sz="1800" err="1"/>
                <a:t>cout</a:t>
              </a:r>
              <a:r>
                <a:rPr lang="en-US" sz="1800"/>
                <a:t> &lt;&lt; p-&gt;value &lt;&lt; </a:t>
              </a:r>
              <a:r>
                <a:rPr lang="en-US" sz="1800" err="1"/>
                <a:t>endl</a:t>
              </a:r>
              <a:r>
                <a:rPr lang="en-US" sz="1800"/>
                <a:t>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/>
                <a:t>       p = p-&gt;next;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/>
                <a:t>    }</a:t>
              </a:r>
              <a:endParaRPr lang="en-US" sz="1400" baseline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}</a:t>
              </a: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 bwMode="auto">
          <a:xfrm>
            <a:off x="901086" y="5201377"/>
            <a:ext cx="2525971" cy="1577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/>
          <p:nvPr/>
        </p:nvCxnSpPr>
        <p:spPr bwMode="auto">
          <a:xfrm>
            <a:off x="1327191" y="4708391"/>
            <a:ext cx="1262985" cy="1530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479099" y="701437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p points to a valid node)</a:t>
            </a:r>
          </a:p>
        </p:txBody>
      </p:sp>
    </p:spTree>
    <p:extLst>
      <p:ext uri="{BB962C8B-B14F-4D97-AF65-F5344CB8AC3E}">
        <p14:creationId xmlns:p14="http://schemas.microsoft.com/office/powerpoint/2010/main" val="397276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2.22222E-6 0.0763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8.33333E-7 0.12084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6" grpId="0"/>
      <p:bldP spid="6" grpId="1"/>
      <p:bldP spid="94" grpId="0"/>
      <p:bldP spid="116" grpId="0"/>
      <p:bldP spid="118" grpId="0"/>
      <p:bldP spid="108" grpId="0" animBg="1"/>
      <p:bldP spid="108" grpId="1" animBg="1"/>
      <p:bldP spid="127" grpId="0" animBg="1"/>
      <p:bldP spid="127" grpId="1" animBg="1"/>
      <p:bldP spid="128" grpId="0"/>
      <p:bldP spid="10" grpId="0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3" grpId="0" animBg="1"/>
      <p:bldP spid="133" grpId="1" animBg="1"/>
      <p:bldP spid="133" grpId="2" animBg="1"/>
      <p:bldP spid="134" grpId="0" animBg="1"/>
      <p:bldP spid="134" grpId="1" animBg="1"/>
      <p:bldP spid="140" grpId="0" animBg="1"/>
      <p:bldP spid="14" grpId="0" animBg="1"/>
      <p:bldP spid="14" grpId="1" animBg="1"/>
      <p:bldP spid="132" grpId="0" animBg="1"/>
      <p:bldP spid="13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Adding an Item </a:t>
            </a:r>
            <a:r>
              <a:rPr lang="en-US" sz="2400"/>
              <a:t>to the Rear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75405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6146" y="2744346"/>
            <a:ext cx="6126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else</a:t>
            </a:r>
          </a:p>
          <a:p>
            <a:pPr algn="l"/>
            <a:r>
              <a:rPr lang="en-US" sz="1400">
                <a:solidFill>
                  <a:srgbClr val="6600CC"/>
                </a:solidFill>
              </a:rPr>
              <a:t>{</a:t>
            </a: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600">
              <a:solidFill>
                <a:srgbClr val="6600CC"/>
              </a:solidFill>
            </a:endParaRPr>
          </a:p>
          <a:p>
            <a:pPr algn="l"/>
            <a:endParaRPr lang="en-US" sz="2000">
              <a:solidFill>
                <a:srgbClr val="6600CC"/>
              </a:solidFill>
            </a:endParaRPr>
          </a:p>
          <a:p>
            <a:pPr algn="l"/>
            <a:r>
              <a:rPr lang="en-US" sz="1400">
                <a:solidFill>
                  <a:srgbClr val="6600CC"/>
                </a:solidFill>
              </a:rPr>
              <a:t>}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84742" y="739943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OK, let’s see the C++ code now!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8239126" y="1739318"/>
            <a:ext cx="788214" cy="48858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71586" y="3392933"/>
            <a:ext cx="3986562" cy="2474015"/>
            <a:chOff x="469191" y="3079676"/>
            <a:chExt cx="4344331" cy="2708464"/>
          </a:xfrm>
        </p:grpSpPr>
        <p:grpSp>
          <p:nvGrpSpPr>
            <p:cNvPr id="175" name="Group 174"/>
            <p:cNvGrpSpPr/>
            <p:nvPr/>
          </p:nvGrpSpPr>
          <p:grpSpPr>
            <a:xfrm>
              <a:off x="2480059" y="3079676"/>
              <a:ext cx="2333463" cy="2708464"/>
              <a:chOff x="2489785" y="3971537"/>
              <a:chExt cx="2333463" cy="270846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489785" y="4039957"/>
                <a:ext cx="2327545" cy="2640044"/>
                <a:chOff x="2489785" y="4039957"/>
                <a:chExt cx="2327545" cy="2640044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2489785" y="4945381"/>
                  <a:ext cx="2327545" cy="1734620"/>
                  <a:chOff x="2243969" y="4133709"/>
                  <a:chExt cx="2978828" cy="2202838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46729" y="4133709"/>
                    <a:ext cx="2976068" cy="1022430"/>
                    <a:chOff x="2246729" y="2946250"/>
                    <a:chExt cx="2976068" cy="1022430"/>
                  </a:xfrm>
                </p:grpSpPr>
                <p:grpSp>
                  <p:nvGrpSpPr>
                    <p:cNvPr id="2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6729" y="3016997"/>
                      <a:ext cx="2083967" cy="951683"/>
                      <a:chOff x="839" y="1095"/>
                      <a:chExt cx="1417" cy="729"/>
                    </a:xfrm>
                  </p:grpSpPr>
                  <p:sp>
                    <p:nvSpPr>
                      <p:cNvPr id="22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1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" y="1095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value</a:t>
                        </a:r>
                      </a:p>
                    </p:txBody>
                  </p:sp>
                  <p:sp>
                    <p:nvSpPr>
                      <p:cNvPr id="22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3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9" y="1435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next</a:t>
                        </a:r>
                        <a:endParaRPr lang="en-US" sz="1200"/>
                      </a:p>
                    </p:txBody>
                  </p:sp>
                  <p:sp>
                    <p:nvSpPr>
                      <p:cNvPr id="22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50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2200</a:t>
                      </a: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243969" y="5314116"/>
                    <a:ext cx="2968714" cy="1022431"/>
                    <a:chOff x="2254083" y="2946246"/>
                    <a:chExt cx="2968714" cy="1022431"/>
                  </a:xfrm>
                </p:grpSpPr>
                <p:grpSp>
                  <p:nvGrpSpPr>
                    <p:cNvPr id="21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4083" y="3028743"/>
                      <a:ext cx="2076614" cy="939934"/>
                      <a:chOff x="844" y="1104"/>
                      <a:chExt cx="1412" cy="720"/>
                    </a:xfrm>
                  </p:grpSpPr>
                  <p:sp>
                    <p:nvSpPr>
                      <p:cNvPr id="21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4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1119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value</a:t>
                        </a:r>
                        <a:endParaRPr lang="en-US" sz="1200"/>
                      </a:p>
                    </p:txBody>
                  </p:sp>
                  <p:sp>
                    <p:nvSpPr>
                      <p:cNvPr id="21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6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4" y="1419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next</a:t>
                        </a:r>
                        <a:endParaRPr lang="en-US" sz="1400"/>
                      </a:p>
                    </p:txBody>
                  </p:sp>
                  <p:sp>
                    <p:nvSpPr>
                      <p:cNvPr id="217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46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3700</a:t>
                      </a:r>
                    </a:p>
                  </p:txBody>
                </p:sp>
              </p:grpSp>
              <p:sp>
                <p:nvSpPr>
                  <p:cNvPr id="2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866" y="4208069"/>
                    <a:ext cx="1266215" cy="4690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>
                        <a:solidFill>
                          <a:schemeClr val="accent2"/>
                        </a:solidFill>
                      </a:rPr>
                      <a:t>"bacon"</a:t>
                    </a:r>
                  </a:p>
                </p:txBody>
              </p:sp>
              <p:cxnSp>
                <p:nvCxnSpPr>
                  <p:cNvPr id="207" name="Curved Connector 206"/>
                  <p:cNvCxnSpPr/>
                  <p:nvPr/>
                </p:nvCxnSpPr>
                <p:spPr bwMode="auto">
                  <a:xfrm>
                    <a:off x="4237261" y="4884531"/>
                    <a:ext cx="107950" cy="530490"/>
                  </a:xfrm>
                  <a:prstGeom prst="curvedConnector3">
                    <a:avLst>
                      <a:gd name="adj1" fmla="val 311765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496" y="5391635"/>
                    <a:ext cx="1203234" cy="5134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accent2"/>
                        </a:solidFill>
                      </a:rPr>
                      <a:t>"eggs"</a:t>
                    </a: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152243" y="4636582"/>
                    <a:ext cx="1044503" cy="513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3700</a:t>
                    </a:r>
                    <a:endParaRPr lang="en-US" sz="1800"/>
                  </a:p>
                </p:txBody>
              </p:sp>
            </p:grpSp>
            <p:grpSp>
              <p:nvGrpSpPr>
                <p:cNvPr id="197" name="Group 15"/>
                <p:cNvGrpSpPr>
                  <a:grpSpLocks/>
                </p:cNvGrpSpPr>
                <p:nvPr/>
              </p:nvGrpSpPr>
              <p:grpSpPr bwMode="auto">
                <a:xfrm>
                  <a:off x="2522621" y="4063886"/>
                  <a:ext cx="1599607" cy="743232"/>
                  <a:chOff x="864" y="1101"/>
                  <a:chExt cx="1392" cy="723"/>
                </a:xfrm>
              </p:grpSpPr>
              <p:sp>
                <p:nvSpPr>
                  <p:cNvPr id="19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value</a:t>
                    </a:r>
                  </a:p>
                </p:txBody>
              </p:sp>
              <p:sp>
                <p:nvSpPr>
                  <p:cNvPr id="20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20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89612" y="4039957"/>
                  <a:ext cx="709576" cy="3706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2"/>
                      </a:solidFill>
                    </a:rPr>
                    <a:t>“OJ"</a:t>
                  </a: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522621" y="3971537"/>
                <a:ext cx="2300627" cy="835580"/>
                <a:chOff x="2283499" y="2907553"/>
                <a:chExt cx="2944379" cy="1061126"/>
              </a:xfrm>
            </p:grpSpPr>
            <p:grpSp>
              <p:nvGrpSpPr>
                <p:cNvPr id="187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4829"/>
                  <a:ext cx="2047202" cy="943850"/>
                  <a:chOff x="864" y="1101"/>
                  <a:chExt cx="1392" cy="723"/>
                </a:xfrm>
              </p:grpSpPr>
              <p:sp>
                <p:nvSpPr>
                  <p:cNvPr id="18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value</a:t>
                    </a:r>
                  </a:p>
                </p:txBody>
              </p:sp>
              <p:sp>
                <p:nvSpPr>
                  <p:cNvPr id="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1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803" y="2907553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8000</a:t>
                  </a:r>
                </a:p>
              </p:txBody>
            </p:sp>
          </p:grpSp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3194442" y="4060603"/>
                <a:ext cx="709576" cy="3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2"/>
                    </a:solidFill>
                  </a:rPr>
                  <a:t>“OJ"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207307" y="4398294"/>
                <a:ext cx="816134" cy="404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/>
              </a:p>
            </p:txBody>
          </p:sp>
          <p:cxnSp>
            <p:nvCxnSpPr>
              <p:cNvPr id="186" name="Curved Connector 185"/>
              <p:cNvCxnSpPr/>
              <p:nvPr/>
            </p:nvCxnSpPr>
            <p:spPr bwMode="auto">
              <a:xfrm>
                <a:off x="4013400" y="4598252"/>
                <a:ext cx="84348" cy="417733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6" name="Group 2"/>
            <p:cNvGrpSpPr>
              <a:grpSpLocks/>
            </p:cNvGrpSpPr>
            <p:nvPr/>
          </p:nvGrpSpPr>
          <p:grpSpPr bwMode="auto">
            <a:xfrm>
              <a:off x="492981" y="3161404"/>
              <a:ext cx="767850" cy="647711"/>
              <a:chOff x="4272" y="696"/>
              <a:chExt cx="528" cy="408"/>
            </a:xfrm>
          </p:grpSpPr>
          <p:sp>
            <p:nvSpPr>
              <p:cNvPr id="179" name="Text Box 3"/>
              <p:cNvSpPr txBox="1">
                <a:spLocks noChangeArrowheads="1"/>
              </p:cNvSpPr>
              <p:nvPr/>
            </p:nvSpPr>
            <p:spPr bwMode="auto">
              <a:xfrm>
                <a:off x="4334" y="696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180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469191" y="3468303"/>
              <a:ext cx="816134" cy="40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/>
            </a:p>
          </p:txBody>
        </p:sp>
        <p:cxnSp>
          <p:nvCxnSpPr>
            <p:cNvPr id="178" name="Curved Connector 177"/>
            <p:cNvCxnSpPr/>
            <p:nvPr/>
          </p:nvCxnSpPr>
          <p:spPr bwMode="auto">
            <a:xfrm flipV="1">
              <a:off x="1260834" y="3216485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722665" y="2208186"/>
            <a:ext cx="3116475" cy="664585"/>
            <a:chOff x="5722665" y="2236761"/>
            <a:chExt cx="3116475" cy="664585"/>
          </a:xfrm>
        </p:grpSpPr>
        <p:sp>
          <p:nvSpPr>
            <p:cNvPr id="65" name="TextBox 64"/>
            <p:cNvSpPr txBox="1"/>
            <p:nvPr/>
          </p:nvSpPr>
          <p:spPr>
            <a:xfrm>
              <a:off x="5722665" y="223676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if (head == </a:t>
              </a:r>
              <a:r>
                <a:rPr lang="en-US" sz="1800" err="1">
                  <a:solidFill>
                    <a:srgbClr val="FF0000"/>
                  </a:solidFill>
                </a:rPr>
                <a:t>nullptr</a:t>
              </a:r>
              <a:r>
                <a:rPr lang="en-US" sz="180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5931" y="2532014"/>
              <a:ext cx="282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err="1">
                  <a:solidFill>
                    <a:srgbClr val="6600CC"/>
                  </a:solidFill>
                </a:rPr>
                <a:t>addToFront</a:t>
              </a:r>
              <a:r>
                <a:rPr lang="en-US" sz="1800">
                  <a:solidFill>
                    <a:srgbClr val="6600CC"/>
                  </a:solidFill>
                </a:rPr>
                <a:t>(v); // easy!!!</a:t>
              </a:r>
            </a:p>
          </p:txBody>
        </p:sp>
      </p:grpSp>
      <p:grpSp>
        <p:nvGrpSpPr>
          <p:cNvPr id="79" name="Group 2"/>
          <p:cNvGrpSpPr>
            <a:grpSpLocks/>
          </p:cNvGrpSpPr>
          <p:nvPr/>
        </p:nvGrpSpPr>
        <p:grpSpPr bwMode="auto">
          <a:xfrm>
            <a:off x="346047" y="4241380"/>
            <a:ext cx="916046" cy="347672"/>
            <a:chOff x="4066" y="885"/>
            <a:chExt cx="734" cy="219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cxnSp>
        <p:nvCxnSpPr>
          <p:cNvPr id="83" name="Curved Connector 82"/>
          <p:cNvCxnSpPr/>
          <p:nvPr/>
        </p:nvCxnSpPr>
        <p:spPr bwMode="auto">
          <a:xfrm flipV="1">
            <a:off x="1259332" y="3637859"/>
            <a:ext cx="1178611" cy="80458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Rectangle 84"/>
          <p:cNvSpPr/>
          <p:nvPr/>
        </p:nvSpPr>
        <p:spPr>
          <a:xfrm>
            <a:off x="3076397" y="377888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1800"/>
          </a:p>
        </p:txBody>
      </p:sp>
      <p:cxnSp>
        <p:nvCxnSpPr>
          <p:cNvPr id="86" name="Curved Connector 85"/>
          <p:cNvCxnSpPr>
            <a:stCxn id="81" idx="3"/>
            <a:endCxn id="221" idx="1"/>
          </p:cNvCxnSpPr>
          <p:nvPr/>
        </p:nvCxnSpPr>
        <p:spPr bwMode="auto">
          <a:xfrm>
            <a:off x="1262093" y="4436648"/>
            <a:ext cx="1156739" cy="65270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Rectangle 88"/>
          <p:cNvSpPr/>
          <p:nvPr/>
        </p:nvSpPr>
        <p:spPr>
          <a:xfrm>
            <a:off x="3074214" y="463944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1800"/>
          </a:p>
        </p:txBody>
      </p:sp>
      <p:cxnSp>
        <p:nvCxnSpPr>
          <p:cNvPr id="90" name="Curved Connector 89"/>
          <p:cNvCxnSpPr>
            <a:stCxn id="81" idx="3"/>
          </p:cNvCxnSpPr>
          <p:nvPr/>
        </p:nvCxnSpPr>
        <p:spPr bwMode="auto">
          <a:xfrm>
            <a:off x="1262093" y="4436648"/>
            <a:ext cx="1195437" cy="79929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3025220" y="545914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err="1">
                <a:solidFill>
                  <a:srgbClr val="FF0000"/>
                </a:solidFill>
              </a:rPr>
              <a:t>nullptr</a:t>
            </a:r>
            <a:endParaRPr lang="en-US" sz="1800">
              <a:solidFill>
                <a:srgbClr val="FF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5478653" y="1739318"/>
            <a:ext cx="3548687" cy="4753683"/>
            <a:chOff x="5478653" y="2077998"/>
            <a:chExt cx="3548687" cy="4753683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78653" y="2322754"/>
              <a:ext cx="319319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br>
                <a:rPr lang="en-US" sz="1800"/>
              </a:br>
              <a:endParaRPr lang="en-US" sz="1800"/>
            </a:p>
            <a:p>
              <a:endParaRPr lang="en-US" sz="800"/>
            </a:p>
            <a:p>
              <a:r>
                <a:rPr lang="en-US" sz="1600"/>
                <a:t>}</a:t>
              </a:r>
            </a:p>
            <a:p>
              <a:r>
                <a:rPr lang="en-US" sz="1400"/>
                <a:t>...</a:t>
              </a:r>
            </a:p>
          </p:txBody>
        </p:sp>
      </p:grp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6808" y="17467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14054" y="4375442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Allocate a new node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20366" y="4681477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Put value v in the node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09217" y="4953538"/>
            <a:ext cx="318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Link the current last node to our new node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042480" y="5490295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Link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the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last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node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to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nullptr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5" name="Line 14"/>
          <p:cNvSpPr>
            <a:spLocks noChangeShapeType="1"/>
          </p:cNvSpPr>
          <p:nvPr/>
        </p:nvSpPr>
        <p:spPr bwMode="auto">
          <a:xfrm>
            <a:off x="5743575" y="39366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6" name="Line 14"/>
          <p:cNvSpPr>
            <a:spLocks noChangeShapeType="1"/>
          </p:cNvSpPr>
          <p:nvPr/>
        </p:nvSpPr>
        <p:spPr bwMode="auto">
          <a:xfrm>
            <a:off x="5986359" y="4213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Line 14"/>
          <p:cNvSpPr>
            <a:spLocks noChangeShapeType="1"/>
          </p:cNvSpPr>
          <p:nvPr/>
        </p:nvSpPr>
        <p:spPr bwMode="auto">
          <a:xfrm>
            <a:off x="5743575" y="39366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8" name="Line 14"/>
          <p:cNvSpPr>
            <a:spLocks noChangeShapeType="1"/>
          </p:cNvSpPr>
          <p:nvPr/>
        </p:nvSpPr>
        <p:spPr bwMode="auto">
          <a:xfrm>
            <a:off x="6000543" y="4213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9" name="Line 14"/>
          <p:cNvSpPr>
            <a:spLocks noChangeShapeType="1"/>
          </p:cNvSpPr>
          <p:nvPr/>
        </p:nvSpPr>
        <p:spPr bwMode="auto">
          <a:xfrm>
            <a:off x="5743575" y="39366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0" name="Rectangle 139"/>
          <p:cNvSpPr/>
          <p:nvPr/>
        </p:nvSpPr>
        <p:spPr bwMode="auto">
          <a:xfrm>
            <a:off x="5478653" y="4347586"/>
            <a:ext cx="3548686" cy="2348490"/>
          </a:xfrm>
          <a:prstGeom prst="rect">
            <a:avLst/>
          </a:prstGeom>
          <a:solidFill>
            <a:srgbClr val="E4E4F8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66429" y="3189098"/>
            <a:ext cx="3261523" cy="1180600"/>
            <a:chOff x="5966429" y="3189098"/>
            <a:chExt cx="3261523" cy="1180600"/>
          </a:xfrm>
        </p:grpSpPr>
        <p:sp>
          <p:nvSpPr>
            <p:cNvPr id="128" name="TextBox 127"/>
            <p:cNvSpPr txBox="1"/>
            <p:nvPr/>
          </p:nvSpPr>
          <p:spPr>
            <a:xfrm>
              <a:off x="5966429" y="3764217"/>
              <a:ext cx="323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while(p isn’t</a:t>
              </a:r>
              <a:r>
                <a:rPr lang="en-US" sz="1200">
                  <a:solidFill>
                    <a:srgbClr val="6600CC"/>
                  </a:solidFill>
                </a:rPr>
                <a:t> </a:t>
              </a:r>
              <a:r>
                <a:rPr lang="en-US" sz="1800">
                  <a:solidFill>
                    <a:srgbClr val="6600CC"/>
                  </a:solidFill>
                </a:rPr>
                <a:t>at</a:t>
              </a:r>
              <a:r>
                <a:rPr lang="en-US" sz="1200">
                  <a:solidFill>
                    <a:srgbClr val="6600CC"/>
                  </a:solidFill>
                </a:rPr>
                <a:t> </a:t>
              </a:r>
              <a:r>
                <a:rPr lang="en-US" sz="1800">
                  <a:solidFill>
                    <a:srgbClr val="6600CC"/>
                  </a:solidFill>
                </a:rPr>
                <a:t>the</a:t>
              </a:r>
              <a:r>
                <a:rPr lang="en-US" sz="1200">
                  <a:solidFill>
                    <a:srgbClr val="6600CC"/>
                  </a:solidFill>
                </a:rPr>
                <a:t> </a:t>
              </a:r>
              <a:r>
                <a:rPr lang="en-US" sz="1800">
                  <a:solidFill>
                    <a:srgbClr val="6600CC"/>
                  </a:solidFill>
                </a:rPr>
                <a:t>last</a:t>
              </a:r>
              <a:r>
                <a:rPr lang="en-US" sz="1400">
                  <a:solidFill>
                    <a:srgbClr val="6600CC"/>
                  </a:solidFill>
                </a:rPr>
                <a:t> </a:t>
              </a:r>
              <a:r>
                <a:rPr lang="en-US" sz="1800">
                  <a:solidFill>
                    <a:srgbClr val="6600CC"/>
                  </a:solidFill>
                </a:rPr>
                <a:t>node)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976834" y="3189098"/>
              <a:ext cx="3251118" cy="1180600"/>
              <a:chOff x="5976834" y="3189098"/>
              <a:chExt cx="3251118" cy="1180600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5976834" y="3189098"/>
                <a:ext cx="113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6600CC"/>
                    </a:solidFill>
                  </a:rPr>
                  <a:t>Node *p;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986359" y="3446273"/>
                <a:ext cx="3241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6600CC"/>
                    </a:solidFill>
                  </a:rPr>
                  <a:t>p = head;</a:t>
                </a:r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  <a:r>
                  <a:rPr lang="en-US" sz="1700">
                    <a:solidFill>
                      <a:srgbClr val="6600CC"/>
                    </a:solidFill>
                  </a:rPr>
                  <a:t>// start</a:t>
                </a:r>
                <a:r>
                  <a:rPr lang="en-US" sz="1200">
                    <a:solidFill>
                      <a:srgbClr val="6600CC"/>
                    </a:solidFill>
                  </a:rPr>
                  <a:t> </a:t>
                </a:r>
                <a:r>
                  <a:rPr lang="en-US" sz="1700">
                    <a:solidFill>
                      <a:srgbClr val="6600CC"/>
                    </a:solidFill>
                  </a:rPr>
                  <a:t>at</a:t>
                </a:r>
                <a:r>
                  <a:rPr lang="en-US" sz="1200">
                    <a:solidFill>
                      <a:srgbClr val="6600CC"/>
                    </a:solidFill>
                  </a:rPr>
                  <a:t> </a:t>
                </a:r>
                <a:r>
                  <a:rPr lang="en-US" sz="1700">
                    <a:solidFill>
                      <a:srgbClr val="6600CC"/>
                    </a:solidFill>
                  </a:rPr>
                  <a:t>top</a:t>
                </a:r>
                <a:r>
                  <a:rPr lang="en-US" sz="1200">
                    <a:solidFill>
                      <a:srgbClr val="6600CC"/>
                    </a:solidFill>
                  </a:rPr>
                  <a:t> </a:t>
                </a:r>
                <a:r>
                  <a:rPr lang="en-US" sz="1700">
                    <a:solidFill>
                      <a:srgbClr val="6600CC"/>
                    </a:solidFill>
                  </a:rPr>
                  <a:t>node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134717" y="4000366"/>
                <a:ext cx="1500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</a:rPr>
                  <a:t> p = p-&gt;next;</a:t>
                </a:r>
                <a:endParaRPr lang="en-US" sz="180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677696" y="3745830"/>
                <a:ext cx="2404659" cy="369332"/>
                <a:chOff x="6677696" y="3745830"/>
                <a:chExt cx="2404659" cy="369332"/>
              </a:xfrm>
            </p:grpSpPr>
            <p:sp>
              <p:nvSpPr>
                <p:cNvPr id="142" name="Rectangle 141"/>
                <p:cNvSpPr/>
                <p:nvPr/>
              </p:nvSpPr>
              <p:spPr bwMode="auto">
                <a:xfrm>
                  <a:off x="6677696" y="3833136"/>
                  <a:ext cx="2404659" cy="264526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6702228" y="3745830"/>
                  <a:ext cx="2156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6600CC"/>
                      </a:solidFill>
                    </a:rPr>
                    <a:t>p-&gt;next != </a:t>
                  </a:r>
                  <a:r>
                    <a:rPr lang="en-US" sz="1800" err="1">
                      <a:solidFill>
                        <a:srgbClr val="FF0000"/>
                      </a:solidFill>
                    </a:rPr>
                    <a:t>nullptr</a:t>
                  </a:r>
                  <a:r>
                    <a:rPr 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1800">
                      <a:solidFill>
                        <a:srgbClr val="6600CC"/>
                      </a:solidFill>
                    </a:rPr>
                    <a:t>)</a:t>
                  </a:r>
                  <a:endParaRPr lang="en-US" sz="18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107" name="Rounded Rectangular Callout 106"/>
          <p:cNvSpPr/>
          <p:nvPr/>
        </p:nvSpPr>
        <p:spPr bwMode="auto">
          <a:xfrm>
            <a:off x="2237949" y="1851161"/>
            <a:ext cx="2850412" cy="890373"/>
          </a:xfrm>
          <a:prstGeom prst="wedgeRoundRectCallout">
            <a:avLst>
              <a:gd name="adj1" fmla="val 82800"/>
              <a:gd name="adj2" fmla="val 18621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OK, let’s see our C++ loop in action!</a:t>
            </a: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9" name="Rounded Rectangular Callout 108"/>
          <p:cNvSpPr/>
          <p:nvPr/>
        </p:nvSpPr>
        <p:spPr bwMode="auto">
          <a:xfrm>
            <a:off x="3814993" y="1660634"/>
            <a:ext cx="2489573" cy="969057"/>
          </a:xfrm>
          <a:prstGeom prst="wedgeRoundRectCallout">
            <a:avLst>
              <a:gd name="adj1" fmla="val 88636"/>
              <a:gd name="adj2" fmla="val 17862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OK, well so far, </a:t>
            </a:r>
            <a:br>
              <a:rPr lang="en-US" sz="1800">
                <a:solidFill>
                  <a:schemeClr val="tx1"/>
                </a:solidFill>
                <a:cs typeface="Arial" charset="0"/>
              </a:rPr>
            </a:br>
            <a:r>
              <a:rPr lang="en-US" sz="180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is clearly </a:t>
            </a:r>
            <a:br>
              <a:rPr lang="en-US" sz="1800">
                <a:solidFill>
                  <a:schemeClr val="tx1"/>
                </a:solidFill>
                <a:cs typeface="Arial" charset="0"/>
              </a:rPr>
            </a:br>
            <a:r>
              <a:rPr lang="en-US" sz="1800">
                <a:solidFill>
                  <a:srgbClr val="FF0000"/>
                </a:solidFill>
                <a:cs typeface="Arial" charset="0"/>
              </a:rPr>
              <a:t>not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!</a:t>
            </a: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" name="Rounded Rectangular Callout 123"/>
          <p:cNvSpPr/>
          <p:nvPr/>
        </p:nvSpPr>
        <p:spPr bwMode="auto">
          <a:xfrm>
            <a:off x="3801586" y="1654587"/>
            <a:ext cx="2489573" cy="969057"/>
          </a:xfrm>
          <a:prstGeom prst="wedgeRoundRectCallout">
            <a:avLst>
              <a:gd name="adj1" fmla="val 88636"/>
              <a:gd name="adj2" fmla="val 17862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Again,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is</a:t>
            </a:r>
            <a:br>
              <a:rPr lang="en-US" sz="1800">
                <a:solidFill>
                  <a:schemeClr val="tx1"/>
                </a:solidFill>
                <a:cs typeface="Arial" charset="0"/>
              </a:rPr>
            </a:br>
            <a:r>
              <a:rPr lang="en-US" sz="1800">
                <a:solidFill>
                  <a:schemeClr val="tx1"/>
                </a:solidFill>
                <a:cs typeface="Arial" charset="0"/>
              </a:rPr>
              <a:t>not yet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!</a:t>
            </a: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5" name="Rounded Rectangular Callout 124"/>
          <p:cNvSpPr/>
          <p:nvPr/>
        </p:nvSpPr>
        <p:spPr bwMode="auto">
          <a:xfrm>
            <a:off x="6173796" y="1772250"/>
            <a:ext cx="2832571" cy="764122"/>
          </a:xfrm>
          <a:prstGeom prst="wedgeRoundRectCallout">
            <a:avLst>
              <a:gd name="adj1" fmla="val -13034"/>
              <a:gd name="adj2" fmla="val 22483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err="1">
                <a:solidFill>
                  <a:schemeClr val="tx1"/>
                </a:solidFill>
                <a:cs typeface="Arial" charset="0"/>
              </a:rPr>
              <a:t>Oooh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is</a:t>
            </a:r>
            <a:br>
              <a:rPr lang="en-US" sz="1800">
                <a:solidFill>
                  <a:schemeClr val="tx1"/>
                </a:solidFill>
                <a:cs typeface="Arial" charset="0"/>
              </a:rPr>
            </a:br>
            <a:r>
              <a:rPr lang="en-US" sz="1800">
                <a:solidFill>
                  <a:schemeClr val="tx1"/>
                </a:solidFill>
                <a:cs typeface="Arial" charset="0"/>
              </a:rPr>
              <a:t>finally equal to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sp>
        <p:nvSpPr>
          <p:cNvPr id="143" name="Rounded Rectangular Callout 142"/>
          <p:cNvSpPr/>
          <p:nvPr/>
        </p:nvSpPr>
        <p:spPr bwMode="auto">
          <a:xfrm>
            <a:off x="93922" y="5902422"/>
            <a:ext cx="3024730" cy="890373"/>
          </a:xfrm>
          <a:prstGeom prst="wedgeRoundRectCallout">
            <a:avLst>
              <a:gd name="adj1" fmla="val -23182"/>
              <a:gd name="adj2" fmla="val -1997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And notice that p points directly at our last node!</a:t>
            </a: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4" name="Text Box 83"/>
          <p:cNvSpPr txBox="1">
            <a:spLocks noChangeArrowheads="1"/>
          </p:cNvSpPr>
          <p:nvPr/>
        </p:nvSpPr>
        <p:spPr bwMode="auto">
          <a:xfrm>
            <a:off x="346047" y="1314117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Alright, let’s finish up our function!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71261" y="4250065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1439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5755E-6 L -0.39705 0.000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-0.27604 0.0708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354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8.25815E-7 L -0.40972 0.126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6" y="6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27291 -0.0541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270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81448E-6 L -0.38802 0.2472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10" y="123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5" grpId="1"/>
      <p:bldP spid="85" grpId="2"/>
      <p:bldP spid="89" grpId="0"/>
      <p:bldP spid="89" grpId="1"/>
      <p:bldP spid="135" grpId="1" animBg="1"/>
      <p:bldP spid="135" grpId="2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40" grpId="0" animBg="1"/>
      <p:bldP spid="107" grpId="0" animBg="1"/>
      <p:bldP spid="107" grpId="1" animBg="1"/>
      <p:bldP spid="109" grpId="0" animBg="1"/>
      <p:bldP spid="109" grpId="1" animBg="1"/>
      <p:bldP spid="109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43" grpId="0" animBg="1"/>
      <p:bldP spid="143" grpId="1" animBg="1"/>
      <p:bldP spid="144" grpId="0"/>
      <p:bldP spid="14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Adding an Item </a:t>
            </a:r>
            <a:r>
              <a:rPr lang="en-US" sz="2400"/>
              <a:t>to the Rear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75405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6146" y="2744346"/>
            <a:ext cx="6126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else</a:t>
            </a:r>
          </a:p>
          <a:p>
            <a:pPr algn="l"/>
            <a:r>
              <a:rPr lang="en-US" sz="1400"/>
              <a:t>{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600"/>
          </a:p>
          <a:p>
            <a:pPr algn="l"/>
            <a:endParaRPr lang="en-US" sz="2000"/>
          </a:p>
          <a:p>
            <a:pPr algn="l"/>
            <a:r>
              <a:rPr lang="en-US" sz="1400"/>
              <a:t>}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84742" y="739943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OK, let’s see the C++ code now!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8239126" y="1739318"/>
            <a:ext cx="788214" cy="48858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71586" y="3392933"/>
            <a:ext cx="3986562" cy="2474015"/>
            <a:chOff x="469191" y="3079676"/>
            <a:chExt cx="4344331" cy="2708464"/>
          </a:xfrm>
        </p:grpSpPr>
        <p:grpSp>
          <p:nvGrpSpPr>
            <p:cNvPr id="175" name="Group 174"/>
            <p:cNvGrpSpPr/>
            <p:nvPr/>
          </p:nvGrpSpPr>
          <p:grpSpPr>
            <a:xfrm>
              <a:off x="2480059" y="3079676"/>
              <a:ext cx="2333463" cy="2708464"/>
              <a:chOff x="2489785" y="3971537"/>
              <a:chExt cx="2333463" cy="270846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489785" y="4039957"/>
                <a:ext cx="2327545" cy="2640044"/>
                <a:chOff x="2489785" y="4039957"/>
                <a:chExt cx="2327545" cy="2640044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2489785" y="4945381"/>
                  <a:ext cx="2327545" cy="1734620"/>
                  <a:chOff x="2243969" y="4133709"/>
                  <a:chExt cx="2978828" cy="2202838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46729" y="4133709"/>
                    <a:ext cx="2976068" cy="1022430"/>
                    <a:chOff x="2246729" y="2946250"/>
                    <a:chExt cx="2976068" cy="1022430"/>
                  </a:xfrm>
                </p:grpSpPr>
                <p:grpSp>
                  <p:nvGrpSpPr>
                    <p:cNvPr id="2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6729" y="3016997"/>
                      <a:ext cx="2083967" cy="951683"/>
                      <a:chOff x="839" y="1095"/>
                      <a:chExt cx="1417" cy="729"/>
                    </a:xfrm>
                  </p:grpSpPr>
                  <p:sp>
                    <p:nvSpPr>
                      <p:cNvPr id="22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1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" y="1095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value</a:t>
                        </a:r>
                      </a:p>
                    </p:txBody>
                  </p:sp>
                  <p:sp>
                    <p:nvSpPr>
                      <p:cNvPr id="22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3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9" y="1435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next</a:t>
                        </a:r>
                        <a:endParaRPr lang="en-US" sz="1200"/>
                      </a:p>
                    </p:txBody>
                  </p:sp>
                  <p:sp>
                    <p:nvSpPr>
                      <p:cNvPr id="22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50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2200</a:t>
                      </a: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243969" y="5314116"/>
                    <a:ext cx="2968714" cy="1022431"/>
                    <a:chOff x="2254083" y="2946246"/>
                    <a:chExt cx="2968714" cy="1022431"/>
                  </a:xfrm>
                </p:grpSpPr>
                <p:grpSp>
                  <p:nvGrpSpPr>
                    <p:cNvPr id="21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4083" y="3028743"/>
                      <a:ext cx="2076614" cy="939934"/>
                      <a:chOff x="844" y="1104"/>
                      <a:chExt cx="1412" cy="720"/>
                    </a:xfrm>
                  </p:grpSpPr>
                  <p:sp>
                    <p:nvSpPr>
                      <p:cNvPr id="21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4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1119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value</a:t>
                        </a:r>
                        <a:endParaRPr lang="en-US" sz="1200"/>
                      </a:p>
                    </p:txBody>
                  </p:sp>
                  <p:sp>
                    <p:nvSpPr>
                      <p:cNvPr id="21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6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4" y="1419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next</a:t>
                        </a:r>
                        <a:endParaRPr lang="en-US" sz="1400"/>
                      </a:p>
                    </p:txBody>
                  </p:sp>
                  <p:sp>
                    <p:nvSpPr>
                      <p:cNvPr id="217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46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3700</a:t>
                      </a:r>
                    </a:p>
                  </p:txBody>
                </p:sp>
              </p:grpSp>
              <p:sp>
                <p:nvSpPr>
                  <p:cNvPr id="2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866" y="4208069"/>
                    <a:ext cx="1266215" cy="4690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>
                        <a:solidFill>
                          <a:schemeClr val="accent2"/>
                        </a:solidFill>
                      </a:rPr>
                      <a:t>"bacon"</a:t>
                    </a:r>
                  </a:p>
                </p:txBody>
              </p:sp>
              <p:cxnSp>
                <p:nvCxnSpPr>
                  <p:cNvPr id="207" name="Curved Connector 206"/>
                  <p:cNvCxnSpPr/>
                  <p:nvPr/>
                </p:nvCxnSpPr>
                <p:spPr bwMode="auto">
                  <a:xfrm>
                    <a:off x="4237261" y="4884531"/>
                    <a:ext cx="107950" cy="530490"/>
                  </a:xfrm>
                  <a:prstGeom prst="curvedConnector3">
                    <a:avLst>
                      <a:gd name="adj1" fmla="val 311765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496" y="5391635"/>
                    <a:ext cx="1203234" cy="5134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accent2"/>
                        </a:solidFill>
                      </a:rPr>
                      <a:t>"eggs"</a:t>
                    </a: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152243" y="4636582"/>
                    <a:ext cx="1044503" cy="513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3700</a:t>
                    </a:r>
                    <a:endParaRPr lang="en-US" sz="1800"/>
                  </a:p>
                </p:txBody>
              </p:sp>
            </p:grpSp>
            <p:grpSp>
              <p:nvGrpSpPr>
                <p:cNvPr id="197" name="Group 15"/>
                <p:cNvGrpSpPr>
                  <a:grpSpLocks/>
                </p:cNvGrpSpPr>
                <p:nvPr/>
              </p:nvGrpSpPr>
              <p:grpSpPr bwMode="auto">
                <a:xfrm>
                  <a:off x="2522621" y="4063886"/>
                  <a:ext cx="1599607" cy="743232"/>
                  <a:chOff x="864" y="1101"/>
                  <a:chExt cx="1392" cy="723"/>
                </a:xfrm>
              </p:grpSpPr>
              <p:sp>
                <p:nvSpPr>
                  <p:cNvPr id="19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value</a:t>
                    </a:r>
                  </a:p>
                </p:txBody>
              </p:sp>
              <p:sp>
                <p:nvSpPr>
                  <p:cNvPr id="20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20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89612" y="4039957"/>
                  <a:ext cx="709576" cy="3706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2"/>
                      </a:solidFill>
                    </a:rPr>
                    <a:t>“OJ"</a:t>
                  </a: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522621" y="3971537"/>
                <a:ext cx="2300627" cy="835580"/>
                <a:chOff x="2283499" y="2907553"/>
                <a:chExt cx="2944379" cy="1061126"/>
              </a:xfrm>
            </p:grpSpPr>
            <p:grpSp>
              <p:nvGrpSpPr>
                <p:cNvPr id="187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4829"/>
                  <a:ext cx="2047202" cy="943850"/>
                  <a:chOff x="864" y="1101"/>
                  <a:chExt cx="1392" cy="723"/>
                </a:xfrm>
              </p:grpSpPr>
              <p:sp>
                <p:nvSpPr>
                  <p:cNvPr id="18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value</a:t>
                    </a:r>
                  </a:p>
                </p:txBody>
              </p:sp>
              <p:sp>
                <p:nvSpPr>
                  <p:cNvPr id="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1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803" y="2907553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8000</a:t>
                  </a:r>
                </a:p>
              </p:txBody>
            </p:sp>
          </p:grpSp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3194442" y="4060603"/>
                <a:ext cx="709576" cy="3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2"/>
                    </a:solidFill>
                  </a:rPr>
                  <a:t>“OJ"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207307" y="4398294"/>
                <a:ext cx="816134" cy="404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/>
              </a:p>
            </p:txBody>
          </p:sp>
          <p:cxnSp>
            <p:nvCxnSpPr>
              <p:cNvPr id="186" name="Curved Connector 185"/>
              <p:cNvCxnSpPr/>
              <p:nvPr/>
            </p:nvCxnSpPr>
            <p:spPr bwMode="auto">
              <a:xfrm>
                <a:off x="4013400" y="4598252"/>
                <a:ext cx="84348" cy="417733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6" name="Group 2"/>
            <p:cNvGrpSpPr>
              <a:grpSpLocks/>
            </p:cNvGrpSpPr>
            <p:nvPr/>
          </p:nvGrpSpPr>
          <p:grpSpPr bwMode="auto">
            <a:xfrm>
              <a:off x="492981" y="3161404"/>
              <a:ext cx="767850" cy="647711"/>
              <a:chOff x="4272" y="696"/>
              <a:chExt cx="528" cy="408"/>
            </a:xfrm>
          </p:grpSpPr>
          <p:sp>
            <p:nvSpPr>
              <p:cNvPr id="179" name="Text Box 3"/>
              <p:cNvSpPr txBox="1">
                <a:spLocks noChangeArrowheads="1"/>
              </p:cNvSpPr>
              <p:nvPr/>
            </p:nvSpPr>
            <p:spPr bwMode="auto">
              <a:xfrm>
                <a:off x="4334" y="696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180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469191" y="3468303"/>
              <a:ext cx="816134" cy="40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/>
            </a:p>
          </p:txBody>
        </p:sp>
        <p:cxnSp>
          <p:nvCxnSpPr>
            <p:cNvPr id="178" name="Curved Connector 177"/>
            <p:cNvCxnSpPr/>
            <p:nvPr/>
          </p:nvCxnSpPr>
          <p:spPr bwMode="auto">
            <a:xfrm flipV="1">
              <a:off x="1260834" y="3216485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722665" y="2208186"/>
            <a:ext cx="3116475" cy="664585"/>
            <a:chOff x="5722665" y="2236761"/>
            <a:chExt cx="3116475" cy="664585"/>
          </a:xfrm>
        </p:grpSpPr>
        <p:sp>
          <p:nvSpPr>
            <p:cNvPr id="65" name="TextBox 64"/>
            <p:cNvSpPr txBox="1"/>
            <p:nvPr/>
          </p:nvSpPr>
          <p:spPr>
            <a:xfrm>
              <a:off x="5722665" y="223676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if (head == </a:t>
              </a:r>
              <a:r>
                <a:rPr lang="en-US" sz="1800" err="1">
                  <a:solidFill>
                    <a:srgbClr val="FF0000"/>
                  </a:solidFill>
                </a:rPr>
                <a:t>nullptr</a:t>
              </a:r>
              <a:r>
                <a:rPr lang="en-US" sz="180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5931" y="2532014"/>
              <a:ext cx="282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err="1">
                  <a:solidFill>
                    <a:srgbClr val="6600CC"/>
                  </a:solidFill>
                </a:rPr>
                <a:t>addToFront</a:t>
              </a:r>
              <a:r>
                <a:rPr lang="en-US" sz="1800">
                  <a:solidFill>
                    <a:srgbClr val="6600CC"/>
                  </a:solidFill>
                </a:rPr>
                <a:t>(v); // easy!!!</a:t>
              </a:r>
            </a:p>
          </p:txBody>
        </p:sp>
      </p:grpSp>
      <p:grpSp>
        <p:nvGrpSpPr>
          <p:cNvPr id="79" name="Group 2"/>
          <p:cNvGrpSpPr>
            <a:grpSpLocks/>
          </p:cNvGrpSpPr>
          <p:nvPr/>
        </p:nvGrpSpPr>
        <p:grpSpPr bwMode="auto">
          <a:xfrm>
            <a:off x="346047" y="4241380"/>
            <a:ext cx="916046" cy="347672"/>
            <a:chOff x="4066" y="885"/>
            <a:chExt cx="734" cy="219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cxnSp>
        <p:nvCxnSpPr>
          <p:cNvPr id="90" name="Curved Connector 89"/>
          <p:cNvCxnSpPr>
            <a:stCxn id="81" idx="3"/>
          </p:cNvCxnSpPr>
          <p:nvPr/>
        </p:nvCxnSpPr>
        <p:spPr bwMode="auto">
          <a:xfrm>
            <a:off x="1262093" y="4436648"/>
            <a:ext cx="1195437" cy="79929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3025220" y="545914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err="1">
                <a:solidFill>
                  <a:srgbClr val="FF0000"/>
                </a:solidFill>
              </a:rPr>
              <a:t>nullptr</a:t>
            </a:r>
            <a:endParaRPr lang="en-US" sz="1800">
              <a:solidFill>
                <a:srgbClr val="FF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5478653" y="1739318"/>
            <a:ext cx="3548687" cy="4753683"/>
            <a:chOff x="5478653" y="2077998"/>
            <a:chExt cx="3548687" cy="4753683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78653" y="2322754"/>
              <a:ext cx="319319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br>
                <a:rPr lang="en-US" sz="1800"/>
              </a:br>
              <a:endParaRPr lang="en-US" sz="1800"/>
            </a:p>
            <a:p>
              <a:endParaRPr lang="en-US" sz="800"/>
            </a:p>
            <a:p>
              <a:r>
                <a:rPr lang="en-US" sz="1600"/>
                <a:t>}</a:t>
              </a:r>
            </a:p>
            <a:p>
              <a:r>
                <a:rPr lang="en-US" sz="1400"/>
                <a:t>...</a:t>
              </a:r>
            </a:p>
          </p:txBody>
        </p:sp>
      </p:grp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6808" y="17467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14054" y="4375442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Allocate a new node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20366" y="4681477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Put value v in the node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09217" y="4953538"/>
            <a:ext cx="318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Link the current last node to our new node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042480" y="5490295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Link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the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last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node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to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nullptr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8" name="Line 14"/>
          <p:cNvSpPr>
            <a:spLocks noChangeShapeType="1"/>
          </p:cNvSpPr>
          <p:nvPr/>
        </p:nvSpPr>
        <p:spPr bwMode="auto">
          <a:xfrm>
            <a:off x="5799032" y="45380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966429" y="3189098"/>
            <a:ext cx="3261523" cy="1180600"/>
            <a:chOff x="5966429" y="3189098"/>
            <a:chExt cx="3261523" cy="1180600"/>
          </a:xfrm>
        </p:grpSpPr>
        <p:sp>
          <p:nvSpPr>
            <p:cNvPr id="128" name="TextBox 127"/>
            <p:cNvSpPr txBox="1"/>
            <p:nvPr/>
          </p:nvSpPr>
          <p:spPr>
            <a:xfrm>
              <a:off x="5966429" y="3764217"/>
              <a:ext cx="323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while(p isn’t</a:t>
              </a:r>
              <a:r>
                <a:rPr lang="en-US" sz="1200">
                  <a:solidFill>
                    <a:srgbClr val="6600CC"/>
                  </a:solidFill>
                </a:rPr>
                <a:t> </a:t>
              </a:r>
              <a:r>
                <a:rPr lang="en-US" sz="1800">
                  <a:solidFill>
                    <a:srgbClr val="6600CC"/>
                  </a:solidFill>
                </a:rPr>
                <a:t>at</a:t>
              </a:r>
              <a:r>
                <a:rPr lang="en-US" sz="1200">
                  <a:solidFill>
                    <a:srgbClr val="6600CC"/>
                  </a:solidFill>
                </a:rPr>
                <a:t> </a:t>
              </a:r>
              <a:r>
                <a:rPr lang="en-US" sz="1800">
                  <a:solidFill>
                    <a:srgbClr val="6600CC"/>
                  </a:solidFill>
                </a:rPr>
                <a:t>the</a:t>
              </a:r>
              <a:r>
                <a:rPr lang="en-US" sz="1200">
                  <a:solidFill>
                    <a:srgbClr val="6600CC"/>
                  </a:solidFill>
                </a:rPr>
                <a:t> </a:t>
              </a:r>
              <a:r>
                <a:rPr lang="en-US" sz="1800">
                  <a:solidFill>
                    <a:srgbClr val="6600CC"/>
                  </a:solidFill>
                </a:rPr>
                <a:t>last</a:t>
              </a:r>
              <a:r>
                <a:rPr lang="en-US" sz="1400">
                  <a:solidFill>
                    <a:srgbClr val="6600CC"/>
                  </a:solidFill>
                </a:rPr>
                <a:t> </a:t>
              </a:r>
              <a:r>
                <a:rPr lang="en-US" sz="1800">
                  <a:solidFill>
                    <a:srgbClr val="6600CC"/>
                  </a:solidFill>
                </a:rPr>
                <a:t>node)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976834" y="3189098"/>
              <a:ext cx="3251118" cy="1180600"/>
              <a:chOff x="5976834" y="3189098"/>
              <a:chExt cx="3251118" cy="1180600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5976834" y="3189098"/>
                <a:ext cx="113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6600CC"/>
                    </a:solidFill>
                  </a:rPr>
                  <a:t>Node *p;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986359" y="3446273"/>
                <a:ext cx="3241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6600CC"/>
                    </a:solidFill>
                  </a:rPr>
                  <a:t>p = head;</a:t>
                </a:r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  <a:r>
                  <a:rPr lang="en-US" sz="1700">
                    <a:solidFill>
                      <a:srgbClr val="6600CC"/>
                    </a:solidFill>
                  </a:rPr>
                  <a:t>// start</a:t>
                </a:r>
                <a:r>
                  <a:rPr lang="en-US" sz="1200">
                    <a:solidFill>
                      <a:srgbClr val="6600CC"/>
                    </a:solidFill>
                  </a:rPr>
                  <a:t> </a:t>
                </a:r>
                <a:r>
                  <a:rPr lang="en-US" sz="1700">
                    <a:solidFill>
                      <a:srgbClr val="6600CC"/>
                    </a:solidFill>
                  </a:rPr>
                  <a:t>at</a:t>
                </a:r>
                <a:r>
                  <a:rPr lang="en-US" sz="1200">
                    <a:solidFill>
                      <a:srgbClr val="6600CC"/>
                    </a:solidFill>
                  </a:rPr>
                  <a:t> </a:t>
                </a:r>
                <a:r>
                  <a:rPr lang="en-US" sz="1700">
                    <a:solidFill>
                      <a:srgbClr val="6600CC"/>
                    </a:solidFill>
                  </a:rPr>
                  <a:t>top</a:t>
                </a:r>
                <a:r>
                  <a:rPr lang="en-US" sz="1200">
                    <a:solidFill>
                      <a:srgbClr val="6600CC"/>
                    </a:solidFill>
                  </a:rPr>
                  <a:t> </a:t>
                </a:r>
                <a:r>
                  <a:rPr lang="en-US" sz="1700">
                    <a:solidFill>
                      <a:srgbClr val="6600CC"/>
                    </a:solidFill>
                  </a:rPr>
                  <a:t>node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134717" y="4000366"/>
                <a:ext cx="1500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</a:rPr>
                  <a:t> p = p-&gt;next;</a:t>
                </a:r>
                <a:endParaRPr lang="en-US" sz="180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677696" y="3745830"/>
                <a:ext cx="2404659" cy="369332"/>
                <a:chOff x="6677696" y="3745830"/>
                <a:chExt cx="2404659" cy="369332"/>
              </a:xfrm>
            </p:grpSpPr>
            <p:sp>
              <p:nvSpPr>
                <p:cNvPr id="142" name="Rectangle 141"/>
                <p:cNvSpPr/>
                <p:nvPr/>
              </p:nvSpPr>
              <p:spPr bwMode="auto">
                <a:xfrm>
                  <a:off x="6677696" y="3833136"/>
                  <a:ext cx="2404659" cy="264526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6702228" y="3745830"/>
                  <a:ext cx="2156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6600CC"/>
                      </a:solidFill>
                    </a:rPr>
                    <a:t>p-&gt;next != </a:t>
                  </a:r>
                  <a:r>
                    <a:rPr lang="en-US" sz="1800" err="1">
                      <a:solidFill>
                        <a:srgbClr val="FF0000"/>
                      </a:solidFill>
                    </a:rPr>
                    <a:t>nullptr</a:t>
                  </a:r>
                  <a:r>
                    <a:rPr 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1800">
                      <a:solidFill>
                        <a:srgbClr val="6600CC"/>
                      </a:solidFill>
                    </a:rPr>
                    <a:t>)</a:t>
                  </a:r>
                  <a:endParaRPr lang="en-US" sz="18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110" name="Rectangle 109"/>
          <p:cNvSpPr/>
          <p:nvPr/>
        </p:nvSpPr>
        <p:spPr>
          <a:xfrm>
            <a:off x="560753" y="427591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1800"/>
          </a:p>
        </p:txBody>
      </p:sp>
      <p:sp>
        <p:nvSpPr>
          <p:cNvPr id="102" name="Text Box 83"/>
          <p:cNvSpPr txBox="1">
            <a:spLocks noChangeArrowheads="1"/>
          </p:cNvSpPr>
          <p:nvPr/>
        </p:nvSpPr>
        <p:spPr bwMode="auto">
          <a:xfrm>
            <a:off x="346047" y="1314117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Alright, let’s finish up our function!</a:t>
            </a:r>
          </a:p>
        </p:txBody>
      </p:sp>
      <p:sp>
        <p:nvSpPr>
          <p:cNvPr id="103" name="Rounded Rectangular Callout 102"/>
          <p:cNvSpPr/>
          <p:nvPr/>
        </p:nvSpPr>
        <p:spPr bwMode="auto">
          <a:xfrm>
            <a:off x="1590219" y="2208186"/>
            <a:ext cx="3496733" cy="741769"/>
          </a:xfrm>
          <a:prstGeom prst="wedgeRoundRectCallout">
            <a:avLst>
              <a:gd name="adj1" fmla="val 76914"/>
              <a:gd name="adj2" fmla="val 26541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How do we allocate a new node? That’s easy!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28399" y="4353286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Node *n = new Node;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68024" y="5963545"/>
            <a:ext cx="4097349" cy="803752"/>
            <a:chOff x="6302439" y="4622956"/>
            <a:chExt cx="4097349" cy="803752"/>
          </a:xfrm>
        </p:grpSpPr>
        <p:grpSp>
          <p:nvGrpSpPr>
            <p:cNvPr id="106" name="Group 2"/>
            <p:cNvGrpSpPr>
              <a:grpSpLocks/>
            </p:cNvGrpSpPr>
            <p:nvPr/>
          </p:nvGrpSpPr>
          <p:grpSpPr bwMode="auto">
            <a:xfrm>
              <a:off x="6302439" y="4672855"/>
              <a:ext cx="767850" cy="647711"/>
              <a:chOff x="4272" y="696"/>
              <a:chExt cx="528" cy="408"/>
            </a:xfrm>
          </p:grpSpPr>
          <p:sp>
            <p:nvSpPr>
              <p:cNvPr id="144" name="Text Box 3"/>
              <p:cNvSpPr txBox="1">
                <a:spLocks noChangeArrowheads="1"/>
              </p:cNvSpPr>
              <p:nvPr/>
            </p:nvSpPr>
            <p:spPr bwMode="auto">
              <a:xfrm>
                <a:off x="4453" y="696"/>
                <a:ext cx="2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tx1"/>
                    </a:solidFill>
                    <a:cs typeface="Arial" charset="0"/>
                  </a:rPr>
                  <a:t>n</a:t>
                </a:r>
              </a:p>
            </p:txBody>
          </p:sp>
          <p:sp>
            <p:nvSpPr>
              <p:cNvPr id="145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6379850" y="4979209"/>
              <a:ext cx="6142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5">
                      <a:lumMod val="50000"/>
                    </a:schemeClr>
                  </a:solidFill>
                </a:rPr>
                <a:t>160</a:t>
              </a:r>
              <a:endParaRPr lang="en-US" sz="2000"/>
            </a:p>
          </p:txBody>
        </p:sp>
        <p:cxnSp>
          <p:nvCxnSpPr>
            <p:cNvPr id="111" name="Curved Connector 110"/>
            <p:cNvCxnSpPr/>
            <p:nvPr/>
          </p:nvCxnSpPr>
          <p:spPr bwMode="auto">
            <a:xfrm flipV="1">
              <a:off x="7070292" y="4735904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7" name="Group 15"/>
            <p:cNvGrpSpPr>
              <a:grpSpLocks/>
            </p:cNvGrpSpPr>
            <p:nvPr/>
          </p:nvGrpSpPr>
          <p:grpSpPr bwMode="auto">
            <a:xfrm>
              <a:off x="8322353" y="4683476"/>
              <a:ext cx="1599607" cy="743232"/>
              <a:chOff x="864" y="1101"/>
              <a:chExt cx="1392" cy="723"/>
            </a:xfrm>
          </p:grpSpPr>
          <p:sp>
            <p:nvSpPr>
              <p:cNvPr id="130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1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value</a:t>
                </a:r>
              </a:p>
            </p:txBody>
          </p:sp>
          <p:sp>
            <p:nvSpPr>
              <p:cNvPr id="132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3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  <a:endParaRPr lang="en-US" sz="1600"/>
              </a:p>
            </p:txBody>
          </p:sp>
          <p:sp>
            <p:nvSpPr>
              <p:cNvPr id="134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/>
                  <a:t> </a:t>
                </a:r>
              </a:p>
            </p:txBody>
          </p:sp>
        </p:grpSp>
        <p:sp>
          <p:nvSpPr>
            <p:cNvPr id="127" name="Text Box 34"/>
            <p:cNvSpPr txBox="1">
              <a:spLocks noChangeArrowheads="1"/>
            </p:cNvSpPr>
            <p:nvPr/>
          </p:nvSpPr>
          <p:spPr bwMode="auto">
            <a:xfrm>
              <a:off x="9872079" y="4622956"/>
              <a:ext cx="52770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160</a:t>
              </a:r>
            </a:p>
          </p:txBody>
        </p:sp>
        <p:cxnSp>
          <p:nvCxnSpPr>
            <p:cNvPr id="129" name="Curved Connector 128"/>
            <p:cNvCxnSpPr/>
            <p:nvPr/>
          </p:nvCxnSpPr>
          <p:spPr bwMode="auto">
            <a:xfrm flipV="1">
              <a:off x="7070292" y="4727936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6" name="Rounded Rectangular Callout 145"/>
          <p:cNvSpPr/>
          <p:nvPr/>
        </p:nvSpPr>
        <p:spPr bwMode="auto">
          <a:xfrm>
            <a:off x="1590218" y="2530198"/>
            <a:ext cx="3496733" cy="741769"/>
          </a:xfrm>
          <a:prstGeom prst="wedgeRoundRectCallout">
            <a:avLst>
              <a:gd name="adj1" fmla="val 76914"/>
              <a:gd name="adj2" fmla="val 26541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Now let’s put our value into our new node…</a:t>
            </a: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23149" y="467384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n-&gt;value = v;</a:t>
            </a:r>
          </a:p>
        </p:txBody>
      </p:sp>
      <p:sp>
        <p:nvSpPr>
          <p:cNvPr id="149" name="Rounded Rectangular Callout 148"/>
          <p:cNvSpPr/>
          <p:nvPr/>
        </p:nvSpPr>
        <p:spPr bwMode="auto">
          <a:xfrm>
            <a:off x="1590219" y="2784922"/>
            <a:ext cx="3496733" cy="741769"/>
          </a:xfrm>
          <a:prstGeom prst="wedgeRoundRectCallout">
            <a:avLst>
              <a:gd name="adj1" fmla="val 76914"/>
              <a:gd name="adj2" fmla="val 26541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Now we need to link our last node to our new node…</a:t>
            </a: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50" name="Text Box 30"/>
          <p:cNvSpPr txBox="1">
            <a:spLocks noChangeArrowheads="1"/>
          </p:cNvSpPr>
          <p:nvPr/>
        </p:nvSpPr>
        <p:spPr bwMode="auto">
          <a:xfrm>
            <a:off x="3059759" y="6020782"/>
            <a:ext cx="873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“beer"</a:t>
            </a:r>
          </a:p>
        </p:txBody>
      </p:sp>
      <p:sp>
        <p:nvSpPr>
          <p:cNvPr id="151" name="Line 14"/>
          <p:cNvSpPr>
            <a:spLocks noChangeShapeType="1"/>
          </p:cNvSpPr>
          <p:nvPr/>
        </p:nvSpPr>
        <p:spPr bwMode="auto">
          <a:xfrm>
            <a:off x="5797972" y="48585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" name="Left Arrow 152"/>
          <p:cNvSpPr/>
          <p:nvPr/>
        </p:nvSpPr>
        <p:spPr bwMode="auto">
          <a:xfrm rot="949947">
            <a:off x="3765964" y="5435780"/>
            <a:ext cx="2475469" cy="1208440"/>
          </a:xfrm>
          <a:prstGeom prst="leftArrow">
            <a:avLst>
              <a:gd name="adj1" fmla="val 5798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/>
              <a:t>We want to link this pointer…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1559027">
            <a:off x="824683" y="5052724"/>
            <a:ext cx="1535808" cy="120047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To </a:t>
            </a:r>
            <a:r>
              <a:rPr lang="en-US" sz="1800"/>
              <a:t>our new node!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008469" y="493635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p-&gt;next =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044580" y="49382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n;</a:t>
            </a:r>
          </a:p>
        </p:txBody>
      </p:sp>
      <p:sp>
        <p:nvSpPr>
          <p:cNvPr id="156" name="Line 14"/>
          <p:cNvSpPr>
            <a:spLocks noChangeShapeType="1"/>
          </p:cNvSpPr>
          <p:nvPr/>
        </p:nvSpPr>
        <p:spPr bwMode="auto">
          <a:xfrm>
            <a:off x="5758700" y="5142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8732" y="6321303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160</a:t>
            </a:r>
            <a:endParaRPr lang="en-US" sz="2000"/>
          </a:p>
        </p:txBody>
      </p:sp>
      <p:cxnSp>
        <p:nvCxnSpPr>
          <p:cNvPr id="157" name="Curved Connector 156"/>
          <p:cNvCxnSpPr/>
          <p:nvPr/>
        </p:nvCxnSpPr>
        <p:spPr bwMode="auto">
          <a:xfrm>
            <a:off x="3872802" y="5668840"/>
            <a:ext cx="77402" cy="381574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Rounded Rectangular Callout 157"/>
          <p:cNvSpPr/>
          <p:nvPr/>
        </p:nvSpPr>
        <p:spPr bwMode="auto">
          <a:xfrm>
            <a:off x="1672201" y="2901082"/>
            <a:ext cx="3496733" cy="1136779"/>
          </a:xfrm>
          <a:prstGeom prst="wedgeRoundRectCallout">
            <a:avLst>
              <a:gd name="adj1" fmla="val 76914"/>
              <a:gd name="adj2" fmla="val 19144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Finally, let’s terminate the linked list by setting the last node’s next pointer to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.</a:t>
            </a: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047729" y="547659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n-&gt;next = </a:t>
            </a:r>
            <a:r>
              <a:rPr lang="en-US" sz="1800" err="1">
                <a:solidFill>
                  <a:srgbClr val="FF0000"/>
                </a:solidFill>
              </a:rPr>
              <a:t>nullptr</a:t>
            </a:r>
            <a:r>
              <a:rPr lang="en-US" sz="180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161" name="Line 14"/>
          <p:cNvSpPr>
            <a:spLocks noChangeShapeType="1"/>
          </p:cNvSpPr>
          <p:nvPr/>
        </p:nvSpPr>
        <p:spPr bwMode="auto">
          <a:xfrm>
            <a:off x="5797972" y="567496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" name="Text Box 30"/>
          <p:cNvSpPr txBox="1">
            <a:spLocks noChangeArrowheads="1"/>
          </p:cNvSpPr>
          <p:nvPr/>
        </p:nvSpPr>
        <p:spPr bwMode="auto">
          <a:xfrm>
            <a:off x="3040819" y="6348559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err="1">
                <a:solidFill>
                  <a:srgbClr val="FF0000"/>
                </a:solidFill>
              </a:rPr>
              <a:t>nullptr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510" y="5866948"/>
            <a:ext cx="2368750" cy="96760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510" y="2392852"/>
            <a:ext cx="5076442" cy="444170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5233848" y="77299"/>
            <a:ext cx="3818436" cy="6713186"/>
            <a:chOff x="5233848" y="77299"/>
            <a:chExt cx="3818436" cy="6713186"/>
          </a:xfrm>
        </p:grpSpPr>
        <p:sp>
          <p:nvSpPr>
            <p:cNvPr id="166" name="Rectangle 165"/>
            <p:cNvSpPr/>
            <p:nvPr/>
          </p:nvSpPr>
          <p:spPr bwMode="auto">
            <a:xfrm>
              <a:off x="5237070" y="77299"/>
              <a:ext cx="3815214" cy="3755837"/>
            </a:xfrm>
            <a:prstGeom prst="rect">
              <a:avLst/>
            </a:prstGeom>
            <a:solidFill>
              <a:srgbClr val="E4E4F8">
                <a:alpha val="9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5233848" y="4369699"/>
              <a:ext cx="3815214" cy="2420786"/>
            </a:xfrm>
            <a:prstGeom prst="rect">
              <a:avLst/>
            </a:prstGeom>
            <a:solidFill>
              <a:srgbClr val="E4E4F8">
                <a:alpha val="9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63" name="Rounded Rectangular Callout 162"/>
          <p:cNvSpPr/>
          <p:nvPr/>
        </p:nvSpPr>
        <p:spPr bwMode="auto">
          <a:xfrm>
            <a:off x="5324207" y="832323"/>
            <a:ext cx="3639085" cy="1609404"/>
          </a:xfrm>
          <a:prstGeom prst="wedgeRoundRectCallout">
            <a:avLst>
              <a:gd name="adj1" fmla="val -1421"/>
              <a:gd name="adj2" fmla="val 13727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When we use the condition: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br>
              <a:rPr lang="en-US" sz="900">
                <a:solidFill>
                  <a:schemeClr val="tx1"/>
                </a:solidFill>
                <a:cs typeface="Arial" charset="0"/>
              </a:rPr>
            </a:br>
            <a:r>
              <a:rPr lang="en-US" sz="1600">
                <a:solidFill>
                  <a:srgbClr val="6600CC"/>
                </a:solidFill>
                <a:cs typeface="Arial" charset="0"/>
              </a:rPr>
              <a:t>while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(p-&gt;next != </a:t>
            </a:r>
            <a:r>
              <a:rPr lang="en-US" sz="16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)  { … } 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br>
              <a:rPr lang="en-US" sz="600">
                <a:solidFill>
                  <a:schemeClr val="tx1"/>
                </a:solidFill>
                <a:cs typeface="Arial" charset="0"/>
              </a:rPr>
            </a:br>
            <a:r>
              <a:rPr lang="en-US" sz="1600">
                <a:solidFill>
                  <a:schemeClr val="tx1"/>
                </a:solidFill>
                <a:cs typeface="Arial" charset="0"/>
              </a:rPr>
              <a:t>the loop continues until p points at the very last node of the list.</a:t>
            </a:r>
          </a:p>
        </p:txBody>
      </p:sp>
      <p:sp>
        <p:nvSpPr>
          <p:cNvPr id="164" name="Right Arrow 163"/>
          <p:cNvSpPr/>
          <p:nvPr/>
        </p:nvSpPr>
        <p:spPr bwMode="auto">
          <a:xfrm>
            <a:off x="3411340" y="3429001"/>
            <a:ext cx="2701491" cy="224596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When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you get to the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line after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loop, p points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at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last node!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2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51839E-6 L -0.08507 -0.0668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-335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3780000">
                                      <p:cBhvr>
                                        <p:cTn id="9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98103E-6 L 0.29879 -0.1235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-6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97" grpId="0"/>
      <p:bldP spid="98" grpId="0"/>
      <p:bldP spid="115" grpId="0"/>
      <p:bldP spid="126" grpId="0"/>
      <p:bldP spid="138" grpId="0" animBg="1"/>
      <p:bldP spid="138" grpId="1" animBg="1"/>
      <p:bldP spid="110" grpId="0"/>
      <p:bldP spid="103" grpId="0" animBg="1"/>
      <p:bldP spid="103" grpId="1" animBg="1"/>
      <p:bldP spid="104" grpId="0"/>
      <p:bldP spid="146" grpId="0" animBg="1"/>
      <p:bldP spid="146" grpId="1" animBg="1"/>
      <p:bldP spid="147" grpId="0"/>
      <p:bldP spid="149" grpId="0" animBg="1"/>
      <p:bldP spid="149" grpId="1" animBg="1"/>
      <p:bldP spid="150" grpId="0"/>
      <p:bldP spid="151" grpId="0" animBg="1"/>
      <p:bldP spid="151" grpId="1" animBg="1"/>
      <p:bldP spid="153" grpId="0" animBg="1"/>
      <p:bldP spid="153" grpId="1" animBg="1"/>
      <p:bldP spid="6" grpId="0" animBg="1"/>
      <p:bldP spid="6" grpId="1" animBg="1"/>
      <p:bldP spid="6" grpId="2" animBg="1"/>
      <p:bldP spid="6" grpId="3" animBg="1"/>
      <p:bldP spid="154" grpId="0"/>
      <p:bldP spid="155" grpId="0"/>
      <p:bldP spid="156" grpId="0" animBg="1"/>
      <p:bldP spid="156" grpId="1" animBg="1"/>
      <p:bldP spid="8" grpId="0"/>
      <p:bldP spid="8" grpId="1"/>
      <p:bldP spid="158" grpId="0" animBg="1"/>
      <p:bldP spid="158" grpId="1" animBg="1"/>
      <p:bldP spid="160" grpId="0"/>
      <p:bldP spid="161" grpId="0" animBg="1"/>
      <p:bldP spid="161" grpId="1" animBg="1"/>
      <p:bldP spid="162" grpId="0"/>
      <p:bldP spid="12" grpId="0" animBg="1"/>
      <p:bldP spid="16" grpId="0" animBg="1"/>
      <p:bldP spid="163" grpId="0" animBg="1"/>
      <p:bldP spid="163" grpId="1" animBg="1"/>
      <p:bldP spid="16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DEC1-3F92-448C-B10B-4298B268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D98671-3E03-4A63-87A4-43A12B93A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29" y="653950"/>
            <a:ext cx="3874635" cy="58538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C9EC5-D342-49EB-9C4D-217CC794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1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E31-05FE-4868-A4A6-3D1F20AB2E51}" type="slidenum">
              <a:rPr lang="en-US"/>
              <a:pPr/>
              <a:t>47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Not at the top, not at the bottom…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171450" y="717550"/>
            <a:ext cx="33242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In some cases, we won’t always want to just add our node to the </a:t>
            </a:r>
            <a:r>
              <a:rPr lang="en-US" sz="2000">
                <a:solidFill>
                  <a:srgbClr val="6600CC"/>
                </a:solidFill>
              </a:rPr>
              <a:t>top</a:t>
            </a:r>
            <a:r>
              <a:rPr lang="en-US" sz="2000"/>
              <a:t> or </a:t>
            </a:r>
            <a:r>
              <a:rPr lang="en-US" sz="2000">
                <a:solidFill>
                  <a:srgbClr val="6600CC"/>
                </a:solidFill>
              </a:rPr>
              <a:t>bottom</a:t>
            </a:r>
            <a:r>
              <a:rPr lang="en-US" sz="2000"/>
              <a:t> of the list… Why?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142875" y="2190749"/>
            <a:ext cx="533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Here’s the basic algorithm:</a:t>
            </a:r>
          </a:p>
        </p:txBody>
      </p:sp>
      <p:grpSp>
        <p:nvGrpSpPr>
          <p:cNvPr id="669712" name="Group 16"/>
          <p:cNvGrpSpPr>
            <a:grpSpLocks/>
          </p:cNvGrpSpPr>
          <p:nvPr/>
        </p:nvGrpSpPr>
        <p:grpSpPr bwMode="auto">
          <a:xfrm>
            <a:off x="142875" y="2660650"/>
            <a:ext cx="7315200" cy="4062436"/>
            <a:chOff x="438" y="1868"/>
            <a:chExt cx="4608" cy="2335"/>
          </a:xfrm>
        </p:grpSpPr>
        <p:sp>
          <p:nvSpPr>
            <p:cNvPr id="669705" name="Rectangle 9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9706" name="Rectangle 10"/>
            <p:cNvSpPr>
              <a:spLocks noChangeArrowheads="1"/>
            </p:cNvSpPr>
            <p:nvPr/>
          </p:nvSpPr>
          <p:spPr bwMode="auto">
            <a:xfrm>
              <a:off x="438" y="1868"/>
              <a:ext cx="4566" cy="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void </a:t>
              </a:r>
              <a:r>
                <a:rPr lang="en-US" sz="2000" err="1">
                  <a:solidFill>
                    <a:srgbClr val="6600CC"/>
                  </a:solidFill>
                </a:rPr>
                <a:t>AddItem</a:t>
              </a:r>
              <a:r>
                <a:rPr lang="en-US" sz="2000">
                  <a:solidFill>
                    <a:schemeClr val="tx1"/>
                  </a:solidFill>
                </a:rPr>
                <a:t>(string </a:t>
              </a:r>
              <a:r>
                <a:rPr lang="en-US" sz="2000" err="1">
                  <a:solidFill>
                    <a:schemeClr val="tx1"/>
                  </a:solidFill>
                </a:rPr>
                <a:t>newItem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69713" name="Rectangle 17"/>
          <p:cNvSpPr>
            <a:spLocks noChangeArrowheads="1"/>
          </p:cNvSpPr>
          <p:nvPr/>
        </p:nvSpPr>
        <p:spPr bwMode="auto">
          <a:xfrm>
            <a:off x="546100" y="313372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if (</a:t>
            </a:r>
            <a:r>
              <a:rPr lang="en-US" sz="1800">
                <a:solidFill>
                  <a:srgbClr val="6600CC"/>
                </a:solidFill>
              </a:rPr>
              <a:t>our list is totally empty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our </a:t>
            </a:r>
            <a:r>
              <a:rPr lang="en-US" sz="1800" err="1">
                <a:solidFill>
                  <a:srgbClr val="FF0000"/>
                </a:solidFill>
              </a:rPr>
              <a:t>addToFront</a:t>
            </a:r>
            <a:r>
              <a:rPr lang="en-US" sz="1800">
                <a:solidFill>
                  <a:srgbClr val="FF0000"/>
                </a:solidFill>
              </a:rPr>
              <a:t>() </a:t>
            </a:r>
            <a:r>
              <a:rPr lang="en-US" sz="1800"/>
              <a:t>method to add the new node</a:t>
            </a:r>
          </a:p>
        </p:txBody>
      </p:sp>
      <p:sp>
        <p:nvSpPr>
          <p:cNvPr id="669714" name="Text Box 18"/>
          <p:cNvSpPr txBox="1">
            <a:spLocks noChangeArrowheads="1"/>
          </p:cNvSpPr>
          <p:nvPr/>
        </p:nvSpPr>
        <p:spPr bwMode="auto">
          <a:xfrm>
            <a:off x="3600312" y="714910"/>
            <a:ext cx="5429250" cy="163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Well, what if we have to maintain an </a:t>
            </a:r>
            <a:r>
              <a:rPr lang="en-US" sz="1800">
                <a:solidFill>
                  <a:srgbClr val="6600CC"/>
                </a:solidFill>
              </a:rPr>
              <a:t>alphabetized </a:t>
            </a:r>
            <a:r>
              <a:rPr lang="en-US" sz="1800">
                <a:solidFill>
                  <a:schemeClr val="tx1"/>
                </a:solidFill>
              </a:rPr>
              <a:t>linked list, or we want to allow the user to </a:t>
            </a:r>
            <a:r>
              <a:rPr lang="en-US" sz="1800">
                <a:solidFill>
                  <a:srgbClr val="6600CC"/>
                </a:solidFill>
              </a:rPr>
              <a:t>pick the spot </a:t>
            </a:r>
            <a:r>
              <a:rPr lang="en-US" sz="1800">
                <a:solidFill>
                  <a:schemeClr val="tx1"/>
                </a:solidFill>
              </a:rPr>
              <a:t>to put each item? </a:t>
            </a:r>
          </a:p>
          <a:p>
            <a:endParaRPr lang="en-US" sz="1050"/>
          </a:p>
          <a:p>
            <a:r>
              <a:rPr lang="en-US" sz="1800"/>
              <a:t>In these cases, we can’t just add new items at the top or bottom…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669824" name="Group 128"/>
          <p:cNvGrpSpPr>
            <a:grpSpLocks/>
          </p:cNvGrpSpPr>
          <p:nvPr/>
        </p:nvGrpSpPr>
        <p:grpSpPr bwMode="auto">
          <a:xfrm>
            <a:off x="7604123" y="3413125"/>
            <a:ext cx="1606549" cy="673100"/>
            <a:chOff x="5773" y="542"/>
            <a:chExt cx="1012" cy="424"/>
          </a:xfrm>
        </p:grpSpPr>
        <p:grpSp>
          <p:nvGrpSpPr>
            <p:cNvPr id="669760" name="Group 64"/>
            <p:cNvGrpSpPr>
              <a:grpSpLocks/>
            </p:cNvGrpSpPr>
            <p:nvPr/>
          </p:nvGrpSpPr>
          <p:grpSpPr bwMode="auto">
            <a:xfrm>
              <a:off x="5773" y="546"/>
              <a:ext cx="768" cy="420"/>
              <a:chOff x="4992" y="924"/>
              <a:chExt cx="768" cy="420"/>
            </a:xfrm>
          </p:grpSpPr>
          <p:grpSp>
            <p:nvGrpSpPr>
              <p:cNvPr id="669761" name="Group 65"/>
              <p:cNvGrpSpPr>
                <a:grpSpLocks/>
              </p:cNvGrpSpPr>
              <p:nvPr/>
            </p:nvGrpSpPr>
            <p:grpSpPr bwMode="auto">
              <a:xfrm>
                <a:off x="4992" y="945"/>
                <a:ext cx="768" cy="399"/>
                <a:chOff x="5849" y="1536"/>
                <a:chExt cx="768" cy="399"/>
              </a:xfrm>
            </p:grpSpPr>
            <p:sp>
              <p:nvSpPr>
                <p:cNvPr id="66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976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5849" y="1568"/>
                  <a:ext cx="38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value</a:t>
                  </a:r>
                </a:p>
              </p:txBody>
            </p:sp>
            <p:sp>
              <p:nvSpPr>
                <p:cNvPr id="66976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5856" y="1744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69765" name="Rectangle 69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9766" name="Rectangle 70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6976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6976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69769" name="Text Box 73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69770" name="Text Box 74"/>
            <p:cNvSpPr txBox="1">
              <a:spLocks noChangeArrowheads="1"/>
            </p:cNvSpPr>
            <p:nvPr/>
          </p:nvSpPr>
          <p:spPr bwMode="auto">
            <a:xfrm>
              <a:off x="6074" y="555"/>
              <a:ext cx="4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“bat”</a:t>
              </a:r>
            </a:p>
          </p:txBody>
        </p:sp>
        <p:sp>
          <p:nvSpPr>
            <p:cNvPr id="669771" name="Text Box 75"/>
            <p:cNvSpPr txBox="1">
              <a:spLocks noChangeArrowheads="1"/>
            </p:cNvSpPr>
            <p:nvPr/>
          </p:nvSpPr>
          <p:spPr bwMode="auto">
            <a:xfrm>
              <a:off x="6093" y="745"/>
              <a:ext cx="438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300" err="1">
                  <a:solidFill>
                    <a:srgbClr val="FF0000"/>
                  </a:solidFill>
                </a:rPr>
                <a:t>nullptr</a:t>
              </a:r>
              <a:endParaRPr lang="en-US" sz="1300">
                <a:solidFill>
                  <a:srgbClr val="FF0000"/>
                </a:solidFill>
              </a:endParaRPr>
            </a:p>
          </p:txBody>
        </p:sp>
        <p:sp>
          <p:nvSpPr>
            <p:cNvPr id="669772" name="Text Box 76"/>
            <p:cNvSpPr txBox="1">
              <a:spLocks noChangeArrowheads="1"/>
            </p:cNvSpPr>
            <p:nvPr/>
          </p:nvSpPr>
          <p:spPr bwMode="auto">
            <a:xfrm>
              <a:off x="6450" y="542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grpSp>
        <p:nvGrpSpPr>
          <p:cNvPr id="669827" name="Group 131"/>
          <p:cNvGrpSpPr>
            <a:grpSpLocks/>
          </p:cNvGrpSpPr>
          <p:nvPr/>
        </p:nvGrpSpPr>
        <p:grpSpPr bwMode="auto">
          <a:xfrm>
            <a:off x="7796210" y="2722563"/>
            <a:ext cx="1098550" cy="307975"/>
            <a:chOff x="4911" y="1715"/>
            <a:chExt cx="692" cy="194"/>
          </a:xfrm>
        </p:grpSpPr>
        <p:sp>
          <p:nvSpPr>
            <p:cNvPr id="669797" name="Text Box 101"/>
            <p:cNvSpPr txBox="1">
              <a:spLocks noChangeArrowheads="1"/>
            </p:cNvSpPr>
            <p:nvPr/>
          </p:nvSpPr>
          <p:spPr bwMode="auto">
            <a:xfrm>
              <a:off x="4911" y="1715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head</a:t>
              </a:r>
            </a:p>
          </p:txBody>
        </p:sp>
        <p:sp>
          <p:nvSpPr>
            <p:cNvPr id="669798" name="Rectangle 102"/>
            <p:cNvSpPr>
              <a:spLocks noChangeArrowheads="1"/>
            </p:cNvSpPr>
            <p:nvPr/>
          </p:nvSpPr>
          <p:spPr bwMode="auto">
            <a:xfrm>
              <a:off x="5259" y="1745"/>
              <a:ext cx="344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07" name="Text Box 111"/>
          <p:cNvSpPr txBox="1">
            <a:spLocks noChangeArrowheads="1"/>
          </p:cNvSpPr>
          <p:nvPr/>
        </p:nvSpPr>
        <p:spPr bwMode="auto">
          <a:xfrm>
            <a:off x="8251784" y="2717890"/>
            <a:ext cx="77777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err="1">
                <a:solidFill>
                  <a:srgbClr val="FF0000"/>
                </a:solidFill>
              </a:rPr>
              <a:t>nullptr</a:t>
            </a:r>
            <a:endParaRPr lang="en-US" sz="1500">
              <a:solidFill>
                <a:srgbClr val="FF0000"/>
              </a:solidFill>
            </a:endParaRPr>
          </a:p>
        </p:txBody>
      </p:sp>
      <p:sp>
        <p:nvSpPr>
          <p:cNvPr id="669828" name="Text Box 132"/>
          <p:cNvSpPr txBox="1">
            <a:spLocks noChangeArrowheads="1"/>
          </p:cNvSpPr>
          <p:nvPr/>
        </p:nvSpPr>
        <p:spPr bwMode="auto">
          <a:xfrm>
            <a:off x="8320088" y="271145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600</a:t>
            </a:r>
          </a:p>
        </p:txBody>
      </p:sp>
      <p:cxnSp>
        <p:nvCxnSpPr>
          <p:cNvPr id="669829" name="AutoShape 133"/>
          <p:cNvCxnSpPr>
            <a:cxnSpLocks noChangeShapeType="1"/>
          </p:cNvCxnSpPr>
          <p:nvPr/>
        </p:nvCxnSpPr>
        <p:spPr bwMode="auto">
          <a:xfrm rot="5400000">
            <a:off x="8174038" y="3000375"/>
            <a:ext cx="465137" cy="430213"/>
          </a:xfrm>
          <a:prstGeom prst="curvedConnector3">
            <a:avLst>
              <a:gd name="adj1" fmla="val 49829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69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6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500"/>
                                        <p:tgtEl>
                                          <p:spTgt spid="66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69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69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69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69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69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66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669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9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669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/>
      <p:bldP spid="669699" grpId="1"/>
      <p:bldP spid="669701" grpId="0"/>
      <p:bldP spid="669713" grpId="0"/>
      <p:bldP spid="669714" grpId="0" build="p"/>
      <p:bldP spid="669714" grpId="1" build="allAtOnce"/>
      <p:bldP spid="669807" grpId="0"/>
      <p:bldP spid="669807" grpId="1"/>
      <p:bldP spid="669807" grpId="2"/>
      <p:bldP spid="669828" grpId="0"/>
      <p:bldP spid="669828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142875" y="2190749"/>
            <a:ext cx="533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Here’s the basic algorithm:</a:t>
            </a:r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BCE9-580B-4D20-99A6-334A4DC784F6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675926" name="Group 86"/>
          <p:cNvGrpSpPr>
            <a:grpSpLocks/>
          </p:cNvGrpSpPr>
          <p:nvPr/>
        </p:nvGrpSpPr>
        <p:grpSpPr bwMode="auto">
          <a:xfrm>
            <a:off x="7502530" y="623888"/>
            <a:ext cx="1727201" cy="3287712"/>
            <a:chOff x="4726" y="393"/>
            <a:chExt cx="1088" cy="2071"/>
          </a:xfrm>
        </p:grpSpPr>
        <p:sp>
          <p:nvSpPr>
            <p:cNvPr id="675869" name="Rectangle 29"/>
            <p:cNvSpPr>
              <a:spLocks noChangeArrowheads="1"/>
            </p:cNvSpPr>
            <p:nvPr/>
          </p:nvSpPr>
          <p:spPr bwMode="auto">
            <a:xfrm>
              <a:off x="4749" y="1539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4749" y="1570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4749" y="1740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5872" name="Rectangle 32"/>
            <p:cNvSpPr>
              <a:spLocks noChangeArrowheads="1"/>
            </p:cNvSpPr>
            <p:nvPr/>
          </p:nvSpPr>
          <p:spPr bwMode="auto">
            <a:xfrm>
              <a:off x="5111" y="1574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73" name="Rectangle 33"/>
            <p:cNvSpPr>
              <a:spLocks noChangeArrowheads="1"/>
            </p:cNvSpPr>
            <p:nvPr/>
          </p:nvSpPr>
          <p:spPr bwMode="auto">
            <a:xfrm>
              <a:off x="5111" y="174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5874" name="Text Box 34"/>
            <p:cNvSpPr txBox="1">
              <a:spLocks noChangeArrowheads="1"/>
            </p:cNvSpPr>
            <p:nvPr/>
          </p:nvSpPr>
          <p:spPr bwMode="auto">
            <a:xfrm>
              <a:off x="5046" y="1539"/>
              <a:ext cx="4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“dog”</a:t>
              </a:r>
            </a:p>
          </p:txBody>
        </p:sp>
        <p:sp>
          <p:nvSpPr>
            <p:cNvPr id="675875" name="Text Box 35"/>
            <p:cNvSpPr txBox="1">
              <a:spLocks noChangeArrowheads="1"/>
            </p:cNvSpPr>
            <p:nvPr/>
          </p:nvSpPr>
          <p:spPr bwMode="auto">
            <a:xfrm>
              <a:off x="5098" y="1725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675876" name="Group 36"/>
            <p:cNvGrpSpPr>
              <a:grpSpLocks/>
            </p:cNvGrpSpPr>
            <p:nvPr/>
          </p:nvGrpSpPr>
          <p:grpSpPr bwMode="auto">
            <a:xfrm>
              <a:off x="4744" y="979"/>
              <a:ext cx="772" cy="418"/>
              <a:chOff x="4608" y="1655"/>
              <a:chExt cx="1024" cy="573"/>
            </a:xfrm>
          </p:grpSpPr>
          <p:sp>
            <p:nvSpPr>
              <p:cNvPr id="675877" name="Rectangle 37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878" name="Text Box 38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675879" name="Text Box 39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75880" name="Rectangle 40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881" name="Rectangle 41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75882" name="Text Box 42"/>
              <p:cNvSpPr txBox="1">
                <a:spLocks noChangeArrowheads="1"/>
              </p:cNvSpPr>
              <p:nvPr/>
            </p:nvSpPr>
            <p:spPr bwMode="auto">
              <a:xfrm>
                <a:off x="5015" y="1655"/>
                <a:ext cx="61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/>
                  <a:t>“cat”</a:t>
                </a:r>
              </a:p>
            </p:txBody>
          </p:sp>
          <p:sp>
            <p:nvSpPr>
              <p:cNvPr id="675883" name="Text Box 43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75885" name="Text Box 45"/>
            <p:cNvSpPr txBox="1">
              <a:spLocks noChangeArrowheads="1"/>
            </p:cNvSpPr>
            <p:nvPr/>
          </p:nvSpPr>
          <p:spPr bwMode="auto">
            <a:xfrm>
              <a:off x="4819" y="44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head</a:t>
              </a:r>
            </a:p>
          </p:txBody>
        </p:sp>
        <p:sp>
          <p:nvSpPr>
            <p:cNvPr id="675886" name="Rectangle 46"/>
            <p:cNvSpPr>
              <a:spLocks noChangeArrowheads="1"/>
            </p:cNvSpPr>
            <p:nvPr/>
          </p:nvSpPr>
          <p:spPr bwMode="auto">
            <a:xfrm>
              <a:off x="5193" y="477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87" name="Text Box 47"/>
            <p:cNvSpPr txBox="1">
              <a:spLocks noChangeArrowheads="1"/>
            </p:cNvSpPr>
            <p:nvPr/>
          </p:nvSpPr>
          <p:spPr bwMode="auto">
            <a:xfrm>
              <a:off x="5156" y="464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675888" name="Text Box 48"/>
            <p:cNvSpPr txBox="1">
              <a:spLocks noChangeArrowheads="1"/>
            </p:cNvSpPr>
            <p:nvPr/>
          </p:nvSpPr>
          <p:spPr bwMode="auto">
            <a:xfrm>
              <a:off x="5238" y="393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5889" name="Text Box 49"/>
            <p:cNvSpPr txBox="1">
              <a:spLocks noChangeArrowheads="1"/>
            </p:cNvSpPr>
            <p:nvPr/>
          </p:nvSpPr>
          <p:spPr bwMode="auto">
            <a:xfrm>
              <a:off x="5202" y="1116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75890" name="AutoShape 50"/>
            <p:cNvCxnSpPr>
              <a:cxnSpLocks noChangeShapeType="1"/>
            </p:cNvCxnSpPr>
            <p:nvPr/>
          </p:nvCxnSpPr>
          <p:spPr bwMode="auto">
            <a:xfrm flipH="1">
              <a:off x="5256" y="1271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5891" name="Text Box 51"/>
            <p:cNvSpPr txBox="1">
              <a:spLocks noChangeArrowheads="1"/>
            </p:cNvSpPr>
            <p:nvPr/>
          </p:nvSpPr>
          <p:spPr bwMode="auto">
            <a:xfrm>
              <a:off x="4812" y="101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5893" name="Text Box 53"/>
            <p:cNvSpPr txBox="1">
              <a:spLocks noChangeArrowheads="1"/>
            </p:cNvSpPr>
            <p:nvPr/>
          </p:nvSpPr>
          <p:spPr bwMode="auto">
            <a:xfrm>
              <a:off x="5418" y="938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75894" name="Text Box 54"/>
            <p:cNvSpPr txBox="1">
              <a:spLocks noChangeArrowheads="1"/>
            </p:cNvSpPr>
            <p:nvPr/>
          </p:nvSpPr>
          <p:spPr bwMode="auto">
            <a:xfrm>
              <a:off x="5425" y="149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5896" name="Text Box 56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5897" name="Text Box 57"/>
            <p:cNvSpPr txBox="1">
              <a:spLocks noChangeArrowheads="1"/>
            </p:cNvSpPr>
            <p:nvPr/>
          </p:nvSpPr>
          <p:spPr bwMode="auto">
            <a:xfrm>
              <a:off x="5107" y="1713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800</a:t>
              </a:r>
            </a:p>
          </p:txBody>
        </p:sp>
        <p:sp>
          <p:nvSpPr>
            <p:cNvPr id="675898" name="Text Box 58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5899" name="Rectangle 59"/>
            <p:cNvSpPr>
              <a:spLocks noChangeArrowheads="1"/>
            </p:cNvSpPr>
            <p:nvPr/>
          </p:nvSpPr>
          <p:spPr bwMode="auto">
            <a:xfrm>
              <a:off x="4740" y="206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0" name="Text Box 60"/>
            <p:cNvSpPr txBox="1">
              <a:spLocks noChangeArrowheads="1"/>
            </p:cNvSpPr>
            <p:nvPr/>
          </p:nvSpPr>
          <p:spPr bwMode="auto">
            <a:xfrm>
              <a:off x="4726" y="2097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675901" name="Text Box 61"/>
            <p:cNvSpPr txBox="1">
              <a:spLocks noChangeArrowheads="1"/>
            </p:cNvSpPr>
            <p:nvPr/>
          </p:nvSpPr>
          <p:spPr bwMode="auto">
            <a:xfrm>
              <a:off x="4740" y="2273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5902" name="Rectangle 62"/>
            <p:cNvSpPr>
              <a:spLocks noChangeArrowheads="1"/>
            </p:cNvSpPr>
            <p:nvPr/>
          </p:nvSpPr>
          <p:spPr bwMode="auto">
            <a:xfrm>
              <a:off x="5102" y="210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3" name="Rectangle 63"/>
            <p:cNvSpPr>
              <a:spLocks noChangeArrowheads="1"/>
            </p:cNvSpPr>
            <p:nvPr/>
          </p:nvSpPr>
          <p:spPr bwMode="auto">
            <a:xfrm>
              <a:off x="5109" y="227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5904" name="Text Box 64"/>
            <p:cNvSpPr txBox="1">
              <a:spLocks noChangeArrowheads="1"/>
            </p:cNvSpPr>
            <p:nvPr/>
          </p:nvSpPr>
          <p:spPr bwMode="auto">
            <a:xfrm>
              <a:off x="5095" y="2073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5905" name="Text Box 65"/>
            <p:cNvSpPr txBox="1">
              <a:spLocks noChangeArrowheads="1"/>
            </p:cNvSpPr>
            <p:nvPr/>
          </p:nvSpPr>
          <p:spPr bwMode="auto">
            <a:xfrm>
              <a:off x="5089" y="2252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5906" name="Text Box 66"/>
            <p:cNvSpPr txBox="1">
              <a:spLocks noChangeArrowheads="1"/>
            </p:cNvSpPr>
            <p:nvPr/>
          </p:nvSpPr>
          <p:spPr bwMode="auto">
            <a:xfrm>
              <a:off x="5202" y="204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675907" name="Text Box 67"/>
            <p:cNvSpPr txBox="1">
              <a:spLocks noChangeArrowheads="1"/>
            </p:cNvSpPr>
            <p:nvPr/>
          </p:nvSpPr>
          <p:spPr bwMode="auto">
            <a:xfrm>
              <a:off x="5049" y="2060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675908" name="Text Box 68"/>
            <p:cNvSpPr txBox="1">
              <a:spLocks noChangeArrowheads="1"/>
            </p:cNvSpPr>
            <p:nvPr/>
          </p:nvSpPr>
          <p:spPr bwMode="auto">
            <a:xfrm>
              <a:off x="5053" y="2236"/>
              <a:ext cx="46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err="1">
                  <a:solidFill>
                    <a:srgbClr val="FF0000"/>
                  </a:solidFill>
                </a:rPr>
                <a:t>nullptr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675909" name="Text Box 69"/>
            <p:cNvSpPr txBox="1">
              <a:spLocks noChangeArrowheads="1"/>
            </p:cNvSpPr>
            <p:nvPr/>
          </p:nvSpPr>
          <p:spPr bwMode="auto">
            <a:xfrm>
              <a:off x="5428" y="2040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675911" name="AutoShape 71"/>
            <p:cNvCxnSpPr>
              <a:cxnSpLocks noChangeShapeType="1"/>
            </p:cNvCxnSpPr>
            <p:nvPr/>
          </p:nvCxnSpPr>
          <p:spPr bwMode="auto">
            <a:xfrm flipH="1">
              <a:off x="5256" y="1805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5920" name="Group 80"/>
          <p:cNvGrpSpPr>
            <a:grpSpLocks/>
          </p:cNvGrpSpPr>
          <p:nvPr/>
        </p:nvGrpSpPr>
        <p:grpSpPr bwMode="auto">
          <a:xfrm>
            <a:off x="5792788" y="1463675"/>
            <a:ext cx="1595437" cy="641350"/>
            <a:chOff x="5257" y="4108"/>
            <a:chExt cx="1005" cy="404"/>
          </a:xfrm>
        </p:grpSpPr>
        <p:grpSp>
          <p:nvGrpSpPr>
            <p:cNvPr id="675855" name="Group 15"/>
            <p:cNvGrpSpPr>
              <a:grpSpLocks/>
            </p:cNvGrpSpPr>
            <p:nvPr/>
          </p:nvGrpSpPr>
          <p:grpSpPr bwMode="auto">
            <a:xfrm>
              <a:off x="5257" y="4112"/>
              <a:ext cx="761" cy="400"/>
              <a:chOff x="4999" y="924"/>
              <a:chExt cx="761" cy="400"/>
            </a:xfrm>
          </p:grpSpPr>
          <p:grpSp>
            <p:nvGrpSpPr>
              <p:cNvPr id="675856" name="Group 16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79"/>
                <a:chOff x="5856" y="1536"/>
                <a:chExt cx="761" cy="379"/>
              </a:xfrm>
            </p:grpSpPr>
            <p:sp>
              <p:nvSpPr>
                <p:cNvPr id="675857" name="Rectangle 17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8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856" y="1554"/>
                  <a:ext cx="38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value</a:t>
                  </a:r>
                </a:p>
              </p:txBody>
            </p:sp>
            <p:sp>
              <p:nvSpPr>
                <p:cNvPr id="67585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863" y="1716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75860" name="Rectangle 20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861" name="Rectangle 21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758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7586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75864" name="Text Box 24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75865" name="Text Box 25"/>
            <p:cNvSpPr txBox="1">
              <a:spLocks noChangeArrowheads="1"/>
            </p:cNvSpPr>
            <p:nvPr/>
          </p:nvSpPr>
          <p:spPr bwMode="auto">
            <a:xfrm>
              <a:off x="5565" y="4128"/>
              <a:ext cx="44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“bat”</a:t>
              </a:r>
            </a:p>
          </p:txBody>
        </p:sp>
        <p:sp>
          <p:nvSpPr>
            <p:cNvPr id="675867" name="Text Box 27"/>
            <p:cNvSpPr txBox="1">
              <a:spLocks noChangeArrowheads="1"/>
            </p:cNvSpPr>
            <p:nvPr/>
          </p:nvSpPr>
          <p:spPr bwMode="auto">
            <a:xfrm>
              <a:off x="5927" y="4108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grpSp>
        <p:nvGrpSpPr>
          <p:cNvPr id="675845" name="Group 5"/>
          <p:cNvGrpSpPr>
            <a:grpSpLocks/>
          </p:cNvGrpSpPr>
          <p:nvPr/>
        </p:nvGrpSpPr>
        <p:grpSpPr bwMode="auto">
          <a:xfrm>
            <a:off x="142875" y="2660650"/>
            <a:ext cx="7315200" cy="4062436"/>
            <a:chOff x="438" y="1868"/>
            <a:chExt cx="4608" cy="2335"/>
          </a:xfrm>
        </p:grpSpPr>
        <p:sp>
          <p:nvSpPr>
            <p:cNvPr id="675846" name="Rectangle 6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5847" name="Rectangle 7"/>
            <p:cNvSpPr>
              <a:spLocks noChangeArrowheads="1"/>
            </p:cNvSpPr>
            <p:nvPr/>
          </p:nvSpPr>
          <p:spPr bwMode="auto">
            <a:xfrm>
              <a:off x="438" y="1868"/>
              <a:ext cx="4566" cy="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void </a:t>
              </a:r>
              <a:r>
                <a:rPr lang="en-US" sz="2000" err="1">
                  <a:solidFill>
                    <a:srgbClr val="6600CC"/>
                  </a:solidFill>
                </a:rPr>
                <a:t>AddItem</a:t>
              </a:r>
              <a:r>
                <a:rPr lang="en-US" sz="2000">
                  <a:solidFill>
                    <a:schemeClr val="tx1"/>
                  </a:solidFill>
                </a:rPr>
                <a:t>(string </a:t>
              </a:r>
              <a:r>
                <a:rPr lang="en-US" sz="2000" err="1">
                  <a:solidFill>
                    <a:schemeClr val="tx1"/>
                  </a:solidFill>
                </a:rPr>
                <a:t>newItem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75848" name="Rectangle 8"/>
          <p:cNvSpPr>
            <a:spLocks noChangeArrowheads="1"/>
          </p:cNvSpPr>
          <p:nvPr/>
        </p:nvSpPr>
        <p:spPr bwMode="auto">
          <a:xfrm>
            <a:off x="488950" y="3829050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if (</a:t>
            </a:r>
            <a:r>
              <a:rPr lang="en-US" sz="1800">
                <a:solidFill>
                  <a:srgbClr val="6600CC"/>
                </a:solidFill>
              </a:rPr>
              <a:t>our new node belongs at the very top of the list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 Just use our </a:t>
            </a:r>
            <a:r>
              <a:rPr lang="en-US" sz="1800" err="1">
                <a:solidFill>
                  <a:srgbClr val="FF0000"/>
                </a:solidFill>
              </a:rPr>
              <a:t>addToFront</a:t>
            </a:r>
            <a:r>
              <a:rPr lang="en-US" sz="1800">
                <a:solidFill>
                  <a:srgbClr val="FF0000"/>
                </a:solidFill>
              </a:rPr>
              <a:t>() </a:t>
            </a:r>
            <a:r>
              <a:rPr lang="en-US" sz="1800"/>
              <a:t>method to add the new node</a:t>
            </a:r>
          </a:p>
        </p:txBody>
      </p:sp>
      <p:sp>
        <p:nvSpPr>
          <p:cNvPr id="675852" name="Rectangle 12"/>
          <p:cNvSpPr>
            <a:spLocks noChangeArrowheads="1"/>
          </p:cNvSpPr>
          <p:nvPr/>
        </p:nvSpPr>
        <p:spPr bwMode="auto">
          <a:xfrm>
            <a:off x="546100" y="313372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if (</a:t>
            </a:r>
            <a:r>
              <a:rPr lang="en-US" sz="1800">
                <a:solidFill>
                  <a:srgbClr val="6600CC"/>
                </a:solidFill>
              </a:rPr>
              <a:t>our list is totally empty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our </a:t>
            </a:r>
            <a:r>
              <a:rPr lang="en-US" sz="1800" err="1">
                <a:solidFill>
                  <a:srgbClr val="FF0000"/>
                </a:solidFill>
              </a:rPr>
              <a:t>addToFront</a:t>
            </a:r>
            <a:r>
              <a:rPr lang="en-US" sz="1800">
                <a:solidFill>
                  <a:srgbClr val="FF0000"/>
                </a:solidFill>
              </a:rPr>
              <a:t>() </a:t>
            </a:r>
            <a:r>
              <a:rPr lang="en-US" sz="1800"/>
              <a:t>method to add the new node</a:t>
            </a:r>
          </a:p>
        </p:txBody>
      </p:sp>
      <p:cxnSp>
        <p:nvCxnSpPr>
          <p:cNvPr id="675892" name="AutoShape 52"/>
          <p:cNvCxnSpPr>
            <a:cxnSpLocks noChangeShapeType="1"/>
          </p:cNvCxnSpPr>
          <p:nvPr/>
        </p:nvCxnSpPr>
        <p:spPr bwMode="auto">
          <a:xfrm rot="5400000">
            <a:off x="8026400" y="1108075"/>
            <a:ext cx="533400" cy="3492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22" name="Text Box 82"/>
          <p:cNvSpPr txBox="1">
            <a:spLocks noChangeArrowheads="1"/>
          </p:cNvSpPr>
          <p:nvPr/>
        </p:nvSpPr>
        <p:spPr bwMode="auto">
          <a:xfrm>
            <a:off x="8143875" y="70802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1000</a:t>
            </a:r>
          </a:p>
        </p:txBody>
      </p:sp>
      <p:sp>
        <p:nvSpPr>
          <p:cNvPr id="675923" name="AutoShape 83"/>
          <p:cNvSpPr>
            <a:spLocks noChangeArrowheads="1"/>
          </p:cNvSpPr>
          <p:nvPr/>
        </p:nvSpPr>
        <p:spPr bwMode="auto">
          <a:xfrm>
            <a:off x="152400" y="876300"/>
            <a:ext cx="5162549" cy="1685925"/>
          </a:xfrm>
          <a:prstGeom prst="wedgeRoundRectCallout">
            <a:avLst>
              <a:gd name="adj1" fmla="val 7137"/>
              <a:gd name="adj2" fmla="val 132163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For instance, let’s say we have an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rgbClr val="6600CC"/>
                </a:solidFill>
              </a:rPr>
              <a:t>alphabetized list…</a:t>
            </a:r>
          </a:p>
          <a:p>
            <a:br>
              <a:rPr lang="en-US" sz="1100">
                <a:solidFill>
                  <a:srgbClr val="6600CC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 and we want to insert an item that’s </a:t>
            </a:r>
            <a:r>
              <a:rPr lang="en-US" sz="1800">
                <a:solidFill>
                  <a:srgbClr val="6600CC"/>
                </a:solidFill>
              </a:rPr>
              <a:t>smaller</a:t>
            </a:r>
            <a:r>
              <a:rPr lang="en-US" sz="1800">
                <a:solidFill>
                  <a:schemeClr val="tx1"/>
                </a:solidFill>
              </a:rPr>
              <a:t> than the rest of the items in the list…</a:t>
            </a:r>
          </a:p>
        </p:txBody>
      </p:sp>
      <p:sp>
        <p:nvSpPr>
          <p:cNvPr id="675924" name="Text Box 84"/>
          <p:cNvSpPr txBox="1">
            <a:spLocks noChangeArrowheads="1"/>
          </p:cNvSpPr>
          <p:nvPr/>
        </p:nvSpPr>
        <p:spPr bwMode="auto">
          <a:xfrm>
            <a:off x="8167688" y="701675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600</a:t>
            </a:r>
          </a:p>
        </p:txBody>
      </p:sp>
      <p:cxnSp>
        <p:nvCxnSpPr>
          <p:cNvPr id="675925" name="AutoShape 85"/>
          <p:cNvCxnSpPr>
            <a:cxnSpLocks noChangeShapeType="1"/>
          </p:cNvCxnSpPr>
          <p:nvPr/>
        </p:nvCxnSpPr>
        <p:spPr bwMode="auto">
          <a:xfrm rot="5400000">
            <a:off x="7281069" y="305594"/>
            <a:ext cx="530225" cy="1846263"/>
          </a:xfrm>
          <a:prstGeom prst="curvedConnector3">
            <a:avLst>
              <a:gd name="adj1" fmla="val 49699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27" name="Text Box 87"/>
          <p:cNvSpPr txBox="1">
            <a:spLocks noChangeArrowheads="1"/>
          </p:cNvSpPr>
          <p:nvPr/>
        </p:nvSpPr>
        <p:spPr bwMode="auto">
          <a:xfrm>
            <a:off x="6253163" y="175895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1000</a:t>
            </a:r>
          </a:p>
        </p:txBody>
      </p:sp>
      <p:cxnSp>
        <p:nvCxnSpPr>
          <p:cNvPr id="675928" name="AutoShape 88"/>
          <p:cNvCxnSpPr>
            <a:cxnSpLocks noChangeShapeType="1"/>
          </p:cNvCxnSpPr>
          <p:nvPr/>
        </p:nvCxnSpPr>
        <p:spPr bwMode="auto">
          <a:xfrm rot="5400000" flipH="1" flipV="1">
            <a:off x="6915150" y="1406525"/>
            <a:ext cx="344488" cy="903288"/>
          </a:xfrm>
          <a:prstGeom prst="curvedConnector4">
            <a:avLst>
              <a:gd name="adj1" fmla="val -65898"/>
              <a:gd name="adj2" fmla="val 7117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29" name="AutoShape 89"/>
          <p:cNvSpPr>
            <a:spLocks noChangeArrowheads="1"/>
          </p:cNvSpPr>
          <p:nvPr/>
        </p:nvSpPr>
        <p:spPr bwMode="auto">
          <a:xfrm>
            <a:off x="657225" y="1285875"/>
            <a:ext cx="4857750" cy="1685925"/>
          </a:xfrm>
          <a:prstGeom prst="wedgeRoundRectCallout">
            <a:avLst>
              <a:gd name="adj1" fmla="val 1079"/>
              <a:gd name="adj2" fmla="val 12156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In this case, our </a:t>
            </a:r>
            <a:r>
              <a:rPr lang="en-US" sz="2000" err="1">
                <a:solidFill>
                  <a:srgbClr val="FF0000"/>
                </a:solidFill>
              </a:rPr>
              <a:t>addToFront</a:t>
            </a:r>
            <a:r>
              <a:rPr lang="en-US" sz="2000">
                <a:solidFill>
                  <a:srgbClr val="FF0000"/>
                </a:solidFill>
              </a:rPr>
              <a:t>() </a:t>
            </a:r>
            <a:r>
              <a:rPr lang="en-US" sz="2000">
                <a:solidFill>
                  <a:schemeClr val="tx1"/>
                </a:solidFill>
              </a:rPr>
              <a:t>algorithm will add the node to the right spot in the list as well!</a:t>
            </a:r>
          </a:p>
        </p:txBody>
      </p:sp>
      <p:sp>
        <p:nvSpPr>
          <p:cNvPr id="675931" name="Rectangle 91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Not at the top, not at the bottom…</a:t>
            </a:r>
          </a:p>
        </p:txBody>
      </p:sp>
      <p:sp>
        <p:nvSpPr>
          <p:cNvPr id="74" name="Right Arrow 73"/>
          <p:cNvSpPr/>
          <p:nvPr/>
        </p:nvSpPr>
        <p:spPr bwMode="auto">
          <a:xfrm rot="369907">
            <a:off x="4966586" y="312911"/>
            <a:ext cx="2904716" cy="1478042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solidFill>
                  <a:srgbClr val="FF0000"/>
                </a:solidFill>
              </a:rPr>
              <a:t>b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at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belongs here,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above 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cat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59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7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7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7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75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7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67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675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8" grpId="0"/>
      <p:bldP spid="675922" grpId="1"/>
      <p:bldP spid="675922" grpId="2"/>
      <p:bldP spid="675923" grpId="0" uiExpand="1" build="p" animBg="1"/>
      <p:bldP spid="675923" grpId="1" uiExpand="1" build="allAtOnce" animBg="1"/>
      <p:bldP spid="675924" grpId="0"/>
      <p:bldP spid="675927" grpId="0"/>
      <p:bldP spid="675929" grpId="0" animBg="1"/>
      <p:bldP spid="675929" grpId="1" animBg="1"/>
      <p:bldP spid="74" grpId="0" animBg="1"/>
      <p:bldP spid="74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142875" y="2190749"/>
            <a:ext cx="533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Here’s the basic algorithm:</a:t>
            </a:r>
          </a:p>
        </p:txBody>
      </p:sp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391-1B3D-4DD0-B707-2F518A95CDDA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678031" name="Group 143"/>
          <p:cNvGrpSpPr>
            <a:grpSpLocks/>
          </p:cNvGrpSpPr>
          <p:nvPr/>
        </p:nvGrpSpPr>
        <p:grpSpPr bwMode="auto">
          <a:xfrm>
            <a:off x="5891215" y="1457325"/>
            <a:ext cx="966788" cy="400050"/>
            <a:chOff x="3231" y="1278"/>
            <a:chExt cx="609" cy="252"/>
          </a:xfrm>
        </p:grpSpPr>
        <p:sp>
          <p:nvSpPr>
            <p:cNvPr id="678032" name="Rectangle 144"/>
            <p:cNvSpPr>
              <a:spLocks noChangeArrowheads="1"/>
            </p:cNvSpPr>
            <p:nvPr/>
          </p:nvSpPr>
          <p:spPr bwMode="auto">
            <a:xfrm>
              <a:off x="3504" y="1344"/>
              <a:ext cx="336" cy="144"/>
            </a:xfrm>
            <a:prstGeom prst="rect">
              <a:avLst/>
            </a:prstGeom>
            <a:solidFill>
              <a:srgbClr val="FFF2E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033" name="Text Box 145"/>
            <p:cNvSpPr txBox="1">
              <a:spLocks noChangeArrowheads="1"/>
            </p:cNvSpPr>
            <p:nvPr/>
          </p:nvSpPr>
          <p:spPr bwMode="auto">
            <a:xfrm>
              <a:off x="3231" y="1278"/>
              <a:ext cx="3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  p</a:t>
              </a:r>
            </a:p>
          </p:txBody>
        </p:sp>
      </p:grpSp>
      <p:grpSp>
        <p:nvGrpSpPr>
          <p:cNvPr id="678030" name="Group 142"/>
          <p:cNvGrpSpPr>
            <a:grpSpLocks/>
          </p:cNvGrpSpPr>
          <p:nvPr/>
        </p:nvGrpSpPr>
        <p:grpSpPr bwMode="auto">
          <a:xfrm>
            <a:off x="7515225" y="776288"/>
            <a:ext cx="1704975" cy="4383087"/>
            <a:chOff x="4734" y="489"/>
            <a:chExt cx="1074" cy="2761"/>
          </a:xfrm>
        </p:grpSpPr>
        <p:sp>
          <p:nvSpPr>
            <p:cNvPr id="677970" name="Rectangle 82"/>
            <p:cNvSpPr>
              <a:spLocks noChangeArrowheads="1"/>
            </p:cNvSpPr>
            <p:nvPr/>
          </p:nvSpPr>
          <p:spPr bwMode="auto">
            <a:xfrm>
              <a:off x="4743" y="163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71" name="Text Box 83"/>
            <p:cNvSpPr txBox="1">
              <a:spLocks noChangeArrowheads="1"/>
            </p:cNvSpPr>
            <p:nvPr/>
          </p:nvSpPr>
          <p:spPr bwMode="auto">
            <a:xfrm>
              <a:off x="4743" y="1666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677972" name="Text Box 84"/>
            <p:cNvSpPr txBox="1">
              <a:spLocks noChangeArrowheads="1"/>
            </p:cNvSpPr>
            <p:nvPr/>
          </p:nvSpPr>
          <p:spPr bwMode="auto">
            <a:xfrm>
              <a:off x="4743" y="1836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7973" name="Rectangle 85"/>
            <p:cNvSpPr>
              <a:spLocks noChangeArrowheads="1"/>
            </p:cNvSpPr>
            <p:nvPr/>
          </p:nvSpPr>
          <p:spPr bwMode="auto">
            <a:xfrm>
              <a:off x="5105" y="167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74" name="Rectangle 86"/>
            <p:cNvSpPr>
              <a:spLocks noChangeArrowheads="1"/>
            </p:cNvSpPr>
            <p:nvPr/>
          </p:nvSpPr>
          <p:spPr bwMode="auto">
            <a:xfrm>
              <a:off x="5105" y="184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7975" name="Text Box 87"/>
            <p:cNvSpPr txBox="1">
              <a:spLocks noChangeArrowheads="1"/>
            </p:cNvSpPr>
            <p:nvPr/>
          </p:nvSpPr>
          <p:spPr bwMode="auto">
            <a:xfrm>
              <a:off x="5047" y="1635"/>
              <a:ext cx="4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“dog”</a:t>
              </a:r>
            </a:p>
          </p:txBody>
        </p:sp>
        <p:sp>
          <p:nvSpPr>
            <p:cNvPr id="677976" name="Text Box 88"/>
            <p:cNvSpPr txBox="1">
              <a:spLocks noChangeArrowheads="1"/>
            </p:cNvSpPr>
            <p:nvPr/>
          </p:nvSpPr>
          <p:spPr bwMode="auto">
            <a:xfrm>
              <a:off x="5092" y="1821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677977" name="Group 89"/>
            <p:cNvGrpSpPr>
              <a:grpSpLocks/>
            </p:cNvGrpSpPr>
            <p:nvPr/>
          </p:nvGrpSpPr>
          <p:grpSpPr bwMode="auto">
            <a:xfrm>
              <a:off x="4737" y="1080"/>
              <a:ext cx="765" cy="411"/>
              <a:chOff x="4608" y="1664"/>
              <a:chExt cx="1015" cy="564"/>
            </a:xfrm>
          </p:grpSpPr>
          <p:sp>
            <p:nvSpPr>
              <p:cNvPr id="677978" name="Rectangle 90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7979" name="Text Box 91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677980" name="Text Box 92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77981" name="Rectangle 93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7982" name="Rectangle 94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77983" name="Text Box 95"/>
              <p:cNvSpPr txBox="1">
                <a:spLocks noChangeArrowheads="1"/>
              </p:cNvSpPr>
              <p:nvPr/>
            </p:nvSpPr>
            <p:spPr bwMode="auto">
              <a:xfrm>
                <a:off x="5006" y="1664"/>
                <a:ext cx="61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/>
                  <a:t>“cat”</a:t>
                </a:r>
              </a:p>
            </p:txBody>
          </p:sp>
          <p:sp>
            <p:nvSpPr>
              <p:cNvPr id="677984" name="Text Box 96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77986" name="Text Box 98"/>
            <p:cNvSpPr txBox="1">
              <a:spLocks noChangeArrowheads="1"/>
            </p:cNvSpPr>
            <p:nvPr/>
          </p:nvSpPr>
          <p:spPr bwMode="auto">
            <a:xfrm>
              <a:off x="4827" y="543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head</a:t>
              </a:r>
            </a:p>
          </p:txBody>
        </p:sp>
        <p:sp>
          <p:nvSpPr>
            <p:cNvPr id="677987" name="Rectangle 99"/>
            <p:cNvSpPr>
              <a:spLocks noChangeArrowheads="1"/>
            </p:cNvSpPr>
            <p:nvPr/>
          </p:nvSpPr>
          <p:spPr bwMode="auto">
            <a:xfrm>
              <a:off x="5187" y="573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88" name="Text Box 100"/>
            <p:cNvSpPr txBox="1">
              <a:spLocks noChangeArrowheads="1"/>
            </p:cNvSpPr>
            <p:nvPr/>
          </p:nvSpPr>
          <p:spPr bwMode="auto">
            <a:xfrm>
              <a:off x="5150" y="560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677989" name="Text Box 101"/>
            <p:cNvSpPr txBox="1">
              <a:spLocks noChangeArrowheads="1"/>
            </p:cNvSpPr>
            <p:nvPr/>
          </p:nvSpPr>
          <p:spPr bwMode="auto">
            <a:xfrm>
              <a:off x="5232" y="48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7990" name="Text Box 102"/>
            <p:cNvSpPr txBox="1">
              <a:spLocks noChangeArrowheads="1"/>
            </p:cNvSpPr>
            <p:nvPr/>
          </p:nvSpPr>
          <p:spPr bwMode="auto">
            <a:xfrm>
              <a:off x="5196" y="121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77991" name="AutoShape 103"/>
            <p:cNvCxnSpPr>
              <a:cxnSpLocks noChangeShapeType="1"/>
            </p:cNvCxnSpPr>
            <p:nvPr/>
          </p:nvCxnSpPr>
          <p:spPr bwMode="auto">
            <a:xfrm flipH="1">
              <a:off x="5250" y="1367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7992" name="Text Box 104"/>
            <p:cNvSpPr txBox="1">
              <a:spLocks noChangeArrowheads="1"/>
            </p:cNvSpPr>
            <p:nvPr/>
          </p:nvSpPr>
          <p:spPr bwMode="auto">
            <a:xfrm>
              <a:off x="4806" y="111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7993" name="Text Box 105"/>
            <p:cNvSpPr txBox="1">
              <a:spLocks noChangeArrowheads="1"/>
            </p:cNvSpPr>
            <p:nvPr/>
          </p:nvSpPr>
          <p:spPr bwMode="auto">
            <a:xfrm>
              <a:off x="5412" y="1034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77994" name="Text Box 106"/>
            <p:cNvSpPr txBox="1">
              <a:spLocks noChangeArrowheads="1"/>
            </p:cNvSpPr>
            <p:nvPr/>
          </p:nvSpPr>
          <p:spPr bwMode="auto">
            <a:xfrm>
              <a:off x="5419" y="1587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7995" name="Text Box 107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7997" name="Text Box 109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7998" name="Rectangle 110"/>
            <p:cNvSpPr>
              <a:spLocks noChangeArrowheads="1"/>
            </p:cNvSpPr>
            <p:nvPr/>
          </p:nvSpPr>
          <p:spPr bwMode="auto">
            <a:xfrm>
              <a:off x="4734" y="2851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99" name="Text Box 111"/>
            <p:cNvSpPr txBox="1">
              <a:spLocks noChangeArrowheads="1"/>
            </p:cNvSpPr>
            <p:nvPr/>
          </p:nvSpPr>
          <p:spPr bwMode="auto">
            <a:xfrm>
              <a:off x="4734" y="2883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678000" name="Text Box 112"/>
            <p:cNvSpPr txBox="1">
              <a:spLocks noChangeArrowheads="1"/>
            </p:cNvSpPr>
            <p:nvPr/>
          </p:nvSpPr>
          <p:spPr bwMode="auto">
            <a:xfrm>
              <a:off x="4734" y="3059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8001" name="Rectangle 113"/>
            <p:cNvSpPr>
              <a:spLocks noChangeArrowheads="1"/>
            </p:cNvSpPr>
            <p:nvPr/>
          </p:nvSpPr>
          <p:spPr bwMode="auto">
            <a:xfrm>
              <a:off x="5096" y="2886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002" name="Rectangle 114"/>
            <p:cNvSpPr>
              <a:spLocks noChangeArrowheads="1"/>
            </p:cNvSpPr>
            <p:nvPr/>
          </p:nvSpPr>
          <p:spPr bwMode="auto">
            <a:xfrm>
              <a:off x="5103" y="306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8003" name="Text Box 115"/>
            <p:cNvSpPr txBox="1">
              <a:spLocks noChangeArrowheads="1"/>
            </p:cNvSpPr>
            <p:nvPr/>
          </p:nvSpPr>
          <p:spPr bwMode="auto">
            <a:xfrm>
              <a:off x="5089" y="2859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8004" name="Text Box 116"/>
            <p:cNvSpPr txBox="1">
              <a:spLocks noChangeArrowheads="1"/>
            </p:cNvSpPr>
            <p:nvPr/>
          </p:nvSpPr>
          <p:spPr bwMode="auto">
            <a:xfrm>
              <a:off x="5083" y="3038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8005" name="Text Box 117"/>
            <p:cNvSpPr txBox="1">
              <a:spLocks noChangeArrowheads="1"/>
            </p:cNvSpPr>
            <p:nvPr/>
          </p:nvSpPr>
          <p:spPr bwMode="auto">
            <a:xfrm>
              <a:off x="5196" y="28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678006" name="Text Box 118"/>
            <p:cNvSpPr txBox="1">
              <a:spLocks noChangeArrowheads="1"/>
            </p:cNvSpPr>
            <p:nvPr/>
          </p:nvSpPr>
          <p:spPr bwMode="auto">
            <a:xfrm>
              <a:off x="5043" y="2839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678007" name="Text Box 119"/>
            <p:cNvSpPr txBox="1">
              <a:spLocks noChangeArrowheads="1"/>
            </p:cNvSpPr>
            <p:nvPr/>
          </p:nvSpPr>
          <p:spPr bwMode="auto">
            <a:xfrm>
              <a:off x="5048" y="3034"/>
              <a:ext cx="438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300" err="1">
                  <a:solidFill>
                    <a:srgbClr val="FF0000"/>
                  </a:solidFill>
                </a:rPr>
                <a:t>nullptr</a:t>
              </a:r>
              <a:endParaRPr lang="en-US" sz="1300">
                <a:solidFill>
                  <a:srgbClr val="FF0000"/>
                </a:solidFill>
              </a:endParaRPr>
            </a:p>
          </p:txBody>
        </p:sp>
        <p:sp>
          <p:nvSpPr>
            <p:cNvPr id="678008" name="Text Box 120"/>
            <p:cNvSpPr txBox="1">
              <a:spLocks noChangeArrowheads="1"/>
            </p:cNvSpPr>
            <p:nvPr/>
          </p:nvSpPr>
          <p:spPr bwMode="auto">
            <a:xfrm>
              <a:off x="5422" y="2826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678024" name="AutoShape 136"/>
            <p:cNvCxnSpPr>
              <a:cxnSpLocks noChangeShapeType="1"/>
            </p:cNvCxnSpPr>
            <p:nvPr/>
          </p:nvCxnSpPr>
          <p:spPr bwMode="auto">
            <a:xfrm rot="5400000">
              <a:off x="5050" y="794"/>
              <a:ext cx="336" cy="22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8025" name="Text Box 137"/>
            <p:cNvSpPr txBox="1">
              <a:spLocks noChangeArrowheads="1"/>
            </p:cNvSpPr>
            <p:nvPr/>
          </p:nvSpPr>
          <p:spPr bwMode="auto">
            <a:xfrm>
              <a:off x="5124" y="542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grpSp>
        <p:nvGrpSpPr>
          <p:cNvPr id="677893" name="Group 5"/>
          <p:cNvGrpSpPr>
            <a:grpSpLocks/>
          </p:cNvGrpSpPr>
          <p:nvPr/>
        </p:nvGrpSpPr>
        <p:grpSpPr bwMode="auto">
          <a:xfrm>
            <a:off x="142875" y="2660650"/>
            <a:ext cx="7315200" cy="4062436"/>
            <a:chOff x="438" y="1868"/>
            <a:chExt cx="4608" cy="2335"/>
          </a:xfrm>
        </p:grpSpPr>
        <p:sp>
          <p:nvSpPr>
            <p:cNvPr id="677894" name="Rectangle 6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7895" name="Rectangle 7"/>
            <p:cNvSpPr>
              <a:spLocks noChangeArrowheads="1"/>
            </p:cNvSpPr>
            <p:nvPr/>
          </p:nvSpPr>
          <p:spPr bwMode="auto">
            <a:xfrm>
              <a:off x="438" y="1868"/>
              <a:ext cx="4566" cy="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void </a:t>
              </a:r>
              <a:r>
                <a:rPr lang="en-US" sz="2000" err="1">
                  <a:solidFill>
                    <a:srgbClr val="6600CC"/>
                  </a:solidFill>
                </a:rPr>
                <a:t>AddItem</a:t>
              </a:r>
              <a:r>
                <a:rPr lang="en-US" sz="2000">
                  <a:solidFill>
                    <a:schemeClr val="tx1"/>
                  </a:solidFill>
                </a:rPr>
                <a:t>(string </a:t>
              </a:r>
              <a:r>
                <a:rPr lang="en-US" sz="2000" err="1">
                  <a:solidFill>
                    <a:schemeClr val="tx1"/>
                  </a:solidFill>
                </a:rPr>
                <a:t>newItem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488950" y="3829050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if (</a:t>
            </a:r>
            <a:r>
              <a:rPr lang="en-US" sz="1800">
                <a:solidFill>
                  <a:srgbClr val="6600CC"/>
                </a:solidFill>
              </a:rPr>
              <a:t>our new node belongs at the very top of the list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 Just use our </a:t>
            </a:r>
            <a:r>
              <a:rPr lang="en-US" sz="1800" err="1">
                <a:solidFill>
                  <a:srgbClr val="FF0000"/>
                </a:solidFill>
              </a:rPr>
              <a:t>addToFront</a:t>
            </a:r>
            <a:r>
              <a:rPr lang="en-US" sz="1800">
                <a:solidFill>
                  <a:srgbClr val="FF0000"/>
                </a:solidFill>
              </a:rPr>
              <a:t>() </a:t>
            </a:r>
            <a:r>
              <a:rPr lang="en-US" sz="1800"/>
              <a:t>method to add the new node</a:t>
            </a:r>
          </a:p>
        </p:txBody>
      </p:sp>
      <p:sp>
        <p:nvSpPr>
          <p:cNvPr id="88" name="Rectangle 12"/>
          <p:cNvSpPr>
            <a:spLocks noChangeArrowheads="1"/>
          </p:cNvSpPr>
          <p:nvPr/>
        </p:nvSpPr>
        <p:spPr bwMode="auto">
          <a:xfrm>
            <a:off x="546100" y="313372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if (</a:t>
            </a:r>
            <a:r>
              <a:rPr lang="en-US" sz="1800">
                <a:solidFill>
                  <a:srgbClr val="6600CC"/>
                </a:solidFill>
              </a:rPr>
              <a:t>our list is totally empty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our </a:t>
            </a:r>
            <a:r>
              <a:rPr lang="en-US" sz="1800" err="1">
                <a:solidFill>
                  <a:srgbClr val="FF0000"/>
                </a:solidFill>
              </a:rPr>
              <a:t>addToFront</a:t>
            </a:r>
            <a:r>
              <a:rPr lang="en-US" sz="1800">
                <a:solidFill>
                  <a:srgbClr val="FF0000"/>
                </a:solidFill>
              </a:rPr>
              <a:t>() </a:t>
            </a:r>
            <a:r>
              <a:rPr lang="en-US" sz="1800"/>
              <a:t>method to add the new node</a:t>
            </a:r>
          </a:p>
        </p:txBody>
      </p:sp>
      <p:sp>
        <p:nvSpPr>
          <p:cNvPr id="677897" name="Rectangle 9"/>
          <p:cNvSpPr>
            <a:spLocks noChangeArrowheads="1"/>
          </p:cNvSpPr>
          <p:nvPr/>
        </p:nvSpPr>
        <p:spPr bwMode="auto">
          <a:xfrm>
            <a:off x="498475" y="4476750"/>
            <a:ext cx="6926263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</a:t>
            </a:r>
            <a:r>
              <a:rPr lang="en-US" sz="1800">
                <a:solidFill>
                  <a:srgbClr val="6600CC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/>
              <a:t>{</a:t>
            </a:r>
          </a:p>
          <a:p>
            <a:pPr algn="l"/>
            <a:endParaRPr lang="en-US" sz="1400" b="1"/>
          </a:p>
          <a:p>
            <a:pPr algn="l"/>
            <a:endParaRPr lang="en-US" sz="1900"/>
          </a:p>
          <a:p>
            <a:pPr algn="l"/>
            <a:endParaRPr lang="en-US" sz="19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400" b="1"/>
              <a:t>}</a:t>
            </a:r>
          </a:p>
        </p:txBody>
      </p:sp>
      <p:sp>
        <p:nvSpPr>
          <p:cNvPr id="677898" name="Rectangle 10"/>
          <p:cNvSpPr>
            <a:spLocks noChangeArrowheads="1"/>
          </p:cNvSpPr>
          <p:nvPr/>
        </p:nvSpPr>
        <p:spPr bwMode="auto">
          <a:xfrm>
            <a:off x="765175" y="4905375"/>
            <a:ext cx="6345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Use a </a:t>
            </a:r>
            <a:r>
              <a:rPr lang="en-US" sz="1800">
                <a:solidFill>
                  <a:srgbClr val="6600CC"/>
                </a:solidFill>
              </a:rPr>
              <a:t>traversal loop</a:t>
            </a:r>
            <a:r>
              <a:rPr lang="en-US" sz="1800"/>
              <a:t> to find the node just </a:t>
            </a:r>
            <a:r>
              <a:rPr lang="en-US" sz="1800">
                <a:solidFill>
                  <a:srgbClr val="FF0000"/>
                </a:solidFill>
              </a:rPr>
              <a:t>ABOVE</a:t>
            </a:r>
            <a:r>
              <a:rPr lang="en-US" sz="1800"/>
              <a:t> where you want to insert our new item</a:t>
            </a:r>
          </a:p>
        </p:txBody>
      </p:sp>
      <p:sp>
        <p:nvSpPr>
          <p:cNvPr id="677968" name="AutoShape 80"/>
          <p:cNvSpPr>
            <a:spLocks noChangeArrowheads="1"/>
          </p:cNvSpPr>
          <p:nvPr/>
        </p:nvSpPr>
        <p:spPr bwMode="auto">
          <a:xfrm>
            <a:off x="685800" y="1809750"/>
            <a:ext cx="4857750" cy="1533525"/>
          </a:xfrm>
          <a:prstGeom prst="wedgeRoundRectCallout">
            <a:avLst>
              <a:gd name="adj1" fmla="val 1079"/>
              <a:gd name="adj2" fmla="val 12867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For instance, we’re inserting an item like </a:t>
            </a:r>
            <a:r>
              <a:rPr lang="en-US" sz="2000">
                <a:solidFill>
                  <a:srgbClr val="6600CC"/>
                </a:solidFill>
              </a:rPr>
              <a:t>“fly”</a:t>
            </a:r>
            <a:r>
              <a:rPr lang="en-US" sz="2000">
                <a:solidFill>
                  <a:schemeClr val="tx1"/>
                </a:solidFill>
              </a:rPr>
              <a:t> that belongs in the middle of an alphabetized list…</a:t>
            </a:r>
          </a:p>
        </p:txBody>
      </p:sp>
      <p:cxnSp>
        <p:nvCxnSpPr>
          <p:cNvPr id="678009" name="AutoShape 121"/>
          <p:cNvCxnSpPr>
            <a:cxnSpLocks noChangeShapeType="1"/>
          </p:cNvCxnSpPr>
          <p:nvPr/>
        </p:nvCxnSpPr>
        <p:spPr bwMode="auto">
          <a:xfrm rot="16200000" flipH="1">
            <a:off x="7877175" y="3758491"/>
            <a:ext cx="1447800" cy="1301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8010" name="Group 122"/>
          <p:cNvGrpSpPr>
            <a:grpSpLocks/>
          </p:cNvGrpSpPr>
          <p:nvPr/>
        </p:nvGrpSpPr>
        <p:grpSpPr bwMode="auto">
          <a:xfrm>
            <a:off x="7011365" y="3468310"/>
            <a:ext cx="1595437" cy="641350"/>
            <a:chOff x="5257" y="4108"/>
            <a:chExt cx="1005" cy="404"/>
          </a:xfrm>
        </p:grpSpPr>
        <p:grpSp>
          <p:nvGrpSpPr>
            <p:cNvPr id="678011" name="Group 123"/>
            <p:cNvGrpSpPr>
              <a:grpSpLocks/>
            </p:cNvGrpSpPr>
            <p:nvPr/>
          </p:nvGrpSpPr>
          <p:grpSpPr bwMode="auto">
            <a:xfrm>
              <a:off x="5257" y="4112"/>
              <a:ext cx="761" cy="400"/>
              <a:chOff x="4999" y="924"/>
              <a:chExt cx="761" cy="400"/>
            </a:xfrm>
          </p:grpSpPr>
          <p:grpSp>
            <p:nvGrpSpPr>
              <p:cNvPr id="678012" name="Group 124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79"/>
                <a:chOff x="5856" y="1536"/>
                <a:chExt cx="761" cy="379"/>
              </a:xfrm>
            </p:grpSpPr>
            <p:sp>
              <p:nvSpPr>
                <p:cNvPr id="678013" name="Rectangle 125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801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5856" y="1561"/>
                  <a:ext cx="38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value</a:t>
                  </a:r>
                </a:p>
              </p:txBody>
            </p:sp>
            <p:sp>
              <p:nvSpPr>
                <p:cNvPr id="67801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5874" y="1714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78016" name="Rectangle 128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8017" name="Rectangle 129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7801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78019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78020" name="Text Box 132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78021" name="Text Box 133"/>
            <p:cNvSpPr txBox="1">
              <a:spLocks noChangeArrowheads="1"/>
            </p:cNvSpPr>
            <p:nvPr/>
          </p:nvSpPr>
          <p:spPr bwMode="auto">
            <a:xfrm>
              <a:off x="5572" y="4121"/>
              <a:ext cx="4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“fly”</a:t>
              </a:r>
            </a:p>
          </p:txBody>
        </p:sp>
        <p:sp>
          <p:nvSpPr>
            <p:cNvPr id="678022" name="Text Box 134"/>
            <p:cNvSpPr txBox="1">
              <a:spLocks noChangeArrowheads="1"/>
            </p:cNvSpPr>
            <p:nvPr/>
          </p:nvSpPr>
          <p:spPr bwMode="auto">
            <a:xfrm>
              <a:off x="5927" y="4108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sp>
        <p:nvSpPr>
          <p:cNvPr id="678026" name="Text Box 138"/>
          <p:cNvSpPr txBox="1">
            <a:spLocks noChangeArrowheads="1"/>
          </p:cNvSpPr>
          <p:nvPr/>
        </p:nvSpPr>
        <p:spPr bwMode="auto">
          <a:xfrm>
            <a:off x="7815263" y="1997075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1400</a:t>
            </a:r>
          </a:p>
        </p:txBody>
      </p:sp>
      <p:sp>
        <p:nvSpPr>
          <p:cNvPr id="678028" name="Text Box 140"/>
          <p:cNvSpPr txBox="1">
            <a:spLocks noChangeArrowheads="1"/>
          </p:cNvSpPr>
          <p:nvPr/>
        </p:nvSpPr>
        <p:spPr bwMode="auto">
          <a:xfrm>
            <a:off x="8081963" y="863600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77996" name="Text Box 108"/>
          <p:cNvSpPr txBox="1">
            <a:spLocks noChangeArrowheads="1"/>
          </p:cNvSpPr>
          <p:nvPr/>
        </p:nvSpPr>
        <p:spPr bwMode="auto">
          <a:xfrm>
            <a:off x="8078788" y="2871788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678034" name="Text Box 146"/>
          <p:cNvSpPr txBox="1">
            <a:spLocks noChangeArrowheads="1"/>
          </p:cNvSpPr>
          <p:nvPr/>
        </p:nvSpPr>
        <p:spPr bwMode="auto">
          <a:xfrm>
            <a:off x="6530975" y="1446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678036" name="AutoShape 148"/>
          <p:cNvCxnSpPr>
            <a:cxnSpLocks noChangeShapeType="1"/>
            <a:stCxn id="678034" idx="3"/>
            <a:endCxn id="677979" idx="1"/>
          </p:cNvCxnSpPr>
          <p:nvPr/>
        </p:nvCxnSpPr>
        <p:spPr bwMode="auto">
          <a:xfrm>
            <a:off x="6805613" y="1674813"/>
            <a:ext cx="723900" cy="2601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8037" name="AutoShape 149"/>
          <p:cNvCxnSpPr>
            <a:cxnSpLocks noChangeShapeType="1"/>
            <a:stCxn id="678034" idx="3"/>
            <a:endCxn id="677971" idx="1"/>
          </p:cNvCxnSpPr>
          <p:nvPr/>
        </p:nvCxnSpPr>
        <p:spPr bwMode="auto">
          <a:xfrm>
            <a:off x="6805613" y="1674813"/>
            <a:ext cx="723900" cy="11239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038" name="AutoShape 150"/>
          <p:cNvSpPr>
            <a:spLocks noChangeArrowheads="1"/>
          </p:cNvSpPr>
          <p:nvPr/>
        </p:nvSpPr>
        <p:spPr bwMode="auto">
          <a:xfrm>
            <a:off x="733425" y="2876550"/>
            <a:ext cx="4857750" cy="1533525"/>
          </a:xfrm>
          <a:prstGeom prst="wedgeRoundRectCallout">
            <a:avLst>
              <a:gd name="adj1" fmla="val 1079"/>
              <a:gd name="adj2" fmla="val 12867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Once we’ve found the node </a:t>
            </a:r>
            <a:r>
              <a:rPr lang="en-US" sz="2000">
                <a:solidFill>
                  <a:srgbClr val="FF0000"/>
                </a:solidFill>
              </a:rPr>
              <a:t>directly above</a:t>
            </a:r>
            <a:r>
              <a:rPr lang="en-US" sz="2000">
                <a:solidFill>
                  <a:schemeClr val="tx1"/>
                </a:solidFill>
              </a:rPr>
              <a:t> where we want to add our new node, we can…</a:t>
            </a:r>
          </a:p>
        </p:txBody>
      </p:sp>
      <p:sp>
        <p:nvSpPr>
          <p:cNvPr id="678040" name="Text Box 152"/>
          <p:cNvSpPr txBox="1">
            <a:spLocks noChangeArrowheads="1"/>
          </p:cNvSpPr>
          <p:nvPr/>
        </p:nvSpPr>
        <p:spPr bwMode="auto">
          <a:xfrm>
            <a:off x="7791450" y="286385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600</a:t>
            </a:r>
          </a:p>
        </p:txBody>
      </p:sp>
      <p:cxnSp>
        <p:nvCxnSpPr>
          <p:cNvPr id="678041" name="AutoShape 153"/>
          <p:cNvCxnSpPr>
            <a:cxnSpLocks noChangeShapeType="1"/>
            <a:stCxn id="103" idx="2"/>
            <a:endCxn id="99" idx="0"/>
          </p:cNvCxnSpPr>
          <p:nvPr/>
        </p:nvCxnSpPr>
        <p:spPr bwMode="auto">
          <a:xfrm rot="5400000">
            <a:off x="7793874" y="2957029"/>
            <a:ext cx="379711" cy="731474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042" name="Text Box 154"/>
          <p:cNvSpPr txBox="1">
            <a:spLocks noChangeArrowheads="1"/>
          </p:cNvSpPr>
          <p:nvPr/>
        </p:nvSpPr>
        <p:spPr bwMode="auto">
          <a:xfrm>
            <a:off x="7804953" y="286385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678043" name="AutoShape 155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7802052" y="4111965"/>
            <a:ext cx="496235" cy="357163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044" name="Rectangle 156"/>
          <p:cNvSpPr>
            <a:spLocks noChangeArrowheads="1"/>
          </p:cNvSpPr>
          <p:nvPr/>
        </p:nvSpPr>
        <p:spPr bwMode="auto">
          <a:xfrm>
            <a:off x="774700" y="5965825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Link</a:t>
            </a:r>
            <a:r>
              <a:rPr lang="en-US" sz="1800"/>
              <a:t> the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  <a:r>
              <a:rPr lang="en-US" sz="1800"/>
              <a:t> into the list right after the </a:t>
            </a:r>
            <a:r>
              <a:rPr lang="en-US" sz="1800">
                <a:solidFill>
                  <a:srgbClr val="FF0000"/>
                </a:solidFill>
              </a:rPr>
              <a:t>ABOVE node</a:t>
            </a:r>
          </a:p>
        </p:txBody>
      </p:sp>
      <p:sp>
        <p:nvSpPr>
          <p:cNvPr id="678045" name="Rectangle 157"/>
          <p:cNvSpPr>
            <a:spLocks noChangeArrowheads="1"/>
          </p:cNvSpPr>
          <p:nvPr/>
        </p:nvSpPr>
        <p:spPr bwMode="auto">
          <a:xfrm>
            <a:off x="746125" y="5584825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Allocate and fill</a:t>
            </a:r>
            <a:r>
              <a:rPr lang="en-US" sz="1800"/>
              <a:t> our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  <a:r>
              <a:rPr lang="en-US" sz="1800"/>
              <a:t> with the item</a:t>
            </a:r>
          </a:p>
        </p:txBody>
      </p:sp>
      <p:sp>
        <p:nvSpPr>
          <p:cNvPr id="678047" name="Rectangle 159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Not at the top, not at the bottom…</a:t>
            </a:r>
          </a:p>
        </p:txBody>
      </p:sp>
      <p:sp>
        <p:nvSpPr>
          <p:cNvPr id="85" name="AutoShape 150"/>
          <p:cNvSpPr>
            <a:spLocks noChangeArrowheads="1"/>
          </p:cNvSpPr>
          <p:nvPr/>
        </p:nvSpPr>
        <p:spPr bwMode="auto">
          <a:xfrm>
            <a:off x="3475037" y="1885713"/>
            <a:ext cx="3724275" cy="1050867"/>
          </a:xfrm>
          <a:prstGeom prst="wedgeRoundRectCallout">
            <a:avLst>
              <a:gd name="adj1" fmla="val 59903"/>
              <a:gd name="adj2" fmla="val 134418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First we link our </a:t>
            </a:r>
            <a:r>
              <a:rPr lang="en-US" sz="2000">
                <a:solidFill>
                  <a:srgbClr val="6600CC"/>
                </a:solidFill>
              </a:rPr>
              <a:t>new node </a:t>
            </a:r>
            <a:r>
              <a:rPr lang="en-US" sz="2000">
                <a:solidFill>
                  <a:schemeClr val="tx1"/>
                </a:solidFill>
              </a:rPr>
              <a:t>to the </a:t>
            </a:r>
            <a:r>
              <a:rPr lang="en-US" sz="2000">
                <a:solidFill>
                  <a:srgbClr val="6600CC"/>
                </a:solidFill>
              </a:rPr>
              <a:t>node after </a:t>
            </a:r>
            <a:r>
              <a:rPr lang="en-US" sz="2000">
                <a:solidFill>
                  <a:schemeClr val="tx1"/>
                </a:solidFill>
              </a:rPr>
              <a:t>it.</a:t>
            </a:r>
          </a:p>
        </p:txBody>
      </p:sp>
      <p:sp>
        <p:nvSpPr>
          <p:cNvPr id="86" name="AutoShape 150"/>
          <p:cNvSpPr>
            <a:spLocks noChangeArrowheads="1"/>
          </p:cNvSpPr>
          <p:nvPr/>
        </p:nvSpPr>
        <p:spPr bwMode="auto">
          <a:xfrm>
            <a:off x="4231235" y="226025"/>
            <a:ext cx="3724275" cy="1007463"/>
          </a:xfrm>
          <a:prstGeom prst="wedgeRoundRectCallout">
            <a:avLst>
              <a:gd name="adj1" fmla="val 57107"/>
              <a:gd name="adj2" fmla="val 22054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Second we link our </a:t>
            </a:r>
            <a:r>
              <a:rPr lang="en-US" sz="2000">
                <a:solidFill>
                  <a:srgbClr val="6600CC"/>
                </a:solidFill>
              </a:rPr>
              <a:t>above node </a:t>
            </a:r>
            <a:r>
              <a:rPr lang="en-US" sz="2000">
                <a:solidFill>
                  <a:schemeClr val="tx1"/>
                </a:solidFill>
              </a:rPr>
              <a:t>to our </a:t>
            </a:r>
            <a:r>
              <a:rPr lang="en-US" sz="2000">
                <a:solidFill>
                  <a:srgbClr val="6600CC"/>
                </a:solidFill>
              </a:rPr>
              <a:t>new node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4867386" y="2996954"/>
            <a:ext cx="3184263" cy="1767970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fly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belongs here,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between 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dog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and 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rat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4790" y="367309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491194" y="3512622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22668" y="2763579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L -0.2052 0.0944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78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0741E-7 L -0.19584 -0.0708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78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354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78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678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7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7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7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5451 0.1342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78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7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677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678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2000"/>
                                        <p:tgtEl>
                                          <p:spTgt spid="67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78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78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78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7" grpId="0"/>
      <p:bldP spid="677898" grpId="0"/>
      <p:bldP spid="677968" grpId="0" animBg="1"/>
      <p:bldP spid="677968" grpId="1" animBg="1"/>
      <p:bldP spid="678026" grpId="0"/>
      <p:bldP spid="678026" grpId="1"/>
      <p:bldP spid="678026" grpId="2"/>
      <p:bldP spid="678028" grpId="0"/>
      <p:bldP spid="678028" grpId="1"/>
      <p:bldP spid="678028" grpId="2"/>
      <p:bldP spid="677996" grpId="0"/>
      <p:bldP spid="677996" grpId="1"/>
      <p:bldP spid="678038" grpId="0" animBg="1"/>
      <p:bldP spid="678040" grpId="0"/>
      <p:bldP spid="678042" grpId="0"/>
      <p:bldP spid="678042" grpId="1"/>
      <p:bldP spid="678044" grpId="0"/>
      <p:bldP spid="678045" grpId="0"/>
      <p:bldP spid="85" grpId="0" animBg="1"/>
      <p:bldP spid="86" grpId="0" animBg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583-5015-45E2-92CF-02F17AC1431B}" type="slidenum">
              <a:rPr lang="en-US"/>
              <a:pPr/>
              <a:t>5</a:t>
            </a:fld>
            <a:endParaRPr lang="en-US"/>
          </a:p>
        </p:txBody>
      </p:sp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195263" y="1155700"/>
            <a:ext cx="5181600" cy="5568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152400" y="1076325"/>
            <a:ext cx="541020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GetArea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384175" y="3019425"/>
            <a:ext cx="482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 setMeEqualTo(const Circ &amp;src)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363538" y="3278188"/>
            <a:ext cx="29146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src.m_x;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src.m_y;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src.m_rad;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118100" y="1179513"/>
            <a:ext cx="39306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    The syntax for an assignment operator is </a:t>
            </a:r>
            <a:br>
              <a:rPr lang="en-US" sz="2200">
                <a:solidFill>
                  <a:srgbClr val="006666"/>
                </a:solidFill>
                <a:latin typeface="Comic Sans MS" pitchFamily="66" charset="0"/>
              </a:rPr>
            </a:br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a bit confusing.</a:t>
            </a:r>
          </a:p>
        </p:txBody>
      </p:sp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5410200" y="2514600"/>
            <a:ext cx="3714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So let’s define a simpler version first…</a:t>
            </a:r>
          </a:p>
        </p:txBody>
      </p: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470525" y="3514725"/>
            <a:ext cx="3554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how we’d use our new function.</a:t>
            </a:r>
          </a:p>
        </p:txBody>
      </p:sp>
      <p:grpSp>
        <p:nvGrpSpPr>
          <p:cNvPr id="558090" name="Group 10"/>
          <p:cNvGrpSpPr>
            <a:grpSpLocks/>
          </p:cNvGrpSpPr>
          <p:nvPr/>
        </p:nvGrpSpPr>
        <p:grpSpPr bwMode="auto">
          <a:xfrm>
            <a:off x="5029200" y="4419600"/>
            <a:ext cx="3962400" cy="2684463"/>
            <a:chOff x="48" y="1440"/>
            <a:chExt cx="2496" cy="1691"/>
          </a:xfrm>
        </p:grpSpPr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2" name="Rectangle 12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foo(1,2,3);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bar(4,5,6);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bar.setMeEqualTo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(foo)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58094" name="Line 14"/>
          <p:cNvSpPr>
            <a:spLocks noChangeShapeType="1"/>
          </p:cNvSpPr>
          <p:nvPr/>
        </p:nvSpPr>
        <p:spPr bwMode="auto">
          <a:xfrm>
            <a:off x="5534025" y="5137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5534025" y="570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22" name="Line 42"/>
          <p:cNvSpPr>
            <a:spLocks noChangeShapeType="1"/>
          </p:cNvSpPr>
          <p:nvPr/>
        </p:nvSpPr>
        <p:spPr bwMode="auto">
          <a:xfrm>
            <a:off x="5508625" y="6261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40" name="Text Box 60"/>
          <p:cNvSpPr txBox="1">
            <a:spLocks noChangeArrowheads="1"/>
          </p:cNvSpPr>
          <p:nvPr/>
        </p:nvSpPr>
        <p:spPr bwMode="auto">
          <a:xfrm>
            <a:off x="5881688" y="6337300"/>
            <a:ext cx="2424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// same as </a:t>
            </a:r>
            <a:r>
              <a:rPr lang="en-US" sz="1800">
                <a:solidFill>
                  <a:srgbClr val="6600CC"/>
                </a:solidFill>
              </a:rPr>
              <a:t>bar = foo;</a:t>
            </a:r>
          </a:p>
        </p:txBody>
      </p:sp>
      <p:sp>
        <p:nvSpPr>
          <p:cNvPr id="558155" name="Text Box 75"/>
          <p:cNvSpPr txBox="1">
            <a:spLocks noChangeArrowheads="1"/>
          </p:cNvSpPr>
          <p:nvPr/>
        </p:nvSpPr>
        <p:spPr bwMode="auto">
          <a:xfrm>
            <a:off x="850900" y="3676650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bar        </a:t>
            </a:r>
          </a:p>
        </p:txBody>
      </p:sp>
      <p:sp>
        <p:nvSpPr>
          <p:cNvPr id="558157" name="AutoShape 77"/>
          <p:cNvSpPr>
            <a:spLocks noChangeArrowheads="1"/>
          </p:cNvSpPr>
          <p:nvPr/>
        </p:nvSpPr>
        <p:spPr bwMode="auto">
          <a:xfrm>
            <a:off x="1446213" y="552450"/>
            <a:ext cx="3089275" cy="1735138"/>
          </a:xfrm>
          <a:prstGeom prst="wedgeRoundRectCallout">
            <a:avLst>
              <a:gd name="adj1" fmla="val -49435"/>
              <a:gd name="adj2" fmla="val 95745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Hmmm.. This looks familiar, doesn’t it?</a:t>
            </a:r>
          </a:p>
          <a:p>
            <a:endParaRPr lang="en-US" sz="2000">
              <a:solidFill>
                <a:srgbClr val="6600CC"/>
              </a:solidFill>
            </a:endParaRPr>
          </a:p>
          <a:p>
            <a:r>
              <a:rPr lang="en-US" sz="2000">
                <a:solidFill>
                  <a:srgbClr val="6600CC"/>
                </a:solidFill>
              </a:rPr>
              <a:t>What does it remind you of?</a:t>
            </a:r>
          </a:p>
        </p:txBody>
      </p:sp>
      <p:grpSp>
        <p:nvGrpSpPr>
          <p:cNvPr id="558174" name="Group 94"/>
          <p:cNvGrpSpPr>
            <a:grpSpLocks/>
          </p:cNvGrpSpPr>
          <p:nvPr/>
        </p:nvGrpSpPr>
        <p:grpSpPr bwMode="auto">
          <a:xfrm>
            <a:off x="604838" y="808038"/>
            <a:ext cx="3968750" cy="2867025"/>
            <a:chOff x="381" y="509"/>
            <a:chExt cx="2500" cy="1806"/>
          </a:xfrm>
        </p:grpSpPr>
        <p:sp>
          <p:nvSpPr>
            <p:cNvPr id="558143" name="Rectangle 63"/>
            <p:cNvSpPr>
              <a:spLocks noChangeArrowheads="1"/>
            </p:cNvSpPr>
            <p:nvPr/>
          </p:nvSpPr>
          <p:spPr bwMode="auto">
            <a:xfrm>
              <a:off x="381" y="509"/>
              <a:ext cx="2500" cy="180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class Circ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void setMeEqualTo(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const Circ &amp;src</a:t>
              </a:r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)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  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m_x = src.m_x;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m_y = src.m_y;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m_rad = src.m_rad;</a:t>
              </a: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private: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 m_x      m_y      m_rad  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558144" name="Rectangle 64"/>
            <p:cNvSpPr>
              <a:spLocks noChangeArrowheads="1"/>
            </p:cNvSpPr>
            <p:nvPr/>
          </p:nvSpPr>
          <p:spPr bwMode="auto">
            <a:xfrm>
              <a:off x="803" y="2017"/>
              <a:ext cx="311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45" name="Rectangle 65"/>
            <p:cNvSpPr>
              <a:spLocks noChangeArrowheads="1"/>
            </p:cNvSpPr>
            <p:nvPr/>
          </p:nvSpPr>
          <p:spPr bwMode="auto">
            <a:xfrm>
              <a:off x="1390" y="2008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46" name="Rectangle 66"/>
            <p:cNvSpPr>
              <a:spLocks noChangeArrowheads="1"/>
            </p:cNvSpPr>
            <p:nvPr/>
          </p:nvSpPr>
          <p:spPr bwMode="auto">
            <a:xfrm>
              <a:off x="2130" y="2013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8175" name="Group 95"/>
          <p:cNvGrpSpPr>
            <a:grpSpLocks/>
          </p:cNvGrpSpPr>
          <p:nvPr/>
        </p:nvGrpSpPr>
        <p:grpSpPr bwMode="auto">
          <a:xfrm>
            <a:off x="509588" y="685800"/>
            <a:ext cx="4943475" cy="5980113"/>
            <a:chOff x="321" y="432"/>
            <a:chExt cx="3114" cy="3767"/>
          </a:xfrm>
        </p:grpSpPr>
        <p:sp>
          <p:nvSpPr>
            <p:cNvPr id="558151" name="Rectangle 71"/>
            <p:cNvSpPr>
              <a:spLocks noChangeArrowheads="1"/>
            </p:cNvSpPr>
            <p:nvPr/>
          </p:nvSpPr>
          <p:spPr bwMode="auto">
            <a:xfrm>
              <a:off x="947" y="2393"/>
              <a:ext cx="2488" cy="180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class Circ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void setMeEqualTo(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const Circ &amp;src</a:t>
              </a:r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)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  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m_x = src.m_x;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m_y = src.m_y;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m_rad = src.m_rad;</a:t>
              </a: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private: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 m_x      m_y      m_rad  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558152" name="Rectangle 72"/>
            <p:cNvSpPr>
              <a:spLocks noChangeArrowheads="1"/>
            </p:cNvSpPr>
            <p:nvPr/>
          </p:nvSpPr>
          <p:spPr bwMode="auto">
            <a:xfrm>
              <a:off x="1369" y="3901"/>
              <a:ext cx="311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53" name="Rectangle 73"/>
            <p:cNvSpPr>
              <a:spLocks noChangeArrowheads="1"/>
            </p:cNvSpPr>
            <p:nvPr/>
          </p:nvSpPr>
          <p:spPr bwMode="auto">
            <a:xfrm>
              <a:off x="1956" y="3892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54" name="Rectangle 74"/>
            <p:cNvSpPr>
              <a:spLocks noChangeArrowheads="1"/>
            </p:cNvSpPr>
            <p:nvPr/>
          </p:nvSpPr>
          <p:spPr bwMode="auto">
            <a:xfrm>
              <a:off x="2696" y="3897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47" name="Text Box 67"/>
            <p:cNvSpPr txBox="1">
              <a:spLocks noChangeArrowheads="1"/>
            </p:cNvSpPr>
            <p:nvPr/>
          </p:nvSpPr>
          <p:spPr bwMode="auto">
            <a:xfrm>
              <a:off x="321" y="43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558162" name="Line 82"/>
          <p:cNvSpPr>
            <a:spLocks noChangeShapeType="1"/>
          </p:cNvSpPr>
          <p:nvPr/>
        </p:nvSpPr>
        <p:spPr bwMode="auto">
          <a:xfrm>
            <a:off x="1612900" y="50228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48" name="Text Box 68"/>
          <p:cNvSpPr txBox="1">
            <a:spLocks noChangeArrowheads="1"/>
          </p:cNvSpPr>
          <p:nvPr/>
        </p:nvSpPr>
        <p:spPr bwMode="auto">
          <a:xfrm>
            <a:off x="1397000" y="31242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1          2             3</a:t>
            </a:r>
          </a:p>
        </p:txBody>
      </p:sp>
      <p:sp>
        <p:nvSpPr>
          <p:cNvPr id="558164" name="Text Box 84"/>
          <p:cNvSpPr txBox="1">
            <a:spLocks noChangeArrowheads="1"/>
          </p:cNvSpPr>
          <p:nvPr/>
        </p:nvSpPr>
        <p:spPr bwMode="auto">
          <a:xfrm>
            <a:off x="1368425" y="309245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58167" name="Text Box 87"/>
          <p:cNvSpPr txBox="1">
            <a:spLocks noChangeArrowheads="1"/>
          </p:cNvSpPr>
          <p:nvPr/>
        </p:nvSpPr>
        <p:spPr bwMode="auto">
          <a:xfrm>
            <a:off x="3200400" y="60960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58168" name="Line 88"/>
          <p:cNvSpPr>
            <a:spLocks noChangeShapeType="1"/>
          </p:cNvSpPr>
          <p:nvPr/>
        </p:nvSpPr>
        <p:spPr bwMode="auto">
          <a:xfrm>
            <a:off x="1628775" y="52292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69" name="Text Box 89"/>
          <p:cNvSpPr txBox="1">
            <a:spLocks noChangeArrowheads="1"/>
          </p:cNvSpPr>
          <p:nvPr/>
        </p:nvSpPr>
        <p:spPr bwMode="auto">
          <a:xfrm>
            <a:off x="2262188" y="30861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58170" name="Text Box 90"/>
          <p:cNvSpPr txBox="1">
            <a:spLocks noChangeArrowheads="1"/>
          </p:cNvSpPr>
          <p:nvPr/>
        </p:nvSpPr>
        <p:spPr bwMode="auto">
          <a:xfrm>
            <a:off x="3395663" y="3095625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58171" name="Line 91"/>
          <p:cNvSpPr>
            <a:spLocks noChangeShapeType="1"/>
          </p:cNvSpPr>
          <p:nvPr/>
        </p:nvSpPr>
        <p:spPr bwMode="auto">
          <a:xfrm>
            <a:off x="1638300" y="544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72" name="Line 92"/>
          <p:cNvSpPr>
            <a:spLocks noChangeShapeType="1"/>
          </p:cNvSpPr>
          <p:nvPr/>
        </p:nvSpPr>
        <p:spPr bwMode="auto">
          <a:xfrm>
            <a:off x="5334000" y="65722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73" name="AutoShape 93"/>
          <p:cNvSpPr>
            <a:spLocks noChangeArrowheads="1"/>
          </p:cNvSpPr>
          <p:nvPr/>
        </p:nvSpPr>
        <p:spPr bwMode="auto">
          <a:xfrm>
            <a:off x="5940425" y="4162425"/>
            <a:ext cx="3013075" cy="1211263"/>
          </a:xfrm>
          <a:prstGeom prst="wedgeRoundRectCallout">
            <a:avLst>
              <a:gd name="adj1" fmla="val -43361"/>
              <a:gd name="adj2" fmla="val 113958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When we’re done, </a:t>
            </a:r>
            <a:r>
              <a:rPr lang="en-US" sz="2000">
                <a:solidFill>
                  <a:srgbClr val="6600CC"/>
                </a:solidFill>
              </a:rPr>
              <a:t>bar</a:t>
            </a:r>
            <a:r>
              <a:rPr lang="en-US" sz="2000">
                <a:solidFill>
                  <a:schemeClr val="tx1"/>
                </a:solidFill>
              </a:rPr>
              <a:t> is a perfect clone of </a:t>
            </a:r>
            <a:r>
              <a:rPr lang="en-US" sz="2000">
                <a:solidFill>
                  <a:srgbClr val="6600CC"/>
                </a:solidFill>
              </a:rPr>
              <a:t>foo</a:t>
            </a:r>
            <a:r>
              <a:rPr lang="en-US" sz="20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58176" name="Text Box 96"/>
          <p:cNvSpPr txBox="1">
            <a:spLocks noChangeArrowheads="1"/>
          </p:cNvSpPr>
          <p:nvPr/>
        </p:nvSpPr>
        <p:spPr bwMode="auto">
          <a:xfrm>
            <a:off x="9525" y="714375"/>
            <a:ext cx="138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foo        </a:t>
            </a:r>
          </a:p>
        </p:txBody>
      </p:sp>
      <p:sp>
        <p:nvSpPr>
          <p:cNvPr id="558156" name="Text Box 76"/>
          <p:cNvSpPr txBox="1">
            <a:spLocks noChangeArrowheads="1"/>
          </p:cNvSpPr>
          <p:nvPr/>
        </p:nvSpPr>
        <p:spPr bwMode="auto">
          <a:xfrm>
            <a:off x="2276475" y="6118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4</a:t>
            </a:r>
          </a:p>
        </p:txBody>
      </p:sp>
      <p:sp>
        <p:nvSpPr>
          <p:cNvPr id="558158" name="Line 78"/>
          <p:cNvSpPr>
            <a:spLocks noChangeShapeType="1"/>
          </p:cNvSpPr>
          <p:nvPr/>
        </p:nvSpPr>
        <p:spPr bwMode="auto">
          <a:xfrm>
            <a:off x="1393825" y="46037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59" name="Text Box 79"/>
          <p:cNvSpPr txBox="1">
            <a:spLocks noChangeArrowheads="1"/>
          </p:cNvSpPr>
          <p:nvPr/>
        </p:nvSpPr>
        <p:spPr bwMode="auto">
          <a:xfrm>
            <a:off x="4921250" y="4456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58166" name="Text Box 86"/>
          <p:cNvSpPr txBox="1">
            <a:spLocks noChangeArrowheads="1"/>
          </p:cNvSpPr>
          <p:nvPr/>
        </p:nvSpPr>
        <p:spPr bwMode="auto">
          <a:xfrm>
            <a:off x="4343400" y="61055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6</a:t>
            </a:r>
          </a:p>
        </p:txBody>
      </p:sp>
      <p:cxnSp>
        <p:nvCxnSpPr>
          <p:cNvPr id="558178" name="AutoShape 98"/>
          <p:cNvCxnSpPr>
            <a:cxnSpLocks noChangeShapeType="1"/>
            <a:stCxn id="558159" idx="0"/>
            <a:endCxn id="558160" idx="3"/>
          </p:cNvCxnSpPr>
          <p:nvPr/>
        </p:nvCxnSpPr>
        <p:spPr bwMode="auto">
          <a:xfrm rot="5400000" flipH="1">
            <a:off x="3103563" y="2500313"/>
            <a:ext cx="3419475" cy="492125"/>
          </a:xfrm>
          <a:prstGeom prst="curvedConnector2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160" name="Text Box 80"/>
          <p:cNvSpPr txBox="1">
            <a:spLocks noChangeArrowheads="1"/>
          </p:cNvSpPr>
          <p:nvPr/>
        </p:nvSpPr>
        <p:spPr bwMode="auto">
          <a:xfrm>
            <a:off x="4292600" y="8080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5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09375 0.4377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558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1875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558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0.09688 0.43773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558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2187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558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0.09688 0.4377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58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21875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558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5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animBg="1"/>
      <p:bldP spid="558083" grpId="0"/>
      <p:bldP spid="558084" grpId="0"/>
      <p:bldP spid="558084" grpId="1"/>
      <p:bldP spid="558085" grpId="0"/>
      <p:bldP spid="558085" grpId="1"/>
      <p:bldP spid="558087" grpId="0"/>
      <p:bldP spid="558088" grpId="0"/>
      <p:bldP spid="558089" grpId="0"/>
      <p:bldP spid="558094" grpId="0" animBg="1"/>
      <p:bldP spid="558094" grpId="1" animBg="1"/>
      <p:bldP spid="558121" grpId="0" animBg="1"/>
      <p:bldP spid="558121" grpId="1" animBg="1"/>
      <p:bldP spid="558122" grpId="0" animBg="1"/>
      <p:bldP spid="558122" grpId="1" animBg="1"/>
      <p:bldP spid="558140" grpId="0"/>
      <p:bldP spid="558155" grpId="0"/>
      <p:bldP spid="558157" grpId="0" animBg="1"/>
      <p:bldP spid="558157" grpId="1" animBg="1"/>
      <p:bldP spid="558162" grpId="0" animBg="1"/>
      <p:bldP spid="558162" grpId="1" animBg="1"/>
      <p:bldP spid="558148" grpId="0"/>
      <p:bldP spid="558164" grpId="0"/>
      <p:bldP spid="558164" grpId="1"/>
      <p:bldP spid="558167" grpId="0"/>
      <p:bldP spid="558167" grpId="1"/>
      <p:bldP spid="558168" grpId="0" animBg="1"/>
      <p:bldP spid="558168" grpId="1" animBg="1"/>
      <p:bldP spid="558169" grpId="0"/>
      <p:bldP spid="558169" grpId="1"/>
      <p:bldP spid="558170" grpId="0"/>
      <p:bldP spid="558170" grpId="1"/>
      <p:bldP spid="558171" grpId="0" animBg="1"/>
      <p:bldP spid="558171" grpId="1" animBg="1"/>
      <p:bldP spid="558172" grpId="0" animBg="1"/>
      <p:bldP spid="558173" grpId="0" animBg="1"/>
      <p:bldP spid="558173" grpId="1" animBg="1"/>
      <p:bldP spid="558176" grpId="0"/>
      <p:bldP spid="558156" grpId="0"/>
      <p:bldP spid="558156" grpId="1"/>
      <p:bldP spid="558158" grpId="0" animBg="1"/>
      <p:bldP spid="558158" grpId="1" animBg="1"/>
      <p:bldP spid="558166" grpId="0"/>
      <p:bldP spid="55816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1503-E109-48F1-A29F-72E2356E3906}" type="slidenum">
              <a:rPr lang="en-US"/>
              <a:pPr/>
              <a:t>50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Let’s Convert it to C++ Code</a:t>
            </a:r>
          </a:p>
        </p:txBody>
      </p:sp>
      <p:grpSp>
        <p:nvGrpSpPr>
          <p:cNvPr id="680018" name="Group 82"/>
          <p:cNvGrpSpPr>
            <a:grpSpLocks/>
          </p:cNvGrpSpPr>
          <p:nvPr/>
        </p:nvGrpSpPr>
        <p:grpSpPr bwMode="auto">
          <a:xfrm>
            <a:off x="142875" y="650875"/>
            <a:ext cx="7429500" cy="6216909"/>
            <a:chOff x="438" y="1868"/>
            <a:chExt cx="4608" cy="2358"/>
          </a:xfrm>
        </p:grpSpPr>
        <p:sp>
          <p:nvSpPr>
            <p:cNvPr id="680019" name="Rectangle 83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0020" name="Rectangle 84"/>
            <p:cNvSpPr>
              <a:spLocks noChangeArrowheads="1"/>
            </p:cNvSpPr>
            <p:nvPr/>
          </p:nvSpPr>
          <p:spPr bwMode="auto">
            <a:xfrm>
              <a:off x="438" y="1868"/>
              <a:ext cx="4566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void </a:t>
              </a:r>
              <a:r>
                <a:rPr lang="en-US" sz="2000" err="1">
                  <a:solidFill>
                    <a:srgbClr val="6600CC"/>
                  </a:solidFill>
                </a:rPr>
                <a:t>AddItem</a:t>
              </a:r>
              <a:r>
                <a:rPr lang="en-US" sz="2000">
                  <a:solidFill>
                    <a:schemeClr val="tx1"/>
                  </a:solidFill>
                </a:rPr>
                <a:t>(string </a:t>
              </a:r>
              <a:r>
                <a:rPr lang="en-US" sz="2000" err="1">
                  <a:solidFill>
                    <a:schemeClr val="tx1"/>
                  </a:solidFill>
                </a:rPr>
                <a:t>newItem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80021" name="Rectangle 85"/>
          <p:cNvSpPr>
            <a:spLocks noChangeArrowheads="1"/>
          </p:cNvSpPr>
          <p:nvPr/>
        </p:nvSpPr>
        <p:spPr bwMode="auto">
          <a:xfrm>
            <a:off x="450850" y="193357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if (</a:t>
            </a:r>
            <a:r>
              <a:rPr lang="en-US" sz="1800">
                <a:solidFill>
                  <a:srgbClr val="6600CC"/>
                </a:solidFill>
              </a:rPr>
              <a:t>our new node belongs at the very top of the list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our </a:t>
            </a:r>
            <a:r>
              <a:rPr lang="en-US" sz="1800" err="1">
                <a:solidFill>
                  <a:srgbClr val="FF0000"/>
                </a:solidFill>
              </a:rPr>
              <a:t>addToFront</a:t>
            </a:r>
            <a:r>
              <a:rPr lang="en-US" sz="1800">
                <a:solidFill>
                  <a:srgbClr val="FF0000"/>
                </a:solidFill>
              </a:rPr>
              <a:t>() </a:t>
            </a:r>
            <a:r>
              <a:rPr lang="en-US" sz="1800"/>
              <a:t>method to add the new node</a:t>
            </a:r>
          </a:p>
        </p:txBody>
      </p:sp>
      <p:sp>
        <p:nvSpPr>
          <p:cNvPr id="680022" name="Rectangle 86"/>
          <p:cNvSpPr>
            <a:spLocks noChangeArrowheads="1"/>
          </p:cNvSpPr>
          <p:nvPr/>
        </p:nvSpPr>
        <p:spPr bwMode="auto">
          <a:xfrm>
            <a:off x="441325" y="2676525"/>
            <a:ext cx="6926263" cy="39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</a:t>
            </a:r>
            <a:r>
              <a:rPr lang="en-US" sz="1800">
                <a:solidFill>
                  <a:schemeClr val="tx1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/>
              <a:t>{</a:t>
            </a:r>
          </a:p>
          <a:p>
            <a:pPr algn="l"/>
            <a:endParaRPr lang="en-US" sz="1200" b="1"/>
          </a:p>
          <a:p>
            <a:pPr algn="l"/>
            <a:endParaRPr lang="en-US" sz="12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400" b="1"/>
              <a:t>}</a:t>
            </a:r>
          </a:p>
        </p:txBody>
      </p:sp>
      <p:sp>
        <p:nvSpPr>
          <p:cNvPr id="680023" name="Rectangle 87"/>
          <p:cNvSpPr>
            <a:spLocks noChangeArrowheads="1"/>
          </p:cNvSpPr>
          <p:nvPr/>
        </p:nvSpPr>
        <p:spPr bwMode="auto">
          <a:xfrm>
            <a:off x="669925" y="3267075"/>
            <a:ext cx="6345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Use a </a:t>
            </a:r>
            <a:r>
              <a:rPr lang="en-US" sz="1800">
                <a:solidFill>
                  <a:srgbClr val="6600CC"/>
                </a:solidFill>
              </a:rPr>
              <a:t>traversal loop</a:t>
            </a:r>
            <a:r>
              <a:rPr lang="en-US" sz="1800"/>
              <a:t> to find the node just </a:t>
            </a:r>
            <a:r>
              <a:rPr lang="en-US" sz="1800">
                <a:solidFill>
                  <a:srgbClr val="FF0000"/>
                </a:solidFill>
              </a:rPr>
              <a:t>ABOVE</a:t>
            </a:r>
            <a:r>
              <a:rPr lang="en-US" sz="1800"/>
              <a:t> where you want to insert your new item</a:t>
            </a:r>
          </a:p>
        </p:txBody>
      </p:sp>
      <p:sp>
        <p:nvSpPr>
          <p:cNvPr id="680024" name="Rectangle 88"/>
          <p:cNvSpPr>
            <a:spLocks noChangeArrowheads="1"/>
          </p:cNvSpPr>
          <p:nvPr/>
        </p:nvSpPr>
        <p:spPr bwMode="auto">
          <a:xfrm>
            <a:off x="469900" y="120967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if (</a:t>
            </a:r>
            <a:r>
              <a:rPr lang="en-US" sz="1800">
                <a:solidFill>
                  <a:srgbClr val="6600CC"/>
                </a:solidFill>
              </a:rPr>
              <a:t>our list is totally empty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our </a:t>
            </a:r>
            <a:r>
              <a:rPr lang="en-US" sz="1800" err="1">
                <a:solidFill>
                  <a:srgbClr val="FF0000"/>
                </a:solidFill>
              </a:rPr>
              <a:t>addToFront</a:t>
            </a:r>
            <a:r>
              <a:rPr lang="en-US" sz="1800">
                <a:solidFill>
                  <a:srgbClr val="FF0000"/>
                </a:solidFill>
              </a:rPr>
              <a:t>() </a:t>
            </a:r>
            <a:r>
              <a:rPr lang="en-US" sz="1800"/>
              <a:t>method to add the new node</a:t>
            </a:r>
          </a:p>
        </p:txBody>
      </p:sp>
      <p:sp>
        <p:nvSpPr>
          <p:cNvPr id="680030" name="Rectangle 94"/>
          <p:cNvSpPr>
            <a:spLocks noChangeArrowheads="1"/>
          </p:cNvSpPr>
          <p:nvPr/>
        </p:nvSpPr>
        <p:spPr bwMode="auto">
          <a:xfrm>
            <a:off x="469900" y="1203325"/>
            <a:ext cx="6545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if (head == </a:t>
            </a:r>
            <a:r>
              <a:rPr lang="en-US" sz="1800" err="1">
                <a:solidFill>
                  <a:srgbClr val="FF0000"/>
                </a:solidFill>
              </a:rPr>
              <a:t>nullptr</a:t>
            </a:r>
            <a:r>
              <a:rPr lang="en-US" sz="1800">
                <a:solidFill>
                  <a:schemeClr val="accent2"/>
                </a:solidFill>
              </a:rPr>
              <a:t>)</a:t>
            </a:r>
          </a:p>
          <a:p>
            <a:pPr algn="l"/>
            <a:r>
              <a:rPr lang="en-US" sz="1800">
                <a:solidFill>
                  <a:schemeClr val="accent2"/>
                </a:solidFill>
              </a:rPr>
              <a:t>    </a:t>
            </a:r>
            <a:r>
              <a:rPr lang="en-US" sz="1800" err="1">
                <a:solidFill>
                  <a:schemeClr val="accent2"/>
                </a:solidFill>
              </a:rPr>
              <a:t>AddToFront</a:t>
            </a:r>
            <a:r>
              <a:rPr lang="en-US" sz="1800">
                <a:solidFill>
                  <a:schemeClr val="accent2"/>
                </a:solidFill>
              </a:rPr>
              <a:t>(</a:t>
            </a:r>
            <a:r>
              <a:rPr lang="en-US" sz="1800" err="1">
                <a:solidFill>
                  <a:schemeClr val="accent2"/>
                </a:solidFill>
              </a:rPr>
              <a:t>newItem</a:t>
            </a:r>
            <a:r>
              <a:rPr lang="en-US" sz="1800">
                <a:solidFill>
                  <a:schemeClr val="accent2"/>
                </a:solidFill>
              </a:rPr>
              <a:t>);  </a:t>
            </a:r>
          </a:p>
        </p:txBody>
      </p:sp>
      <p:sp>
        <p:nvSpPr>
          <p:cNvPr id="680031" name="AutoShape 95"/>
          <p:cNvSpPr>
            <a:spLocks noChangeArrowheads="1"/>
          </p:cNvSpPr>
          <p:nvPr/>
        </p:nvSpPr>
        <p:spPr bwMode="auto">
          <a:xfrm>
            <a:off x="4162425" y="0"/>
            <a:ext cx="4857750" cy="1685925"/>
          </a:xfrm>
          <a:prstGeom prst="wedgeRoundRectCallout">
            <a:avLst>
              <a:gd name="adj1" fmla="val -58333"/>
              <a:gd name="adj2" fmla="val 6732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The code you write here depends on the nature of your list… Is it </a:t>
            </a:r>
            <a:r>
              <a:rPr lang="en-US" sz="2000">
                <a:solidFill>
                  <a:srgbClr val="FF0000"/>
                </a:solidFill>
              </a:rPr>
              <a:t>alphabetized</a:t>
            </a:r>
            <a:r>
              <a:rPr lang="en-US" sz="2000">
                <a:solidFill>
                  <a:schemeClr val="tx1"/>
                </a:solidFill>
              </a:rPr>
              <a:t>? Is it ordered by </a:t>
            </a:r>
            <a:r>
              <a:rPr lang="en-US" sz="2000">
                <a:solidFill>
                  <a:srgbClr val="FF0000"/>
                </a:solidFill>
              </a:rPr>
              <a:t>student ID#</a:t>
            </a:r>
            <a:r>
              <a:rPr lang="en-US" sz="200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680032" name="Rectangle 96"/>
          <p:cNvSpPr>
            <a:spLocks noChangeArrowheads="1"/>
          </p:cNvSpPr>
          <p:nvPr/>
        </p:nvSpPr>
        <p:spPr bwMode="auto">
          <a:xfrm>
            <a:off x="450850" y="1936750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else if ( </a:t>
            </a:r>
            <a:r>
              <a:rPr lang="en-US" sz="1800">
                <a:solidFill>
                  <a:srgbClr val="FF0000"/>
                </a:solidFill>
              </a:rPr>
              <a:t>/* decide if the new item belongs at the top */</a:t>
            </a:r>
            <a:r>
              <a:rPr lang="en-US" sz="1800">
                <a:solidFill>
                  <a:srgbClr val="6600CC"/>
                </a:solidFill>
              </a:rPr>
              <a:t> 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</a:t>
            </a:r>
            <a:r>
              <a:rPr lang="en-US" sz="1800" err="1">
                <a:solidFill>
                  <a:srgbClr val="6600CC"/>
                </a:solidFill>
              </a:rPr>
              <a:t>AddToFront</a:t>
            </a:r>
            <a:r>
              <a:rPr lang="en-US" sz="1800">
                <a:solidFill>
                  <a:srgbClr val="6600CC"/>
                </a:solidFill>
              </a:rPr>
              <a:t>(</a:t>
            </a:r>
            <a:r>
              <a:rPr lang="en-US" sz="1800" err="1">
                <a:solidFill>
                  <a:srgbClr val="6600CC"/>
                </a:solidFill>
              </a:rPr>
              <a:t>newItem</a:t>
            </a:r>
            <a:r>
              <a:rPr lang="en-US" sz="1800">
                <a:solidFill>
                  <a:srgbClr val="6600CC"/>
                </a:solidFill>
              </a:rPr>
              <a:t>);  </a:t>
            </a:r>
          </a:p>
        </p:txBody>
      </p:sp>
      <p:sp>
        <p:nvSpPr>
          <p:cNvPr id="680033" name="AutoShape 97"/>
          <p:cNvSpPr>
            <a:spLocks noChangeArrowheads="1"/>
          </p:cNvSpPr>
          <p:nvPr/>
        </p:nvSpPr>
        <p:spPr bwMode="auto">
          <a:xfrm>
            <a:off x="2914650" y="1574732"/>
            <a:ext cx="3790950" cy="1311343"/>
          </a:xfrm>
          <a:prstGeom prst="wedgeRoundRectCallout">
            <a:avLst>
              <a:gd name="adj1" fmla="val -56574"/>
              <a:gd name="adj2" fmla="val 79941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Similarly, your traversal code will depend on how your list is organized…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80034" name="Rectangle 98"/>
          <p:cNvSpPr>
            <a:spLocks noChangeArrowheads="1"/>
          </p:cNvSpPr>
          <p:nvPr/>
        </p:nvSpPr>
        <p:spPr bwMode="auto">
          <a:xfrm>
            <a:off x="698500" y="3175000"/>
            <a:ext cx="6821488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3A00"/>
                </a:solidFill>
              </a:rPr>
              <a:t>Node *p = head;   // start with top node</a:t>
            </a:r>
          </a:p>
          <a:p>
            <a:pPr algn="l"/>
            <a:r>
              <a:rPr lang="en-US" sz="1800">
                <a:solidFill>
                  <a:srgbClr val="003A00"/>
                </a:solidFill>
              </a:rPr>
              <a:t>while (p-&gt;next != </a:t>
            </a:r>
            <a:r>
              <a:rPr lang="en-US" sz="1800" err="1">
                <a:solidFill>
                  <a:srgbClr val="FF0000"/>
                </a:solidFill>
              </a:rPr>
              <a:t>nullptr</a:t>
            </a:r>
            <a:r>
              <a:rPr lang="en-US" sz="1800">
                <a:solidFill>
                  <a:srgbClr val="003A00"/>
                </a:solidFill>
              </a:rPr>
              <a:t>)</a:t>
            </a:r>
          </a:p>
          <a:p>
            <a:pPr algn="l"/>
            <a:r>
              <a:rPr lang="en-US" sz="1400">
                <a:solidFill>
                  <a:srgbClr val="003A00"/>
                </a:solidFill>
              </a:rPr>
              <a:t>{  </a:t>
            </a:r>
          </a:p>
          <a:p>
            <a:pPr algn="l"/>
            <a:endParaRPr lang="en-US" sz="1500">
              <a:solidFill>
                <a:srgbClr val="003A00"/>
              </a:solidFill>
            </a:endParaRPr>
          </a:p>
          <a:p>
            <a:pPr algn="l"/>
            <a:endParaRPr lang="en-US" sz="1800">
              <a:solidFill>
                <a:srgbClr val="003A00"/>
              </a:solidFill>
            </a:endParaRPr>
          </a:p>
          <a:p>
            <a:pPr algn="l"/>
            <a:endParaRPr lang="en-US" sz="2000">
              <a:solidFill>
                <a:srgbClr val="003A00"/>
              </a:solidFill>
            </a:endParaRPr>
          </a:p>
          <a:p>
            <a:pPr algn="l"/>
            <a:r>
              <a:rPr lang="en-US" sz="1800">
                <a:solidFill>
                  <a:srgbClr val="003A00"/>
                </a:solidFill>
              </a:rPr>
              <a:t>   p = p-&gt;next;     // move down one node</a:t>
            </a:r>
          </a:p>
          <a:p>
            <a:pPr algn="l"/>
            <a:r>
              <a:rPr lang="en-US" sz="1400">
                <a:solidFill>
                  <a:srgbClr val="003A00"/>
                </a:solidFill>
              </a:rPr>
              <a:t>}</a:t>
            </a:r>
          </a:p>
        </p:txBody>
      </p:sp>
      <p:sp>
        <p:nvSpPr>
          <p:cNvPr id="680035" name="Text Box 99"/>
          <p:cNvSpPr txBox="1">
            <a:spLocks noChangeArrowheads="1"/>
          </p:cNvSpPr>
          <p:nvPr/>
        </p:nvSpPr>
        <p:spPr bwMode="auto">
          <a:xfrm>
            <a:off x="901700" y="4035425"/>
            <a:ext cx="633218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>
                    <a:lumMod val="75000"/>
                  </a:schemeClr>
                </a:solidFill>
              </a:rPr>
              <a:t>if (</a:t>
            </a:r>
            <a:r>
              <a:rPr lang="en-US" sz="1700">
                <a:solidFill>
                  <a:srgbClr val="FF0000"/>
                </a:solidFill>
              </a:rPr>
              <a:t>/* p points just above where I want to insert my item */</a:t>
            </a:r>
            <a:r>
              <a:rPr lang="en-US" sz="170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l"/>
            <a:r>
              <a:rPr lang="en-US" sz="1700">
                <a:solidFill>
                  <a:schemeClr val="accent2">
                    <a:lumMod val="75000"/>
                  </a:schemeClr>
                </a:solidFill>
              </a:rPr>
              <a:t>     break;   // break out of the loop!</a:t>
            </a:r>
          </a:p>
        </p:txBody>
      </p:sp>
      <p:sp>
        <p:nvSpPr>
          <p:cNvPr id="680036" name="Rectangle 100"/>
          <p:cNvSpPr>
            <a:spLocks noChangeArrowheads="1"/>
          </p:cNvSpPr>
          <p:nvPr/>
        </p:nvSpPr>
        <p:spPr bwMode="auto">
          <a:xfrm>
            <a:off x="736600" y="5908675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Link</a:t>
            </a:r>
            <a:r>
              <a:rPr lang="en-US" sz="1800"/>
              <a:t> the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  <a:r>
              <a:rPr lang="en-US" sz="1800"/>
              <a:t> into the list right after the </a:t>
            </a:r>
            <a:r>
              <a:rPr lang="en-US" sz="1800">
                <a:solidFill>
                  <a:srgbClr val="FF0000"/>
                </a:solidFill>
              </a:rPr>
              <a:t>ABOVE node</a:t>
            </a:r>
          </a:p>
        </p:txBody>
      </p:sp>
      <p:sp>
        <p:nvSpPr>
          <p:cNvPr id="680037" name="Rectangle 101"/>
          <p:cNvSpPr>
            <a:spLocks noChangeArrowheads="1"/>
          </p:cNvSpPr>
          <p:nvPr/>
        </p:nvSpPr>
        <p:spPr bwMode="auto">
          <a:xfrm>
            <a:off x="708025" y="5384800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Allocate and fill</a:t>
            </a:r>
            <a:r>
              <a:rPr lang="en-US" sz="1800"/>
              <a:t> your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  <a:r>
              <a:rPr lang="en-US" sz="1800"/>
              <a:t> with the item</a:t>
            </a:r>
          </a:p>
        </p:txBody>
      </p:sp>
      <p:sp>
        <p:nvSpPr>
          <p:cNvPr id="680038" name="Rectangle 102"/>
          <p:cNvSpPr>
            <a:spLocks noChangeArrowheads="1"/>
          </p:cNvSpPr>
          <p:nvPr/>
        </p:nvSpPr>
        <p:spPr bwMode="auto">
          <a:xfrm>
            <a:off x="693738" y="5251450"/>
            <a:ext cx="654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Node *latest = new Node;    // </a:t>
            </a:r>
            <a:r>
              <a:rPr lang="en-US" sz="1800" err="1">
                <a:solidFill>
                  <a:srgbClr val="6600CC"/>
                </a:solidFill>
              </a:rPr>
              <a:t>alloc</a:t>
            </a:r>
            <a:r>
              <a:rPr lang="en-US" sz="1800">
                <a:solidFill>
                  <a:srgbClr val="6600CC"/>
                </a:solidFill>
              </a:rPr>
              <a:t> and fill our new node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latest-&gt;value = </a:t>
            </a:r>
            <a:r>
              <a:rPr lang="en-US" sz="1800" err="1">
                <a:solidFill>
                  <a:srgbClr val="6600CC"/>
                </a:solidFill>
              </a:rPr>
              <a:t>newItem</a:t>
            </a:r>
            <a:r>
              <a:rPr lang="en-US" sz="180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680039" name="Rectangle 103"/>
          <p:cNvSpPr>
            <a:spLocks noChangeArrowheads="1"/>
          </p:cNvSpPr>
          <p:nvPr/>
        </p:nvSpPr>
        <p:spPr bwMode="auto">
          <a:xfrm>
            <a:off x="674688" y="5822950"/>
            <a:ext cx="7088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latest-&gt;next =  </a:t>
            </a:r>
          </a:p>
        </p:txBody>
      </p:sp>
      <p:sp>
        <p:nvSpPr>
          <p:cNvPr id="680040" name="AutoShape 104"/>
          <p:cNvSpPr>
            <a:spLocks noChangeArrowheads="1"/>
          </p:cNvSpPr>
          <p:nvPr/>
        </p:nvSpPr>
        <p:spPr bwMode="auto">
          <a:xfrm>
            <a:off x="2066925" y="0"/>
            <a:ext cx="5032518" cy="1019175"/>
          </a:xfrm>
          <a:prstGeom prst="wedgeRoundRectCallout">
            <a:avLst>
              <a:gd name="adj1" fmla="val -58333"/>
              <a:gd name="adj2" fmla="val 78662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This one is easy… We already did the same thing in our </a:t>
            </a:r>
            <a:r>
              <a:rPr lang="en-US" sz="2000" err="1">
                <a:solidFill>
                  <a:srgbClr val="FF0000"/>
                </a:solidFill>
              </a:rPr>
              <a:t>AddToRear</a:t>
            </a:r>
            <a:r>
              <a:rPr lang="en-US" sz="2000">
                <a:solidFill>
                  <a:srgbClr val="FF0000"/>
                </a:solidFill>
              </a:rPr>
              <a:t>()</a:t>
            </a:r>
            <a:r>
              <a:rPr lang="en-US" sz="2000">
                <a:solidFill>
                  <a:schemeClr val="tx1"/>
                </a:solidFill>
              </a:rPr>
              <a:t> method.</a:t>
            </a:r>
          </a:p>
        </p:txBody>
      </p:sp>
      <p:sp>
        <p:nvSpPr>
          <p:cNvPr id="102" name="AutoShape 97"/>
          <p:cNvSpPr>
            <a:spLocks noChangeArrowheads="1"/>
          </p:cNvSpPr>
          <p:nvPr/>
        </p:nvSpPr>
        <p:spPr bwMode="auto">
          <a:xfrm>
            <a:off x="4219054" y="2375743"/>
            <a:ext cx="4324350" cy="1701655"/>
          </a:xfrm>
          <a:prstGeom prst="wedgeRoundRectCallout">
            <a:avLst>
              <a:gd name="adj1" fmla="val -83667"/>
              <a:gd name="adj2" fmla="val 4803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You’ll want an </a:t>
            </a:r>
            <a:r>
              <a:rPr lang="en-US" sz="2000">
                <a:solidFill>
                  <a:srgbClr val="6600CC"/>
                </a:solidFill>
              </a:rPr>
              <a:t>if-statement</a:t>
            </a:r>
            <a:r>
              <a:rPr lang="en-US" sz="2000">
                <a:solidFill>
                  <a:schemeClr val="tx1"/>
                </a:solidFill>
              </a:rPr>
              <a:t> to </a:t>
            </a:r>
            <a:r>
              <a:rPr lang="en-US" sz="2000">
                <a:solidFill>
                  <a:srgbClr val="6600CC"/>
                </a:solidFill>
              </a:rPr>
              <a:t>break </a:t>
            </a:r>
            <a:r>
              <a:rPr lang="en-US" sz="2000">
                <a:solidFill>
                  <a:schemeClr val="tx1"/>
                </a:solidFill>
              </a:rPr>
              <a:t>out of the loop when it finds the </a:t>
            </a:r>
            <a:r>
              <a:rPr lang="en-US" sz="2000">
                <a:solidFill>
                  <a:srgbClr val="FF0000"/>
                </a:solidFill>
              </a:rPr>
              <a:t>node just above</a:t>
            </a:r>
            <a:r>
              <a:rPr lang="en-US" sz="2000">
                <a:solidFill>
                  <a:schemeClr val="tx1"/>
                </a:solidFill>
              </a:rPr>
              <a:t> the insertion point!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438775" y="0"/>
            <a:ext cx="3705225" cy="4962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2" name="Group 142"/>
          <p:cNvGrpSpPr>
            <a:grpSpLocks/>
          </p:cNvGrpSpPr>
          <p:nvPr/>
        </p:nvGrpSpPr>
        <p:grpSpPr bwMode="auto">
          <a:xfrm>
            <a:off x="7443788" y="144018"/>
            <a:ext cx="1704975" cy="4383087"/>
            <a:chOff x="4734" y="489"/>
            <a:chExt cx="1074" cy="2761"/>
          </a:xfrm>
        </p:grpSpPr>
        <p:sp>
          <p:nvSpPr>
            <p:cNvPr id="173" name="Rectangle 82"/>
            <p:cNvSpPr>
              <a:spLocks noChangeArrowheads="1"/>
            </p:cNvSpPr>
            <p:nvPr/>
          </p:nvSpPr>
          <p:spPr bwMode="auto">
            <a:xfrm>
              <a:off x="4743" y="163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83"/>
            <p:cNvSpPr txBox="1">
              <a:spLocks noChangeArrowheads="1"/>
            </p:cNvSpPr>
            <p:nvPr/>
          </p:nvSpPr>
          <p:spPr bwMode="auto">
            <a:xfrm>
              <a:off x="4743" y="1666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175" name="Text Box 84"/>
            <p:cNvSpPr txBox="1">
              <a:spLocks noChangeArrowheads="1"/>
            </p:cNvSpPr>
            <p:nvPr/>
          </p:nvSpPr>
          <p:spPr bwMode="auto">
            <a:xfrm>
              <a:off x="4743" y="1836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76" name="Rectangle 85"/>
            <p:cNvSpPr>
              <a:spLocks noChangeArrowheads="1"/>
            </p:cNvSpPr>
            <p:nvPr/>
          </p:nvSpPr>
          <p:spPr bwMode="auto">
            <a:xfrm>
              <a:off x="5105" y="167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86"/>
            <p:cNvSpPr>
              <a:spLocks noChangeArrowheads="1"/>
            </p:cNvSpPr>
            <p:nvPr/>
          </p:nvSpPr>
          <p:spPr bwMode="auto">
            <a:xfrm>
              <a:off x="5105" y="184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8" name="Text Box 87"/>
            <p:cNvSpPr txBox="1">
              <a:spLocks noChangeArrowheads="1"/>
            </p:cNvSpPr>
            <p:nvPr/>
          </p:nvSpPr>
          <p:spPr bwMode="auto">
            <a:xfrm>
              <a:off x="5047" y="1635"/>
              <a:ext cx="4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“dog”</a:t>
              </a:r>
            </a:p>
          </p:txBody>
        </p:sp>
        <p:sp>
          <p:nvSpPr>
            <p:cNvPr id="179" name="Text Box 88"/>
            <p:cNvSpPr txBox="1">
              <a:spLocks noChangeArrowheads="1"/>
            </p:cNvSpPr>
            <p:nvPr/>
          </p:nvSpPr>
          <p:spPr bwMode="auto">
            <a:xfrm>
              <a:off x="5092" y="1821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180" name="Group 89"/>
            <p:cNvGrpSpPr>
              <a:grpSpLocks/>
            </p:cNvGrpSpPr>
            <p:nvPr/>
          </p:nvGrpSpPr>
          <p:grpSpPr bwMode="auto">
            <a:xfrm>
              <a:off x="4737" y="1080"/>
              <a:ext cx="765" cy="411"/>
              <a:chOff x="4608" y="1664"/>
              <a:chExt cx="1015" cy="564"/>
            </a:xfrm>
          </p:grpSpPr>
          <p:sp>
            <p:nvSpPr>
              <p:cNvPr id="205" name="Rectangle 90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Text Box 91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207" name="Text Box 92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08" name="Rectangle 93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Rectangle 94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0" name="Text Box 95"/>
              <p:cNvSpPr txBox="1">
                <a:spLocks noChangeArrowheads="1"/>
              </p:cNvSpPr>
              <p:nvPr/>
            </p:nvSpPr>
            <p:spPr bwMode="auto">
              <a:xfrm>
                <a:off x="5006" y="1664"/>
                <a:ext cx="61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/>
                  <a:t>“cat”</a:t>
                </a:r>
              </a:p>
            </p:txBody>
          </p:sp>
          <p:sp>
            <p:nvSpPr>
              <p:cNvPr id="211" name="Text Box 96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181" name="Text Box 98"/>
            <p:cNvSpPr txBox="1">
              <a:spLocks noChangeArrowheads="1"/>
            </p:cNvSpPr>
            <p:nvPr/>
          </p:nvSpPr>
          <p:spPr bwMode="auto">
            <a:xfrm>
              <a:off x="4827" y="543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head</a:t>
              </a:r>
            </a:p>
          </p:txBody>
        </p:sp>
        <p:sp>
          <p:nvSpPr>
            <p:cNvPr id="182" name="Rectangle 99"/>
            <p:cNvSpPr>
              <a:spLocks noChangeArrowheads="1"/>
            </p:cNvSpPr>
            <p:nvPr/>
          </p:nvSpPr>
          <p:spPr bwMode="auto">
            <a:xfrm>
              <a:off x="5187" y="573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Text Box 100"/>
            <p:cNvSpPr txBox="1">
              <a:spLocks noChangeArrowheads="1"/>
            </p:cNvSpPr>
            <p:nvPr/>
          </p:nvSpPr>
          <p:spPr bwMode="auto">
            <a:xfrm>
              <a:off x="5150" y="560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84" name="Text Box 101"/>
            <p:cNvSpPr txBox="1">
              <a:spLocks noChangeArrowheads="1"/>
            </p:cNvSpPr>
            <p:nvPr/>
          </p:nvSpPr>
          <p:spPr bwMode="auto">
            <a:xfrm>
              <a:off x="5232" y="48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85" name="Text Box 102"/>
            <p:cNvSpPr txBox="1">
              <a:spLocks noChangeArrowheads="1"/>
            </p:cNvSpPr>
            <p:nvPr/>
          </p:nvSpPr>
          <p:spPr bwMode="auto">
            <a:xfrm>
              <a:off x="5196" y="121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186" name="AutoShape 103"/>
            <p:cNvCxnSpPr>
              <a:cxnSpLocks noChangeShapeType="1"/>
            </p:cNvCxnSpPr>
            <p:nvPr/>
          </p:nvCxnSpPr>
          <p:spPr bwMode="auto">
            <a:xfrm flipH="1">
              <a:off x="5250" y="1367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7" name="Text Box 104"/>
            <p:cNvSpPr txBox="1">
              <a:spLocks noChangeArrowheads="1"/>
            </p:cNvSpPr>
            <p:nvPr/>
          </p:nvSpPr>
          <p:spPr bwMode="auto">
            <a:xfrm>
              <a:off x="4806" y="111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88" name="Text Box 105"/>
            <p:cNvSpPr txBox="1">
              <a:spLocks noChangeArrowheads="1"/>
            </p:cNvSpPr>
            <p:nvPr/>
          </p:nvSpPr>
          <p:spPr bwMode="auto">
            <a:xfrm>
              <a:off x="5412" y="1034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189" name="Text Box 106"/>
            <p:cNvSpPr txBox="1">
              <a:spLocks noChangeArrowheads="1"/>
            </p:cNvSpPr>
            <p:nvPr/>
          </p:nvSpPr>
          <p:spPr bwMode="auto">
            <a:xfrm>
              <a:off x="5419" y="1587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190" name="Text Box 107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191" name="Text Box 109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192" name="Rectangle 110"/>
            <p:cNvSpPr>
              <a:spLocks noChangeArrowheads="1"/>
            </p:cNvSpPr>
            <p:nvPr/>
          </p:nvSpPr>
          <p:spPr bwMode="auto">
            <a:xfrm>
              <a:off x="4734" y="2851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Text Box 111"/>
            <p:cNvSpPr txBox="1">
              <a:spLocks noChangeArrowheads="1"/>
            </p:cNvSpPr>
            <p:nvPr/>
          </p:nvSpPr>
          <p:spPr bwMode="auto">
            <a:xfrm>
              <a:off x="4734" y="2883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194" name="Text Box 112"/>
            <p:cNvSpPr txBox="1">
              <a:spLocks noChangeArrowheads="1"/>
            </p:cNvSpPr>
            <p:nvPr/>
          </p:nvSpPr>
          <p:spPr bwMode="auto">
            <a:xfrm>
              <a:off x="4734" y="3059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95" name="Rectangle 113"/>
            <p:cNvSpPr>
              <a:spLocks noChangeArrowheads="1"/>
            </p:cNvSpPr>
            <p:nvPr/>
          </p:nvSpPr>
          <p:spPr bwMode="auto">
            <a:xfrm>
              <a:off x="5096" y="2886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114"/>
            <p:cNvSpPr>
              <a:spLocks noChangeArrowheads="1"/>
            </p:cNvSpPr>
            <p:nvPr/>
          </p:nvSpPr>
          <p:spPr bwMode="auto">
            <a:xfrm>
              <a:off x="5103" y="306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7" name="Text Box 115"/>
            <p:cNvSpPr txBox="1">
              <a:spLocks noChangeArrowheads="1"/>
            </p:cNvSpPr>
            <p:nvPr/>
          </p:nvSpPr>
          <p:spPr bwMode="auto">
            <a:xfrm>
              <a:off x="5089" y="2859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98" name="Text Box 116"/>
            <p:cNvSpPr txBox="1">
              <a:spLocks noChangeArrowheads="1"/>
            </p:cNvSpPr>
            <p:nvPr/>
          </p:nvSpPr>
          <p:spPr bwMode="auto">
            <a:xfrm>
              <a:off x="5083" y="3038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99" name="Text Box 117"/>
            <p:cNvSpPr txBox="1">
              <a:spLocks noChangeArrowheads="1"/>
            </p:cNvSpPr>
            <p:nvPr/>
          </p:nvSpPr>
          <p:spPr bwMode="auto">
            <a:xfrm>
              <a:off x="5196" y="28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200" name="Text Box 118"/>
            <p:cNvSpPr txBox="1">
              <a:spLocks noChangeArrowheads="1"/>
            </p:cNvSpPr>
            <p:nvPr/>
          </p:nvSpPr>
          <p:spPr bwMode="auto">
            <a:xfrm>
              <a:off x="5043" y="2839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201" name="Text Box 119"/>
            <p:cNvSpPr txBox="1">
              <a:spLocks noChangeArrowheads="1"/>
            </p:cNvSpPr>
            <p:nvPr/>
          </p:nvSpPr>
          <p:spPr bwMode="auto">
            <a:xfrm>
              <a:off x="5048" y="3034"/>
              <a:ext cx="438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300" err="1">
                  <a:solidFill>
                    <a:srgbClr val="FF0000"/>
                  </a:solidFill>
                </a:rPr>
                <a:t>nullptr</a:t>
              </a:r>
              <a:endParaRPr lang="en-US" sz="1300">
                <a:solidFill>
                  <a:srgbClr val="FF0000"/>
                </a:solidFill>
              </a:endParaRPr>
            </a:p>
          </p:txBody>
        </p:sp>
        <p:sp>
          <p:nvSpPr>
            <p:cNvPr id="202" name="Text Box 120"/>
            <p:cNvSpPr txBox="1">
              <a:spLocks noChangeArrowheads="1"/>
            </p:cNvSpPr>
            <p:nvPr/>
          </p:nvSpPr>
          <p:spPr bwMode="auto">
            <a:xfrm>
              <a:off x="5422" y="2826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203" name="AutoShape 136"/>
            <p:cNvCxnSpPr>
              <a:cxnSpLocks noChangeShapeType="1"/>
            </p:cNvCxnSpPr>
            <p:nvPr/>
          </p:nvCxnSpPr>
          <p:spPr bwMode="auto">
            <a:xfrm rot="5400000">
              <a:off x="5050" y="794"/>
              <a:ext cx="336" cy="22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" name="Text Box 137"/>
            <p:cNvSpPr txBox="1">
              <a:spLocks noChangeArrowheads="1"/>
            </p:cNvSpPr>
            <p:nvPr/>
          </p:nvSpPr>
          <p:spPr bwMode="auto">
            <a:xfrm>
              <a:off x="5124" y="542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cxnSp>
        <p:nvCxnSpPr>
          <p:cNvPr id="212" name="AutoShape 121"/>
          <p:cNvCxnSpPr>
            <a:cxnSpLocks noChangeShapeType="1"/>
          </p:cNvCxnSpPr>
          <p:nvPr/>
        </p:nvCxnSpPr>
        <p:spPr bwMode="auto">
          <a:xfrm rot="16200000" flipH="1">
            <a:off x="7805738" y="3126221"/>
            <a:ext cx="1447800" cy="1301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3" name="Group 122"/>
          <p:cNvGrpSpPr>
            <a:grpSpLocks/>
          </p:cNvGrpSpPr>
          <p:nvPr/>
        </p:nvGrpSpPr>
        <p:grpSpPr bwMode="auto">
          <a:xfrm>
            <a:off x="6939928" y="2836040"/>
            <a:ext cx="1595437" cy="641350"/>
            <a:chOff x="5257" y="4108"/>
            <a:chExt cx="1005" cy="404"/>
          </a:xfrm>
        </p:grpSpPr>
        <p:grpSp>
          <p:nvGrpSpPr>
            <p:cNvPr id="214" name="Group 123"/>
            <p:cNvGrpSpPr>
              <a:grpSpLocks/>
            </p:cNvGrpSpPr>
            <p:nvPr/>
          </p:nvGrpSpPr>
          <p:grpSpPr bwMode="auto">
            <a:xfrm>
              <a:off x="5257" y="4112"/>
              <a:ext cx="761" cy="400"/>
              <a:chOff x="4999" y="924"/>
              <a:chExt cx="761" cy="400"/>
            </a:xfrm>
          </p:grpSpPr>
          <p:grpSp>
            <p:nvGrpSpPr>
              <p:cNvPr id="217" name="Group 124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79"/>
                <a:chOff x="5856" y="1536"/>
                <a:chExt cx="761" cy="379"/>
              </a:xfrm>
            </p:grpSpPr>
            <p:sp>
              <p:nvSpPr>
                <p:cNvPr id="219" name="Rectangle 125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5856" y="1561"/>
                  <a:ext cx="38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>
                      <a:solidFill>
                        <a:schemeClr val="bg1"/>
                      </a:solidFill>
                    </a:rPr>
                    <a:t>value</a:t>
                  </a:r>
                </a:p>
              </p:txBody>
            </p:sp>
            <p:sp>
              <p:nvSpPr>
                <p:cNvPr id="22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5874" y="1714"/>
                  <a:ext cx="358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>
                      <a:solidFill>
                        <a:schemeClr val="bg1"/>
                      </a:solidFill>
                    </a:rPr>
                    <a:t>next</a:t>
                  </a:r>
                </a:p>
              </p:txBody>
            </p:sp>
            <p:sp>
              <p:nvSpPr>
                <p:cNvPr id="222" name="Rectangle 128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129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2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22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218" name="Text Box 132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216" name="Text Box 134"/>
            <p:cNvSpPr txBox="1">
              <a:spLocks noChangeArrowheads="1"/>
            </p:cNvSpPr>
            <p:nvPr/>
          </p:nvSpPr>
          <p:spPr bwMode="auto">
            <a:xfrm>
              <a:off x="5927" y="4108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sp>
        <p:nvSpPr>
          <p:cNvPr id="227" name="Text Box 108"/>
          <p:cNvSpPr txBox="1">
            <a:spLocks noChangeArrowheads="1"/>
          </p:cNvSpPr>
          <p:nvPr/>
        </p:nvSpPr>
        <p:spPr bwMode="auto">
          <a:xfrm>
            <a:off x="8007351" y="2239518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48353" y="813943"/>
            <a:ext cx="1609723" cy="1352550"/>
            <a:chOff x="5848353" y="813943"/>
            <a:chExt cx="1609723" cy="1352550"/>
          </a:xfrm>
        </p:grpSpPr>
        <p:grpSp>
          <p:nvGrpSpPr>
            <p:cNvPr id="169" name="Group 143"/>
            <p:cNvGrpSpPr>
              <a:grpSpLocks/>
            </p:cNvGrpSpPr>
            <p:nvPr/>
          </p:nvGrpSpPr>
          <p:grpSpPr bwMode="auto">
            <a:xfrm>
              <a:off x="5848353" y="825055"/>
              <a:ext cx="938213" cy="400050"/>
              <a:chOff x="3249" y="1278"/>
              <a:chExt cx="591" cy="252"/>
            </a:xfrm>
          </p:grpSpPr>
          <p:sp>
            <p:nvSpPr>
              <p:cNvPr id="170" name="Rectangle 144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336" cy="144"/>
              </a:xfrm>
              <a:prstGeom prst="rect">
                <a:avLst/>
              </a:prstGeom>
              <a:solidFill>
                <a:srgbClr val="FFF2E5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Text Box 145"/>
              <p:cNvSpPr txBox="1">
                <a:spLocks noChangeArrowheads="1"/>
              </p:cNvSpPr>
              <p:nvPr/>
            </p:nvSpPr>
            <p:spPr bwMode="auto">
              <a:xfrm>
                <a:off x="3249" y="1278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accent2"/>
                    </a:solidFill>
                  </a:rPr>
                  <a:t>  p</a:t>
                </a:r>
              </a:p>
            </p:txBody>
          </p:sp>
        </p:grpSp>
        <p:sp>
          <p:nvSpPr>
            <p:cNvPr id="226" name="Text Box 140"/>
            <p:cNvSpPr txBox="1">
              <a:spLocks noChangeArrowheads="1"/>
            </p:cNvSpPr>
            <p:nvPr/>
          </p:nvSpPr>
          <p:spPr bwMode="auto">
            <a:xfrm>
              <a:off x="6149355" y="882205"/>
              <a:ext cx="765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1400</a:t>
              </a:r>
            </a:p>
          </p:txBody>
        </p:sp>
        <p:sp>
          <p:nvSpPr>
            <p:cNvPr id="228" name="Text Box 146"/>
            <p:cNvSpPr txBox="1">
              <a:spLocks noChangeArrowheads="1"/>
            </p:cNvSpPr>
            <p:nvPr/>
          </p:nvSpPr>
          <p:spPr bwMode="auto">
            <a:xfrm>
              <a:off x="6459538" y="813943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cxnSp>
          <p:nvCxnSpPr>
            <p:cNvPr id="229" name="AutoShape 149"/>
            <p:cNvCxnSpPr>
              <a:cxnSpLocks noChangeShapeType="1"/>
              <a:stCxn id="228" idx="3"/>
              <a:endCxn id="174" idx="1"/>
            </p:cNvCxnSpPr>
            <p:nvPr/>
          </p:nvCxnSpPr>
          <p:spPr bwMode="auto">
            <a:xfrm>
              <a:off x="6734176" y="1042543"/>
              <a:ext cx="723900" cy="112395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1" name="AutoShape 153"/>
          <p:cNvCxnSpPr>
            <a:cxnSpLocks noChangeShapeType="1"/>
          </p:cNvCxnSpPr>
          <p:nvPr/>
        </p:nvCxnSpPr>
        <p:spPr bwMode="auto">
          <a:xfrm rot="5400000">
            <a:off x="7722437" y="2324759"/>
            <a:ext cx="379711" cy="731474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2" name="Text Box 154"/>
          <p:cNvSpPr txBox="1">
            <a:spLocks noChangeArrowheads="1"/>
          </p:cNvSpPr>
          <p:nvPr/>
        </p:nvSpPr>
        <p:spPr bwMode="auto">
          <a:xfrm>
            <a:off x="7733516" y="223158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233" name="AutoShape 155"/>
          <p:cNvCxnSpPr>
            <a:cxnSpLocks noChangeShapeType="1"/>
            <a:stCxn id="234" idx="2"/>
          </p:cNvCxnSpPr>
          <p:nvPr/>
        </p:nvCxnSpPr>
        <p:spPr bwMode="auto">
          <a:xfrm rot="16200000" flipH="1">
            <a:off x="7730615" y="3479695"/>
            <a:ext cx="496235" cy="357163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233"/>
          <p:cNvSpPr txBox="1"/>
          <p:nvPr/>
        </p:nvSpPr>
        <p:spPr>
          <a:xfrm>
            <a:off x="7673353" y="304082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7419757" y="2880352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sp>
        <p:nvSpPr>
          <p:cNvPr id="248" name="Rectangle 83"/>
          <p:cNvSpPr>
            <a:spLocks noChangeArrowheads="1"/>
          </p:cNvSpPr>
          <p:nvPr/>
        </p:nvSpPr>
        <p:spPr bwMode="auto">
          <a:xfrm>
            <a:off x="181661" y="677770"/>
            <a:ext cx="5248149" cy="4637740"/>
          </a:xfrm>
          <a:prstGeom prst="rect">
            <a:avLst/>
          </a:prstGeom>
          <a:solidFill>
            <a:srgbClr val="A7FFE8">
              <a:alpha val="9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256" name="Rectangle 83"/>
          <p:cNvSpPr>
            <a:spLocks noChangeArrowheads="1"/>
          </p:cNvSpPr>
          <p:nvPr/>
        </p:nvSpPr>
        <p:spPr bwMode="auto">
          <a:xfrm>
            <a:off x="290575" y="5059444"/>
            <a:ext cx="7086538" cy="816932"/>
          </a:xfrm>
          <a:prstGeom prst="rect">
            <a:avLst/>
          </a:prstGeom>
          <a:solidFill>
            <a:srgbClr val="A7FFE8">
              <a:alpha val="9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680041" name="AutoShape 105"/>
          <p:cNvSpPr>
            <a:spLocks noChangeArrowheads="1"/>
          </p:cNvSpPr>
          <p:nvPr/>
        </p:nvSpPr>
        <p:spPr bwMode="auto">
          <a:xfrm>
            <a:off x="2066925" y="3070990"/>
            <a:ext cx="3371850" cy="1771142"/>
          </a:xfrm>
          <a:prstGeom prst="wedgeRoundRectCallout">
            <a:avLst>
              <a:gd name="adj1" fmla="val -58599"/>
              <a:gd name="adj2" fmla="val 7714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This one’s easy – we’ve already learned how to allocate and fill in a new node variable.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80042" name="AutoShape 106"/>
          <p:cNvSpPr>
            <a:spLocks noChangeArrowheads="1"/>
          </p:cNvSpPr>
          <p:nvPr/>
        </p:nvSpPr>
        <p:spPr bwMode="auto">
          <a:xfrm>
            <a:off x="1171531" y="4046092"/>
            <a:ext cx="4524376" cy="1562100"/>
          </a:xfrm>
          <a:prstGeom prst="wedgeRoundRectCallout">
            <a:avLst>
              <a:gd name="adj1" fmla="val -49190"/>
              <a:gd name="adj2" fmla="val 68699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/>
            <a:endParaRPr lang="en-US" sz="1000">
              <a:solidFill>
                <a:schemeClr val="tx1"/>
              </a:solidFill>
            </a:endParaRPr>
          </a:p>
          <a:p>
            <a:pPr marL="457200" indent="-457200"/>
            <a:r>
              <a:rPr lang="en-US" sz="2000">
                <a:solidFill>
                  <a:schemeClr val="tx1"/>
                </a:solidFill>
              </a:rPr>
              <a:t>This one is a bit more complex… </a:t>
            </a:r>
          </a:p>
          <a:p>
            <a:pPr marL="457200" indent="-457200"/>
            <a:endParaRPr lang="en-US" sz="1050">
              <a:solidFill>
                <a:schemeClr val="tx1"/>
              </a:solidFill>
            </a:endParaRPr>
          </a:p>
          <a:p>
            <a:pPr marL="457200" indent="-457200"/>
            <a:r>
              <a:rPr lang="en-US" sz="2000">
                <a:solidFill>
                  <a:schemeClr val="tx1"/>
                </a:solidFill>
              </a:rPr>
              <a:t>First we want to link our </a:t>
            </a:r>
            <a:r>
              <a:rPr lang="en-US" sz="2000">
                <a:solidFill>
                  <a:srgbClr val="FF0000"/>
                </a:solidFill>
              </a:rPr>
              <a:t>new node</a:t>
            </a:r>
            <a:r>
              <a:rPr lang="en-US" sz="2000">
                <a:solidFill>
                  <a:schemeClr val="tx1"/>
                </a:solidFill>
              </a:rPr>
              <a:t> to the </a:t>
            </a:r>
            <a:r>
              <a:rPr lang="en-US" sz="2000">
                <a:solidFill>
                  <a:srgbClr val="FF0000"/>
                </a:solidFill>
              </a:rPr>
              <a:t>node below</a:t>
            </a:r>
            <a:endParaRPr lang="en-US" sz="1800">
              <a:solidFill>
                <a:srgbClr val="FF0000"/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5530234" y="2170510"/>
            <a:ext cx="1787137" cy="705218"/>
            <a:chOff x="5314957" y="813943"/>
            <a:chExt cx="1787137" cy="705218"/>
          </a:xfrm>
        </p:grpSpPr>
        <p:grpSp>
          <p:nvGrpSpPr>
            <p:cNvPr id="239" name="Group 143"/>
            <p:cNvGrpSpPr>
              <a:grpSpLocks/>
            </p:cNvGrpSpPr>
            <p:nvPr/>
          </p:nvGrpSpPr>
          <p:grpSpPr bwMode="auto">
            <a:xfrm>
              <a:off x="5314957" y="825055"/>
              <a:ext cx="1471614" cy="400050"/>
              <a:chOff x="2913" y="1278"/>
              <a:chExt cx="927" cy="252"/>
            </a:xfrm>
          </p:grpSpPr>
          <p:sp>
            <p:nvSpPr>
              <p:cNvPr id="243" name="Rectangle 144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336" cy="144"/>
              </a:xfrm>
              <a:prstGeom prst="rect">
                <a:avLst/>
              </a:prstGeom>
              <a:solidFill>
                <a:srgbClr val="FFF2E5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Text Box 145"/>
              <p:cNvSpPr txBox="1">
                <a:spLocks noChangeArrowheads="1"/>
              </p:cNvSpPr>
              <p:nvPr/>
            </p:nvSpPr>
            <p:spPr bwMode="auto">
              <a:xfrm>
                <a:off x="2913" y="1278"/>
                <a:ext cx="6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accent2"/>
                    </a:solidFill>
                  </a:rPr>
                  <a:t>  latest</a:t>
                </a:r>
              </a:p>
            </p:txBody>
          </p:sp>
        </p:grpSp>
        <p:sp>
          <p:nvSpPr>
            <p:cNvPr id="240" name="Text Box 140"/>
            <p:cNvSpPr txBox="1">
              <a:spLocks noChangeArrowheads="1"/>
            </p:cNvSpPr>
            <p:nvPr/>
          </p:nvSpPr>
          <p:spPr bwMode="auto">
            <a:xfrm>
              <a:off x="6149355" y="882205"/>
              <a:ext cx="765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600</a:t>
              </a:r>
            </a:p>
          </p:txBody>
        </p:sp>
        <p:sp>
          <p:nvSpPr>
            <p:cNvPr id="241" name="Text Box 146"/>
            <p:cNvSpPr txBox="1">
              <a:spLocks noChangeArrowheads="1"/>
            </p:cNvSpPr>
            <p:nvPr/>
          </p:nvSpPr>
          <p:spPr bwMode="auto">
            <a:xfrm>
              <a:off x="6459538" y="813943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cxnSp>
          <p:nvCxnSpPr>
            <p:cNvPr id="242" name="AutoShape 149"/>
            <p:cNvCxnSpPr>
              <a:cxnSpLocks noChangeShapeType="1"/>
            </p:cNvCxnSpPr>
            <p:nvPr/>
          </p:nvCxnSpPr>
          <p:spPr bwMode="auto">
            <a:xfrm>
              <a:off x="6769684" y="1042543"/>
              <a:ext cx="332410" cy="476618"/>
            </a:xfrm>
            <a:prstGeom prst="curvedConnector2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6" name="Text Box 133"/>
          <p:cNvSpPr txBox="1">
            <a:spLocks noChangeArrowheads="1"/>
          </p:cNvSpPr>
          <p:nvPr/>
        </p:nvSpPr>
        <p:spPr bwMode="auto">
          <a:xfrm>
            <a:off x="7439990" y="2856678"/>
            <a:ext cx="661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“fly”</a:t>
            </a:r>
          </a:p>
        </p:txBody>
      </p:sp>
      <p:sp>
        <p:nvSpPr>
          <p:cNvPr id="249" name="Rectangle 103"/>
          <p:cNvSpPr>
            <a:spLocks noChangeArrowheads="1"/>
          </p:cNvSpPr>
          <p:nvPr/>
        </p:nvSpPr>
        <p:spPr bwMode="auto">
          <a:xfrm>
            <a:off x="2243071" y="5822950"/>
            <a:ext cx="58376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p-&gt;next;   // link new node to the node below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583184" y="2742310"/>
            <a:ext cx="2453227" cy="115138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want to set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latest-&gt;next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253" name="Right Arrow 252"/>
          <p:cNvSpPr/>
          <p:nvPr/>
        </p:nvSpPr>
        <p:spPr bwMode="auto">
          <a:xfrm>
            <a:off x="4995324" y="3648201"/>
            <a:ext cx="2453227" cy="115138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the address of the node below…</a:t>
            </a:r>
          </a:p>
        </p:txBody>
      </p:sp>
      <p:sp>
        <p:nvSpPr>
          <p:cNvPr id="257" name="AutoShape 106"/>
          <p:cNvSpPr>
            <a:spLocks noChangeArrowheads="1"/>
          </p:cNvSpPr>
          <p:nvPr/>
        </p:nvSpPr>
        <p:spPr bwMode="auto">
          <a:xfrm>
            <a:off x="1171531" y="4527104"/>
            <a:ext cx="4524376" cy="1250719"/>
          </a:xfrm>
          <a:prstGeom prst="wedgeRoundRectCallout">
            <a:avLst>
              <a:gd name="adj1" fmla="val -49190"/>
              <a:gd name="adj2" fmla="val 73000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/>
            <a:r>
              <a:rPr lang="en-US" sz="2000">
                <a:solidFill>
                  <a:schemeClr val="tx1"/>
                </a:solidFill>
              </a:rPr>
              <a:t>Second, we want to link the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node above our insertion point </a:t>
            </a:r>
            <a:r>
              <a:rPr lang="en-US" sz="2000">
                <a:solidFill>
                  <a:schemeClr val="tx1"/>
                </a:solidFill>
              </a:rPr>
              <a:t>to our </a:t>
            </a:r>
            <a:r>
              <a:rPr lang="en-US" sz="2000">
                <a:solidFill>
                  <a:srgbClr val="FF0000"/>
                </a:solidFill>
              </a:rPr>
              <a:t>new node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7219440" y="392414"/>
            <a:ext cx="2050065" cy="190425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want to set 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p-&gt;next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…</a:t>
            </a:r>
          </a:p>
        </p:txBody>
      </p:sp>
      <p:sp>
        <p:nvSpPr>
          <p:cNvPr id="262" name="Right Arrow 261"/>
          <p:cNvSpPr/>
          <p:nvPr/>
        </p:nvSpPr>
        <p:spPr bwMode="auto">
          <a:xfrm>
            <a:off x="3349776" y="1831355"/>
            <a:ext cx="2453227" cy="115138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the address of our new node.</a:t>
            </a:r>
          </a:p>
        </p:txBody>
      </p:sp>
      <p:sp>
        <p:nvSpPr>
          <p:cNvPr id="263" name="Rectangle 103"/>
          <p:cNvSpPr>
            <a:spLocks noChangeArrowheads="1"/>
          </p:cNvSpPr>
          <p:nvPr/>
        </p:nvSpPr>
        <p:spPr bwMode="auto">
          <a:xfrm>
            <a:off x="675808" y="6069992"/>
            <a:ext cx="7088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p-&gt;next =  </a:t>
            </a:r>
          </a:p>
        </p:txBody>
      </p:sp>
      <p:sp>
        <p:nvSpPr>
          <p:cNvPr id="264" name="Rectangle 103"/>
          <p:cNvSpPr>
            <a:spLocks noChangeArrowheads="1"/>
          </p:cNvSpPr>
          <p:nvPr/>
        </p:nvSpPr>
        <p:spPr bwMode="auto">
          <a:xfrm>
            <a:off x="1751116" y="6069992"/>
            <a:ext cx="58376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latest; 	         // link node above to our new node</a:t>
            </a:r>
          </a:p>
        </p:txBody>
      </p:sp>
      <p:sp>
        <p:nvSpPr>
          <p:cNvPr id="265" name="Text Box 154"/>
          <p:cNvSpPr txBox="1">
            <a:spLocks noChangeArrowheads="1"/>
          </p:cNvSpPr>
          <p:nvPr/>
        </p:nvSpPr>
        <p:spPr bwMode="auto">
          <a:xfrm>
            <a:off x="6200123" y="2237045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7129463" y="5293753"/>
            <a:ext cx="1866900" cy="1427725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two lines </a:t>
            </a: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must</a:t>
            </a: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be in this order!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8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80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8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80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80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8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680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68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8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680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68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0799 -0.25579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5451 0.13426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4 L 0.16771 -0.0007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3" y="-23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8.33333E-7 0.04143 " pathEditMode="relative" rAng="0" ptsTypes="AA">
                                      <p:cBhvr>
                                        <p:cTn id="3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8" grpId="0"/>
      <p:bldP spid="680021" grpId="0"/>
      <p:bldP spid="680023" grpId="0"/>
      <p:bldP spid="680024" grpId="0"/>
      <p:bldP spid="680030" grpId="0"/>
      <p:bldP spid="680031" grpId="0" animBg="1"/>
      <p:bldP spid="680031" grpId="1" animBg="1"/>
      <p:bldP spid="680032" grpId="0"/>
      <p:bldP spid="680033" grpId="0" animBg="1"/>
      <p:bldP spid="680033" grpId="1" animBg="1"/>
      <p:bldP spid="680034" grpId="0"/>
      <p:bldP spid="680035" grpId="0"/>
      <p:bldP spid="680036" grpId="0"/>
      <p:bldP spid="680037" grpId="0"/>
      <p:bldP spid="680038" grpId="0"/>
      <p:bldP spid="680039" grpId="0"/>
      <p:bldP spid="680040" grpId="0" animBg="1"/>
      <p:bldP spid="680040" grpId="1" animBg="1"/>
      <p:bldP spid="102" grpId="0" animBg="1"/>
      <p:bldP spid="102" grpId="1" animBg="1"/>
      <p:bldP spid="3" grpId="0" animBg="1"/>
      <p:bldP spid="3" grpId="1" animBg="1"/>
      <p:bldP spid="227" grpId="0"/>
      <p:bldP spid="227" grpId="2"/>
      <p:bldP spid="227" grpId="3"/>
      <p:bldP spid="232" grpId="0"/>
      <p:bldP spid="232" grpId="1"/>
      <p:bldP spid="232" grpId="2"/>
      <p:bldP spid="234" grpId="0"/>
      <p:bldP spid="235" grpId="0"/>
      <p:bldP spid="248" grpId="0" animBg="1"/>
      <p:bldP spid="248" grpId="1" animBg="1"/>
      <p:bldP spid="256" grpId="0" animBg="1"/>
      <p:bldP spid="256" grpId="1" animBg="1"/>
      <p:bldP spid="680041" grpId="0" animBg="1"/>
      <p:bldP spid="680041" grpId="1" animBg="1"/>
      <p:bldP spid="680042" grpId="0" animBg="1"/>
      <p:bldP spid="680042" grpId="1" animBg="1"/>
      <p:bldP spid="246" grpId="0"/>
      <p:bldP spid="246" grpId="1"/>
      <p:bldP spid="249" grpId="0"/>
      <p:bldP spid="6" grpId="0" animBg="1"/>
      <p:bldP spid="6" grpId="1" animBg="1"/>
      <p:bldP spid="253" grpId="0" animBg="1"/>
      <p:bldP spid="253" grpId="1" animBg="1"/>
      <p:bldP spid="253" grpId="2" animBg="1"/>
      <p:bldP spid="257" grpId="0" animBg="1"/>
      <p:bldP spid="257" grpId="1" animBg="1"/>
      <p:bldP spid="7" grpId="0" animBg="1"/>
      <p:bldP spid="7" grpId="1" animBg="1"/>
      <p:bldP spid="262" grpId="0" animBg="1"/>
      <p:bldP spid="262" grpId="1" animBg="1"/>
      <p:bldP spid="263" grpId="0"/>
      <p:bldP spid="264" grpId="0"/>
      <p:bldP spid="265" grpId="0"/>
      <p:bldP spid="265" grpId="1"/>
      <p:bldP spid="265" grpId="2"/>
      <p:bldP spid="8" grpId="0" animBg="1"/>
      <p:bldP spid="8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51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Deleting an Item </a:t>
            </a:r>
            <a:r>
              <a:rPr lang="en-US" sz="2400"/>
              <a:t>in a Linked List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509469" y="271498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r>
                <a:rPr lang="en-US" sz="1800"/>
                <a:t>}</a:t>
              </a:r>
            </a:p>
            <a:p>
              <a:r>
                <a:rPr lang="en-US" sz="1800"/>
                <a:t>…</a:t>
              </a:r>
            </a:p>
          </p:txBody>
        </p: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80192" y="899201"/>
            <a:ext cx="5959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When deleting an item from a linked list, </a:t>
            </a:r>
            <a:br>
              <a:rPr lang="en-US" sz="1800"/>
            </a:br>
            <a:r>
              <a:rPr lang="en-US" sz="1800"/>
              <a:t>there are </a:t>
            </a:r>
            <a:r>
              <a:rPr lang="en-US" sz="1800">
                <a:solidFill>
                  <a:srgbClr val="FF0000"/>
                </a:solidFill>
              </a:rPr>
              <a:t>two different cases </a:t>
            </a:r>
            <a:r>
              <a:rPr lang="en-US" sz="1800"/>
              <a:t>to consider: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42473" y="1603617"/>
            <a:ext cx="4486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Case #1</a:t>
            </a:r>
            <a:r>
              <a:rPr lang="en-US" sz="1800"/>
              <a:t>: You’re deleting the </a:t>
            </a:r>
            <a:r>
              <a:rPr lang="en-US" sz="1800">
                <a:solidFill>
                  <a:srgbClr val="006666"/>
                </a:solidFill>
              </a:rPr>
              <a:t>first node</a:t>
            </a:r>
            <a:r>
              <a:rPr lang="en-US" sz="1800"/>
              <a:t>.</a:t>
            </a:r>
          </a:p>
        </p:txBody>
      </p:sp>
      <p:sp>
        <p:nvSpPr>
          <p:cNvPr id="104" name="Text Box 3"/>
          <p:cNvSpPr txBox="1">
            <a:spLocks noChangeArrowheads="1"/>
          </p:cNvSpPr>
          <p:nvPr/>
        </p:nvSpPr>
        <p:spPr bwMode="auto">
          <a:xfrm>
            <a:off x="5490833" y="207828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58210" y="3121341"/>
            <a:ext cx="1727201" cy="3287712"/>
            <a:chOff x="2958210" y="3121341"/>
            <a:chExt cx="1727201" cy="3287712"/>
          </a:xfrm>
        </p:grpSpPr>
        <p:grpSp>
          <p:nvGrpSpPr>
            <p:cNvPr id="186" name="Group 86"/>
            <p:cNvGrpSpPr>
              <a:grpSpLocks/>
            </p:cNvGrpSpPr>
            <p:nvPr/>
          </p:nvGrpSpPr>
          <p:grpSpPr bwMode="auto">
            <a:xfrm>
              <a:off x="2958210" y="3121341"/>
              <a:ext cx="1727201" cy="3287712"/>
              <a:chOff x="4726" y="393"/>
              <a:chExt cx="1088" cy="2071"/>
            </a:xfrm>
          </p:grpSpPr>
          <p:sp>
            <p:nvSpPr>
              <p:cNvPr id="187" name="Rectangle 29"/>
              <p:cNvSpPr>
                <a:spLocks noChangeArrowheads="1"/>
              </p:cNvSpPr>
              <p:nvPr/>
            </p:nvSpPr>
            <p:spPr bwMode="auto">
              <a:xfrm>
                <a:off x="4749" y="1539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Text Box 30"/>
              <p:cNvSpPr txBox="1">
                <a:spLocks noChangeArrowheads="1"/>
              </p:cNvSpPr>
              <p:nvPr/>
            </p:nvSpPr>
            <p:spPr bwMode="auto">
              <a:xfrm>
                <a:off x="4749" y="1570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189" name="Text Box 31"/>
              <p:cNvSpPr txBox="1">
                <a:spLocks noChangeArrowheads="1"/>
              </p:cNvSpPr>
              <p:nvPr/>
            </p:nvSpPr>
            <p:spPr bwMode="auto">
              <a:xfrm>
                <a:off x="4749" y="1740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190" name="Rectangle 32"/>
              <p:cNvSpPr>
                <a:spLocks noChangeArrowheads="1"/>
              </p:cNvSpPr>
              <p:nvPr/>
            </p:nvSpPr>
            <p:spPr bwMode="auto">
              <a:xfrm>
                <a:off x="5111" y="1574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33"/>
              <p:cNvSpPr>
                <a:spLocks noChangeArrowheads="1"/>
              </p:cNvSpPr>
              <p:nvPr/>
            </p:nvSpPr>
            <p:spPr bwMode="auto">
              <a:xfrm>
                <a:off x="5111" y="174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2" name="Text Box 34"/>
              <p:cNvSpPr txBox="1">
                <a:spLocks noChangeArrowheads="1"/>
              </p:cNvSpPr>
              <p:nvPr/>
            </p:nvSpPr>
            <p:spPr bwMode="auto">
              <a:xfrm>
                <a:off x="5046" y="1539"/>
                <a:ext cx="49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/>
                  <a:t>“dog”</a:t>
                </a:r>
              </a:p>
            </p:txBody>
          </p:sp>
          <p:sp>
            <p:nvSpPr>
              <p:cNvPr id="193" name="Text Box 35"/>
              <p:cNvSpPr txBox="1">
                <a:spLocks noChangeArrowheads="1"/>
              </p:cNvSpPr>
              <p:nvPr/>
            </p:nvSpPr>
            <p:spPr bwMode="auto">
              <a:xfrm>
                <a:off x="5098" y="1725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194" name="Group 36"/>
              <p:cNvGrpSpPr>
                <a:grpSpLocks/>
              </p:cNvGrpSpPr>
              <p:nvPr/>
            </p:nvGrpSpPr>
            <p:grpSpPr bwMode="auto">
              <a:xfrm>
                <a:off x="4744" y="979"/>
                <a:ext cx="772" cy="418"/>
                <a:chOff x="4608" y="1655"/>
                <a:chExt cx="1024" cy="573"/>
              </a:xfrm>
            </p:grpSpPr>
            <p:sp>
              <p:nvSpPr>
                <p:cNvPr id="219" name="Rectangle 37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value</a:t>
                  </a:r>
                </a:p>
              </p:txBody>
            </p:sp>
            <p:sp>
              <p:nvSpPr>
                <p:cNvPr id="22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222" name="Rectangle 40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41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2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015" y="1655"/>
                  <a:ext cx="617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/>
                    <a:t>“cat”</a:t>
                  </a:r>
                </a:p>
              </p:txBody>
            </p:sp>
            <p:sp>
              <p:nvSpPr>
                <p:cNvPr id="22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195" name="Text Box 45"/>
              <p:cNvSpPr txBox="1">
                <a:spLocks noChangeArrowheads="1"/>
              </p:cNvSpPr>
              <p:nvPr/>
            </p:nvSpPr>
            <p:spPr bwMode="auto">
              <a:xfrm>
                <a:off x="4819" y="447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head</a:t>
                </a:r>
              </a:p>
            </p:txBody>
          </p:sp>
          <p:sp>
            <p:nvSpPr>
              <p:cNvPr id="196" name="Rectangle 46"/>
              <p:cNvSpPr>
                <a:spLocks noChangeArrowheads="1"/>
              </p:cNvSpPr>
              <p:nvPr/>
            </p:nvSpPr>
            <p:spPr bwMode="auto">
              <a:xfrm>
                <a:off x="5193" y="477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Text Box 47"/>
              <p:cNvSpPr txBox="1">
                <a:spLocks noChangeArrowheads="1"/>
              </p:cNvSpPr>
              <p:nvPr/>
            </p:nvSpPr>
            <p:spPr bwMode="auto">
              <a:xfrm>
                <a:off x="5156" y="464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198" name="Text Box 48"/>
              <p:cNvSpPr txBox="1">
                <a:spLocks noChangeArrowheads="1"/>
              </p:cNvSpPr>
              <p:nvPr/>
            </p:nvSpPr>
            <p:spPr bwMode="auto">
              <a:xfrm>
                <a:off x="5238" y="39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199" name="Text Box 49"/>
              <p:cNvSpPr txBox="1">
                <a:spLocks noChangeArrowheads="1"/>
              </p:cNvSpPr>
              <p:nvPr/>
            </p:nvSpPr>
            <p:spPr bwMode="auto">
              <a:xfrm>
                <a:off x="5202" y="111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200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5256" y="1271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1" name="Text Box 51"/>
              <p:cNvSpPr txBox="1">
                <a:spLocks noChangeArrowheads="1"/>
              </p:cNvSpPr>
              <p:nvPr/>
            </p:nvSpPr>
            <p:spPr bwMode="auto">
              <a:xfrm>
                <a:off x="4812" y="101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202" name="Text Box 53"/>
              <p:cNvSpPr txBox="1">
                <a:spLocks noChangeArrowheads="1"/>
              </p:cNvSpPr>
              <p:nvPr/>
            </p:nvSpPr>
            <p:spPr bwMode="auto">
              <a:xfrm>
                <a:off x="5418" y="938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203" name="Text Box 54"/>
              <p:cNvSpPr txBox="1">
                <a:spLocks noChangeArrowheads="1"/>
              </p:cNvSpPr>
              <p:nvPr/>
            </p:nvSpPr>
            <p:spPr bwMode="auto">
              <a:xfrm>
                <a:off x="5425" y="1491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4" name="Text Box 56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5" name="Text Box 57"/>
              <p:cNvSpPr txBox="1">
                <a:spLocks noChangeArrowheads="1"/>
              </p:cNvSpPr>
              <p:nvPr/>
            </p:nvSpPr>
            <p:spPr bwMode="auto">
              <a:xfrm>
                <a:off x="5107" y="1713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  <p:sp>
            <p:nvSpPr>
              <p:cNvPr id="206" name="Text Box 58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7" name="Rectangle 59"/>
              <p:cNvSpPr>
                <a:spLocks noChangeArrowheads="1"/>
              </p:cNvSpPr>
              <p:nvPr/>
            </p:nvSpPr>
            <p:spPr bwMode="auto">
              <a:xfrm>
                <a:off x="4740" y="2065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Text Box 60"/>
              <p:cNvSpPr txBox="1">
                <a:spLocks noChangeArrowheads="1"/>
              </p:cNvSpPr>
              <p:nvPr/>
            </p:nvSpPr>
            <p:spPr bwMode="auto">
              <a:xfrm>
                <a:off x="4726" y="2097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209" name="Text Box 61"/>
              <p:cNvSpPr txBox="1">
                <a:spLocks noChangeArrowheads="1"/>
              </p:cNvSpPr>
              <p:nvPr/>
            </p:nvSpPr>
            <p:spPr bwMode="auto">
              <a:xfrm>
                <a:off x="4740" y="2273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10" name="Rectangle 62"/>
              <p:cNvSpPr>
                <a:spLocks noChangeArrowheads="1"/>
              </p:cNvSpPr>
              <p:nvPr/>
            </p:nvSpPr>
            <p:spPr bwMode="auto">
              <a:xfrm>
                <a:off x="5102" y="210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Rectangle 63"/>
              <p:cNvSpPr>
                <a:spLocks noChangeArrowheads="1"/>
              </p:cNvSpPr>
              <p:nvPr/>
            </p:nvSpPr>
            <p:spPr bwMode="auto">
              <a:xfrm>
                <a:off x="5109" y="227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2" name="Text Box 64"/>
              <p:cNvSpPr txBox="1">
                <a:spLocks noChangeArrowheads="1"/>
              </p:cNvSpPr>
              <p:nvPr/>
            </p:nvSpPr>
            <p:spPr bwMode="auto">
              <a:xfrm>
                <a:off x="5095" y="207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3" name="Text Box 65"/>
              <p:cNvSpPr txBox="1">
                <a:spLocks noChangeArrowheads="1"/>
              </p:cNvSpPr>
              <p:nvPr/>
            </p:nvSpPr>
            <p:spPr bwMode="auto">
              <a:xfrm>
                <a:off x="5089" y="2252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4" name="Text Box 66"/>
              <p:cNvSpPr txBox="1">
                <a:spLocks noChangeArrowheads="1"/>
              </p:cNvSpPr>
              <p:nvPr/>
            </p:nvSpPr>
            <p:spPr bwMode="auto">
              <a:xfrm>
                <a:off x="5202" y="204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215" name="Text Box 67"/>
              <p:cNvSpPr txBox="1">
                <a:spLocks noChangeArrowheads="1"/>
              </p:cNvSpPr>
              <p:nvPr/>
            </p:nvSpPr>
            <p:spPr bwMode="auto">
              <a:xfrm>
                <a:off x="5049" y="2060"/>
                <a:ext cx="4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“rat”</a:t>
                </a:r>
              </a:p>
            </p:txBody>
          </p:sp>
          <p:sp>
            <p:nvSpPr>
              <p:cNvPr id="216" name="Text Box 68"/>
              <p:cNvSpPr txBox="1">
                <a:spLocks noChangeArrowheads="1"/>
              </p:cNvSpPr>
              <p:nvPr/>
            </p:nvSpPr>
            <p:spPr bwMode="auto">
              <a:xfrm>
                <a:off x="5053" y="2236"/>
                <a:ext cx="46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err="1">
                    <a:solidFill>
                      <a:srgbClr val="FF0000"/>
                    </a:solidFill>
                  </a:rPr>
                  <a:t>nullptr</a:t>
                </a:r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Text Box 69"/>
              <p:cNvSpPr txBox="1">
                <a:spLocks noChangeArrowheads="1"/>
              </p:cNvSpPr>
              <p:nvPr/>
            </p:nvSpPr>
            <p:spPr bwMode="auto">
              <a:xfrm>
                <a:off x="5428" y="2040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  <p:cxnSp>
            <p:nvCxnSpPr>
              <p:cNvPr id="218" name="AutoShape 71"/>
              <p:cNvCxnSpPr>
                <a:cxnSpLocks noChangeShapeType="1"/>
              </p:cNvCxnSpPr>
              <p:nvPr/>
            </p:nvCxnSpPr>
            <p:spPr bwMode="auto">
              <a:xfrm flipH="1">
                <a:off x="5256" y="1805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6" name="AutoShape 52"/>
            <p:cNvCxnSpPr>
              <a:cxnSpLocks noChangeShapeType="1"/>
            </p:cNvCxnSpPr>
            <p:nvPr/>
          </p:nvCxnSpPr>
          <p:spPr bwMode="auto">
            <a:xfrm rot="5400000">
              <a:off x="3482080" y="3605528"/>
              <a:ext cx="533400" cy="34925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7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sp>
        <p:nvSpPr>
          <p:cNvPr id="229" name="Text Box 5"/>
          <p:cNvSpPr txBox="1">
            <a:spLocks noChangeArrowheads="1"/>
          </p:cNvSpPr>
          <p:nvPr/>
        </p:nvSpPr>
        <p:spPr bwMode="auto">
          <a:xfrm>
            <a:off x="342473" y="1964719"/>
            <a:ext cx="44863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Case #2</a:t>
            </a:r>
            <a:r>
              <a:rPr lang="en-US" sz="1800"/>
              <a:t>: You’re deleting an </a:t>
            </a:r>
            <a:r>
              <a:rPr lang="en-US" sz="1800">
                <a:solidFill>
                  <a:srgbClr val="006666"/>
                </a:solidFill>
              </a:rPr>
              <a:t>interior </a:t>
            </a:r>
            <a:br>
              <a:rPr lang="en-US" sz="1800">
                <a:solidFill>
                  <a:srgbClr val="006666"/>
                </a:solidFill>
              </a:rPr>
            </a:br>
            <a:r>
              <a:rPr lang="en-US" sz="1800">
                <a:solidFill>
                  <a:srgbClr val="006666"/>
                </a:solidFill>
              </a:rPr>
              <a:t>               node</a:t>
            </a:r>
            <a:r>
              <a:rPr lang="en-US" sz="1800"/>
              <a:t> or the </a:t>
            </a:r>
            <a:r>
              <a:rPr lang="en-US" sz="1800">
                <a:solidFill>
                  <a:srgbClr val="006666"/>
                </a:solidFill>
              </a:rPr>
              <a:t>last node</a:t>
            </a:r>
            <a:r>
              <a:rPr lang="en-US" sz="1800"/>
              <a:t>.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43465" y="3463958"/>
            <a:ext cx="2536970" cy="1753750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want to delete the item in the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first node…</a:t>
            </a:r>
          </a:p>
        </p:txBody>
      </p:sp>
      <p:sp>
        <p:nvSpPr>
          <p:cNvPr id="230" name="Right Arrow 229"/>
          <p:cNvSpPr/>
          <p:nvPr/>
        </p:nvSpPr>
        <p:spPr bwMode="auto">
          <a:xfrm>
            <a:off x="180192" y="4220511"/>
            <a:ext cx="2757472" cy="2064325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want to delete the item in an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interior node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369" y="6272536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or the </a:t>
            </a:r>
            <a:r>
              <a:rPr lang="en-US" sz="1600">
                <a:solidFill>
                  <a:srgbClr val="FF0000"/>
                </a:solidFill>
              </a:rPr>
              <a:t>last node</a:t>
            </a:r>
            <a:r>
              <a:rPr lang="en-US" sz="1600"/>
              <a:t>.</a:t>
            </a:r>
          </a:p>
        </p:txBody>
      </p:sp>
      <p:sp>
        <p:nvSpPr>
          <p:cNvPr id="232" name="Text Box 87"/>
          <p:cNvSpPr txBox="1">
            <a:spLocks noChangeArrowheads="1"/>
          </p:cNvSpPr>
          <p:nvPr/>
        </p:nvSpPr>
        <p:spPr bwMode="auto">
          <a:xfrm>
            <a:off x="743653" y="2639367"/>
            <a:ext cx="36840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Let’s consider </a:t>
            </a:r>
            <a:r>
              <a:rPr lang="en-US" sz="2000">
                <a:solidFill>
                  <a:schemeClr val="accent2"/>
                </a:solidFill>
              </a:rPr>
              <a:t>Case #1</a:t>
            </a:r>
            <a:r>
              <a:rPr lang="en-US" sz="2000"/>
              <a:t> first…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97775" y="5885282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/>
              <a:t>private:    </a:t>
            </a:r>
          </a:p>
        </p:txBody>
      </p:sp>
    </p:spTree>
    <p:extLst>
      <p:ext uri="{BB962C8B-B14F-4D97-AF65-F5344CB8AC3E}">
        <p14:creationId xmlns:p14="http://schemas.microsoft.com/office/powerpoint/2010/main" val="6248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751E-6 L -2.77778E-7 -0.140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6.66204E-7 L 3.88889E-6 0.1198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1" grpId="0"/>
      <p:bldP spid="32" grpId="0"/>
      <p:bldP spid="34" grpId="0"/>
      <p:bldP spid="36" grpId="0"/>
      <p:bldP spid="152" grpId="0"/>
      <p:bldP spid="152" grpId="1"/>
      <p:bldP spid="37" grpId="0"/>
      <p:bldP spid="33" grpId="0"/>
      <p:bldP spid="93" grpId="0"/>
      <p:bldP spid="97" grpId="0" build="p"/>
      <p:bldP spid="104" grpId="0"/>
      <p:bldP spid="229" grpId="0" build="p"/>
      <p:bldP spid="6" grpId="0" animBg="1"/>
      <p:bldP spid="6" grpId="1" animBg="1"/>
      <p:bldP spid="230" grpId="0" animBg="1"/>
      <p:bldP spid="230" grpId="1" animBg="1"/>
      <p:bldP spid="230" grpId="2" animBg="1"/>
      <p:bldP spid="13" grpId="0"/>
      <p:bldP spid="13" grpId="1"/>
      <p:bldP spid="232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52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Deleting an Item </a:t>
            </a:r>
            <a:r>
              <a:rPr lang="en-US" sz="2400"/>
              <a:t>in a Linked List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r>
                <a:rPr lang="en-US" sz="1800"/>
                <a:t>}</a:t>
              </a:r>
            </a:p>
            <a:p>
              <a:r>
                <a:rPr lang="en-US" sz="1800"/>
                <a:t>…</a:t>
              </a:r>
            </a:p>
          </p:txBody>
        </p:sp>
      </p:grpSp>
      <p:grpSp>
        <p:nvGrpSpPr>
          <p:cNvPr id="186" name="Group 86"/>
          <p:cNvGrpSpPr>
            <a:grpSpLocks/>
          </p:cNvGrpSpPr>
          <p:nvPr/>
        </p:nvGrpSpPr>
        <p:grpSpPr bwMode="auto">
          <a:xfrm>
            <a:off x="2958210" y="3121341"/>
            <a:ext cx="1727201" cy="3255963"/>
            <a:chOff x="4726" y="393"/>
            <a:chExt cx="1088" cy="2051"/>
          </a:xfrm>
        </p:grpSpPr>
        <p:sp>
          <p:nvSpPr>
            <p:cNvPr id="187" name="Rectangle 29"/>
            <p:cNvSpPr>
              <a:spLocks noChangeArrowheads="1"/>
            </p:cNvSpPr>
            <p:nvPr/>
          </p:nvSpPr>
          <p:spPr bwMode="auto">
            <a:xfrm>
              <a:off x="4749" y="1539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30"/>
            <p:cNvSpPr txBox="1">
              <a:spLocks noChangeArrowheads="1"/>
            </p:cNvSpPr>
            <p:nvPr/>
          </p:nvSpPr>
          <p:spPr bwMode="auto">
            <a:xfrm>
              <a:off x="4749" y="1550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189" name="Text Box 31"/>
            <p:cNvSpPr txBox="1">
              <a:spLocks noChangeArrowheads="1"/>
            </p:cNvSpPr>
            <p:nvPr/>
          </p:nvSpPr>
          <p:spPr bwMode="auto">
            <a:xfrm>
              <a:off x="4749" y="1720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90" name="Rectangle 32"/>
            <p:cNvSpPr>
              <a:spLocks noChangeArrowheads="1"/>
            </p:cNvSpPr>
            <p:nvPr/>
          </p:nvSpPr>
          <p:spPr bwMode="auto">
            <a:xfrm>
              <a:off x="5111" y="1574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Rectangle 33"/>
            <p:cNvSpPr>
              <a:spLocks noChangeArrowheads="1"/>
            </p:cNvSpPr>
            <p:nvPr/>
          </p:nvSpPr>
          <p:spPr bwMode="auto">
            <a:xfrm>
              <a:off x="5111" y="174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2" name="Text Box 34"/>
            <p:cNvSpPr txBox="1">
              <a:spLocks noChangeArrowheads="1"/>
            </p:cNvSpPr>
            <p:nvPr/>
          </p:nvSpPr>
          <p:spPr bwMode="auto">
            <a:xfrm>
              <a:off x="5046" y="1539"/>
              <a:ext cx="4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“dog”</a:t>
              </a:r>
            </a:p>
          </p:txBody>
        </p:sp>
        <p:sp>
          <p:nvSpPr>
            <p:cNvPr id="193" name="Text Box 35"/>
            <p:cNvSpPr txBox="1">
              <a:spLocks noChangeArrowheads="1"/>
            </p:cNvSpPr>
            <p:nvPr/>
          </p:nvSpPr>
          <p:spPr bwMode="auto">
            <a:xfrm>
              <a:off x="5098" y="1725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194" name="Group 36"/>
            <p:cNvGrpSpPr>
              <a:grpSpLocks/>
            </p:cNvGrpSpPr>
            <p:nvPr/>
          </p:nvGrpSpPr>
          <p:grpSpPr bwMode="auto">
            <a:xfrm>
              <a:off x="4744" y="980"/>
              <a:ext cx="772" cy="399"/>
              <a:chOff x="4608" y="1655"/>
              <a:chExt cx="1024" cy="546"/>
            </a:xfrm>
          </p:grpSpPr>
          <p:sp>
            <p:nvSpPr>
              <p:cNvPr id="219" name="Rectangle 37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Text Box 38"/>
              <p:cNvSpPr txBox="1">
                <a:spLocks noChangeArrowheads="1"/>
              </p:cNvSpPr>
              <p:nvPr/>
            </p:nvSpPr>
            <p:spPr bwMode="auto">
              <a:xfrm>
                <a:off x="4608" y="1696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221" name="Text Box 39"/>
              <p:cNvSpPr txBox="1">
                <a:spLocks noChangeArrowheads="1"/>
              </p:cNvSpPr>
              <p:nvPr/>
            </p:nvSpPr>
            <p:spPr bwMode="auto">
              <a:xfrm>
                <a:off x="4608" y="1937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22" name="Rectangle 40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Rectangle 41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24" name="Text Box 42"/>
              <p:cNvSpPr txBox="1">
                <a:spLocks noChangeArrowheads="1"/>
              </p:cNvSpPr>
              <p:nvPr/>
            </p:nvSpPr>
            <p:spPr bwMode="auto">
              <a:xfrm>
                <a:off x="5015" y="1655"/>
                <a:ext cx="61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/>
                  <a:t>“cat”</a:t>
                </a:r>
              </a:p>
            </p:txBody>
          </p:sp>
          <p:sp>
            <p:nvSpPr>
              <p:cNvPr id="225" name="Text Box 43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195" name="Text Box 45"/>
            <p:cNvSpPr txBox="1">
              <a:spLocks noChangeArrowheads="1"/>
            </p:cNvSpPr>
            <p:nvPr/>
          </p:nvSpPr>
          <p:spPr bwMode="auto">
            <a:xfrm>
              <a:off x="4819" y="441"/>
              <a:ext cx="4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head</a:t>
              </a:r>
            </a:p>
          </p:txBody>
        </p:sp>
        <p:sp>
          <p:nvSpPr>
            <p:cNvPr id="196" name="Rectangle 46"/>
            <p:cNvSpPr>
              <a:spLocks noChangeArrowheads="1"/>
            </p:cNvSpPr>
            <p:nvPr/>
          </p:nvSpPr>
          <p:spPr bwMode="auto">
            <a:xfrm>
              <a:off x="5193" y="477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Text Box 47"/>
            <p:cNvSpPr txBox="1">
              <a:spLocks noChangeArrowheads="1"/>
            </p:cNvSpPr>
            <p:nvPr/>
          </p:nvSpPr>
          <p:spPr bwMode="auto">
            <a:xfrm>
              <a:off x="5156" y="464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98" name="Text Box 48"/>
            <p:cNvSpPr txBox="1">
              <a:spLocks noChangeArrowheads="1"/>
            </p:cNvSpPr>
            <p:nvPr/>
          </p:nvSpPr>
          <p:spPr bwMode="auto">
            <a:xfrm>
              <a:off x="5238" y="393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99" name="Text Box 49"/>
            <p:cNvSpPr txBox="1">
              <a:spLocks noChangeArrowheads="1"/>
            </p:cNvSpPr>
            <p:nvPr/>
          </p:nvSpPr>
          <p:spPr bwMode="auto">
            <a:xfrm>
              <a:off x="5202" y="1116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201" name="Text Box 51"/>
            <p:cNvSpPr txBox="1">
              <a:spLocks noChangeArrowheads="1"/>
            </p:cNvSpPr>
            <p:nvPr/>
          </p:nvSpPr>
          <p:spPr bwMode="auto">
            <a:xfrm>
              <a:off x="4812" y="101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202" name="Text Box 53"/>
            <p:cNvSpPr txBox="1">
              <a:spLocks noChangeArrowheads="1"/>
            </p:cNvSpPr>
            <p:nvPr/>
          </p:nvSpPr>
          <p:spPr bwMode="auto">
            <a:xfrm>
              <a:off x="5418" y="938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203" name="Text Box 54"/>
            <p:cNvSpPr txBox="1">
              <a:spLocks noChangeArrowheads="1"/>
            </p:cNvSpPr>
            <p:nvPr/>
          </p:nvSpPr>
          <p:spPr bwMode="auto">
            <a:xfrm>
              <a:off x="5425" y="149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204" name="Text Box 56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205" name="Text Box 57"/>
            <p:cNvSpPr txBox="1">
              <a:spLocks noChangeArrowheads="1"/>
            </p:cNvSpPr>
            <p:nvPr/>
          </p:nvSpPr>
          <p:spPr bwMode="auto">
            <a:xfrm>
              <a:off x="5107" y="1713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800</a:t>
              </a:r>
            </a:p>
          </p:txBody>
        </p:sp>
        <p:sp>
          <p:nvSpPr>
            <p:cNvPr id="206" name="Text Box 58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207" name="Rectangle 59"/>
            <p:cNvSpPr>
              <a:spLocks noChangeArrowheads="1"/>
            </p:cNvSpPr>
            <p:nvPr/>
          </p:nvSpPr>
          <p:spPr bwMode="auto">
            <a:xfrm>
              <a:off x="4740" y="206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Text Box 60"/>
            <p:cNvSpPr txBox="1">
              <a:spLocks noChangeArrowheads="1"/>
            </p:cNvSpPr>
            <p:nvPr/>
          </p:nvSpPr>
          <p:spPr bwMode="auto">
            <a:xfrm>
              <a:off x="4726" y="2077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209" name="Text Box 61"/>
            <p:cNvSpPr txBox="1">
              <a:spLocks noChangeArrowheads="1"/>
            </p:cNvSpPr>
            <p:nvPr/>
          </p:nvSpPr>
          <p:spPr bwMode="auto">
            <a:xfrm>
              <a:off x="4740" y="2253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210" name="Rectangle 62"/>
            <p:cNvSpPr>
              <a:spLocks noChangeArrowheads="1"/>
            </p:cNvSpPr>
            <p:nvPr/>
          </p:nvSpPr>
          <p:spPr bwMode="auto">
            <a:xfrm>
              <a:off x="5102" y="210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63"/>
            <p:cNvSpPr>
              <a:spLocks noChangeArrowheads="1"/>
            </p:cNvSpPr>
            <p:nvPr/>
          </p:nvSpPr>
          <p:spPr bwMode="auto">
            <a:xfrm>
              <a:off x="5109" y="227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12" name="Text Box 64"/>
            <p:cNvSpPr txBox="1">
              <a:spLocks noChangeArrowheads="1"/>
            </p:cNvSpPr>
            <p:nvPr/>
          </p:nvSpPr>
          <p:spPr bwMode="auto">
            <a:xfrm>
              <a:off x="5095" y="2073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213" name="Text Box 65"/>
            <p:cNvSpPr txBox="1">
              <a:spLocks noChangeArrowheads="1"/>
            </p:cNvSpPr>
            <p:nvPr/>
          </p:nvSpPr>
          <p:spPr bwMode="auto">
            <a:xfrm>
              <a:off x="5089" y="2252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214" name="Text Box 66"/>
            <p:cNvSpPr txBox="1">
              <a:spLocks noChangeArrowheads="1"/>
            </p:cNvSpPr>
            <p:nvPr/>
          </p:nvSpPr>
          <p:spPr bwMode="auto">
            <a:xfrm>
              <a:off x="5202" y="204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215" name="Text Box 67"/>
            <p:cNvSpPr txBox="1">
              <a:spLocks noChangeArrowheads="1"/>
            </p:cNvSpPr>
            <p:nvPr/>
          </p:nvSpPr>
          <p:spPr bwMode="auto">
            <a:xfrm>
              <a:off x="5049" y="2060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216" name="Text Box 68"/>
            <p:cNvSpPr txBox="1">
              <a:spLocks noChangeArrowheads="1"/>
            </p:cNvSpPr>
            <p:nvPr/>
          </p:nvSpPr>
          <p:spPr bwMode="auto">
            <a:xfrm>
              <a:off x="5053" y="2236"/>
              <a:ext cx="46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err="1">
                  <a:solidFill>
                    <a:srgbClr val="FF0000"/>
                  </a:solidFill>
                </a:rPr>
                <a:t>nullptr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217" name="Text Box 69"/>
            <p:cNvSpPr txBox="1">
              <a:spLocks noChangeArrowheads="1"/>
            </p:cNvSpPr>
            <p:nvPr/>
          </p:nvSpPr>
          <p:spPr bwMode="auto">
            <a:xfrm>
              <a:off x="5428" y="2040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218" name="AutoShape 71"/>
            <p:cNvCxnSpPr>
              <a:cxnSpLocks noChangeShapeType="1"/>
            </p:cNvCxnSpPr>
            <p:nvPr/>
          </p:nvCxnSpPr>
          <p:spPr bwMode="auto">
            <a:xfrm flipH="1">
              <a:off x="5256" y="1805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504616" y="1768045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73" name="Text Box 103"/>
          <p:cNvSpPr txBox="1">
            <a:spLocks noChangeArrowheads="1"/>
          </p:cNvSpPr>
          <p:nvPr/>
        </p:nvSpPr>
        <p:spPr bwMode="auto">
          <a:xfrm>
            <a:off x="3110033" y="3728302"/>
            <a:ext cx="92685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1" name="Rectangle 230"/>
          <p:cNvSpPr/>
          <p:nvPr/>
        </p:nvSpPr>
        <p:spPr bwMode="auto">
          <a:xfrm>
            <a:off x="2980435" y="4046854"/>
            <a:ext cx="1693864" cy="6865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4" name="Text Box 64"/>
          <p:cNvSpPr txBox="1">
            <a:spLocks noChangeArrowheads="1"/>
          </p:cNvSpPr>
          <p:nvPr/>
        </p:nvSpPr>
        <p:spPr bwMode="auto">
          <a:xfrm>
            <a:off x="381001" y="914400"/>
            <a:ext cx="44684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Ok, let’s consider Case #1… deleting the top item in a list.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" name="Text Box 64"/>
          <p:cNvSpPr txBox="1">
            <a:spLocks noChangeArrowheads="1"/>
          </p:cNvSpPr>
          <p:nvPr/>
        </p:nvSpPr>
        <p:spPr bwMode="auto">
          <a:xfrm>
            <a:off x="381001" y="1873961"/>
            <a:ext cx="44684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Let’s kill our </a:t>
            </a:r>
            <a:r>
              <a:rPr lang="en-US" sz="2000">
                <a:solidFill>
                  <a:srgbClr val="FF0000"/>
                </a:solidFill>
              </a:rPr>
              <a:t>cat</a:t>
            </a:r>
            <a:r>
              <a:rPr lang="en-US" sz="2000">
                <a:solidFill>
                  <a:schemeClr val="tx1"/>
                </a:solidFill>
              </a:rPr>
              <a:t>.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08542" y="619810"/>
            <a:ext cx="4850925" cy="2269072"/>
          </a:xfrm>
          <a:prstGeom prst="rect">
            <a:avLst/>
          </a:prstGeom>
          <a:solidFill>
            <a:srgbClr val="FFFFFF">
              <a:alpha val="89804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6" name="Rounded Rectangular Callout 75"/>
          <p:cNvSpPr/>
          <p:nvPr/>
        </p:nvSpPr>
        <p:spPr bwMode="auto">
          <a:xfrm>
            <a:off x="1681937" y="1565016"/>
            <a:ext cx="3496733" cy="509566"/>
          </a:xfrm>
          <a:prstGeom prst="wedgeRoundRectCallout">
            <a:avLst>
              <a:gd name="adj1" fmla="val 66290"/>
              <a:gd name="adj2" fmla="val 1344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OK, so what’s our algorithm?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0264" y="229461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If</a:t>
            </a:r>
            <a:r>
              <a:rPr lang="en-US" sz="1600"/>
              <a:t> </a:t>
            </a:r>
            <a:r>
              <a:rPr lang="en-US" sz="1800"/>
              <a:t>the</a:t>
            </a:r>
            <a:r>
              <a:rPr lang="en-US" sz="1600"/>
              <a:t> </a:t>
            </a:r>
            <a:r>
              <a:rPr lang="en-US" sz="1800"/>
              <a:t>list’s</a:t>
            </a:r>
            <a:r>
              <a:rPr lang="en-US" sz="1600"/>
              <a:t> </a:t>
            </a:r>
            <a:r>
              <a:rPr lang="en-US" sz="1800"/>
              <a:t>empty</a:t>
            </a:r>
            <a:r>
              <a:rPr lang="en-US" sz="1600"/>
              <a:t> </a:t>
            </a:r>
            <a:r>
              <a:rPr lang="en-US" sz="1800"/>
              <a:t>then</a:t>
            </a:r>
            <a:r>
              <a:rPr lang="en-US" sz="1400"/>
              <a:t> </a:t>
            </a:r>
            <a:r>
              <a:rPr lang="en-US" sz="1800"/>
              <a:t>return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93361" y="2601432"/>
            <a:ext cx="33762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If the first node holds the</a:t>
            </a:r>
            <a:br>
              <a:rPr lang="en-US" sz="1800"/>
            </a:br>
            <a:r>
              <a:rPr lang="en-US" sz="1800"/>
              <a:t>  item we wish to delete then </a:t>
            </a:r>
          </a:p>
          <a:p>
            <a:pPr algn="l"/>
            <a:r>
              <a:rPr lang="en-US" sz="1800"/>
              <a:t> {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r>
              <a:rPr lang="en-US" sz="1800"/>
              <a:t> </a:t>
            </a:r>
          </a:p>
          <a:p>
            <a:pPr algn="l"/>
            <a:r>
              <a:rPr lang="en-US" sz="1800"/>
              <a:t> }</a:t>
            </a:r>
          </a:p>
        </p:txBody>
      </p:sp>
      <p:sp>
        <p:nvSpPr>
          <p:cNvPr id="84" name="Rounded Rectangular Callout 83"/>
          <p:cNvSpPr/>
          <p:nvPr/>
        </p:nvSpPr>
        <p:spPr bwMode="auto">
          <a:xfrm>
            <a:off x="65264" y="5235891"/>
            <a:ext cx="2784297" cy="1231315"/>
          </a:xfrm>
          <a:prstGeom prst="wedgeRoundRectCallout">
            <a:avLst>
              <a:gd name="adj1" fmla="val -1361"/>
              <a:gd name="adj2" fmla="val -13384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If so, we create a temporary pointer to remember where our </a:t>
            </a:r>
            <a:r>
              <a:rPr lang="en-US" sz="1800">
                <a:solidFill>
                  <a:srgbClr val="FF0000"/>
                </a:solidFill>
              </a:rPr>
              <a:t>target</a:t>
            </a:r>
            <a:r>
              <a:rPr lang="en-US" sz="1800">
                <a:solidFill>
                  <a:schemeClr val="tx1"/>
                </a:solidFill>
              </a:rPr>
              <a:t> node is located.</a:t>
            </a:r>
          </a:p>
        </p:txBody>
      </p:sp>
      <p:grpSp>
        <p:nvGrpSpPr>
          <p:cNvPr id="87" name="Group 2"/>
          <p:cNvGrpSpPr>
            <a:grpSpLocks/>
          </p:cNvGrpSpPr>
          <p:nvPr/>
        </p:nvGrpSpPr>
        <p:grpSpPr bwMode="auto">
          <a:xfrm>
            <a:off x="410329" y="3900488"/>
            <a:ext cx="1376560" cy="338147"/>
            <a:chOff x="3697" y="897"/>
            <a:chExt cx="1103" cy="213"/>
          </a:xfrm>
        </p:grpSpPr>
        <p:sp>
          <p:nvSpPr>
            <p:cNvPr id="88" name="Text Box 3"/>
            <p:cNvSpPr txBox="1">
              <a:spLocks noChangeArrowheads="1"/>
            </p:cNvSpPr>
            <p:nvPr/>
          </p:nvSpPr>
          <p:spPr bwMode="auto">
            <a:xfrm>
              <a:off x="3697" y="897"/>
              <a:ext cx="60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err="1">
                  <a:solidFill>
                    <a:schemeClr val="tx1"/>
                  </a:solidFill>
                  <a:cs typeface="Arial" charset="0"/>
                </a:rPr>
                <a:t>killMe</a:t>
              </a:r>
              <a:endParaRPr lang="en-US" sz="160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89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876585" y="3444117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err="1"/>
              <a:t>killMe</a:t>
            </a:r>
            <a:r>
              <a:rPr lang="en-US" sz="1800"/>
              <a:t> = address of top node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600482" y="3203231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/>
          </a:p>
        </p:txBody>
      </p:sp>
      <p:cxnSp>
        <p:nvCxnSpPr>
          <p:cNvPr id="12" name="Curved Connector 11"/>
          <p:cNvCxnSpPr>
            <a:stCxn id="89" idx="3"/>
            <a:endCxn id="220" idx="1"/>
          </p:cNvCxnSpPr>
          <p:nvPr/>
        </p:nvCxnSpPr>
        <p:spPr bwMode="auto">
          <a:xfrm>
            <a:off x="1786889" y="4076706"/>
            <a:ext cx="1199896" cy="178355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5899036" y="3811794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Update head to point to the</a:t>
            </a:r>
            <a:br>
              <a:rPr lang="en-US" sz="1800"/>
            </a:br>
            <a:r>
              <a:rPr lang="en-US" sz="1800"/>
              <a:t>second node in the list</a:t>
            </a:r>
          </a:p>
        </p:txBody>
      </p:sp>
      <p:cxnSp>
        <p:nvCxnSpPr>
          <p:cNvPr id="99" name="AutoShape 52"/>
          <p:cNvCxnSpPr>
            <a:cxnSpLocks noChangeShapeType="1"/>
          </p:cNvCxnSpPr>
          <p:nvPr/>
        </p:nvCxnSpPr>
        <p:spPr bwMode="auto">
          <a:xfrm rot="5400000">
            <a:off x="3482080" y="3605528"/>
            <a:ext cx="533400" cy="3492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Rectangle 99"/>
          <p:cNvSpPr/>
          <p:nvPr/>
        </p:nvSpPr>
        <p:spPr>
          <a:xfrm>
            <a:off x="3507204" y="4351506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1400</a:t>
            </a:r>
            <a:endParaRPr lang="en-US" sz="1600"/>
          </a:p>
        </p:txBody>
      </p:sp>
      <p:sp>
        <p:nvSpPr>
          <p:cNvPr id="101" name="Text Box 82"/>
          <p:cNvSpPr txBox="1">
            <a:spLocks noChangeArrowheads="1"/>
          </p:cNvSpPr>
          <p:nvPr/>
        </p:nvSpPr>
        <p:spPr bwMode="auto">
          <a:xfrm>
            <a:off x="3599555" y="320547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95192" y="479488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05005" y="3189087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cxnSp>
        <p:nvCxnSpPr>
          <p:cNvPr id="125" name="AutoShape 50"/>
          <p:cNvCxnSpPr>
            <a:cxnSpLocks noChangeShapeType="1"/>
          </p:cNvCxnSpPr>
          <p:nvPr/>
        </p:nvCxnSpPr>
        <p:spPr bwMode="auto">
          <a:xfrm flipH="1">
            <a:off x="3799585" y="4515166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Rectangle 128"/>
          <p:cNvSpPr/>
          <p:nvPr/>
        </p:nvSpPr>
        <p:spPr bwMode="auto">
          <a:xfrm>
            <a:off x="2987563" y="4076706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2849561" y="3121341"/>
            <a:ext cx="2209906" cy="3639055"/>
            <a:chOff x="2849561" y="3121341"/>
            <a:chExt cx="2209906" cy="3639055"/>
          </a:xfrm>
        </p:grpSpPr>
        <p:sp>
          <p:nvSpPr>
            <p:cNvPr id="29" name="Rectangle 28"/>
            <p:cNvSpPr/>
            <p:nvPr/>
          </p:nvSpPr>
          <p:spPr bwMode="auto">
            <a:xfrm>
              <a:off x="2849561" y="3121341"/>
              <a:ext cx="2209906" cy="363905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099123" y="3188855"/>
              <a:ext cx="1145533" cy="338137"/>
              <a:chOff x="3913900" y="2603586"/>
              <a:chExt cx="1145533" cy="338137"/>
            </a:xfrm>
          </p:grpSpPr>
          <p:sp>
            <p:nvSpPr>
              <p:cNvPr id="119" name="Rectangle 46"/>
              <p:cNvSpPr>
                <a:spLocks noChangeArrowheads="1"/>
              </p:cNvSpPr>
              <p:nvPr/>
            </p:nvSpPr>
            <p:spPr bwMode="auto">
              <a:xfrm>
                <a:off x="4501269" y="2659148"/>
                <a:ext cx="460375" cy="22225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Text Box 45"/>
              <p:cNvSpPr txBox="1">
                <a:spLocks noChangeArrowheads="1"/>
              </p:cNvSpPr>
              <p:nvPr/>
            </p:nvSpPr>
            <p:spPr bwMode="auto">
              <a:xfrm>
                <a:off x="3913900" y="2603586"/>
                <a:ext cx="641350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head</a:t>
                </a:r>
              </a:p>
            </p:txBody>
          </p:sp>
          <p:sp>
            <p:nvSpPr>
              <p:cNvPr id="116" name="Text Box 82"/>
              <p:cNvSpPr txBox="1">
                <a:spLocks noChangeArrowheads="1"/>
              </p:cNvSpPr>
              <p:nvPr/>
            </p:nvSpPr>
            <p:spPr bwMode="auto">
              <a:xfrm>
                <a:off x="4403484" y="2632820"/>
                <a:ext cx="655949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 algn="ctr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err="1">
                    <a:solidFill>
                      <a:srgbClr val="FF0000"/>
                    </a:solidFill>
                  </a:rPr>
                  <a:t>nullptr</a:t>
                </a:r>
                <a:endParaRPr lang="en-US" sz="120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8" name="Rounded Rectangular Callout 77"/>
          <p:cNvSpPr/>
          <p:nvPr/>
        </p:nvSpPr>
        <p:spPr bwMode="auto">
          <a:xfrm>
            <a:off x="102743" y="704409"/>
            <a:ext cx="3587306" cy="1569662"/>
          </a:xfrm>
          <a:prstGeom prst="wedgeRoundRectCallout">
            <a:avLst>
              <a:gd name="adj1" fmla="val 55419"/>
              <a:gd name="adj2" fmla="val 11447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Well, first we need to make sure the list isn’t </a:t>
            </a:r>
            <a:r>
              <a:rPr lang="en-US" sz="1800">
                <a:solidFill>
                  <a:srgbClr val="FF0000"/>
                </a:solidFill>
              </a:rPr>
              <a:t>empty</a:t>
            </a:r>
            <a:r>
              <a:rPr lang="en-US" sz="1800">
                <a:solidFill>
                  <a:schemeClr val="tx1"/>
                </a:solidFill>
              </a:rPr>
              <a:t>!!!</a:t>
            </a:r>
            <a:br>
              <a:rPr lang="en-US" sz="1800">
                <a:solidFill>
                  <a:schemeClr val="tx1"/>
                </a:solidFill>
              </a:rPr>
            </a:br>
            <a:br>
              <a:rPr lang="en-US" sz="105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If it is empty, there’s nothing to delete – so we just return!</a:t>
            </a:r>
          </a:p>
        </p:txBody>
      </p:sp>
      <p:sp>
        <p:nvSpPr>
          <p:cNvPr id="96" name="Rounded Rectangular Callout 95"/>
          <p:cNvSpPr/>
          <p:nvPr/>
        </p:nvSpPr>
        <p:spPr bwMode="auto">
          <a:xfrm>
            <a:off x="227360" y="1247970"/>
            <a:ext cx="3142013" cy="1415981"/>
          </a:xfrm>
          <a:prstGeom prst="wedgeRoundRectCallout">
            <a:avLst>
              <a:gd name="adj1" fmla="val 68942"/>
              <a:gd name="adj2" fmla="val 9303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Then we update our head pointer…</a:t>
            </a:r>
            <a:br>
              <a:rPr lang="en-US" sz="1800">
                <a:solidFill>
                  <a:schemeClr val="tx1"/>
                </a:solidFill>
              </a:rPr>
            </a:br>
            <a:br>
              <a:rPr lang="en-US" sz="12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so it points to the node after our target node.</a:t>
            </a:r>
          </a:p>
        </p:txBody>
      </p:sp>
      <p:sp>
        <p:nvSpPr>
          <p:cNvPr id="123" name="Rounded Rectangular Callout 122"/>
          <p:cNvSpPr/>
          <p:nvPr/>
        </p:nvSpPr>
        <p:spPr bwMode="auto">
          <a:xfrm>
            <a:off x="92251" y="5189853"/>
            <a:ext cx="2888184" cy="1231315"/>
          </a:xfrm>
          <a:prstGeom prst="wedgeRoundRectCallout">
            <a:avLst>
              <a:gd name="adj1" fmla="val -1361"/>
              <a:gd name="adj2" fmla="val -13384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Now we delete our target node… </a:t>
            </a:r>
            <a:br>
              <a:rPr lang="en-US" sz="1800">
                <a:solidFill>
                  <a:schemeClr val="tx1"/>
                </a:solidFill>
              </a:rPr>
            </a:br>
            <a:br>
              <a:rPr lang="en-US" sz="11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using our </a:t>
            </a:r>
            <a:r>
              <a:rPr lang="en-US" sz="1800" err="1">
                <a:solidFill>
                  <a:srgbClr val="FF0000"/>
                </a:solidFill>
              </a:rPr>
              <a:t>killMe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pointer!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899036" y="4420843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Delete our target node</a:t>
            </a:r>
          </a:p>
        </p:txBody>
      </p:sp>
      <p:cxnSp>
        <p:nvCxnSpPr>
          <p:cNvPr id="102" name="Curved Connector 101"/>
          <p:cNvCxnSpPr>
            <a:stCxn id="111" idx="3"/>
            <a:endCxn id="18" idx="3"/>
          </p:cNvCxnSpPr>
          <p:nvPr/>
        </p:nvCxnSpPr>
        <p:spPr bwMode="auto">
          <a:xfrm flipH="1">
            <a:off x="4148788" y="3373753"/>
            <a:ext cx="9813" cy="1605801"/>
          </a:xfrm>
          <a:prstGeom prst="curvedConnector3">
            <a:avLst>
              <a:gd name="adj1" fmla="val -6098747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Rounded Rectangular Callout 126"/>
          <p:cNvSpPr/>
          <p:nvPr/>
        </p:nvSpPr>
        <p:spPr bwMode="auto">
          <a:xfrm>
            <a:off x="2169466" y="3670311"/>
            <a:ext cx="3142013" cy="860746"/>
          </a:xfrm>
          <a:prstGeom prst="wedgeRoundRectCallout">
            <a:avLst>
              <a:gd name="adj1" fmla="val 68942"/>
              <a:gd name="adj2" fmla="val 9303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Finally, let’s return once we’re done!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05221" y="478871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Return – we’re done</a:t>
            </a:r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227360" y="1489240"/>
            <a:ext cx="3587306" cy="1095902"/>
          </a:xfrm>
          <a:prstGeom prst="wedgeRoundRectCallout">
            <a:avLst>
              <a:gd name="adj1" fmla="val 55419"/>
              <a:gd name="adj2" fmla="val 11447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Next we need to check if the </a:t>
            </a:r>
            <a:r>
              <a:rPr lang="en-US" sz="1800">
                <a:solidFill>
                  <a:srgbClr val="C00000"/>
                </a:solidFill>
              </a:rPr>
              <a:t>first node </a:t>
            </a:r>
            <a:r>
              <a:rPr lang="en-US" sz="1800">
                <a:solidFill>
                  <a:schemeClr val="tx1"/>
                </a:solidFill>
              </a:rPr>
              <a:t>holds the item we want to remove.</a:t>
            </a:r>
          </a:p>
        </p:txBody>
      </p:sp>
    </p:spTree>
    <p:extLst>
      <p:ext uri="{BB962C8B-B14F-4D97-AF65-F5344CB8AC3E}">
        <p14:creationId xmlns:p14="http://schemas.microsoft.com/office/powerpoint/2010/main" val="7991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6403E-6 L -0.0382 0.1452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72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53158E-6 L -0.27153 0.1038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5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162 L 0.01024 -0.16724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8443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73" grpId="2"/>
      <p:bldP spid="73" grpId="3"/>
      <p:bldP spid="231" grpId="0" animBg="1"/>
      <p:bldP spid="74" grpId="0" build="p"/>
      <p:bldP spid="75" grpId="0" build="p"/>
      <p:bldP spid="94" grpId="0" animBg="1"/>
      <p:bldP spid="76" grpId="0" animBg="1"/>
      <p:bldP spid="76" grpId="1" animBg="1"/>
      <p:bldP spid="8" grpId="0"/>
      <p:bldP spid="83" grpId="0"/>
      <p:bldP spid="84" grpId="0" animBg="1"/>
      <p:bldP spid="84" grpId="1" animBg="1"/>
      <p:bldP spid="91" grpId="0"/>
      <p:bldP spid="92" grpId="0"/>
      <p:bldP spid="92" grpId="1"/>
      <p:bldP spid="92" grpId="2"/>
      <p:bldP spid="98" grpId="0"/>
      <p:bldP spid="100" grpId="0"/>
      <p:bldP spid="100" grpId="1"/>
      <p:bldP spid="101" grpId="0"/>
      <p:bldP spid="129" grpId="0" animBg="1"/>
      <p:bldP spid="129" grpId="1" animBg="1"/>
      <p:bldP spid="78" grpId="0" animBg="1"/>
      <p:bldP spid="78" grpId="1" animBg="1"/>
      <p:bldP spid="96" grpId="0" animBg="1"/>
      <p:bldP spid="96" grpId="1" animBg="1"/>
      <p:bldP spid="123" grpId="0" animBg="1"/>
      <p:bldP spid="123" grpId="1" animBg="1"/>
      <p:bldP spid="124" grpId="0"/>
      <p:bldP spid="127" grpId="0" animBg="1"/>
      <p:bldP spid="127" grpId="1" animBg="1"/>
      <p:bldP spid="128" grpId="0"/>
      <p:bldP spid="81" grpId="0" animBg="1"/>
      <p:bldP spid="81" grpId="1" animBg="1"/>
      <p:bldP spid="81" grpId="2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53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Deleting an Item </a:t>
            </a:r>
            <a:r>
              <a:rPr lang="en-US" sz="2400"/>
              <a:t>in a Linked List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r>
                <a:rPr lang="en-US" sz="1800"/>
                <a:t>}</a:t>
              </a:r>
            </a:p>
            <a:p>
              <a:r>
                <a:rPr lang="en-US" sz="1800"/>
                <a:t>…</a:t>
              </a:r>
            </a:p>
          </p:txBody>
        </p: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504616" y="1768045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0264" y="229461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If</a:t>
            </a:r>
            <a:r>
              <a:rPr lang="en-US" sz="1600"/>
              <a:t> </a:t>
            </a:r>
            <a:r>
              <a:rPr lang="en-US" sz="1800"/>
              <a:t>the</a:t>
            </a:r>
            <a:r>
              <a:rPr lang="en-US" sz="1600"/>
              <a:t> </a:t>
            </a:r>
            <a:r>
              <a:rPr lang="en-US" sz="1800"/>
              <a:t>list’s</a:t>
            </a:r>
            <a:r>
              <a:rPr lang="en-US" sz="1600"/>
              <a:t> </a:t>
            </a:r>
            <a:r>
              <a:rPr lang="en-US" sz="1800"/>
              <a:t>empty</a:t>
            </a:r>
            <a:r>
              <a:rPr lang="en-US" sz="1600"/>
              <a:t> </a:t>
            </a:r>
            <a:r>
              <a:rPr lang="en-US" sz="1800"/>
              <a:t>then</a:t>
            </a:r>
            <a:r>
              <a:rPr lang="en-US" sz="1400"/>
              <a:t> </a:t>
            </a:r>
            <a:r>
              <a:rPr lang="en-US" sz="1800"/>
              <a:t>return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93361" y="2601432"/>
            <a:ext cx="338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 </a:t>
            </a:r>
          </a:p>
          <a:p>
            <a:pPr algn="l"/>
            <a:r>
              <a:rPr lang="en-US" sz="1800"/>
              <a:t> {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r>
              <a:rPr lang="en-US" sz="1800"/>
              <a:t> </a:t>
            </a:r>
          </a:p>
          <a:p>
            <a:pPr algn="l"/>
            <a:r>
              <a:rPr lang="en-US" sz="1800"/>
              <a:t> }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876585" y="3444117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err="1"/>
              <a:t>killMe</a:t>
            </a:r>
            <a:r>
              <a:rPr lang="en-US" sz="1800"/>
              <a:t> = address of top node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899036" y="3811794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Update head to point to the</a:t>
            </a:r>
            <a:br>
              <a:rPr lang="en-US" sz="1800"/>
            </a:br>
            <a:r>
              <a:rPr lang="en-US" sz="1800"/>
              <a:t>second node in the list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899036" y="4420843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Delete our target node</a:t>
            </a:r>
          </a:p>
        </p:txBody>
      </p:sp>
      <p:sp>
        <p:nvSpPr>
          <p:cNvPr id="86" name="Text Box 83"/>
          <p:cNvSpPr txBox="1">
            <a:spLocks noChangeArrowheads="1"/>
          </p:cNvSpPr>
          <p:nvPr/>
        </p:nvSpPr>
        <p:spPr bwMode="auto">
          <a:xfrm>
            <a:off x="284742" y="968549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OK, let’s see the C++ code now!</a:t>
            </a:r>
          </a:p>
        </p:txBody>
      </p:sp>
      <p:grpSp>
        <p:nvGrpSpPr>
          <p:cNvPr id="90" name="Group 86"/>
          <p:cNvGrpSpPr>
            <a:grpSpLocks/>
          </p:cNvGrpSpPr>
          <p:nvPr/>
        </p:nvGrpSpPr>
        <p:grpSpPr bwMode="auto">
          <a:xfrm>
            <a:off x="2958210" y="3121341"/>
            <a:ext cx="1727201" cy="3255962"/>
            <a:chOff x="4726" y="393"/>
            <a:chExt cx="1088" cy="2051"/>
          </a:xfrm>
        </p:grpSpPr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4749" y="1539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30"/>
            <p:cNvSpPr txBox="1">
              <a:spLocks noChangeArrowheads="1"/>
            </p:cNvSpPr>
            <p:nvPr/>
          </p:nvSpPr>
          <p:spPr bwMode="auto">
            <a:xfrm>
              <a:off x="4749" y="1546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97" name="Text Box 31"/>
            <p:cNvSpPr txBox="1">
              <a:spLocks noChangeArrowheads="1"/>
            </p:cNvSpPr>
            <p:nvPr/>
          </p:nvSpPr>
          <p:spPr bwMode="auto">
            <a:xfrm>
              <a:off x="4749" y="1716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03" name="Rectangle 32"/>
            <p:cNvSpPr>
              <a:spLocks noChangeArrowheads="1"/>
            </p:cNvSpPr>
            <p:nvPr/>
          </p:nvSpPr>
          <p:spPr bwMode="auto">
            <a:xfrm>
              <a:off x="5111" y="1574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33"/>
            <p:cNvSpPr>
              <a:spLocks noChangeArrowheads="1"/>
            </p:cNvSpPr>
            <p:nvPr/>
          </p:nvSpPr>
          <p:spPr bwMode="auto">
            <a:xfrm>
              <a:off x="5111" y="174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5" name="Text Box 34"/>
            <p:cNvSpPr txBox="1">
              <a:spLocks noChangeArrowheads="1"/>
            </p:cNvSpPr>
            <p:nvPr/>
          </p:nvSpPr>
          <p:spPr bwMode="auto">
            <a:xfrm>
              <a:off x="5046" y="1539"/>
              <a:ext cx="4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“dog”</a:t>
              </a:r>
            </a:p>
          </p:txBody>
        </p:sp>
        <p:sp>
          <p:nvSpPr>
            <p:cNvPr id="106" name="Text Box 35"/>
            <p:cNvSpPr txBox="1">
              <a:spLocks noChangeArrowheads="1"/>
            </p:cNvSpPr>
            <p:nvPr/>
          </p:nvSpPr>
          <p:spPr bwMode="auto">
            <a:xfrm>
              <a:off x="5098" y="1725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107" name="Group 36"/>
            <p:cNvGrpSpPr>
              <a:grpSpLocks/>
            </p:cNvGrpSpPr>
            <p:nvPr/>
          </p:nvGrpSpPr>
          <p:grpSpPr bwMode="auto">
            <a:xfrm>
              <a:off x="4744" y="976"/>
              <a:ext cx="772" cy="397"/>
              <a:chOff x="4608" y="1655"/>
              <a:chExt cx="1024" cy="546"/>
            </a:xfrm>
          </p:grpSpPr>
          <p:sp>
            <p:nvSpPr>
              <p:cNvPr id="138" name="Rectangle 37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Text Box 38"/>
              <p:cNvSpPr txBox="1">
                <a:spLocks noChangeArrowheads="1"/>
              </p:cNvSpPr>
              <p:nvPr/>
            </p:nvSpPr>
            <p:spPr bwMode="auto">
              <a:xfrm>
                <a:off x="4608" y="1679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140" name="Text Box 39"/>
              <p:cNvSpPr txBox="1">
                <a:spLocks noChangeArrowheads="1"/>
              </p:cNvSpPr>
              <p:nvPr/>
            </p:nvSpPr>
            <p:spPr bwMode="auto">
              <a:xfrm>
                <a:off x="4608" y="1911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141" name="Rectangle 40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Rectangle 41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" name="Text Box 42"/>
              <p:cNvSpPr txBox="1">
                <a:spLocks noChangeArrowheads="1"/>
              </p:cNvSpPr>
              <p:nvPr/>
            </p:nvSpPr>
            <p:spPr bwMode="auto">
              <a:xfrm>
                <a:off x="5015" y="1655"/>
                <a:ext cx="61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/>
                  <a:t>“cat”</a:t>
                </a:r>
              </a:p>
            </p:txBody>
          </p:sp>
          <p:sp>
            <p:nvSpPr>
              <p:cNvPr id="144" name="Text Box 43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4819" y="441"/>
              <a:ext cx="4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head</a:t>
              </a: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5193" y="477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5156" y="464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5238" y="393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13" name="Text Box 49"/>
            <p:cNvSpPr txBox="1">
              <a:spLocks noChangeArrowheads="1"/>
            </p:cNvSpPr>
            <p:nvPr/>
          </p:nvSpPr>
          <p:spPr bwMode="auto">
            <a:xfrm>
              <a:off x="5202" y="1116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17" name="Text Box 53"/>
            <p:cNvSpPr txBox="1">
              <a:spLocks noChangeArrowheads="1"/>
            </p:cNvSpPr>
            <p:nvPr/>
          </p:nvSpPr>
          <p:spPr bwMode="auto">
            <a:xfrm>
              <a:off x="5418" y="938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118" name="Text Box 54"/>
            <p:cNvSpPr txBox="1">
              <a:spLocks noChangeArrowheads="1"/>
            </p:cNvSpPr>
            <p:nvPr/>
          </p:nvSpPr>
          <p:spPr bwMode="auto">
            <a:xfrm>
              <a:off x="5425" y="149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120" name="Text Box 56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5107" y="1713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800</a:t>
              </a: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4740" y="206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4726" y="2067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4740" y="2243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5102" y="210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5109" y="227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1" name="Text Box 64"/>
            <p:cNvSpPr txBox="1">
              <a:spLocks noChangeArrowheads="1"/>
            </p:cNvSpPr>
            <p:nvPr/>
          </p:nvSpPr>
          <p:spPr bwMode="auto">
            <a:xfrm>
              <a:off x="5095" y="2073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2" name="Text Box 65"/>
            <p:cNvSpPr txBox="1">
              <a:spLocks noChangeArrowheads="1"/>
            </p:cNvSpPr>
            <p:nvPr/>
          </p:nvSpPr>
          <p:spPr bwMode="auto">
            <a:xfrm>
              <a:off x="5089" y="2252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3" name="Text Box 66"/>
            <p:cNvSpPr txBox="1">
              <a:spLocks noChangeArrowheads="1"/>
            </p:cNvSpPr>
            <p:nvPr/>
          </p:nvSpPr>
          <p:spPr bwMode="auto">
            <a:xfrm>
              <a:off x="5202" y="204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34" name="Text Box 67"/>
            <p:cNvSpPr txBox="1">
              <a:spLocks noChangeArrowheads="1"/>
            </p:cNvSpPr>
            <p:nvPr/>
          </p:nvSpPr>
          <p:spPr bwMode="auto">
            <a:xfrm>
              <a:off x="5049" y="2060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135" name="Text Box 68"/>
            <p:cNvSpPr txBox="1">
              <a:spLocks noChangeArrowheads="1"/>
            </p:cNvSpPr>
            <p:nvPr/>
          </p:nvSpPr>
          <p:spPr bwMode="auto">
            <a:xfrm>
              <a:off x="5053" y="2236"/>
              <a:ext cx="46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err="1">
                  <a:solidFill>
                    <a:srgbClr val="FF0000"/>
                  </a:solidFill>
                </a:rPr>
                <a:t>nullptr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5428" y="2040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137" name="AutoShape 71"/>
            <p:cNvCxnSpPr>
              <a:cxnSpLocks noChangeShapeType="1"/>
            </p:cNvCxnSpPr>
            <p:nvPr/>
          </p:nvCxnSpPr>
          <p:spPr bwMode="auto">
            <a:xfrm flipH="1">
              <a:off x="5256" y="1805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7" name="AutoShape 52"/>
          <p:cNvCxnSpPr>
            <a:cxnSpLocks noChangeShapeType="1"/>
          </p:cNvCxnSpPr>
          <p:nvPr/>
        </p:nvCxnSpPr>
        <p:spPr bwMode="auto">
          <a:xfrm rot="5400000">
            <a:off x="3482080" y="3605528"/>
            <a:ext cx="533400" cy="3492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Text Box 82"/>
          <p:cNvSpPr txBox="1">
            <a:spLocks noChangeArrowheads="1"/>
          </p:cNvSpPr>
          <p:nvPr/>
        </p:nvSpPr>
        <p:spPr bwMode="auto">
          <a:xfrm>
            <a:off x="3599555" y="320547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1000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895192" y="479488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905005" y="3189087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cxnSp>
        <p:nvCxnSpPr>
          <p:cNvPr id="152" name="AutoShape 50"/>
          <p:cNvCxnSpPr>
            <a:cxnSpLocks noChangeShapeType="1"/>
          </p:cNvCxnSpPr>
          <p:nvPr/>
        </p:nvCxnSpPr>
        <p:spPr bwMode="auto">
          <a:xfrm flipH="1">
            <a:off x="3799585" y="4515166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Rounded Rectangular Callout 161"/>
          <p:cNvSpPr/>
          <p:nvPr/>
        </p:nvSpPr>
        <p:spPr bwMode="auto">
          <a:xfrm>
            <a:off x="959804" y="1656465"/>
            <a:ext cx="3531598" cy="822820"/>
          </a:xfrm>
          <a:prstGeom prst="wedgeRoundRectCallout">
            <a:avLst>
              <a:gd name="adj1" fmla="val 86260"/>
              <a:gd name="adj2" fmla="val 487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br>
              <a:rPr lang="en-US" sz="500">
                <a:solidFill>
                  <a:schemeClr val="tx1"/>
                </a:solidFill>
                <a:cs typeface="Arial" charset="0"/>
              </a:rPr>
            </a:br>
            <a:r>
              <a:rPr lang="en-US" sz="1600">
                <a:solidFill>
                  <a:schemeClr val="tx1"/>
                </a:solidFill>
                <a:cs typeface="Arial" charset="0"/>
              </a:rPr>
              <a:t>OK, so how do we determine if our linked list is empty?</a:t>
            </a:r>
            <a:endParaRPr lang="en-US" sz="1600">
              <a:solidFill>
                <a:srgbClr val="6600CC"/>
              </a:solidFill>
              <a:cs typeface="Arial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703641" y="2294619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if (head == </a:t>
            </a:r>
            <a:r>
              <a:rPr lang="en-US" sz="1800" err="1">
                <a:solidFill>
                  <a:srgbClr val="FF0000"/>
                </a:solidFill>
              </a:rPr>
              <a:t>nullptr</a:t>
            </a:r>
            <a:r>
              <a:rPr lang="en-US" sz="1800">
                <a:solidFill>
                  <a:srgbClr val="6600CC"/>
                </a:solidFill>
              </a:rPr>
              <a:t>) return;</a:t>
            </a:r>
            <a:endParaRPr lang="en-US" sz="1700">
              <a:solidFill>
                <a:srgbClr val="6600CC"/>
              </a:solidFill>
            </a:endParaRPr>
          </a:p>
        </p:txBody>
      </p:sp>
      <p:sp>
        <p:nvSpPr>
          <p:cNvPr id="164" name="Line 14"/>
          <p:cNvSpPr>
            <a:spLocks noChangeShapeType="1"/>
          </p:cNvSpPr>
          <p:nvPr/>
        </p:nvSpPr>
        <p:spPr bwMode="auto">
          <a:xfrm>
            <a:off x="5485911" y="24792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6" name="Rounded Rectangular Callout 165"/>
          <p:cNvSpPr/>
          <p:nvPr/>
        </p:nvSpPr>
        <p:spPr bwMode="auto">
          <a:xfrm>
            <a:off x="959804" y="2105115"/>
            <a:ext cx="3531598" cy="822820"/>
          </a:xfrm>
          <a:prstGeom prst="wedgeRoundRectCallout">
            <a:avLst>
              <a:gd name="adj1" fmla="val 86260"/>
              <a:gd name="adj2" fmla="val 487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Next, now how do we determine if the first node holds the value we want to delete?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703627" y="25891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/>
              <a:t>If the first node holds the</a:t>
            </a:r>
            <a:br>
              <a:rPr lang="en-US" sz="1800"/>
            </a:br>
            <a:r>
              <a:rPr lang="en-US" sz="1800"/>
              <a:t>  item we wish to delete then </a:t>
            </a:r>
          </a:p>
        </p:txBody>
      </p:sp>
      <p:sp>
        <p:nvSpPr>
          <p:cNvPr id="238" name="Rectangle 237"/>
          <p:cNvSpPr/>
          <p:nvPr/>
        </p:nvSpPr>
        <p:spPr bwMode="auto">
          <a:xfrm>
            <a:off x="2969171" y="4069561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736299" y="288303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if (head-&gt;value == v)</a:t>
            </a:r>
            <a:endParaRPr lang="en-US" sz="1700">
              <a:solidFill>
                <a:srgbClr val="6600CC"/>
              </a:solidFill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1384544" y="3718701"/>
            <a:ext cx="2143369" cy="1084263"/>
          </a:xfrm>
          <a:prstGeom prst="rightArrow">
            <a:avLst>
              <a:gd name="adj1" fmla="val 6004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Compares this value…</a:t>
            </a:r>
          </a:p>
        </p:txBody>
      </p:sp>
      <p:sp>
        <p:nvSpPr>
          <p:cNvPr id="10" name="Down Arrow 9"/>
          <p:cNvSpPr/>
          <p:nvPr/>
        </p:nvSpPr>
        <p:spPr bwMode="auto">
          <a:xfrm>
            <a:off x="7104245" y="503228"/>
            <a:ext cx="2057728" cy="1299974"/>
          </a:xfrm>
          <a:prstGeom prst="downArrow">
            <a:avLst>
              <a:gd name="adj1" fmla="val 6785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against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b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input parameter.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8" name="Rounded Rectangular Callout 167"/>
          <p:cNvSpPr/>
          <p:nvPr/>
        </p:nvSpPr>
        <p:spPr bwMode="auto">
          <a:xfrm>
            <a:off x="1112204" y="2818748"/>
            <a:ext cx="3531598" cy="822820"/>
          </a:xfrm>
          <a:prstGeom prst="wedgeRoundRectCallout">
            <a:avLst>
              <a:gd name="adj1" fmla="val 86260"/>
              <a:gd name="adj2" fmla="val 487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Now let’s create a temporary pointer and set its value to the top node’s address.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876585" y="3470045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Node *</a:t>
            </a:r>
            <a:r>
              <a:rPr lang="en-US" sz="1800" err="1">
                <a:solidFill>
                  <a:srgbClr val="6600CC"/>
                </a:solidFill>
              </a:rPr>
              <a:t>killMe</a:t>
            </a:r>
            <a:r>
              <a:rPr lang="en-US" sz="1800">
                <a:solidFill>
                  <a:srgbClr val="6600CC"/>
                </a:solidFill>
              </a:rPr>
              <a:t> = head;</a:t>
            </a:r>
            <a:endParaRPr lang="en-US" sz="1700">
              <a:solidFill>
                <a:srgbClr val="6600CC"/>
              </a:solidFill>
            </a:endParaRPr>
          </a:p>
        </p:txBody>
      </p:sp>
      <p:sp>
        <p:nvSpPr>
          <p:cNvPr id="170" name="Line 14"/>
          <p:cNvSpPr>
            <a:spLocks noChangeShapeType="1"/>
          </p:cNvSpPr>
          <p:nvPr/>
        </p:nvSpPr>
        <p:spPr bwMode="auto">
          <a:xfrm>
            <a:off x="5529586" y="30676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72210" y="1425632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“cat”</a:t>
            </a:r>
          </a:p>
        </p:txBody>
      </p:sp>
      <p:sp>
        <p:nvSpPr>
          <p:cNvPr id="171" name="Line 14"/>
          <p:cNvSpPr>
            <a:spLocks noChangeShapeType="1"/>
          </p:cNvSpPr>
          <p:nvPr/>
        </p:nvSpPr>
        <p:spPr bwMode="auto">
          <a:xfrm>
            <a:off x="5616199" y="364156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72" name="Group 2"/>
          <p:cNvGrpSpPr>
            <a:grpSpLocks/>
          </p:cNvGrpSpPr>
          <p:nvPr/>
        </p:nvGrpSpPr>
        <p:grpSpPr bwMode="auto">
          <a:xfrm>
            <a:off x="410329" y="3900488"/>
            <a:ext cx="1376560" cy="338147"/>
            <a:chOff x="3697" y="897"/>
            <a:chExt cx="1103" cy="213"/>
          </a:xfrm>
        </p:grpSpPr>
        <p:sp>
          <p:nvSpPr>
            <p:cNvPr id="173" name="Text Box 3"/>
            <p:cNvSpPr txBox="1">
              <a:spLocks noChangeArrowheads="1"/>
            </p:cNvSpPr>
            <p:nvPr/>
          </p:nvSpPr>
          <p:spPr bwMode="auto">
            <a:xfrm>
              <a:off x="3697" y="897"/>
              <a:ext cx="60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err="1">
                  <a:solidFill>
                    <a:schemeClr val="tx1"/>
                  </a:solidFill>
                  <a:cs typeface="Arial" charset="0"/>
                </a:rPr>
                <a:t>killMe</a:t>
              </a:r>
              <a:endParaRPr lang="en-US" sz="160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75" name="Rectangle 174"/>
          <p:cNvSpPr/>
          <p:nvPr/>
        </p:nvSpPr>
        <p:spPr>
          <a:xfrm>
            <a:off x="3594709" y="3206290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/>
          </a:p>
        </p:txBody>
      </p:sp>
      <p:sp>
        <p:nvSpPr>
          <p:cNvPr id="180" name="Rounded Rectangular Callout 179"/>
          <p:cNvSpPr/>
          <p:nvPr/>
        </p:nvSpPr>
        <p:spPr bwMode="auto">
          <a:xfrm>
            <a:off x="1153813" y="2003534"/>
            <a:ext cx="3531598" cy="822820"/>
          </a:xfrm>
          <a:prstGeom prst="wedgeRoundRectCallout">
            <a:avLst>
              <a:gd name="adj1" fmla="val 86568"/>
              <a:gd name="adj2" fmla="val 19296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Now let’s update our head pointer so it points to the second node.</a:t>
            </a:r>
          </a:p>
        </p:txBody>
      </p:sp>
      <p:sp>
        <p:nvSpPr>
          <p:cNvPr id="182" name="Right Arrow 181"/>
          <p:cNvSpPr/>
          <p:nvPr/>
        </p:nvSpPr>
        <p:spPr bwMode="auto">
          <a:xfrm>
            <a:off x="663191" y="2793559"/>
            <a:ext cx="2472802" cy="1084263"/>
          </a:xfrm>
          <a:prstGeom prst="rightArrow">
            <a:avLst>
              <a:gd name="adj1" fmla="val 6004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Let’s copy it into our head pointer.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889818" y="3930919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head = </a:t>
            </a:r>
            <a:r>
              <a:rPr lang="en-US" sz="1800" err="1">
                <a:solidFill>
                  <a:srgbClr val="6600CC"/>
                </a:solidFill>
              </a:rPr>
              <a:t>killMe</a:t>
            </a:r>
            <a:r>
              <a:rPr lang="en-US" sz="1800">
                <a:solidFill>
                  <a:srgbClr val="6600CC"/>
                </a:solidFill>
              </a:rPr>
              <a:t>-&gt;next;</a:t>
            </a:r>
            <a:endParaRPr lang="en-US" sz="1700">
              <a:solidFill>
                <a:srgbClr val="6600CC"/>
              </a:solidFill>
            </a:endParaRPr>
          </a:p>
        </p:txBody>
      </p:sp>
      <p:sp>
        <p:nvSpPr>
          <p:cNvPr id="184" name="Right Arrow 183"/>
          <p:cNvSpPr/>
          <p:nvPr/>
        </p:nvSpPr>
        <p:spPr bwMode="auto">
          <a:xfrm rot="20490768">
            <a:off x="614764" y="4412698"/>
            <a:ext cx="2540244" cy="1052976"/>
          </a:xfrm>
          <a:prstGeom prst="rightArrow">
            <a:avLst>
              <a:gd name="adj1" fmla="val 67316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can be found in </a:t>
            </a:r>
            <a:r>
              <a:rPr kumimoji="0" lang="en-US" sz="1800" b="0" i="0" u="none" strike="noStrike" cap="none" normalizeH="0" err="1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killMe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-&gt;next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5" name="Line 14"/>
          <p:cNvSpPr>
            <a:spLocks noChangeShapeType="1"/>
          </p:cNvSpPr>
          <p:nvPr/>
        </p:nvSpPr>
        <p:spPr bwMode="auto">
          <a:xfrm>
            <a:off x="5652284" y="41071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497419" y="4353032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1400</a:t>
            </a:r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3932620" y="3175512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891498" y="4414677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delete </a:t>
            </a:r>
            <a:r>
              <a:rPr lang="en-US" sz="1800" err="1">
                <a:solidFill>
                  <a:srgbClr val="6600CC"/>
                </a:solidFill>
              </a:rPr>
              <a:t>killMe</a:t>
            </a:r>
            <a:r>
              <a:rPr lang="en-US" sz="1800">
                <a:solidFill>
                  <a:srgbClr val="6600CC"/>
                </a:solidFill>
              </a:rPr>
              <a:t>;</a:t>
            </a:r>
            <a:endParaRPr lang="en-US" sz="1700">
              <a:solidFill>
                <a:srgbClr val="6600CC"/>
              </a:solidFill>
            </a:endParaRPr>
          </a:p>
        </p:txBody>
      </p:sp>
      <p:sp>
        <p:nvSpPr>
          <p:cNvPr id="232" name="Line 14"/>
          <p:cNvSpPr>
            <a:spLocks noChangeShapeType="1"/>
          </p:cNvSpPr>
          <p:nvPr/>
        </p:nvSpPr>
        <p:spPr bwMode="auto">
          <a:xfrm>
            <a:off x="5676916" y="46096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2878004" y="3856059"/>
            <a:ext cx="1765798" cy="107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26" name="Curved Connector 225"/>
          <p:cNvCxnSpPr>
            <a:stCxn id="23" idx="3"/>
            <a:endCxn id="150" idx="3"/>
          </p:cNvCxnSpPr>
          <p:nvPr/>
        </p:nvCxnSpPr>
        <p:spPr bwMode="auto">
          <a:xfrm flipH="1">
            <a:off x="4148788" y="3360178"/>
            <a:ext cx="37428" cy="1619376"/>
          </a:xfrm>
          <a:prstGeom prst="curvedConnector3">
            <a:avLst>
              <a:gd name="adj1" fmla="val -1630966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" name="Rounded Rectangular Callout 226"/>
          <p:cNvSpPr/>
          <p:nvPr/>
        </p:nvSpPr>
        <p:spPr bwMode="auto">
          <a:xfrm>
            <a:off x="1192411" y="1475887"/>
            <a:ext cx="3531598" cy="822820"/>
          </a:xfrm>
          <a:prstGeom prst="wedgeRoundRectCallout">
            <a:avLst>
              <a:gd name="adj1" fmla="val 86270"/>
              <a:gd name="adj2" fmla="val 32580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Now we can easily delete our target node!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5905221" y="478871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Return – we’re done</a:t>
            </a:r>
          </a:p>
        </p:txBody>
      </p:sp>
      <p:sp>
        <p:nvSpPr>
          <p:cNvPr id="234" name="Rounded Rectangular Callout 233"/>
          <p:cNvSpPr/>
          <p:nvPr/>
        </p:nvSpPr>
        <p:spPr bwMode="auto">
          <a:xfrm>
            <a:off x="4916429" y="5897631"/>
            <a:ext cx="3531598" cy="822820"/>
          </a:xfrm>
          <a:prstGeom prst="wedgeRoundRectCallout">
            <a:avLst>
              <a:gd name="adj1" fmla="val -4788"/>
              <a:gd name="adj2" fmla="val -14743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Finally, let’s add our return statement.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920610" y="478283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return;</a:t>
            </a:r>
            <a:endParaRPr lang="en-US" sz="1700">
              <a:solidFill>
                <a:srgbClr val="6600CC"/>
              </a:solidFill>
            </a:endParaRPr>
          </a:p>
        </p:txBody>
      </p:sp>
      <p:sp>
        <p:nvSpPr>
          <p:cNvPr id="237" name="Line 14"/>
          <p:cNvSpPr>
            <a:spLocks noChangeShapeType="1"/>
          </p:cNvSpPr>
          <p:nvPr/>
        </p:nvSpPr>
        <p:spPr bwMode="auto">
          <a:xfrm>
            <a:off x="5693361" y="496230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Left Arrow 25"/>
          <p:cNvSpPr/>
          <p:nvPr/>
        </p:nvSpPr>
        <p:spPr bwMode="auto">
          <a:xfrm>
            <a:off x="4617500" y="4246231"/>
            <a:ext cx="2324379" cy="1547563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/>
              <a:t>The second node’s address…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179" name="Curved Connector 178"/>
          <p:cNvCxnSpPr/>
          <p:nvPr/>
        </p:nvCxnSpPr>
        <p:spPr bwMode="auto">
          <a:xfrm>
            <a:off x="1786889" y="4076706"/>
            <a:ext cx="1199896" cy="20884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1475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53158E-6 L -0.27153 0.1038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5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139 L 0.01077 -0.16701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8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1" grpId="0"/>
      <p:bldP spid="98" grpId="0"/>
      <p:bldP spid="124" grpId="0"/>
      <p:bldP spid="86" grpId="0"/>
      <p:bldP spid="149" grpId="0"/>
      <p:bldP spid="162" grpId="0" animBg="1"/>
      <p:bldP spid="162" grpId="1" animBg="1"/>
      <p:bldP spid="163" grpId="0"/>
      <p:bldP spid="164" grpId="0" animBg="1"/>
      <p:bldP spid="164" grpId="1" animBg="1"/>
      <p:bldP spid="166" grpId="0" animBg="1"/>
      <p:bldP spid="166" grpId="1" animBg="1"/>
      <p:bldP spid="3" grpId="0"/>
      <p:bldP spid="167" grpId="0"/>
      <p:bldP spid="6" grpId="0" animBg="1"/>
      <p:bldP spid="6" grpId="1" animBg="1"/>
      <p:bldP spid="10" grpId="0" animBg="1"/>
      <p:bldP spid="10" grpId="1" animBg="1"/>
      <p:bldP spid="168" grpId="0" animBg="1"/>
      <p:bldP spid="168" grpId="1" animBg="1"/>
      <p:bldP spid="169" grpId="0"/>
      <p:bldP spid="170" grpId="0" animBg="1"/>
      <p:bldP spid="170" grpId="1" animBg="1"/>
      <p:bldP spid="13" grpId="0"/>
      <p:bldP spid="13" grpId="1"/>
      <p:bldP spid="171" grpId="0" animBg="1"/>
      <p:bldP spid="171" grpId="1" animBg="1"/>
      <p:bldP spid="175" grpId="0"/>
      <p:bldP spid="175" grpId="1"/>
      <p:bldP spid="175" grpId="2"/>
      <p:bldP spid="180" grpId="0" animBg="1"/>
      <p:bldP spid="180" grpId="1" animBg="1"/>
      <p:bldP spid="182" grpId="0" animBg="1"/>
      <p:bldP spid="182" grpId="1" animBg="1"/>
      <p:bldP spid="183" grpId="0"/>
      <p:bldP spid="184" grpId="0" animBg="1"/>
      <p:bldP spid="184" grpId="1" animBg="1"/>
      <p:bldP spid="185" grpId="0" animBg="1"/>
      <p:bldP spid="185" grpId="1" animBg="1"/>
      <p:bldP spid="200" grpId="0"/>
      <p:bldP spid="200" grpId="1"/>
      <p:bldP spid="23" grpId="0"/>
      <p:bldP spid="229" grpId="0"/>
      <p:bldP spid="232" grpId="0" animBg="1"/>
      <p:bldP spid="232" grpId="1" animBg="1"/>
      <p:bldP spid="27" grpId="0" animBg="1"/>
      <p:bldP spid="227" grpId="0" animBg="1"/>
      <p:bldP spid="227" grpId="1" animBg="1"/>
      <p:bldP spid="233" grpId="0"/>
      <p:bldP spid="234" grpId="0" animBg="1"/>
      <p:bldP spid="234" grpId="1" animBg="1"/>
      <p:bldP spid="235" grpId="0"/>
      <p:bldP spid="237" grpId="0" animBg="1"/>
      <p:bldP spid="237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54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Deleting an Item </a:t>
            </a:r>
            <a:r>
              <a:rPr lang="en-US" sz="2400"/>
              <a:t>in a Linked List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r>
                <a:rPr lang="en-US" sz="1800"/>
                <a:t>}</a:t>
              </a:r>
            </a:p>
            <a:p>
              <a:r>
                <a:rPr lang="en-US" sz="1800"/>
                <a:t>…</a:t>
              </a:r>
            </a:p>
          </p:txBody>
        </p: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504616" y="1768045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86" name="Text Box 83"/>
          <p:cNvSpPr txBox="1">
            <a:spLocks noChangeArrowheads="1"/>
          </p:cNvSpPr>
          <p:nvPr/>
        </p:nvSpPr>
        <p:spPr bwMode="auto">
          <a:xfrm>
            <a:off x="285904" y="763179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Alright, let’s consider Case #2 next – unfortunately it’s more complex…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638311" y="220478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… // the code we just wrote</a:t>
            </a:r>
            <a:endParaRPr lang="en-US" sz="1700">
              <a:solidFill>
                <a:srgbClr val="6600CC"/>
              </a:solidFill>
            </a:endParaRP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3188975" y="445713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>
            <a:off x="3188975" y="4468250"/>
            <a:ext cx="6032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value</a:t>
            </a:r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3188975" y="4738125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103" name="Rectangle 32"/>
          <p:cNvSpPr>
            <a:spLocks noChangeArrowheads="1"/>
          </p:cNvSpPr>
          <p:nvPr/>
        </p:nvSpPr>
        <p:spPr bwMode="auto">
          <a:xfrm>
            <a:off x="3763650" y="45127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33"/>
          <p:cNvSpPr>
            <a:spLocks noChangeArrowheads="1"/>
          </p:cNvSpPr>
          <p:nvPr/>
        </p:nvSpPr>
        <p:spPr bwMode="auto">
          <a:xfrm>
            <a:off x="3763650" y="479051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3660462" y="4457138"/>
            <a:ext cx="7874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“dog”</a:t>
            </a:r>
          </a:p>
        </p:txBody>
      </p:sp>
      <p:sp>
        <p:nvSpPr>
          <p:cNvPr id="106" name="Text Box 35"/>
          <p:cNvSpPr txBox="1">
            <a:spLocks noChangeArrowheads="1"/>
          </p:cNvSpPr>
          <p:nvPr/>
        </p:nvSpPr>
        <p:spPr bwMode="auto">
          <a:xfrm>
            <a:off x="3743012" y="4752413"/>
            <a:ext cx="644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grpSp>
        <p:nvGrpSpPr>
          <p:cNvPr id="107" name="Group 36"/>
          <p:cNvGrpSpPr>
            <a:grpSpLocks/>
          </p:cNvGrpSpPr>
          <p:nvPr/>
        </p:nvGrpSpPr>
        <p:grpSpPr bwMode="auto">
          <a:xfrm>
            <a:off x="3181037" y="3563375"/>
            <a:ext cx="1225551" cy="630237"/>
            <a:chOff x="4608" y="1655"/>
            <a:chExt cx="1024" cy="546"/>
          </a:xfrm>
        </p:grpSpPr>
        <p:sp>
          <p:nvSpPr>
            <p:cNvPr id="138" name="Rectangle 37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38"/>
            <p:cNvSpPr txBox="1">
              <a:spLocks noChangeArrowheads="1"/>
            </p:cNvSpPr>
            <p:nvPr/>
          </p:nvSpPr>
          <p:spPr bwMode="auto">
            <a:xfrm>
              <a:off x="4608" y="1679"/>
              <a:ext cx="503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4608" y="1911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41" name="Rectangle 40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41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" name="Text Box 42"/>
            <p:cNvSpPr txBox="1">
              <a:spLocks noChangeArrowheads="1"/>
            </p:cNvSpPr>
            <p:nvPr/>
          </p:nvSpPr>
          <p:spPr bwMode="auto">
            <a:xfrm>
              <a:off x="5015" y="1655"/>
              <a:ext cx="61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/>
                <a:t>“cat”</a:t>
              </a:r>
            </a:p>
          </p:txBody>
        </p:sp>
        <p:sp>
          <p:nvSpPr>
            <p:cNvPr id="144" name="Text Box 43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113" name="Text Box 49"/>
          <p:cNvSpPr txBox="1">
            <a:spLocks noChangeArrowheads="1"/>
          </p:cNvSpPr>
          <p:nvPr/>
        </p:nvSpPr>
        <p:spPr bwMode="auto">
          <a:xfrm>
            <a:off x="3908112" y="3785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4251013" y="35030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118" name="Text Box 54"/>
          <p:cNvSpPr txBox="1">
            <a:spLocks noChangeArrowheads="1"/>
          </p:cNvSpPr>
          <p:nvPr/>
        </p:nvSpPr>
        <p:spPr bwMode="auto">
          <a:xfrm>
            <a:off x="4262125" y="4380938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120" name="Text Box 56"/>
          <p:cNvSpPr txBox="1">
            <a:spLocks noChangeArrowheads="1"/>
          </p:cNvSpPr>
          <p:nvPr/>
        </p:nvSpPr>
        <p:spPr bwMode="auto">
          <a:xfrm>
            <a:off x="3708087" y="38713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121" name="Text Box 57"/>
          <p:cNvSpPr txBox="1">
            <a:spLocks noChangeArrowheads="1"/>
          </p:cNvSpPr>
          <p:nvPr/>
        </p:nvSpPr>
        <p:spPr bwMode="auto">
          <a:xfrm>
            <a:off x="3757300" y="4733363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cxnSp>
        <p:nvCxnSpPr>
          <p:cNvPr id="137" name="AutoShape 71"/>
          <p:cNvCxnSpPr>
            <a:cxnSpLocks noChangeShapeType="1"/>
          </p:cNvCxnSpPr>
          <p:nvPr/>
        </p:nvCxnSpPr>
        <p:spPr bwMode="auto">
          <a:xfrm flipH="1">
            <a:off x="4045207" y="4879413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52"/>
          <p:cNvCxnSpPr>
            <a:cxnSpLocks noChangeShapeType="1"/>
            <a:stCxn id="23" idx="3"/>
          </p:cNvCxnSpPr>
          <p:nvPr/>
        </p:nvCxnSpPr>
        <p:spPr bwMode="auto">
          <a:xfrm flipV="1">
            <a:off x="2322031" y="3641858"/>
            <a:ext cx="869280" cy="12083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4089444" y="431141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cxnSp>
        <p:nvCxnSpPr>
          <p:cNvPr id="152" name="AutoShape 50"/>
          <p:cNvCxnSpPr>
            <a:cxnSpLocks noChangeShapeType="1"/>
          </p:cNvCxnSpPr>
          <p:nvPr/>
        </p:nvCxnSpPr>
        <p:spPr bwMode="auto">
          <a:xfrm flipH="1">
            <a:off x="4024659" y="4031688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5"/>
          <p:cNvGrpSpPr/>
          <p:nvPr/>
        </p:nvGrpSpPr>
        <p:grpSpPr>
          <a:xfrm>
            <a:off x="1241663" y="3523858"/>
            <a:ext cx="1146175" cy="457200"/>
            <a:chOff x="3105848" y="3121341"/>
            <a:chExt cx="1146175" cy="457200"/>
          </a:xfrm>
        </p:grpSpPr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3105848" y="3197541"/>
              <a:ext cx="6413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head</a:t>
              </a: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3699573" y="3254691"/>
              <a:ext cx="460375" cy="22225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640835" y="3234053"/>
              <a:ext cx="6111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3771010" y="3121341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49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05005" y="3189087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32620" y="3175512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/>
                <a:t> </a:t>
              </a:r>
            </a:p>
          </p:txBody>
        </p:sp>
      </p:grpSp>
      <p:sp>
        <p:nvSpPr>
          <p:cNvPr id="94" name="Text Box 83"/>
          <p:cNvSpPr txBox="1">
            <a:spLocks noChangeArrowheads="1"/>
          </p:cNvSpPr>
          <p:nvPr/>
        </p:nvSpPr>
        <p:spPr bwMode="auto">
          <a:xfrm>
            <a:off x="236864" y="1447450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Let’s kill our </a:t>
            </a:r>
            <a:r>
              <a:rPr lang="en-US" sz="1800">
                <a:solidFill>
                  <a:srgbClr val="FF0000"/>
                </a:solidFill>
              </a:rPr>
              <a:t>“rat” </a:t>
            </a:r>
            <a:r>
              <a:rPr lang="en-US" sz="1800"/>
              <a:t>node!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77691" y="5970903"/>
            <a:ext cx="1739900" cy="836612"/>
            <a:chOff x="7467600" y="4332288"/>
            <a:chExt cx="1739900" cy="836612"/>
          </a:xfrm>
        </p:grpSpPr>
        <p:sp>
          <p:nvSpPr>
            <p:cNvPr id="96" name="Rectangle 219"/>
            <p:cNvSpPr>
              <a:spLocks noChangeArrowheads="1"/>
            </p:cNvSpPr>
            <p:nvPr/>
          </p:nvSpPr>
          <p:spPr bwMode="auto">
            <a:xfrm>
              <a:off x="7467600" y="4535488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20"/>
            <p:cNvSpPr txBox="1">
              <a:spLocks noChangeArrowheads="1"/>
            </p:cNvSpPr>
            <p:nvPr/>
          </p:nvSpPr>
          <p:spPr bwMode="auto">
            <a:xfrm>
              <a:off x="7467600" y="4586288"/>
              <a:ext cx="6032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7467600" y="486568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01" name="Rectangle 222"/>
            <p:cNvSpPr>
              <a:spLocks noChangeArrowheads="1"/>
            </p:cNvSpPr>
            <p:nvPr/>
          </p:nvSpPr>
          <p:spPr bwMode="auto">
            <a:xfrm>
              <a:off x="8042275" y="4591050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223"/>
            <p:cNvSpPr>
              <a:spLocks noChangeArrowheads="1"/>
            </p:cNvSpPr>
            <p:nvPr/>
          </p:nvSpPr>
          <p:spPr bwMode="auto">
            <a:xfrm>
              <a:off x="8053388" y="4875213"/>
              <a:ext cx="519112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1" name="Text Box 224"/>
            <p:cNvSpPr txBox="1">
              <a:spLocks noChangeArrowheads="1"/>
            </p:cNvSpPr>
            <p:nvPr/>
          </p:nvSpPr>
          <p:spPr bwMode="auto">
            <a:xfrm>
              <a:off x="8031163" y="4548188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4" name="Text Box 225"/>
            <p:cNvSpPr txBox="1">
              <a:spLocks noChangeArrowheads="1"/>
            </p:cNvSpPr>
            <p:nvPr/>
          </p:nvSpPr>
          <p:spPr bwMode="auto">
            <a:xfrm>
              <a:off x="8021638" y="4832350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5" name="Text Box 226"/>
            <p:cNvSpPr txBox="1">
              <a:spLocks noChangeArrowheads="1"/>
            </p:cNvSpPr>
            <p:nvPr/>
          </p:nvSpPr>
          <p:spPr bwMode="auto">
            <a:xfrm>
              <a:off x="8201025" y="4502150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16" name="Text Box 227"/>
            <p:cNvSpPr txBox="1">
              <a:spLocks noChangeArrowheads="1"/>
            </p:cNvSpPr>
            <p:nvPr/>
          </p:nvSpPr>
          <p:spPr bwMode="auto">
            <a:xfrm>
              <a:off x="7934325" y="4516438"/>
              <a:ext cx="7254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“yak”</a:t>
              </a:r>
            </a:p>
          </p:txBody>
        </p:sp>
        <p:sp>
          <p:nvSpPr>
            <p:cNvPr id="119" name="Text Box 228"/>
            <p:cNvSpPr txBox="1">
              <a:spLocks noChangeArrowheads="1"/>
            </p:cNvSpPr>
            <p:nvPr/>
          </p:nvSpPr>
          <p:spPr bwMode="auto">
            <a:xfrm>
              <a:off x="7964723" y="4806950"/>
              <a:ext cx="73930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err="1">
                  <a:solidFill>
                    <a:srgbClr val="FF0000"/>
                  </a:solidFill>
                </a:rPr>
                <a:t>nullptr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122" name="Text Box 229"/>
            <p:cNvSpPr txBox="1">
              <a:spLocks noChangeArrowheads="1"/>
            </p:cNvSpPr>
            <p:nvPr/>
          </p:nvSpPr>
          <p:spPr bwMode="auto">
            <a:xfrm>
              <a:off x="8559800" y="4495800"/>
              <a:ext cx="6477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3000</a:t>
              </a:r>
            </a:p>
          </p:txBody>
        </p:sp>
        <p:sp>
          <p:nvSpPr>
            <p:cNvPr id="125" name="Text Box 257"/>
            <p:cNvSpPr txBox="1">
              <a:spLocks noChangeArrowheads="1"/>
            </p:cNvSpPr>
            <p:nvPr/>
          </p:nvSpPr>
          <p:spPr bwMode="auto">
            <a:xfrm>
              <a:off x="8321675" y="4332288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2462" y="5252475"/>
            <a:ext cx="1646239" cy="955760"/>
            <a:chOff x="3152462" y="5252475"/>
            <a:chExt cx="1646239" cy="955760"/>
          </a:xfrm>
        </p:grpSpPr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174687" y="5292163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3152462" y="5295338"/>
              <a:ext cx="60325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74687" y="557473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3749362" y="5347725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3760475" y="5631888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1" name="Text Box 64"/>
            <p:cNvSpPr txBox="1">
              <a:spLocks noChangeArrowheads="1"/>
            </p:cNvSpPr>
            <p:nvPr/>
          </p:nvSpPr>
          <p:spPr bwMode="auto">
            <a:xfrm>
              <a:off x="3738250" y="5304863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2" name="Text Box 65"/>
            <p:cNvSpPr txBox="1">
              <a:spLocks noChangeArrowheads="1"/>
            </p:cNvSpPr>
            <p:nvPr/>
          </p:nvSpPr>
          <p:spPr bwMode="auto">
            <a:xfrm>
              <a:off x="3728725" y="5589025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3" name="Text Box 66"/>
            <p:cNvSpPr txBox="1">
              <a:spLocks noChangeArrowheads="1"/>
            </p:cNvSpPr>
            <p:nvPr/>
          </p:nvSpPr>
          <p:spPr bwMode="auto">
            <a:xfrm>
              <a:off x="3908112" y="5258825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34" name="Text Box 67"/>
            <p:cNvSpPr txBox="1">
              <a:spLocks noChangeArrowheads="1"/>
            </p:cNvSpPr>
            <p:nvPr/>
          </p:nvSpPr>
          <p:spPr bwMode="auto">
            <a:xfrm>
              <a:off x="3665225" y="5284225"/>
              <a:ext cx="700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135" name="Text Box 68"/>
            <p:cNvSpPr txBox="1">
              <a:spLocks noChangeArrowheads="1"/>
            </p:cNvSpPr>
            <p:nvPr/>
          </p:nvSpPr>
          <p:spPr bwMode="auto">
            <a:xfrm>
              <a:off x="3733487" y="5582675"/>
              <a:ext cx="62071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3000</a:t>
              </a:r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4266888" y="5252475"/>
              <a:ext cx="531813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145" name="AutoShape 230"/>
            <p:cNvCxnSpPr>
              <a:cxnSpLocks noChangeShapeType="1"/>
            </p:cNvCxnSpPr>
            <p:nvPr/>
          </p:nvCxnSpPr>
          <p:spPr bwMode="auto">
            <a:xfrm flipH="1">
              <a:off x="3998175" y="5733572"/>
              <a:ext cx="265112" cy="474663"/>
            </a:xfrm>
            <a:prstGeom prst="curvedConnector4">
              <a:avLst>
                <a:gd name="adj1" fmla="val -85630"/>
                <a:gd name="adj2" fmla="val 6688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6" name="Rounded Rectangular Callout 145"/>
          <p:cNvSpPr/>
          <p:nvPr/>
        </p:nvSpPr>
        <p:spPr bwMode="auto">
          <a:xfrm>
            <a:off x="1770532" y="1865585"/>
            <a:ext cx="3496733" cy="509566"/>
          </a:xfrm>
          <a:prstGeom prst="wedgeRoundRectCallout">
            <a:avLst>
              <a:gd name="adj1" fmla="val 66290"/>
              <a:gd name="adj2" fmla="val 1344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OK, so what’s our algorithm?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59" name="Rounded Rectangular Callout 158"/>
          <p:cNvSpPr/>
          <p:nvPr/>
        </p:nvSpPr>
        <p:spPr bwMode="auto">
          <a:xfrm>
            <a:off x="236864" y="2227904"/>
            <a:ext cx="2519807" cy="1932234"/>
          </a:xfrm>
          <a:prstGeom prst="wedgeRoundRectCallout">
            <a:avLst>
              <a:gd name="adj1" fmla="val 67916"/>
              <a:gd name="adj2" fmla="val 7373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Why the node above? </a:t>
            </a:r>
          </a:p>
          <a:p>
            <a:endParaRPr lang="en-US" sz="1600">
              <a:solidFill>
                <a:schemeClr val="tx1"/>
              </a:solidFill>
              <a:cs typeface="Arial" charset="0"/>
            </a:endParaRPr>
          </a:p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Well, we need to stop one node above so we can relink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around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our target node!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02213" y="4733363"/>
            <a:ext cx="652744" cy="1455618"/>
            <a:chOff x="793981" y="5070850"/>
            <a:chExt cx="652744" cy="1455618"/>
          </a:xfrm>
        </p:grpSpPr>
        <p:sp>
          <p:nvSpPr>
            <p:cNvPr id="160" name="Text Box 56"/>
            <p:cNvSpPr txBox="1">
              <a:spLocks noChangeArrowheads="1"/>
            </p:cNvSpPr>
            <p:nvPr/>
          </p:nvSpPr>
          <p:spPr bwMode="auto">
            <a:xfrm>
              <a:off x="793981" y="5070850"/>
              <a:ext cx="652744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3000</a:t>
              </a:r>
            </a:p>
          </p:txBody>
        </p:sp>
        <p:cxnSp>
          <p:nvCxnSpPr>
            <p:cNvPr id="161" name="AutoShape 50"/>
            <p:cNvCxnSpPr>
              <a:cxnSpLocks noChangeShapeType="1"/>
            </p:cNvCxnSpPr>
            <p:nvPr/>
          </p:nvCxnSpPr>
          <p:spPr bwMode="auto">
            <a:xfrm flipH="1">
              <a:off x="1382826" y="5211885"/>
              <a:ext cx="12529" cy="1314583"/>
            </a:xfrm>
            <a:prstGeom prst="curvedConnector3">
              <a:avLst>
                <a:gd name="adj1" fmla="val -37926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Box 23"/>
          <p:cNvSpPr txBox="1"/>
          <p:nvPr/>
        </p:nvSpPr>
        <p:spPr>
          <a:xfrm>
            <a:off x="4088832" y="602486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21799" y="2518323"/>
            <a:ext cx="3150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Use a temp pointer to traverse</a:t>
            </a:r>
            <a:br>
              <a:rPr lang="en-US" sz="1600"/>
            </a:br>
            <a:r>
              <a:rPr lang="en-US" sz="1600"/>
              <a:t>down to the node above the</a:t>
            </a:r>
            <a:br>
              <a:rPr lang="en-US" sz="1600"/>
            </a:br>
            <a:r>
              <a:rPr lang="en-US" sz="1600"/>
              <a:t>one we want to delete…</a:t>
            </a:r>
          </a:p>
        </p:txBody>
      </p:sp>
      <p:grpSp>
        <p:nvGrpSpPr>
          <p:cNvPr id="176" name="Group 2"/>
          <p:cNvGrpSpPr>
            <a:grpSpLocks/>
          </p:cNvGrpSpPr>
          <p:nvPr/>
        </p:nvGrpSpPr>
        <p:grpSpPr bwMode="auto">
          <a:xfrm>
            <a:off x="1480528" y="4024898"/>
            <a:ext cx="796238" cy="338147"/>
            <a:chOff x="4162" y="903"/>
            <a:chExt cx="638" cy="213"/>
          </a:xfrm>
        </p:grpSpPr>
        <p:sp>
          <p:nvSpPr>
            <p:cNvPr id="177" name="Text Box 3"/>
            <p:cNvSpPr txBox="1">
              <a:spLocks noChangeArrowheads="1"/>
            </p:cNvSpPr>
            <p:nvPr/>
          </p:nvSpPr>
          <p:spPr bwMode="auto">
            <a:xfrm>
              <a:off x="4162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4387" y="951"/>
              <a:ext cx="413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cxnSp>
        <p:nvCxnSpPr>
          <p:cNvPr id="181" name="Curved Connector 180"/>
          <p:cNvCxnSpPr>
            <a:stCxn id="178" idx="3"/>
            <a:endCxn id="139" idx="1"/>
          </p:cNvCxnSpPr>
          <p:nvPr/>
        </p:nvCxnSpPr>
        <p:spPr bwMode="auto">
          <a:xfrm flipV="1">
            <a:off x="2276766" y="3744598"/>
            <a:ext cx="904271" cy="477949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6" name="Rectangle 185"/>
          <p:cNvSpPr/>
          <p:nvPr/>
        </p:nvSpPr>
        <p:spPr>
          <a:xfrm>
            <a:off x="1725864" y="3608042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/>
          </a:p>
        </p:txBody>
      </p:sp>
      <p:sp>
        <p:nvSpPr>
          <p:cNvPr id="187" name="Rectangle 186"/>
          <p:cNvSpPr/>
          <p:nvPr/>
        </p:nvSpPr>
        <p:spPr>
          <a:xfrm>
            <a:off x="3695251" y="3865425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1400</a:t>
            </a:r>
            <a:endParaRPr lang="en-US" sz="1600"/>
          </a:p>
        </p:txBody>
      </p:sp>
      <p:cxnSp>
        <p:nvCxnSpPr>
          <p:cNvPr id="189" name="Curved Connector 188"/>
          <p:cNvCxnSpPr>
            <a:stCxn id="178" idx="3"/>
            <a:endCxn id="95" idx="1"/>
          </p:cNvCxnSpPr>
          <p:nvPr/>
        </p:nvCxnSpPr>
        <p:spPr bwMode="auto">
          <a:xfrm>
            <a:off x="2276766" y="4222547"/>
            <a:ext cx="912209" cy="39969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1" name="Group 2"/>
          <p:cNvGrpSpPr>
            <a:grpSpLocks/>
          </p:cNvGrpSpPr>
          <p:nvPr/>
        </p:nvGrpSpPr>
        <p:grpSpPr bwMode="auto">
          <a:xfrm>
            <a:off x="1241663" y="5348411"/>
            <a:ext cx="1229298" cy="338147"/>
            <a:chOff x="3815" y="913"/>
            <a:chExt cx="985" cy="213"/>
          </a:xfrm>
        </p:grpSpPr>
        <p:sp>
          <p:nvSpPr>
            <p:cNvPr id="192" name="Text Box 3"/>
            <p:cNvSpPr txBox="1">
              <a:spLocks noChangeArrowheads="1"/>
            </p:cNvSpPr>
            <p:nvPr/>
          </p:nvSpPr>
          <p:spPr bwMode="auto">
            <a:xfrm>
              <a:off x="3815" y="913"/>
              <a:ext cx="60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err="1">
                  <a:solidFill>
                    <a:schemeClr val="tx1"/>
                  </a:solidFill>
                  <a:cs typeface="Arial" charset="0"/>
                </a:rPr>
                <a:t>killMe</a:t>
              </a:r>
              <a:endParaRPr lang="en-US" sz="160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93" name="Rectangle 4"/>
            <p:cNvSpPr>
              <a:spLocks noChangeArrowheads="1"/>
            </p:cNvSpPr>
            <p:nvPr/>
          </p:nvSpPr>
          <p:spPr bwMode="auto">
            <a:xfrm>
              <a:off x="4387" y="951"/>
              <a:ext cx="413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5880743" y="4709139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err="1"/>
              <a:t>killMe</a:t>
            </a:r>
            <a:r>
              <a:rPr lang="en-US" sz="1400"/>
              <a:t> </a:t>
            </a:r>
            <a:r>
              <a:rPr lang="en-US" sz="1600"/>
              <a:t>=</a:t>
            </a:r>
            <a:r>
              <a:rPr lang="en-US" sz="1400"/>
              <a:t> </a:t>
            </a:r>
            <a:r>
              <a:rPr lang="en-US" sz="1600" err="1"/>
              <a:t>addr</a:t>
            </a:r>
            <a:r>
              <a:rPr lang="en-US" sz="1400"/>
              <a:t> </a:t>
            </a:r>
            <a:r>
              <a:rPr lang="en-US" sz="1600"/>
              <a:t>of</a:t>
            </a:r>
            <a:r>
              <a:rPr lang="en-US" sz="1400"/>
              <a:t> </a:t>
            </a:r>
            <a:r>
              <a:rPr lang="en-US" sz="1600"/>
              <a:t>target</a:t>
            </a:r>
            <a:r>
              <a:rPr lang="en-US" sz="1400"/>
              <a:t> </a:t>
            </a:r>
            <a:r>
              <a:rPr lang="en-US" sz="1600"/>
              <a:t>node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751012" y="4722081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800</a:t>
            </a:r>
            <a:endParaRPr lang="en-US" sz="1600"/>
          </a:p>
        </p:txBody>
      </p:sp>
      <p:cxnSp>
        <p:nvCxnSpPr>
          <p:cNvPr id="196" name="Curved Connector 195"/>
          <p:cNvCxnSpPr/>
          <p:nvPr/>
        </p:nvCxnSpPr>
        <p:spPr bwMode="auto">
          <a:xfrm flipV="1">
            <a:off x="2429166" y="5315975"/>
            <a:ext cx="751871" cy="20128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" name="Left Arrow 196"/>
          <p:cNvSpPr/>
          <p:nvPr/>
        </p:nvSpPr>
        <p:spPr bwMode="auto">
          <a:xfrm>
            <a:off x="4570894" y="4147536"/>
            <a:ext cx="2748158" cy="1285954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 now</a:t>
            </a:r>
            <a:r>
              <a:rPr kumimoji="0" lang="en-US" sz="16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points just above our target node!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8" name="Rounded Rectangular Callout 197"/>
          <p:cNvSpPr/>
          <p:nvPr/>
        </p:nvSpPr>
        <p:spPr bwMode="auto">
          <a:xfrm>
            <a:off x="1165204" y="2081683"/>
            <a:ext cx="3130304" cy="1341517"/>
          </a:xfrm>
          <a:prstGeom prst="wedgeRoundRectCallout">
            <a:avLst>
              <a:gd name="adj1" fmla="val 93113"/>
              <a:gd name="adj2" fmla="val 12826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Next we need to check if we even found our target node…</a:t>
            </a:r>
          </a:p>
          <a:p>
            <a:endParaRPr lang="en-US" sz="1600">
              <a:solidFill>
                <a:schemeClr val="tx1"/>
              </a:solidFill>
              <a:cs typeface="Arial" charset="0"/>
            </a:endParaRPr>
          </a:p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If so, we can proceed!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5646075" y="4355216"/>
            <a:ext cx="28857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If we found our target node</a:t>
            </a:r>
          </a:p>
          <a:p>
            <a:pPr algn="l"/>
            <a:r>
              <a:rPr lang="en-US" sz="1400"/>
              <a:t>{</a:t>
            </a:r>
            <a:endParaRPr lang="en-US" sz="1800"/>
          </a:p>
          <a:p>
            <a:pPr algn="l"/>
            <a:endParaRPr lang="en-US" sz="1600"/>
          </a:p>
          <a:p>
            <a:pPr algn="l"/>
            <a:endParaRPr lang="en-US" sz="1600"/>
          </a:p>
          <a:p>
            <a:pPr algn="l"/>
            <a:endParaRPr lang="en-US"/>
          </a:p>
          <a:p>
            <a:pPr algn="l"/>
            <a:r>
              <a:rPr lang="en-US" sz="1400"/>
              <a:t>}</a:t>
            </a:r>
          </a:p>
        </p:txBody>
      </p:sp>
      <p:sp>
        <p:nvSpPr>
          <p:cNvPr id="190" name="Rounded Rectangular Callout 189"/>
          <p:cNvSpPr/>
          <p:nvPr/>
        </p:nvSpPr>
        <p:spPr bwMode="auto">
          <a:xfrm>
            <a:off x="5868460" y="5406446"/>
            <a:ext cx="3130304" cy="1028209"/>
          </a:xfrm>
          <a:prstGeom prst="wedgeRoundRectCallout">
            <a:avLst>
              <a:gd name="adj1" fmla="val -99474"/>
              <a:gd name="adj2" fmla="val -4364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Ok, now let’s create another temp pointer to remember where our target node is.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5887487" y="4974827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Link the node above to</a:t>
            </a:r>
            <a:br>
              <a:rPr lang="en-US" sz="1600"/>
            </a:br>
            <a:r>
              <a:rPr lang="en-US" sz="1600"/>
              <a:t>the node below</a:t>
            </a:r>
          </a:p>
        </p:txBody>
      </p:sp>
      <p:sp>
        <p:nvSpPr>
          <p:cNvPr id="203" name="Rounded Rectangular Callout 202"/>
          <p:cNvSpPr/>
          <p:nvPr/>
        </p:nvSpPr>
        <p:spPr bwMode="auto">
          <a:xfrm>
            <a:off x="532169" y="5877950"/>
            <a:ext cx="2272932" cy="792531"/>
          </a:xfrm>
          <a:prstGeom prst="wedgeRoundRectCallout">
            <a:avLst>
              <a:gd name="adj1" fmla="val 66076"/>
              <a:gd name="adj2" fmla="val -9832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Finally, let’s delete our target node!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890494" y="5459318"/>
            <a:ext cx="238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Delete our target node</a:t>
            </a:r>
          </a:p>
        </p:txBody>
      </p:sp>
      <p:sp>
        <p:nvSpPr>
          <p:cNvPr id="206" name="Rectangle 205"/>
          <p:cNvSpPr/>
          <p:nvPr/>
        </p:nvSpPr>
        <p:spPr bwMode="auto">
          <a:xfrm>
            <a:off x="5318114" y="2558707"/>
            <a:ext cx="3680650" cy="2466755"/>
          </a:xfrm>
          <a:prstGeom prst="rect">
            <a:avLst/>
          </a:prstGeom>
          <a:solidFill>
            <a:srgbClr val="E4E4F8">
              <a:alpha val="89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1" name="Rounded Rectangular Callout 200"/>
          <p:cNvSpPr/>
          <p:nvPr/>
        </p:nvSpPr>
        <p:spPr bwMode="auto">
          <a:xfrm>
            <a:off x="5342563" y="3273909"/>
            <a:ext cx="3530154" cy="1139398"/>
          </a:xfrm>
          <a:prstGeom prst="wedgeRoundRectCallout">
            <a:avLst>
              <a:gd name="adj1" fmla="val -80800"/>
              <a:gd name="adj2" fmla="val 8851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200">
              <a:solidFill>
                <a:schemeClr val="tx1"/>
              </a:solidFill>
              <a:cs typeface="Arial" charset="0"/>
            </a:endParaRPr>
          </a:p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Ok, now let’s relink our node above the target…</a:t>
            </a:r>
          </a:p>
          <a:p>
            <a:endParaRPr lang="en-US" sz="700">
              <a:solidFill>
                <a:schemeClr val="tx1"/>
              </a:solidFill>
              <a:cs typeface="Arial" charset="0"/>
            </a:endParaRPr>
          </a:p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to the node below the target!</a:t>
            </a:r>
          </a:p>
        </p:txBody>
      </p:sp>
      <p:sp>
        <p:nvSpPr>
          <p:cNvPr id="234" name="Right Arrow 233"/>
          <p:cNvSpPr/>
          <p:nvPr/>
        </p:nvSpPr>
        <p:spPr bwMode="auto">
          <a:xfrm>
            <a:off x="1629852" y="4976441"/>
            <a:ext cx="1550075" cy="1129918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Let</a:t>
            </a:r>
            <a:r>
              <a:rPr lang="en-US" sz="1800"/>
              <a:t>’s kill this node!</a:t>
            </a:r>
          </a:p>
        </p:txBody>
      </p:sp>
      <p:sp>
        <p:nvSpPr>
          <p:cNvPr id="207" name="Text Box 83"/>
          <p:cNvSpPr txBox="1">
            <a:spLocks noChangeArrowheads="1"/>
          </p:cNvSpPr>
          <p:nvPr/>
        </p:nvSpPr>
        <p:spPr bwMode="auto">
          <a:xfrm>
            <a:off x="7773929" y="1512298"/>
            <a:ext cx="789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“rat”</a:t>
            </a:r>
          </a:p>
        </p:txBody>
      </p:sp>
      <p:sp>
        <p:nvSpPr>
          <p:cNvPr id="158" name="Rounded Rectangular Callout 157"/>
          <p:cNvSpPr/>
          <p:nvPr/>
        </p:nvSpPr>
        <p:spPr bwMode="auto">
          <a:xfrm>
            <a:off x="5876927" y="3769126"/>
            <a:ext cx="3130304" cy="1341517"/>
          </a:xfrm>
          <a:prstGeom prst="wedgeRoundRectCallout">
            <a:avLst>
              <a:gd name="adj1" fmla="val -99474"/>
              <a:gd name="adj2" fmla="val 2210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First we need to traverse down the list…</a:t>
            </a:r>
          </a:p>
          <a:p>
            <a:endParaRPr lang="en-US" sz="1100">
              <a:solidFill>
                <a:schemeClr val="tx1"/>
              </a:solidFill>
              <a:cs typeface="Arial" charset="0"/>
            </a:endParaRPr>
          </a:p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 until we find the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node above 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the one we want to delete.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3174212" y="5296154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-1583319" y="2227904"/>
            <a:ext cx="157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  <a:r>
              <a:rPr lang="en-US" sz="1800" err="1"/>
              <a:t>ratnoise</a:t>
            </a:r>
            <a:br>
              <a:rPr lang="en-US" sz="1800"/>
            </a:br>
            <a:r>
              <a:rPr lang="en-US" sz="1800"/>
              <a:t>do not </a:t>
            </a:r>
            <a:br>
              <a:rPr lang="en-US" sz="1800"/>
            </a:br>
            <a:r>
              <a:rPr lang="en-US" sz="1800"/>
              <a:t>delete – </a:t>
            </a:r>
            <a:br>
              <a:rPr lang="en-US" sz="1800"/>
            </a:br>
            <a:r>
              <a:rPr lang="en-US" sz="1800"/>
              <a:t>sound effect</a:t>
            </a:r>
          </a:p>
        </p:txBody>
      </p:sp>
    </p:spTree>
    <p:extLst>
      <p:ext uri="{BB962C8B-B14F-4D97-AF65-F5344CB8AC3E}">
        <p14:creationId xmlns:p14="http://schemas.microsoft.com/office/powerpoint/2010/main" val="17462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8314E-6 L -0.00348 0.0661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3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4046E-6 L -0.22032 0.0261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129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5774E-7 L -0.19809 0.0923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13" y="46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121" grpId="0"/>
      <p:bldP spid="121" grpId="1"/>
      <p:bldP spid="121" grpId="2"/>
      <p:bldP spid="94" grpId="0"/>
      <p:bldP spid="146" grpId="0" animBg="1"/>
      <p:bldP spid="146" grpId="1" animBg="1"/>
      <p:bldP spid="159" grpId="0" animBg="1"/>
      <p:bldP spid="159" grpId="1" animBg="1"/>
      <p:bldP spid="165" grpId="0"/>
      <p:bldP spid="186" grpId="0"/>
      <p:bldP spid="186" grpId="1"/>
      <p:bldP spid="186" grpId="3"/>
      <p:bldP spid="187" grpId="0"/>
      <p:bldP spid="187" grpId="1"/>
      <p:bldP spid="187" grpId="2"/>
      <p:bldP spid="194" grpId="0"/>
      <p:bldP spid="195" grpId="0"/>
      <p:bldP spid="195" grpId="1"/>
      <p:bldP spid="195" grpId="2"/>
      <p:bldP spid="197" grpId="0" animBg="1"/>
      <p:bldP spid="197" grpId="1" animBg="1"/>
      <p:bldP spid="198" grpId="0" animBg="1"/>
      <p:bldP spid="198" grpId="1" animBg="1"/>
      <p:bldP spid="199" grpId="0"/>
      <p:bldP spid="190" grpId="0" animBg="1"/>
      <p:bldP spid="190" grpId="1" animBg="1"/>
      <p:bldP spid="202" grpId="0"/>
      <p:bldP spid="203" grpId="0" animBg="1"/>
      <p:bldP spid="203" grpId="1" animBg="1"/>
      <p:bldP spid="204" grpId="0"/>
      <p:bldP spid="206" grpId="0" animBg="1"/>
      <p:bldP spid="206" grpId="1" animBg="1"/>
      <p:bldP spid="201" grpId="0" animBg="1"/>
      <p:bldP spid="201" grpId="1" animBg="1"/>
      <p:bldP spid="234" grpId="0" animBg="1"/>
      <p:bldP spid="234" grpId="1" animBg="1"/>
      <p:bldP spid="207" grpId="0"/>
      <p:bldP spid="158" grpId="0" animBg="1"/>
      <p:bldP spid="158" grpId="1" animBg="1"/>
      <p:bldP spid="208" grpId="0" animBg="1"/>
      <p:bldP spid="208" grpId="1" animBg="1"/>
      <p:bldP spid="208" grpId="2" animBg="1"/>
      <p:bldP spid="208" grpId="3" animBg="1"/>
      <p:bldP spid="23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55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Deleting an Item </a:t>
            </a:r>
            <a:r>
              <a:rPr lang="en-US" sz="2400"/>
              <a:t>in a Linked List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r>
                <a:rPr lang="en-US" sz="1800"/>
                <a:t>}</a:t>
              </a:r>
            </a:p>
            <a:p>
              <a:r>
                <a:rPr lang="en-US" sz="1800"/>
                <a:t>…</a:t>
              </a:r>
            </a:p>
          </p:txBody>
        </p: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504616" y="1768045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638311" y="220478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… // the code we just wrote</a:t>
            </a:r>
            <a:endParaRPr lang="en-US" sz="1700">
              <a:solidFill>
                <a:srgbClr val="6600CC"/>
              </a:solidFill>
            </a:endParaRP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3188975" y="445713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>
            <a:off x="3188975" y="4468250"/>
            <a:ext cx="6032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value</a:t>
            </a:r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3188975" y="4738125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103" name="Rectangle 32"/>
          <p:cNvSpPr>
            <a:spLocks noChangeArrowheads="1"/>
          </p:cNvSpPr>
          <p:nvPr/>
        </p:nvSpPr>
        <p:spPr bwMode="auto">
          <a:xfrm>
            <a:off x="3763650" y="45127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33"/>
          <p:cNvSpPr>
            <a:spLocks noChangeArrowheads="1"/>
          </p:cNvSpPr>
          <p:nvPr/>
        </p:nvSpPr>
        <p:spPr bwMode="auto">
          <a:xfrm>
            <a:off x="3763650" y="479051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3660462" y="4457138"/>
            <a:ext cx="7874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“dog”</a:t>
            </a:r>
          </a:p>
        </p:txBody>
      </p:sp>
      <p:sp>
        <p:nvSpPr>
          <p:cNvPr id="106" name="Text Box 35"/>
          <p:cNvSpPr txBox="1">
            <a:spLocks noChangeArrowheads="1"/>
          </p:cNvSpPr>
          <p:nvPr/>
        </p:nvSpPr>
        <p:spPr bwMode="auto">
          <a:xfrm>
            <a:off x="3743012" y="4752413"/>
            <a:ext cx="644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grpSp>
        <p:nvGrpSpPr>
          <p:cNvPr id="107" name="Group 36"/>
          <p:cNvGrpSpPr>
            <a:grpSpLocks/>
          </p:cNvGrpSpPr>
          <p:nvPr/>
        </p:nvGrpSpPr>
        <p:grpSpPr bwMode="auto">
          <a:xfrm>
            <a:off x="3181037" y="3563375"/>
            <a:ext cx="1225551" cy="630237"/>
            <a:chOff x="4608" y="1655"/>
            <a:chExt cx="1024" cy="546"/>
          </a:xfrm>
        </p:grpSpPr>
        <p:sp>
          <p:nvSpPr>
            <p:cNvPr id="138" name="Rectangle 37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38"/>
            <p:cNvSpPr txBox="1">
              <a:spLocks noChangeArrowheads="1"/>
            </p:cNvSpPr>
            <p:nvPr/>
          </p:nvSpPr>
          <p:spPr bwMode="auto">
            <a:xfrm>
              <a:off x="4608" y="1679"/>
              <a:ext cx="503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4608" y="1911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41" name="Rectangle 40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41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" name="Text Box 42"/>
            <p:cNvSpPr txBox="1">
              <a:spLocks noChangeArrowheads="1"/>
            </p:cNvSpPr>
            <p:nvPr/>
          </p:nvSpPr>
          <p:spPr bwMode="auto">
            <a:xfrm>
              <a:off x="5015" y="1655"/>
              <a:ext cx="61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/>
                <a:t>“cat”</a:t>
              </a:r>
            </a:p>
          </p:txBody>
        </p:sp>
        <p:sp>
          <p:nvSpPr>
            <p:cNvPr id="144" name="Text Box 43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113" name="Text Box 49"/>
          <p:cNvSpPr txBox="1">
            <a:spLocks noChangeArrowheads="1"/>
          </p:cNvSpPr>
          <p:nvPr/>
        </p:nvSpPr>
        <p:spPr bwMode="auto">
          <a:xfrm>
            <a:off x="3908112" y="3785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4251013" y="35030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118" name="Text Box 54"/>
          <p:cNvSpPr txBox="1">
            <a:spLocks noChangeArrowheads="1"/>
          </p:cNvSpPr>
          <p:nvPr/>
        </p:nvSpPr>
        <p:spPr bwMode="auto">
          <a:xfrm>
            <a:off x="4262125" y="4380938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120" name="Text Box 56"/>
          <p:cNvSpPr txBox="1">
            <a:spLocks noChangeArrowheads="1"/>
          </p:cNvSpPr>
          <p:nvPr/>
        </p:nvSpPr>
        <p:spPr bwMode="auto">
          <a:xfrm>
            <a:off x="3708087" y="38713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121" name="Text Box 57"/>
          <p:cNvSpPr txBox="1">
            <a:spLocks noChangeArrowheads="1"/>
          </p:cNvSpPr>
          <p:nvPr/>
        </p:nvSpPr>
        <p:spPr bwMode="auto">
          <a:xfrm>
            <a:off x="3757300" y="4733363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cxnSp>
        <p:nvCxnSpPr>
          <p:cNvPr id="137" name="AutoShape 71"/>
          <p:cNvCxnSpPr>
            <a:cxnSpLocks noChangeShapeType="1"/>
          </p:cNvCxnSpPr>
          <p:nvPr/>
        </p:nvCxnSpPr>
        <p:spPr bwMode="auto">
          <a:xfrm flipH="1">
            <a:off x="4045207" y="4879413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52"/>
          <p:cNvCxnSpPr>
            <a:cxnSpLocks noChangeShapeType="1"/>
            <a:stCxn id="23" idx="3"/>
          </p:cNvCxnSpPr>
          <p:nvPr/>
        </p:nvCxnSpPr>
        <p:spPr bwMode="auto">
          <a:xfrm flipV="1">
            <a:off x="2322031" y="3641858"/>
            <a:ext cx="869280" cy="12083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4089444" y="431141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cxnSp>
        <p:nvCxnSpPr>
          <p:cNvPr id="152" name="AutoShape 50"/>
          <p:cNvCxnSpPr>
            <a:cxnSpLocks noChangeShapeType="1"/>
          </p:cNvCxnSpPr>
          <p:nvPr/>
        </p:nvCxnSpPr>
        <p:spPr bwMode="auto">
          <a:xfrm flipH="1">
            <a:off x="4024659" y="4031688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5"/>
          <p:cNvGrpSpPr/>
          <p:nvPr/>
        </p:nvGrpSpPr>
        <p:grpSpPr>
          <a:xfrm>
            <a:off x="1241663" y="3523858"/>
            <a:ext cx="1146175" cy="457200"/>
            <a:chOff x="3105848" y="3121341"/>
            <a:chExt cx="1146175" cy="457200"/>
          </a:xfrm>
        </p:grpSpPr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3105848" y="3197541"/>
              <a:ext cx="6413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head</a:t>
              </a: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3699573" y="3254691"/>
              <a:ext cx="460375" cy="22225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640835" y="3234053"/>
              <a:ext cx="6111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3771010" y="3121341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49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05005" y="3189087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32620" y="3175512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/>
                <a:t>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77691" y="5970903"/>
            <a:ext cx="1739900" cy="836612"/>
            <a:chOff x="7467600" y="4332288"/>
            <a:chExt cx="1739900" cy="836612"/>
          </a:xfrm>
        </p:grpSpPr>
        <p:sp>
          <p:nvSpPr>
            <p:cNvPr id="96" name="Rectangle 219"/>
            <p:cNvSpPr>
              <a:spLocks noChangeArrowheads="1"/>
            </p:cNvSpPr>
            <p:nvPr/>
          </p:nvSpPr>
          <p:spPr bwMode="auto">
            <a:xfrm>
              <a:off x="7467600" y="4535488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20"/>
            <p:cNvSpPr txBox="1">
              <a:spLocks noChangeArrowheads="1"/>
            </p:cNvSpPr>
            <p:nvPr/>
          </p:nvSpPr>
          <p:spPr bwMode="auto">
            <a:xfrm>
              <a:off x="7467600" y="4586288"/>
              <a:ext cx="6032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7467600" y="486568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01" name="Rectangle 222"/>
            <p:cNvSpPr>
              <a:spLocks noChangeArrowheads="1"/>
            </p:cNvSpPr>
            <p:nvPr/>
          </p:nvSpPr>
          <p:spPr bwMode="auto">
            <a:xfrm>
              <a:off x="8042275" y="4591050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223"/>
            <p:cNvSpPr>
              <a:spLocks noChangeArrowheads="1"/>
            </p:cNvSpPr>
            <p:nvPr/>
          </p:nvSpPr>
          <p:spPr bwMode="auto">
            <a:xfrm>
              <a:off x="8053388" y="4875213"/>
              <a:ext cx="519112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1" name="Text Box 224"/>
            <p:cNvSpPr txBox="1">
              <a:spLocks noChangeArrowheads="1"/>
            </p:cNvSpPr>
            <p:nvPr/>
          </p:nvSpPr>
          <p:spPr bwMode="auto">
            <a:xfrm>
              <a:off x="8031163" y="4548188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4" name="Text Box 225"/>
            <p:cNvSpPr txBox="1">
              <a:spLocks noChangeArrowheads="1"/>
            </p:cNvSpPr>
            <p:nvPr/>
          </p:nvSpPr>
          <p:spPr bwMode="auto">
            <a:xfrm>
              <a:off x="8021638" y="4832350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5" name="Text Box 226"/>
            <p:cNvSpPr txBox="1">
              <a:spLocks noChangeArrowheads="1"/>
            </p:cNvSpPr>
            <p:nvPr/>
          </p:nvSpPr>
          <p:spPr bwMode="auto">
            <a:xfrm>
              <a:off x="8201025" y="4502150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16" name="Text Box 227"/>
            <p:cNvSpPr txBox="1">
              <a:spLocks noChangeArrowheads="1"/>
            </p:cNvSpPr>
            <p:nvPr/>
          </p:nvSpPr>
          <p:spPr bwMode="auto">
            <a:xfrm>
              <a:off x="7934325" y="4516438"/>
              <a:ext cx="7254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“yak”</a:t>
              </a:r>
            </a:p>
          </p:txBody>
        </p:sp>
        <p:sp>
          <p:nvSpPr>
            <p:cNvPr id="119" name="Text Box 228"/>
            <p:cNvSpPr txBox="1">
              <a:spLocks noChangeArrowheads="1"/>
            </p:cNvSpPr>
            <p:nvPr/>
          </p:nvSpPr>
          <p:spPr bwMode="auto">
            <a:xfrm>
              <a:off x="7964723" y="4806950"/>
              <a:ext cx="73930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err="1">
                  <a:solidFill>
                    <a:srgbClr val="FF0000"/>
                  </a:solidFill>
                </a:rPr>
                <a:t>nullptr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122" name="Text Box 229"/>
            <p:cNvSpPr txBox="1">
              <a:spLocks noChangeArrowheads="1"/>
            </p:cNvSpPr>
            <p:nvPr/>
          </p:nvSpPr>
          <p:spPr bwMode="auto">
            <a:xfrm>
              <a:off x="8559800" y="4495800"/>
              <a:ext cx="6477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3000</a:t>
              </a:r>
            </a:p>
          </p:txBody>
        </p:sp>
        <p:sp>
          <p:nvSpPr>
            <p:cNvPr id="125" name="Text Box 257"/>
            <p:cNvSpPr txBox="1">
              <a:spLocks noChangeArrowheads="1"/>
            </p:cNvSpPr>
            <p:nvPr/>
          </p:nvSpPr>
          <p:spPr bwMode="auto">
            <a:xfrm>
              <a:off x="8321675" y="4332288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2462" y="5252475"/>
            <a:ext cx="1646239" cy="955760"/>
            <a:chOff x="3152462" y="5252475"/>
            <a:chExt cx="1646239" cy="955760"/>
          </a:xfrm>
        </p:grpSpPr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174687" y="5292163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3152462" y="5295338"/>
              <a:ext cx="60325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74687" y="557473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3749362" y="5347725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3760475" y="5631888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1" name="Text Box 64"/>
            <p:cNvSpPr txBox="1">
              <a:spLocks noChangeArrowheads="1"/>
            </p:cNvSpPr>
            <p:nvPr/>
          </p:nvSpPr>
          <p:spPr bwMode="auto">
            <a:xfrm>
              <a:off x="3738250" y="5304863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2" name="Text Box 65"/>
            <p:cNvSpPr txBox="1">
              <a:spLocks noChangeArrowheads="1"/>
            </p:cNvSpPr>
            <p:nvPr/>
          </p:nvSpPr>
          <p:spPr bwMode="auto">
            <a:xfrm>
              <a:off x="3728725" y="5589025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3" name="Text Box 66"/>
            <p:cNvSpPr txBox="1">
              <a:spLocks noChangeArrowheads="1"/>
            </p:cNvSpPr>
            <p:nvPr/>
          </p:nvSpPr>
          <p:spPr bwMode="auto">
            <a:xfrm>
              <a:off x="3908112" y="5258825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34" name="Text Box 67"/>
            <p:cNvSpPr txBox="1">
              <a:spLocks noChangeArrowheads="1"/>
            </p:cNvSpPr>
            <p:nvPr/>
          </p:nvSpPr>
          <p:spPr bwMode="auto">
            <a:xfrm>
              <a:off x="3665225" y="5284225"/>
              <a:ext cx="700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135" name="Text Box 68"/>
            <p:cNvSpPr txBox="1">
              <a:spLocks noChangeArrowheads="1"/>
            </p:cNvSpPr>
            <p:nvPr/>
          </p:nvSpPr>
          <p:spPr bwMode="auto">
            <a:xfrm>
              <a:off x="3733487" y="5582675"/>
              <a:ext cx="62071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3000</a:t>
              </a:r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4266888" y="5252475"/>
              <a:ext cx="531813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145" name="AutoShape 230"/>
            <p:cNvCxnSpPr>
              <a:cxnSpLocks noChangeShapeType="1"/>
            </p:cNvCxnSpPr>
            <p:nvPr/>
          </p:nvCxnSpPr>
          <p:spPr bwMode="auto">
            <a:xfrm flipH="1">
              <a:off x="3998175" y="5733572"/>
              <a:ext cx="265112" cy="474663"/>
            </a:xfrm>
            <a:prstGeom prst="curvedConnector4">
              <a:avLst>
                <a:gd name="adj1" fmla="val -85630"/>
                <a:gd name="adj2" fmla="val 6688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Box 23"/>
          <p:cNvSpPr txBox="1"/>
          <p:nvPr/>
        </p:nvSpPr>
        <p:spPr>
          <a:xfrm>
            <a:off x="4088832" y="602486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grpSp>
        <p:nvGrpSpPr>
          <p:cNvPr id="176" name="Group 2"/>
          <p:cNvGrpSpPr>
            <a:grpSpLocks/>
          </p:cNvGrpSpPr>
          <p:nvPr/>
        </p:nvGrpSpPr>
        <p:grpSpPr bwMode="auto">
          <a:xfrm>
            <a:off x="1480528" y="4024898"/>
            <a:ext cx="796238" cy="338147"/>
            <a:chOff x="4162" y="903"/>
            <a:chExt cx="638" cy="213"/>
          </a:xfrm>
        </p:grpSpPr>
        <p:sp>
          <p:nvSpPr>
            <p:cNvPr id="177" name="Text Box 3"/>
            <p:cNvSpPr txBox="1">
              <a:spLocks noChangeArrowheads="1"/>
            </p:cNvSpPr>
            <p:nvPr/>
          </p:nvSpPr>
          <p:spPr bwMode="auto">
            <a:xfrm>
              <a:off x="4162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4387" y="951"/>
              <a:ext cx="413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cxnSp>
        <p:nvCxnSpPr>
          <p:cNvPr id="181" name="Curved Connector 180"/>
          <p:cNvCxnSpPr>
            <a:stCxn id="178" idx="3"/>
            <a:endCxn id="139" idx="1"/>
          </p:cNvCxnSpPr>
          <p:nvPr/>
        </p:nvCxnSpPr>
        <p:spPr bwMode="auto">
          <a:xfrm flipV="1">
            <a:off x="2276766" y="3744598"/>
            <a:ext cx="904271" cy="477949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6" name="Rectangle 185"/>
          <p:cNvSpPr/>
          <p:nvPr/>
        </p:nvSpPr>
        <p:spPr>
          <a:xfrm>
            <a:off x="1725864" y="3608042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/>
          </a:p>
        </p:txBody>
      </p:sp>
      <p:sp>
        <p:nvSpPr>
          <p:cNvPr id="187" name="Rectangle 186"/>
          <p:cNvSpPr/>
          <p:nvPr/>
        </p:nvSpPr>
        <p:spPr>
          <a:xfrm>
            <a:off x="3695251" y="3865425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1400</a:t>
            </a:r>
            <a:endParaRPr lang="en-US" sz="1600"/>
          </a:p>
        </p:txBody>
      </p:sp>
      <p:cxnSp>
        <p:nvCxnSpPr>
          <p:cNvPr id="189" name="Curved Connector 188"/>
          <p:cNvCxnSpPr>
            <a:stCxn id="178" idx="3"/>
            <a:endCxn id="95" idx="1"/>
          </p:cNvCxnSpPr>
          <p:nvPr/>
        </p:nvCxnSpPr>
        <p:spPr bwMode="auto">
          <a:xfrm>
            <a:off x="2276766" y="4222547"/>
            <a:ext cx="912209" cy="39969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 Box 83"/>
          <p:cNvSpPr txBox="1">
            <a:spLocks noChangeArrowheads="1"/>
          </p:cNvSpPr>
          <p:nvPr/>
        </p:nvSpPr>
        <p:spPr bwMode="auto">
          <a:xfrm>
            <a:off x="284742" y="839077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OK, let’s see the C++ code now!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621799" y="2518323"/>
            <a:ext cx="3150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Use a temp pointer to traverse</a:t>
            </a:r>
            <a:br>
              <a:rPr lang="en-US" sz="1600"/>
            </a:br>
            <a:r>
              <a:rPr lang="en-US" sz="1600"/>
              <a:t>down to the node above the</a:t>
            </a:r>
            <a:br>
              <a:rPr lang="en-US" sz="1600"/>
            </a:br>
            <a:r>
              <a:rPr lang="en-US" sz="1600"/>
              <a:t>one we want to delete…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80743" y="4709139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err="1"/>
              <a:t>killMe</a:t>
            </a:r>
            <a:r>
              <a:rPr lang="en-US" sz="1400"/>
              <a:t> </a:t>
            </a:r>
            <a:r>
              <a:rPr lang="en-US" sz="1600"/>
              <a:t>=</a:t>
            </a:r>
            <a:r>
              <a:rPr lang="en-US" sz="1400"/>
              <a:t> </a:t>
            </a:r>
            <a:r>
              <a:rPr lang="en-US" sz="1600" err="1"/>
              <a:t>addr</a:t>
            </a:r>
            <a:r>
              <a:rPr lang="en-US" sz="1400"/>
              <a:t> </a:t>
            </a:r>
            <a:r>
              <a:rPr lang="en-US" sz="1600"/>
              <a:t>of</a:t>
            </a:r>
            <a:r>
              <a:rPr lang="en-US" sz="1400"/>
              <a:t> </a:t>
            </a:r>
            <a:r>
              <a:rPr lang="en-US" sz="1600"/>
              <a:t>target</a:t>
            </a:r>
            <a:r>
              <a:rPr lang="en-US" sz="1400"/>
              <a:t> </a:t>
            </a:r>
            <a:r>
              <a:rPr lang="en-US" sz="1600"/>
              <a:t>node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646075" y="4355216"/>
            <a:ext cx="28857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If we found our target node</a:t>
            </a:r>
          </a:p>
          <a:p>
            <a:pPr algn="l"/>
            <a:r>
              <a:rPr lang="en-US" sz="1400"/>
              <a:t>{</a:t>
            </a:r>
            <a:endParaRPr lang="en-US" sz="1800"/>
          </a:p>
          <a:p>
            <a:pPr algn="l"/>
            <a:endParaRPr lang="en-US" sz="1600"/>
          </a:p>
          <a:p>
            <a:pPr algn="l"/>
            <a:endParaRPr lang="en-US" sz="1600"/>
          </a:p>
          <a:p>
            <a:pPr algn="l"/>
            <a:endParaRPr lang="en-US"/>
          </a:p>
          <a:p>
            <a:pPr algn="l"/>
            <a:r>
              <a:rPr lang="en-US" sz="1400"/>
              <a:t>}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887487" y="4974827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Link the node above to</a:t>
            </a:r>
            <a:br>
              <a:rPr lang="en-US" sz="1600"/>
            </a:br>
            <a:r>
              <a:rPr lang="en-US" sz="1600"/>
              <a:t>the node below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890494" y="5459318"/>
            <a:ext cx="238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Delete our target node</a:t>
            </a:r>
          </a:p>
        </p:txBody>
      </p:sp>
      <p:sp>
        <p:nvSpPr>
          <p:cNvPr id="225" name="Text Box 83"/>
          <p:cNvSpPr txBox="1">
            <a:spLocks noChangeArrowheads="1"/>
          </p:cNvSpPr>
          <p:nvPr/>
        </p:nvSpPr>
        <p:spPr bwMode="auto">
          <a:xfrm>
            <a:off x="7773929" y="1512298"/>
            <a:ext cx="789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“rat”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625996" y="2522928"/>
            <a:ext cx="195758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>
                <a:solidFill>
                  <a:srgbClr val="6600CC"/>
                </a:solidFill>
              </a:rPr>
              <a:t>Node *p = head; </a:t>
            </a:r>
            <a:r>
              <a:rPr lang="en-US" sz="1500">
                <a:solidFill>
                  <a:srgbClr val="6600CC"/>
                </a:solidFill>
              </a:rPr>
              <a:t> </a:t>
            </a:r>
            <a:br>
              <a:rPr lang="en-US" sz="1500">
                <a:solidFill>
                  <a:srgbClr val="6600CC"/>
                </a:solidFill>
              </a:rPr>
            </a:br>
            <a:r>
              <a:rPr lang="en-US" sz="1600">
                <a:solidFill>
                  <a:srgbClr val="6600CC"/>
                </a:solidFill>
              </a:rPr>
              <a:t>while (p != </a:t>
            </a:r>
            <a:r>
              <a:rPr lang="en-US" sz="1600" err="1">
                <a:solidFill>
                  <a:srgbClr val="FF0000"/>
                </a:solidFill>
              </a:rPr>
              <a:t>nullptr</a:t>
            </a:r>
            <a:r>
              <a:rPr lang="en-US" sz="1600">
                <a:solidFill>
                  <a:srgbClr val="6600CC"/>
                </a:solidFill>
              </a:rPr>
              <a:t>) </a:t>
            </a:r>
            <a:br>
              <a:rPr lang="en-US" sz="1600">
                <a:solidFill>
                  <a:srgbClr val="6600CC"/>
                </a:solidFill>
              </a:rPr>
            </a:br>
            <a:r>
              <a:rPr lang="en-US" sz="1100">
                <a:solidFill>
                  <a:srgbClr val="6600CC"/>
                </a:solidFill>
              </a:rPr>
              <a:t>{</a:t>
            </a:r>
          </a:p>
          <a:p>
            <a:pPr algn="l"/>
            <a:r>
              <a:rPr lang="en-US" sz="1600">
                <a:solidFill>
                  <a:srgbClr val="6600CC"/>
                </a:solidFill>
              </a:rPr>
              <a:t> </a:t>
            </a:r>
          </a:p>
          <a:p>
            <a:pPr algn="l"/>
            <a:endParaRPr lang="en-US" sz="1600">
              <a:solidFill>
                <a:srgbClr val="6600CC"/>
              </a:solidFill>
            </a:endParaRPr>
          </a:p>
          <a:p>
            <a:pPr algn="l"/>
            <a:r>
              <a:rPr lang="en-US" sz="1600">
                <a:solidFill>
                  <a:srgbClr val="6600CC"/>
                </a:solidFill>
              </a:rPr>
              <a:t> </a:t>
            </a:r>
          </a:p>
          <a:p>
            <a:pPr algn="l"/>
            <a:r>
              <a:rPr lang="en-US" sz="1600">
                <a:solidFill>
                  <a:srgbClr val="6600CC"/>
                </a:solidFill>
              </a:rPr>
              <a:t>    p = p-&gt;next;</a:t>
            </a:r>
          </a:p>
          <a:p>
            <a:pPr algn="l"/>
            <a:r>
              <a:rPr lang="en-US" sz="1200">
                <a:solidFill>
                  <a:srgbClr val="6600CC"/>
                </a:solidFill>
              </a:rPr>
              <a:t>}</a:t>
            </a:r>
            <a:endParaRPr lang="en-US" sz="1400">
              <a:solidFill>
                <a:srgbClr val="6600CC"/>
              </a:solidFill>
            </a:endParaRPr>
          </a:p>
          <a:p>
            <a:pPr algn="l"/>
            <a:endParaRPr lang="en-US" sz="1600">
              <a:solidFill>
                <a:srgbClr val="6600CC"/>
              </a:solidFill>
            </a:endParaRPr>
          </a:p>
        </p:txBody>
      </p:sp>
      <p:sp>
        <p:nvSpPr>
          <p:cNvPr id="157" name="Rounded Rectangular Callout 156"/>
          <p:cNvSpPr/>
          <p:nvPr/>
        </p:nvSpPr>
        <p:spPr bwMode="auto">
          <a:xfrm>
            <a:off x="777808" y="1337881"/>
            <a:ext cx="3670054" cy="846089"/>
          </a:xfrm>
          <a:prstGeom prst="wedgeRoundRectCallout">
            <a:avLst>
              <a:gd name="adj1" fmla="val 84066"/>
              <a:gd name="adj2" fmla="val 11114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As before, let’s use one of our traversal loops.</a:t>
            </a:r>
          </a:p>
          <a:p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33848" y="77300"/>
            <a:ext cx="3751679" cy="6738753"/>
            <a:chOff x="5233848" y="77300"/>
            <a:chExt cx="3751679" cy="6738753"/>
          </a:xfrm>
        </p:grpSpPr>
        <p:sp>
          <p:nvSpPr>
            <p:cNvPr id="180" name="Rectangle 179"/>
            <p:cNvSpPr/>
            <p:nvPr/>
          </p:nvSpPr>
          <p:spPr bwMode="auto">
            <a:xfrm>
              <a:off x="5233848" y="77300"/>
              <a:ext cx="3680650" cy="2496812"/>
            </a:xfrm>
            <a:prstGeom prst="rect">
              <a:avLst/>
            </a:prstGeom>
            <a:solidFill>
              <a:srgbClr val="E4E4F8">
                <a:alpha val="89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5304877" y="4390573"/>
              <a:ext cx="3680650" cy="2425480"/>
            </a:xfrm>
            <a:prstGeom prst="rect">
              <a:avLst/>
            </a:prstGeom>
            <a:solidFill>
              <a:srgbClr val="E4E4F8">
                <a:alpha val="89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30406" y="2945303"/>
            <a:ext cx="4572000" cy="1077218"/>
            <a:chOff x="6822273" y="1645361"/>
            <a:chExt cx="4572000" cy="1077218"/>
          </a:xfrm>
        </p:grpSpPr>
        <p:sp>
          <p:nvSpPr>
            <p:cNvPr id="210" name="Rectangle 209"/>
            <p:cNvSpPr/>
            <p:nvPr/>
          </p:nvSpPr>
          <p:spPr>
            <a:xfrm>
              <a:off x="6822273" y="1645361"/>
              <a:ext cx="4572000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endParaRPr lang="en-US" sz="1600">
                <a:solidFill>
                  <a:srgbClr val="6600CC"/>
                </a:solidFill>
              </a:endParaRPr>
            </a:p>
            <a:p>
              <a:pPr algn="l"/>
              <a:r>
                <a:rPr lang="en-US" sz="1600">
                  <a:solidFill>
                    <a:srgbClr val="6600CC"/>
                  </a:solidFill>
                </a:rPr>
                <a:t>if (                                              </a:t>
              </a:r>
              <a:br>
                <a:rPr lang="en-US" sz="1600">
                  <a:solidFill>
                    <a:srgbClr val="6600CC"/>
                  </a:solidFill>
                </a:rPr>
              </a:br>
              <a:r>
                <a:rPr lang="en-US" sz="1600">
                  <a:solidFill>
                    <a:srgbClr val="6600CC"/>
                  </a:solidFill>
                </a:rPr>
                <a:t>                                     )</a:t>
              </a:r>
            </a:p>
            <a:p>
              <a:pPr algn="l"/>
              <a:r>
                <a:rPr lang="en-US" sz="1600">
                  <a:solidFill>
                    <a:srgbClr val="6600CC"/>
                  </a:solidFill>
                </a:rPr>
                <a:t>    break;  // p pts to node above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961730" y="1870433"/>
              <a:ext cx="2496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solidFill>
                    <a:srgbClr val="6600CC"/>
                  </a:solidFill>
                </a:rPr>
                <a:t>    p-&gt;next != </a:t>
              </a:r>
              <a:r>
                <a:rPr lang="en-US" sz="1600" err="1">
                  <a:solidFill>
                    <a:srgbClr val="FF0000"/>
                  </a:solidFill>
                </a:rPr>
                <a:t>nullptr</a:t>
              </a:r>
              <a:r>
                <a:rPr lang="en-US" sz="1600">
                  <a:solidFill>
                    <a:srgbClr val="FF0000"/>
                  </a:solidFill>
                </a:rPr>
                <a:t>   </a:t>
              </a:r>
              <a:r>
                <a:rPr lang="en-US" sz="1600">
                  <a:solidFill>
                    <a:srgbClr val="6600CC"/>
                  </a:solidFill>
                </a:rPr>
                <a:t>&amp;&amp;</a:t>
              </a:r>
              <a:br>
                <a:rPr lang="en-US" sz="1600">
                  <a:solidFill>
                    <a:schemeClr val="tx1"/>
                  </a:solidFill>
                </a:rPr>
              </a:br>
              <a:r>
                <a:rPr lang="en-US" sz="1600">
                  <a:solidFill>
                    <a:srgbClr val="FF0000"/>
                  </a:solidFill>
                </a:rPr>
                <a:t>    </a:t>
              </a:r>
              <a:r>
                <a:rPr lang="en-US" sz="1600">
                  <a:solidFill>
                    <a:srgbClr val="6600CC"/>
                  </a:solidFill>
                </a:rPr>
                <a:t>p-&gt;next-&gt;value == v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228262" y="3225043"/>
            <a:ext cx="1725113" cy="2663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6247312" y="3465743"/>
            <a:ext cx="1854472" cy="2663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3" name="Rounded Rectangular Callout 182"/>
          <p:cNvSpPr/>
          <p:nvPr/>
        </p:nvSpPr>
        <p:spPr bwMode="auto">
          <a:xfrm>
            <a:off x="5128975" y="305896"/>
            <a:ext cx="3386597" cy="1252379"/>
          </a:xfrm>
          <a:prstGeom prst="wedgeRoundRectCallout">
            <a:avLst>
              <a:gd name="adj1" fmla="val 305"/>
              <a:gd name="adj2" fmla="val 13108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p will start by pointing at our head node…</a:t>
            </a:r>
            <a:br>
              <a:rPr lang="en-US" sz="1800">
                <a:solidFill>
                  <a:schemeClr val="tx1"/>
                </a:solidFill>
                <a:cs typeface="Arial" charset="0"/>
              </a:rPr>
            </a:br>
            <a:br>
              <a:rPr lang="en-US" sz="300">
                <a:solidFill>
                  <a:schemeClr val="tx1"/>
                </a:solidFill>
                <a:cs typeface="Arial" charset="0"/>
              </a:rPr>
            </a:br>
            <a:r>
              <a:rPr lang="en-US" sz="1800">
                <a:solidFill>
                  <a:schemeClr val="tx1"/>
                </a:solidFill>
                <a:cs typeface="Arial" charset="0"/>
              </a:rPr>
              <a:t>and will iterate through every node in the list…</a:t>
            </a:r>
          </a:p>
        </p:txBody>
      </p:sp>
      <p:sp>
        <p:nvSpPr>
          <p:cNvPr id="209" name="Rounded Rectangular Callout 208"/>
          <p:cNvSpPr/>
          <p:nvPr/>
        </p:nvSpPr>
        <p:spPr bwMode="auto">
          <a:xfrm>
            <a:off x="5248667" y="1032258"/>
            <a:ext cx="2128098" cy="741577"/>
          </a:xfrm>
          <a:prstGeom prst="wedgeRoundRectCallout">
            <a:avLst>
              <a:gd name="adj1" fmla="val 3056"/>
              <a:gd name="adj2" fmla="val 19629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For each node we visit through p…</a:t>
            </a:r>
          </a:p>
        </p:txBody>
      </p:sp>
      <p:sp>
        <p:nvSpPr>
          <p:cNvPr id="212" name="Rounded Rectangular Callout 211"/>
          <p:cNvSpPr/>
          <p:nvPr/>
        </p:nvSpPr>
        <p:spPr bwMode="auto">
          <a:xfrm>
            <a:off x="1955529" y="2470062"/>
            <a:ext cx="3170826" cy="1121016"/>
          </a:xfrm>
          <a:prstGeom prst="wedgeRoundRectCallout">
            <a:avLst>
              <a:gd name="adj1" fmla="val 81766"/>
              <a:gd name="adj2" fmla="val 6843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If so, then p points to the node above our target… 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br>
              <a:rPr lang="en-US" sz="1200">
                <a:solidFill>
                  <a:schemeClr val="tx1"/>
                </a:solidFill>
                <a:cs typeface="Arial" charset="0"/>
              </a:rPr>
            </a:br>
            <a:r>
              <a:rPr lang="en-US" sz="1600">
                <a:solidFill>
                  <a:schemeClr val="tx1"/>
                </a:solidFill>
                <a:cs typeface="Arial" charset="0"/>
              </a:rPr>
              <a:t>and we break out of our loop.</a:t>
            </a:r>
          </a:p>
          <a:p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4" name="Rounded Rectangular Callout 183"/>
          <p:cNvSpPr/>
          <p:nvPr/>
        </p:nvSpPr>
        <p:spPr bwMode="auto">
          <a:xfrm>
            <a:off x="6093604" y="5080069"/>
            <a:ext cx="2913627" cy="846089"/>
          </a:xfrm>
          <a:prstGeom prst="wedgeRoundRectCallout">
            <a:avLst>
              <a:gd name="adj1" fmla="val -33113"/>
              <a:gd name="adj2" fmla="val -23794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First we check whether there is a node following the one pointed to by p.</a:t>
            </a:r>
          </a:p>
        </p:txBody>
      </p:sp>
      <p:sp>
        <p:nvSpPr>
          <p:cNvPr id="188" name="Rounded Rectangular Callout 187"/>
          <p:cNvSpPr/>
          <p:nvPr/>
        </p:nvSpPr>
        <p:spPr bwMode="auto">
          <a:xfrm>
            <a:off x="5646075" y="5322182"/>
            <a:ext cx="3339452" cy="1272607"/>
          </a:xfrm>
          <a:prstGeom prst="wedgeRoundRectCallout">
            <a:avLst>
              <a:gd name="adj1" fmla="val -5917"/>
              <a:gd name="adj2" fmla="val -17746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If there is a node following p… </a:t>
            </a:r>
            <a:br>
              <a:rPr lang="en-US" sz="1600">
                <a:solidFill>
                  <a:schemeClr val="tx1"/>
                </a:solidFill>
                <a:cs typeface="Arial" charset="0"/>
              </a:rPr>
            </a:br>
            <a:endParaRPr lang="en-US" sz="1100">
              <a:solidFill>
                <a:schemeClr val="tx1"/>
              </a:solidFill>
              <a:cs typeface="Arial" charset="0"/>
            </a:endParaRPr>
          </a:p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then we check to see if that next node holds our to-be-deleted value.</a:t>
            </a:r>
          </a:p>
        </p:txBody>
      </p:sp>
      <p:sp>
        <p:nvSpPr>
          <p:cNvPr id="21" name="Left Arrow 20"/>
          <p:cNvSpPr/>
          <p:nvPr/>
        </p:nvSpPr>
        <p:spPr bwMode="auto">
          <a:xfrm rot="756151">
            <a:off x="4250751" y="3643824"/>
            <a:ext cx="2103330" cy="1264276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If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p-&gt;next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</a:t>
            </a:r>
            <a:b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not </a:t>
            </a:r>
            <a:r>
              <a:rPr kumimoji="0" lang="en-US" sz="16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nullptr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  <a:r>
              <a:rPr kumimoji="0" lang="en-US" sz="16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0422578">
            <a:off x="1093657" y="4399166"/>
            <a:ext cx="2177882" cy="16140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/>
              <a:t>then there is a valid node following node p!</a:t>
            </a: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1761333" y="4101100"/>
            <a:ext cx="515433" cy="24289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16" name="Curved Connector 215"/>
          <p:cNvCxnSpPr/>
          <p:nvPr/>
        </p:nvCxnSpPr>
        <p:spPr bwMode="auto">
          <a:xfrm flipV="1">
            <a:off x="2276766" y="3744598"/>
            <a:ext cx="904271" cy="477949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3762270" y="3919800"/>
            <a:ext cx="526843" cy="19878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19" name="AutoShape 50"/>
          <p:cNvCxnSpPr>
            <a:cxnSpLocks noChangeShapeType="1"/>
          </p:cNvCxnSpPr>
          <p:nvPr/>
        </p:nvCxnSpPr>
        <p:spPr bwMode="auto">
          <a:xfrm flipH="1">
            <a:off x="4017225" y="4041247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" name="Rectangle 4"/>
          <p:cNvSpPr>
            <a:spLocks noChangeArrowheads="1"/>
          </p:cNvSpPr>
          <p:nvPr/>
        </p:nvSpPr>
        <p:spPr bwMode="auto">
          <a:xfrm>
            <a:off x="3752745" y="4522845"/>
            <a:ext cx="526843" cy="19878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1" name="Line 14"/>
          <p:cNvSpPr>
            <a:spLocks noChangeShapeType="1"/>
          </p:cNvSpPr>
          <p:nvPr/>
        </p:nvSpPr>
        <p:spPr bwMode="auto">
          <a:xfrm>
            <a:off x="5400186" y="29364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2" name="Line 14"/>
          <p:cNvSpPr>
            <a:spLocks noChangeShapeType="1"/>
          </p:cNvSpPr>
          <p:nvPr/>
        </p:nvSpPr>
        <p:spPr bwMode="auto">
          <a:xfrm>
            <a:off x="5609736" y="33555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3" name="Rounded Rectangular Callout 222"/>
          <p:cNvSpPr/>
          <p:nvPr/>
        </p:nvSpPr>
        <p:spPr bwMode="auto">
          <a:xfrm>
            <a:off x="5079462" y="975525"/>
            <a:ext cx="3386597" cy="1252379"/>
          </a:xfrm>
          <a:prstGeom prst="wedgeRoundRectCallout">
            <a:avLst>
              <a:gd name="adj1" fmla="val 305"/>
              <a:gd name="adj2" fmla="val 13108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is not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, so there is a valid node following this one!</a:t>
            </a:r>
          </a:p>
        </p:txBody>
      </p:sp>
      <p:sp>
        <p:nvSpPr>
          <p:cNvPr id="224" name="Rounded Rectangular Callout 223"/>
          <p:cNvSpPr/>
          <p:nvPr/>
        </p:nvSpPr>
        <p:spPr bwMode="auto">
          <a:xfrm>
            <a:off x="5354664" y="1670251"/>
            <a:ext cx="3386597" cy="1027437"/>
          </a:xfrm>
          <a:prstGeom prst="wedgeRoundRectCallout">
            <a:avLst>
              <a:gd name="adj1" fmla="val 305"/>
              <a:gd name="adj2" fmla="val 13108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p-&gt;next-&gt;value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is </a:t>
            </a:r>
            <a:r>
              <a:rPr lang="en-US" sz="1800">
                <a:solidFill>
                  <a:srgbClr val="008080"/>
                </a:solidFill>
                <a:cs typeface="Arial" charset="0"/>
              </a:rPr>
              <a:t>“dog”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– this is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not equal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to our target value of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“rat”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226" name="Line 14"/>
          <p:cNvSpPr>
            <a:spLocks noChangeShapeType="1"/>
          </p:cNvSpPr>
          <p:nvPr/>
        </p:nvSpPr>
        <p:spPr bwMode="auto">
          <a:xfrm>
            <a:off x="5609736" y="4101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" name="Line 14"/>
          <p:cNvSpPr>
            <a:spLocks noChangeShapeType="1"/>
          </p:cNvSpPr>
          <p:nvPr/>
        </p:nvSpPr>
        <p:spPr bwMode="auto">
          <a:xfrm>
            <a:off x="5399697" y="29296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8" name="Line 14"/>
          <p:cNvSpPr>
            <a:spLocks noChangeShapeType="1"/>
          </p:cNvSpPr>
          <p:nvPr/>
        </p:nvSpPr>
        <p:spPr bwMode="auto">
          <a:xfrm>
            <a:off x="5609247" y="33487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9" name="Rounded Rectangular Callout 228"/>
          <p:cNvSpPr/>
          <p:nvPr/>
        </p:nvSpPr>
        <p:spPr bwMode="auto">
          <a:xfrm>
            <a:off x="5079462" y="975525"/>
            <a:ext cx="3386597" cy="1252379"/>
          </a:xfrm>
          <a:prstGeom prst="wedgeRoundRectCallout">
            <a:avLst>
              <a:gd name="adj1" fmla="val 305"/>
              <a:gd name="adj2" fmla="val 13108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is not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, so there is a valid node following this one!</a:t>
            </a:r>
          </a:p>
        </p:txBody>
      </p:sp>
      <p:sp>
        <p:nvSpPr>
          <p:cNvPr id="231" name="Line 14"/>
          <p:cNvSpPr>
            <a:spLocks noChangeShapeType="1"/>
          </p:cNvSpPr>
          <p:nvPr/>
        </p:nvSpPr>
        <p:spPr bwMode="auto">
          <a:xfrm>
            <a:off x="5324869" y="4528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2" name="Rectangle 231"/>
          <p:cNvSpPr/>
          <p:nvPr/>
        </p:nvSpPr>
        <p:spPr bwMode="auto">
          <a:xfrm>
            <a:off x="3174212" y="5296154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0" name="Rounded Rectangular Callout 229"/>
          <p:cNvSpPr/>
          <p:nvPr/>
        </p:nvSpPr>
        <p:spPr bwMode="auto">
          <a:xfrm>
            <a:off x="5380874" y="1623658"/>
            <a:ext cx="3386597" cy="1027437"/>
          </a:xfrm>
          <a:prstGeom prst="wedgeRoundRectCallout">
            <a:avLst>
              <a:gd name="adj1" fmla="val 305"/>
              <a:gd name="adj2" fmla="val 13108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p-&gt;next-&gt;value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is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“rat”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– this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is equal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to our target value of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“rat”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! So we break out!</a:t>
            </a:r>
          </a:p>
        </p:txBody>
      </p:sp>
      <p:sp>
        <p:nvSpPr>
          <p:cNvPr id="233" name="Line 14"/>
          <p:cNvSpPr>
            <a:spLocks noChangeShapeType="1"/>
          </p:cNvSpPr>
          <p:nvPr/>
        </p:nvSpPr>
        <p:spPr bwMode="auto">
          <a:xfrm>
            <a:off x="5846875" y="38366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6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8314E-6 L -0.00348 0.0661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3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1671E-6 L 0.01562 0.0377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0.0377 L -0.01858 0.2125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87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-0.04375 0.10139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27813 0.10301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31771 0.14467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4046E-6 L -0.22032 0.02614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1295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28021 0.2294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-0.32083 0.28078 " pathEditMode="relative" rAng="0" ptsTypes="AA">
                                      <p:cBhvr>
                                        <p:cTn id="269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6" grpId="1"/>
      <p:bldP spid="186" grpId="2"/>
      <p:bldP spid="187" grpId="0"/>
      <p:bldP spid="187" grpId="1"/>
      <p:bldP spid="123" grpId="0"/>
      <p:bldP spid="148" grpId="0"/>
      <p:bldP spid="174" grpId="0"/>
      <p:bldP spid="157" grpId="0" animBg="1"/>
      <p:bldP spid="157" grpId="1" animBg="1"/>
      <p:bldP spid="17" grpId="0" animBg="1"/>
      <p:bldP spid="17" grpId="1" animBg="1"/>
      <p:bldP spid="207" grpId="0" animBg="1"/>
      <p:bldP spid="207" grpId="1" animBg="1"/>
      <p:bldP spid="183" grpId="0" animBg="1"/>
      <p:bldP spid="183" grpId="1" animBg="1"/>
      <p:bldP spid="183" grpId="2" animBg="1"/>
      <p:bldP spid="183" grpId="3" animBg="1"/>
      <p:bldP spid="209" grpId="0" animBg="1"/>
      <p:bldP spid="209" grpId="1" animBg="1"/>
      <p:bldP spid="212" grpId="0" animBg="1"/>
      <p:bldP spid="212" grpId="1" animBg="1"/>
      <p:bldP spid="212" grpId="2" animBg="1"/>
      <p:bldP spid="184" grpId="0" animBg="1"/>
      <p:bldP spid="184" grpId="1" animBg="1"/>
      <p:bldP spid="188" grpId="0" animBg="1"/>
      <p:bldP spid="188" grpId="1" animBg="1"/>
      <p:bldP spid="21" grpId="0" animBg="1"/>
      <p:bldP spid="21" grpId="1" animBg="1"/>
      <p:bldP spid="25" grpId="0" animBg="1"/>
      <p:bldP spid="25" grpId="1" animBg="1"/>
      <p:bldP spid="215" grpId="0" animBg="1"/>
      <p:bldP spid="215" grpId="1" animBg="1"/>
      <p:bldP spid="218" grpId="0" animBg="1"/>
      <p:bldP spid="218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3" grpId="2" animBg="1"/>
      <p:bldP spid="224" grpId="0" animBg="1"/>
      <p:bldP spid="224" grpId="1" animBg="1"/>
      <p:bldP spid="224" grpId="2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29" grpId="2" animBg="1"/>
      <p:bldP spid="231" grpId="0" animBg="1"/>
      <p:bldP spid="230" grpId="0" animBg="1"/>
      <p:bldP spid="230" grpId="1" animBg="1"/>
      <p:bldP spid="230" grpId="2" animBg="1"/>
      <p:bldP spid="233" grpId="0" animBg="1"/>
      <p:bldP spid="23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56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Deleting an Item </a:t>
            </a:r>
            <a:r>
              <a:rPr lang="en-US" sz="2400"/>
              <a:t>in a Linked List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r>
                <a:rPr lang="en-US" sz="1800"/>
                <a:t>}</a:t>
              </a:r>
            </a:p>
            <a:p>
              <a:r>
                <a:rPr lang="en-US" sz="1800"/>
                <a:t>…</a:t>
              </a:r>
            </a:p>
          </p:txBody>
        </p: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504616" y="1768045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638311" y="220478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… // the code we just wrote</a:t>
            </a:r>
            <a:endParaRPr lang="en-US" sz="1700">
              <a:solidFill>
                <a:srgbClr val="6600CC"/>
              </a:solidFill>
            </a:endParaRP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3188975" y="445713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>
            <a:off x="3188975" y="4468250"/>
            <a:ext cx="6032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value</a:t>
            </a:r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3188975" y="4738125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103" name="Rectangle 32"/>
          <p:cNvSpPr>
            <a:spLocks noChangeArrowheads="1"/>
          </p:cNvSpPr>
          <p:nvPr/>
        </p:nvSpPr>
        <p:spPr bwMode="auto">
          <a:xfrm>
            <a:off x="3763650" y="45127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33"/>
          <p:cNvSpPr>
            <a:spLocks noChangeArrowheads="1"/>
          </p:cNvSpPr>
          <p:nvPr/>
        </p:nvSpPr>
        <p:spPr bwMode="auto">
          <a:xfrm>
            <a:off x="3763650" y="479051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3660462" y="4457138"/>
            <a:ext cx="7874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“dog”</a:t>
            </a:r>
          </a:p>
        </p:txBody>
      </p:sp>
      <p:sp>
        <p:nvSpPr>
          <p:cNvPr id="106" name="Text Box 35"/>
          <p:cNvSpPr txBox="1">
            <a:spLocks noChangeArrowheads="1"/>
          </p:cNvSpPr>
          <p:nvPr/>
        </p:nvSpPr>
        <p:spPr bwMode="auto">
          <a:xfrm>
            <a:off x="3743012" y="4752413"/>
            <a:ext cx="644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grpSp>
        <p:nvGrpSpPr>
          <p:cNvPr id="107" name="Group 36"/>
          <p:cNvGrpSpPr>
            <a:grpSpLocks/>
          </p:cNvGrpSpPr>
          <p:nvPr/>
        </p:nvGrpSpPr>
        <p:grpSpPr bwMode="auto">
          <a:xfrm>
            <a:off x="3181037" y="3563375"/>
            <a:ext cx="1225551" cy="630237"/>
            <a:chOff x="4608" y="1655"/>
            <a:chExt cx="1024" cy="546"/>
          </a:xfrm>
        </p:grpSpPr>
        <p:sp>
          <p:nvSpPr>
            <p:cNvPr id="138" name="Rectangle 37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38"/>
            <p:cNvSpPr txBox="1">
              <a:spLocks noChangeArrowheads="1"/>
            </p:cNvSpPr>
            <p:nvPr/>
          </p:nvSpPr>
          <p:spPr bwMode="auto">
            <a:xfrm>
              <a:off x="4608" y="1679"/>
              <a:ext cx="503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4608" y="1911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41" name="Rectangle 40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41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" name="Text Box 42"/>
            <p:cNvSpPr txBox="1">
              <a:spLocks noChangeArrowheads="1"/>
            </p:cNvSpPr>
            <p:nvPr/>
          </p:nvSpPr>
          <p:spPr bwMode="auto">
            <a:xfrm>
              <a:off x="5015" y="1655"/>
              <a:ext cx="61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/>
                <a:t>“cat”</a:t>
              </a:r>
            </a:p>
          </p:txBody>
        </p:sp>
        <p:sp>
          <p:nvSpPr>
            <p:cNvPr id="144" name="Text Box 43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113" name="Text Box 49"/>
          <p:cNvSpPr txBox="1">
            <a:spLocks noChangeArrowheads="1"/>
          </p:cNvSpPr>
          <p:nvPr/>
        </p:nvSpPr>
        <p:spPr bwMode="auto">
          <a:xfrm>
            <a:off x="3908112" y="3785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4251013" y="35030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118" name="Text Box 54"/>
          <p:cNvSpPr txBox="1">
            <a:spLocks noChangeArrowheads="1"/>
          </p:cNvSpPr>
          <p:nvPr/>
        </p:nvSpPr>
        <p:spPr bwMode="auto">
          <a:xfrm>
            <a:off x="4262125" y="4380938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120" name="Text Box 56"/>
          <p:cNvSpPr txBox="1">
            <a:spLocks noChangeArrowheads="1"/>
          </p:cNvSpPr>
          <p:nvPr/>
        </p:nvSpPr>
        <p:spPr bwMode="auto">
          <a:xfrm>
            <a:off x="3708087" y="38713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121" name="Text Box 57"/>
          <p:cNvSpPr txBox="1">
            <a:spLocks noChangeArrowheads="1"/>
          </p:cNvSpPr>
          <p:nvPr/>
        </p:nvSpPr>
        <p:spPr bwMode="auto">
          <a:xfrm>
            <a:off x="3757300" y="4733363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cxnSp>
        <p:nvCxnSpPr>
          <p:cNvPr id="137" name="AutoShape 71"/>
          <p:cNvCxnSpPr>
            <a:cxnSpLocks noChangeShapeType="1"/>
          </p:cNvCxnSpPr>
          <p:nvPr/>
        </p:nvCxnSpPr>
        <p:spPr bwMode="auto">
          <a:xfrm flipH="1">
            <a:off x="4045207" y="4879413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52"/>
          <p:cNvCxnSpPr>
            <a:cxnSpLocks noChangeShapeType="1"/>
            <a:stCxn id="23" idx="3"/>
          </p:cNvCxnSpPr>
          <p:nvPr/>
        </p:nvCxnSpPr>
        <p:spPr bwMode="auto">
          <a:xfrm flipV="1">
            <a:off x="2322031" y="3641858"/>
            <a:ext cx="869280" cy="12083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4089444" y="431141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cxnSp>
        <p:nvCxnSpPr>
          <p:cNvPr id="152" name="AutoShape 50"/>
          <p:cNvCxnSpPr>
            <a:cxnSpLocks noChangeShapeType="1"/>
          </p:cNvCxnSpPr>
          <p:nvPr/>
        </p:nvCxnSpPr>
        <p:spPr bwMode="auto">
          <a:xfrm flipH="1">
            <a:off x="4024659" y="4031688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5"/>
          <p:cNvGrpSpPr/>
          <p:nvPr/>
        </p:nvGrpSpPr>
        <p:grpSpPr>
          <a:xfrm>
            <a:off x="1241663" y="3523858"/>
            <a:ext cx="1146175" cy="457200"/>
            <a:chOff x="3105848" y="3121341"/>
            <a:chExt cx="1146175" cy="457200"/>
          </a:xfrm>
        </p:grpSpPr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3105848" y="3197541"/>
              <a:ext cx="6413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head</a:t>
              </a: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3699573" y="3254691"/>
              <a:ext cx="460375" cy="22225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640835" y="3234053"/>
              <a:ext cx="6111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3771010" y="3121341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49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05005" y="3189087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32620" y="3175512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/>
                <a:t>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77691" y="5970903"/>
            <a:ext cx="1739900" cy="836612"/>
            <a:chOff x="7467600" y="4332288"/>
            <a:chExt cx="1739900" cy="836612"/>
          </a:xfrm>
        </p:grpSpPr>
        <p:sp>
          <p:nvSpPr>
            <p:cNvPr id="96" name="Rectangle 219"/>
            <p:cNvSpPr>
              <a:spLocks noChangeArrowheads="1"/>
            </p:cNvSpPr>
            <p:nvPr/>
          </p:nvSpPr>
          <p:spPr bwMode="auto">
            <a:xfrm>
              <a:off x="7467600" y="4535488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20"/>
            <p:cNvSpPr txBox="1">
              <a:spLocks noChangeArrowheads="1"/>
            </p:cNvSpPr>
            <p:nvPr/>
          </p:nvSpPr>
          <p:spPr bwMode="auto">
            <a:xfrm>
              <a:off x="7467600" y="4586288"/>
              <a:ext cx="60305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7467600" y="486568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01" name="Rectangle 222"/>
            <p:cNvSpPr>
              <a:spLocks noChangeArrowheads="1"/>
            </p:cNvSpPr>
            <p:nvPr/>
          </p:nvSpPr>
          <p:spPr bwMode="auto">
            <a:xfrm>
              <a:off x="8042275" y="4591050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223"/>
            <p:cNvSpPr>
              <a:spLocks noChangeArrowheads="1"/>
            </p:cNvSpPr>
            <p:nvPr/>
          </p:nvSpPr>
          <p:spPr bwMode="auto">
            <a:xfrm>
              <a:off x="8053388" y="4875213"/>
              <a:ext cx="519112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1" name="Text Box 224"/>
            <p:cNvSpPr txBox="1">
              <a:spLocks noChangeArrowheads="1"/>
            </p:cNvSpPr>
            <p:nvPr/>
          </p:nvSpPr>
          <p:spPr bwMode="auto">
            <a:xfrm>
              <a:off x="8031163" y="4548188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4" name="Text Box 225"/>
            <p:cNvSpPr txBox="1">
              <a:spLocks noChangeArrowheads="1"/>
            </p:cNvSpPr>
            <p:nvPr/>
          </p:nvSpPr>
          <p:spPr bwMode="auto">
            <a:xfrm>
              <a:off x="8021638" y="4832350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5" name="Text Box 226"/>
            <p:cNvSpPr txBox="1">
              <a:spLocks noChangeArrowheads="1"/>
            </p:cNvSpPr>
            <p:nvPr/>
          </p:nvSpPr>
          <p:spPr bwMode="auto">
            <a:xfrm>
              <a:off x="8201025" y="4502150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16" name="Text Box 227"/>
            <p:cNvSpPr txBox="1">
              <a:spLocks noChangeArrowheads="1"/>
            </p:cNvSpPr>
            <p:nvPr/>
          </p:nvSpPr>
          <p:spPr bwMode="auto">
            <a:xfrm>
              <a:off x="7934325" y="4516438"/>
              <a:ext cx="7254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“yak”</a:t>
              </a:r>
            </a:p>
          </p:txBody>
        </p:sp>
        <p:sp>
          <p:nvSpPr>
            <p:cNvPr id="119" name="Text Box 228"/>
            <p:cNvSpPr txBox="1">
              <a:spLocks noChangeArrowheads="1"/>
            </p:cNvSpPr>
            <p:nvPr/>
          </p:nvSpPr>
          <p:spPr bwMode="auto">
            <a:xfrm>
              <a:off x="7964723" y="4806950"/>
              <a:ext cx="73930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err="1">
                  <a:solidFill>
                    <a:srgbClr val="FF0000"/>
                  </a:solidFill>
                </a:rPr>
                <a:t>nullptr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122" name="Text Box 229"/>
            <p:cNvSpPr txBox="1">
              <a:spLocks noChangeArrowheads="1"/>
            </p:cNvSpPr>
            <p:nvPr/>
          </p:nvSpPr>
          <p:spPr bwMode="auto">
            <a:xfrm>
              <a:off x="8559800" y="4495800"/>
              <a:ext cx="6477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3000</a:t>
              </a:r>
            </a:p>
          </p:txBody>
        </p:sp>
        <p:sp>
          <p:nvSpPr>
            <p:cNvPr id="125" name="Text Box 257"/>
            <p:cNvSpPr txBox="1">
              <a:spLocks noChangeArrowheads="1"/>
            </p:cNvSpPr>
            <p:nvPr/>
          </p:nvSpPr>
          <p:spPr bwMode="auto">
            <a:xfrm>
              <a:off x="8321675" y="4332288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2462" y="5252475"/>
            <a:ext cx="1646239" cy="955760"/>
            <a:chOff x="3152462" y="5252475"/>
            <a:chExt cx="1646239" cy="955760"/>
          </a:xfrm>
        </p:grpSpPr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174687" y="5292163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3152462" y="5295338"/>
              <a:ext cx="60325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value</a:t>
              </a: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74687" y="557473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3749362" y="5347725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3760475" y="5631888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1" name="Text Box 64"/>
            <p:cNvSpPr txBox="1">
              <a:spLocks noChangeArrowheads="1"/>
            </p:cNvSpPr>
            <p:nvPr/>
          </p:nvSpPr>
          <p:spPr bwMode="auto">
            <a:xfrm>
              <a:off x="3738250" y="5304863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2" name="Text Box 65"/>
            <p:cNvSpPr txBox="1">
              <a:spLocks noChangeArrowheads="1"/>
            </p:cNvSpPr>
            <p:nvPr/>
          </p:nvSpPr>
          <p:spPr bwMode="auto">
            <a:xfrm>
              <a:off x="3728725" y="5589025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3" name="Text Box 66"/>
            <p:cNvSpPr txBox="1">
              <a:spLocks noChangeArrowheads="1"/>
            </p:cNvSpPr>
            <p:nvPr/>
          </p:nvSpPr>
          <p:spPr bwMode="auto">
            <a:xfrm>
              <a:off x="3908112" y="5258825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34" name="Text Box 67"/>
            <p:cNvSpPr txBox="1">
              <a:spLocks noChangeArrowheads="1"/>
            </p:cNvSpPr>
            <p:nvPr/>
          </p:nvSpPr>
          <p:spPr bwMode="auto">
            <a:xfrm>
              <a:off x="3665225" y="5284225"/>
              <a:ext cx="700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135" name="Text Box 68"/>
            <p:cNvSpPr txBox="1">
              <a:spLocks noChangeArrowheads="1"/>
            </p:cNvSpPr>
            <p:nvPr/>
          </p:nvSpPr>
          <p:spPr bwMode="auto">
            <a:xfrm>
              <a:off x="3733487" y="5582675"/>
              <a:ext cx="62071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3000</a:t>
              </a:r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4266888" y="5252475"/>
              <a:ext cx="531813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145" name="AutoShape 230"/>
            <p:cNvCxnSpPr>
              <a:cxnSpLocks noChangeShapeType="1"/>
            </p:cNvCxnSpPr>
            <p:nvPr/>
          </p:nvCxnSpPr>
          <p:spPr bwMode="auto">
            <a:xfrm flipH="1">
              <a:off x="3998175" y="5733572"/>
              <a:ext cx="265112" cy="474663"/>
            </a:xfrm>
            <a:prstGeom prst="curvedConnector4">
              <a:avLst>
                <a:gd name="adj1" fmla="val -85630"/>
                <a:gd name="adj2" fmla="val 6688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Box 23"/>
          <p:cNvSpPr txBox="1"/>
          <p:nvPr/>
        </p:nvSpPr>
        <p:spPr>
          <a:xfrm>
            <a:off x="4088832" y="602486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grpSp>
        <p:nvGrpSpPr>
          <p:cNvPr id="176" name="Group 2"/>
          <p:cNvGrpSpPr>
            <a:grpSpLocks/>
          </p:cNvGrpSpPr>
          <p:nvPr/>
        </p:nvGrpSpPr>
        <p:grpSpPr bwMode="auto">
          <a:xfrm>
            <a:off x="1480528" y="4024898"/>
            <a:ext cx="796238" cy="338147"/>
            <a:chOff x="4162" y="903"/>
            <a:chExt cx="638" cy="213"/>
          </a:xfrm>
        </p:grpSpPr>
        <p:sp>
          <p:nvSpPr>
            <p:cNvPr id="177" name="Text Box 3"/>
            <p:cNvSpPr txBox="1">
              <a:spLocks noChangeArrowheads="1"/>
            </p:cNvSpPr>
            <p:nvPr/>
          </p:nvSpPr>
          <p:spPr bwMode="auto">
            <a:xfrm>
              <a:off x="4162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4387" y="951"/>
              <a:ext cx="413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7" name="Rectangle 186"/>
          <p:cNvSpPr/>
          <p:nvPr/>
        </p:nvSpPr>
        <p:spPr>
          <a:xfrm>
            <a:off x="1702202" y="4064023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1400</a:t>
            </a:r>
            <a:endParaRPr lang="en-US" sz="1600"/>
          </a:p>
        </p:txBody>
      </p:sp>
      <p:cxnSp>
        <p:nvCxnSpPr>
          <p:cNvPr id="189" name="Curved Connector 188"/>
          <p:cNvCxnSpPr>
            <a:stCxn id="178" idx="3"/>
            <a:endCxn id="95" idx="1"/>
          </p:cNvCxnSpPr>
          <p:nvPr/>
        </p:nvCxnSpPr>
        <p:spPr bwMode="auto">
          <a:xfrm>
            <a:off x="2276766" y="4222547"/>
            <a:ext cx="912209" cy="39969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1" name="Group 2"/>
          <p:cNvGrpSpPr>
            <a:grpSpLocks/>
          </p:cNvGrpSpPr>
          <p:nvPr/>
        </p:nvGrpSpPr>
        <p:grpSpPr bwMode="auto">
          <a:xfrm>
            <a:off x="1241663" y="5348411"/>
            <a:ext cx="1229298" cy="338147"/>
            <a:chOff x="3815" y="913"/>
            <a:chExt cx="985" cy="213"/>
          </a:xfrm>
        </p:grpSpPr>
        <p:sp>
          <p:nvSpPr>
            <p:cNvPr id="192" name="Text Box 3"/>
            <p:cNvSpPr txBox="1">
              <a:spLocks noChangeArrowheads="1"/>
            </p:cNvSpPr>
            <p:nvPr/>
          </p:nvSpPr>
          <p:spPr bwMode="auto">
            <a:xfrm>
              <a:off x="3815" y="913"/>
              <a:ext cx="60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err="1">
                  <a:solidFill>
                    <a:schemeClr val="tx1"/>
                  </a:solidFill>
                  <a:cs typeface="Arial" charset="0"/>
                </a:rPr>
                <a:t>killMe</a:t>
              </a:r>
              <a:endParaRPr lang="en-US" sz="160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93" name="Rectangle 4"/>
            <p:cNvSpPr>
              <a:spLocks noChangeArrowheads="1"/>
            </p:cNvSpPr>
            <p:nvPr/>
          </p:nvSpPr>
          <p:spPr bwMode="auto">
            <a:xfrm>
              <a:off x="4387" y="951"/>
              <a:ext cx="413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3747811" y="4731026"/>
            <a:ext cx="559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800</a:t>
            </a:r>
            <a:endParaRPr lang="en-US" sz="1600"/>
          </a:p>
        </p:txBody>
      </p:sp>
      <p:cxnSp>
        <p:nvCxnSpPr>
          <p:cNvPr id="196" name="Curved Connector 195"/>
          <p:cNvCxnSpPr/>
          <p:nvPr/>
        </p:nvCxnSpPr>
        <p:spPr bwMode="auto">
          <a:xfrm flipV="1">
            <a:off x="2429166" y="5315975"/>
            <a:ext cx="751871" cy="20128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 Box 83"/>
          <p:cNvSpPr txBox="1">
            <a:spLocks noChangeArrowheads="1"/>
          </p:cNvSpPr>
          <p:nvPr/>
        </p:nvSpPr>
        <p:spPr bwMode="auto">
          <a:xfrm>
            <a:off x="284742" y="839077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OK, let’s see the C++ code now!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80743" y="4709139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err="1"/>
              <a:t>killMe</a:t>
            </a:r>
            <a:r>
              <a:rPr lang="en-US" sz="1400"/>
              <a:t> </a:t>
            </a:r>
            <a:r>
              <a:rPr lang="en-US" sz="1600"/>
              <a:t>=</a:t>
            </a:r>
            <a:r>
              <a:rPr lang="en-US" sz="1400"/>
              <a:t> </a:t>
            </a:r>
            <a:r>
              <a:rPr lang="en-US" sz="1600" err="1"/>
              <a:t>addr</a:t>
            </a:r>
            <a:r>
              <a:rPr lang="en-US" sz="1400"/>
              <a:t> </a:t>
            </a:r>
            <a:r>
              <a:rPr lang="en-US" sz="1600"/>
              <a:t>of</a:t>
            </a:r>
            <a:r>
              <a:rPr lang="en-US" sz="1400"/>
              <a:t> </a:t>
            </a:r>
            <a:r>
              <a:rPr lang="en-US" sz="1600"/>
              <a:t>target</a:t>
            </a:r>
            <a:r>
              <a:rPr lang="en-US" sz="1400"/>
              <a:t> </a:t>
            </a:r>
            <a:r>
              <a:rPr lang="en-US" sz="1600"/>
              <a:t>node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646075" y="4355216"/>
            <a:ext cx="2503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>
                <a:solidFill>
                  <a:srgbClr val="6600CC"/>
                </a:solidFill>
              </a:rPr>
              <a:t> </a:t>
            </a:r>
          </a:p>
          <a:p>
            <a:pPr algn="l"/>
            <a:r>
              <a:rPr lang="en-US" sz="1400">
                <a:solidFill>
                  <a:srgbClr val="6600CC"/>
                </a:solidFill>
              </a:rPr>
              <a:t>{</a:t>
            </a:r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600">
              <a:solidFill>
                <a:srgbClr val="6600CC"/>
              </a:solidFill>
            </a:endParaRPr>
          </a:p>
          <a:p>
            <a:pPr algn="l"/>
            <a:endParaRPr lang="en-US" sz="16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sz="1400">
                <a:solidFill>
                  <a:srgbClr val="6600CC"/>
                </a:solidFill>
              </a:rPr>
              <a:t>}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887487" y="4974827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Link the node above to</a:t>
            </a:r>
            <a:br>
              <a:rPr lang="en-US" sz="1600"/>
            </a:br>
            <a:r>
              <a:rPr lang="en-US" sz="1600"/>
              <a:t>the node below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890494" y="5459318"/>
            <a:ext cx="238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Delete our target node</a:t>
            </a:r>
          </a:p>
        </p:txBody>
      </p:sp>
      <p:sp>
        <p:nvSpPr>
          <p:cNvPr id="225" name="Text Box 83"/>
          <p:cNvSpPr txBox="1">
            <a:spLocks noChangeArrowheads="1"/>
          </p:cNvSpPr>
          <p:nvPr/>
        </p:nvSpPr>
        <p:spPr bwMode="auto">
          <a:xfrm>
            <a:off x="7773929" y="1512298"/>
            <a:ext cx="789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“rat”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625996" y="2522928"/>
            <a:ext cx="195758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>
                <a:solidFill>
                  <a:srgbClr val="6600CC"/>
                </a:solidFill>
              </a:rPr>
              <a:t>Node *p = head; </a:t>
            </a:r>
            <a:r>
              <a:rPr lang="en-US" sz="1500">
                <a:solidFill>
                  <a:srgbClr val="6600CC"/>
                </a:solidFill>
              </a:rPr>
              <a:t> </a:t>
            </a:r>
            <a:br>
              <a:rPr lang="en-US" sz="1500">
                <a:solidFill>
                  <a:srgbClr val="6600CC"/>
                </a:solidFill>
              </a:rPr>
            </a:br>
            <a:r>
              <a:rPr lang="en-US" sz="1600">
                <a:solidFill>
                  <a:srgbClr val="6600CC"/>
                </a:solidFill>
              </a:rPr>
              <a:t>while (p != </a:t>
            </a:r>
            <a:r>
              <a:rPr lang="en-US" sz="1600" err="1">
                <a:solidFill>
                  <a:srgbClr val="FF0000"/>
                </a:solidFill>
              </a:rPr>
              <a:t>nullptr</a:t>
            </a:r>
            <a:r>
              <a:rPr lang="en-US" sz="1600">
                <a:solidFill>
                  <a:srgbClr val="6600CC"/>
                </a:solidFill>
              </a:rPr>
              <a:t>) </a:t>
            </a:r>
            <a:br>
              <a:rPr lang="en-US" sz="1600">
                <a:solidFill>
                  <a:srgbClr val="6600CC"/>
                </a:solidFill>
              </a:rPr>
            </a:br>
            <a:r>
              <a:rPr lang="en-US" sz="1100">
                <a:solidFill>
                  <a:srgbClr val="6600CC"/>
                </a:solidFill>
              </a:rPr>
              <a:t>{</a:t>
            </a:r>
          </a:p>
          <a:p>
            <a:pPr algn="l"/>
            <a:r>
              <a:rPr lang="en-US" sz="1600">
                <a:solidFill>
                  <a:srgbClr val="6600CC"/>
                </a:solidFill>
              </a:rPr>
              <a:t> </a:t>
            </a:r>
          </a:p>
          <a:p>
            <a:pPr algn="l"/>
            <a:endParaRPr lang="en-US" sz="1600">
              <a:solidFill>
                <a:srgbClr val="6600CC"/>
              </a:solidFill>
            </a:endParaRPr>
          </a:p>
          <a:p>
            <a:pPr algn="l"/>
            <a:r>
              <a:rPr lang="en-US" sz="1600">
                <a:solidFill>
                  <a:srgbClr val="6600CC"/>
                </a:solidFill>
              </a:rPr>
              <a:t> </a:t>
            </a:r>
          </a:p>
          <a:p>
            <a:pPr algn="l"/>
            <a:r>
              <a:rPr lang="en-US" sz="1600">
                <a:solidFill>
                  <a:srgbClr val="6600CC"/>
                </a:solidFill>
              </a:rPr>
              <a:t>    p = p-&gt;next;</a:t>
            </a:r>
          </a:p>
          <a:p>
            <a:pPr algn="l"/>
            <a:r>
              <a:rPr lang="en-US" sz="1200">
                <a:solidFill>
                  <a:srgbClr val="6600CC"/>
                </a:solidFill>
              </a:rPr>
              <a:t>}</a:t>
            </a:r>
            <a:endParaRPr lang="en-US" sz="1400">
              <a:solidFill>
                <a:srgbClr val="6600CC"/>
              </a:solidFill>
            </a:endParaRPr>
          </a:p>
          <a:p>
            <a:pPr algn="l"/>
            <a:endParaRPr lang="en-US" sz="1600">
              <a:solidFill>
                <a:srgbClr val="6600CC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30406" y="2945303"/>
            <a:ext cx="4572000" cy="1077218"/>
            <a:chOff x="6822273" y="1645361"/>
            <a:chExt cx="4572000" cy="1077218"/>
          </a:xfrm>
        </p:grpSpPr>
        <p:sp>
          <p:nvSpPr>
            <p:cNvPr id="210" name="Rectangle 209"/>
            <p:cNvSpPr/>
            <p:nvPr/>
          </p:nvSpPr>
          <p:spPr>
            <a:xfrm>
              <a:off x="6822273" y="1645361"/>
              <a:ext cx="4572000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endParaRPr lang="en-US" sz="1600"/>
            </a:p>
            <a:p>
              <a:pPr algn="l"/>
              <a:r>
                <a:rPr lang="en-US" sz="1600">
                  <a:solidFill>
                    <a:srgbClr val="6600CC"/>
                  </a:solidFill>
                </a:rPr>
                <a:t>if</a:t>
              </a:r>
              <a:r>
                <a:rPr lang="en-US" sz="1600"/>
                <a:t> </a:t>
              </a:r>
              <a:r>
                <a:rPr lang="en-US" sz="1600">
                  <a:solidFill>
                    <a:srgbClr val="6600CC"/>
                  </a:solidFill>
                </a:rPr>
                <a:t>(</a:t>
              </a:r>
              <a:r>
                <a:rPr lang="en-US" sz="1600"/>
                <a:t>                                              </a:t>
              </a:r>
              <a:br>
                <a:rPr lang="en-US" sz="1600"/>
              </a:br>
              <a:r>
                <a:rPr lang="en-US" sz="1600"/>
                <a:t>                                     </a:t>
              </a:r>
              <a:r>
                <a:rPr lang="en-US" sz="1600">
                  <a:solidFill>
                    <a:srgbClr val="6600CC"/>
                  </a:solidFill>
                </a:rPr>
                <a:t>)</a:t>
              </a:r>
            </a:p>
            <a:p>
              <a:pPr algn="l"/>
              <a:r>
                <a:rPr lang="en-US" sz="1600">
                  <a:solidFill>
                    <a:srgbClr val="6600CC"/>
                  </a:solidFill>
                </a:rPr>
                <a:t>    break;  // p pts to node above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961730" y="1870433"/>
              <a:ext cx="2496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solidFill>
                    <a:srgbClr val="6600CC"/>
                  </a:solidFill>
                </a:rPr>
                <a:t>    p-&gt;next != </a:t>
              </a:r>
              <a:r>
                <a:rPr lang="en-US" sz="1600" err="1">
                  <a:solidFill>
                    <a:srgbClr val="FF0000"/>
                  </a:solidFill>
                </a:rPr>
                <a:t>nullptr</a:t>
              </a:r>
              <a:r>
                <a:rPr lang="en-US" sz="1600">
                  <a:solidFill>
                    <a:srgbClr val="FF0000"/>
                  </a:solidFill>
                </a:rPr>
                <a:t>   </a:t>
              </a:r>
              <a:r>
                <a:rPr lang="en-US" sz="1600">
                  <a:solidFill>
                    <a:srgbClr val="6600CC"/>
                  </a:solidFill>
                </a:rPr>
                <a:t>&amp;&amp;</a:t>
              </a:r>
              <a:br>
                <a:rPr lang="en-US" sz="1600">
                  <a:solidFill>
                    <a:schemeClr val="tx1"/>
                  </a:solidFill>
                </a:rPr>
              </a:br>
              <a:r>
                <a:rPr lang="en-US" sz="1600">
                  <a:solidFill>
                    <a:srgbClr val="FF0000"/>
                  </a:solidFill>
                </a:rPr>
                <a:t>    </a:t>
              </a:r>
              <a:r>
                <a:rPr lang="en-US" sz="1600">
                  <a:solidFill>
                    <a:srgbClr val="6600CC"/>
                  </a:solidFill>
                </a:rPr>
                <a:t>p-&gt;next-&gt;value == v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5646075" y="4355216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If we found our target node</a:t>
            </a:r>
          </a:p>
        </p:txBody>
      </p:sp>
      <p:sp>
        <p:nvSpPr>
          <p:cNvPr id="159" name="Line 14"/>
          <p:cNvSpPr>
            <a:spLocks noChangeShapeType="1"/>
          </p:cNvSpPr>
          <p:nvPr/>
        </p:nvSpPr>
        <p:spPr bwMode="auto">
          <a:xfrm>
            <a:off x="5324869" y="4528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48719" y="4321962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if (p != </a:t>
            </a:r>
            <a:r>
              <a:rPr lang="en-US" sz="1800" err="1">
                <a:solidFill>
                  <a:srgbClr val="FF0000"/>
                </a:solidFill>
              </a:rPr>
              <a:t>nullptr</a:t>
            </a:r>
            <a:r>
              <a:rPr lang="en-US" sz="1800">
                <a:solidFill>
                  <a:srgbClr val="6600CC"/>
                </a:solidFill>
              </a:rPr>
              <a:t>) </a:t>
            </a:r>
            <a:r>
              <a:rPr lang="en-US" sz="1600">
                <a:solidFill>
                  <a:srgbClr val="6600CC"/>
                </a:solidFill>
              </a:rPr>
              <a:t>//</a:t>
            </a:r>
            <a:r>
              <a:rPr lang="en-US" sz="1100">
                <a:solidFill>
                  <a:srgbClr val="6600CC"/>
                </a:solidFill>
              </a:rPr>
              <a:t> </a:t>
            </a:r>
            <a:r>
              <a:rPr lang="en-US" sz="1600">
                <a:solidFill>
                  <a:srgbClr val="6600CC"/>
                </a:solidFill>
              </a:rPr>
              <a:t>found</a:t>
            </a:r>
            <a:r>
              <a:rPr lang="en-US" sz="1100">
                <a:solidFill>
                  <a:srgbClr val="6600CC"/>
                </a:solidFill>
              </a:rPr>
              <a:t> </a:t>
            </a:r>
            <a:r>
              <a:rPr lang="en-US" sz="1600">
                <a:solidFill>
                  <a:srgbClr val="6600CC"/>
                </a:solidFill>
              </a:rPr>
              <a:t>our</a:t>
            </a:r>
            <a:r>
              <a:rPr lang="en-US" sz="1100">
                <a:solidFill>
                  <a:srgbClr val="6600CC"/>
                </a:solidFill>
              </a:rPr>
              <a:t> </a:t>
            </a:r>
            <a:r>
              <a:rPr lang="en-US" sz="1600">
                <a:solidFill>
                  <a:srgbClr val="6600CC"/>
                </a:solidFill>
              </a:rPr>
              <a:t>value!</a:t>
            </a:r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164" name="Rounded Rectangular Callout 163"/>
          <p:cNvSpPr/>
          <p:nvPr/>
        </p:nvSpPr>
        <p:spPr bwMode="auto">
          <a:xfrm>
            <a:off x="30394" y="4422392"/>
            <a:ext cx="2061375" cy="818072"/>
          </a:xfrm>
          <a:prstGeom prst="wedgeRoundRectCallout">
            <a:avLst>
              <a:gd name="adj1" fmla="val 134373"/>
              <a:gd name="adj2" fmla="val -158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Note: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The target node’s location can be found here!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886844" y="4683912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Node *</a:t>
            </a:r>
            <a:r>
              <a:rPr lang="en-US" sz="1800" err="1">
                <a:solidFill>
                  <a:srgbClr val="6600CC"/>
                </a:solidFill>
              </a:rPr>
              <a:t>killMe</a:t>
            </a:r>
            <a:r>
              <a:rPr lang="en-US" sz="1800">
                <a:solidFill>
                  <a:srgbClr val="6600CC"/>
                </a:solidFill>
              </a:rPr>
              <a:t> = p-&gt;next;</a:t>
            </a:r>
          </a:p>
        </p:txBody>
      </p:sp>
      <p:sp>
        <p:nvSpPr>
          <p:cNvPr id="166" name="Line 14"/>
          <p:cNvSpPr>
            <a:spLocks noChangeShapeType="1"/>
          </p:cNvSpPr>
          <p:nvPr/>
        </p:nvSpPr>
        <p:spPr bwMode="auto">
          <a:xfrm>
            <a:off x="5678006" y="486440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" name="Rounded Rectangular Callout 166"/>
          <p:cNvSpPr/>
          <p:nvPr/>
        </p:nvSpPr>
        <p:spPr bwMode="auto">
          <a:xfrm>
            <a:off x="1358513" y="1983611"/>
            <a:ext cx="3587897" cy="1292313"/>
          </a:xfrm>
          <a:prstGeom prst="wedgeRoundRectCallout">
            <a:avLst>
              <a:gd name="adj1" fmla="val 70608"/>
              <a:gd name="adj2" fmla="val 1451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But if we did find our target value, then p will point to the node above it, and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NOT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be </a:t>
            </a:r>
            <a:r>
              <a:rPr lang="en-US" sz="16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!</a:t>
            </a:r>
          </a:p>
          <a:p>
            <a:endParaRPr lang="en-US" sz="1000">
              <a:solidFill>
                <a:schemeClr val="tx1"/>
              </a:solidFill>
              <a:cs typeface="Arial" charset="0"/>
            </a:endParaRPr>
          </a:p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Let’s check for this case!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828363" y="4380938"/>
            <a:ext cx="2324099" cy="1753477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 is not </a:t>
            </a:r>
            <a:r>
              <a:rPr kumimoji="0" lang="en-US" sz="16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nullptr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we found our target!</a:t>
            </a:r>
          </a:p>
        </p:txBody>
      </p:sp>
      <p:sp>
        <p:nvSpPr>
          <p:cNvPr id="162" name="Rounded Rectangular Callout 161"/>
          <p:cNvSpPr/>
          <p:nvPr/>
        </p:nvSpPr>
        <p:spPr bwMode="auto">
          <a:xfrm>
            <a:off x="2200344" y="2886196"/>
            <a:ext cx="3104387" cy="1018857"/>
          </a:xfrm>
          <a:prstGeom prst="wedgeRoundRectCallout">
            <a:avLst>
              <a:gd name="adj1" fmla="val 70608"/>
              <a:gd name="adj2" fmla="val 1451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Let’s remember where our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target node 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is located using a temporary pointer…</a:t>
            </a:r>
          </a:p>
        </p:txBody>
      </p:sp>
      <p:sp>
        <p:nvSpPr>
          <p:cNvPr id="168" name="Rounded Rectangular Callout 167"/>
          <p:cNvSpPr/>
          <p:nvPr/>
        </p:nvSpPr>
        <p:spPr bwMode="auto">
          <a:xfrm>
            <a:off x="5405381" y="3142213"/>
            <a:ext cx="2845158" cy="868446"/>
          </a:xfrm>
          <a:prstGeom prst="wedgeRoundRectCallout">
            <a:avLst>
              <a:gd name="adj1" fmla="val -90142"/>
              <a:gd name="adj2" fmla="val 14607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Now we want to link the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node above 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the target…</a:t>
            </a:r>
          </a:p>
        </p:txBody>
      </p:sp>
      <p:sp>
        <p:nvSpPr>
          <p:cNvPr id="169" name="Rounded Rectangular Callout 168"/>
          <p:cNvSpPr/>
          <p:nvPr/>
        </p:nvSpPr>
        <p:spPr bwMode="auto">
          <a:xfrm>
            <a:off x="5746846" y="5972934"/>
            <a:ext cx="2269313" cy="758908"/>
          </a:xfrm>
          <a:prstGeom prst="wedgeRoundRectCallout">
            <a:avLst>
              <a:gd name="adj1" fmla="val -111060"/>
              <a:gd name="adj2" fmla="val -208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to the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node below 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the target.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889625" y="505880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p-&gt;next =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985710" y="505880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err="1">
                <a:solidFill>
                  <a:srgbClr val="6600CC"/>
                </a:solidFill>
              </a:rPr>
              <a:t>killMe</a:t>
            </a:r>
            <a:r>
              <a:rPr lang="en-US" sz="1800">
                <a:solidFill>
                  <a:srgbClr val="6600CC"/>
                </a:solidFill>
              </a:rPr>
              <a:t>-&gt;next;</a:t>
            </a:r>
          </a:p>
        </p:txBody>
      </p:sp>
      <p:sp>
        <p:nvSpPr>
          <p:cNvPr id="173" name="Line 14"/>
          <p:cNvSpPr>
            <a:spLocks noChangeShapeType="1"/>
          </p:cNvSpPr>
          <p:nvPr/>
        </p:nvSpPr>
        <p:spPr bwMode="auto">
          <a:xfrm>
            <a:off x="5678006" y="5262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5" name="Rectangle 174"/>
          <p:cNvSpPr/>
          <p:nvPr/>
        </p:nvSpPr>
        <p:spPr bwMode="auto">
          <a:xfrm>
            <a:off x="3174212" y="5296154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1" name="Rounded Rectangular Callout 170"/>
          <p:cNvSpPr/>
          <p:nvPr/>
        </p:nvSpPr>
        <p:spPr bwMode="auto">
          <a:xfrm>
            <a:off x="284742" y="5890650"/>
            <a:ext cx="2500375" cy="758908"/>
          </a:xfrm>
          <a:prstGeom prst="wedgeRoundRectCallout">
            <a:avLst>
              <a:gd name="adj1" fmla="val 92554"/>
              <a:gd name="adj2" fmla="val -7210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That address can be found in </a:t>
            </a:r>
            <a:r>
              <a:rPr lang="en-US" sz="1600" err="1">
                <a:solidFill>
                  <a:srgbClr val="FF0000"/>
                </a:solidFill>
                <a:cs typeface="Arial" charset="0"/>
              </a:rPr>
              <a:t>killMe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-&gt;next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cxnSp>
        <p:nvCxnSpPr>
          <p:cNvPr id="190" name="AutoShape 50"/>
          <p:cNvCxnSpPr>
            <a:cxnSpLocks noChangeShapeType="1"/>
          </p:cNvCxnSpPr>
          <p:nvPr/>
        </p:nvCxnSpPr>
        <p:spPr bwMode="auto">
          <a:xfrm flipH="1">
            <a:off x="4291058" y="4874398"/>
            <a:ext cx="12529" cy="1314583"/>
          </a:xfrm>
          <a:prstGeom prst="curvedConnector3">
            <a:avLst>
              <a:gd name="adj1" fmla="val -3792641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" name="Rectangle 193"/>
          <p:cNvSpPr/>
          <p:nvPr/>
        </p:nvSpPr>
        <p:spPr>
          <a:xfrm>
            <a:off x="3734281" y="5585003"/>
            <a:ext cx="620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8080"/>
                </a:solidFill>
              </a:rPr>
              <a:t>3000</a:t>
            </a:r>
          </a:p>
        </p:txBody>
      </p:sp>
      <p:sp>
        <p:nvSpPr>
          <p:cNvPr id="197" name="Rounded Rectangular Callout 196"/>
          <p:cNvSpPr/>
          <p:nvPr/>
        </p:nvSpPr>
        <p:spPr bwMode="auto">
          <a:xfrm>
            <a:off x="2230847" y="3960936"/>
            <a:ext cx="3104387" cy="828226"/>
          </a:xfrm>
          <a:prstGeom prst="wedgeRoundRectCallout">
            <a:avLst>
              <a:gd name="adj1" fmla="val 70608"/>
              <a:gd name="adj2" fmla="val 1451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Finally, we can use the delete command to free our node…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880359" y="5429285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delete </a:t>
            </a:r>
            <a:r>
              <a:rPr lang="en-US" sz="1800" err="1">
                <a:solidFill>
                  <a:srgbClr val="6600CC"/>
                </a:solidFill>
              </a:rPr>
              <a:t>killMe</a:t>
            </a:r>
            <a:r>
              <a:rPr lang="en-US" sz="180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199" name="Line 14"/>
          <p:cNvSpPr>
            <a:spLocks noChangeShapeType="1"/>
          </p:cNvSpPr>
          <p:nvPr/>
        </p:nvSpPr>
        <p:spPr bwMode="auto">
          <a:xfrm>
            <a:off x="5669539" y="562289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0" name="Text Box 83"/>
          <p:cNvSpPr txBox="1">
            <a:spLocks noChangeArrowheads="1"/>
          </p:cNvSpPr>
          <p:nvPr/>
        </p:nvSpPr>
        <p:spPr bwMode="auto">
          <a:xfrm>
            <a:off x="314723" y="1416523"/>
            <a:ext cx="46316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And believe it or not, this same code works when the </a:t>
            </a:r>
            <a:r>
              <a:rPr lang="en-US" sz="1800">
                <a:solidFill>
                  <a:srgbClr val="FF0000"/>
                </a:solidFill>
              </a:rPr>
              <a:t>target node </a:t>
            </a:r>
            <a:r>
              <a:rPr lang="en-US" sz="1800"/>
              <a:t>is the 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</a:rPr>
              <a:t>last one in the list</a:t>
            </a:r>
            <a:r>
              <a:rPr lang="en-US" sz="1800"/>
              <a:t>!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3174212" y="6176098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8" name="Rounded Rectangular Callout 157"/>
          <p:cNvSpPr/>
          <p:nvPr/>
        </p:nvSpPr>
        <p:spPr bwMode="auto">
          <a:xfrm>
            <a:off x="2174450" y="181890"/>
            <a:ext cx="3860316" cy="1353906"/>
          </a:xfrm>
          <a:prstGeom prst="wedgeRoundRectCallout">
            <a:avLst>
              <a:gd name="adj1" fmla="val 70608"/>
              <a:gd name="adj2" fmla="val 1451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If we traversed all the way through the list and didn’t find our value…</a:t>
            </a:r>
          </a:p>
          <a:p>
            <a:endParaRPr lang="en-US" sz="1600">
              <a:solidFill>
                <a:schemeClr val="tx1"/>
              </a:solidFill>
              <a:cs typeface="Arial" charset="0"/>
            </a:endParaRPr>
          </a:p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then p will be equal to </a:t>
            </a:r>
            <a:r>
              <a:rPr lang="en-US" sz="16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. </a:t>
            </a:r>
          </a:p>
          <a:p>
            <a:endParaRPr lang="en-US" sz="160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4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-0.29687 0.5430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2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19687 0.0916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07 L -0.00173 -0.1224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87" grpId="0"/>
      <p:bldP spid="195" grpId="0"/>
      <p:bldP spid="195" grpId="1"/>
      <p:bldP spid="195" grpId="2"/>
      <p:bldP spid="153" grpId="0"/>
      <p:bldP spid="155" grpId="0"/>
      <p:bldP spid="156" grpId="0"/>
      <p:bldP spid="146" grpId="0"/>
      <p:bldP spid="159" grpId="0" animBg="1"/>
      <p:bldP spid="3" grpId="0"/>
      <p:bldP spid="164" grpId="0" animBg="1"/>
      <p:bldP spid="164" grpId="1" animBg="1"/>
      <p:bldP spid="165" grpId="0"/>
      <p:bldP spid="166" grpId="0" animBg="1"/>
      <p:bldP spid="166" grpId="1" animBg="1"/>
      <p:bldP spid="167" grpId="0" animBg="1"/>
      <p:bldP spid="167" grpId="1" animBg="1"/>
      <p:bldP spid="6" grpId="0" animBg="1"/>
      <p:bldP spid="6" grpId="1" animBg="1"/>
      <p:bldP spid="162" grpId="0" animBg="1"/>
      <p:bldP spid="162" grpId="1" animBg="1"/>
      <p:bldP spid="168" grpId="0" animBg="1"/>
      <p:bldP spid="168" grpId="1" animBg="1"/>
      <p:bldP spid="169" grpId="0" animBg="1"/>
      <p:bldP spid="169" grpId="1" animBg="1"/>
      <p:bldP spid="170" grpId="0"/>
      <p:bldP spid="172" grpId="0"/>
      <p:bldP spid="173" grpId="0" animBg="1"/>
      <p:bldP spid="173" grpId="1" animBg="1"/>
      <p:bldP spid="175" grpId="0" animBg="1"/>
      <p:bldP spid="171" grpId="0" animBg="1"/>
      <p:bldP spid="171" grpId="1" animBg="1"/>
      <p:bldP spid="194" grpId="0"/>
      <p:bldP spid="194" grpId="1"/>
      <p:bldP spid="197" grpId="0" animBg="1"/>
      <p:bldP spid="197" grpId="1" animBg="1"/>
      <p:bldP spid="198" grpId="0"/>
      <p:bldP spid="199" grpId="0" animBg="1"/>
      <p:bldP spid="199" grpId="1" animBg="1"/>
      <p:bldP spid="200" grpId="0"/>
      <p:bldP spid="201" grpId="0" animBg="1"/>
      <p:bldP spid="158" grpId="0" animBg="1"/>
      <p:bldP spid="158" grpId="1" animBg="1"/>
      <p:bldP spid="158" grpId="2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C353-4489-46F9-8AC7-34E5547AA795}" type="slidenum">
              <a:rPr lang="en-US"/>
              <a:pPr/>
              <a:t>57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6500" y="-194738"/>
            <a:ext cx="4271677" cy="1143000"/>
          </a:xfrm>
        </p:spPr>
        <p:txBody>
          <a:bodyPr/>
          <a:lstStyle/>
          <a:p>
            <a:r>
              <a:rPr lang="en-US" sz="3200"/>
              <a:t>Linked List Challenge</a:t>
            </a:r>
          </a:p>
        </p:txBody>
      </p:sp>
      <p:sp>
        <p:nvSpPr>
          <p:cNvPr id="694279" name="Text Box 7"/>
          <p:cNvSpPr txBox="1">
            <a:spLocks noChangeArrowheads="1"/>
          </p:cNvSpPr>
          <p:nvPr/>
        </p:nvSpPr>
        <p:spPr bwMode="auto">
          <a:xfrm>
            <a:off x="414430" y="843116"/>
            <a:ext cx="4372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/>
              <a:t>Now it’s your turn!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518434" y="303772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468233" y="1739318"/>
            <a:ext cx="3530531" cy="3384077"/>
            <a:chOff x="5468233" y="2077998"/>
            <a:chExt cx="3530531" cy="338407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8068235" y="2077998"/>
              <a:ext cx="930529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68233" y="2322754"/>
              <a:ext cx="340157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r>
                <a:rPr lang="en-US" sz="1800"/>
                <a:t>}</a:t>
              </a:r>
            </a:p>
            <a:p>
              <a:r>
                <a:rPr lang="en-US" sz="1800"/>
                <a:t>…</a:t>
              </a:r>
            </a:p>
          </p:txBody>
        </p:sp>
      </p:grp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490833" y="207828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97775" y="5885282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/>
              <a:t>private:    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7185" y="1683535"/>
            <a:ext cx="43727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/>
              <a:t>How would you write the </a:t>
            </a:r>
            <a:r>
              <a:rPr lang="en-US" err="1">
                <a:solidFill>
                  <a:srgbClr val="6600CC"/>
                </a:solidFill>
              </a:rPr>
              <a:t>findItem</a:t>
            </a:r>
            <a:r>
              <a:rPr lang="en-US">
                <a:solidFill>
                  <a:srgbClr val="6600CC"/>
                </a:solidFill>
              </a:rPr>
              <a:t>() </a:t>
            </a:r>
            <a:r>
              <a:rPr lang="en-US"/>
              <a:t>method?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477185" y="2907697"/>
            <a:ext cx="43727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/>
              <a:t>It should return </a:t>
            </a:r>
            <a:r>
              <a:rPr lang="en-US">
                <a:solidFill>
                  <a:srgbClr val="008080"/>
                </a:solidFill>
              </a:rPr>
              <a:t>true</a:t>
            </a:r>
            <a:r>
              <a:rPr lang="en-US"/>
              <a:t> if it can find the passed-in item, and </a:t>
            </a:r>
            <a:r>
              <a:rPr lang="en-US">
                <a:solidFill>
                  <a:srgbClr val="FF0000"/>
                </a:solidFill>
              </a:rPr>
              <a:t>false</a:t>
            </a:r>
            <a:r>
              <a:rPr lang="en-US"/>
              <a:t> otherwise.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0324" y="4246231"/>
            <a:ext cx="4787153" cy="2504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err="1">
                <a:ln>
                  <a:noFill/>
                </a:ln>
                <a:solidFill>
                  <a:schemeClr val="tx2"/>
                </a:solidFill>
                <a:effectLst/>
              </a:rPr>
              <a:t>int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/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    Linked List </a:t>
            </a:r>
            <a:r>
              <a:rPr lang="en-US" sz="1800" err="1"/>
              <a:t>myFriends</a:t>
            </a:r>
            <a:r>
              <a:rPr lang="en-US" sz="180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/>
              <a:t>  </a:t>
            </a:r>
            <a:endParaRPr lang="en-US" sz="30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    </a:t>
            </a:r>
            <a:r>
              <a:rPr lang="en-US" sz="1800" err="1"/>
              <a:t>myFriends.addToFront</a:t>
            </a:r>
            <a:r>
              <a:rPr lang="en-US" sz="1800"/>
              <a:t>(“David”);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    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    if (</a:t>
            </a:r>
            <a:r>
              <a:rPr lang="en-US" sz="1800" err="1"/>
              <a:t>myFriends.</a:t>
            </a:r>
            <a:r>
              <a:rPr lang="en-US" sz="1800" err="1">
                <a:solidFill>
                  <a:srgbClr val="6600CC"/>
                </a:solidFill>
              </a:rPr>
              <a:t>findItem</a:t>
            </a:r>
            <a:r>
              <a:rPr lang="en-US" sz="1800"/>
              <a:t>(</a:t>
            </a:r>
            <a:r>
              <a:rPr lang="en-US" sz="1800">
                <a:solidFill>
                  <a:srgbClr val="FF0000"/>
                </a:solidFill>
              </a:rPr>
              <a:t>“Carey”</a:t>
            </a:r>
            <a:r>
              <a:rPr lang="en-US" sz="1800"/>
              <a:t>) == true)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         </a:t>
            </a:r>
            <a:r>
              <a:rPr lang="en-US" sz="1800" err="1"/>
              <a:t>cout</a:t>
            </a:r>
            <a:r>
              <a:rPr lang="en-US" sz="1800"/>
              <a:t> &lt;&lt; “I’m so lucky!\n”;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1.66667E-6 -0.1851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9" grpId="0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  <p:bldP spid="24" grpId="0"/>
      <p:bldP spid="28" grpId="0"/>
      <p:bldP spid="29" grpId="0"/>
      <p:bldP spid="30" grpId="0"/>
      <p:bldP spid="31" grpId="0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58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Destructing </a:t>
            </a:r>
            <a:r>
              <a:rPr lang="en-US" sz="2400"/>
              <a:t>a Linked List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98374" y="3677649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3137856"/>
            <a:chOff x="5468233" y="2077998"/>
            <a:chExt cx="3530531" cy="3137856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r>
                <a:rPr lang="en-US" sz="1800"/>
                <a:t>}</a:t>
              </a:r>
            </a:p>
            <a:p>
              <a:r>
                <a:rPr lang="en-US" sz="1800"/>
                <a:t>…</a:t>
              </a:r>
            </a:p>
          </p:txBody>
        </p: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80192" y="899201"/>
            <a:ext cx="4713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OK, so how do we </a:t>
            </a:r>
            <a:r>
              <a:rPr lang="en-US" sz="1800">
                <a:solidFill>
                  <a:srgbClr val="6600CC"/>
                </a:solidFill>
              </a:rPr>
              <a:t>completely destruct </a:t>
            </a:r>
            <a:r>
              <a:rPr lang="en-US" sz="1800"/>
              <a:t>a linked list once we’re done with it?</a:t>
            </a:r>
          </a:p>
        </p:txBody>
      </p:sp>
      <p:sp>
        <p:nvSpPr>
          <p:cNvPr id="104" name="Text Box 3"/>
          <p:cNvSpPr txBox="1">
            <a:spLocks noChangeArrowheads="1"/>
          </p:cNvSpPr>
          <p:nvPr/>
        </p:nvSpPr>
        <p:spPr bwMode="auto">
          <a:xfrm>
            <a:off x="5490833" y="207828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50147" y="3255324"/>
            <a:ext cx="1727201" cy="3287712"/>
            <a:chOff x="2958210" y="3121341"/>
            <a:chExt cx="1727201" cy="3287712"/>
          </a:xfrm>
        </p:grpSpPr>
        <p:grpSp>
          <p:nvGrpSpPr>
            <p:cNvPr id="186" name="Group 86"/>
            <p:cNvGrpSpPr>
              <a:grpSpLocks/>
            </p:cNvGrpSpPr>
            <p:nvPr/>
          </p:nvGrpSpPr>
          <p:grpSpPr bwMode="auto">
            <a:xfrm>
              <a:off x="2958210" y="3121341"/>
              <a:ext cx="1727201" cy="3287712"/>
              <a:chOff x="4726" y="393"/>
              <a:chExt cx="1088" cy="2071"/>
            </a:xfrm>
          </p:grpSpPr>
          <p:sp>
            <p:nvSpPr>
              <p:cNvPr id="187" name="Rectangle 29"/>
              <p:cNvSpPr>
                <a:spLocks noChangeArrowheads="1"/>
              </p:cNvSpPr>
              <p:nvPr/>
            </p:nvSpPr>
            <p:spPr bwMode="auto">
              <a:xfrm>
                <a:off x="4749" y="1539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Text Box 30"/>
              <p:cNvSpPr txBox="1">
                <a:spLocks noChangeArrowheads="1"/>
              </p:cNvSpPr>
              <p:nvPr/>
            </p:nvSpPr>
            <p:spPr bwMode="auto">
              <a:xfrm>
                <a:off x="4749" y="1570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189" name="Text Box 31"/>
              <p:cNvSpPr txBox="1">
                <a:spLocks noChangeArrowheads="1"/>
              </p:cNvSpPr>
              <p:nvPr/>
            </p:nvSpPr>
            <p:spPr bwMode="auto">
              <a:xfrm>
                <a:off x="4749" y="1740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190" name="Rectangle 32"/>
              <p:cNvSpPr>
                <a:spLocks noChangeArrowheads="1"/>
              </p:cNvSpPr>
              <p:nvPr/>
            </p:nvSpPr>
            <p:spPr bwMode="auto">
              <a:xfrm>
                <a:off x="5111" y="1574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33"/>
              <p:cNvSpPr>
                <a:spLocks noChangeArrowheads="1"/>
              </p:cNvSpPr>
              <p:nvPr/>
            </p:nvSpPr>
            <p:spPr bwMode="auto">
              <a:xfrm>
                <a:off x="5111" y="174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2" name="Text Box 34"/>
              <p:cNvSpPr txBox="1">
                <a:spLocks noChangeArrowheads="1"/>
              </p:cNvSpPr>
              <p:nvPr/>
            </p:nvSpPr>
            <p:spPr bwMode="auto">
              <a:xfrm>
                <a:off x="5046" y="1539"/>
                <a:ext cx="49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/>
                  <a:t>“dog”</a:t>
                </a:r>
              </a:p>
            </p:txBody>
          </p:sp>
          <p:sp>
            <p:nvSpPr>
              <p:cNvPr id="193" name="Text Box 35"/>
              <p:cNvSpPr txBox="1">
                <a:spLocks noChangeArrowheads="1"/>
              </p:cNvSpPr>
              <p:nvPr/>
            </p:nvSpPr>
            <p:spPr bwMode="auto">
              <a:xfrm>
                <a:off x="5098" y="1725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194" name="Group 36"/>
              <p:cNvGrpSpPr>
                <a:grpSpLocks/>
              </p:cNvGrpSpPr>
              <p:nvPr/>
            </p:nvGrpSpPr>
            <p:grpSpPr bwMode="auto">
              <a:xfrm>
                <a:off x="4744" y="979"/>
                <a:ext cx="772" cy="418"/>
                <a:chOff x="4608" y="1655"/>
                <a:chExt cx="1024" cy="573"/>
              </a:xfrm>
            </p:grpSpPr>
            <p:sp>
              <p:nvSpPr>
                <p:cNvPr id="219" name="Rectangle 37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value</a:t>
                  </a:r>
                </a:p>
              </p:txBody>
            </p:sp>
            <p:sp>
              <p:nvSpPr>
                <p:cNvPr id="22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222" name="Rectangle 40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41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2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015" y="1655"/>
                  <a:ext cx="617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/>
                    <a:t>“cat”</a:t>
                  </a:r>
                </a:p>
              </p:txBody>
            </p:sp>
            <p:sp>
              <p:nvSpPr>
                <p:cNvPr id="22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195" name="Text Box 45"/>
              <p:cNvSpPr txBox="1">
                <a:spLocks noChangeArrowheads="1"/>
              </p:cNvSpPr>
              <p:nvPr/>
            </p:nvSpPr>
            <p:spPr bwMode="auto">
              <a:xfrm>
                <a:off x="4819" y="447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head</a:t>
                </a:r>
              </a:p>
            </p:txBody>
          </p:sp>
          <p:sp>
            <p:nvSpPr>
              <p:cNvPr id="196" name="Rectangle 46"/>
              <p:cNvSpPr>
                <a:spLocks noChangeArrowheads="1"/>
              </p:cNvSpPr>
              <p:nvPr/>
            </p:nvSpPr>
            <p:spPr bwMode="auto">
              <a:xfrm>
                <a:off x="5193" y="477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Text Box 47"/>
              <p:cNvSpPr txBox="1">
                <a:spLocks noChangeArrowheads="1"/>
              </p:cNvSpPr>
              <p:nvPr/>
            </p:nvSpPr>
            <p:spPr bwMode="auto">
              <a:xfrm>
                <a:off x="5156" y="464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198" name="Text Box 48"/>
              <p:cNvSpPr txBox="1">
                <a:spLocks noChangeArrowheads="1"/>
              </p:cNvSpPr>
              <p:nvPr/>
            </p:nvSpPr>
            <p:spPr bwMode="auto">
              <a:xfrm>
                <a:off x="5238" y="39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199" name="Text Box 49"/>
              <p:cNvSpPr txBox="1">
                <a:spLocks noChangeArrowheads="1"/>
              </p:cNvSpPr>
              <p:nvPr/>
            </p:nvSpPr>
            <p:spPr bwMode="auto">
              <a:xfrm>
                <a:off x="5202" y="111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200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5256" y="1271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1" name="Text Box 51"/>
              <p:cNvSpPr txBox="1">
                <a:spLocks noChangeArrowheads="1"/>
              </p:cNvSpPr>
              <p:nvPr/>
            </p:nvSpPr>
            <p:spPr bwMode="auto">
              <a:xfrm>
                <a:off x="4812" y="101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202" name="Text Box 53"/>
              <p:cNvSpPr txBox="1">
                <a:spLocks noChangeArrowheads="1"/>
              </p:cNvSpPr>
              <p:nvPr/>
            </p:nvSpPr>
            <p:spPr bwMode="auto">
              <a:xfrm>
                <a:off x="5418" y="938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203" name="Text Box 54"/>
              <p:cNvSpPr txBox="1">
                <a:spLocks noChangeArrowheads="1"/>
              </p:cNvSpPr>
              <p:nvPr/>
            </p:nvSpPr>
            <p:spPr bwMode="auto">
              <a:xfrm>
                <a:off x="5425" y="1491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4" name="Text Box 56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5" name="Text Box 57"/>
              <p:cNvSpPr txBox="1">
                <a:spLocks noChangeArrowheads="1"/>
              </p:cNvSpPr>
              <p:nvPr/>
            </p:nvSpPr>
            <p:spPr bwMode="auto">
              <a:xfrm>
                <a:off x="5107" y="1713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  <p:sp>
            <p:nvSpPr>
              <p:cNvPr id="206" name="Text Box 58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7" name="Rectangle 59"/>
              <p:cNvSpPr>
                <a:spLocks noChangeArrowheads="1"/>
              </p:cNvSpPr>
              <p:nvPr/>
            </p:nvSpPr>
            <p:spPr bwMode="auto">
              <a:xfrm>
                <a:off x="4740" y="2065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Text Box 60"/>
              <p:cNvSpPr txBox="1">
                <a:spLocks noChangeArrowheads="1"/>
              </p:cNvSpPr>
              <p:nvPr/>
            </p:nvSpPr>
            <p:spPr bwMode="auto">
              <a:xfrm>
                <a:off x="4726" y="2097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209" name="Text Box 61"/>
              <p:cNvSpPr txBox="1">
                <a:spLocks noChangeArrowheads="1"/>
              </p:cNvSpPr>
              <p:nvPr/>
            </p:nvSpPr>
            <p:spPr bwMode="auto">
              <a:xfrm>
                <a:off x="4740" y="2273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10" name="Rectangle 62"/>
              <p:cNvSpPr>
                <a:spLocks noChangeArrowheads="1"/>
              </p:cNvSpPr>
              <p:nvPr/>
            </p:nvSpPr>
            <p:spPr bwMode="auto">
              <a:xfrm>
                <a:off x="5102" y="210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Rectangle 63"/>
              <p:cNvSpPr>
                <a:spLocks noChangeArrowheads="1"/>
              </p:cNvSpPr>
              <p:nvPr/>
            </p:nvSpPr>
            <p:spPr bwMode="auto">
              <a:xfrm>
                <a:off x="5109" y="227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2" name="Text Box 64"/>
              <p:cNvSpPr txBox="1">
                <a:spLocks noChangeArrowheads="1"/>
              </p:cNvSpPr>
              <p:nvPr/>
            </p:nvSpPr>
            <p:spPr bwMode="auto">
              <a:xfrm>
                <a:off x="5095" y="207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3" name="Text Box 65"/>
              <p:cNvSpPr txBox="1">
                <a:spLocks noChangeArrowheads="1"/>
              </p:cNvSpPr>
              <p:nvPr/>
            </p:nvSpPr>
            <p:spPr bwMode="auto">
              <a:xfrm>
                <a:off x="5089" y="2252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4" name="Text Box 66"/>
              <p:cNvSpPr txBox="1">
                <a:spLocks noChangeArrowheads="1"/>
              </p:cNvSpPr>
              <p:nvPr/>
            </p:nvSpPr>
            <p:spPr bwMode="auto">
              <a:xfrm>
                <a:off x="5202" y="204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215" name="Text Box 67"/>
              <p:cNvSpPr txBox="1">
                <a:spLocks noChangeArrowheads="1"/>
              </p:cNvSpPr>
              <p:nvPr/>
            </p:nvSpPr>
            <p:spPr bwMode="auto">
              <a:xfrm>
                <a:off x="5049" y="2060"/>
                <a:ext cx="4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“rat”</a:t>
                </a:r>
              </a:p>
            </p:txBody>
          </p:sp>
          <p:sp>
            <p:nvSpPr>
              <p:cNvPr id="216" name="Text Box 68"/>
              <p:cNvSpPr txBox="1">
                <a:spLocks noChangeArrowheads="1"/>
              </p:cNvSpPr>
              <p:nvPr/>
            </p:nvSpPr>
            <p:spPr bwMode="auto">
              <a:xfrm>
                <a:off x="5053" y="2236"/>
                <a:ext cx="46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err="1">
                    <a:solidFill>
                      <a:srgbClr val="FF0000"/>
                    </a:solidFill>
                  </a:rPr>
                  <a:t>nullptr</a:t>
                </a:r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Text Box 69"/>
              <p:cNvSpPr txBox="1">
                <a:spLocks noChangeArrowheads="1"/>
              </p:cNvSpPr>
              <p:nvPr/>
            </p:nvSpPr>
            <p:spPr bwMode="auto">
              <a:xfrm>
                <a:off x="5428" y="2040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  <p:cxnSp>
            <p:nvCxnSpPr>
              <p:cNvPr id="218" name="AutoShape 71"/>
              <p:cNvCxnSpPr>
                <a:cxnSpLocks noChangeShapeType="1"/>
              </p:cNvCxnSpPr>
              <p:nvPr/>
            </p:nvCxnSpPr>
            <p:spPr bwMode="auto">
              <a:xfrm flipH="1">
                <a:off x="5256" y="1805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6" name="AutoShape 52"/>
            <p:cNvCxnSpPr>
              <a:cxnSpLocks noChangeShapeType="1"/>
            </p:cNvCxnSpPr>
            <p:nvPr/>
          </p:nvCxnSpPr>
          <p:spPr bwMode="auto">
            <a:xfrm rot="5400000">
              <a:off x="3482080" y="3605528"/>
              <a:ext cx="533400" cy="34925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7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97775" y="5936084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/>
              <a:t>private:    </a:t>
            </a: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321647" y="1757505"/>
            <a:ext cx="4713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Well, perhaps we can use something like our existing </a:t>
            </a:r>
            <a:r>
              <a:rPr lang="en-US" sz="1800" err="1">
                <a:solidFill>
                  <a:srgbClr val="6600CC"/>
                </a:solidFill>
              </a:rPr>
              <a:t>printItems</a:t>
            </a:r>
            <a:r>
              <a:rPr lang="en-US" sz="1800">
                <a:solidFill>
                  <a:srgbClr val="6600CC"/>
                </a:solidFill>
              </a:rPr>
              <a:t>()</a:t>
            </a:r>
            <a:r>
              <a:rPr lang="en-US" sz="1800"/>
              <a:t> code?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0" y="3908649"/>
            <a:ext cx="3930161" cy="2937058"/>
          </a:xfrm>
          <a:prstGeom prst="rect">
            <a:avLst/>
          </a:prstGeom>
          <a:solidFill>
            <a:srgbClr val="CAFB8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void </a:t>
            </a:r>
            <a:r>
              <a:rPr kumimoji="0" lang="en-US" sz="1800" b="0" i="0" u="none" strike="noStrike" cap="none" normalizeH="0" baseline="0" err="1">
                <a:ln>
                  <a:noFill/>
                </a:ln>
                <a:solidFill>
                  <a:schemeClr val="tx2"/>
                </a:solidFill>
                <a:effectLst/>
              </a:rPr>
              <a:t>printItems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   Node *p;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   p = head;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   while (p != </a:t>
            </a:r>
            <a:r>
              <a:rPr lang="en-US" sz="1800" err="1">
                <a:solidFill>
                  <a:srgbClr val="FF0000"/>
                </a:solidFill>
              </a:rPr>
              <a:t>nullptr</a:t>
            </a:r>
            <a:r>
              <a:rPr lang="en-US" sz="1800"/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   {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        </a:t>
            </a:r>
            <a:r>
              <a:rPr lang="en-US" sz="1800" err="1"/>
              <a:t>cout</a:t>
            </a:r>
            <a:r>
              <a:rPr lang="en-US" sz="1800"/>
              <a:t> &lt;&lt; p-&gt;value &lt;&lt; </a:t>
            </a:r>
            <a:r>
              <a:rPr lang="en-US" sz="1800" err="1"/>
              <a:t>endl</a:t>
            </a:r>
            <a:r>
              <a:rPr lang="en-US" sz="180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        p = p-&gt;next;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   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856" y="4454316"/>
            <a:ext cx="32949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/>
              <a:t> Node *p;</a:t>
            </a:r>
          </a:p>
          <a:p>
            <a:pPr algn="l"/>
            <a:r>
              <a:rPr lang="en-US" sz="1800"/>
              <a:t> p = head;</a:t>
            </a:r>
          </a:p>
          <a:p>
            <a:pPr algn="l"/>
            <a:r>
              <a:rPr lang="en-US" sz="1800"/>
              <a:t> while (p != </a:t>
            </a:r>
            <a:r>
              <a:rPr lang="en-US" sz="1800" err="1">
                <a:solidFill>
                  <a:srgbClr val="FF0000"/>
                </a:solidFill>
              </a:rPr>
              <a:t>nullptr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{  </a:t>
            </a:r>
          </a:p>
          <a:p>
            <a:pPr algn="l"/>
            <a:r>
              <a:rPr lang="en-US" sz="1800"/>
              <a:t>      </a:t>
            </a:r>
            <a:r>
              <a:rPr lang="en-US" sz="1800" err="1"/>
              <a:t>cout</a:t>
            </a:r>
            <a:r>
              <a:rPr lang="en-US" sz="1800"/>
              <a:t> &lt;&lt; p-&gt;value &lt;&lt; </a:t>
            </a:r>
            <a:r>
              <a:rPr lang="en-US" sz="1800" err="1"/>
              <a:t>endl</a:t>
            </a:r>
            <a:r>
              <a:rPr lang="en-US" sz="1800"/>
              <a:t>;</a:t>
            </a:r>
          </a:p>
          <a:p>
            <a:pPr algn="l"/>
            <a:r>
              <a:rPr lang="en-US" sz="1800"/>
              <a:t>      p = p-&gt;next;</a:t>
            </a:r>
          </a:p>
          <a:p>
            <a:pPr algn="l"/>
            <a:r>
              <a:rPr lang="en-US" sz="1800"/>
              <a:t> }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186049" y="3483924"/>
            <a:ext cx="2376551" cy="1635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Group 11"/>
          <p:cNvGrpSpPr/>
          <p:nvPr/>
        </p:nvGrpSpPr>
        <p:grpSpPr>
          <a:xfrm>
            <a:off x="6014373" y="3308141"/>
            <a:ext cx="2694863" cy="418632"/>
            <a:chOff x="6014373" y="3308141"/>
            <a:chExt cx="2426587" cy="418632"/>
          </a:xfrm>
        </p:grpSpPr>
        <p:sp>
          <p:nvSpPr>
            <p:cNvPr id="75" name="Rectangle 74"/>
            <p:cNvSpPr/>
            <p:nvPr/>
          </p:nvSpPr>
          <p:spPr bwMode="auto">
            <a:xfrm>
              <a:off x="6014373" y="3308141"/>
              <a:ext cx="2426587" cy="372320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03498" y="3357441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rgbClr val="C00000"/>
                  </a:solidFill>
                </a:rPr>
                <a:t>delete p;</a:t>
              </a:r>
            </a:p>
          </p:txBody>
        </p:sp>
      </p:grp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321645" y="2584341"/>
            <a:ext cx="4713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Let’s see what happens!</a:t>
            </a:r>
          </a:p>
        </p:txBody>
      </p:sp>
    </p:spTree>
    <p:extLst>
      <p:ext uri="{BB962C8B-B14F-4D97-AF65-F5344CB8AC3E}">
        <p14:creationId xmlns:p14="http://schemas.microsoft.com/office/powerpoint/2010/main" val="229984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5E-6 -0.2777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60921 -0.3203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1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  <p:bldP spid="34" grpId="0"/>
      <p:bldP spid="36" grpId="0"/>
      <p:bldP spid="152" grpId="0"/>
      <p:bldP spid="152" grpId="1"/>
      <p:bldP spid="37" grpId="0"/>
      <p:bldP spid="33" grpId="0"/>
      <p:bldP spid="93" grpId="0"/>
      <p:bldP spid="104" grpId="0"/>
      <p:bldP spid="72" grpId="0"/>
      <p:bldP spid="73" grpId="0" animBg="1"/>
      <p:bldP spid="73" grpId="1" animBg="1"/>
      <p:bldP spid="8" grpId="0"/>
      <p:bldP spid="8" grpId="1"/>
      <p:bldP spid="7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59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Destructing </a:t>
            </a:r>
            <a:r>
              <a:rPr lang="en-US" sz="2400"/>
              <a:t>a Linked List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3137856"/>
            <a:chOff x="5468233" y="2077998"/>
            <a:chExt cx="3530531" cy="3137856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r>
                <a:rPr lang="en-US" sz="1800"/>
                <a:t>}</a:t>
              </a:r>
            </a:p>
            <a:p>
              <a:r>
                <a:rPr lang="en-US" sz="1800"/>
                <a:t>…</a:t>
              </a:r>
            </a:p>
          </p:txBody>
        </p: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80192" y="899201"/>
            <a:ext cx="4713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OK, so how do we </a:t>
            </a:r>
            <a:r>
              <a:rPr lang="en-US" sz="1800">
                <a:solidFill>
                  <a:srgbClr val="6600CC"/>
                </a:solidFill>
              </a:rPr>
              <a:t>completely destruct </a:t>
            </a:r>
            <a:r>
              <a:rPr lang="en-US" sz="1800"/>
              <a:t>a linked list once we’re done with it?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50147" y="3255324"/>
            <a:ext cx="1727201" cy="3255963"/>
            <a:chOff x="2958210" y="3121341"/>
            <a:chExt cx="1727201" cy="3255963"/>
          </a:xfrm>
        </p:grpSpPr>
        <p:grpSp>
          <p:nvGrpSpPr>
            <p:cNvPr id="186" name="Group 86"/>
            <p:cNvGrpSpPr>
              <a:grpSpLocks/>
            </p:cNvGrpSpPr>
            <p:nvPr/>
          </p:nvGrpSpPr>
          <p:grpSpPr bwMode="auto">
            <a:xfrm>
              <a:off x="2958210" y="3121341"/>
              <a:ext cx="1727201" cy="3255963"/>
              <a:chOff x="4726" y="393"/>
              <a:chExt cx="1088" cy="2051"/>
            </a:xfrm>
          </p:grpSpPr>
          <p:sp>
            <p:nvSpPr>
              <p:cNvPr id="187" name="Rectangle 29"/>
              <p:cNvSpPr>
                <a:spLocks noChangeArrowheads="1"/>
              </p:cNvSpPr>
              <p:nvPr/>
            </p:nvSpPr>
            <p:spPr bwMode="auto">
              <a:xfrm>
                <a:off x="4749" y="1539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Text Box 30"/>
              <p:cNvSpPr txBox="1">
                <a:spLocks noChangeArrowheads="1"/>
              </p:cNvSpPr>
              <p:nvPr/>
            </p:nvSpPr>
            <p:spPr bwMode="auto">
              <a:xfrm>
                <a:off x="4749" y="1550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189" name="Text Box 31"/>
              <p:cNvSpPr txBox="1">
                <a:spLocks noChangeArrowheads="1"/>
              </p:cNvSpPr>
              <p:nvPr/>
            </p:nvSpPr>
            <p:spPr bwMode="auto">
              <a:xfrm>
                <a:off x="4749" y="1720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190" name="Rectangle 32"/>
              <p:cNvSpPr>
                <a:spLocks noChangeArrowheads="1"/>
              </p:cNvSpPr>
              <p:nvPr/>
            </p:nvSpPr>
            <p:spPr bwMode="auto">
              <a:xfrm>
                <a:off x="5111" y="1574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33"/>
              <p:cNvSpPr>
                <a:spLocks noChangeArrowheads="1"/>
              </p:cNvSpPr>
              <p:nvPr/>
            </p:nvSpPr>
            <p:spPr bwMode="auto">
              <a:xfrm>
                <a:off x="5111" y="174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2" name="Text Box 34"/>
              <p:cNvSpPr txBox="1">
                <a:spLocks noChangeArrowheads="1"/>
              </p:cNvSpPr>
              <p:nvPr/>
            </p:nvSpPr>
            <p:spPr bwMode="auto">
              <a:xfrm>
                <a:off x="5046" y="1539"/>
                <a:ext cx="49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/>
                  <a:t>“dog”</a:t>
                </a:r>
              </a:p>
            </p:txBody>
          </p:sp>
          <p:sp>
            <p:nvSpPr>
              <p:cNvPr id="193" name="Text Box 35"/>
              <p:cNvSpPr txBox="1">
                <a:spLocks noChangeArrowheads="1"/>
              </p:cNvSpPr>
              <p:nvPr/>
            </p:nvSpPr>
            <p:spPr bwMode="auto">
              <a:xfrm>
                <a:off x="5098" y="1725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194" name="Group 36"/>
              <p:cNvGrpSpPr>
                <a:grpSpLocks/>
              </p:cNvGrpSpPr>
              <p:nvPr/>
            </p:nvGrpSpPr>
            <p:grpSpPr bwMode="auto">
              <a:xfrm>
                <a:off x="4744" y="980"/>
                <a:ext cx="772" cy="399"/>
                <a:chOff x="4608" y="1655"/>
                <a:chExt cx="1024" cy="546"/>
              </a:xfrm>
            </p:grpSpPr>
            <p:sp>
              <p:nvSpPr>
                <p:cNvPr id="219" name="Rectangle 37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1696"/>
                  <a:ext cx="503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value</a:t>
                  </a:r>
                </a:p>
              </p:txBody>
            </p:sp>
            <p:sp>
              <p:nvSpPr>
                <p:cNvPr id="22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1937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222" name="Rectangle 40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41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2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015" y="1655"/>
                  <a:ext cx="617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/>
                    <a:t>“cat”</a:t>
                  </a:r>
                </a:p>
              </p:txBody>
            </p:sp>
            <p:sp>
              <p:nvSpPr>
                <p:cNvPr id="22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195" name="Text Box 45"/>
              <p:cNvSpPr txBox="1">
                <a:spLocks noChangeArrowheads="1"/>
              </p:cNvSpPr>
              <p:nvPr/>
            </p:nvSpPr>
            <p:spPr bwMode="auto">
              <a:xfrm>
                <a:off x="4819" y="447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head</a:t>
                </a:r>
              </a:p>
            </p:txBody>
          </p:sp>
          <p:sp>
            <p:nvSpPr>
              <p:cNvPr id="196" name="Rectangle 46"/>
              <p:cNvSpPr>
                <a:spLocks noChangeArrowheads="1"/>
              </p:cNvSpPr>
              <p:nvPr/>
            </p:nvSpPr>
            <p:spPr bwMode="auto">
              <a:xfrm>
                <a:off x="5193" y="477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Text Box 47"/>
              <p:cNvSpPr txBox="1">
                <a:spLocks noChangeArrowheads="1"/>
              </p:cNvSpPr>
              <p:nvPr/>
            </p:nvSpPr>
            <p:spPr bwMode="auto">
              <a:xfrm>
                <a:off x="5156" y="464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198" name="Text Box 48"/>
              <p:cNvSpPr txBox="1">
                <a:spLocks noChangeArrowheads="1"/>
              </p:cNvSpPr>
              <p:nvPr/>
            </p:nvSpPr>
            <p:spPr bwMode="auto">
              <a:xfrm>
                <a:off x="5238" y="39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199" name="Text Box 49"/>
              <p:cNvSpPr txBox="1">
                <a:spLocks noChangeArrowheads="1"/>
              </p:cNvSpPr>
              <p:nvPr/>
            </p:nvSpPr>
            <p:spPr bwMode="auto">
              <a:xfrm>
                <a:off x="5202" y="111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200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5256" y="1256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1" name="Text Box 51"/>
              <p:cNvSpPr txBox="1">
                <a:spLocks noChangeArrowheads="1"/>
              </p:cNvSpPr>
              <p:nvPr/>
            </p:nvSpPr>
            <p:spPr bwMode="auto">
              <a:xfrm>
                <a:off x="4812" y="101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202" name="Text Box 53"/>
              <p:cNvSpPr txBox="1">
                <a:spLocks noChangeArrowheads="1"/>
              </p:cNvSpPr>
              <p:nvPr/>
            </p:nvSpPr>
            <p:spPr bwMode="auto">
              <a:xfrm>
                <a:off x="5418" y="938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203" name="Text Box 54"/>
              <p:cNvSpPr txBox="1">
                <a:spLocks noChangeArrowheads="1"/>
              </p:cNvSpPr>
              <p:nvPr/>
            </p:nvSpPr>
            <p:spPr bwMode="auto">
              <a:xfrm>
                <a:off x="5425" y="1491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4" name="Text Box 56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5" name="Text Box 57"/>
              <p:cNvSpPr txBox="1">
                <a:spLocks noChangeArrowheads="1"/>
              </p:cNvSpPr>
              <p:nvPr/>
            </p:nvSpPr>
            <p:spPr bwMode="auto">
              <a:xfrm>
                <a:off x="5107" y="1713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  <p:sp>
            <p:nvSpPr>
              <p:cNvPr id="206" name="Text Box 58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7" name="Rectangle 59"/>
              <p:cNvSpPr>
                <a:spLocks noChangeArrowheads="1"/>
              </p:cNvSpPr>
              <p:nvPr/>
            </p:nvSpPr>
            <p:spPr bwMode="auto">
              <a:xfrm>
                <a:off x="4740" y="2065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Text Box 60"/>
              <p:cNvSpPr txBox="1">
                <a:spLocks noChangeArrowheads="1"/>
              </p:cNvSpPr>
              <p:nvPr/>
            </p:nvSpPr>
            <p:spPr bwMode="auto">
              <a:xfrm>
                <a:off x="4726" y="2072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209" name="Text Box 61"/>
              <p:cNvSpPr txBox="1">
                <a:spLocks noChangeArrowheads="1"/>
              </p:cNvSpPr>
              <p:nvPr/>
            </p:nvSpPr>
            <p:spPr bwMode="auto">
              <a:xfrm>
                <a:off x="4740" y="2248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10" name="Rectangle 62"/>
              <p:cNvSpPr>
                <a:spLocks noChangeArrowheads="1"/>
              </p:cNvSpPr>
              <p:nvPr/>
            </p:nvSpPr>
            <p:spPr bwMode="auto">
              <a:xfrm>
                <a:off x="5102" y="210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Rectangle 63"/>
              <p:cNvSpPr>
                <a:spLocks noChangeArrowheads="1"/>
              </p:cNvSpPr>
              <p:nvPr/>
            </p:nvSpPr>
            <p:spPr bwMode="auto">
              <a:xfrm>
                <a:off x="5109" y="227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2" name="Text Box 64"/>
              <p:cNvSpPr txBox="1">
                <a:spLocks noChangeArrowheads="1"/>
              </p:cNvSpPr>
              <p:nvPr/>
            </p:nvSpPr>
            <p:spPr bwMode="auto">
              <a:xfrm>
                <a:off x="5095" y="207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3" name="Text Box 65"/>
              <p:cNvSpPr txBox="1">
                <a:spLocks noChangeArrowheads="1"/>
              </p:cNvSpPr>
              <p:nvPr/>
            </p:nvSpPr>
            <p:spPr bwMode="auto">
              <a:xfrm>
                <a:off x="5089" y="2252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4" name="Text Box 66"/>
              <p:cNvSpPr txBox="1">
                <a:spLocks noChangeArrowheads="1"/>
              </p:cNvSpPr>
              <p:nvPr/>
            </p:nvSpPr>
            <p:spPr bwMode="auto">
              <a:xfrm>
                <a:off x="5202" y="204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215" name="Text Box 67"/>
              <p:cNvSpPr txBox="1">
                <a:spLocks noChangeArrowheads="1"/>
              </p:cNvSpPr>
              <p:nvPr/>
            </p:nvSpPr>
            <p:spPr bwMode="auto">
              <a:xfrm>
                <a:off x="5049" y="2060"/>
                <a:ext cx="4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“rat”</a:t>
                </a:r>
              </a:p>
            </p:txBody>
          </p:sp>
          <p:sp>
            <p:nvSpPr>
              <p:cNvPr id="216" name="Text Box 68"/>
              <p:cNvSpPr txBox="1">
                <a:spLocks noChangeArrowheads="1"/>
              </p:cNvSpPr>
              <p:nvPr/>
            </p:nvSpPr>
            <p:spPr bwMode="auto">
              <a:xfrm>
                <a:off x="5053" y="2236"/>
                <a:ext cx="46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err="1">
                    <a:solidFill>
                      <a:srgbClr val="FF0000"/>
                    </a:solidFill>
                  </a:rPr>
                  <a:t>nullptr</a:t>
                </a:r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Text Box 69"/>
              <p:cNvSpPr txBox="1">
                <a:spLocks noChangeArrowheads="1"/>
              </p:cNvSpPr>
              <p:nvPr/>
            </p:nvSpPr>
            <p:spPr bwMode="auto">
              <a:xfrm>
                <a:off x="5428" y="2040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  <p:cxnSp>
            <p:nvCxnSpPr>
              <p:cNvPr id="218" name="AutoShape 71"/>
              <p:cNvCxnSpPr>
                <a:cxnSpLocks noChangeShapeType="1"/>
              </p:cNvCxnSpPr>
              <p:nvPr/>
            </p:nvCxnSpPr>
            <p:spPr bwMode="auto">
              <a:xfrm flipH="1">
                <a:off x="5256" y="1790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6" name="AutoShape 52"/>
            <p:cNvCxnSpPr>
              <a:cxnSpLocks noChangeShapeType="1"/>
            </p:cNvCxnSpPr>
            <p:nvPr/>
          </p:nvCxnSpPr>
          <p:spPr bwMode="auto">
            <a:xfrm rot="5400000">
              <a:off x="3437609" y="3577838"/>
              <a:ext cx="609450" cy="362143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7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97775" y="5936084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/>
              <a:t>private:    </a:t>
            </a: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321647" y="1757505"/>
            <a:ext cx="4713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Well, perhaps we can use something like our existing </a:t>
            </a:r>
            <a:r>
              <a:rPr lang="en-US" sz="1800" err="1">
                <a:solidFill>
                  <a:srgbClr val="6600CC"/>
                </a:solidFill>
              </a:rPr>
              <a:t>printItems</a:t>
            </a:r>
            <a:r>
              <a:rPr lang="en-US" sz="1800">
                <a:solidFill>
                  <a:srgbClr val="6600CC"/>
                </a:solidFill>
              </a:rPr>
              <a:t>()</a:t>
            </a:r>
            <a:r>
              <a:rPr lang="en-US" sz="1800"/>
              <a:t> code?</a:t>
            </a:r>
          </a:p>
        </p:txBody>
      </p: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321645" y="2584341"/>
            <a:ext cx="4713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Let’s see what happens!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701094" y="2267077"/>
            <a:ext cx="26392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/>
              <a:t> Node *p;</a:t>
            </a:r>
          </a:p>
          <a:p>
            <a:pPr algn="l"/>
            <a:r>
              <a:rPr lang="en-US" sz="1800"/>
              <a:t> p = head;</a:t>
            </a:r>
          </a:p>
          <a:p>
            <a:pPr algn="l"/>
            <a:r>
              <a:rPr lang="en-US" sz="1800"/>
              <a:t> while (p != </a:t>
            </a:r>
            <a:r>
              <a:rPr lang="en-US" sz="1800" err="1">
                <a:solidFill>
                  <a:srgbClr val="FF0000"/>
                </a:solidFill>
              </a:rPr>
              <a:t>nullptr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{  </a:t>
            </a:r>
          </a:p>
          <a:p>
            <a:pPr algn="l"/>
            <a:r>
              <a:rPr lang="en-US" sz="1800"/>
              <a:t>      </a:t>
            </a:r>
            <a:r>
              <a:rPr lang="en-US" sz="1800">
                <a:solidFill>
                  <a:srgbClr val="C00000"/>
                </a:solidFill>
              </a:rPr>
              <a:t>delete p;</a:t>
            </a:r>
          </a:p>
          <a:p>
            <a:pPr algn="l"/>
            <a:r>
              <a:rPr lang="en-US" sz="1800"/>
              <a:t>      p = p-&gt;next;</a:t>
            </a:r>
          </a:p>
          <a:p>
            <a:pPr algn="l"/>
            <a:r>
              <a:rPr lang="en-US" sz="1800"/>
              <a:t> }</a:t>
            </a:r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5548694" y="244617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7" name="Group 2"/>
          <p:cNvGrpSpPr>
            <a:grpSpLocks/>
          </p:cNvGrpSpPr>
          <p:nvPr/>
        </p:nvGrpSpPr>
        <p:grpSpPr bwMode="auto">
          <a:xfrm>
            <a:off x="1049355" y="4152430"/>
            <a:ext cx="1049582" cy="338147"/>
            <a:chOff x="3959" y="903"/>
            <a:chExt cx="841" cy="213"/>
          </a:xfrm>
        </p:grpSpPr>
        <p:sp>
          <p:nvSpPr>
            <p:cNvPr id="79" name="Text Box 3"/>
            <p:cNvSpPr txBox="1">
              <a:spLocks noChangeArrowheads="1"/>
            </p:cNvSpPr>
            <p:nvPr/>
          </p:nvSpPr>
          <p:spPr bwMode="auto">
            <a:xfrm>
              <a:off x="3959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4194" y="951"/>
              <a:ext cx="606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5548694" y="27429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390828" y="3342692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/>
          </a:p>
        </p:txBody>
      </p:sp>
      <p:cxnSp>
        <p:nvCxnSpPr>
          <p:cNvPr id="83" name="AutoShape 52"/>
          <p:cNvCxnSpPr>
            <a:cxnSpLocks noChangeShapeType="1"/>
          </p:cNvCxnSpPr>
          <p:nvPr/>
        </p:nvCxnSpPr>
        <p:spPr bwMode="auto">
          <a:xfrm flipV="1">
            <a:off x="2092405" y="4280848"/>
            <a:ext cx="668854" cy="8115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Line 14"/>
          <p:cNvSpPr>
            <a:spLocks noChangeShapeType="1"/>
          </p:cNvSpPr>
          <p:nvPr/>
        </p:nvSpPr>
        <p:spPr bwMode="auto">
          <a:xfrm>
            <a:off x="5534787" y="299690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" name="Line 14"/>
          <p:cNvSpPr>
            <a:spLocks noChangeShapeType="1"/>
          </p:cNvSpPr>
          <p:nvPr/>
        </p:nvSpPr>
        <p:spPr bwMode="auto">
          <a:xfrm>
            <a:off x="5861961" y="35455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2767081" y="4191000"/>
            <a:ext cx="1838786" cy="878836"/>
          </a:xfrm>
          <a:prstGeom prst="rect">
            <a:avLst/>
          </a:prstGeom>
          <a:solidFill>
            <a:srgbClr val="FFFFFF">
              <a:alpha val="85098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Line 14"/>
          <p:cNvSpPr>
            <a:spLocks noChangeShapeType="1"/>
          </p:cNvSpPr>
          <p:nvPr/>
        </p:nvSpPr>
        <p:spPr bwMode="auto">
          <a:xfrm>
            <a:off x="5861961" y="3833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" name="Rounded Rectangular Callout 86"/>
          <p:cNvSpPr/>
          <p:nvPr/>
        </p:nvSpPr>
        <p:spPr bwMode="auto">
          <a:xfrm>
            <a:off x="6712420" y="1784913"/>
            <a:ext cx="2114467" cy="868446"/>
          </a:xfrm>
          <a:prstGeom prst="wedgeRoundRectCallout">
            <a:avLst>
              <a:gd name="adj1" fmla="val -44495"/>
              <a:gd name="adj2" fmla="val 17337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Houston… We have a problem!</a:t>
            </a:r>
          </a:p>
        </p:txBody>
      </p:sp>
      <p:sp>
        <p:nvSpPr>
          <p:cNvPr id="88" name="Rounded Rectangular Callout 87"/>
          <p:cNvSpPr/>
          <p:nvPr/>
        </p:nvSpPr>
        <p:spPr bwMode="auto">
          <a:xfrm>
            <a:off x="6086777" y="4385904"/>
            <a:ext cx="2508564" cy="1500402"/>
          </a:xfrm>
          <a:prstGeom prst="wedgeRoundRectCallout">
            <a:avLst>
              <a:gd name="adj1" fmla="val -140686"/>
              <a:gd name="adj2" fmla="val -3372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There is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no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600">
                <a:solidFill>
                  <a:schemeClr val="tx1"/>
                </a:solidFill>
                <a:cs typeface="Arial" charset="0"/>
              </a:rPr>
              <a:t>anymore! </a:t>
            </a:r>
          </a:p>
          <a:p>
            <a:endParaRPr lang="en-US" sz="1600">
              <a:solidFill>
                <a:schemeClr val="tx1"/>
              </a:solidFill>
              <a:cs typeface="Arial" charset="0"/>
            </a:endParaRPr>
          </a:p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That memory is no longer ours to use!</a:t>
            </a:r>
          </a:p>
        </p:txBody>
      </p:sp>
      <p:sp>
        <p:nvSpPr>
          <p:cNvPr id="89" name="Rounded Rectangular Callout 88"/>
          <p:cNvSpPr/>
          <p:nvPr/>
        </p:nvSpPr>
        <p:spPr bwMode="auto">
          <a:xfrm>
            <a:off x="93134" y="4994325"/>
            <a:ext cx="2443828" cy="970861"/>
          </a:xfrm>
          <a:prstGeom prst="wedgeRoundRectCallout">
            <a:avLst>
              <a:gd name="adj1" fmla="val 86389"/>
              <a:gd name="adj2" fmla="val -7572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In fact, there could be totally different data here now!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36381" y="449943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>
                <a:solidFill>
                  <a:srgbClr val="FF0000"/>
                </a:solidFill>
              </a:rPr>
              <a:t>123456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136980" y="449904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>
                <a:solidFill>
                  <a:srgbClr val="FF0000"/>
                </a:solidFill>
              </a:rPr>
              <a:t>123456</a:t>
            </a:r>
          </a:p>
        </p:txBody>
      </p:sp>
      <p:cxnSp>
        <p:nvCxnSpPr>
          <p:cNvPr id="92" name="AutoShape 52"/>
          <p:cNvCxnSpPr>
            <a:cxnSpLocks noChangeShapeType="1"/>
            <a:stCxn id="80" idx="0"/>
          </p:cNvCxnSpPr>
          <p:nvPr/>
        </p:nvCxnSpPr>
        <p:spPr bwMode="auto">
          <a:xfrm rot="16200000" flipV="1">
            <a:off x="-1304722" y="1203122"/>
            <a:ext cx="4330232" cy="1720788"/>
          </a:xfrm>
          <a:prstGeom prst="curvedConnector3">
            <a:avLst>
              <a:gd name="adj1" fmla="val 39442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Line 14"/>
          <p:cNvSpPr>
            <a:spLocks noChangeShapeType="1"/>
          </p:cNvSpPr>
          <p:nvPr/>
        </p:nvSpPr>
        <p:spPr bwMode="auto">
          <a:xfrm>
            <a:off x="5534788" y="299690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8" name="Line 14"/>
          <p:cNvSpPr>
            <a:spLocks noChangeShapeType="1"/>
          </p:cNvSpPr>
          <p:nvPr/>
        </p:nvSpPr>
        <p:spPr bwMode="auto">
          <a:xfrm>
            <a:off x="5861961" y="35455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13" y="0"/>
            <a:ext cx="2155666" cy="154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9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-0.22031 0.1238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-0.20469 -0.046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231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81" grpId="0" animBg="1"/>
      <p:bldP spid="81" grpId="1" animBg="1"/>
      <p:bldP spid="82" grpId="0"/>
      <p:bldP spid="82" grpId="1"/>
      <p:bldP spid="82" grpId="2"/>
      <p:bldP spid="84" grpId="0" animBg="1"/>
      <p:bldP spid="84" grpId="1" animBg="1"/>
      <p:bldP spid="85" grpId="0" animBg="1"/>
      <p:bldP spid="85" grpId="1" animBg="1"/>
      <p:bldP spid="13" grpId="0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16" grpId="0"/>
      <p:bldP spid="91" grpId="0"/>
      <p:bldP spid="91" grpId="1"/>
      <p:bldP spid="97" grpId="0" animBg="1"/>
      <p:bldP spid="97" grpId="1" animBg="1"/>
      <p:bldP spid="98" grpId="0" animBg="1"/>
      <p:bldP spid="9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E281-C25D-4DA8-9CDD-BF0E13C2B769}" type="slidenum">
              <a:rPr lang="en-US"/>
              <a:pPr/>
              <a:t>6</a:t>
            </a:fld>
            <a:endParaRPr lang="en-US"/>
          </a:p>
        </p:txBody>
      </p:sp>
      <p:sp>
        <p:nvSpPr>
          <p:cNvPr id="560130" name="Rectangle 2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52400" y="1076325"/>
            <a:ext cx="541020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GetArea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374650" y="29352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 setMeEqualTo</a:t>
            </a:r>
          </a:p>
        </p:txBody>
      </p:sp>
      <p:sp>
        <p:nvSpPr>
          <p:cNvPr id="560134" name="Text Box 6"/>
          <p:cNvSpPr txBox="1">
            <a:spLocks noChangeArrowheads="1"/>
          </p:cNvSpPr>
          <p:nvPr/>
        </p:nvSpPr>
        <p:spPr bwMode="auto">
          <a:xfrm>
            <a:off x="363538" y="3154363"/>
            <a:ext cx="29146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m_x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src.m_x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m_y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src.m_y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m_rad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src.m_rad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560135" name="Group 7"/>
          <p:cNvGrpSpPr>
            <a:grpSpLocks/>
          </p:cNvGrpSpPr>
          <p:nvPr/>
        </p:nvGrpSpPr>
        <p:grpSpPr bwMode="auto">
          <a:xfrm>
            <a:off x="1416050" y="3060700"/>
            <a:ext cx="1168400" cy="190500"/>
            <a:chOff x="768" y="1920"/>
            <a:chExt cx="776" cy="112"/>
          </a:xfrm>
        </p:grpSpPr>
        <p:sp>
          <p:nvSpPr>
            <p:cNvPr id="560136" name="Line 8"/>
            <p:cNvSpPr>
              <a:spLocks noChangeShapeType="1"/>
            </p:cNvSpPr>
            <p:nvPr/>
          </p:nvSpPr>
          <p:spPr bwMode="auto">
            <a:xfrm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37" name="Line 9"/>
            <p:cNvSpPr>
              <a:spLocks noChangeShapeType="1"/>
            </p:cNvSpPr>
            <p:nvPr/>
          </p:nvSpPr>
          <p:spPr bwMode="auto">
            <a:xfrm flipV="1"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0138" name="Group 10"/>
          <p:cNvGrpSpPr>
            <a:grpSpLocks/>
          </p:cNvGrpSpPr>
          <p:nvPr/>
        </p:nvGrpSpPr>
        <p:grpSpPr bwMode="auto">
          <a:xfrm>
            <a:off x="1047750" y="2946400"/>
            <a:ext cx="1800225" cy="366713"/>
            <a:chOff x="3884" y="1916"/>
            <a:chExt cx="890" cy="237"/>
          </a:xfrm>
        </p:grpSpPr>
        <p:sp>
          <p:nvSpPr>
            <p:cNvPr id="560139" name="Rectangle 11"/>
            <p:cNvSpPr>
              <a:spLocks noChangeArrowheads="1"/>
            </p:cNvSpPr>
            <p:nvPr/>
          </p:nvSpPr>
          <p:spPr bwMode="auto">
            <a:xfrm>
              <a:off x="3936" y="1920"/>
              <a:ext cx="824" cy="208"/>
            </a:xfrm>
            <a:prstGeom prst="rect">
              <a:avLst/>
            </a:prstGeom>
            <a:solidFill>
              <a:srgbClr val="FFFF99"/>
            </a:solidFill>
            <a:ln w="38100" algn="ctr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40" name="Text Box 12"/>
            <p:cNvSpPr txBox="1">
              <a:spLocks noChangeArrowheads="1"/>
            </p:cNvSpPr>
            <p:nvPr/>
          </p:nvSpPr>
          <p:spPr bwMode="auto">
            <a:xfrm>
              <a:off x="3884" y="1916"/>
              <a:ext cx="89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operator=</a:t>
              </a:r>
            </a:p>
          </p:txBody>
        </p:sp>
      </p:grpSp>
      <p:sp>
        <p:nvSpPr>
          <p:cNvPr id="560141" name="Text Box 13"/>
          <p:cNvSpPr txBox="1">
            <a:spLocks noChangeArrowheads="1"/>
          </p:cNvSpPr>
          <p:nvPr/>
        </p:nvSpPr>
        <p:spPr bwMode="auto">
          <a:xfrm>
            <a:off x="5543550" y="2435225"/>
            <a:ext cx="33924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The function name is 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operator=</a:t>
            </a:r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5445125" y="1020763"/>
            <a:ext cx="363696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006666"/>
                </a:solidFill>
              </a:rPr>
              <a:t>Now let’s see what a real </a:t>
            </a:r>
            <a:r>
              <a:rPr lang="en-US" sz="2200">
                <a:solidFill>
                  <a:schemeClr val="accent2"/>
                </a:solidFill>
              </a:rPr>
              <a:t>assignment operator</a:t>
            </a:r>
            <a:r>
              <a:rPr lang="en-US" sz="2200">
                <a:solidFill>
                  <a:srgbClr val="006666"/>
                </a:solidFill>
              </a:rPr>
              <a:t> </a:t>
            </a:r>
            <a:br>
              <a:rPr lang="en-US" sz="2200">
                <a:solidFill>
                  <a:srgbClr val="006666"/>
                </a:solidFill>
              </a:rPr>
            </a:br>
            <a:r>
              <a:rPr lang="en-US" sz="2200">
                <a:solidFill>
                  <a:srgbClr val="006666"/>
                </a:solidFill>
              </a:rPr>
              <a:t>looks like.</a:t>
            </a:r>
          </a:p>
        </p:txBody>
      </p:sp>
      <p:sp>
        <p:nvSpPr>
          <p:cNvPr id="560143" name="Text Box 15"/>
          <p:cNvSpPr txBox="1">
            <a:spLocks noChangeArrowheads="1"/>
          </p:cNvSpPr>
          <p:nvPr/>
        </p:nvSpPr>
        <p:spPr bwMode="auto">
          <a:xfrm>
            <a:off x="5511800" y="3246438"/>
            <a:ext cx="3697288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2.   The function return type is a 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reference to the class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en-US" sz="22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560144" name="Group 16"/>
          <p:cNvGrpSpPr>
            <a:grpSpLocks/>
          </p:cNvGrpSpPr>
          <p:nvPr/>
        </p:nvGrpSpPr>
        <p:grpSpPr bwMode="auto">
          <a:xfrm>
            <a:off x="460375" y="3036888"/>
            <a:ext cx="774700" cy="165100"/>
            <a:chOff x="768" y="1920"/>
            <a:chExt cx="776" cy="112"/>
          </a:xfrm>
        </p:grpSpPr>
        <p:sp>
          <p:nvSpPr>
            <p:cNvPr id="560145" name="Line 17"/>
            <p:cNvSpPr>
              <a:spLocks noChangeShapeType="1"/>
            </p:cNvSpPr>
            <p:nvPr/>
          </p:nvSpPr>
          <p:spPr bwMode="auto">
            <a:xfrm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46" name="Line 18"/>
            <p:cNvSpPr>
              <a:spLocks noChangeShapeType="1"/>
            </p:cNvSpPr>
            <p:nvPr/>
          </p:nvSpPr>
          <p:spPr bwMode="auto">
            <a:xfrm flipV="1"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0147" name="Group 19"/>
          <p:cNvGrpSpPr>
            <a:grpSpLocks/>
          </p:cNvGrpSpPr>
          <p:nvPr/>
        </p:nvGrpSpPr>
        <p:grpSpPr bwMode="auto">
          <a:xfrm>
            <a:off x="342900" y="2946400"/>
            <a:ext cx="1108075" cy="366713"/>
            <a:chOff x="3840" y="2736"/>
            <a:chExt cx="698" cy="299"/>
          </a:xfrm>
        </p:grpSpPr>
        <p:sp>
          <p:nvSpPr>
            <p:cNvPr id="560148" name="Rectangle 20"/>
            <p:cNvSpPr>
              <a:spLocks noChangeArrowheads="1"/>
            </p:cNvSpPr>
            <p:nvPr/>
          </p:nvSpPr>
          <p:spPr bwMode="auto">
            <a:xfrm>
              <a:off x="3881" y="2740"/>
              <a:ext cx="574" cy="208"/>
            </a:xfrm>
            <a:prstGeom prst="rect">
              <a:avLst/>
            </a:prstGeom>
            <a:solidFill>
              <a:srgbClr val="FFFF99"/>
            </a:solidFill>
            <a:ln w="38100" algn="ctr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0149" name="Text Box 21"/>
            <p:cNvSpPr txBox="1">
              <a:spLocks noChangeArrowheads="1"/>
            </p:cNvSpPr>
            <p:nvPr/>
          </p:nvSpPr>
          <p:spPr bwMode="auto">
            <a:xfrm>
              <a:off x="3840" y="2736"/>
              <a:ext cx="69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Circ &amp;</a:t>
              </a:r>
            </a:p>
          </p:txBody>
        </p:sp>
      </p:grpSp>
      <p:sp>
        <p:nvSpPr>
          <p:cNvPr id="560150" name="Text Box 22"/>
          <p:cNvSpPr txBox="1">
            <a:spLocks noChangeArrowheads="1"/>
          </p:cNvSpPr>
          <p:nvPr/>
        </p:nvSpPr>
        <p:spPr bwMode="auto">
          <a:xfrm>
            <a:off x="5461000" y="4419600"/>
            <a:ext cx="36972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3.   The function returns 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*this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when it’s done.</a:t>
            </a:r>
            <a:endParaRPr lang="en-US" sz="22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560151" name="Group 23"/>
          <p:cNvGrpSpPr>
            <a:grpSpLocks/>
          </p:cNvGrpSpPr>
          <p:nvPr/>
        </p:nvGrpSpPr>
        <p:grpSpPr bwMode="auto">
          <a:xfrm>
            <a:off x="635544" y="4297363"/>
            <a:ext cx="2149475" cy="366712"/>
            <a:chOff x="3900" y="1916"/>
            <a:chExt cx="890" cy="320"/>
          </a:xfrm>
        </p:grpSpPr>
        <p:sp>
          <p:nvSpPr>
            <p:cNvPr id="560152" name="Rectangle 24"/>
            <p:cNvSpPr>
              <a:spLocks noChangeArrowheads="1"/>
            </p:cNvSpPr>
            <p:nvPr/>
          </p:nvSpPr>
          <p:spPr bwMode="auto">
            <a:xfrm>
              <a:off x="3936" y="1920"/>
              <a:ext cx="824" cy="208"/>
            </a:xfrm>
            <a:prstGeom prst="rect">
              <a:avLst/>
            </a:prstGeom>
            <a:solidFill>
              <a:srgbClr val="FFFF99"/>
            </a:solidFill>
            <a:ln w="38100" algn="ctr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3900" y="1916"/>
              <a:ext cx="89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return *this;</a:t>
              </a:r>
            </a:p>
          </p:txBody>
        </p:sp>
      </p:grpSp>
      <p:sp>
        <p:nvSpPr>
          <p:cNvPr id="560154" name="AutoShape 26"/>
          <p:cNvSpPr>
            <a:spLocks noChangeArrowheads="1"/>
          </p:cNvSpPr>
          <p:nvPr/>
        </p:nvSpPr>
        <p:spPr bwMode="auto">
          <a:xfrm>
            <a:off x="3067050" y="990600"/>
            <a:ext cx="4586288" cy="1600200"/>
          </a:xfrm>
          <a:prstGeom prst="wedgeRoundRectCallout">
            <a:avLst>
              <a:gd name="adj1" fmla="val -48648"/>
              <a:gd name="adj2" fmla="val 75792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/>
              <a:t>The </a:t>
            </a:r>
            <a:r>
              <a:rPr lang="en-US" sz="2300" err="1">
                <a:solidFill>
                  <a:srgbClr val="FF0000"/>
                </a:solidFill>
              </a:rPr>
              <a:t>const</a:t>
            </a:r>
            <a:r>
              <a:rPr lang="en-US" sz="2300">
                <a:solidFill>
                  <a:srgbClr val="FF0000"/>
                </a:solidFill>
              </a:rPr>
              <a:t> </a:t>
            </a:r>
            <a:r>
              <a:rPr lang="en-US" sz="2300"/>
              <a:t>keyword guarantees that the source object (</a:t>
            </a:r>
            <a:r>
              <a:rPr lang="en-US" sz="2300" err="1"/>
              <a:t>src</a:t>
            </a:r>
            <a:r>
              <a:rPr lang="en-US" sz="2300"/>
              <a:t>) is not modified during the copy.</a:t>
            </a:r>
          </a:p>
        </p:txBody>
      </p:sp>
      <p:sp>
        <p:nvSpPr>
          <p:cNvPr id="560155" name="AutoShape 27"/>
          <p:cNvSpPr>
            <a:spLocks noChangeArrowheads="1"/>
          </p:cNvSpPr>
          <p:nvPr/>
        </p:nvSpPr>
        <p:spPr bwMode="auto">
          <a:xfrm>
            <a:off x="4229100" y="990600"/>
            <a:ext cx="4691063" cy="1600200"/>
          </a:xfrm>
          <a:prstGeom prst="wedgeRoundRectCallout">
            <a:avLst>
              <a:gd name="adj1" fmla="val -46921"/>
              <a:gd name="adj2" fmla="val 76685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/>
              <a:t>You MUST pass a </a:t>
            </a:r>
            <a:r>
              <a:rPr lang="en-US" sz="2300" i="1">
                <a:solidFill>
                  <a:srgbClr val="FF0000"/>
                </a:solidFill>
              </a:rPr>
              <a:t>reference</a:t>
            </a:r>
            <a:r>
              <a:rPr lang="en-US" sz="2300">
                <a:solidFill>
                  <a:srgbClr val="FF0000"/>
                </a:solidFill>
              </a:rPr>
              <a:t> </a:t>
            </a:r>
            <a:r>
              <a:rPr lang="en-US" sz="2300"/>
              <a:t>to the source object. This means you have to have </a:t>
            </a:r>
            <a:br>
              <a:rPr lang="en-US" sz="2300"/>
            </a:br>
            <a:r>
              <a:rPr lang="en-US" sz="2300"/>
              <a:t>the </a:t>
            </a:r>
            <a:r>
              <a:rPr lang="en-US" sz="2300">
                <a:solidFill>
                  <a:srgbClr val="FF0000"/>
                </a:solidFill>
              </a:rPr>
              <a:t>&amp;</a:t>
            </a:r>
            <a:r>
              <a:rPr lang="en-US" sz="2300"/>
              <a:t> here!!!</a:t>
            </a:r>
          </a:p>
        </p:txBody>
      </p:sp>
      <p:sp>
        <p:nvSpPr>
          <p:cNvPr id="560158" name="Rectangle 30"/>
          <p:cNvSpPr>
            <a:spLocks noChangeArrowheads="1"/>
          </p:cNvSpPr>
          <p:nvPr/>
        </p:nvSpPr>
        <p:spPr bwMode="auto">
          <a:xfrm>
            <a:off x="2700338" y="29352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sz="1800" b="1" u="sng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Circ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src)</a:t>
            </a: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4441371" y="3131989"/>
            <a:ext cx="2868273" cy="1408321"/>
          </a:xfrm>
          <a:prstGeom prst="wedgeRoundRectCallout">
            <a:avLst>
              <a:gd name="adj1" fmla="val -109979"/>
              <a:gd name="adj2" fmla="val 42718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  <a:p>
            <a:r>
              <a:rPr lang="en-US" sz="2300"/>
              <a:t>I’ll explain this more in a bit…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02396 7.40741E-7 " pathEditMode="relative" ptsTypes="AA">
                                      <p:cBhvr>
                                        <p:cTn id="32" dur="2000" fill="hold"/>
                                        <p:tgtEl>
                                          <p:spTgt spid="560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41" grpId="0"/>
      <p:bldP spid="560143" grpId="0"/>
      <p:bldP spid="560150" grpId="0"/>
      <p:bldP spid="560154" grpId="0" animBg="1"/>
      <p:bldP spid="560154" grpId="1" animBg="1"/>
      <p:bldP spid="560155" grpId="0" animBg="1"/>
      <p:bldP spid="560155" grpId="1" animBg="1"/>
      <p:bldP spid="560158" grpId="0"/>
      <p:bldP spid="30" grpId="0" animBg="1"/>
      <p:bldP spid="30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60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Destructing </a:t>
            </a:r>
            <a:r>
              <a:rPr lang="en-US" sz="2400"/>
              <a:t>a Linked List</a:t>
            </a:r>
            <a:endParaRPr lang="en-US" sz="24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3499" y="1739318"/>
            <a:ext cx="3495265" cy="2830079"/>
            <a:chOff x="5503499" y="2077998"/>
            <a:chExt cx="3495265" cy="2830079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3499" y="2322754"/>
              <a:ext cx="269625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</p:txBody>
        </p: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80192" y="899201"/>
            <a:ext cx="4713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OK, let’s fix it.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50147" y="3255324"/>
            <a:ext cx="1727201" cy="3255963"/>
            <a:chOff x="2958210" y="3121341"/>
            <a:chExt cx="1727201" cy="3255963"/>
          </a:xfrm>
        </p:grpSpPr>
        <p:grpSp>
          <p:nvGrpSpPr>
            <p:cNvPr id="186" name="Group 86"/>
            <p:cNvGrpSpPr>
              <a:grpSpLocks/>
            </p:cNvGrpSpPr>
            <p:nvPr/>
          </p:nvGrpSpPr>
          <p:grpSpPr bwMode="auto">
            <a:xfrm>
              <a:off x="2958210" y="3121341"/>
              <a:ext cx="1727201" cy="3255963"/>
              <a:chOff x="4726" y="393"/>
              <a:chExt cx="1088" cy="2051"/>
            </a:xfrm>
          </p:grpSpPr>
          <p:sp>
            <p:nvSpPr>
              <p:cNvPr id="187" name="Rectangle 29"/>
              <p:cNvSpPr>
                <a:spLocks noChangeArrowheads="1"/>
              </p:cNvSpPr>
              <p:nvPr/>
            </p:nvSpPr>
            <p:spPr bwMode="auto">
              <a:xfrm>
                <a:off x="4749" y="1539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Text Box 30"/>
              <p:cNvSpPr txBox="1">
                <a:spLocks noChangeArrowheads="1"/>
              </p:cNvSpPr>
              <p:nvPr/>
            </p:nvSpPr>
            <p:spPr bwMode="auto">
              <a:xfrm>
                <a:off x="4749" y="1550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189" name="Text Box 31"/>
              <p:cNvSpPr txBox="1">
                <a:spLocks noChangeArrowheads="1"/>
              </p:cNvSpPr>
              <p:nvPr/>
            </p:nvSpPr>
            <p:spPr bwMode="auto">
              <a:xfrm>
                <a:off x="4749" y="1720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190" name="Rectangle 32"/>
              <p:cNvSpPr>
                <a:spLocks noChangeArrowheads="1"/>
              </p:cNvSpPr>
              <p:nvPr/>
            </p:nvSpPr>
            <p:spPr bwMode="auto">
              <a:xfrm>
                <a:off x="5111" y="1574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33"/>
              <p:cNvSpPr>
                <a:spLocks noChangeArrowheads="1"/>
              </p:cNvSpPr>
              <p:nvPr/>
            </p:nvSpPr>
            <p:spPr bwMode="auto">
              <a:xfrm>
                <a:off x="5111" y="174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2" name="Text Box 34"/>
              <p:cNvSpPr txBox="1">
                <a:spLocks noChangeArrowheads="1"/>
              </p:cNvSpPr>
              <p:nvPr/>
            </p:nvSpPr>
            <p:spPr bwMode="auto">
              <a:xfrm>
                <a:off x="5046" y="1539"/>
                <a:ext cx="49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/>
                  <a:t>“dog”</a:t>
                </a:r>
              </a:p>
            </p:txBody>
          </p:sp>
          <p:sp>
            <p:nvSpPr>
              <p:cNvPr id="193" name="Text Box 35"/>
              <p:cNvSpPr txBox="1">
                <a:spLocks noChangeArrowheads="1"/>
              </p:cNvSpPr>
              <p:nvPr/>
            </p:nvSpPr>
            <p:spPr bwMode="auto">
              <a:xfrm>
                <a:off x="5098" y="1725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194" name="Group 36"/>
              <p:cNvGrpSpPr>
                <a:grpSpLocks/>
              </p:cNvGrpSpPr>
              <p:nvPr/>
            </p:nvGrpSpPr>
            <p:grpSpPr bwMode="auto">
              <a:xfrm>
                <a:off x="4744" y="980"/>
                <a:ext cx="772" cy="399"/>
                <a:chOff x="4608" y="1655"/>
                <a:chExt cx="1024" cy="546"/>
              </a:xfrm>
            </p:grpSpPr>
            <p:sp>
              <p:nvSpPr>
                <p:cNvPr id="219" name="Rectangle 37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1696"/>
                  <a:ext cx="503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value</a:t>
                  </a:r>
                </a:p>
              </p:txBody>
            </p:sp>
            <p:sp>
              <p:nvSpPr>
                <p:cNvPr id="22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1937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222" name="Rectangle 40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41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2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015" y="1655"/>
                  <a:ext cx="617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/>
                    <a:t>“cat”</a:t>
                  </a:r>
                </a:p>
              </p:txBody>
            </p:sp>
            <p:sp>
              <p:nvSpPr>
                <p:cNvPr id="22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195" name="Text Box 45"/>
              <p:cNvSpPr txBox="1">
                <a:spLocks noChangeArrowheads="1"/>
              </p:cNvSpPr>
              <p:nvPr/>
            </p:nvSpPr>
            <p:spPr bwMode="auto">
              <a:xfrm>
                <a:off x="4819" y="447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head</a:t>
                </a:r>
              </a:p>
            </p:txBody>
          </p:sp>
          <p:sp>
            <p:nvSpPr>
              <p:cNvPr id="196" name="Rectangle 46"/>
              <p:cNvSpPr>
                <a:spLocks noChangeArrowheads="1"/>
              </p:cNvSpPr>
              <p:nvPr/>
            </p:nvSpPr>
            <p:spPr bwMode="auto">
              <a:xfrm>
                <a:off x="5193" y="477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Text Box 47"/>
              <p:cNvSpPr txBox="1">
                <a:spLocks noChangeArrowheads="1"/>
              </p:cNvSpPr>
              <p:nvPr/>
            </p:nvSpPr>
            <p:spPr bwMode="auto">
              <a:xfrm>
                <a:off x="5156" y="464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198" name="Text Box 48"/>
              <p:cNvSpPr txBox="1">
                <a:spLocks noChangeArrowheads="1"/>
              </p:cNvSpPr>
              <p:nvPr/>
            </p:nvSpPr>
            <p:spPr bwMode="auto">
              <a:xfrm>
                <a:off x="5238" y="39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199" name="Text Box 49"/>
              <p:cNvSpPr txBox="1">
                <a:spLocks noChangeArrowheads="1"/>
              </p:cNvSpPr>
              <p:nvPr/>
            </p:nvSpPr>
            <p:spPr bwMode="auto">
              <a:xfrm>
                <a:off x="5202" y="111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200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5256" y="1256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1" name="Text Box 51"/>
              <p:cNvSpPr txBox="1">
                <a:spLocks noChangeArrowheads="1"/>
              </p:cNvSpPr>
              <p:nvPr/>
            </p:nvSpPr>
            <p:spPr bwMode="auto">
              <a:xfrm>
                <a:off x="4812" y="101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202" name="Text Box 53"/>
              <p:cNvSpPr txBox="1">
                <a:spLocks noChangeArrowheads="1"/>
              </p:cNvSpPr>
              <p:nvPr/>
            </p:nvSpPr>
            <p:spPr bwMode="auto">
              <a:xfrm>
                <a:off x="5418" y="938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203" name="Text Box 54"/>
              <p:cNvSpPr txBox="1">
                <a:spLocks noChangeArrowheads="1"/>
              </p:cNvSpPr>
              <p:nvPr/>
            </p:nvSpPr>
            <p:spPr bwMode="auto">
              <a:xfrm>
                <a:off x="5425" y="1491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4" name="Text Box 56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5" name="Text Box 57"/>
              <p:cNvSpPr txBox="1">
                <a:spLocks noChangeArrowheads="1"/>
              </p:cNvSpPr>
              <p:nvPr/>
            </p:nvSpPr>
            <p:spPr bwMode="auto">
              <a:xfrm>
                <a:off x="5107" y="1713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  <p:sp>
            <p:nvSpPr>
              <p:cNvPr id="206" name="Text Box 58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7" name="Rectangle 59"/>
              <p:cNvSpPr>
                <a:spLocks noChangeArrowheads="1"/>
              </p:cNvSpPr>
              <p:nvPr/>
            </p:nvSpPr>
            <p:spPr bwMode="auto">
              <a:xfrm>
                <a:off x="4740" y="2065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Text Box 60"/>
              <p:cNvSpPr txBox="1">
                <a:spLocks noChangeArrowheads="1"/>
              </p:cNvSpPr>
              <p:nvPr/>
            </p:nvSpPr>
            <p:spPr bwMode="auto">
              <a:xfrm>
                <a:off x="4726" y="2072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209" name="Text Box 61"/>
              <p:cNvSpPr txBox="1">
                <a:spLocks noChangeArrowheads="1"/>
              </p:cNvSpPr>
              <p:nvPr/>
            </p:nvSpPr>
            <p:spPr bwMode="auto">
              <a:xfrm>
                <a:off x="4740" y="2248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10" name="Rectangle 62"/>
              <p:cNvSpPr>
                <a:spLocks noChangeArrowheads="1"/>
              </p:cNvSpPr>
              <p:nvPr/>
            </p:nvSpPr>
            <p:spPr bwMode="auto">
              <a:xfrm>
                <a:off x="5102" y="210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Rectangle 63"/>
              <p:cNvSpPr>
                <a:spLocks noChangeArrowheads="1"/>
              </p:cNvSpPr>
              <p:nvPr/>
            </p:nvSpPr>
            <p:spPr bwMode="auto">
              <a:xfrm>
                <a:off x="5109" y="227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2" name="Text Box 64"/>
              <p:cNvSpPr txBox="1">
                <a:spLocks noChangeArrowheads="1"/>
              </p:cNvSpPr>
              <p:nvPr/>
            </p:nvSpPr>
            <p:spPr bwMode="auto">
              <a:xfrm>
                <a:off x="5095" y="207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3" name="Text Box 65"/>
              <p:cNvSpPr txBox="1">
                <a:spLocks noChangeArrowheads="1"/>
              </p:cNvSpPr>
              <p:nvPr/>
            </p:nvSpPr>
            <p:spPr bwMode="auto">
              <a:xfrm>
                <a:off x="5089" y="2252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4" name="Text Box 66"/>
              <p:cNvSpPr txBox="1">
                <a:spLocks noChangeArrowheads="1"/>
              </p:cNvSpPr>
              <p:nvPr/>
            </p:nvSpPr>
            <p:spPr bwMode="auto">
              <a:xfrm>
                <a:off x="5202" y="204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215" name="Text Box 67"/>
              <p:cNvSpPr txBox="1">
                <a:spLocks noChangeArrowheads="1"/>
              </p:cNvSpPr>
              <p:nvPr/>
            </p:nvSpPr>
            <p:spPr bwMode="auto">
              <a:xfrm>
                <a:off x="5049" y="2060"/>
                <a:ext cx="4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“rat”</a:t>
                </a:r>
              </a:p>
            </p:txBody>
          </p:sp>
          <p:sp>
            <p:nvSpPr>
              <p:cNvPr id="216" name="Text Box 68"/>
              <p:cNvSpPr txBox="1">
                <a:spLocks noChangeArrowheads="1"/>
              </p:cNvSpPr>
              <p:nvPr/>
            </p:nvSpPr>
            <p:spPr bwMode="auto">
              <a:xfrm>
                <a:off x="5060" y="2242"/>
                <a:ext cx="438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300" err="1">
                    <a:solidFill>
                      <a:srgbClr val="FF0000"/>
                    </a:solidFill>
                  </a:rPr>
                  <a:t>nullptr</a:t>
                </a:r>
                <a:endParaRPr lang="en-US" sz="1300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Text Box 69"/>
              <p:cNvSpPr txBox="1">
                <a:spLocks noChangeArrowheads="1"/>
              </p:cNvSpPr>
              <p:nvPr/>
            </p:nvSpPr>
            <p:spPr bwMode="auto">
              <a:xfrm>
                <a:off x="5428" y="2040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  <p:cxnSp>
            <p:nvCxnSpPr>
              <p:cNvPr id="218" name="AutoShape 71"/>
              <p:cNvCxnSpPr>
                <a:cxnSpLocks noChangeShapeType="1"/>
              </p:cNvCxnSpPr>
              <p:nvPr/>
            </p:nvCxnSpPr>
            <p:spPr bwMode="auto">
              <a:xfrm flipH="1">
                <a:off x="5256" y="1790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6" name="AutoShape 52"/>
            <p:cNvCxnSpPr>
              <a:cxnSpLocks noChangeShapeType="1"/>
            </p:cNvCxnSpPr>
            <p:nvPr/>
          </p:nvCxnSpPr>
          <p:spPr bwMode="auto">
            <a:xfrm rot="5400000">
              <a:off x="3437609" y="3577838"/>
              <a:ext cx="609450" cy="362143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7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97775" y="5936084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/>
              <a:t>private:   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701094" y="2267077"/>
            <a:ext cx="26392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/>
              <a:t> Node *p;</a:t>
            </a:r>
          </a:p>
          <a:p>
            <a:pPr algn="l"/>
            <a:r>
              <a:rPr lang="en-US" sz="1800"/>
              <a:t> p = head;</a:t>
            </a:r>
          </a:p>
          <a:p>
            <a:pPr algn="l"/>
            <a:r>
              <a:rPr lang="en-US" sz="1800"/>
              <a:t> while (p != </a:t>
            </a:r>
            <a:r>
              <a:rPr lang="en-US" sz="1800" err="1">
                <a:solidFill>
                  <a:srgbClr val="FF0000"/>
                </a:solidFill>
              </a:rPr>
              <a:t>nullptr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{  </a:t>
            </a:r>
          </a:p>
          <a:p>
            <a:pPr algn="l"/>
            <a:r>
              <a:rPr lang="en-US" sz="1800"/>
              <a:t>      </a:t>
            </a:r>
            <a:r>
              <a:rPr lang="en-US" sz="1800">
                <a:solidFill>
                  <a:srgbClr val="C00000"/>
                </a:solidFill>
              </a:rPr>
              <a:t>delete p;</a:t>
            </a:r>
          </a:p>
          <a:p>
            <a:pPr algn="l"/>
            <a:r>
              <a:rPr lang="en-US" sz="1800"/>
              <a:t>      p = p-&gt;next;</a:t>
            </a:r>
          </a:p>
          <a:p>
            <a:pPr algn="l"/>
            <a:endParaRPr lang="en-US" sz="1800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5548694" y="300717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7" name="Group 2"/>
          <p:cNvGrpSpPr>
            <a:grpSpLocks/>
          </p:cNvGrpSpPr>
          <p:nvPr/>
        </p:nvGrpSpPr>
        <p:grpSpPr bwMode="auto">
          <a:xfrm>
            <a:off x="1049355" y="4152430"/>
            <a:ext cx="1049582" cy="338147"/>
            <a:chOff x="3959" y="903"/>
            <a:chExt cx="841" cy="213"/>
          </a:xfrm>
        </p:grpSpPr>
        <p:sp>
          <p:nvSpPr>
            <p:cNvPr id="79" name="Text Box 3"/>
            <p:cNvSpPr txBox="1">
              <a:spLocks noChangeArrowheads="1"/>
            </p:cNvSpPr>
            <p:nvPr/>
          </p:nvSpPr>
          <p:spPr bwMode="auto">
            <a:xfrm>
              <a:off x="3959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4194" y="951"/>
              <a:ext cx="606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1411350" y="4197618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/>
          </a:p>
        </p:txBody>
      </p:sp>
      <p:cxnSp>
        <p:nvCxnSpPr>
          <p:cNvPr id="83" name="AutoShape 52"/>
          <p:cNvCxnSpPr>
            <a:cxnSpLocks noChangeShapeType="1"/>
          </p:cNvCxnSpPr>
          <p:nvPr/>
        </p:nvCxnSpPr>
        <p:spPr bwMode="auto">
          <a:xfrm flipV="1">
            <a:off x="2092405" y="4280848"/>
            <a:ext cx="668854" cy="8115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>
          <a:xfrm>
            <a:off x="5494221" y="3911377"/>
            <a:ext cx="3069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/>
              <a:t>    }</a:t>
            </a:r>
          </a:p>
          <a:p>
            <a:pPr algn="l"/>
            <a:r>
              <a:rPr lang="en-US" sz="1800"/>
              <a:t>}</a:t>
            </a:r>
          </a:p>
          <a:p>
            <a:pPr algn="l"/>
            <a:r>
              <a:rPr lang="en-US" sz="1800"/>
              <a:t>…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002560" y="3398007"/>
            <a:ext cx="1939173" cy="649059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4" name="Rounded Rectangular Callout 93"/>
          <p:cNvSpPr/>
          <p:nvPr/>
        </p:nvSpPr>
        <p:spPr bwMode="auto">
          <a:xfrm>
            <a:off x="536727" y="2303151"/>
            <a:ext cx="2114467" cy="868446"/>
          </a:xfrm>
          <a:prstGeom prst="wedgeRoundRectCallout">
            <a:avLst>
              <a:gd name="adj1" fmla="val 66020"/>
              <a:gd name="adj2" fmla="val 18019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So before we delete the node pointed to by p…</a:t>
            </a:r>
          </a:p>
        </p:txBody>
      </p:sp>
      <p:sp>
        <p:nvSpPr>
          <p:cNvPr id="95" name="Rounded Rectangular Callout 94"/>
          <p:cNvSpPr/>
          <p:nvPr/>
        </p:nvSpPr>
        <p:spPr bwMode="auto">
          <a:xfrm>
            <a:off x="137090" y="5307349"/>
            <a:ext cx="2399872" cy="1187533"/>
          </a:xfrm>
          <a:prstGeom prst="wedgeRoundRectCallout">
            <a:avLst>
              <a:gd name="adj1" fmla="val 92342"/>
              <a:gd name="adj2" fmla="val -9959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Let’s save the location of the next node in a temporary variable!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5743" y="3388674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Node *n = p-&gt;next;</a:t>
            </a: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5853494" y="35663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9" name="Group 2"/>
          <p:cNvGrpSpPr>
            <a:grpSpLocks/>
          </p:cNvGrpSpPr>
          <p:nvPr/>
        </p:nvGrpSpPr>
        <p:grpSpPr bwMode="auto">
          <a:xfrm>
            <a:off x="1042823" y="4576119"/>
            <a:ext cx="1049582" cy="338147"/>
            <a:chOff x="3959" y="903"/>
            <a:chExt cx="841" cy="213"/>
          </a:xfrm>
        </p:grpSpPr>
        <p:sp>
          <p:nvSpPr>
            <p:cNvPr id="100" name="Text Box 3"/>
            <p:cNvSpPr txBox="1">
              <a:spLocks noChangeArrowheads="1"/>
            </p:cNvSpPr>
            <p:nvPr/>
          </p:nvSpPr>
          <p:spPr bwMode="auto">
            <a:xfrm>
              <a:off x="3959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101" name="Rectangle 4"/>
            <p:cNvSpPr>
              <a:spLocks noChangeArrowheads="1"/>
            </p:cNvSpPr>
            <p:nvPr/>
          </p:nvSpPr>
          <p:spPr bwMode="auto">
            <a:xfrm>
              <a:off x="4194" y="951"/>
              <a:ext cx="606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3282207" y="4478468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80"/>
                </a:solidFill>
              </a:rPr>
              <a:t>1400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108803" y="366807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delete p;</a:t>
            </a:r>
          </a:p>
        </p:txBody>
      </p:sp>
      <p:sp>
        <p:nvSpPr>
          <p:cNvPr id="105" name="Line 14"/>
          <p:cNvSpPr>
            <a:spLocks noChangeShapeType="1"/>
          </p:cNvSpPr>
          <p:nvPr/>
        </p:nvSpPr>
        <p:spPr bwMode="auto">
          <a:xfrm>
            <a:off x="5878895" y="38544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" name="Rectangle 105"/>
          <p:cNvSpPr/>
          <p:nvPr/>
        </p:nvSpPr>
        <p:spPr bwMode="auto">
          <a:xfrm>
            <a:off x="2767081" y="4191000"/>
            <a:ext cx="1838786" cy="870900"/>
          </a:xfrm>
          <a:prstGeom prst="rect">
            <a:avLst/>
          </a:prstGeom>
          <a:solidFill>
            <a:srgbClr val="FFFFFF">
              <a:alpha val="85098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7" name="AutoShape 52"/>
          <p:cNvCxnSpPr>
            <a:cxnSpLocks noChangeShapeType="1"/>
          </p:cNvCxnSpPr>
          <p:nvPr/>
        </p:nvCxnSpPr>
        <p:spPr bwMode="auto">
          <a:xfrm>
            <a:off x="2081293" y="4785768"/>
            <a:ext cx="705367" cy="34439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Rounded Rectangular Callout 102"/>
          <p:cNvSpPr/>
          <p:nvPr/>
        </p:nvSpPr>
        <p:spPr bwMode="auto">
          <a:xfrm>
            <a:off x="536726" y="2311395"/>
            <a:ext cx="2114467" cy="868446"/>
          </a:xfrm>
          <a:prstGeom prst="wedgeRoundRectCallout">
            <a:avLst>
              <a:gd name="adj1" fmla="val 66020"/>
              <a:gd name="adj2" fmla="val 18019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Then we can delete our node normally…</a:t>
            </a:r>
          </a:p>
        </p:txBody>
      </p:sp>
      <p:sp>
        <p:nvSpPr>
          <p:cNvPr id="108" name="Rounded Rectangular Callout 107"/>
          <p:cNvSpPr/>
          <p:nvPr/>
        </p:nvSpPr>
        <p:spPr bwMode="auto">
          <a:xfrm>
            <a:off x="1436975" y="1793681"/>
            <a:ext cx="2731604" cy="1144252"/>
          </a:xfrm>
          <a:prstGeom prst="wedgeRoundRectCallout">
            <a:avLst>
              <a:gd name="adj1" fmla="val -47388"/>
              <a:gd name="adj2" fmla="val 16746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>
                <a:solidFill>
                  <a:schemeClr val="tx1"/>
                </a:solidFill>
                <a:cs typeface="Arial" charset="0"/>
              </a:rPr>
              <a:t>Finally, we can now advance our p pointer to the next node by using our temp variable!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107492" y="393724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p = n;</a:t>
            </a:r>
          </a:p>
        </p:txBody>
      </p:sp>
      <p:sp>
        <p:nvSpPr>
          <p:cNvPr id="110" name="Line 14"/>
          <p:cNvSpPr>
            <a:spLocks noChangeShapeType="1"/>
          </p:cNvSpPr>
          <p:nvPr/>
        </p:nvSpPr>
        <p:spPr bwMode="auto">
          <a:xfrm>
            <a:off x="5878895" y="41439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428284" y="4622401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80"/>
                </a:solidFill>
              </a:rPr>
              <a:t>1400</a:t>
            </a:r>
          </a:p>
        </p:txBody>
      </p:sp>
      <p:cxnSp>
        <p:nvCxnSpPr>
          <p:cNvPr id="112" name="AutoShape 52"/>
          <p:cNvCxnSpPr>
            <a:cxnSpLocks noChangeShapeType="1"/>
          </p:cNvCxnSpPr>
          <p:nvPr/>
        </p:nvCxnSpPr>
        <p:spPr bwMode="auto">
          <a:xfrm>
            <a:off x="2092405" y="4389044"/>
            <a:ext cx="710372" cy="70301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Line 14"/>
          <p:cNvSpPr>
            <a:spLocks noChangeShapeType="1"/>
          </p:cNvSpPr>
          <p:nvPr/>
        </p:nvSpPr>
        <p:spPr bwMode="auto">
          <a:xfrm>
            <a:off x="5548694" y="30024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5853494" y="35631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" name="Line 14"/>
          <p:cNvSpPr>
            <a:spLocks noChangeShapeType="1"/>
          </p:cNvSpPr>
          <p:nvPr/>
        </p:nvSpPr>
        <p:spPr bwMode="auto">
          <a:xfrm>
            <a:off x="5514340" y="44153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346561" y="5341428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80"/>
                </a:solidFill>
              </a:rPr>
              <a:t>800</a:t>
            </a:r>
          </a:p>
        </p:txBody>
      </p:sp>
      <p:cxnSp>
        <p:nvCxnSpPr>
          <p:cNvPr id="117" name="AutoShape 52"/>
          <p:cNvCxnSpPr>
            <a:cxnSpLocks noChangeShapeType="1"/>
            <a:stCxn id="111" idx="3"/>
            <a:endCxn id="123" idx="1"/>
          </p:cNvCxnSpPr>
          <p:nvPr/>
        </p:nvCxnSpPr>
        <p:spPr bwMode="auto">
          <a:xfrm>
            <a:off x="2081028" y="4791678"/>
            <a:ext cx="707008" cy="1283046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Line 14"/>
          <p:cNvSpPr>
            <a:spLocks noChangeShapeType="1"/>
          </p:cNvSpPr>
          <p:nvPr/>
        </p:nvSpPr>
        <p:spPr bwMode="auto">
          <a:xfrm>
            <a:off x="5870428" y="385147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" name="Rectangle 118"/>
          <p:cNvSpPr/>
          <p:nvPr/>
        </p:nvSpPr>
        <p:spPr bwMode="auto">
          <a:xfrm>
            <a:off x="2783820" y="5039255"/>
            <a:ext cx="1838786" cy="870900"/>
          </a:xfrm>
          <a:prstGeom prst="rect">
            <a:avLst/>
          </a:prstGeom>
          <a:solidFill>
            <a:srgbClr val="FFFFFF">
              <a:alpha val="85098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0" name="Line 14"/>
          <p:cNvSpPr>
            <a:spLocks noChangeShapeType="1"/>
          </p:cNvSpPr>
          <p:nvPr/>
        </p:nvSpPr>
        <p:spPr bwMode="auto">
          <a:xfrm>
            <a:off x="5878895" y="413926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474766" y="4622395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80"/>
                </a:solidFill>
              </a:rPr>
              <a:t>800</a:t>
            </a:r>
          </a:p>
        </p:txBody>
      </p:sp>
      <p:cxnSp>
        <p:nvCxnSpPr>
          <p:cNvPr id="122" name="AutoShape 52"/>
          <p:cNvCxnSpPr>
            <a:cxnSpLocks noChangeShapeType="1"/>
            <a:stCxn id="80" idx="3"/>
            <a:endCxn id="21" idx="1"/>
          </p:cNvCxnSpPr>
          <p:nvPr/>
        </p:nvCxnSpPr>
        <p:spPr bwMode="auto">
          <a:xfrm>
            <a:off x="2098937" y="4350079"/>
            <a:ext cx="695256" cy="161510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794193" y="5780521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788036" y="589005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0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L 1.11022E-16 0.0486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-0.20365 0.0201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1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2 L -0.00069 -0.0634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0139 L -0.20556 -0.10579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2 L -0.00069 -0.06342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5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76" grpId="0" animBg="1"/>
      <p:bldP spid="76" grpId="1" animBg="1"/>
      <p:bldP spid="82" grpId="0"/>
      <p:bldP spid="6" grpId="0"/>
      <p:bldP spid="90" grpId="0" animBg="1"/>
      <p:bldP spid="94" grpId="0" animBg="1"/>
      <p:bldP spid="94" grpId="1" animBg="1"/>
      <p:bldP spid="95" grpId="0" animBg="1"/>
      <p:bldP spid="95" grpId="1" animBg="1"/>
      <p:bldP spid="8" grpId="0"/>
      <p:bldP spid="96" grpId="0" animBg="1"/>
      <p:bldP spid="96" grpId="1" animBg="1"/>
      <p:bldP spid="102" grpId="0"/>
      <p:bldP spid="102" grpId="1"/>
      <p:bldP spid="102" grpId="2"/>
      <p:bldP spid="104" grpId="0"/>
      <p:bldP spid="105" grpId="0" animBg="1"/>
      <p:bldP spid="105" grpId="1" animBg="1"/>
      <p:bldP spid="106" grpId="0" animBg="1"/>
      <p:bldP spid="103" grpId="0" animBg="1"/>
      <p:bldP spid="103" grpId="1" animBg="1"/>
      <p:bldP spid="108" grpId="0" animBg="1"/>
      <p:bldP spid="108" grpId="1" animBg="1"/>
      <p:bldP spid="109" grpId="0"/>
      <p:bldP spid="110" grpId="0" animBg="1"/>
      <p:bldP spid="110" grpId="1" animBg="1"/>
      <p:bldP spid="111" grpId="0"/>
      <p:bldP spid="111" grpId="1"/>
      <p:bldP spid="111" grpId="2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/>
      <p:bldP spid="116" grpId="1"/>
      <p:bldP spid="118" grpId="0" animBg="1"/>
      <p:bldP spid="118" grpId="1" animBg="1"/>
      <p:bldP spid="119" grpId="0" animBg="1"/>
      <p:bldP spid="120" grpId="0" animBg="1"/>
      <p:bldP spid="120" grpId="1" animBg="1"/>
      <p:bldP spid="121" grpId="0"/>
      <p:bldP spid="121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81D3-07E6-456F-965D-E8076C465315}" type="slidenum">
              <a:rPr lang="en-US"/>
              <a:pPr/>
              <a:t>61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r>
              <a:rPr lang="en-US"/>
              <a:t>Linked Lists Aren’t Perfect!</a:t>
            </a: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1833563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4008" y="1095854"/>
            <a:ext cx="861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As you can already tell, linked lists aren’t perfect either!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180" y="5735791"/>
            <a:ext cx="895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Well, as it turns out, we can </a:t>
            </a:r>
            <a:r>
              <a:rPr lang="en-US" sz="2000">
                <a:solidFill>
                  <a:srgbClr val="6600CC"/>
                </a:solidFill>
              </a:rPr>
              <a:t>fix this last problem</a:t>
            </a:r>
            <a:r>
              <a:rPr lang="en-US" sz="2000"/>
              <a:t>… Let’s see how!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32192" y="1522331"/>
            <a:ext cx="5576073" cy="1254717"/>
            <a:chOff x="1432192" y="1522331"/>
            <a:chExt cx="5576073" cy="1254717"/>
          </a:xfrm>
        </p:grpSpPr>
        <p:sp>
          <p:nvSpPr>
            <p:cNvPr id="17" name="TextBox 16"/>
            <p:cNvSpPr txBox="1"/>
            <p:nvPr/>
          </p:nvSpPr>
          <p:spPr>
            <a:xfrm>
              <a:off x="1432192" y="1742461"/>
              <a:ext cx="4716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First of all, they’re </a:t>
              </a:r>
              <a:r>
                <a:rPr lang="en-US" sz="2000">
                  <a:solidFill>
                    <a:srgbClr val="FF0000"/>
                  </a:solidFill>
                </a:rPr>
                <a:t>much more complex </a:t>
              </a:r>
              <a:r>
                <a:rPr lang="en-US" sz="2000"/>
                <a:t>than arrays!!!</a:t>
              </a:r>
            </a:p>
          </p:txBody>
        </p:sp>
        <p:pic>
          <p:nvPicPr>
            <p:cNvPr id="5959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2860" y="1522331"/>
              <a:ext cx="1205405" cy="125471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1411172" y="2657475"/>
            <a:ext cx="7187528" cy="1410064"/>
            <a:chOff x="1411172" y="2657475"/>
            <a:chExt cx="7187528" cy="1410064"/>
          </a:xfrm>
        </p:grpSpPr>
        <p:sp>
          <p:nvSpPr>
            <p:cNvPr id="13" name="TextBox 12"/>
            <p:cNvSpPr txBox="1"/>
            <p:nvPr/>
          </p:nvSpPr>
          <p:spPr>
            <a:xfrm>
              <a:off x="3698402" y="2948272"/>
              <a:ext cx="49002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Second, to </a:t>
              </a:r>
              <a:r>
                <a:rPr lang="en-US" sz="2000">
                  <a:solidFill>
                    <a:srgbClr val="FF0000"/>
                  </a:solidFill>
                </a:rPr>
                <a:t>access the k</a:t>
              </a:r>
              <a:r>
                <a:rPr lang="en-US" sz="2000" baseline="30000">
                  <a:solidFill>
                    <a:srgbClr val="FF0000"/>
                  </a:solidFill>
                </a:rPr>
                <a:t>th</a:t>
              </a:r>
              <a:r>
                <a:rPr lang="en-US" sz="2000">
                  <a:solidFill>
                    <a:srgbClr val="FF0000"/>
                  </a:solidFill>
                </a:rPr>
                <a:t> item</a:t>
              </a:r>
              <a:r>
                <a:rPr lang="en-US" sz="2000"/>
                <a:t>, I have to </a:t>
              </a:r>
              <a:r>
                <a:rPr lang="en-US" sz="2000">
                  <a:solidFill>
                    <a:srgbClr val="FF0000"/>
                  </a:solidFill>
                </a:rPr>
                <a:t>traverse down k-1 times </a:t>
              </a:r>
              <a:r>
                <a:rPr lang="en-US" sz="2000"/>
                <a:t>from the head first! </a:t>
              </a:r>
              <a:r>
                <a:rPr lang="en-US" sz="2000">
                  <a:solidFill>
                    <a:schemeClr val="accent5">
                      <a:lumMod val="50000"/>
                    </a:schemeClr>
                  </a:solidFill>
                </a:rPr>
                <a:t>No instant access!!!</a:t>
              </a:r>
            </a:p>
          </p:txBody>
        </p:sp>
        <p:pic>
          <p:nvPicPr>
            <p:cNvPr id="5959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1172" y="2657475"/>
              <a:ext cx="2510467" cy="141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310363" y="4169136"/>
            <a:ext cx="5941776" cy="1341839"/>
            <a:chOff x="1310363" y="4169136"/>
            <a:chExt cx="5941776" cy="1341839"/>
          </a:xfrm>
        </p:grpSpPr>
        <p:sp>
          <p:nvSpPr>
            <p:cNvPr id="14" name="TextBox 13"/>
            <p:cNvSpPr txBox="1"/>
            <p:nvPr/>
          </p:nvSpPr>
          <p:spPr>
            <a:xfrm>
              <a:off x="1310363" y="4353245"/>
              <a:ext cx="44072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And to </a:t>
              </a:r>
              <a:r>
                <a:rPr lang="en-US" sz="2000">
                  <a:solidFill>
                    <a:srgbClr val="FF0000"/>
                  </a:solidFill>
                </a:rPr>
                <a:t>add an item at the end </a:t>
              </a:r>
              <a:r>
                <a:rPr lang="en-US" sz="2000"/>
                <a:t>of the list… I have to </a:t>
              </a:r>
              <a:r>
                <a:rPr lang="en-US" sz="2000">
                  <a:solidFill>
                    <a:srgbClr val="FF0000"/>
                  </a:solidFill>
                </a:rPr>
                <a:t>traverse through all N existing nodes</a:t>
              </a:r>
              <a:r>
                <a:rPr lang="en-US" sz="2000"/>
                <a:t> first!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1865" y="4169136"/>
              <a:ext cx="1270274" cy="13418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97B0-AA95-44B7-AA2E-14A6674DF233}" type="slidenum">
              <a:rPr lang="en-US"/>
              <a:pPr/>
              <a:t>62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r>
              <a:rPr lang="en-US"/>
              <a:t>Linked Lists and Tail Pointers</a:t>
            </a:r>
          </a:p>
        </p:txBody>
      </p:sp>
      <p:sp>
        <p:nvSpPr>
          <p:cNvPr id="543747" name="Rectangle 3"/>
          <p:cNvSpPr>
            <a:spLocks noChangeArrowheads="1"/>
          </p:cNvSpPr>
          <p:nvPr/>
        </p:nvSpPr>
        <p:spPr bwMode="auto">
          <a:xfrm>
            <a:off x="430273" y="9906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Since we have a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head pointer</a:t>
            </a:r>
            <a:r>
              <a:rPr lang="en-US" sz="2000">
                <a:solidFill>
                  <a:schemeClr val="tx1"/>
                </a:solidFill>
              </a:rPr>
              <a:t>… </a:t>
            </a:r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582673" y="2119816"/>
            <a:ext cx="495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A </a:t>
            </a:r>
            <a:r>
              <a:rPr lang="en-US" sz="2000">
                <a:solidFill>
                  <a:srgbClr val="C00000"/>
                </a:solidFill>
              </a:rPr>
              <a:t>tail pointer </a:t>
            </a:r>
            <a:r>
              <a:rPr lang="en-US" sz="2000">
                <a:solidFill>
                  <a:schemeClr val="tx1"/>
                </a:solidFill>
              </a:rPr>
              <a:t>is a pointer that always </a:t>
            </a:r>
            <a:r>
              <a:rPr lang="en-US" sz="2000">
                <a:solidFill>
                  <a:srgbClr val="C00000"/>
                </a:solidFill>
              </a:rPr>
              <a:t>points to the last node </a:t>
            </a:r>
            <a:r>
              <a:rPr lang="en-US" sz="2000">
                <a:solidFill>
                  <a:schemeClr val="tx1"/>
                </a:solidFill>
              </a:rPr>
              <a:t>of the list!</a:t>
            </a:r>
          </a:p>
        </p:txBody>
      </p:sp>
      <p:grpSp>
        <p:nvGrpSpPr>
          <p:cNvPr id="543751" name="Group 7"/>
          <p:cNvGrpSpPr>
            <a:grpSpLocks/>
          </p:cNvGrpSpPr>
          <p:nvPr/>
        </p:nvGrpSpPr>
        <p:grpSpPr bwMode="auto">
          <a:xfrm>
            <a:off x="228601" y="3200400"/>
            <a:ext cx="5079124" cy="3616326"/>
            <a:chOff x="144" y="2016"/>
            <a:chExt cx="3691" cy="2278"/>
          </a:xfrm>
        </p:grpSpPr>
        <p:sp>
          <p:nvSpPr>
            <p:cNvPr id="543752" name="Rectangle 8"/>
            <p:cNvSpPr>
              <a:spLocks noChangeArrowheads="1"/>
            </p:cNvSpPr>
            <p:nvPr/>
          </p:nvSpPr>
          <p:spPr bwMode="auto">
            <a:xfrm>
              <a:off x="144" y="2016"/>
              <a:ext cx="3133" cy="2064"/>
            </a:xfrm>
            <a:prstGeom prst="rect">
              <a:avLst/>
            </a:prstGeom>
            <a:solidFill>
              <a:srgbClr val="EFFFE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53" name="Rectangle 9"/>
            <p:cNvSpPr>
              <a:spLocks noChangeArrowheads="1"/>
            </p:cNvSpPr>
            <p:nvPr/>
          </p:nvSpPr>
          <p:spPr bwMode="auto">
            <a:xfrm>
              <a:off x="144" y="2064"/>
              <a:ext cx="3691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class </a:t>
              </a:r>
              <a:r>
                <a:rPr lang="en-US" sz="180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LinkedList</a:t>
              </a:r>
              <a:endParaRPr lang="en-US" sz="100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LinkedList</a:t>
              </a:r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 {…}</a:t>
              </a:r>
              <a:endParaRPr lang="en-US" sz="100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void </a:t>
              </a:r>
              <a:r>
                <a:rPr lang="en-US" sz="180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addToFront</a:t>
              </a:r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(string v) {…} </a:t>
              </a:r>
              <a:endParaRPr lang="en-US" sz="100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…</a:t>
              </a:r>
              <a:b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</a:br>
              <a:endParaRPr lang="en-US" sz="100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private:</a:t>
              </a:r>
              <a:b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</a:br>
              <a:endParaRPr lang="en-US" sz="40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Node  *</a:t>
              </a:r>
              <a:r>
                <a:rPr lang="en-US" sz="1800">
                  <a:solidFill>
                    <a:schemeClr val="accent1">
                      <a:lumMod val="75000"/>
                    </a:schemeClr>
                  </a:solidFill>
                  <a:latin typeface="+mj-lt"/>
                  <a:ea typeface="MS Mincho" pitchFamily="49" charset="-128"/>
                </a:rPr>
                <a:t>head</a:t>
              </a:r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;   </a:t>
              </a:r>
              <a:endParaRPr lang="en-US" sz="100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endParaRPr lang="en-US" sz="100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};</a:t>
              </a:r>
              <a:endParaRPr lang="en-US" sz="100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43756" name="Rectangle 12"/>
          <p:cNvSpPr>
            <a:spLocks noChangeArrowheads="1"/>
          </p:cNvSpPr>
          <p:nvPr/>
        </p:nvSpPr>
        <p:spPr bwMode="auto">
          <a:xfrm>
            <a:off x="163573" y="1524000"/>
            <a:ext cx="579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Why not maintain a </a:t>
            </a:r>
            <a:r>
              <a:rPr lang="en-US" sz="2000">
                <a:solidFill>
                  <a:srgbClr val="C00000"/>
                </a:solidFill>
              </a:rPr>
              <a:t>“tail” pointer </a:t>
            </a:r>
            <a:r>
              <a:rPr lang="en-US" sz="2000">
                <a:solidFill>
                  <a:schemeClr val="tx1"/>
                </a:solidFill>
              </a:rPr>
              <a:t>too?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43433" y="833438"/>
            <a:ext cx="3700896" cy="4145020"/>
            <a:chOff x="5580063" y="833438"/>
            <a:chExt cx="3700896" cy="4145020"/>
          </a:xfrm>
        </p:grpSpPr>
        <p:grpSp>
          <p:nvGrpSpPr>
            <p:cNvPr id="543804" name="Group 60"/>
            <p:cNvGrpSpPr>
              <a:grpSpLocks/>
            </p:cNvGrpSpPr>
            <p:nvPr/>
          </p:nvGrpSpPr>
          <p:grpSpPr bwMode="auto">
            <a:xfrm>
              <a:off x="7540625" y="2378072"/>
              <a:ext cx="1208088" cy="602204"/>
              <a:chOff x="4608" y="1680"/>
              <a:chExt cx="1008" cy="521"/>
            </a:xfrm>
          </p:grpSpPr>
          <p:sp>
            <p:nvSpPr>
              <p:cNvPr id="543805" name="Rectangle 61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806" name="Text Box 62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543807" name="Text Box 63"/>
              <p:cNvSpPr txBox="1">
                <a:spLocks noChangeArrowheads="1"/>
              </p:cNvSpPr>
              <p:nvPr/>
            </p:nvSpPr>
            <p:spPr bwMode="auto">
              <a:xfrm>
                <a:off x="4626" y="1920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543808" name="Rectangle 64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809" name="Rectangle 65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43810" name="Text Box 66"/>
              <p:cNvSpPr txBox="1">
                <a:spLocks noChangeArrowheads="1"/>
              </p:cNvSpPr>
              <p:nvPr/>
            </p:nvSpPr>
            <p:spPr bwMode="auto">
              <a:xfrm>
                <a:off x="5078" y="1691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“cat”</a:t>
                </a:r>
              </a:p>
            </p:txBody>
          </p:sp>
          <p:sp>
            <p:nvSpPr>
              <p:cNvPr id="543811" name="Text Box 67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543816" name="Text Box 72"/>
            <p:cNvSpPr txBox="1">
              <a:spLocks noChangeArrowheads="1"/>
            </p:cNvSpPr>
            <p:nvPr/>
          </p:nvSpPr>
          <p:spPr bwMode="auto">
            <a:xfrm>
              <a:off x="5580063" y="1196975"/>
              <a:ext cx="2365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088452" y="833438"/>
              <a:ext cx="1212465" cy="457200"/>
              <a:chOff x="6088452" y="833438"/>
              <a:chExt cx="1212465" cy="457200"/>
            </a:xfrm>
          </p:grpSpPr>
          <p:sp>
            <p:nvSpPr>
              <p:cNvPr id="543815" name="Rectangle 71"/>
              <p:cNvSpPr>
                <a:spLocks noChangeArrowheads="1"/>
              </p:cNvSpPr>
              <p:nvPr/>
            </p:nvSpPr>
            <p:spPr bwMode="auto">
              <a:xfrm>
                <a:off x="6740525" y="887633"/>
                <a:ext cx="560392" cy="301405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/>
                  <a:t>1000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6088452" y="833438"/>
                <a:ext cx="998148" cy="457200"/>
                <a:chOff x="6088452" y="833438"/>
                <a:chExt cx="998148" cy="457200"/>
              </a:xfrm>
            </p:grpSpPr>
            <p:sp>
              <p:nvSpPr>
                <p:cNvPr id="54381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6088452" y="856103"/>
                  <a:ext cx="699230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chemeClr val="accent1">
                          <a:lumMod val="75000"/>
                        </a:schemeClr>
                      </a:solidFill>
                    </a:rPr>
                    <a:t>head</a:t>
                  </a:r>
                </a:p>
              </p:txBody>
            </p:sp>
            <p:sp>
              <p:nvSpPr>
                <p:cNvPr id="54381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6811963" y="833438"/>
                  <a:ext cx="274637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 </a:t>
                  </a:r>
                </a:p>
              </p:txBody>
            </p:sp>
          </p:grpSp>
        </p:grpSp>
        <p:sp>
          <p:nvSpPr>
            <p:cNvPr id="543819" name="Text Box 75"/>
            <p:cNvSpPr txBox="1">
              <a:spLocks noChangeArrowheads="1"/>
            </p:cNvSpPr>
            <p:nvPr/>
          </p:nvSpPr>
          <p:spPr bwMode="auto">
            <a:xfrm>
              <a:off x="8259763" y="2571750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543820" name="AutoShape 76"/>
            <p:cNvCxnSpPr>
              <a:cxnSpLocks noChangeShapeType="1"/>
            </p:cNvCxnSpPr>
            <p:nvPr/>
          </p:nvCxnSpPr>
          <p:spPr bwMode="auto">
            <a:xfrm flipH="1">
              <a:off x="8573479" y="2800350"/>
              <a:ext cx="34491" cy="587374"/>
            </a:xfrm>
            <a:prstGeom prst="curvedConnector4">
              <a:avLst>
                <a:gd name="adj1" fmla="val -662782"/>
                <a:gd name="adj2" fmla="val 694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822" name="Text Box 78"/>
            <p:cNvSpPr txBox="1">
              <a:spLocks noChangeArrowheads="1"/>
            </p:cNvSpPr>
            <p:nvPr/>
          </p:nvSpPr>
          <p:spPr bwMode="auto">
            <a:xfrm>
              <a:off x="7640638" y="2409825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543825" name="Text Box 81"/>
            <p:cNvSpPr txBox="1">
              <a:spLocks noChangeArrowheads="1"/>
            </p:cNvSpPr>
            <p:nvPr/>
          </p:nvSpPr>
          <p:spPr bwMode="auto">
            <a:xfrm>
              <a:off x="8602663" y="2289175"/>
              <a:ext cx="617537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586663" y="4329170"/>
              <a:ext cx="1604962" cy="649288"/>
              <a:chOff x="7586663" y="4413250"/>
              <a:chExt cx="1604962" cy="649288"/>
            </a:xfrm>
          </p:grpSpPr>
          <p:sp>
            <p:nvSpPr>
              <p:cNvPr id="543797" name="Rectangle 53"/>
              <p:cNvSpPr>
                <a:spLocks noChangeArrowheads="1"/>
              </p:cNvSpPr>
              <p:nvPr/>
            </p:nvSpPr>
            <p:spPr bwMode="auto">
              <a:xfrm>
                <a:off x="7586663" y="4471988"/>
                <a:ext cx="1157287" cy="568325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98" name="Text Box 54"/>
              <p:cNvSpPr txBox="1">
                <a:spLocks noChangeArrowheads="1"/>
              </p:cNvSpPr>
              <p:nvPr/>
            </p:nvSpPr>
            <p:spPr bwMode="auto">
              <a:xfrm>
                <a:off x="7586663" y="4489670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543799" name="Text Box 55"/>
              <p:cNvSpPr txBox="1">
                <a:spLocks noChangeArrowheads="1"/>
              </p:cNvSpPr>
              <p:nvPr/>
            </p:nvSpPr>
            <p:spPr bwMode="auto">
              <a:xfrm>
                <a:off x="7607683" y="4746463"/>
                <a:ext cx="563562" cy="306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543800" name="Rectangle 56"/>
              <p:cNvSpPr>
                <a:spLocks noChangeArrowheads="1"/>
              </p:cNvSpPr>
              <p:nvPr/>
            </p:nvSpPr>
            <p:spPr bwMode="auto">
              <a:xfrm>
                <a:off x="8161338" y="4527550"/>
                <a:ext cx="519112" cy="19367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801" name="Rectangle 57"/>
              <p:cNvSpPr>
                <a:spLocks noChangeArrowheads="1"/>
              </p:cNvSpPr>
              <p:nvPr/>
            </p:nvSpPr>
            <p:spPr bwMode="auto">
              <a:xfrm>
                <a:off x="8161338" y="4805363"/>
                <a:ext cx="519112" cy="19367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43802" name="Text Box 58"/>
              <p:cNvSpPr txBox="1">
                <a:spLocks noChangeArrowheads="1"/>
              </p:cNvSpPr>
              <p:nvPr/>
            </p:nvSpPr>
            <p:spPr bwMode="auto">
              <a:xfrm>
                <a:off x="8045450" y="4483100"/>
                <a:ext cx="939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“lemur”</a:t>
                </a:r>
              </a:p>
            </p:txBody>
          </p:sp>
          <p:sp>
            <p:nvSpPr>
              <p:cNvPr id="543803" name="Text Box 59"/>
              <p:cNvSpPr txBox="1">
                <a:spLocks noChangeArrowheads="1"/>
              </p:cNvSpPr>
              <p:nvPr/>
            </p:nvSpPr>
            <p:spPr bwMode="auto">
              <a:xfrm>
                <a:off x="8083550" y="4757738"/>
                <a:ext cx="83502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err="1">
                    <a:solidFill>
                      <a:srgbClr val="FF0000"/>
                    </a:solidFill>
                  </a:rPr>
                  <a:t>nullptr</a:t>
                </a:r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43827" name="Text Box 83"/>
              <p:cNvSpPr txBox="1">
                <a:spLocks noChangeArrowheads="1"/>
              </p:cNvSpPr>
              <p:nvPr/>
            </p:nvSpPr>
            <p:spPr bwMode="auto">
              <a:xfrm>
                <a:off x="8659813" y="4413250"/>
                <a:ext cx="531812" cy="32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</p:grpSp>
        <p:sp>
          <p:nvSpPr>
            <p:cNvPr id="543828" name="Text Box 84"/>
            <p:cNvSpPr txBox="1">
              <a:spLocks noChangeArrowheads="1"/>
            </p:cNvSpPr>
            <p:nvPr/>
          </p:nvSpPr>
          <p:spPr bwMode="auto">
            <a:xfrm>
              <a:off x="8059738" y="2657475"/>
              <a:ext cx="617537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543842" name="Text Box 98"/>
            <p:cNvSpPr txBox="1">
              <a:spLocks noChangeArrowheads="1"/>
            </p:cNvSpPr>
            <p:nvPr/>
          </p:nvSpPr>
          <p:spPr bwMode="auto">
            <a:xfrm>
              <a:off x="6088063" y="1876425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543846" name="Text Box 102"/>
            <p:cNvSpPr txBox="1">
              <a:spLocks noChangeArrowheads="1"/>
            </p:cNvSpPr>
            <p:nvPr/>
          </p:nvSpPr>
          <p:spPr bwMode="auto">
            <a:xfrm>
              <a:off x="8059738" y="2657475"/>
              <a:ext cx="617537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590272" y="3300411"/>
              <a:ext cx="1690687" cy="685800"/>
              <a:chOff x="6519863" y="3124200"/>
              <a:chExt cx="1690687" cy="685800"/>
            </a:xfrm>
          </p:grpSpPr>
          <p:sp>
            <p:nvSpPr>
              <p:cNvPr id="543790" name="Rectangle 46"/>
              <p:cNvSpPr>
                <a:spLocks noChangeArrowheads="1"/>
              </p:cNvSpPr>
              <p:nvPr/>
            </p:nvSpPr>
            <p:spPr bwMode="auto">
              <a:xfrm>
                <a:off x="6519863" y="3200400"/>
                <a:ext cx="1157287" cy="568325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91" name="Text Box 47"/>
              <p:cNvSpPr txBox="1">
                <a:spLocks noChangeArrowheads="1"/>
              </p:cNvSpPr>
              <p:nvPr/>
            </p:nvSpPr>
            <p:spPr bwMode="auto">
              <a:xfrm>
                <a:off x="6519863" y="3249613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543792" name="Text Box 48"/>
              <p:cNvSpPr txBox="1">
                <a:spLocks noChangeArrowheads="1"/>
              </p:cNvSpPr>
              <p:nvPr/>
            </p:nvSpPr>
            <p:spPr bwMode="auto">
              <a:xfrm>
                <a:off x="6540883" y="3465953"/>
                <a:ext cx="563562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543793" name="Rectangle 49"/>
              <p:cNvSpPr>
                <a:spLocks noChangeArrowheads="1"/>
              </p:cNvSpPr>
              <p:nvPr/>
            </p:nvSpPr>
            <p:spPr bwMode="auto">
              <a:xfrm>
                <a:off x="7094538" y="3255963"/>
                <a:ext cx="519112" cy="19367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94" name="Rectangle 50"/>
              <p:cNvSpPr>
                <a:spLocks noChangeArrowheads="1"/>
              </p:cNvSpPr>
              <p:nvPr/>
            </p:nvSpPr>
            <p:spPr bwMode="auto">
              <a:xfrm>
                <a:off x="7094538" y="3533775"/>
                <a:ext cx="519112" cy="19367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43795" name="Text Box 51"/>
              <p:cNvSpPr txBox="1">
                <a:spLocks noChangeArrowheads="1"/>
              </p:cNvSpPr>
              <p:nvPr/>
            </p:nvSpPr>
            <p:spPr bwMode="auto">
              <a:xfrm>
                <a:off x="7035800" y="3211513"/>
                <a:ext cx="7874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“emu”</a:t>
                </a:r>
              </a:p>
            </p:txBody>
          </p:sp>
          <p:sp>
            <p:nvSpPr>
              <p:cNvPr id="543796" name="Text Box 52"/>
              <p:cNvSpPr txBox="1">
                <a:spLocks noChangeArrowheads="1"/>
              </p:cNvSpPr>
              <p:nvPr/>
            </p:nvSpPr>
            <p:spPr bwMode="auto">
              <a:xfrm>
                <a:off x="7073900" y="3495675"/>
                <a:ext cx="644525" cy="306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543826" name="Text Box 82"/>
              <p:cNvSpPr txBox="1">
                <a:spLocks noChangeArrowheads="1"/>
              </p:cNvSpPr>
              <p:nvPr/>
            </p:nvSpPr>
            <p:spPr bwMode="auto">
              <a:xfrm>
                <a:off x="7593013" y="3124200"/>
                <a:ext cx="617537" cy="32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543829" name="Text Box 85"/>
              <p:cNvSpPr txBox="1">
                <a:spLocks noChangeArrowheads="1"/>
              </p:cNvSpPr>
              <p:nvPr/>
            </p:nvSpPr>
            <p:spPr bwMode="auto">
              <a:xfrm>
                <a:off x="7088188" y="3486150"/>
                <a:ext cx="531812" cy="32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  <p:sp>
            <p:nvSpPr>
              <p:cNvPr id="543845" name="Text Box 101"/>
              <p:cNvSpPr txBox="1">
                <a:spLocks noChangeArrowheads="1"/>
              </p:cNvSpPr>
              <p:nvPr/>
            </p:nvSpPr>
            <p:spPr bwMode="auto">
              <a:xfrm>
                <a:off x="6526213" y="3200400"/>
                <a:ext cx="274637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543848" name="Rectangle 104"/>
              <p:cNvSpPr>
                <a:spLocks noChangeArrowheads="1"/>
              </p:cNvSpPr>
              <p:nvPr/>
            </p:nvSpPr>
            <p:spPr bwMode="auto">
              <a:xfrm>
                <a:off x="7088188" y="3489325"/>
                <a:ext cx="531812" cy="32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</p:grpSp>
        <p:sp>
          <p:nvSpPr>
            <p:cNvPr id="543860" name="Line 116"/>
            <p:cNvSpPr>
              <a:spLocks noChangeShapeType="1"/>
            </p:cNvSpPr>
            <p:nvPr/>
          </p:nvSpPr>
          <p:spPr bwMode="auto">
            <a:xfrm flipH="1">
              <a:off x="6019800" y="1447800"/>
              <a:ext cx="990600" cy="152400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cxnSp>
          <p:nvCxnSpPr>
            <p:cNvPr id="67" name="AutoShape 76"/>
            <p:cNvCxnSpPr>
              <a:cxnSpLocks noChangeShapeType="1"/>
            </p:cNvCxnSpPr>
            <p:nvPr/>
          </p:nvCxnSpPr>
          <p:spPr bwMode="auto">
            <a:xfrm flipH="1">
              <a:off x="8631801" y="3803648"/>
              <a:ext cx="34491" cy="587374"/>
            </a:xfrm>
            <a:prstGeom prst="curvedConnector4">
              <a:avLst>
                <a:gd name="adj1" fmla="val -662782"/>
                <a:gd name="adj2" fmla="val 694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76"/>
            <p:cNvCxnSpPr>
              <a:cxnSpLocks noChangeShapeType="1"/>
              <a:stCxn id="543815" idx="3"/>
            </p:cNvCxnSpPr>
            <p:nvPr/>
          </p:nvCxnSpPr>
          <p:spPr bwMode="auto">
            <a:xfrm>
              <a:off x="7300917" y="1038336"/>
              <a:ext cx="958846" cy="1339736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Group 73"/>
          <p:cNvGrpSpPr/>
          <p:nvPr/>
        </p:nvGrpSpPr>
        <p:grpSpPr>
          <a:xfrm>
            <a:off x="6073780" y="1345435"/>
            <a:ext cx="1086345" cy="457200"/>
            <a:chOff x="6214572" y="833438"/>
            <a:chExt cx="1086345" cy="457200"/>
          </a:xfrm>
        </p:grpSpPr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6740525" y="887633"/>
              <a:ext cx="560392" cy="301405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214572" y="833438"/>
              <a:ext cx="872028" cy="457200"/>
              <a:chOff x="6214572" y="833438"/>
              <a:chExt cx="872028" cy="457200"/>
            </a:xfrm>
          </p:grpSpPr>
          <p:sp>
            <p:nvSpPr>
              <p:cNvPr id="77" name="Text Box 70"/>
              <p:cNvSpPr txBox="1">
                <a:spLocks noChangeArrowheads="1"/>
              </p:cNvSpPr>
              <p:nvPr/>
            </p:nvSpPr>
            <p:spPr bwMode="auto">
              <a:xfrm>
                <a:off x="6214572" y="856103"/>
                <a:ext cx="5389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C00000"/>
                    </a:solidFill>
                  </a:rPr>
                  <a:t>tail</a:t>
                </a:r>
              </a:p>
            </p:txBody>
          </p:sp>
          <p:sp>
            <p:nvSpPr>
              <p:cNvPr id="78" name="Text Box 74"/>
              <p:cNvSpPr txBox="1">
                <a:spLocks noChangeArrowheads="1"/>
              </p:cNvSpPr>
              <p:nvPr/>
            </p:nvSpPr>
            <p:spPr bwMode="auto">
              <a:xfrm>
                <a:off x="6811963" y="833438"/>
                <a:ext cx="274637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</p:grpSp>
      </p:grpSp>
      <p:cxnSp>
        <p:nvCxnSpPr>
          <p:cNvPr id="83" name="AutoShape 76"/>
          <p:cNvCxnSpPr>
            <a:cxnSpLocks noChangeShapeType="1"/>
          </p:cNvCxnSpPr>
          <p:nvPr/>
        </p:nvCxnSpPr>
        <p:spPr bwMode="auto">
          <a:xfrm rot="16200000" flipH="1">
            <a:off x="5753072" y="2809968"/>
            <a:ext cx="2816022" cy="5779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568203" y="137412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800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57303" y="5678109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Node  *</a:t>
            </a:r>
            <a:r>
              <a:rPr lang="en-US" sz="1800">
                <a:solidFill>
                  <a:srgbClr val="C00000"/>
                </a:solidFill>
              </a:rPr>
              <a:t>tail</a:t>
            </a:r>
            <a:r>
              <a:rPr lang="en-US" sz="1800"/>
              <a:t>;</a:t>
            </a:r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4707988" y="5339555"/>
            <a:ext cx="42494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Using the </a:t>
            </a:r>
            <a:r>
              <a:rPr lang="en-US" sz="2000">
                <a:solidFill>
                  <a:srgbClr val="C00000"/>
                </a:solidFill>
              </a:rPr>
              <a:t>tail pointer</a:t>
            </a:r>
            <a:r>
              <a:rPr lang="en-US" sz="2000">
                <a:solidFill>
                  <a:schemeClr val="tx1"/>
                </a:solidFill>
              </a:rPr>
              <a:t>, we can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add new items </a:t>
            </a:r>
            <a:r>
              <a:rPr lang="en-US" sz="2000">
                <a:solidFill>
                  <a:schemeClr val="tx1"/>
                </a:solidFill>
              </a:rPr>
              <a:t>to the end of our list </a:t>
            </a:r>
            <a:r>
              <a:rPr lang="en-US" sz="2000">
                <a:solidFill>
                  <a:srgbClr val="FF0000"/>
                </a:solidFill>
              </a:rPr>
              <a:t>without traversing</a:t>
            </a:r>
            <a:r>
              <a:rPr lang="en-US" sz="2000">
                <a:solidFill>
                  <a:schemeClr val="tx1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/>
      <p:bldP spid="543748" grpId="0"/>
      <p:bldP spid="543756" grpId="0"/>
      <p:bldP spid="11" grpId="0"/>
      <p:bldP spid="87" grpId="0"/>
      <p:bldP spid="8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63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6" y="46490"/>
            <a:ext cx="7772400" cy="1143000"/>
          </a:xfrm>
        </p:spPr>
        <p:txBody>
          <a:bodyPr/>
          <a:lstStyle/>
          <a:p>
            <a:pPr algn="l"/>
            <a:r>
              <a:rPr lang="en-US" sz="2800">
                <a:solidFill>
                  <a:srgbClr val="6600CC"/>
                </a:solidFill>
              </a:rPr>
              <a:t>Adding an Item </a:t>
            </a:r>
            <a:r>
              <a:rPr lang="en-US" sz="2800"/>
              <a:t>to the Rear…</a:t>
            </a:r>
            <a:br>
              <a:rPr lang="en-US" sz="2800"/>
            </a:br>
            <a:r>
              <a:rPr lang="en-US" sz="2800"/>
              <a:t>With a Tail Pointer</a:t>
            </a:r>
            <a:endParaRPr lang="en-US" sz="280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140618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75405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6146" y="1956096"/>
            <a:ext cx="612668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else</a:t>
            </a:r>
          </a:p>
          <a:p>
            <a:pPr algn="l"/>
            <a:r>
              <a:rPr lang="en-US" sz="1400"/>
              <a:t>{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600"/>
          </a:p>
          <a:p>
            <a:pPr algn="l"/>
            <a:endParaRPr lang="en-US" sz="2000"/>
          </a:p>
          <a:p>
            <a:pPr algn="l"/>
            <a:endParaRPr lang="en-US" sz="1100"/>
          </a:p>
          <a:p>
            <a:pPr algn="l"/>
            <a:r>
              <a:rPr lang="en-US" sz="1400"/>
              <a:t>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233848" y="70593"/>
            <a:ext cx="4572000" cy="67710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/>
              <a:t>class </a:t>
            </a:r>
            <a:r>
              <a:rPr lang="en-US" sz="2000" err="1">
                <a:solidFill>
                  <a:srgbClr val="FF0000"/>
                </a:solidFill>
              </a:rPr>
              <a:t>LinkedList</a:t>
            </a:r>
            <a:endParaRPr lang="en-US" sz="2000">
              <a:solidFill>
                <a:srgbClr val="FF0000"/>
              </a:solidFill>
            </a:endParaRP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2000"/>
              <a:t>public: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1600"/>
          </a:p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 sz="1800"/>
              <a:t>private:</a:t>
            </a:r>
            <a:endParaRPr lang="en-US" sz="1600"/>
          </a:p>
          <a:p>
            <a:pPr algn="l"/>
            <a:r>
              <a:rPr lang="en-US" sz="1600"/>
              <a:t>   Node  *head;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};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8239126" y="951068"/>
            <a:ext cx="788214" cy="48858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71586" y="3335628"/>
            <a:ext cx="3986562" cy="2531320"/>
            <a:chOff x="469191" y="3016940"/>
            <a:chExt cx="4344331" cy="27712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2480059" y="3079676"/>
              <a:ext cx="2333463" cy="2708464"/>
              <a:chOff x="2489785" y="3971537"/>
              <a:chExt cx="2333463" cy="270846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489785" y="4039957"/>
                <a:ext cx="2327545" cy="2640044"/>
                <a:chOff x="2489785" y="4039957"/>
                <a:chExt cx="2327545" cy="2640044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2489785" y="4945381"/>
                  <a:ext cx="2327545" cy="1734620"/>
                  <a:chOff x="2243969" y="4133709"/>
                  <a:chExt cx="2978828" cy="2202838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46729" y="4133709"/>
                    <a:ext cx="2976068" cy="1022430"/>
                    <a:chOff x="2246729" y="2946250"/>
                    <a:chExt cx="2976068" cy="1022430"/>
                  </a:xfrm>
                </p:grpSpPr>
                <p:grpSp>
                  <p:nvGrpSpPr>
                    <p:cNvPr id="2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6729" y="3016997"/>
                      <a:ext cx="2083967" cy="951683"/>
                      <a:chOff x="839" y="1095"/>
                      <a:chExt cx="1417" cy="729"/>
                    </a:xfrm>
                  </p:grpSpPr>
                  <p:sp>
                    <p:nvSpPr>
                      <p:cNvPr id="22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1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" y="1095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value</a:t>
                        </a:r>
                      </a:p>
                    </p:txBody>
                  </p:sp>
                  <p:sp>
                    <p:nvSpPr>
                      <p:cNvPr id="22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3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9" y="1435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next</a:t>
                        </a:r>
                        <a:endParaRPr lang="en-US" sz="1200"/>
                      </a:p>
                    </p:txBody>
                  </p:sp>
                  <p:sp>
                    <p:nvSpPr>
                      <p:cNvPr id="22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50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2200</a:t>
                      </a: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243969" y="5314116"/>
                    <a:ext cx="2968714" cy="1022431"/>
                    <a:chOff x="2254083" y="2946246"/>
                    <a:chExt cx="2968714" cy="1022431"/>
                  </a:xfrm>
                </p:grpSpPr>
                <p:grpSp>
                  <p:nvGrpSpPr>
                    <p:cNvPr id="21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4083" y="3028743"/>
                      <a:ext cx="2076614" cy="939934"/>
                      <a:chOff x="844" y="1104"/>
                      <a:chExt cx="1412" cy="720"/>
                    </a:xfrm>
                  </p:grpSpPr>
                  <p:sp>
                    <p:nvSpPr>
                      <p:cNvPr id="21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4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1119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value</a:t>
                        </a:r>
                        <a:endParaRPr lang="en-US" sz="1200"/>
                      </a:p>
                    </p:txBody>
                  </p:sp>
                  <p:sp>
                    <p:nvSpPr>
                      <p:cNvPr id="21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6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4" y="1419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/>
                          <a:t>next</a:t>
                        </a:r>
                        <a:endParaRPr lang="en-US" sz="1400"/>
                      </a:p>
                    </p:txBody>
                  </p:sp>
                  <p:sp>
                    <p:nvSpPr>
                      <p:cNvPr id="217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46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3700</a:t>
                      </a:r>
                    </a:p>
                  </p:txBody>
                </p:sp>
              </p:grpSp>
              <p:sp>
                <p:nvSpPr>
                  <p:cNvPr id="2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866" y="4208069"/>
                    <a:ext cx="1266215" cy="4690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>
                        <a:solidFill>
                          <a:schemeClr val="accent2"/>
                        </a:solidFill>
                      </a:rPr>
                      <a:t>"bacon"</a:t>
                    </a:r>
                  </a:p>
                </p:txBody>
              </p:sp>
              <p:cxnSp>
                <p:nvCxnSpPr>
                  <p:cNvPr id="207" name="Curved Connector 206"/>
                  <p:cNvCxnSpPr/>
                  <p:nvPr/>
                </p:nvCxnSpPr>
                <p:spPr bwMode="auto">
                  <a:xfrm>
                    <a:off x="4237261" y="4884531"/>
                    <a:ext cx="107950" cy="530490"/>
                  </a:xfrm>
                  <a:prstGeom prst="curvedConnector3">
                    <a:avLst>
                      <a:gd name="adj1" fmla="val 311765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496" y="5391635"/>
                    <a:ext cx="1203234" cy="5134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accent2"/>
                        </a:solidFill>
                      </a:rPr>
                      <a:t>"eggs"</a:t>
                    </a: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152243" y="4636582"/>
                    <a:ext cx="1044503" cy="513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3700</a:t>
                    </a:r>
                    <a:endParaRPr lang="en-US" sz="1800"/>
                  </a:p>
                </p:txBody>
              </p:sp>
            </p:grpSp>
            <p:grpSp>
              <p:nvGrpSpPr>
                <p:cNvPr id="197" name="Group 15"/>
                <p:cNvGrpSpPr>
                  <a:grpSpLocks/>
                </p:cNvGrpSpPr>
                <p:nvPr/>
              </p:nvGrpSpPr>
              <p:grpSpPr bwMode="auto">
                <a:xfrm>
                  <a:off x="2522621" y="4063886"/>
                  <a:ext cx="1599607" cy="743232"/>
                  <a:chOff x="864" y="1101"/>
                  <a:chExt cx="1392" cy="723"/>
                </a:xfrm>
              </p:grpSpPr>
              <p:sp>
                <p:nvSpPr>
                  <p:cNvPr id="19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value</a:t>
                    </a:r>
                  </a:p>
                </p:txBody>
              </p:sp>
              <p:sp>
                <p:nvSpPr>
                  <p:cNvPr id="20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20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89612" y="4039957"/>
                  <a:ext cx="709576" cy="3706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2"/>
                      </a:solidFill>
                    </a:rPr>
                    <a:t>“OJ"</a:t>
                  </a: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522621" y="3971537"/>
                <a:ext cx="2300627" cy="835580"/>
                <a:chOff x="2283499" y="2907553"/>
                <a:chExt cx="2944379" cy="1061126"/>
              </a:xfrm>
            </p:grpSpPr>
            <p:grpSp>
              <p:nvGrpSpPr>
                <p:cNvPr id="187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4829"/>
                  <a:ext cx="2047202" cy="943850"/>
                  <a:chOff x="864" y="1101"/>
                  <a:chExt cx="1392" cy="723"/>
                </a:xfrm>
              </p:grpSpPr>
              <p:sp>
                <p:nvSpPr>
                  <p:cNvPr id="18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value</a:t>
                    </a:r>
                  </a:p>
                </p:txBody>
              </p:sp>
              <p:sp>
                <p:nvSpPr>
                  <p:cNvPr id="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1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803" y="2907553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8000</a:t>
                  </a:r>
                </a:p>
              </p:txBody>
            </p:sp>
          </p:grpSp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3194442" y="4060603"/>
                <a:ext cx="709576" cy="3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2"/>
                    </a:solidFill>
                  </a:rPr>
                  <a:t>“OJ"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207307" y="4398294"/>
                <a:ext cx="816134" cy="404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/>
              </a:p>
            </p:txBody>
          </p:sp>
          <p:cxnSp>
            <p:nvCxnSpPr>
              <p:cNvPr id="186" name="Curved Connector 185"/>
              <p:cNvCxnSpPr/>
              <p:nvPr/>
            </p:nvCxnSpPr>
            <p:spPr bwMode="auto">
              <a:xfrm>
                <a:off x="4013400" y="4598252"/>
                <a:ext cx="84348" cy="417733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6" name="Group 2"/>
            <p:cNvGrpSpPr>
              <a:grpSpLocks/>
            </p:cNvGrpSpPr>
            <p:nvPr/>
          </p:nvGrpSpPr>
          <p:grpSpPr bwMode="auto">
            <a:xfrm>
              <a:off x="492981" y="3016940"/>
              <a:ext cx="767850" cy="647711"/>
              <a:chOff x="4272" y="605"/>
              <a:chExt cx="528" cy="408"/>
            </a:xfrm>
          </p:grpSpPr>
          <p:sp>
            <p:nvSpPr>
              <p:cNvPr id="179" name="Text Box 3"/>
              <p:cNvSpPr txBox="1">
                <a:spLocks noChangeArrowheads="1"/>
              </p:cNvSpPr>
              <p:nvPr/>
            </p:nvSpPr>
            <p:spPr bwMode="auto">
              <a:xfrm>
                <a:off x="4312" y="605"/>
                <a:ext cx="4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4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180" name="Rectangle 4"/>
              <p:cNvSpPr>
                <a:spLocks noChangeArrowheads="1"/>
              </p:cNvSpPr>
              <p:nvPr/>
            </p:nvSpPr>
            <p:spPr bwMode="auto">
              <a:xfrm>
                <a:off x="4272" y="821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469191" y="3318724"/>
              <a:ext cx="816134" cy="40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/>
            </a:p>
          </p:txBody>
        </p:sp>
        <p:cxnSp>
          <p:nvCxnSpPr>
            <p:cNvPr id="178" name="Curved Connector 177"/>
            <p:cNvCxnSpPr>
              <a:stCxn id="177" idx="3"/>
            </p:cNvCxnSpPr>
            <p:nvPr/>
          </p:nvCxnSpPr>
          <p:spPr bwMode="auto">
            <a:xfrm flipV="1">
              <a:off x="1285325" y="3216485"/>
              <a:ext cx="1208382" cy="304405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722665" y="1419936"/>
            <a:ext cx="2238029" cy="664585"/>
            <a:chOff x="5722665" y="2236761"/>
            <a:chExt cx="2238029" cy="664585"/>
          </a:xfrm>
        </p:grpSpPr>
        <p:sp>
          <p:nvSpPr>
            <p:cNvPr id="65" name="TextBox 64"/>
            <p:cNvSpPr txBox="1"/>
            <p:nvPr/>
          </p:nvSpPr>
          <p:spPr>
            <a:xfrm>
              <a:off x="5722665" y="223676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if (head == </a:t>
              </a:r>
              <a:r>
                <a:rPr lang="en-US" sz="1800" err="1">
                  <a:solidFill>
                    <a:srgbClr val="FF0000"/>
                  </a:solidFill>
                </a:rPr>
                <a:t>nullptr</a:t>
              </a:r>
              <a:r>
                <a:rPr lang="en-US" sz="180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5931" y="2532014"/>
              <a:ext cx="1944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err="1">
                  <a:solidFill>
                    <a:srgbClr val="6600CC"/>
                  </a:solidFill>
                </a:rPr>
                <a:t>addToFront</a:t>
              </a:r>
              <a:r>
                <a:rPr lang="en-US" sz="1800">
                  <a:solidFill>
                    <a:srgbClr val="6600CC"/>
                  </a:solidFill>
                </a:rPr>
                <a:t>(v);  </a:t>
              </a:r>
            </a:p>
          </p:txBody>
        </p:sp>
      </p:grpSp>
      <p:grpSp>
        <p:nvGrpSpPr>
          <p:cNvPr id="79" name="Group 2"/>
          <p:cNvGrpSpPr>
            <a:grpSpLocks/>
          </p:cNvGrpSpPr>
          <p:nvPr/>
        </p:nvGrpSpPr>
        <p:grpSpPr bwMode="auto">
          <a:xfrm>
            <a:off x="610225" y="3989549"/>
            <a:ext cx="658953" cy="601681"/>
            <a:chOff x="4272" y="725"/>
            <a:chExt cx="528" cy="379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4315" y="725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tail</a:t>
              </a:r>
            </a:p>
          </p:txBody>
        </p:sp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cxnSp>
        <p:nvCxnSpPr>
          <p:cNvPr id="90" name="Curved Connector 89"/>
          <p:cNvCxnSpPr>
            <a:stCxn id="81" idx="3"/>
          </p:cNvCxnSpPr>
          <p:nvPr/>
        </p:nvCxnSpPr>
        <p:spPr bwMode="auto">
          <a:xfrm>
            <a:off x="1269189" y="4438820"/>
            <a:ext cx="1195437" cy="79929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3025220" y="545914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err="1">
                <a:solidFill>
                  <a:srgbClr val="FF0000"/>
                </a:solidFill>
              </a:rPr>
              <a:t>nullptr</a:t>
            </a:r>
            <a:endParaRPr lang="en-US" sz="1800">
              <a:solidFill>
                <a:srgbClr val="FF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5508308" y="951068"/>
            <a:ext cx="3519032" cy="4722905"/>
            <a:chOff x="5508308" y="2077998"/>
            <a:chExt cx="3519032" cy="4722905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508308" y="2322754"/>
              <a:ext cx="260007" cy="4478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{</a:t>
              </a:r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endParaRPr lang="en-US" sz="1800"/>
            </a:p>
            <a:p>
              <a:br>
                <a:rPr lang="en-US" sz="1800"/>
              </a:br>
              <a:endParaRPr lang="en-US" sz="1800"/>
            </a:p>
            <a:p>
              <a:endParaRPr lang="en-US" sz="1100"/>
            </a:p>
            <a:p>
              <a:endParaRPr lang="en-US" sz="800"/>
            </a:p>
            <a:p>
              <a:r>
                <a:rPr lang="en-US" sz="1600"/>
                <a:t> </a:t>
              </a:r>
              <a:endParaRPr lang="en-US" sz="1400"/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6013432" y="2537478"/>
            <a:ext cx="3068923" cy="1223263"/>
          </a:xfrm>
          <a:prstGeom prst="rect">
            <a:avLst/>
          </a:prstGeom>
          <a:solidFill>
            <a:srgbClr val="FFE1E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6808" y="95851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6429" y="2537478"/>
            <a:ext cx="3261523" cy="1180600"/>
            <a:chOff x="5966429" y="3189098"/>
            <a:chExt cx="3261523" cy="1180600"/>
          </a:xfrm>
        </p:grpSpPr>
        <p:sp>
          <p:nvSpPr>
            <p:cNvPr id="128" name="TextBox 127"/>
            <p:cNvSpPr txBox="1"/>
            <p:nvPr/>
          </p:nvSpPr>
          <p:spPr>
            <a:xfrm>
              <a:off x="5966429" y="3764217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while(p-&gt;next != </a:t>
              </a:r>
              <a:r>
                <a:rPr lang="en-US" sz="1800" err="1">
                  <a:solidFill>
                    <a:srgbClr val="FF0000"/>
                  </a:solidFill>
                </a:rPr>
                <a:t>nullptr</a:t>
              </a:r>
              <a:r>
                <a:rPr lang="en-US" sz="1800">
                  <a:solidFill>
                    <a:srgbClr val="6600CC"/>
                  </a:solidFill>
                </a:rPr>
                <a:t>)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976834" y="3189098"/>
              <a:ext cx="3251118" cy="1180600"/>
              <a:chOff x="5976834" y="3189098"/>
              <a:chExt cx="3251118" cy="1180600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5976834" y="3189098"/>
                <a:ext cx="113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6600CC"/>
                    </a:solidFill>
                  </a:rPr>
                  <a:t>Node *p;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986359" y="3446273"/>
                <a:ext cx="3241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6600CC"/>
                    </a:solidFill>
                  </a:rPr>
                  <a:t>p = head;</a:t>
                </a:r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  <a:r>
                  <a:rPr lang="en-US" sz="1700">
                    <a:solidFill>
                      <a:srgbClr val="6600CC"/>
                    </a:solidFill>
                  </a:rPr>
                  <a:t>// start</a:t>
                </a:r>
                <a:r>
                  <a:rPr lang="en-US" sz="1200">
                    <a:solidFill>
                      <a:srgbClr val="6600CC"/>
                    </a:solidFill>
                  </a:rPr>
                  <a:t> </a:t>
                </a:r>
                <a:r>
                  <a:rPr lang="en-US" sz="1700">
                    <a:solidFill>
                      <a:srgbClr val="6600CC"/>
                    </a:solidFill>
                  </a:rPr>
                  <a:t>at</a:t>
                </a:r>
                <a:r>
                  <a:rPr lang="en-US" sz="1200">
                    <a:solidFill>
                      <a:srgbClr val="6600CC"/>
                    </a:solidFill>
                  </a:rPr>
                  <a:t> </a:t>
                </a:r>
                <a:r>
                  <a:rPr lang="en-US" sz="1700">
                    <a:solidFill>
                      <a:srgbClr val="6600CC"/>
                    </a:solidFill>
                  </a:rPr>
                  <a:t>top</a:t>
                </a:r>
                <a:r>
                  <a:rPr lang="en-US" sz="1200">
                    <a:solidFill>
                      <a:srgbClr val="6600CC"/>
                    </a:solidFill>
                  </a:rPr>
                  <a:t> </a:t>
                </a:r>
                <a:r>
                  <a:rPr lang="en-US" sz="1700">
                    <a:solidFill>
                      <a:srgbClr val="6600CC"/>
                    </a:solidFill>
                  </a:rPr>
                  <a:t>node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134717" y="4000366"/>
                <a:ext cx="1500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</a:rPr>
                  <a:t> p = p-&gt;next;</a:t>
                </a:r>
                <a:endParaRPr lang="en-US" sz="1800"/>
              </a:p>
            </p:txBody>
          </p:sp>
        </p:grpSp>
      </p:grpSp>
      <p:sp>
        <p:nvSpPr>
          <p:cNvPr id="110" name="Rectangle 109"/>
          <p:cNvSpPr/>
          <p:nvPr/>
        </p:nvSpPr>
        <p:spPr>
          <a:xfrm>
            <a:off x="560753" y="427591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1800"/>
          </a:p>
        </p:txBody>
      </p:sp>
      <p:sp>
        <p:nvSpPr>
          <p:cNvPr id="102" name="Text Box 83"/>
          <p:cNvSpPr txBox="1">
            <a:spLocks noChangeArrowheads="1"/>
          </p:cNvSpPr>
          <p:nvPr/>
        </p:nvSpPr>
        <p:spPr bwMode="auto">
          <a:xfrm>
            <a:off x="346047" y="1240547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/>
              <a:t>Let’s see how to update our </a:t>
            </a:r>
            <a:r>
              <a:rPr lang="en-US" sz="1800" err="1">
                <a:solidFill>
                  <a:srgbClr val="6600CC"/>
                </a:solidFill>
              </a:rPr>
              <a:t>addToRear</a:t>
            </a:r>
            <a:r>
              <a:rPr lang="en-US" sz="1800">
                <a:solidFill>
                  <a:srgbClr val="6600CC"/>
                </a:solidFill>
              </a:rPr>
              <a:t>() </a:t>
            </a:r>
            <a:r>
              <a:rPr lang="en-US" sz="1800"/>
              <a:t>function once our class has a 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tail pointer</a:t>
            </a:r>
            <a:r>
              <a:rPr lang="en-US" sz="1800"/>
              <a:t>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28399" y="3701666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Node *n = new Node;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2387938" y="5963545"/>
            <a:ext cx="2077435" cy="803752"/>
            <a:chOff x="8322353" y="4622956"/>
            <a:chExt cx="2077435" cy="803752"/>
          </a:xfrm>
        </p:grpSpPr>
        <p:grpSp>
          <p:nvGrpSpPr>
            <p:cNvPr id="117" name="Group 15"/>
            <p:cNvGrpSpPr>
              <a:grpSpLocks/>
            </p:cNvGrpSpPr>
            <p:nvPr/>
          </p:nvGrpSpPr>
          <p:grpSpPr bwMode="auto">
            <a:xfrm>
              <a:off x="8322353" y="4683476"/>
              <a:ext cx="1599607" cy="743232"/>
              <a:chOff x="864" y="1101"/>
              <a:chExt cx="1392" cy="723"/>
            </a:xfrm>
          </p:grpSpPr>
          <p:sp>
            <p:nvSpPr>
              <p:cNvPr id="130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1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value</a:t>
                </a:r>
              </a:p>
            </p:txBody>
          </p:sp>
          <p:sp>
            <p:nvSpPr>
              <p:cNvPr id="132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3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  <a:endParaRPr lang="en-US" sz="1600"/>
              </a:p>
            </p:txBody>
          </p:sp>
          <p:sp>
            <p:nvSpPr>
              <p:cNvPr id="134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/>
                  <a:t> </a:t>
                </a:r>
              </a:p>
            </p:txBody>
          </p:sp>
        </p:grpSp>
        <p:sp>
          <p:nvSpPr>
            <p:cNvPr id="127" name="Text Box 34"/>
            <p:cNvSpPr txBox="1">
              <a:spLocks noChangeArrowheads="1"/>
            </p:cNvSpPr>
            <p:nvPr/>
          </p:nvSpPr>
          <p:spPr bwMode="auto">
            <a:xfrm>
              <a:off x="9872079" y="4622956"/>
              <a:ext cx="52770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160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023149" y="402222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n-&gt;value = v;</a:t>
            </a:r>
          </a:p>
        </p:txBody>
      </p:sp>
      <p:sp>
        <p:nvSpPr>
          <p:cNvPr id="150" name="Text Box 30"/>
          <p:cNvSpPr txBox="1">
            <a:spLocks noChangeArrowheads="1"/>
          </p:cNvSpPr>
          <p:nvPr/>
        </p:nvSpPr>
        <p:spPr bwMode="auto">
          <a:xfrm>
            <a:off x="3059759" y="6020782"/>
            <a:ext cx="873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“beer"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18979" y="4284732"/>
            <a:ext cx="1409931" cy="371244"/>
            <a:chOff x="6008469" y="4284732"/>
            <a:chExt cx="1409931" cy="371244"/>
          </a:xfrm>
        </p:grpSpPr>
        <p:sp>
          <p:nvSpPr>
            <p:cNvPr id="154" name="TextBox 153"/>
            <p:cNvSpPr txBox="1"/>
            <p:nvPr/>
          </p:nvSpPr>
          <p:spPr>
            <a:xfrm>
              <a:off x="6008469" y="4284732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p-&gt;next =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044580" y="4286644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n;</a:t>
              </a:r>
            </a:p>
          </p:txBody>
        </p:sp>
      </p:grpSp>
      <p:cxnSp>
        <p:nvCxnSpPr>
          <p:cNvPr id="157" name="Curved Connector 156"/>
          <p:cNvCxnSpPr/>
          <p:nvPr/>
        </p:nvCxnSpPr>
        <p:spPr bwMode="auto">
          <a:xfrm>
            <a:off x="3872802" y="5668840"/>
            <a:ext cx="77402" cy="381574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TextBox 159"/>
          <p:cNvSpPr txBox="1"/>
          <p:nvPr/>
        </p:nvSpPr>
        <p:spPr>
          <a:xfrm>
            <a:off x="5995179" y="459375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n-&gt;next = </a:t>
            </a:r>
            <a:r>
              <a:rPr lang="en-US" sz="1800" err="1">
                <a:solidFill>
                  <a:srgbClr val="FF0000"/>
                </a:solidFill>
              </a:rPr>
              <a:t>nullptr</a:t>
            </a:r>
            <a:r>
              <a:rPr lang="en-US" sz="180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162" name="Text Box 30"/>
          <p:cNvSpPr txBox="1">
            <a:spLocks noChangeArrowheads="1"/>
          </p:cNvSpPr>
          <p:nvPr/>
        </p:nvSpPr>
        <p:spPr bwMode="auto">
          <a:xfrm>
            <a:off x="3040819" y="6348559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err="1">
                <a:solidFill>
                  <a:srgbClr val="FF0000"/>
                </a:solidFill>
              </a:rPr>
              <a:t>nullptr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35" name="Line 14"/>
          <p:cNvSpPr>
            <a:spLocks noChangeShapeType="1"/>
          </p:cNvSpPr>
          <p:nvPr/>
        </p:nvSpPr>
        <p:spPr bwMode="auto">
          <a:xfrm>
            <a:off x="5485912" y="1596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8" name="Rectangle 147"/>
          <p:cNvSpPr/>
          <p:nvPr/>
        </p:nvSpPr>
        <p:spPr bwMode="auto">
          <a:xfrm>
            <a:off x="5320561" y="40819"/>
            <a:ext cx="3751284" cy="2001661"/>
          </a:xfrm>
          <a:prstGeom prst="rect">
            <a:avLst/>
          </a:prstGeom>
          <a:solidFill>
            <a:srgbClr val="E4E4F8">
              <a:alpha val="9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9" name="Text Box 83"/>
          <p:cNvSpPr txBox="1">
            <a:spLocks noChangeArrowheads="1"/>
          </p:cNvSpPr>
          <p:nvPr/>
        </p:nvSpPr>
        <p:spPr bwMode="auto">
          <a:xfrm>
            <a:off x="241738" y="2059728"/>
            <a:ext cx="48256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WARNING: </a:t>
            </a:r>
            <a:r>
              <a:rPr lang="en-US" sz="1800"/>
              <a:t>You have to update all of your other methods to use the 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tail pointer </a:t>
            </a:r>
            <a:br>
              <a:rPr lang="en-US" sz="18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/>
              <a:t>(e.g., </a:t>
            </a:r>
            <a:r>
              <a:rPr lang="en-US" sz="1800">
                <a:solidFill>
                  <a:srgbClr val="FF0000"/>
                </a:solidFill>
              </a:rPr>
              <a:t>constructor</a:t>
            </a:r>
            <a:r>
              <a:rPr lang="en-US" sz="1800"/>
              <a:t>, </a:t>
            </a:r>
            <a:r>
              <a:rPr lang="en-US" sz="1800" err="1">
                <a:solidFill>
                  <a:srgbClr val="FF0000"/>
                </a:solidFill>
              </a:rPr>
              <a:t>addToFront</a:t>
            </a:r>
            <a:r>
              <a:rPr lang="en-US" sz="1800">
                <a:solidFill>
                  <a:srgbClr val="FF0000"/>
                </a:solidFill>
              </a:rPr>
              <a:t>()</a:t>
            </a:r>
            <a:r>
              <a:rPr lang="en-US" sz="1800"/>
              <a:t>) as well!</a:t>
            </a:r>
          </a:p>
        </p:txBody>
      </p:sp>
      <p:sp>
        <p:nvSpPr>
          <p:cNvPr id="140" name="Line 14"/>
          <p:cNvSpPr>
            <a:spLocks noChangeShapeType="1"/>
          </p:cNvSpPr>
          <p:nvPr/>
        </p:nvSpPr>
        <p:spPr bwMode="auto">
          <a:xfrm>
            <a:off x="5493172" y="215221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" name="Line 14"/>
          <p:cNvSpPr>
            <a:spLocks noChangeShapeType="1"/>
          </p:cNvSpPr>
          <p:nvPr/>
        </p:nvSpPr>
        <p:spPr bwMode="auto">
          <a:xfrm>
            <a:off x="5708632" y="272501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2" name="Rounded Rectangular Callout 151"/>
          <p:cNvSpPr/>
          <p:nvPr/>
        </p:nvSpPr>
        <p:spPr bwMode="auto">
          <a:xfrm>
            <a:off x="5624541" y="315311"/>
            <a:ext cx="3229368" cy="1536398"/>
          </a:xfrm>
          <a:prstGeom prst="wedgeRoundRectCallout">
            <a:avLst>
              <a:gd name="adj1" fmla="val 1821"/>
              <a:gd name="adj2" fmla="val 1001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Guess what – we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no longer need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this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traversal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loop!</a:t>
            </a:r>
          </a:p>
          <a:p>
            <a:endParaRPr lang="en-US" sz="1100">
              <a:solidFill>
                <a:schemeClr val="tx1"/>
              </a:solidFill>
              <a:cs typeface="Arial" charset="0"/>
            </a:endParaRP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The </a:t>
            </a:r>
            <a:r>
              <a:rPr lang="en-US" sz="180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tail pointer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already points to our last node!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0366" y="6233577"/>
            <a:ext cx="13564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80"/>
                </a:solidFill>
              </a:rPr>
              <a:t> Node  *tail;</a:t>
            </a:r>
          </a:p>
        </p:txBody>
      </p:sp>
      <p:sp>
        <p:nvSpPr>
          <p:cNvPr id="19" name="Up Arrow 18"/>
          <p:cNvSpPr/>
          <p:nvPr/>
        </p:nvSpPr>
        <p:spPr bwMode="auto">
          <a:xfrm>
            <a:off x="-47530" y="4626388"/>
            <a:ext cx="2033990" cy="1428596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/>
              <a:t>A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lready points to our last node!</a:t>
            </a:r>
          </a:p>
        </p:txBody>
      </p:sp>
      <p:grpSp>
        <p:nvGrpSpPr>
          <p:cNvPr id="159" name="Group 2"/>
          <p:cNvGrpSpPr>
            <a:grpSpLocks/>
          </p:cNvGrpSpPr>
          <p:nvPr/>
        </p:nvGrpSpPr>
        <p:grpSpPr bwMode="auto">
          <a:xfrm>
            <a:off x="646797" y="5892602"/>
            <a:ext cx="658953" cy="601681"/>
            <a:chOff x="4272" y="725"/>
            <a:chExt cx="528" cy="379"/>
          </a:xfrm>
        </p:grpSpPr>
        <p:sp>
          <p:nvSpPr>
            <p:cNvPr id="168" name="Text Box 3"/>
            <p:cNvSpPr txBox="1">
              <a:spLocks noChangeArrowheads="1"/>
            </p:cNvSpPr>
            <p:nvPr/>
          </p:nvSpPr>
          <p:spPr bwMode="auto">
            <a:xfrm>
              <a:off x="4409" y="725"/>
              <a:ext cx="2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169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cxnSp>
        <p:nvCxnSpPr>
          <p:cNvPr id="171" name="Curved Connector 170"/>
          <p:cNvCxnSpPr>
            <a:endCxn id="27" idx="1"/>
          </p:cNvCxnSpPr>
          <p:nvPr/>
        </p:nvCxnSpPr>
        <p:spPr bwMode="auto">
          <a:xfrm flipV="1">
            <a:off x="1305750" y="6117433"/>
            <a:ext cx="1100121" cy="240528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671118" y="6152506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160</a:t>
            </a:r>
            <a:endParaRPr lang="en-US" sz="2000"/>
          </a:p>
        </p:txBody>
      </p:sp>
      <p:sp>
        <p:nvSpPr>
          <p:cNvPr id="172" name="Line 14"/>
          <p:cNvSpPr>
            <a:spLocks noChangeShapeType="1"/>
          </p:cNvSpPr>
          <p:nvPr/>
        </p:nvSpPr>
        <p:spPr bwMode="auto">
          <a:xfrm>
            <a:off x="5734109" y="42068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3" name="Line 14"/>
          <p:cNvSpPr>
            <a:spLocks noChangeShapeType="1"/>
          </p:cNvSpPr>
          <p:nvPr/>
        </p:nvSpPr>
        <p:spPr bwMode="auto">
          <a:xfrm>
            <a:off x="5752764" y="44995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2" name="Rounded Rectangular Callout 181"/>
          <p:cNvSpPr/>
          <p:nvPr/>
        </p:nvSpPr>
        <p:spPr bwMode="auto">
          <a:xfrm>
            <a:off x="4803228" y="795513"/>
            <a:ext cx="4279128" cy="1536398"/>
          </a:xfrm>
          <a:prstGeom prst="wedgeRoundRectCallout">
            <a:avLst>
              <a:gd name="adj1" fmla="val -9969"/>
              <a:gd name="adj2" fmla="val 18290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Wait! We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no longer have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a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variable that points at the last node!</a:t>
            </a:r>
          </a:p>
          <a:p>
            <a:endParaRPr lang="en-US" sz="1200">
              <a:solidFill>
                <a:schemeClr val="tx1"/>
              </a:solidFill>
              <a:cs typeface="Arial" charset="0"/>
            </a:endParaRP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But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we do have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our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tail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variable, and it points to the last node!</a:t>
            </a:r>
          </a:p>
        </p:txBody>
      </p:sp>
      <p:sp>
        <p:nvSpPr>
          <p:cNvPr id="195" name="Rounded Rectangular Callout 194"/>
          <p:cNvSpPr/>
          <p:nvPr/>
        </p:nvSpPr>
        <p:spPr bwMode="auto">
          <a:xfrm>
            <a:off x="4465373" y="5892601"/>
            <a:ext cx="2730829" cy="742545"/>
          </a:xfrm>
          <a:prstGeom prst="wedgeRoundRectCallout">
            <a:avLst>
              <a:gd name="adj1" fmla="val 12142"/>
              <a:gd name="adj2" fmla="val -22411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So let’s just replace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“p”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with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“tail”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002129" y="42975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chemeClr val="accent1">
                    <a:lumMod val="50000"/>
                  </a:schemeClr>
                </a:solidFill>
              </a:rPr>
              <a:t>tail</a:t>
            </a:r>
            <a:r>
              <a:rPr lang="en-US" sz="1800">
                <a:solidFill>
                  <a:srgbClr val="6600CC"/>
                </a:solidFill>
              </a:rPr>
              <a:t>-&gt;next = n;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674644" y="6159654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160</a:t>
            </a:r>
            <a:endParaRPr lang="en-US" sz="2000"/>
          </a:p>
        </p:txBody>
      </p:sp>
      <p:sp>
        <p:nvSpPr>
          <p:cNvPr id="225" name="Line 14"/>
          <p:cNvSpPr>
            <a:spLocks noChangeShapeType="1"/>
          </p:cNvSpPr>
          <p:nvPr/>
        </p:nvSpPr>
        <p:spPr bwMode="auto">
          <a:xfrm>
            <a:off x="5748672" y="47637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8" name="Rectangle 227"/>
          <p:cNvSpPr/>
          <p:nvPr/>
        </p:nvSpPr>
        <p:spPr bwMode="auto">
          <a:xfrm>
            <a:off x="122060" y="1083247"/>
            <a:ext cx="4977981" cy="2001661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6" name="Rounded Rectangular Callout 225"/>
          <p:cNvSpPr/>
          <p:nvPr/>
        </p:nvSpPr>
        <p:spPr bwMode="auto">
          <a:xfrm>
            <a:off x="3991279" y="2670964"/>
            <a:ext cx="2217527" cy="911401"/>
          </a:xfrm>
          <a:prstGeom prst="wedgeRoundRectCallout">
            <a:avLst>
              <a:gd name="adj1" fmla="val 43115"/>
              <a:gd name="adj2" fmla="val 20735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So is that it???</a:t>
            </a:r>
            <a:br>
              <a:rPr lang="en-US" sz="1800">
                <a:solidFill>
                  <a:schemeClr val="tx1"/>
                </a:solidFill>
                <a:cs typeface="Arial" charset="0"/>
              </a:rPr>
            </a:br>
            <a:endParaRPr lang="en-US" sz="1050">
              <a:solidFill>
                <a:schemeClr val="tx1"/>
              </a:solidFill>
              <a:cs typeface="Arial" charset="0"/>
            </a:endParaRP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Are we done???</a:t>
            </a:r>
          </a:p>
        </p:txBody>
      </p:sp>
      <p:sp>
        <p:nvSpPr>
          <p:cNvPr id="227" name="Rounded Rectangular Callout 226"/>
          <p:cNvSpPr/>
          <p:nvPr/>
        </p:nvSpPr>
        <p:spPr bwMode="auto">
          <a:xfrm>
            <a:off x="610225" y="1563713"/>
            <a:ext cx="3591293" cy="1107252"/>
          </a:xfrm>
          <a:prstGeom prst="wedgeRoundRectCallout">
            <a:avLst>
              <a:gd name="adj1" fmla="val -35561"/>
              <a:gd name="adj2" fmla="val 1975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rgbClr val="FF0000"/>
                </a:solidFill>
                <a:cs typeface="Arial" charset="0"/>
              </a:rPr>
              <a:t>Not quite! 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Now our tail pointer doesn’t point at our last node!  Let’s fix it!</a:t>
            </a:r>
          </a:p>
        </p:txBody>
      </p:sp>
      <p:sp>
        <p:nvSpPr>
          <p:cNvPr id="229" name="Rounded Rectangular Callout 228"/>
          <p:cNvSpPr/>
          <p:nvPr/>
        </p:nvSpPr>
        <p:spPr bwMode="auto">
          <a:xfrm>
            <a:off x="1320509" y="1327848"/>
            <a:ext cx="3591293" cy="1107252"/>
          </a:xfrm>
          <a:prstGeom prst="wedgeRoundRectCallout">
            <a:avLst>
              <a:gd name="adj1" fmla="val -53999"/>
              <a:gd name="adj2" fmla="val 22126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Let’s update the tail pointer with the address of the new last node in the list.</a:t>
            </a:r>
          </a:p>
        </p:txBody>
      </p:sp>
      <p:sp>
        <p:nvSpPr>
          <p:cNvPr id="25" name="Left Arrow 24"/>
          <p:cNvSpPr/>
          <p:nvPr/>
        </p:nvSpPr>
        <p:spPr bwMode="auto">
          <a:xfrm>
            <a:off x="1391103" y="5758882"/>
            <a:ext cx="2960179" cy="1179353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Gues</a:t>
            </a:r>
            <a:r>
              <a:rPr lang="en-US" sz="1600"/>
              <a:t>s what? n points to the last node now!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79647" y="6154286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160</a:t>
            </a:r>
            <a:endParaRPr lang="en-US" sz="2000"/>
          </a:p>
        </p:txBody>
      </p:sp>
      <p:cxnSp>
        <p:nvCxnSpPr>
          <p:cNvPr id="232" name="Curved Connector 231"/>
          <p:cNvCxnSpPr>
            <a:stCxn id="81" idx="3"/>
            <a:endCxn id="27" idx="1"/>
          </p:cNvCxnSpPr>
          <p:nvPr/>
        </p:nvCxnSpPr>
        <p:spPr bwMode="auto">
          <a:xfrm>
            <a:off x="1269178" y="4438826"/>
            <a:ext cx="1136693" cy="167860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2405871" y="5932767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 </a:t>
            </a:r>
          </a:p>
        </p:txBody>
      </p:sp>
      <p:sp>
        <p:nvSpPr>
          <p:cNvPr id="137" name="Rounded Rectangular Callout 136"/>
          <p:cNvSpPr/>
          <p:nvPr/>
        </p:nvSpPr>
        <p:spPr bwMode="auto">
          <a:xfrm>
            <a:off x="5905164" y="23447"/>
            <a:ext cx="3229368" cy="1018202"/>
          </a:xfrm>
          <a:prstGeom prst="wedgeRoundRectCallout">
            <a:avLst>
              <a:gd name="adj1" fmla="val 3122"/>
              <a:gd name="adj2" fmla="val 12330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e.g., don’t forget to update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addToFront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()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,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deleteItem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()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,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etc…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5987576" y="486660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chemeClr val="accent1">
                    <a:lumMod val="50000"/>
                  </a:schemeClr>
                </a:solidFill>
              </a:rPr>
              <a:t>tail </a:t>
            </a:r>
            <a:r>
              <a:rPr lang="en-US" sz="1800">
                <a:solidFill>
                  <a:srgbClr val="6600CC"/>
                </a:solidFill>
              </a:rPr>
              <a:t>= n</a:t>
            </a:r>
            <a:r>
              <a:rPr lang="en-US" sz="180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234" name="Line 14"/>
          <p:cNvSpPr>
            <a:spLocks noChangeShapeType="1"/>
          </p:cNvSpPr>
          <p:nvPr/>
        </p:nvSpPr>
        <p:spPr bwMode="auto">
          <a:xfrm>
            <a:off x="5734109" y="5042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11882" y="5074032"/>
            <a:ext cx="71156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/>
              <a:t>   </a:t>
            </a:r>
            <a:r>
              <a:rPr lang="en-US" sz="1000"/>
              <a:t> </a:t>
            </a:r>
            <a:r>
              <a:rPr lang="en-US" sz="1400"/>
              <a:t>}</a:t>
            </a:r>
            <a:endParaRPr lang="en-US" sz="1600"/>
          </a:p>
          <a:p>
            <a:pPr algn="l"/>
            <a:r>
              <a:rPr lang="en-US" sz="1600"/>
              <a:t>}</a:t>
            </a:r>
          </a:p>
          <a:p>
            <a:pPr algn="l"/>
            <a:r>
              <a:rPr lang="en-US" sz="1400"/>
              <a:t>...</a:t>
            </a:r>
          </a:p>
        </p:txBody>
      </p:sp>
      <p:sp>
        <p:nvSpPr>
          <p:cNvPr id="245" name="Rectangle 244"/>
          <p:cNvSpPr/>
          <p:nvPr/>
        </p:nvSpPr>
        <p:spPr bwMode="auto">
          <a:xfrm>
            <a:off x="5318872" y="3750538"/>
            <a:ext cx="3751284" cy="202626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5512851" y="3700792"/>
            <a:ext cx="2948593" cy="2172585"/>
            <a:chOff x="5664282" y="3854066"/>
            <a:chExt cx="2948593" cy="2172585"/>
          </a:xfrm>
        </p:grpSpPr>
        <p:sp>
          <p:nvSpPr>
            <p:cNvPr id="235" name="TextBox 234"/>
            <p:cNvSpPr txBox="1"/>
            <p:nvPr/>
          </p:nvSpPr>
          <p:spPr>
            <a:xfrm>
              <a:off x="6180799" y="3854066"/>
              <a:ext cx="2432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Node *n = new Node;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175549" y="4174626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n-&gt;value = v;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147579" y="4746156"/>
              <a:ext cx="2013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n-&gt;next = </a:t>
              </a:r>
              <a:r>
                <a:rPr lang="en-US" sz="1800" err="1">
                  <a:solidFill>
                    <a:srgbClr val="FF0000"/>
                  </a:solidFill>
                </a:rPr>
                <a:t>nullptr</a:t>
              </a:r>
              <a:r>
                <a:rPr lang="en-US" sz="1800">
                  <a:solidFill>
                    <a:srgbClr val="6600CC"/>
                  </a:solidFill>
                </a:rPr>
                <a:t>;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154529" y="4449923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chemeClr val="accent1">
                      <a:lumMod val="50000"/>
                    </a:schemeClr>
                  </a:solidFill>
                </a:rPr>
                <a:t>tail</a:t>
              </a:r>
              <a:r>
                <a:rPr lang="en-US" sz="1800">
                  <a:solidFill>
                    <a:srgbClr val="6600CC"/>
                  </a:solidFill>
                </a:rPr>
                <a:t>-&gt;next = n;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139976" y="5019007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>
                  <a:solidFill>
                    <a:schemeClr val="accent1">
                      <a:lumMod val="50000"/>
                    </a:schemeClr>
                  </a:solidFill>
                </a:rPr>
                <a:t>tail </a:t>
              </a:r>
              <a:r>
                <a:rPr lang="en-US" sz="1800">
                  <a:solidFill>
                    <a:srgbClr val="6600CC"/>
                  </a:solidFill>
                </a:rPr>
                <a:t>= n</a:t>
              </a:r>
              <a:r>
                <a:rPr lang="en-US" sz="1800">
                  <a:solidFill>
                    <a:schemeClr val="accent1">
                      <a:lumMod val="50000"/>
                    </a:schemeClr>
                  </a:solidFill>
                </a:rPr>
                <a:t>;</a:t>
              </a:r>
              <a:endParaRPr lang="en-US" sz="1800">
                <a:solidFill>
                  <a:srgbClr val="6600CC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664282" y="5226432"/>
              <a:ext cx="711561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600"/>
                <a:t>   </a:t>
              </a:r>
              <a:r>
                <a:rPr lang="en-US" sz="1000"/>
                <a:t> </a:t>
              </a:r>
              <a:r>
                <a:rPr lang="en-US" sz="1400"/>
                <a:t>}</a:t>
              </a:r>
              <a:endParaRPr lang="en-US" sz="1600"/>
            </a:p>
            <a:p>
              <a:pPr algn="l"/>
              <a:r>
                <a:rPr lang="en-US" sz="1600"/>
                <a:t>}</a:t>
              </a:r>
            </a:p>
            <a:p>
              <a:pPr algn="l"/>
              <a:r>
                <a:rPr lang="en-US" sz="140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1251E-6 L 0.07257 0.0344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17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11427E-6 L -2.22222E-6 0.1688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29308E-6 L 0.27483 -0.10247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33" y="-5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66944E-6 L -0.0033 -0.28013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4018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33865E-6 L 2.77778E-6 -0.17418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4" grpId="0" animBg="1"/>
      <p:bldP spid="14" grpId="1" animBg="1"/>
      <p:bldP spid="110" grpId="0"/>
      <p:bldP spid="110" grpId="1"/>
      <p:bldP spid="102" grpId="0"/>
      <p:bldP spid="150" grpId="0"/>
      <p:bldP spid="162" grpId="0"/>
      <p:bldP spid="135" grpId="0" animBg="1"/>
      <p:bldP spid="135" grpId="1" animBg="1"/>
      <p:bldP spid="148" grpId="0" animBg="1"/>
      <p:bldP spid="148" grpId="1" animBg="1"/>
      <p:bldP spid="139" grpId="0"/>
      <p:bldP spid="140" grpId="0" animBg="1"/>
      <p:bldP spid="140" grpId="1" animBg="1"/>
      <p:bldP spid="143" grpId="0" animBg="1"/>
      <p:bldP spid="143" grpId="1" animBg="1"/>
      <p:bldP spid="143" grpId="2" animBg="1"/>
      <p:bldP spid="152" grpId="0" animBg="1"/>
      <p:bldP spid="152" grpId="1" animBg="1"/>
      <p:bldP spid="18" grpId="0"/>
      <p:bldP spid="19" grpId="0" animBg="1"/>
      <p:bldP spid="19" grpId="1" animBg="1"/>
      <p:bldP spid="19" grpId="2" animBg="1"/>
      <p:bldP spid="19" grpId="3" animBg="1"/>
      <p:bldP spid="20" grpId="0"/>
      <p:bldP spid="20" grpId="1"/>
      <p:bldP spid="172" grpId="0" animBg="1"/>
      <p:bldP spid="172" grpId="1" animBg="1"/>
      <p:bldP spid="173" grpId="0" animBg="1"/>
      <p:bldP spid="173" grpId="1" animBg="1"/>
      <p:bldP spid="182" grpId="0" animBg="1"/>
      <p:bldP spid="182" grpId="1" animBg="1"/>
      <p:bldP spid="195" grpId="0" animBg="1"/>
      <p:bldP spid="195" grpId="1" animBg="1"/>
      <p:bldP spid="198" grpId="0"/>
      <p:bldP spid="209" grpId="0"/>
      <p:bldP spid="209" grpId="1"/>
      <p:bldP spid="225" grpId="0" animBg="1"/>
      <p:bldP spid="225" grpId="1" animBg="1"/>
      <p:bldP spid="228" grpId="0" animBg="1"/>
      <p:bldP spid="228" grpId="1" animBg="1"/>
      <p:bldP spid="226" grpId="0" animBg="1"/>
      <p:bldP spid="226" grpId="1" animBg="1"/>
      <p:bldP spid="227" grpId="0" animBg="1"/>
      <p:bldP spid="227" grpId="1" animBg="1"/>
      <p:bldP spid="229" grpId="0" animBg="1"/>
      <p:bldP spid="229" grpId="1" animBg="1"/>
      <p:bldP spid="25" grpId="0" animBg="1"/>
      <p:bldP spid="25" grpId="1" animBg="1"/>
      <p:bldP spid="231" grpId="0"/>
      <p:bldP spid="231" grpId="1"/>
      <p:bldP spid="137" grpId="0" animBg="1"/>
      <p:bldP spid="137" grpId="1" animBg="1"/>
      <p:bldP spid="233" grpId="0"/>
      <p:bldP spid="234" grpId="0" animBg="1"/>
      <p:bldP spid="234" grpId="1" animBg="1"/>
      <p:bldP spid="245" grpId="2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CB0B-7182-4F69-B31A-B97DC4CDB819}" type="slidenum">
              <a:rPr lang="en-US"/>
              <a:pPr/>
              <a:t>64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96910"/>
            <a:ext cx="7772400" cy="1143000"/>
          </a:xfrm>
        </p:spPr>
        <p:txBody>
          <a:bodyPr/>
          <a:lstStyle/>
          <a:p>
            <a:r>
              <a:rPr lang="en-US" sz="3200"/>
              <a:t>Doubly-linked Lists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147145" y="3574600"/>
            <a:ext cx="48873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A doubly-linked list has both </a:t>
            </a:r>
            <a:r>
              <a:rPr lang="en-US" sz="2000" i="1">
                <a:solidFill>
                  <a:srgbClr val="006666"/>
                </a:solidFill>
              </a:rPr>
              <a:t>next</a:t>
            </a:r>
            <a:r>
              <a:rPr lang="en-US" sz="2000"/>
              <a:t> and </a:t>
            </a:r>
            <a:r>
              <a:rPr lang="en-US" sz="2000" i="1">
                <a:solidFill>
                  <a:srgbClr val="006666"/>
                </a:solidFill>
              </a:rPr>
              <a:t>previous</a:t>
            </a:r>
            <a:r>
              <a:rPr lang="en-US" sz="2000"/>
              <a:t> pointers in every node: </a:t>
            </a:r>
          </a:p>
        </p:txBody>
      </p:sp>
      <p:grpSp>
        <p:nvGrpSpPr>
          <p:cNvPr id="253965" name="Group 13"/>
          <p:cNvGrpSpPr>
            <a:grpSpLocks/>
          </p:cNvGrpSpPr>
          <p:nvPr/>
        </p:nvGrpSpPr>
        <p:grpSpPr bwMode="auto">
          <a:xfrm>
            <a:off x="1333363" y="4395278"/>
            <a:ext cx="3251201" cy="2566991"/>
            <a:chOff x="112" y="2736"/>
            <a:chExt cx="2048" cy="1617"/>
          </a:xfrm>
        </p:grpSpPr>
        <p:sp>
          <p:nvSpPr>
            <p:cNvPr id="253961" name="Rectangle 9"/>
            <p:cNvSpPr>
              <a:spLocks noChangeArrowheads="1"/>
            </p:cNvSpPr>
            <p:nvPr/>
          </p:nvSpPr>
          <p:spPr bwMode="auto">
            <a:xfrm>
              <a:off x="112" y="2736"/>
              <a:ext cx="1523" cy="1316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59" name="Rectangle 7"/>
            <p:cNvSpPr>
              <a:spLocks noChangeArrowheads="1"/>
            </p:cNvSpPr>
            <p:nvPr/>
          </p:nvSpPr>
          <p:spPr bwMode="auto">
            <a:xfrm>
              <a:off x="144" y="2744"/>
              <a:ext cx="2016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struct</a:t>
              </a:r>
              <a:r>
                <a:rPr lang="en-US" sz="20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Node</a:t>
              </a:r>
              <a:endParaRPr lang="en-US" sz="105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20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{</a:t>
              </a:r>
              <a:endParaRPr lang="en-US" sz="105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20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 string   value;</a:t>
              </a:r>
              <a:endParaRPr lang="en-US" sz="105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9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 </a:t>
              </a:r>
              <a:endParaRPr lang="en-US" sz="10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20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 Node *   </a:t>
              </a:r>
              <a:r>
                <a:rPr lang="en-US" sz="2000">
                  <a:solidFill>
                    <a:schemeClr val="accent2"/>
                  </a:solidFill>
                  <a:latin typeface="+mj-lt"/>
                  <a:ea typeface="MS Mincho" pitchFamily="49" charset="-128"/>
                </a:rPr>
                <a:t>next</a:t>
              </a:r>
              <a:r>
                <a:rPr lang="en-US" sz="20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;</a:t>
              </a:r>
              <a:endParaRPr lang="en-US" sz="105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20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 Node *   </a:t>
              </a:r>
              <a:r>
                <a:rPr lang="en-US" sz="2000" err="1">
                  <a:solidFill>
                    <a:schemeClr val="accent2"/>
                  </a:solidFill>
                  <a:latin typeface="+mj-lt"/>
                  <a:ea typeface="MS Mincho" pitchFamily="49" charset="-128"/>
                </a:rPr>
                <a:t>prev</a:t>
              </a:r>
              <a:r>
                <a:rPr lang="en-US" sz="2000">
                  <a:solidFill>
                    <a:schemeClr val="accent2"/>
                  </a:solidFill>
                  <a:latin typeface="+mj-lt"/>
                  <a:ea typeface="MS Mincho" pitchFamily="49" charset="-128"/>
                </a:rPr>
                <a:t>;</a:t>
              </a:r>
              <a:endParaRPr lang="en-US" sz="105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20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};</a:t>
              </a:r>
              <a:endParaRPr lang="en-US" sz="105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endParaRPr lang="en-US" sz="28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04800" y="704201"/>
            <a:ext cx="845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One of the downsides with our simple linked list is that </a:t>
            </a:r>
            <a:br>
              <a:rPr lang="en-US" sz="2000"/>
            </a:br>
            <a:r>
              <a:rPr lang="en-US" sz="2000"/>
              <a:t>we can </a:t>
            </a:r>
            <a:r>
              <a:rPr lang="en-US" sz="2000">
                <a:solidFill>
                  <a:srgbClr val="FF0000"/>
                </a:solidFill>
              </a:rPr>
              <a:t>only travel in one direction</a:t>
            </a:r>
            <a:r>
              <a:rPr lang="en-US" sz="2000"/>
              <a:t>… </a:t>
            </a:r>
            <a:r>
              <a:rPr lang="en-US" sz="2000">
                <a:solidFill>
                  <a:srgbClr val="FF0000"/>
                </a:solidFill>
              </a:rPr>
              <a:t>down!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33060" y="2345629"/>
            <a:ext cx="3513612" cy="3384090"/>
            <a:chOff x="5133060" y="2345629"/>
            <a:chExt cx="3513612" cy="3384090"/>
          </a:xfrm>
        </p:grpSpPr>
        <p:grpSp>
          <p:nvGrpSpPr>
            <p:cNvPr id="53" name="Group 52"/>
            <p:cNvGrpSpPr/>
            <p:nvPr/>
          </p:nvGrpSpPr>
          <p:grpSpPr>
            <a:xfrm>
              <a:off x="6507356" y="3712878"/>
              <a:ext cx="2133885" cy="735421"/>
              <a:chOff x="2246729" y="2946250"/>
              <a:chExt cx="2976068" cy="1022430"/>
            </a:xfrm>
          </p:grpSpPr>
          <p:grpSp>
            <p:nvGrpSpPr>
              <p:cNvPr id="66" name="Group 15"/>
              <p:cNvGrpSpPr>
                <a:grpSpLocks/>
              </p:cNvGrpSpPr>
              <p:nvPr/>
            </p:nvGrpSpPr>
            <p:grpSpPr bwMode="auto">
              <a:xfrm>
                <a:off x="2246729" y="3016997"/>
                <a:ext cx="2083967" cy="951683"/>
                <a:chOff x="839" y="1095"/>
                <a:chExt cx="1417" cy="729"/>
              </a:xfrm>
            </p:grpSpPr>
            <p:sp>
              <p:nvSpPr>
                <p:cNvPr id="68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39" y="1095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70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49" y="1435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  <a:endParaRPr lang="en-US" sz="1200"/>
                </a:p>
              </p:txBody>
            </p:sp>
            <p:sp>
              <p:nvSpPr>
                <p:cNvPr id="72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67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55075" cy="470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505377" y="5003352"/>
              <a:ext cx="2128612" cy="726367"/>
              <a:chOff x="2254083" y="3676834"/>
              <a:chExt cx="2968714" cy="1009843"/>
            </a:xfrm>
          </p:grpSpPr>
          <p:grpSp>
            <p:nvGrpSpPr>
              <p:cNvPr id="59" name="Group 15"/>
              <p:cNvGrpSpPr>
                <a:grpSpLocks/>
              </p:cNvGrpSpPr>
              <p:nvPr/>
            </p:nvGrpSpPr>
            <p:grpSpPr bwMode="auto">
              <a:xfrm>
                <a:off x="2254083" y="3746743"/>
                <a:ext cx="2076614" cy="939934"/>
                <a:chOff x="844" y="1654"/>
                <a:chExt cx="1412" cy="720"/>
              </a:xfrm>
            </p:grpSpPr>
            <p:sp>
              <p:nvSpPr>
                <p:cNvPr id="61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65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44" y="1669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  <a:endParaRPr lang="en-US" sz="1200"/>
                </a:p>
              </p:txBody>
            </p:sp>
            <p:sp>
              <p:nvSpPr>
                <p:cNvPr id="6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735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64" y="1969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  <a:endParaRPr lang="en-US" sz="1400"/>
                </a:p>
              </p:txBody>
            </p:sp>
            <p:sp>
              <p:nvSpPr>
                <p:cNvPr id="6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203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800" err="1">
                      <a:solidFill>
                        <a:srgbClr val="FF0000"/>
                      </a:solidFill>
                    </a:rPr>
                    <a:t>nullptr</a:t>
                  </a:r>
                  <a:endParaRPr lang="en-US" sz="18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0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3676834"/>
                <a:ext cx="955075" cy="470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7086085" y="3766364"/>
              <a:ext cx="907895" cy="337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"bacon"</a:t>
              </a:r>
            </a:p>
          </p:txBody>
        </p:sp>
        <p:sp>
          <p:nvSpPr>
            <p:cNvPr id="57" name="Text Box 30"/>
            <p:cNvSpPr txBox="1">
              <a:spLocks noChangeArrowheads="1"/>
            </p:cNvSpPr>
            <p:nvPr/>
          </p:nvSpPr>
          <p:spPr bwMode="auto">
            <a:xfrm>
              <a:off x="7122388" y="5059108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"eggs"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56623" y="4074588"/>
              <a:ext cx="748924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8080"/>
                  </a:solidFill>
                </a:rPr>
                <a:t>3700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6535509" y="2490106"/>
              <a:ext cx="1467874" cy="67607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6535509" y="2487289"/>
              <a:ext cx="665394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value</a:t>
              </a:r>
            </a:p>
          </p:txBody>
        </p:sp>
        <p:sp>
          <p:nvSpPr>
            <p:cNvPr id="50" name="Rectangle 19"/>
            <p:cNvSpPr>
              <a:spLocks noChangeArrowheads="1"/>
            </p:cNvSpPr>
            <p:nvPr/>
          </p:nvSpPr>
          <p:spPr bwMode="auto">
            <a:xfrm>
              <a:off x="7124979" y="2535178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6546054" y="2802792"/>
              <a:ext cx="621105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next</a:t>
              </a:r>
              <a:endParaRPr lang="en-US" sz="1400"/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7124979" y="2850681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7147571" y="2465431"/>
              <a:ext cx="6511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“OJ"</a:t>
              </a:r>
            </a:p>
          </p:txBody>
        </p:sp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6535509" y="2490106"/>
              <a:ext cx="1467874" cy="67607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6535509" y="2487289"/>
              <a:ext cx="665394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value</a:t>
              </a:r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7124979" y="2535178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6546054" y="2802792"/>
              <a:ext cx="621105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next</a:t>
              </a:r>
              <a:endParaRPr lang="en-US" sz="1400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7124979" y="2850680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7961869" y="2402934"/>
              <a:ext cx="684803" cy="338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7152003" y="2484290"/>
              <a:ext cx="6511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“OJ"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63809" y="2792749"/>
              <a:ext cx="7489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8080"/>
                  </a:solidFill>
                </a:rPr>
                <a:t>2200</a:t>
              </a:r>
            </a:p>
          </p:txBody>
        </p:sp>
        <p:cxnSp>
          <p:nvCxnSpPr>
            <p:cNvPr id="37" name="Curved Connector 36"/>
            <p:cNvCxnSpPr/>
            <p:nvPr/>
          </p:nvCxnSpPr>
          <p:spPr bwMode="auto">
            <a:xfrm>
              <a:off x="7952767" y="2963360"/>
              <a:ext cx="41213" cy="856076"/>
            </a:xfrm>
            <a:prstGeom prst="curvedConnector3">
              <a:avLst>
                <a:gd name="adj1" fmla="val 654679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5208271" y="2345629"/>
              <a:ext cx="641894" cy="337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head</a:t>
              </a:r>
              <a:endParaRPr lang="en-US" sz="140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5154891" y="2658851"/>
              <a:ext cx="704615" cy="278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060" y="2621289"/>
              <a:ext cx="7489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/>
            </a:p>
          </p:txBody>
        </p:sp>
        <p:cxnSp>
          <p:nvCxnSpPr>
            <p:cNvPr id="30" name="Curved Connector 29"/>
            <p:cNvCxnSpPr/>
            <p:nvPr/>
          </p:nvCxnSpPr>
          <p:spPr bwMode="auto">
            <a:xfrm flipV="1">
              <a:off x="5860963" y="2535178"/>
              <a:ext cx="664071" cy="27077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Curved Connector 77"/>
            <p:cNvCxnSpPr/>
            <p:nvPr/>
          </p:nvCxnSpPr>
          <p:spPr bwMode="auto">
            <a:xfrm>
              <a:off x="7948111" y="4251577"/>
              <a:ext cx="41213" cy="856076"/>
            </a:xfrm>
            <a:prstGeom prst="curvedConnector3">
              <a:avLst>
                <a:gd name="adj1" fmla="val 654679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Text Box 4"/>
          <p:cNvSpPr txBox="1">
            <a:spLocks noChangeArrowheads="1"/>
          </p:cNvSpPr>
          <p:nvPr/>
        </p:nvSpPr>
        <p:spPr bwMode="auto">
          <a:xfrm>
            <a:off x="304800" y="1535198"/>
            <a:ext cx="845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Given a pointer to a node, I can only find nodes below it!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154081" y="3728937"/>
            <a:ext cx="1391973" cy="644992"/>
            <a:chOff x="5110584" y="3530821"/>
            <a:chExt cx="1391973" cy="644992"/>
          </a:xfrm>
        </p:grpSpPr>
        <p:sp>
          <p:nvSpPr>
            <p:cNvPr id="121" name="Text Box 3"/>
            <p:cNvSpPr txBox="1">
              <a:spLocks noChangeArrowheads="1"/>
            </p:cNvSpPr>
            <p:nvPr/>
          </p:nvSpPr>
          <p:spPr bwMode="auto">
            <a:xfrm>
              <a:off x="5359906" y="3530821"/>
              <a:ext cx="29367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40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5132414" y="3844043"/>
              <a:ext cx="704615" cy="278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110584" y="3806481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  <a:endParaRPr lang="en-US" sz="1800"/>
            </a:p>
          </p:txBody>
        </p:sp>
        <p:cxnSp>
          <p:nvCxnSpPr>
            <p:cNvPr id="124" name="Curved Connector 123"/>
            <p:cNvCxnSpPr/>
            <p:nvPr/>
          </p:nvCxnSpPr>
          <p:spPr bwMode="auto">
            <a:xfrm flipV="1">
              <a:off x="5838486" y="3720370"/>
              <a:ext cx="664071" cy="27077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7" name="Rounded Rectangular Callout 126"/>
          <p:cNvSpPr/>
          <p:nvPr/>
        </p:nvSpPr>
        <p:spPr bwMode="auto">
          <a:xfrm>
            <a:off x="2738253" y="5526894"/>
            <a:ext cx="3591293" cy="1107252"/>
          </a:xfrm>
          <a:prstGeom prst="wedgeRoundRectCallout">
            <a:avLst>
              <a:gd name="adj1" fmla="val 30287"/>
              <a:gd name="adj2" fmla="val -15747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From p, I can find my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bacon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and my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eggs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, but have no way of getting back to my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OJ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sp>
        <p:nvSpPr>
          <p:cNvPr id="128" name="Text Box 4"/>
          <p:cNvSpPr txBox="1">
            <a:spLocks noChangeArrowheads="1"/>
          </p:cNvSpPr>
          <p:nvPr/>
        </p:nvSpPr>
        <p:spPr bwMode="auto">
          <a:xfrm>
            <a:off x="304800" y="2118138"/>
            <a:ext cx="45141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Wouldn’t it be nice if we could </a:t>
            </a:r>
            <a:r>
              <a:rPr lang="en-US" sz="2000">
                <a:solidFill>
                  <a:srgbClr val="FF0000"/>
                </a:solidFill>
              </a:rPr>
              <a:t>move both directions </a:t>
            </a:r>
            <a:r>
              <a:rPr lang="en-US" sz="2000"/>
              <a:t>in a linked list?</a:t>
            </a:r>
          </a:p>
        </p:txBody>
      </p:sp>
      <p:sp>
        <p:nvSpPr>
          <p:cNvPr id="129" name="Text Box 4"/>
          <p:cNvSpPr txBox="1">
            <a:spLocks noChangeArrowheads="1"/>
          </p:cNvSpPr>
          <p:nvPr/>
        </p:nvSpPr>
        <p:spPr bwMode="auto">
          <a:xfrm>
            <a:off x="397076" y="3011145"/>
            <a:ext cx="45141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We can!  With a </a:t>
            </a:r>
            <a:r>
              <a:rPr lang="en-US" sz="2000">
                <a:solidFill>
                  <a:srgbClr val="6600CC"/>
                </a:solidFill>
              </a:rPr>
              <a:t>doubly-linked list</a:t>
            </a:r>
            <a:r>
              <a:rPr lang="en-US" sz="2000"/>
              <a:t>!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11270" y="1935308"/>
            <a:ext cx="3948951" cy="40412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28422" y="2346777"/>
            <a:ext cx="3513612" cy="3671273"/>
            <a:chOff x="9626232" y="1937505"/>
            <a:chExt cx="3513612" cy="3671273"/>
          </a:xfrm>
        </p:grpSpPr>
        <p:sp>
          <p:nvSpPr>
            <p:cNvPr id="131" name="Rectangle 16"/>
            <p:cNvSpPr>
              <a:spLocks noChangeArrowheads="1"/>
            </p:cNvSpPr>
            <p:nvPr/>
          </p:nvSpPr>
          <p:spPr bwMode="auto">
            <a:xfrm>
              <a:off x="11028681" y="4669105"/>
              <a:ext cx="1467874" cy="93967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11033941" y="3359934"/>
              <a:ext cx="1467874" cy="93967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1000528" y="3304755"/>
              <a:ext cx="2133885" cy="707251"/>
              <a:chOff x="2246729" y="2946250"/>
              <a:chExt cx="2976068" cy="983266"/>
            </a:xfrm>
          </p:grpSpPr>
          <p:grpSp>
            <p:nvGrpSpPr>
              <p:cNvPr id="81" name="Group 15"/>
              <p:cNvGrpSpPr>
                <a:grpSpLocks/>
              </p:cNvGrpSpPr>
              <p:nvPr/>
            </p:nvGrpSpPr>
            <p:grpSpPr bwMode="auto">
              <a:xfrm>
                <a:off x="2246729" y="3016997"/>
                <a:ext cx="2013374" cy="912519"/>
                <a:chOff x="839" y="1095"/>
                <a:chExt cx="1369" cy="699"/>
              </a:xfrm>
            </p:grpSpPr>
            <p:sp>
              <p:nvSpPr>
                <p:cNvPr id="8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39" y="1095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</a:p>
              </p:txBody>
            </p:sp>
            <p:sp>
              <p:nvSpPr>
                <p:cNvPr id="85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8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49" y="1435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  <a:endParaRPr lang="en-US" sz="1200"/>
                </a:p>
              </p:txBody>
            </p:sp>
            <p:sp>
              <p:nvSpPr>
                <p:cNvPr id="87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82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55075" cy="470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0998549" y="4595229"/>
              <a:ext cx="2128612" cy="683174"/>
              <a:chOff x="2254083" y="3676834"/>
              <a:chExt cx="2968714" cy="949793"/>
            </a:xfrm>
          </p:grpSpPr>
          <p:grpSp>
            <p:nvGrpSpPr>
              <p:cNvPr id="89" name="Group 15"/>
              <p:cNvGrpSpPr>
                <a:grpSpLocks/>
              </p:cNvGrpSpPr>
              <p:nvPr/>
            </p:nvGrpSpPr>
            <p:grpSpPr bwMode="auto">
              <a:xfrm>
                <a:off x="2254083" y="3766326"/>
                <a:ext cx="2006021" cy="860301"/>
                <a:chOff x="844" y="1669"/>
                <a:chExt cx="1364" cy="659"/>
              </a:xfrm>
            </p:grpSpPr>
            <p:sp>
              <p:nvSpPr>
                <p:cNvPr id="9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44" y="1669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value</a:t>
                  </a:r>
                  <a:endParaRPr lang="en-US" sz="1200"/>
                </a:p>
              </p:txBody>
            </p:sp>
            <p:sp>
              <p:nvSpPr>
                <p:cNvPr id="9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735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9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64" y="1969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next</a:t>
                  </a:r>
                  <a:endParaRPr lang="en-US" sz="1400"/>
                </a:p>
              </p:txBody>
            </p:sp>
            <p:sp>
              <p:nvSpPr>
                <p:cNvPr id="9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203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800" err="1">
                      <a:solidFill>
                        <a:srgbClr val="FF0000"/>
                      </a:solidFill>
                    </a:rPr>
                    <a:t>nullptr</a:t>
                  </a:r>
                  <a:endParaRPr lang="en-US" sz="18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3676834"/>
                <a:ext cx="955075" cy="470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96" name="Text Box 30"/>
            <p:cNvSpPr txBox="1">
              <a:spLocks noChangeArrowheads="1"/>
            </p:cNvSpPr>
            <p:nvPr/>
          </p:nvSpPr>
          <p:spPr bwMode="auto">
            <a:xfrm>
              <a:off x="11579257" y="3358240"/>
              <a:ext cx="907895" cy="337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"bacon"</a:t>
              </a:r>
            </a:p>
          </p:txBody>
        </p:sp>
        <p:sp>
          <p:nvSpPr>
            <p:cNvPr id="97" name="Text Box 30"/>
            <p:cNvSpPr txBox="1">
              <a:spLocks noChangeArrowheads="1"/>
            </p:cNvSpPr>
            <p:nvPr/>
          </p:nvSpPr>
          <p:spPr bwMode="auto">
            <a:xfrm>
              <a:off x="11615560" y="4650984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"eggs"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649795" y="3666464"/>
              <a:ext cx="748924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8080"/>
                  </a:solidFill>
                </a:rPr>
                <a:t>3700</a:t>
              </a:r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11028681" y="2081981"/>
              <a:ext cx="1467874" cy="93967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0" name="Text Box 18"/>
            <p:cNvSpPr txBox="1">
              <a:spLocks noChangeArrowheads="1"/>
            </p:cNvSpPr>
            <p:nvPr/>
          </p:nvSpPr>
          <p:spPr bwMode="auto">
            <a:xfrm>
              <a:off x="11028681" y="2079165"/>
              <a:ext cx="665394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value</a:t>
              </a:r>
            </a:p>
          </p:txBody>
        </p:sp>
        <p:sp>
          <p:nvSpPr>
            <p:cNvPr id="101" name="Rectangle 19"/>
            <p:cNvSpPr>
              <a:spLocks noChangeArrowheads="1"/>
            </p:cNvSpPr>
            <p:nvPr/>
          </p:nvSpPr>
          <p:spPr bwMode="auto">
            <a:xfrm>
              <a:off x="11618151" y="2127054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2" name="Text Box 20"/>
            <p:cNvSpPr txBox="1">
              <a:spLocks noChangeArrowheads="1"/>
            </p:cNvSpPr>
            <p:nvPr/>
          </p:nvSpPr>
          <p:spPr bwMode="auto">
            <a:xfrm>
              <a:off x="11039226" y="2394668"/>
              <a:ext cx="621105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next</a:t>
              </a:r>
              <a:endParaRPr lang="en-US" sz="1400"/>
            </a:p>
          </p:txBody>
        </p:sp>
        <p:sp>
          <p:nvSpPr>
            <p:cNvPr id="103" name="Rectangle 21"/>
            <p:cNvSpPr>
              <a:spLocks noChangeArrowheads="1"/>
            </p:cNvSpPr>
            <p:nvPr/>
          </p:nvSpPr>
          <p:spPr bwMode="auto">
            <a:xfrm>
              <a:off x="11618151" y="2442557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4" name="Text Box 30"/>
            <p:cNvSpPr txBox="1">
              <a:spLocks noChangeArrowheads="1"/>
            </p:cNvSpPr>
            <p:nvPr/>
          </p:nvSpPr>
          <p:spPr bwMode="auto">
            <a:xfrm>
              <a:off x="11640743" y="2057307"/>
              <a:ext cx="6511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“OJ"</a:t>
              </a:r>
            </a:p>
          </p:txBody>
        </p:sp>
        <p:sp>
          <p:nvSpPr>
            <p:cNvPr id="106" name="Text Box 18"/>
            <p:cNvSpPr txBox="1">
              <a:spLocks noChangeArrowheads="1"/>
            </p:cNvSpPr>
            <p:nvPr/>
          </p:nvSpPr>
          <p:spPr bwMode="auto">
            <a:xfrm>
              <a:off x="11028681" y="2079165"/>
              <a:ext cx="665394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value</a:t>
              </a:r>
            </a:p>
          </p:txBody>
        </p:sp>
        <p:sp>
          <p:nvSpPr>
            <p:cNvPr id="107" name="Rectangle 19"/>
            <p:cNvSpPr>
              <a:spLocks noChangeArrowheads="1"/>
            </p:cNvSpPr>
            <p:nvPr/>
          </p:nvSpPr>
          <p:spPr bwMode="auto">
            <a:xfrm>
              <a:off x="11618151" y="2127054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11039226" y="2394668"/>
              <a:ext cx="621105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next</a:t>
              </a:r>
              <a:endParaRPr lang="en-US" sz="1400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11618151" y="2442556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0" name="Text Box 34"/>
            <p:cNvSpPr txBox="1">
              <a:spLocks noChangeArrowheads="1"/>
            </p:cNvSpPr>
            <p:nvPr/>
          </p:nvSpPr>
          <p:spPr bwMode="auto">
            <a:xfrm>
              <a:off x="12455041" y="1994810"/>
              <a:ext cx="684803" cy="338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</a:p>
          </p:txBody>
        </p:sp>
        <p:sp>
          <p:nvSpPr>
            <p:cNvPr id="111" name="Text Box 30"/>
            <p:cNvSpPr txBox="1">
              <a:spLocks noChangeArrowheads="1"/>
            </p:cNvSpPr>
            <p:nvPr/>
          </p:nvSpPr>
          <p:spPr bwMode="auto">
            <a:xfrm>
              <a:off x="11645175" y="2076166"/>
              <a:ext cx="6511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“OJ"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656981" y="2384625"/>
              <a:ext cx="7489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8080"/>
                  </a:solidFill>
                </a:rPr>
                <a:t>2200</a:t>
              </a:r>
            </a:p>
          </p:txBody>
        </p:sp>
        <p:cxnSp>
          <p:nvCxnSpPr>
            <p:cNvPr id="113" name="Curved Connector 112"/>
            <p:cNvCxnSpPr/>
            <p:nvPr/>
          </p:nvCxnSpPr>
          <p:spPr bwMode="auto">
            <a:xfrm>
              <a:off x="12445939" y="2555236"/>
              <a:ext cx="41213" cy="856076"/>
            </a:xfrm>
            <a:prstGeom prst="curvedConnector3">
              <a:avLst>
                <a:gd name="adj1" fmla="val 654679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" name="Text Box 3"/>
            <p:cNvSpPr txBox="1">
              <a:spLocks noChangeArrowheads="1"/>
            </p:cNvSpPr>
            <p:nvPr/>
          </p:nvSpPr>
          <p:spPr bwMode="auto">
            <a:xfrm>
              <a:off x="9701443" y="1937505"/>
              <a:ext cx="641894" cy="337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head</a:t>
              </a:r>
              <a:endParaRPr lang="en-US" sz="140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15" name="Rectangle 4"/>
            <p:cNvSpPr>
              <a:spLocks noChangeArrowheads="1"/>
            </p:cNvSpPr>
            <p:nvPr/>
          </p:nvSpPr>
          <p:spPr bwMode="auto">
            <a:xfrm>
              <a:off x="9648063" y="2250727"/>
              <a:ext cx="704615" cy="278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626232" y="2213165"/>
              <a:ext cx="7489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/>
            </a:p>
          </p:txBody>
        </p:sp>
        <p:cxnSp>
          <p:nvCxnSpPr>
            <p:cNvPr id="117" name="Curved Connector 116"/>
            <p:cNvCxnSpPr>
              <a:stCxn id="116" idx="3"/>
            </p:cNvCxnSpPr>
            <p:nvPr/>
          </p:nvCxnSpPr>
          <p:spPr bwMode="auto">
            <a:xfrm flipV="1">
              <a:off x="10375155" y="2127054"/>
              <a:ext cx="664071" cy="27077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Curved Connector 117"/>
            <p:cNvCxnSpPr/>
            <p:nvPr/>
          </p:nvCxnSpPr>
          <p:spPr bwMode="auto">
            <a:xfrm>
              <a:off x="12441283" y="3843453"/>
              <a:ext cx="41213" cy="856076"/>
            </a:xfrm>
            <a:prstGeom prst="curvedConnector3">
              <a:avLst>
                <a:gd name="adj1" fmla="val 654679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/>
          <p:cNvGrpSpPr/>
          <p:nvPr/>
        </p:nvGrpSpPr>
        <p:grpSpPr>
          <a:xfrm>
            <a:off x="6535930" y="3105683"/>
            <a:ext cx="1406713" cy="369332"/>
            <a:chOff x="10865575" y="2687034"/>
            <a:chExt cx="1406713" cy="369332"/>
          </a:xfrm>
        </p:grpSpPr>
        <p:sp>
          <p:nvSpPr>
            <p:cNvPr id="133" name="Text Box 20"/>
            <p:cNvSpPr txBox="1">
              <a:spLocks noChangeArrowheads="1"/>
            </p:cNvSpPr>
            <p:nvPr/>
          </p:nvSpPr>
          <p:spPr bwMode="auto">
            <a:xfrm>
              <a:off x="10865575" y="2697077"/>
              <a:ext cx="6046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err="1"/>
                <a:t>prev</a:t>
              </a:r>
              <a:endParaRPr lang="en-US" sz="1400"/>
            </a:p>
          </p:txBody>
        </p:sp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11444500" y="2744965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1765428" y="268703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542045" y="4381541"/>
            <a:ext cx="1406713" cy="369332"/>
            <a:chOff x="10865575" y="2687034"/>
            <a:chExt cx="1406713" cy="369332"/>
          </a:xfrm>
        </p:grpSpPr>
        <p:sp>
          <p:nvSpPr>
            <p:cNvPr id="138" name="Text Box 20"/>
            <p:cNvSpPr txBox="1">
              <a:spLocks noChangeArrowheads="1"/>
            </p:cNvSpPr>
            <p:nvPr/>
          </p:nvSpPr>
          <p:spPr bwMode="auto">
            <a:xfrm>
              <a:off x="10865575" y="2697077"/>
              <a:ext cx="6046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err="1"/>
                <a:t>prev</a:t>
              </a:r>
              <a:endParaRPr lang="en-US" sz="1400"/>
            </a:p>
          </p:txBody>
        </p:sp>
        <p:sp>
          <p:nvSpPr>
            <p:cNvPr id="139" name="Rectangle 21"/>
            <p:cNvSpPr>
              <a:spLocks noChangeArrowheads="1"/>
            </p:cNvSpPr>
            <p:nvPr/>
          </p:nvSpPr>
          <p:spPr bwMode="auto">
            <a:xfrm>
              <a:off x="11444500" y="2744965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1765429" y="268703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800">
                <a:solidFill>
                  <a:srgbClr val="00808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534577" y="5671535"/>
            <a:ext cx="1406713" cy="369332"/>
            <a:chOff x="10865575" y="2687034"/>
            <a:chExt cx="1406713" cy="369332"/>
          </a:xfrm>
        </p:grpSpPr>
        <p:sp>
          <p:nvSpPr>
            <p:cNvPr id="142" name="Text Box 20"/>
            <p:cNvSpPr txBox="1">
              <a:spLocks noChangeArrowheads="1"/>
            </p:cNvSpPr>
            <p:nvPr/>
          </p:nvSpPr>
          <p:spPr bwMode="auto">
            <a:xfrm>
              <a:off x="10865575" y="2697077"/>
              <a:ext cx="6046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err="1"/>
                <a:t>prev</a:t>
              </a:r>
              <a:endParaRPr lang="en-US" sz="1400"/>
            </a:p>
          </p:txBody>
        </p:sp>
        <p:sp>
          <p:nvSpPr>
            <p:cNvPr id="143" name="Rectangle 21"/>
            <p:cNvSpPr>
              <a:spLocks noChangeArrowheads="1"/>
            </p:cNvSpPr>
            <p:nvPr/>
          </p:nvSpPr>
          <p:spPr bwMode="auto">
            <a:xfrm>
              <a:off x="11444500" y="2744965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1765430" y="268703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800">
                <a:solidFill>
                  <a:srgbClr val="008080"/>
                </a:solidFill>
              </a:endParaRPr>
            </a:p>
          </p:txBody>
        </p:sp>
      </p:grpSp>
      <p:sp>
        <p:nvSpPr>
          <p:cNvPr id="146" name="Rounded Rectangular Callout 145"/>
          <p:cNvSpPr/>
          <p:nvPr/>
        </p:nvSpPr>
        <p:spPr bwMode="auto">
          <a:xfrm>
            <a:off x="3481318" y="5952702"/>
            <a:ext cx="3106273" cy="766414"/>
          </a:xfrm>
          <a:prstGeom prst="wedgeRoundRectCallout">
            <a:avLst>
              <a:gd name="adj1" fmla="val 70620"/>
              <a:gd name="adj2" fmla="val -6034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Each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prev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 pointer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points to the node above…</a:t>
            </a:r>
          </a:p>
        </p:txBody>
      </p:sp>
      <p:cxnSp>
        <p:nvCxnSpPr>
          <p:cNvPr id="147" name="Curved Connector 146"/>
          <p:cNvCxnSpPr>
            <a:stCxn id="143" idx="3"/>
            <a:endCxn id="96" idx="3"/>
          </p:cNvCxnSpPr>
          <p:nvPr/>
        </p:nvCxnSpPr>
        <p:spPr bwMode="auto">
          <a:xfrm flipV="1">
            <a:off x="7941290" y="3936194"/>
            <a:ext cx="48052" cy="1905952"/>
          </a:xfrm>
          <a:prstGeom prst="curvedConnector3">
            <a:avLst>
              <a:gd name="adj1" fmla="val 1450647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Curved Connector 159"/>
          <p:cNvCxnSpPr/>
          <p:nvPr/>
        </p:nvCxnSpPr>
        <p:spPr bwMode="auto">
          <a:xfrm flipV="1">
            <a:off x="7946337" y="2649005"/>
            <a:ext cx="48052" cy="1905952"/>
          </a:xfrm>
          <a:prstGeom prst="curvedConnector3">
            <a:avLst>
              <a:gd name="adj1" fmla="val 1450647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Rounded Rectangular Callout 160"/>
          <p:cNvSpPr/>
          <p:nvPr/>
        </p:nvSpPr>
        <p:spPr bwMode="auto">
          <a:xfrm>
            <a:off x="2978803" y="3330819"/>
            <a:ext cx="3106273" cy="2018603"/>
          </a:xfrm>
          <a:prstGeom prst="wedgeRoundRectCallout">
            <a:avLst>
              <a:gd name="adj1" fmla="val 82463"/>
              <a:gd name="adj2" fmla="val -4785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Except the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top node’s </a:t>
            </a:r>
            <a:r>
              <a:rPr lang="en-US" sz="1800" err="1">
                <a:solidFill>
                  <a:srgbClr val="008080"/>
                </a:solidFill>
                <a:cs typeface="Arial" charset="0"/>
              </a:rPr>
              <a:t>prev</a:t>
            </a:r>
            <a:r>
              <a:rPr lang="en-US" sz="1800">
                <a:solidFill>
                  <a:srgbClr val="008080"/>
                </a:solidFill>
                <a:cs typeface="Arial" charset="0"/>
              </a:rPr>
              <a:t>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pointer…</a:t>
            </a:r>
          </a:p>
          <a:p>
            <a:endParaRPr lang="en-US" sz="1800">
              <a:solidFill>
                <a:schemeClr val="tx1"/>
              </a:solidFill>
              <a:cs typeface="Arial" charset="0"/>
            </a:endParaRP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It has a value of </a:t>
            </a:r>
            <a:r>
              <a:rPr lang="en-US" sz="180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, indicating that there are no nodes above it.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129291" y="5645636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80"/>
                </a:solidFill>
              </a:rPr>
              <a:t>2200</a:t>
            </a:r>
            <a:endParaRPr lang="en-US" sz="2000"/>
          </a:p>
        </p:txBody>
      </p:sp>
      <p:sp>
        <p:nvSpPr>
          <p:cNvPr id="163" name="Rectangle 162"/>
          <p:cNvSpPr/>
          <p:nvPr/>
        </p:nvSpPr>
        <p:spPr>
          <a:xfrm>
            <a:off x="7134367" y="4368665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80"/>
                </a:solidFill>
              </a:rPr>
              <a:t>8000</a:t>
            </a:r>
            <a:endParaRPr lang="en-US" sz="2000"/>
          </a:p>
        </p:txBody>
      </p:sp>
      <p:sp>
        <p:nvSpPr>
          <p:cNvPr id="164" name="Rectangle 163"/>
          <p:cNvSpPr/>
          <p:nvPr/>
        </p:nvSpPr>
        <p:spPr>
          <a:xfrm>
            <a:off x="7037718" y="3075190"/>
            <a:ext cx="974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err="1">
                <a:solidFill>
                  <a:srgbClr val="FF0000"/>
                </a:solidFill>
              </a:rPr>
              <a:t>nullptr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045E-6 L -8.33333E-7 -0.1926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6" grpId="0"/>
      <p:bldP spid="25" grpId="0"/>
      <p:bldP spid="120" grpId="0"/>
      <p:bldP spid="127" grpId="0" animBg="1"/>
      <p:bldP spid="127" grpId="1" animBg="1"/>
      <p:bldP spid="128" grpId="0"/>
      <p:bldP spid="129" grpId="0"/>
      <p:bldP spid="16" grpId="0" animBg="1"/>
      <p:bldP spid="146" grpId="0" animBg="1"/>
      <p:bldP spid="146" grpId="1" animBg="1"/>
      <p:bldP spid="146" grpId="2" animBg="1"/>
      <p:bldP spid="161" grpId="0" animBg="1"/>
      <p:bldP spid="161" grpId="1" animBg="1"/>
      <p:bldP spid="126" grpId="0"/>
      <p:bldP spid="163" grpId="0"/>
      <p:bldP spid="16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CB0B-7182-4F69-B31A-B97DC4CDB819}" type="slidenum">
              <a:rPr lang="en-US"/>
              <a:pPr/>
              <a:t>65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96910"/>
            <a:ext cx="7772400" cy="1143000"/>
          </a:xfrm>
        </p:spPr>
        <p:txBody>
          <a:bodyPr/>
          <a:lstStyle/>
          <a:p>
            <a:r>
              <a:rPr lang="en-US" sz="3200"/>
              <a:t>Doubly-linked Lists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11270" y="1935308"/>
            <a:ext cx="3948951" cy="4105559"/>
            <a:chOff x="4911270" y="1935308"/>
            <a:chExt cx="3948951" cy="4105559"/>
          </a:xfrm>
        </p:grpSpPr>
        <p:grpSp>
          <p:nvGrpSpPr>
            <p:cNvPr id="11" name="Group 10"/>
            <p:cNvGrpSpPr/>
            <p:nvPr/>
          </p:nvGrpSpPr>
          <p:grpSpPr>
            <a:xfrm>
              <a:off x="5133060" y="2345629"/>
              <a:ext cx="3513612" cy="3384090"/>
              <a:chOff x="5133060" y="2345629"/>
              <a:chExt cx="3513612" cy="338409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6507356" y="3712878"/>
                <a:ext cx="2133885" cy="735421"/>
                <a:chOff x="2246729" y="2946250"/>
                <a:chExt cx="2976068" cy="1022430"/>
              </a:xfrm>
            </p:grpSpPr>
            <p:grpSp>
              <p:nvGrpSpPr>
                <p:cNvPr id="66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83967" cy="951683"/>
                  <a:chOff x="839" y="1095"/>
                  <a:chExt cx="1417" cy="729"/>
                </a:xfrm>
              </p:grpSpPr>
              <p:sp>
                <p:nvSpPr>
                  <p:cNvPr id="6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6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value</a:t>
                    </a:r>
                  </a:p>
                </p:txBody>
              </p:sp>
              <p:sp>
                <p:nvSpPr>
                  <p:cNvPr id="7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next</a:t>
                    </a:r>
                    <a:endParaRPr lang="en-US" sz="1200"/>
                  </a:p>
                </p:txBody>
              </p:sp>
              <p:sp>
                <p:nvSpPr>
                  <p:cNvPr id="7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6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6505377" y="5003352"/>
                <a:ext cx="2128612" cy="726367"/>
                <a:chOff x="2254083" y="3676834"/>
                <a:chExt cx="2968714" cy="1009843"/>
              </a:xfrm>
            </p:grpSpPr>
            <p:grpSp>
              <p:nvGrpSpPr>
                <p:cNvPr id="59" name="Group 15"/>
                <p:cNvGrpSpPr>
                  <a:grpSpLocks/>
                </p:cNvGrpSpPr>
                <p:nvPr/>
              </p:nvGrpSpPr>
              <p:grpSpPr bwMode="auto">
                <a:xfrm>
                  <a:off x="2254083" y="3746743"/>
                  <a:ext cx="2076614" cy="939934"/>
                  <a:chOff x="844" y="1654"/>
                  <a:chExt cx="1412" cy="720"/>
                </a:xfrm>
              </p:grpSpPr>
              <p:sp>
                <p:nvSpPr>
                  <p:cNvPr id="6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5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6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1669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value</a:t>
                    </a:r>
                    <a:endParaRPr lang="en-US" sz="1200"/>
                  </a:p>
                </p:txBody>
              </p:sp>
              <p:sp>
                <p:nvSpPr>
                  <p:cNvPr id="6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735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6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969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6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203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sz="1800" err="1">
                        <a:solidFill>
                          <a:srgbClr val="FF0000"/>
                        </a:solidFill>
                      </a:rPr>
                      <a:t>nullptr</a:t>
                    </a:r>
                    <a:endParaRPr lang="en-US" sz="180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6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3676834"/>
                  <a:ext cx="955075" cy="4706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</a:p>
              </p:txBody>
            </p:sp>
          </p:grpSp>
          <p:sp>
            <p:nvSpPr>
              <p:cNvPr id="55" name="Text Box 30"/>
              <p:cNvSpPr txBox="1">
                <a:spLocks noChangeArrowheads="1"/>
              </p:cNvSpPr>
              <p:nvPr/>
            </p:nvSpPr>
            <p:spPr bwMode="auto">
              <a:xfrm>
                <a:off x="7086085" y="3766364"/>
                <a:ext cx="907895" cy="337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2"/>
                    </a:solidFill>
                  </a:rPr>
                  <a:t>"bacon"</a:t>
                </a:r>
              </a:p>
            </p:txBody>
          </p:sp>
          <p:sp>
            <p:nvSpPr>
              <p:cNvPr id="57" name="Text Box 30"/>
              <p:cNvSpPr txBox="1">
                <a:spLocks noChangeArrowheads="1"/>
              </p:cNvSpPr>
              <p:nvPr/>
            </p:nvSpPr>
            <p:spPr bwMode="auto">
              <a:xfrm>
                <a:off x="7122388" y="5059108"/>
                <a:ext cx="86273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chemeClr val="accent2"/>
                    </a:solidFill>
                  </a:rPr>
                  <a:t>"eggs"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156623" y="4074588"/>
                <a:ext cx="748924" cy="36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8080"/>
                    </a:solidFill>
                  </a:rPr>
                  <a:t>3700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6535509" y="2490106"/>
                <a:ext cx="1467874" cy="67607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Text Box 18"/>
              <p:cNvSpPr txBox="1">
                <a:spLocks noChangeArrowheads="1"/>
              </p:cNvSpPr>
              <p:nvPr/>
            </p:nvSpPr>
            <p:spPr bwMode="auto">
              <a:xfrm>
                <a:off x="6535509" y="2487289"/>
                <a:ext cx="665394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value</a:t>
                </a:r>
              </a:p>
            </p:txBody>
          </p:sp>
          <p:sp>
            <p:nvSpPr>
              <p:cNvPr id="50" name="Rectangle 19"/>
              <p:cNvSpPr>
                <a:spLocks noChangeArrowheads="1"/>
              </p:cNvSpPr>
              <p:nvPr/>
            </p:nvSpPr>
            <p:spPr bwMode="auto">
              <a:xfrm>
                <a:off x="7124979" y="2535178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20"/>
              <p:cNvSpPr txBox="1">
                <a:spLocks noChangeArrowheads="1"/>
              </p:cNvSpPr>
              <p:nvPr/>
            </p:nvSpPr>
            <p:spPr bwMode="auto">
              <a:xfrm>
                <a:off x="6546054" y="2802792"/>
                <a:ext cx="621105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  <a:endParaRPr lang="en-US" sz="1400"/>
              </a:p>
            </p:txBody>
          </p:sp>
          <p:sp>
            <p:nvSpPr>
              <p:cNvPr id="52" name="Rectangle 21"/>
              <p:cNvSpPr>
                <a:spLocks noChangeArrowheads="1"/>
              </p:cNvSpPr>
              <p:nvPr/>
            </p:nvSpPr>
            <p:spPr bwMode="auto">
              <a:xfrm>
                <a:off x="7124979" y="2850681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7" name="Text Box 30"/>
              <p:cNvSpPr txBox="1">
                <a:spLocks noChangeArrowheads="1"/>
              </p:cNvSpPr>
              <p:nvPr/>
            </p:nvSpPr>
            <p:spPr bwMode="auto">
              <a:xfrm>
                <a:off x="7147571" y="2465431"/>
                <a:ext cx="65114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2"/>
                    </a:solidFill>
                  </a:rPr>
                  <a:t>“OJ"</a:t>
                </a:r>
              </a:p>
            </p:txBody>
          </p:sp>
          <p:sp>
            <p:nvSpPr>
              <p:cNvPr id="40" name="Rectangle 16"/>
              <p:cNvSpPr>
                <a:spLocks noChangeArrowheads="1"/>
              </p:cNvSpPr>
              <p:nvPr/>
            </p:nvSpPr>
            <p:spPr bwMode="auto">
              <a:xfrm>
                <a:off x="6535509" y="2490106"/>
                <a:ext cx="1467874" cy="676077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6535509" y="2487289"/>
                <a:ext cx="665394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value</a:t>
                </a:r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7124979" y="2535178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3" name="Text Box 20"/>
              <p:cNvSpPr txBox="1">
                <a:spLocks noChangeArrowheads="1"/>
              </p:cNvSpPr>
              <p:nvPr/>
            </p:nvSpPr>
            <p:spPr bwMode="auto">
              <a:xfrm>
                <a:off x="6546054" y="2802792"/>
                <a:ext cx="621105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  <a:endParaRPr lang="en-US" sz="1400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7124979" y="2850680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9" name="Text Box 34"/>
              <p:cNvSpPr txBox="1">
                <a:spLocks noChangeArrowheads="1"/>
              </p:cNvSpPr>
              <p:nvPr/>
            </p:nvSpPr>
            <p:spPr bwMode="auto">
              <a:xfrm>
                <a:off x="7961869" y="2402934"/>
                <a:ext cx="684803" cy="338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</a:p>
            </p:txBody>
          </p:sp>
          <p:sp>
            <p:nvSpPr>
              <p:cNvPr id="35" name="Text Box 30"/>
              <p:cNvSpPr txBox="1">
                <a:spLocks noChangeArrowheads="1"/>
              </p:cNvSpPr>
              <p:nvPr/>
            </p:nvSpPr>
            <p:spPr bwMode="auto">
              <a:xfrm>
                <a:off x="7152003" y="2484290"/>
                <a:ext cx="65114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2"/>
                    </a:solidFill>
                  </a:rPr>
                  <a:t>“OJ"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163809" y="2792749"/>
                <a:ext cx="74892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8080"/>
                    </a:solidFill>
                  </a:rPr>
                  <a:t>2200</a:t>
                </a:r>
              </a:p>
            </p:txBody>
          </p:sp>
          <p:cxnSp>
            <p:nvCxnSpPr>
              <p:cNvPr id="37" name="Curved Connector 36"/>
              <p:cNvCxnSpPr/>
              <p:nvPr/>
            </p:nvCxnSpPr>
            <p:spPr bwMode="auto">
              <a:xfrm>
                <a:off x="7952767" y="2963360"/>
                <a:ext cx="41213" cy="856076"/>
              </a:xfrm>
              <a:prstGeom prst="curvedConnector3">
                <a:avLst>
                  <a:gd name="adj1" fmla="val 654679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Text Box 3"/>
              <p:cNvSpPr txBox="1">
                <a:spLocks noChangeArrowheads="1"/>
              </p:cNvSpPr>
              <p:nvPr/>
            </p:nvSpPr>
            <p:spPr bwMode="auto">
              <a:xfrm>
                <a:off x="5208271" y="2345629"/>
                <a:ext cx="641894" cy="337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4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5154891" y="2658851"/>
                <a:ext cx="704615" cy="278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133060" y="2621289"/>
                <a:ext cx="74892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  <a:endParaRPr lang="en-US" sz="1800"/>
              </a:p>
            </p:txBody>
          </p:sp>
          <p:cxnSp>
            <p:nvCxnSpPr>
              <p:cNvPr id="30" name="Curved Connector 29"/>
              <p:cNvCxnSpPr/>
              <p:nvPr/>
            </p:nvCxnSpPr>
            <p:spPr bwMode="auto">
              <a:xfrm flipV="1">
                <a:off x="5860963" y="2535178"/>
                <a:ext cx="664071" cy="270777"/>
              </a:xfrm>
              <a:prstGeom prst="curved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Curved Connector 77"/>
              <p:cNvCxnSpPr/>
              <p:nvPr/>
            </p:nvCxnSpPr>
            <p:spPr bwMode="auto">
              <a:xfrm>
                <a:off x="7948111" y="4251577"/>
                <a:ext cx="41213" cy="856076"/>
              </a:xfrm>
              <a:prstGeom prst="curvedConnector3">
                <a:avLst>
                  <a:gd name="adj1" fmla="val 654679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5154080" y="3728937"/>
              <a:ext cx="1391974" cy="644991"/>
              <a:chOff x="5110583" y="3530821"/>
              <a:chExt cx="1391974" cy="644991"/>
            </a:xfrm>
          </p:grpSpPr>
          <p:sp>
            <p:nvSpPr>
              <p:cNvPr id="121" name="Text Box 3"/>
              <p:cNvSpPr txBox="1">
                <a:spLocks noChangeArrowheads="1"/>
              </p:cNvSpPr>
              <p:nvPr/>
            </p:nvSpPr>
            <p:spPr bwMode="auto">
              <a:xfrm>
                <a:off x="5359906" y="3530821"/>
                <a:ext cx="29367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tx1"/>
                    </a:solidFill>
                    <a:cs typeface="Arial" charset="0"/>
                  </a:rPr>
                  <a:t>p</a:t>
                </a:r>
                <a:endParaRPr lang="en-US" sz="14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122" name="Rectangle 4"/>
              <p:cNvSpPr>
                <a:spLocks noChangeArrowheads="1"/>
              </p:cNvSpPr>
              <p:nvPr/>
            </p:nvSpPr>
            <p:spPr bwMode="auto">
              <a:xfrm>
                <a:off x="5132414" y="3844043"/>
                <a:ext cx="704615" cy="278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110583" y="3806481"/>
                <a:ext cx="74892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  <a:endParaRPr lang="en-US" sz="1800"/>
              </a:p>
            </p:txBody>
          </p:sp>
          <p:cxnSp>
            <p:nvCxnSpPr>
              <p:cNvPr id="124" name="Curved Connector 123"/>
              <p:cNvCxnSpPr/>
              <p:nvPr/>
            </p:nvCxnSpPr>
            <p:spPr bwMode="auto">
              <a:xfrm flipV="1">
                <a:off x="5838486" y="3720370"/>
                <a:ext cx="664071" cy="270777"/>
              </a:xfrm>
              <a:prstGeom prst="curved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" name="Rectangle 15"/>
            <p:cNvSpPr/>
            <p:nvPr/>
          </p:nvSpPr>
          <p:spPr bwMode="auto">
            <a:xfrm>
              <a:off x="4911270" y="1935308"/>
              <a:ext cx="3948951" cy="40412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28422" y="2346777"/>
              <a:ext cx="3513612" cy="3671273"/>
              <a:chOff x="9626232" y="1937505"/>
              <a:chExt cx="3513612" cy="3671273"/>
            </a:xfrm>
          </p:grpSpPr>
          <p:sp>
            <p:nvSpPr>
              <p:cNvPr id="131" name="Rectangle 16"/>
              <p:cNvSpPr>
                <a:spLocks noChangeArrowheads="1"/>
              </p:cNvSpPr>
              <p:nvPr/>
            </p:nvSpPr>
            <p:spPr bwMode="auto">
              <a:xfrm>
                <a:off x="11028681" y="4669105"/>
                <a:ext cx="1467874" cy="93967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30" name="Rectangle 16"/>
              <p:cNvSpPr>
                <a:spLocks noChangeArrowheads="1"/>
              </p:cNvSpPr>
              <p:nvPr/>
            </p:nvSpPr>
            <p:spPr bwMode="auto">
              <a:xfrm>
                <a:off x="11033941" y="3359934"/>
                <a:ext cx="1467874" cy="93967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000528" y="3304755"/>
                <a:ext cx="2133885" cy="707251"/>
                <a:chOff x="2246729" y="2946250"/>
                <a:chExt cx="2976068" cy="983266"/>
              </a:xfrm>
            </p:grpSpPr>
            <p:grpSp>
              <p:nvGrpSpPr>
                <p:cNvPr id="81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13374" cy="912519"/>
                  <a:chOff x="839" y="1095"/>
                  <a:chExt cx="1369" cy="699"/>
                </a:xfrm>
              </p:grpSpPr>
              <p:sp>
                <p:nvSpPr>
                  <p:cNvPr id="8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value</a:t>
                    </a:r>
                  </a:p>
                </p:txBody>
              </p:sp>
              <p:sp>
                <p:nvSpPr>
                  <p:cNvPr id="8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next</a:t>
                    </a:r>
                    <a:endParaRPr lang="en-US" sz="1200"/>
                  </a:p>
                </p:txBody>
              </p:sp>
              <p:sp>
                <p:nvSpPr>
                  <p:cNvPr id="8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8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10998549" y="4595229"/>
                <a:ext cx="2128612" cy="683174"/>
                <a:chOff x="2254083" y="3676834"/>
                <a:chExt cx="2968714" cy="949793"/>
              </a:xfrm>
            </p:grpSpPr>
            <p:grpSp>
              <p:nvGrpSpPr>
                <p:cNvPr id="89" name="Group 15"/>
                <p:cNvGrpSpPr>
                  <a:grpSpLocks/>
                </p:cNvGrpSpPr>
                <p:nvPr/>
              </p:nvGrpSpPr>
              <p:grpSpPr bwMode="auto">
                <a:xfrm>
                  <a:off x="2254083" y="3766326"/>
                  <a:ext cx="2006021" cy="860301"/>
                  <a:chOff x="844" y="1669"/>
                  <a:chExt cx="1364" cy="659"/>
                </a:xfrm>
              </p:grpSpPr>
              <p:sp>
                <p:nvSpPr>
                  <p:cNvPr id="9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1669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value</a:t>
                    </a:r>
                    <a:endParaRPr lang="en-US" sz="1200"/>
                  </a:p>
                </p:txBody>
              </p:sp>
              <p:sp>
                <p:nvSpPr>
                  <p:cNvPr id="9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735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9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969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/>
                      <a:t>next</a:t>
                    </a:r>
                    <a:endParaRPr lang="en-US" sz="1400"/>
                  </a:p>
                </p:txBody>
              </p:sp>
              <p:sp>
                <p:nvSpPr>
                  <p:cNvPr id="9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203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sz="1800" err="1">
                        <a:solidFill>
                          <a:srgbClr val="FF0000"/>
                        </a:solidFill>
                      </a:rPr>
                      <a:t>nullptr</a:t>
                    </a:r>
                    <a:endParaRPr lang="en-US" sz="180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9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3676834"/>
                  <a:ext cx="955075" cy="4706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</a:p>
              </p:txBody>
            </p:sp>
          </p:grpSp>
          <p:sp>
            <p:nvSpPr>
              <p:cNvPr id="96" name="Text Box 30"/>
              <p:cNvSpPr txBox="1">
                <a:spLocks noChangeArrowheads="1"/>
              </p:cNvSpPr>
              <p:nvPr/>
            </p:nvSpPr>
            <p:spPr bwMode="auto">
              <a:xfrm>
                <a:off x="11579257" y="3358240"/>
                <a:ext cx="907895" cy="337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2"/>
                    </a:solidFill>
                  </a:rPr>
                  <a:t>"bacon"</a:t>
                </a:r>
              </a:p>
            </p:txBody>
          </p:sp>
          <p:sp>
            <p:nvSpPr>
              <p:cNvPr id="97" name="Text Box 30"/>
              <p:cNvSpPr txBox="1">
                <a:spLocks noChangeArrowheads="1"/>
              </p:cNvSpPr>
              <p:nvPr/>
            </p:nvSpPr>
            <p:spPr bwMode="auto">
              <a:xfrm>
                <a:off x="11615560" y="4650984"/>
                <a:ext cx="86273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chemeClr val="accent2"/>
                    </a:solidFill>
                  </a:rPr>
                  <a:t>"eggs"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1649795" y="3666464"/>
                <a:ext cx="748924" cy="36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8080"/>
                    </a:solidFill>
                  </a:rPr>
                  <a:t>3700</a:t>
                </a:r>
              </a:p>
            </p:txBody>
          </p:sp>
          <p:sp>
            <p:nvSpPr>
              <p:cNvPr id="99" name="Rectangle 16"/>
              <p:cNvSpPr>
                <a:spLocks noChangeArrowheads="1"/>
              </p:cNvSpPr>
              <p:nvPr/>
            </p:nvSpPr>
            <p:spPr bwMode="auto">
              <a:xfrm>
                <a:off x="11028681" y="2081981"/>
                <a:ext cx="1467874" cy="93967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0" name="Text Box 18"/>
              <p:cNvSpPr txBox="1">
                <a:spLocks noChangeArrowheads="1"/>
              </p:cNvSpPr>
              <p:nvPr/>
            </p:nvSpPr>
            <p:spPr bwMode="auto">
              <a:xfrm>
                <a:off x="11028681" y="2079165"/>
                <a:ext cx="665394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value</a:t>
                </a:r>
              </a:p>
            </p:txBody>
          </p:sp>
          <p:sp>
            <p:nvSpPr>
              <p:cNvPr id="101" name="Rectangle 19"/>
              <p:cNvSpPr>
                <a:spLocks noChangeArrowheads="1"/>
              </p:cNvSpPr>
              <p:nvPr/>
            </p:nvSpPr>
            <p:spPr bwMode="auto">
              <a:xfrm>
                <a:off x="11618151" y="2127054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2" name="Text Box 20"/>
              <p:cNvSpPr txBox="1">
                <a:spLocks noChangeArrowheads="1"/>
              </p:cNvSpPr>
              <p:nvPr/>
            </p:nvSpPr>
            <p:spPr bwMode="auto">
              <a:xfrm>
                <a:off x="11039226" y="2394668"/>
                <a:ext cx="621105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  <a:endParaRPr lang="en-US" sz="1400"/>
              </a:p>
            </p:txBody>
          </p:sp>
          <p:sp>
            <p:nvSpPr>
              <p:cNvPr id="103" name="Rectangle 21"/>
              <p:cNvSpPr>
                <a:spLocks noChangeArrowheads="1"/>
              </p:cNvSpPr>
              <p:nvPr/>
            </p:nvSpPr>
            <p:spPr bwMode="auto">
              <a:xfrm>
                <a:off x="11618151" y="2442557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" name="Text Box 30"/>
              <p:cNvSpPr txBox="1">
                <a:spLocks noChangeArrowheads="1"/>
              </p:cNvSpPr>
              <p:nvPr/>
            </p:nvSpPr>
            <p:spPr bwMode="auto">
              <a:xfrm>
                <a:off x="11640743" y="2057307"/>
                <a:ext cx="65114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2"/>
                    </a:solidFill>
                  </a:rPr>
                  <a:t>“OJ"</a:t>
                </a:r>
              </a:p>
            </p:txBody>
          </p:sp>
          <p:sp>
            <p:nvSpPr>
              <p:cNvPr id="106" name="Text Box 18"/>
              <p:cNvSpPr txBox="1">
                <a:spLocks noChangeArrowheads="1"/>
              </p:cNvSpPr>
              <p:nvPr/>
            </p:nvSpPr>
            <p:spPr bwMode="auto">
              <a:xfrm>
                <a:off x="11028681" y="2079165"/>
                <a:ext cx="665394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value</a:t>
                </a:r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11618151" y="2127054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8" name="Text Box 20"/>
              <p:cNvSpPr txBox="1">
                <a:spLocks noChangeArrowheads="1"/>
              </p:cNvSpPr>
              <p:nvPr/>
            </p:nvSpPr>
            <p:spPr bwMode="auto">
              <a:xfrm>
                <a:off x="11039226" y="2394668"/>
                <a:ext cx="621105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  <a:endParaRPr lang="en-US" sz="1400"/>
              </a:p>
            </p:txBody>
          </p:sp>
          <p:sp>
            <p:nvSpPr>
              <p:cNvPr id="109" name="Rectangle 21"/>
              <p:cNvSpPr>
                <a:spLocks noChangeArrowheads="1"/>
              </p:cNvSpPr>
              <p:nvPr/>
            </p:nvSpPr>
            <p:spPr bwMode="auto">
              <a:xfrm>
                <a:off x="11618151" y="2442556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0" name="Text Box 34"/>
              <p:cNvSpPr txBox="1">
                <a:spLocks noChangeArrowheads="1"/>
              </p:cNvSpPr>
              <p:nvPr/>
            </p:nvSpPr>
            <p:spPr bwMode="auto">
              <a:xfrm>
                <a:off x="12455041" y="1994810"/>
                <a:ext cx="684803" cy="338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</a:p>
            </p:txBody>
          </p:sp>
          <p:sp>
            <p:nvSpPr>
              <p:cNvPr id="111" name="Text Box 30"/>
              <p:cNvSpPr txBox="1">
                <a:spLocks noChangeArrowheads="1"/>
              </p:cNvSpPr>
              <p:nvPr/>
            </p:nvSpPr>
            <p:spPr bwMode="auto">
              <a:xfrm>
                <a:off x="11645175" y="2076166"/>
                <a:ext cx="65114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accent2"/>
                    </a:solidFill>
                  </a:rPr>
                  <a:t>“OJ"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1656981" y="2384625"/>
                <a:ext cx="74892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8080"/>
                    </a:solidFill>
                  </a:rPr>
                  <a:t>2200</a:t>
                </a:r>
              </a:p>
            </p:txBody>
          </p:sp>
          <p:cxnSp>
            <p:nvCxnSpPr>
              <p:cNvPr id="113" name="Curved Connector 112"/>
              <p:cNvCxnSpPr/>
              <p:nvPr/>
            </p:nvCxnSpPr>
            <p:spPr bwMode="auto">
              <a:xfrm>
                <a:off x="12445939" y="2555236"/>
                <a:ext cx="41213" cy="856076"/>
              </a:xfrm>
              <a:prstGeom prst="curvedConnector3">
                <a:avLst>
                  <a:gd name="adj1" fmla="val 654679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4" name="Text Box 3"/>
              <p:cNvSpPr txBox="1">
                <a:spLocks noChangeArrowheads="1"/>
              </p:cNvSpPr>
              <p:nvPr/>
            </p:nvSpPr>
            <p:spPr bwMode="auto">
              <a:xfrm>
                <a:off x="9701443" y="1937505"/>
                <a:ext cx="641894" cy="337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4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115" name="Rectangle 4"/>
              <p:cNvSpPr>
                <a:spLocks noChangeArrowheads="1"/>
              </p:cNvSpPr>
              <p:nvPr/>
            </p:nvSpPr>
            <p:spPr bwMode="auto">
              <a:xfrm>
                <a:off x="9648063" y="2250727"/>
                <a:ext cx="704615" cy="278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9626232" y="2213165"/>
                <a:ext cx="74892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  <a:endParaRPr lang="en-US" sz="1800"/>
              </a:p>
            </p:txBody>
          </p:sp>
          <p:cxnSp>
            <p:nvCxnSpPr>
              <p:cNvPr id="117" name="Curved Connector 116"/>
              <p:cNvCxnSpPr>
                <a:stCxn id="116" idx="3"/>
              </p:cNvCxnSpPr>
              <p:nvPr/>
            </p:nvCxnSpPr>
            <p:spPr bwMode="auto">
              <a:xfrm flipV="1">
                <a:off x="10375155" y="2127054"/>
                <a:ext cx="664071" cy="270777"/>
              </a:xfrm>
              <a:prstGeom prst="curved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Curved Connector 117"/>
              <p:cNvCxnSpPr/>
              <p:nvPr/>
            </p:nvCxnSpPr>
            <p:spPr bwMode="auto">
              <a:xfrm>
                <a:off x="12441283" y="3843453"/>
                <a:ext cx="41213" cy="856076"/>
              </a:xfrm>
              <a:prstGeom prst="curvedConnector3">
                <a:avLst>
                  <a:gd name="adj1" fmla="val 654679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oup 14"/>
            <p:cNvGrpSpPr/>
            <p:nvPr/>
          </p:nvGrpSpPr>
          <p:grpSpPr>
            <a:xfrm>
              <a:off x="6535930" y="3105683"/>
              <a:ext cx="1438815" cy="369332"/>
              <a:chOff x="10865575" y="2687034"/>
              <a:chExt cx="1438815" cy="369332"/>
            </a:xfrm>
          </p:grpSpPr>
          <p:sp>
            <p:nvSpPr>
              <p:cNvPr id="133" name="Text Box 20"/>
              <p:cNvSpPr txBox="1">
                <a:spLocks noChangeArrowheads="1"/>
              </p:cNvSpPr>
              <p:nvPr/>
            </p:nvSpPr>
            <p:spPr bwMode="auto">
              <a:xfrm>
                <a:off x="10865575" y="2697077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err="1"/>
                  <a:t>prev</a:t>
                </a:r>
                <a:endParaRPr lang="en-US" sz="1400"/>
              </a:p>
            </p:txBody>
          </p:sp>
          <p:sp>
            <p:nvSpPr>
              <p:cNvPr id="134" name="Rectangle 21"/>
              <p:cNvSpPr>
                <a:spLocks noChangeArrowheads="1"/>
              </p:cNvSpPr>
              <p:nvPr/>
            </p:nvSpPr>
            <p:spPr bwMode="auto">
              <a:xfrm>
                <a:off x="11444500" y="2744965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1411197" y="2687034"/>
                <a:ext cx="893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err="1">
                    <a:solidFill>
                      <a:srgbClr val="FF0000"/>
                    </a:solidFill>
                  </a:rPr>
                  <a:t>nullptr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6542045" y="4381541"/>
              <a:ext cx="1406713" cy="369332"/>
              <a:chOff x="10865575" y="2687034"/>
              <a:chExt cx="1406713" cy="369332"/>
            </a:xfrm>
          </p:grpSpPr>
          <p:sp>
            <p:nvSpPr>
              <p:cNvPr id="138" name="Text Box 20"/>
              <p:cNvSpPr txBox="1">
                <a:spLocks noChangeArrowheads="1"/>
              </p:cNvSpPr>
              <p:nvPr/>
            </p:nvSpPr>
            <p:spPr bwMode="auto">
              <a:xfrm>
                <a:off x="10865575" y="2697077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err="1"/>
                  <a:t>prev</a:t>
                </a:r>
                <a:endParaRPr lang="en-US" sz="1400"/>
              </a:p>
            </p:txBody>
          </p:sp>
          <p:sp>
            <p:nvSpPr>
              <p:cNvPr id="139" name="Rectangle 21"/>
              <p:cNvSpPr>
                <a:spLocks noChangeArrowheads="1"/>
              </p:cNvSpPr>
              <p:nvPr/>
            </p:nvSpPr>
            <p:spPr bwMode="auto">
              <a:xfrm>
                <a:off x="11444500" y="2744965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11483333" y="2687034"/>
                <a:ext cx="748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8080"/>
                    </a:solidFill>
                  </a:rPr>
                  <a:t>8000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534577" y="5671535"/>
              <a:ext cx="1406713" cy="369332"/>
              <a:chOff x="10865575" y="2687034"/>
              <a:chExt cx="1406713" cy="369332"/>
            </a:xfrm>
          </p:grpSpPr>
          <p:sp>
            <p:nvSpPr>
              <p:cNvPr id="142" name="Text Box 20"/>
              <p:cNvSpPr txBox="1">
                <a:spLocks noChangeArrowheads="1"/>
              </p:cNvSpPr>
              <p:nvPr/>
            </p:nvSpPr>
            <p:spPr bwMode="auto">
              <a:xfrm>
                <a:off x="10865575" y="2697077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err="1"/>
                  <a:t>prev</a:t>
                </a:r>
                <a:endParaRPr lang="en-US" sz="1400"/>
              </a:p>
            </p:txBody>
          </p:sp>
          <p:sp>
            <p:nvSpPr>
              <p:cNvPr id="143" name="Rectangle 21"/>
              <p:cNvSpPr>
                <a:spLocks noChangeArrowheads="1"/>
              </p:cNvSpPr>
              <p:nvPr/>
            </p:nvSpPr>
            <p:spPr bwMode="auto">
              <a:xfrm>
                <a:off x="11444500" y="2744965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1483334" y="2687034"/>
                <a:ext cx="748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8080"/>
                    </a:solidFill>
                  </a:rPr>
                  <a:t>2200</a:t>
                </a:r>
              </a:p>
            </p:txBody>
          </p:sp>
        </p:grpSp>
        <p:cxnSp>
          <p:nvCxnSpPr>
            <p:cNvPr id="147" name="Curved Connector 146"/>
            <p:cNvCxnSpPr>
              <a:stCxn id="143" idx="3"/>
              <a:endCxn id="96" idx="3"/>
            </p:cNvCxnSpPr>
            <p:nvPr/>
          </p:nvCxnSpPr>
          <p:spPr bwMode="auto">
            <a:xfrm flipV="1">
              <a:off x="7941290" y="3936194"/>
              <a:ext cx="48052" cy="1905952"/>
            </a:xfrm>
            <a:prstGeom prst="curvedConnector3">
              <a:avLst>
                <a:gd name="adj1" fmla="val 1450647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Curved Connector 159"/>
            <p:cNvCxnSpPr/>
            <p:nvPr/>
          </p:nvCxnSpPr>
          <p:spPr bwMode="auto">
            <a:xfrm flipV="1">
              <a:off x="7946337" y="2649005"/>
              <a:ext cx="48052" cy="1905952"/>
            </a:xfrm>
            <a:prstGeom prst="curvedConnector3">
              <a:avLst>
                <a:gd name="adj1" fmla="val 1450647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71151" y="1271870"/>
            <a:ext cx="845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Now I can </a:t>
            </a:r>
            <a:r>
              <a:rPr lang="en-US" sz="2000">
                <a:solidFill>
                  <a:srgbClr val="6600CC"/>
                </a:solidFill>
              </a:rPr>
              <a:t>traverse </a:t>
            </a:r>
            <a:r>
              <a:rPr lang="en-US" sz="2000"/>
              <a:t>in both directions!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25" name="Text Box 4"/>
          <p:cNvSpPr txBox="1">
            <a:spLocks noChangeArrowheads="1"/>
          </p:cNvSpPr>
          <p:nvPr/>
        </p:nvSpPr>
        <p:spPr bwMode="auto">
          <a:xfrm>
            <a:off x="304800" y="756398"/>
            <a:ext cx="845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And, if I like, I can have a </a:t>
            </a:r>
            <a:r>
              <a:rPr lang="en-US" sz="2000">
                <a:solidFill>
                  <a:srgbClr val="FF0000"/>
                </a:solidFill>
              </a:rPr>
              <a:t>tail pointer </a:t>
            </a:r>
            <a:r>
              <a:rPr lang="en-US" sz="2000"/>
              <a:t>too!</a:t>
            </a:r>
            <a:endParaRPr lang="en-US" sz="200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87748" y="3077188"/>
            <a:ext cx="748923" cy="644992"/>
            <a:chOff x="1318425" y="3058952"/>
            <a:chExt cx="748923" cy="644992"/>
          </a:xfrm>
        </p:grpSpPr>
        <p:sp>
          <p:nvSpPr>
            <p:cNvPr id="126" name="Text Box 3"/>
            <p:cNvSpPr txBox="1">
              <a:spLocks noChangeArrowheads="1"/>
            </p:cNvSpPr>
            <p:nvPr/>
          </p:nvSpPr>
          <p:spPr bwMode="auto">
            <a:xfrm>
              <a:off x="1464352" y="3058952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tail</a:t>
              </a:r>
              <a:endParaRPr lang="en-US" sz="140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32" name="Rectangle 4"/>
            <p:cNvSpPr>
              <a:spLocks noChangeArrowheads="1"/>
            </p:cNvSpPr>
            <p:nvPr/>
          </p:nvSpPr>
          <p:spPr bwMode="auto">
            <a:xfrm>
              <a:off x="1340253" y="3372174"/>
              <a:ext cx="704615" cy="278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318425" y="3334612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800"/>
            </a:p>
          </p:txBody>
        </p:sp>
      </p:grpSp>
      <p:cxnSp>
        <p:nvCxnSpPr>
          <p:cNvPr id="148" name="Curved Connector 147"/>
          <p:cNvCxnSpPr>
            <a:stCxn id="132" idx="3"/>
            <a:endCxn id="92" idx="1"/>
          </p:cNvCxnSpPr>
          <p:nvPr/>
        </p:nvCxnSpPr>
        <p:spPr bwMode="auto">
          <a:xfrm>
            <a:off x="5814191" y="3529620"/>
            <a:ext cx="686548" cy="170780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2638475" y="2012255"/>
            <a:ext cx="216116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Node *p;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p = </a:t>
            </a:r>
            <a:r>
              <a:rPr lang="en-US" sz="1800">
                <a:solidFill>
                  <a:srgbClr val="008080"/>
                </a:solidFill>
              </a:rPr>
              <a:t>tail</a:t>
            </a:r>
            <a:r>
              <a:rPr lang="en-US" sz="1800"/>
              <a:t>;</a:t>
            </a:r>
          </a:p>
          <a:p>
            <a:pPr algn="l"/>
            <a:r>
              <a:rPr lang="en-US" sz="1800"/>
              <a:t>while (p != </a:t>
            </a:r>
            <a:r>
              <a:rPr lang="en-US" sz="1800" err="1">
                <a:solidFill>
                  <a:srgbClr val="FF0000"/>
                </a:solidFill>
              </a:rPr>
              <a:t>nullptr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</a:t>
            </a:r>
            <a:r>
              <a:rPr lang="en-US" sz="1800" err="1"/>
              <a:t>cout</a:t>
            </a:r>
            <a:r>
              <a:rPr lang="en-US" sz="1800"/>
              <a:t> &lt;&lt; p-&gt;value;</a:t>
            </a:r>
          </a:p>
          <a:p>
            <a:pPr algn="l"/>
            <a:r>
              <a:rPr lang="en-US" sz="1800"/>
              <a:t>    p = p-&gt;</a:t>
            </a:r>
            <a:r>
              <a:rPr lang="en-US" sz="1800" err="1">
                <a:solidFill>
                  <a:srgbClr val="008080"/>
                </a:solidFill>
              </a:rPr>
              <a:t>prev</a:t>
            </a:r>
            <a:r>
              <a:rPr lang="en-US" sz="1800"/>
              <a:t>;</a:t>
            </a: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04800" y="2012255"/>
            <a:ext cx="216116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/>
              <a:t>Node *p;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p = </a:t>
            </a:r>
            <a:r>
              <a:rPr lang="en-US" sz="1800">
                <a:solidFill>
                  <a:srgbClr val="FF0000"/>
                </a:solidFill>
              </a:rPr>
              <a:t>head</a:t>
            </a:r>
            <a:r>
              <a:rPr lang="en-US" sz="1800"/>
              <a:t>;</a:t>
            </a:r>
          </a:p>
          <a:p>
            <a:pPr algn="l"/>
            <a:r>
              <a:rPr lang="en-US" sz="1800"/>
              <a:t>while (p != </a:t>
            </a:r>
            <a:r>
              <a:rPr lang="en-US" sz="1800" err="1">
                <a:solidFill>
                  <a:srgbClr val="FF0000"/>
                </a:solidFill>
              </a:rPr>
              <a:t>nullptr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</a:t>
            </a:r>
            <a:r>
              <a:rPr lang="en-US" sz="1800" err="1"/>
              <a:t>cout</a:t>
            </a:r>
            <a:r>
              <a:rPr lang="en-US" sz="1800"/>
              <a:t> &lt;&lt; p-&gt;value;</a:t>
            </a:r>
          </a:p>
          <a:p>
            <a:pPr algn="l"/>
            <a:r>
              <a:rPr lang="en-US" sz="1800"/>
              <a:t>    p = p-&gt;</a:t>
            </a:r>
            <a:r>
              <a:rPr lang="en-US" sz="1800">
                <a:solidFill>
                  <a:srgbClr val="FF0000"/>
                </a:solidFill>
              </a:rPr>
              <a:t>next</a:t>
            </a:r>
            <a:r>
              <a:rPr lang="en-US" sz="1800"/>
              <a:t>;</a:t>
            </a: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153" name="Text Box 4"/>
          <p:cNvSpPr txBox="1">
            <a:spLocks noChangeArrowheads="1"/>
          </p:cNvSpPr>
          <p:nvPr/>
        </p:nvSpPr>
        <p:spPr bwMode="auto">
          <a:xfrm>
            <a:off x="407367" y="4689115"/>
            <a:ext cx="52897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Of course, now we’re going to have to </a:t>
            </a:r>
            <a:br>
              <a:rPr lang="en-US" sz="2000"/>
            </a:br>
            <a:r>
              <a:rPr lang="en-US" sz="2000">
                <a:solidFill>
                  <a:srgbClr val="FF0000"/>
                </a:solidFill>
              </a:rPr>
              <a:t>link up lots of additional pointers</a:t>
            </a:r>
            <a:r>
              <a:rPr lang="en-US" sz="2000"/>
              <a:t>…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54" name="Text Box 4"/>
          <p:cNvSpPr txBox="1">
            <a:spLocks noChangeArrowheads="1"/>
          </p:cNvSpPr>
          <p:nvPr/>
        </p:nvSpPr>
        <p:spPr bwMode="auto">
          <a:xfrm>
            <a:off x="444427" y="5622654"/>
            <a:ext cx="52897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But nothing comes free in life! </a:t>
            </a:r>
            <a:r>
              <a:rPr lang="en-US" sz="2000">
                <a:sym typeface="Wingdings" panose="05000000000000000000" pitchFamily="2" charset="2"/>
              </a:rPr>
              <a:t>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2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5" grpId="0"/>
      <p:bldP spid="6" grpId="0" animBg="1"/>
      <p:bldP spid="152" grpId="0" animBg="1"/>
      <p:bldP spid="153" grpId="0"/>
      <p:bldP spid="15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DA99-A19F-4303-B2FE-01A0F76C70BE}" type="slidenum">
              <a:rPr lang="en-US"/>
              <a:pPr/>
              <a:t>66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47140"/>
            <a:ext cx="8839200" cy="1143000"/>
          </a:xfrm>
        </p:spPr>
        <p:txBody>
          <a:bodyPr/>
          <a:lstStyle/>
          <a:p>
            <a:r>
              <a:rPr lang="en-US" sz="3600"/>
              <a:t>Doubly-linked Lists: What Changes?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304800" y="1022570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Every time we </a:t>
            </a:r>
            <a:r>
              <a:rPr lang="en-US">
                <a:solidFill>
                  <a:srgbClr val="990000"/>
                </a:solidFill>
              </a:rPr>
              <a:t>insert a new node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>
                <a:solidFill>
                  <a:srgbClr val="990000"/>
                </a:solidFill>
              </a:rPr>
              <a:t>delete an existing node</a:t>
            </a:r>
            <a:r>
              <a:rPr lang="en-US">
                <a:solidFill>
                  <a:schemeClr val="tx1"/>
                </a:solidFill>
              </a:rPr>
              <a:t>, we must update </a:t>
            </a:r>
            <a:r>
              <a:rPr lang="en-US" i="1">
                <a:solidFill>
                  <a:srgbClr val="006666"/>
                </a:solidFill>
              </a:rPr>
              <a:t>three</a:t>
            </a:r>
            <a:r>
              <a:rPr lang="en-US">
                <a:solidFill>
                  <a:schemeClr val="tx1"/>
                </a:solidFill>
              </a:rPr>
              <a:t> sets of pointers: 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524000" y="1952625"/>
            <a:ext cx="67104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1. The new node’s next and previous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pointers. </a:t>
            </a:r>
          </a:p>
          <a:p>
            <a:pPr algn="l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2. The previous node’s next pointer.</a:t>
            </a:r>
            <a:endParaRPr lang="en-US">
              <a:solidFill>
                <a:schemeClr val="accent2"/>
              </a:solidFill>
              <a:cs typeface="Courier New" pitchFamily="49" charset="0"/>
            </a:endParaRPr>
          </a:p>
          <a:p>
            <a:pPr algn="l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3. The following node’s previous pointer.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1833563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1843088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6248400" y="4598333"/>
            <a:ext cx="26643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And of course, we still have </a:t>
            </a:r>
            <a:r>
              <a:rPr lang="en-US" sz="2000">
                <a:solidFill>
                  <a:srgbClr val="FF0000"/>
                </a:solidFill>
              </a:rPr>
              <a:t>special cases</a:t>
            </a:r>
            <a:r>
              <a:rPr lang="en-US" sz="2000">
                <a:solidFill>
                  <a:schemeClr val="tx1"/>
                </a:solidFill>
              </a:rPr>
              <a:t> if we insert or delete nodes at the top or the bottom of the list. </a:t>
            </a:r>
          </a:p>
        </p:txBody>
      </p:sp>
      <p:grpSp>
        <p:nvGrpSpPr>
          <p:cNvPr id="254990" name="Group 14"/>
          <p:cNvGrpSpPr>
            <a:grpSpLocks/>
          </p:cNvGrpSpPr>
          <p:nvPr/>
        </p:nvGrpSpPr>
        <p:grpSpPr bwMode="auto">
          <a:xfrm>
            <a:off x="381000" y="4791075"/>
            <a:ext cx="1143000" cy="1600200"/>
            <a:chOff x="384" y="3120"/>
            <a:chExt cx="720" cy="1008"/>
          </a:xfrm>
        </p:grpSpPr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384" y="3120"/>
              <a:ext cx="720" cy="100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8" name="Rectangle 12"/>
            <p:cNvSpPr>
              <a:spLocks noChangeArrowheads="1"/>
            </p:cNvSpPr>
            <p:nvPr/>
          </p:nvSpPr>
          <p:spPr bwMode="auto">
            <a:xfrm>
              <a:off x="480" y="3348"/>
              <a:ext cx="528" cy="1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9" name="Text Box 13"/>
            <p:cNvSpPr txBox="1">
              <a:spLocks noChangeArrowheads="1"/>
            </p:cNvSpPr>
            <p:nvPr/>
          </p:nvSpPr>
          <p:spPr bwMode="auto">
            <a:xfrm>
              <a:off x="426" y="3177"/>
              <a:ext cx="6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Head Ptr</a:t>
              </a:r>
            </a:p>
          </p:txBody>
        </p:sp>
      </p:grpSp>
      <p:sp>
        <p:nvSpPr>
          <p:cNvPr id="254999" name="Line 23"/>
          <p:cNvSpPr>
            <a:spLocks noChangeShapeType="1"/>
          </p:cNvSpPr>
          <p:nvPr/>
        </p:nvSpPr>
        <p:spPr bwMode="auto">
          <a:xfrm>
            <a:off x="1066800" y="52959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0" name="Text Box 24"/>
          <p:cNvSpPr txBox="1">
            <a:spLocks noChangeArrowheads="1"/>
          </p:cNvSpPr>
          <p:nvPr/>
        </p:nvSpPr>
        <p:spPr bwMode="auto">
          <a:xfrm>
            <a:off x="5318125" y="37036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600"/>
          </a:p>
        </p:txBody>
      </p:sp>
      <p:grpSp>
        <p:nvGrpSpPr>
          <p:cNvPr id="255002" name="Group 26"/>
          <p:cNvGrpSpPr>
            <a:grpSpLocks/>
          </p:cNvGrpSpPr>
          <p:nvPr/>
        </p:nvGrpSpPr>
        <p:grpSpPr bwMode="auto">
          <a:xfrm>
            <a:off x="1800225" y="5181600"/>
            <a:ext cx="1295400" cy="847725"/>
            <a:chOff x="2400" y="2448"/>
            <a:chExt cx="816" cy="534"/>
          </a:xfrm>
        </p:grpSpPr>
        <p:grpSp>
          <p:nvGrpSpPr>
            <p:cNvPr id="254998" name="Group 22"/>
            <p:cNvGrpSpPr>
              <a:grpSpLocks/>
            </p:cNvGrpSpPr>
            <p:nvPr/>
          </p:nvGrpSpPr>
          <p:grpSpPr bwMode="auto">
            <a:xfrm>
              <a:off x="2400" y="2448"/>
              <a:ext cx="816" cy="534"/>
              <a:chOff x="2400" y="2448"/>
              <a:chExt cx="816" cy="534"/>
            </a:xfrm>
          </p:grpSpPr>
          <p:sp>
            <p:nvSpPr>
              <p:cNvPr id="254991" name="Rectangle 15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2" name="Rectangle 16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3" name="Rectangle 17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4" name="Rectangle 18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5" name="Text Box 19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4996" name="Text Box 20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4997" name="Text Box 21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01" name="Text Box 25"/>
            <p:cNvSpPr txBox="1">
              <a:spLocks noChangeArrowheads="1"/>
            </p:cNvSpPr>
            <p:nvPr/>
          </p:nvSpPr>
          <p:spPr bwMode="auto">
            <a:xfrm>
              <a:off x="2816" y="246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Bill</a:t>
              </a:r>
            </a:p>
          </p:txBody>
        </p:sp>
      </p:grpSp>
      <p:grpSp>
        <p:nvGrpSpPr>
          <p:cNvPr id="255013" name="Group 37"/>
          <p:cNvGrpSpPr>
            <a:grpSpLocks/>
          </p:cNvGrpSpPr>
          <p:nvPr/>
        </p:nvGrpSpPr>
        <p:grpSpPr bwMode="auto">
          <a:xfrm>
            <a:off x="3352800" y="5172075"/>
            <a:ext cx="1339850" cy="847725"/>
            <a:chOff x="3792" y="2400"/>
            <a:chExt cx="844" cy="534"/>
          </a:xfrm>
        </p:grpSpPr>
        <p:grpSp>
          <p:nvGrpSpPr>
            <p:cNvPr id="255004" name="Group 28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255005" name="Rectangle 29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6" name="Rectangle 30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7" name="Rectangle 31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8" name="Rectangle 32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9" name="Text Box 33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5010" name="Text Box 34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5011" name="Text Box 35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12" name="Text Box 36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Jane</a:t>
              </a:r>
            </a:p>
          </p:txBody>
        </p:sp>
      </p:grpSp>
      <p:grpSp>
        <p:nvGrpSpPr>
          <p:cNvPr id="255014" name="Group 38"/>
          <p:cNvGrpSpPr>
            <a:grpSpLocks/>
          </p:cNvGrpSpPr>
          <p:nvPr/>
        </p:nvGrpSpPr>
        <p:grpSpPr bwMode="auto">
          <a:xfrm>
            <a:off x="4905375" y="5172075"/>
            <a:ext cx="1339850" cy="847725"/>
            <a:chOff x="3792" y="2400"/>
            <a:chExt cx="844" cy="534"/>
          </a:xfrm>
        </p:grpSpPr>
        <p:grpSp>
          <p:nvGrpSpPr>
            <p:cNvPr id="255015" name="Group 39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255016" name="Rectangle 40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7" name="Rectangle 41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8" name="Rectangle 42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9" name="Rectangle 43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20" name="Text Box 44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5021" name="Text Box 45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5022" name="Text Box 46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23" name="Text Box 47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Myk</a:t>
              </a:r>
            </a:p>
          </p:txBody>
        </p:sp>
      </p:grpSp>
      <p:sp>
        <p:nvSpPr>
          <p:cNvPr id="255024" name="Line 48"/>
          <p:cNvSpPr>
            <a:spLocks noChangeShapeType="1"/>
          </p:cNvSpPr>
          <p:nvPr/>
        </p:nvSpPr>
        <p:spPr bwMode="auto">
          <a:xfrm>
            <a:off x="2840038" y="5610225"/>
            <a:ext cx="538162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25" name="Line 49"/>
          <p:cNvSpPr>
            <a:spLocks noChangeShapeType="1"/>
          </p:cNvSpPr>
          <p:nvPr/>
        </p:nvSpPr>
        <p:spPr bwMode="auto">
          <a:xfrm>
            <a:off x="4373563" y="5610225"/>
            <a:ext cx="538162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27" name="Text Box 51"/>
          <p:cNvSpPr txBox="1">
            <a:spLocks noChangeArrowheads="1"/>
          </p:cNvSpPr>
          <p:nvPr/>
        </p:nvSpPr>
        <p:spPr bwMode="auto">
          <a:xfrm>
            <a:off x="5505450" y="5441950"/>
            <a:ext cx="7393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err="1">
                <a:solidFill>
                  <a:srgbClr val="FF0000"/>
                </a:solidFill>
              </a:rPr>
              <a:t>nullptr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255028" name="AutoShape 52"/>
          <p:cNvCxnSpPr>
            <a:cxnSpLocks noChangeShapeType="1"/>
            <a:stCxn id="255029" idx="2"/>
            <a:endCxn id="255031" idx="2"/>
          </p:cNvCxnSpPr>
          <p:nvPr/>
        </p:nvCxnSpPr>
        <p:spPr bwMode="auto">
          <a:xfrm rot="5400000">
            <a:off x="5061745" y="5196681"/>
            <a:ext cx="131762" cy="1482725"/>
          </a:xfrm>
          <a:prstGeom prst="curvedConnector3">
            <a:avLst>
              <a:gd name="adj1" fmla="val 273495"/>
            </a:avLst>
          </a:prstGeom>
          <a:noFill/>
          <a:ln w="25400">
            <a:solidFill>
              <a:srgbClr val="0000FF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29" name="Text Box 53"/>
          <p:cNvSpPr txBox="1">
            <a:spLocks noChangeArrowheads="1"/>
          </p:cNvSpPr>
          <p:nvPr/>
        </p:nvSpPr>
        <p:spPr bwMode="auto">
          <a:xfrm>
            <a:off x="5730875" y="5414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255031" name="Text Box 55"/>
          <p:cNvSpPr txBox="1">
            <a:spLocks noChangeArrowheads="1"/>
          </p:cNvSpPr>
          <p:nvPr/>
        </p:nvSpPr>
        <p:spPr bwMode="auto">
          <a:xfrm>
            <a:off x="4248150" y="55467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255032" name="AutoShape 56"/>
          <p:cNvCxnSpPr>
            <a:cxnSpLocks noChangeShapeType="1"/>
          </p:cNvCxnSpPr>
          <p:nvPr/>
        </p:nvCxnSpPr>
        <p:spPr bwMode="auto">
          <a:xfrm rot="5400000">
            <a:off x="3418681" y="5210969"/>
            <a:ext cx="131763" cy="1482725"/>
          </a:xfrm>
          <a:prstGeom prst="curvedConnector3">
            <a:avLst>
              <a:gd name="adj1" fmla="val 273495"/>
            </a:avLst>
          </a:prstGeom>
          <a:noFill/>
          <a:ln w="25400">
            <a:solidFill>
              <a:srgbClr val="0000FF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5033" name="Group 57"/>
          <p:cNvGrpSpPr>
            <a:grpSpLocks/>
          </p:cNvGrpSpPr>
          <p:nvPr/>
        </p:nvGrpSpPr>
        <p:grpSpPr bwMode="auto">
          <a:xfrm>
            <a:off x="2590800" y="3495675"/>
            <a:ext cx="1339850" cy="847725"/>
            <a:chOff x="3792" y="2400"/>
            <a:chExt cx="844" cy="534"/>
          </a:xfrm>
        </p:grpSpPr>
        <p:grpSp>
          <p:nvGrpSpPr>
            <p:cNvPr id="255034" name="Group 58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255035" name="Rectangle 59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6" name="Rectangle 60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7" name="Rectangle 61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8" name="Rectangle 62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9" name="Text Box 63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5040" name="Text Box 64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5041" name="Text Box 65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42" name="Text Box 66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Dave</a:t>
              </a:r>
            </a:p>
          </p:txBody>
        </p:sp>
      </p:grp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2381250" y="5695950"/>
            <a:ext cx="7393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err="1">
                <a:solidFill>
                  <a:srgbClr val="FF0000"/>
                </a:solidFill>
              </a:rPr>
              <a:t>nullptr</a:t>
            </a:r>
            <a:endParaRPr lang="en-US" sz="1400">
              <a:solidFill>
                <a:srgbClr val="FF0000"/>
              </a:solidFill>
            </a:endParaRPr>
          </a:p>
        </p:txBody>
      </p:sp>
      <p:grpSp>
        <p:nvGrpSpPr>
          <p:cNvPr id="255046" name="Group 70"/>
          <p:cNvGrpSpPr>
            <a:grpSpLocks/>
          </p:cNvGrpSpPr>
          <p:nvPr/>
        </p:nvGrpSpPr>
        <p:grpSpPr bwMode="auto">
          <a:xfrm>
            <a:off x="3255963" y="4483100"/>
            <a:ext cx="1670050" cy="546100"/>
            <a:chOff x="2051" y="2619"/>
            <a:chExt cx="1052" cy="344"/>
          </a:xfrm>
        </p:grpSpPr>
        <p:sp>
          <p:nvSpPr>
            <p:cNvPr id="255043" name="Line 67"/>
            <p:cNvSpPr>
              <a:spLocks noChangeShapeType="1"/>
            </p:cNvSpPr>
            <p:nvPr/>
          </p:nvSpPr>
          <p:spPr bwMode="auto">
            <a:xfrm>
              <a:off x="2051" y="2627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45" name="Text Box 69"/>
            <p:cNvSpPr txBox="1">
              <a:spLocks noChangeArrowheads="1"/>
            </p:cNvSpPr>
            <p:nvPr/>
          </p:nvSpPr>
          <p:spPr bwMode="auto">
            <a:xfrm>
              <a:off x="2067" y="2619"/>
              <a:ext cx="10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Insert here!</a:t>
              </a:r>
            </a:p>
          </p:txBody>
        </p:sp>
      </p:grpSp>
      <p:sp>
        <p:nvSpPr>
          <p:cNvPr id="255050" name="Line 74"/>
          <p:cNvSpPr>
            <a:spLocks noChangeShapeType="1"/>
          </p:cNvSpPr>
          <p:nvPr/>
        </p:nvSpPr>
        <p:spPr bwMode="auto">
          <a:xfrm>
            <a:off x="1239838" y="2185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52" name="Text Box 76"/>
          <p:cNvSpPr txBox="1">
            <a:spLocks noChangeArrowheads="1"/>
          </p:cNvSpPr>
          <p:nvPr/>
        </p:nvSpPr>
        <p:spPr bwMode="auto">
          <a:xfrm>
            <a:off x="1824038" y="6216650"/>
            <a:ext cx="1063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Previous</a:t>
            </a:r>
          </a:p>
          <a:p>
            <a:r>
              <a:rPr lang="en-US" sz="1800">
                <a:solidFill>
                  <a:srgbClr val="990000"/>
                </a:solidFill>
              </a:rPr>
              <a:t>Node</a:t>
            </a:r>
          </a:p>
        </p:txBody>
      </p:sp>
      <p:sp>
        <p:nvSpPr>
          <p:cNvPr id="255053" name="Text Box 77"/>
          <p:cNvSpPr txBox="1">
            <a:spLocks noChangeArrowheads="1"/>
          </p:cNvSpPr>
          <p:nvPr/>
        </p:nvSpPr>
        <p:spPr bwMode="auto">
          <a:xfrm>
            <a:off x="3459163" y="6216650"/>
            <a:ext cx="1147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Following</a:t>
            </a:r>
          </a:p>
          <a:p>
            <a:r>
              <a:rPr lang="en-US" sz="1800">
                <a:solidFill>
                  <a:srgbClr val="990000"/>
                </a:solidFill>
              </a:rPr>
              <a:t>Node</a:t>
            </a:r>
          </a:p>
        </p:txBody>
      </p:sp>
      <p:sp>
        <p:nvSpPr>
          <p:cNvPr id="255059" name="Line 83"/>
          <p:cNvSpPr>
            <a:spLocks noChangeShapeType="1"/>
          </p:cNvSpPr>
          <p:nvPr/>
        </p:nvSpPr>
        <p:spPr bwMode="auto">
          <a:xfrm>
            <a:off x="1235075" y="2546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0" name="Freeform 84"/>
          <p:cNvSpPr>
            <a:spLocks/>
          </p:cNvSpPr>
          <p:nvPr/>
        </p:nvSpPr>
        <p:spPr bwMode="auto">
          <a:xfrm>
            <a:off x="2120900" y="3505200"/>
            <a:ext cx="698500" cy="2133600"/>
          </a:xfrm>
          <a:custGeom>
            <a:avLst/>
            <a:gdLst>
              <a:gd name="T0" fmla="*/ 440 w 440"/>
              <a:gd name="T1" fmla="*/ 1344 h 1344"/>
              <a:gd name="T2" fmla="*/ 104 w 440"/>
              <a:gd name="T3" fmla="*/ 864 h 1344"/>
              <a:gd name="T4" fmla="*/ 8 w 440"/>
              <a:gd name="T5" fmla="*/ 480 h 1344"/>
              <a:gd name="T6" fmla="*/ 56 w 440"/>
              <a:gd name="T7" fmla="*/ 144 h 1344"/>
              <a:gd name="T8" fmla="*/ 296 w 440"/>
              <a:gd name="T9" fmla="*/ 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1344">
                <a:moveTo>
                  <a:pt x="440" y="1344"/>
                </a:moveTo>
                <a:cubicBezTo>
                  <a:pt x="308" y="1176"/>
                  <a:pt x="176" y="1008"/>
                  <a:pt x="104" y="864"/>
                </a:cubicBezTo>
                <a:cubicBezTo>
                  <a:pt x="32" y="720"/>
                  <a:pt x="16" y="600"/>
                  <a:pt x="8" y="480"/>
                </a:cubicBezTo>
                <a:cubicBezTo>
                  <a:pt x="0" y="360"/>
                  <a:pt x="8" y="224"/>
                  <a:pt x="56" y="144"/>
                </a:cubicBezTo>
                <a:cubicBezTo>
                  <a:pt x="104" y="64"/>
                  <a:pt x="200" y="32"/>
                  <a:pt x="296" y="0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1" name="Line 85"/>
          <p:cNvSpPr>
            <a:spLocks noChangeShapeType="1"/>
          </p:cNvSpPr>
          <p:nvPr/>
        </p:nvSpPr>
        <p:spPr bwMode="auto">
          <a:xfrm>
            <a:off x="1250950" y="2879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2" name="Freeform 86"/>
          <p:cNvSpPr>
            <a:spLocks/>
          </p:cNvSpPr>
          <p:nvPr/>
        </p:nvSpPr>
        <p:spPr bwMode="auto">
          <a:xfrm>
            <a:off x="3873500" y="3505200"/>
            <a:ext cx="609600" cy="2362200"/>
          </a:xfrm>
          <a:custGeom>
            <a:avLst/>
            <a:gdLst>
              <a:gd name="T0" fmla="*/ 296 w 384"/>
              <a:gd name="T1" fmla="*/ 1488 h 1488"/>
              <a:gd name="T2" fmla="*/ 8 w 384"/>
              <a:gd name="T3" fmla="*/ 1248 h 1488"/>
              <a:gd name="T4" fmla="*/ 344 w 384"/>
              <a:gd name="T5" fmla="*/ 432 h 1488"/>
              <a:gd name="T6" fmla="*/ 248 w 384"/>
              <a:gd name="T7" fmla="*/ 96 h 1488"/>
              <a:gd name="T8" fmla="*/ 8 w 384"/>
              <a:gd name="T9" fmla="*/ 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1488">
                <a:moveTo>
                  <a:pt x="296" y="1488"/>
                </a:moveTo>
                <a:cubicBezTo>
                  <a:pt x="148" y="1456"/>
                  <a:pt x="0" y="1424"/>
                  <a:pt x="8" y="1248"/>
                </a:cubicBezTo>
                <a:cubicBezTo>
                  <a:pt x="16" y="1072"/>
                  <a:pt x="304" y="624"/>
                  <a:pt x="344" y="432"/>
                </a:cubicBezTo>
                <a:cubicBezTo>
                  <a:pt x="384" y="240"/>
                  <a:pt x="304" y="168"/>
                  <a:pt x="248" y="96"/>
                </a:cubicBezTo>
                <a:cubicBezTo>
                  <a:pt x="192" y="24"/>
                  <a:pt x="100" y="12"/>
                  <a:pt x="8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5" name="Line 89"/>
          <p:cNvSpPr>
            <a:spLocks noChangeShapeType="1"/>
          </p:cNvSpPr>
          <p:nvPr/>
        </p:nvSpPr>
        <p:spPr bwMode="auto">
          <a:xfrm>
            <a:off x="2819400" y="5622925"/>
            <a:ext cx="538163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6" name="Freeform 90"/>
          <p:cNvSpPr>
            <a:spLocks/>
          </p:cNvSpPr>
          <p:nvPr/>
        </p:nvSpPr>
        <p:spPr bwMode="auto">
          <a:xfrm>
            <a:off x="3073400" y="3886200"/>
            <a:ext cx="1257300" cy="1295400"/>
          </a:xfrm>
          <a:custGeom>
            <a:avLst/>
            <a:gdLst>
              <a:gd name="T0" fmla="*/ 224 w 792"/>
              <a:gd name="T1" fmla="*/ 0 h 816"/>
              <a:gd name="T2" fmla="*/ 704 w 792"/>
              <a:gd name="T3" fmla="*/ 144 h 816"/>
              <a:gd name="T4" fmla="*/ 752 w 792"/>
              <a:gd name="T5" fmla="*/ 240 h 816"/>
              <a:gd name="T6" fmla="*/ 656 w 792"/>
              <a:gd name="T7" fmla="*/ 336 h 816"/>
              <a:gd name="T8" fmla="*/ 80 w 792"/>
              <a:gd name="T9" fmla="*/ 672 h 816"/>
              <a:gd name="T10" fmla="*/ 176 w 792"/>
              <a:gd name="T11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2" h="816">
                <a:moveTo>
                  <a:pt x="224" y="0"/>
                </a:moveTo>
                <a:cubicBezTo>
                  <a:pt x="420" y="52"/>
                  <a:pt x="616" y="104"/>
                  <a:pt x="704" y="144"/>
                </a:cubicBezTo>
                <a:cubicBezTo>
                  <a:pt x="792" y="184"/>
                  <a:pt x="760" y="208"/>
                  <a:pt x="752" y="240"/>
                </a:cubicBezTo>
                <a:cubicBezTo>
                  <a:pt x="744" y="272"/>
                  <a:pt x="768" y="264"/>
                  <a:pt x="656" y="336"/>
                </a:cubicBezTo>
                <a:cubicBezTo>
                  <a:pt x="544" y="408"/>
                  <a:pt x="160" y="592"/>
                  <a:pt x="80" y="672"/>
                </a:cubicBezTo>
                <a:cubicBezTo>
                  <a:pt x="0" y="752"/>
                  <a:pt x="88" y="784"/>
                  <a:pt x="176" y="816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5067" name="AutoShape 91"/>
          <p:cNvCxnSpPr>
            <a:cxnSpLocks noChangeShapeType="1"/>
          </p:cNvCxnSpPr>
          <p:nvPr/>
        </p:nvCxnSpPr>
        <p:spPr bwMode="auto">
          <a:xfrm rot="5400000">
            <a:off x="3418681" y="5220494"/>
            <a:ext cx="131763" cy="1482725"/>
          </a:xfrm>
          <a:prstGeom prst="curvedConnector3">
            <a:avLst>
              <a:gd name="adj1" fmla="val 273495"/>
            </a:avLst>
          </a:prstGeom>
          <a:noFill/>
          <a:ln w="25400">
            <a:solidFill>
              <a:srgbClr val="0000FF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68" name="Freeform 92"/>
          <p:cNvSpPr>
            <a:spLocks/>
          </p:cNvSpPr>
          <p:nvPr/>
        </p:nvSpPr>
        <p:spPr bwMode="auto">
          <a:xfrm>
            <a:off x="1778000" y="4191000"/>
            <a:ext cx="1866900" cy="990600"/>
          </a:xfrm>
          <a:custGeom>
            <a:avLst/>
            <a:gdLst>
              <a:gd name="T0" fmla="*/ 1136 w 1176"/>
              <a:gd name="T1" fmla="*/ 0 h 624"/>
              <a:gd name="T2" fmla="*/ 1136 w 1176"/>
              <a:gd name="T3" fmla="*/ 96 h 624"/>
              <a:gd name="T4" fmla="*/ 896 w 1176"/>
              <a:gd name="T5" fmla="*/ 336 h 624"/>
              <a:gd name="T6" fmla="*/ 416 w 1176"/>
              <a:gd name="T7" fmla="*/ 432 h 624"/>
              <a:gd name="T8" fmla="*/ 224 w 1176"/>
              <a:gd name="T9" fmla="*/ 384 h 624"/>
              <a:gd name="T10" fmla="*/ 32 w 1176"/>
              <a:gd name="T11" fmla="*/ 432 h 624"/>
              <a:gd name="T12" fmla="*/ 32 w 1176"/>
              <a:gd name="T13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6" h="624">
                <a:moveTo>
                  <a:pt x="1136" y="0"/>
                </a:moveTo>
                <a:cubicBezTo>
                  <a:pt x="1156" y="20"/>
                  <a:pt x="1176" y="40"/>
                  <a:pt x="1136" y="96"/>
                </a:cubicBezTo>
                <a:cubicBezTo>
                  <a:pt x="1096" y="152"/>
                  <a:pt x="1016" y="280"/>
                  <a:pt x="896" y="336"/>
                </a:cubicBezTo>
                <a:cubicBezTo>
                  <a:pt x="776" y="392"/>
                  <a:pt x="528" y="424"/>
                  <a:pt x="416" y="432"/>
                </a:cubicBezTo>
                <a:cubicBezTo>
                  <a:pt x="304" y="440"/>
                  <a:pt x="288" y="384"/>
                  <a:pt x="224" y="384"/>
                </a:cubicBezTo>
                <a:cubicBezTo>
                  <a:pt x="160" y="384"/>
                  <a:pt x="64" y="392"/>
                  <a:pt x="32" y="432"/>
                </a:cubicBezTo>
                <a:cubicBezTo>
                  <a:pt x="0" y="472"/>
                  <a:pt x="16" y="548"/>
                  <a:pt x="32" y="624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07066 -0.2421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-1210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53" dur="2000" fill="hold"/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05608 -0.2136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069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6" dur="2000" fill="hold"/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5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5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/>
      <p:bldP spid="254981" grpId="0" build="p"/>
      <p:bldP spid="254986" grpId="0" autoUpdateAnimBg="0"/>
      <p:bldP spid="255024" grpId="0" animBg="1"/>
      <p:bldP spid="255050" grpId="0" animBg="1"/>
      <p:bldP spid="255050" grpId="1" animBg="1"/>
      <p:bldP spid="255052" grpId="0"/>
      <p:bldP spid="255053" grpId="0"/>
      <p:bldP spid="255059" grpId="0" animBg="1"/>
      <p:bldP spid="255059" grpId="1" animBg="1"/>
      <p:bldP spid="255060" grpId="0" animBg="1"/>
      <p:bldP spid="255061" grpId="0" animBg="1"/>
      <p:bldP spid="255061" grpId="1" animBg="1"/>
      <p:bldP spid="255062" grpId="0" animBg="1"/>
      <p:bldP spid="255065" grpId="0" animBg="1"/>
      <p:bldP spid="255065" grpId="1" animBg="1"/>
      <p:bldP spid="255065" grpId="2" animBg="1"/>
      <p:bldP spid="255066" grpId="0" animBg="1"/>
      <p:bldP spid="25506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9636-4C4B-43BA-A3DE-B338DBC2BF3F}" type="slidenum">
              <a:rPr lang="en-US"/>
              <a:pPr/>
              <a:t>67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305125"/>
            <a:ext cx="7772400" cy="1143000"/>
          </a:xfrm>
        </p:spPr>
        <p:txBody>
          <a:bodyPr/>
          <a:lstStyle/>
          <a:p>
            <a:r>
              <a:rPr lang="en-US" sz="3200"/>
              <a:t>Linked List Cheat Sheet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6972300" y="155575"/>
            <a:ext cx="1830950" cy="190821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err="1"/>
              <a:t>struct</a:t>
            </a:r>
            <a:r>
              <a:rPr lang="en-US" sz="1800"/>
              <a:t> Node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string value;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Node *next;</a:t>
            </a:r>
          </a:p>
          <a:p>
            <a:pPr algn="l"/>
            <a:r>
              <a:rPr lang="en-US" sz="1800"/>
              <a:t>    Node  *</a:t>
            </a:r>
            <a:r>
              <a:rPr lang="en-US" sz="1800" err="1"/>
              <a:t>prev</a:t>
            </a:r>
            <a:r>
              <a:rPr lang="en-US" sz="1800"/>
              <a:t>;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679450" y="760413"/>
            <a:ext cx="482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Given a pointer to a node: </a:t>
            </a:r>
            <a:r>
              <a:rPr lang="en-US" sz="2000">
                <a:solidFill>
                  <a:srgbClr val="6600CC"/>
                </a:solidFill>
              </a:rPr>
              <a:t>Node *</a:t>
            </a:r>
            <a:r>
              <a:rPr lang="en-US" sz="2000" err="1">
                <a:solidFill>
                  <a:srgbClr val="6600CC"/>
                </a:solidFill>
              </a:rPr>
              <a:t>ptr</a:t>
            </a:r>
            <a:r>
              <a:rPr lang="en-US" sz="2000">
                <a:solidFill>
                  <a:srgbClr val="6600CC"/>
                </a:solidFill>
              </a:rPr>
              <a:t>;</a:t>
            </a:r>
            <a:endParaRPr lang="en-US" sz="900">
              <a:solidFill>
                <a:srgbClr val="6600CC"/>
              </a:solidFill>
            </a:endParaRPr>
          </a:p>
        </p:txBody>
      </p:sp>
      <p:sp>
        <p:nvSpPr>
          <p:cNvPr id="692232" name="Text Box 8"/>
          <p:cNvSpPr txBox="1">
            <a:spLocks noChangeArrowheads="1"/>
          </p:cNvSpPr>
          <p:nvPr/>
        </p:nvSpPr>
        <p:spPr bwMode="auto">
          <a:xfrm>
            <a:off x="0" y="3036888"/>
            <a:ext cx="59372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see if </a:t>
            </a:r>
            <a:r>
              <a:rPr lang="en-US" sz="1600" err="1">
                <a:solidFill>
                  <a:srgbClr val="6600CC"/>
                </a:solidFill>
              </a:rPr>
              <a:t>ptr</a:t>
            </a:r>
            <a:r>
              <a:rPr lang="en-US" sz="1600">
                <a:solidFill>
                  <a:srgbClr val="6600CC"/>
                </a:solidFill>
              </a:rPr>
              <a:t> points to the last node in a list: </a:t>
            </a:r>
          </a:p>
          <a:p>
            <a:r>
              <a:rPr lang="en-US" sz="1600"/>
              <a:t> if (</a:t>
            </a:r>
            <a:r>
              <a:rPr lang="en-US" sz="1600" err="1">
                <a:solidFill>
                  <a:srgbClr val="6600CC"/>
                </a:solidFill>
              </a:rPr>
              <a:t>ptr</a:t>
            </a:r>
            <a:r>
              <a:rPr lang="en-US" sz="1600">
                <a:solidFill>
                  <a:schemeClr val="tx1"/>
                </a:solidFill>
              </a:rPr>
              <a:t> != </a:t>
            </a:r>
            <a:r>
              <a:rPr lang="en-US" sz="1600" err="1">
                <a:solidFill>
                  <a:srgbClr val="FF0000"/>
                </a:solidFill>
              </a:rPr>
              <a:t>nullptr</a:t>
            </a:r>
            <a:r>
              <a:rPr lang="en-US" sz="1600"/>
              <a:t> &amp;&amp; </a:t>
            </a:r>
            <a:r>
              <a:rPr lang="en-US" sz="1600" err="1">
                <a:solidFill>
                  <a:srgbClr val="6600CC"/>
                </a:solidFill>
              </a:rPr>
              <a:t>ptr</a:t>
            </a:r>
            <a:r>
              <a:rPr lang="en-US" sz="1600">
                <a:solidFill>
                  <a:srgbClr val="6600CC"/>
                </a:solidFill>
              </a:rPr>
              <a:t>-&gt;next </a:t>
            </a:r>
            <a:r>
              <a:rPr lang="en-US" sz="1600"/>
              <a:t>== </a:t>
            </a:r>
            <a:r>
              <a:rPr lang="en-US" sz="1600" err="1">
                <a:solidFill>
                  <a:srgbClr val="FF0000"/>
                </a:solidFill>
              </a:rPr>
              <a:t>nullptr</a:t>
            </a:r>
            <a:r>
              <a:rPr lang="en-US" sz="1600"/>
              <a:t>)  </a:t>
            </a:r>
            <a:br>
              <a:rPr lang="en-US" sz="1600"/>
            </a:br>
            <a:r>
              <a:rPr lang="en-US" sz="1600"/>
              <a:t>then-</a:t>
            </a:r>
            <a:r>
              <a:rPr lang="en-US" sz="1600" err="1"/>
              <a:t>ptr</a:t>
            </a:r>
            <a:r>
              <a:rPr lang="en-US" sz="1600"/>
              <a:t>-points-to-last-node;</a:t>
            </a:r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77177" y="408463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get to the next node’s data:</a:t>
            </a:r>
          </a:p>
          <a:p>
            <a:r>
              <a:rPr lang="en-US" sz="1600"/>
              <a:t>if </a:t>
            </a:r>
            <a:r>
              <a:rPr lang="en-US" sz="1600">
                <a:solidFill>
                  <a:schemeClr val="tx1"/>
                </a:solidFill>
              </a:rPr>
              <a:t>(</a:t>
            </a:r>
            <a:r>
              <a:rPr lang="en-US" sz="1600" err="1">
                <a:solidFill>
                  <a:srgbClr val="6600CC"/>
                </a:solidFill>
              </a:rPr>
              <a:t>ptr</a:t>
            </a:r>
            <a:r>
              <a:rPr lang="en-US" sz="1600">
                <a:solidFill>
                  <a:srgbClr val="6600CC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</a:rPr>
              <a:t>!=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 err="1">
                <a:solidFill>
                  <a:srgbClr val="FF0000"/>
                </a:solidFill>
              </a:rPr>
              <a:t>nullptr</a:t>
            </a:r>
            <a:r>
              <a:rPr lang="en-US" sz="1600"/>
              <a:t> &amp;&amp; </a:t>
            </a:r>
            <a:r>
              <a:rPr lang="en-US" sz="1600" err="1">
                <a:solidFill>
                  <a:srgbClr val="6600CC"/>
                </a:solidFill>
              </a:rPr>
              <a:t>ptr</a:t>
            </a:r>
            <a:r>
              <a:rPr lang="en-US" sz="1600">
                <a:solidFill>
                  <a:srgbClr val="6600CC"/>
                </a:solidFill>
              </a:rPr>
              <a:t>-&gt;next </a:t>
            </a:r>
            <a:r>
              <a:rPr lang="en-US" sz="1600">
                <a:solidFill>
                  <a:srgbClr val="FF0000"/>
                </a:solidFill>
              </a:rPr>
              <a:t>!= </a:t>
            </a:r>
            <a:r>
              <a:rPr lang="en-US" sz="1600" err="1">
                <a:solidFill>
                  <a:srgbClr val="FF0000"/>
                </a:solidFill>
              </a:rPr>
              <a:t>nullptr</a:t>
            </a:r>
            <a:r>
              <a:rPr lang="en-US" sz="1600"/>
              <a:t>) </a:t>
            </a:r>
            <a:br>
              <a:rPr lang="en-US" sz="1600"/>
            </a:br>
            <a:r>
              <a:rPr lang="en-US" sz="1600" err="1"/>
              <a:t>cout</a:t>
            </a:r>
            <a:r>
              <a:rPr lang="en-US" sz="1600"/>
              <a:t> &lt;&lt; </a:t>
            </a:r>
            <a:r>
              <a:rPr lang="en-US" sz="1600" err="1"/>
              <a:t>ptr</a:t>
            </a:r>
            <a:r>
              <a:rPr lang="en-US" sz="1600"/>
              <a:t>-&gt;next-&gt;value;</a:t>
            </a:r>
          </a:p>
        </p:txBody>
      </p:sp>
      <p:sp>
        <p:nvSpPr>
          <p:cNvPr id="692234" name="Text Box 10"/>
          <p:cNvSpPr txBox="1">
            <a:spLocks noChangeArrowheads="1"/>
          </p:cNvSpPr>
          <p:nvPr/>
        </p:nvSpPr>
        <p:spPr bwMode="auto">
          <a:xfrm>
            <a:off x="5432425" y="2322513"/>
            <a:ext cx="371157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Does our traversal meet this requirement?</a:t>
            </a:r>
          </a:p>
          <a:p>
            <a:pPr algn="l"/>
            <a:endParaRPr lang="en-US" sz="1600">
              <a:solidFill>
                <a:srgbClr val="6600CC"/>
              </a:solidFill>
            </a:endParaRPr>
          </a:p>
          <a:p>
            <a:pPr algn="l"/>
            <a:r>
              <a:rPr lang="en-US" sz="1600"/>
              <a:t>        NODE *</a:t>
            </a:r>
            <a:r>
              <a:rPr lang="en-US" sz="1600" err="1">
                <a:solidFill>
                  <a:srgbClr val="6600CC"/>
                </a:solidFill>
              </a:rPr>
              <a:t>ptr</a:t>
            </a:r>
            <a:r>
              <a:rPr lang="en-US" sz="1600">
                <a:solidFill>
                  <a:srgbClr val="6600CC"/>
                </a:solidFill>
              </a:rPr>
              <a:t> </a:t>
            </a:r>
            <a:r>
              <a:rPr lang="en-US" sz="1600"/>
              <a:t>= head;</a:t>
            </a:r>
          </a:p>
          <a:p>
            <a:pPr algn="l"/>
            <a:r>
              <a:rPr lang="en-US" sz="1600"/>
              <a:t>        while (</a:t>
            </a:r>
            <a:r>
              <a:rPr lang="en-US" sz="1600" err="1">
                <a:solidFill>
                  <a:srgbClr val="6600CC"/>
                </a:solidFill>
              </a:rPr>
              <a:t>ptr</a:t>
            </a:r>
            <a:r>
              <a:rPr lang="en-US" sz="1600">
                <a:solidFill>
                  <a:srgbClr val="6600CC"/>
                </a:solidFill>
              </a:rPr>
              <a:t> </a:t>
            </a:r>
            <a:r>
              <a:rPr lang="en-US" sz="1600"/>
              <a:t>!= </a:t>
            </a:r>
            <a:r>
              <a:rPr lang="en-US" sz="1600" err="1">
                <a:solidFill>
                  <a:srgbClr val="FF0000"/>
                </a:solidFill>
              </a:rPr>
              <a:t>nullptr</a:t>
            </a:r>
            <a:r>
              <a:rPr lang="en-US" sz="1600"/>
              <a:t>)</a:t>
            </a:r>
          </a:p>
          <a:p>
            <a:pPr algn="l"/>
            <a:r>
              <a:rPr lang="en-US" sz="1600"/>
              <a:t>        {</a:t>
            </a:r>
          </a:p>
          <a:p>
            <a:pPr algn="l"/>
            <a:r>
              <a:rPr lang="en-US" sz="1600"/>
              <a:t>           </a:t>
            </a:r>
            <a:r>
              <a:rPr lang="en-US" sz="1600" err="1"/>
              <a:t>cout</a:t>
            </a:r>
            <a:r>
              <a:rPr lang="en-US" sz="1600"/>
              <a:t> &lt;&lt; </a:t>
            </a:r>
            <a:r>
              <a:rPr lang="en-US" sz="1600" err="1"/>
              <a:t>ptr</a:t>
            </a:r>
            <a:r>
              <a:rPr lang="en-US" sz="1600"/>
              <a:t>-&gt;value;</a:t>
            </a:r>
          </a:p>
          <a:p>
            <a:pPr algn="l"/>
            <a:r>
              <a:rPr lang="en-US" sz="1600"/>
              <a:t>           </a:t>
            </a:r>
            <a:r>
              <a:rPr lang="en-US" sz="1600" err="1"/>
              <a:t>ptr</a:t>
            </a:r>
            <a:r>
              <a:rPr lang="en-US" sz="1600"/>
              <a:t> = </a:t>
            </a:r>
            <a:r>
              <a:rPr lang="en-US" sz="1600" err="1"/>
              <a:t>ptr</a:t>
            </a:r>
            <a:r>
              <a:rPr lang="en-US" sz="1600"/>
              <a:t>-&gt;next;</a:t>
            </a:r>
          </a:p>
          <a:p>
            <a:pPr algn="l"/>
            <a:r>
              <a:rPr lang="en-US" sz="1600"/>
              <a:t>        }</a:t>
            </a:r>
          </a:p>
          <a:p>
            <a:pPr algn="l"/>
            <a:endParaRPr lang="en-US" sz="1600"/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-15875" y="503713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get the head node’s data:</a:t>
            </a:r>
          </a:p>
          <a:p>
            <a:pPr algn="l"/>
            <a:r>
              <a:rPr lang="en-US" sz="1600"/>
              <a:t>                        if (</a:t>
            </a:r>
            <a:r>
              <a:rPr lang="en-US" sz="1600">
                <a:solidFill>
                  <a:srgbClr val="6600CC"/>
                </a:solidFill>
              </a:rPr>
              <a:t>head</a:t>
            </a:r>
            <a:r>
              <a:rPr lang="en-US" sz="1600">
                <a:solidFill>
                  <a:schemeClr val="tx1"/>
                </a:solidFill>
              </a:rPr>
              <a:t> != </a:t>
            </a:r>
            <a:r>
              <a:rPr lang="en-US" sz="1600" err="1">
                <a:solidFill>
                  <a:srgbClr val="FF0000"/>
                </a:solidFill>
              </a:rPr>
              <a:t>nullptr</a:t>
            </a:r>
            <a:r>
              <a:rPr lang="en-US" sz="1600"/>
              <a:t>)   </a:t>
            </a:r>
            <a:br>
              <a:rPr lang="en-US" sz="1600"/>
            </a:br>
            <a:r>
              <a:rPr lang="en-US" sz="1600"/>
              <a:t>                              </a:t>
            </a:r>
            <a:r>
              <a:rPr lang="en-US" sz="1600" err="1"/>
              <a:t>cout</a:t>
            </a:r>
            <a:r>
              <a:rPr lang="en-US" sz="1600"/>
              <a:t> &lt;&lt; head-&gt;value;</a:t>
            </a:r>
          </a:p>
        </p:txBody>
      </p:sp>
      <p:sp>
        <p:nvSpPr>
          <p:cNvPr id="692236" name="Text Box 12"/>
          <p:cNvSpPr txBox="1">
            <a:spLocks noChangeArrowheads="1"/>
          </p:cNvSpPr>
          <p:nvPr/>
        </p:nvSpPr>
        <p:spPr bwMode="auto">
          <a:xfrm>
            <a:off x="355600" y="216058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advance </a:t>
            </a:r>
            <a:r>
              <a:rPr lang="en-US" sz="1600" err="1">
                <a:solidFill>
                  <a:srgbClr val="6600CC"/>
                </a:solidFill>
              </a:rPr>
              <a:t>ptr</a:t>
            </a:r>
            <a:r>
              <a:rPr lang="en-US" sz="1600">
                <a:solidFill>
                  <a:srgbClr val="6600CC"/>
                </a:solidFill>
              </a:rPr>
              <a:t> to the next node/end of the list:</a:t>
            </a:r>
          </a:p>
          <a:p>
            <a:pPr algn="l"/>
            <a:r>
              <a:rPr lang="en-US" sz="1600"/>
              <a:t>	         if (</a:t>
            </a:r>
            <a:r>
              <a:rPr lang="en-US" sz="1600" err="1">
                <a:solidFill>
                  <a:srgbClr val="6600CC"/>
                </a:solidFill>
              </a:rPr>
              <a:t>ptr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</a:rPr>
              <a:t>!=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 err="1">
                <a:solidFill>
                  <a:srgbClr val="FF0000"/>
                </a:solidFill>
              </a:rPr>
              <a:t>nullptr</a:t>
            </a:r>
            <a:r>
              <a:rPr lang="en-US" sz="1600"/>
              <a:t>)</a:t>
            </a:r>
          </a:p>
          <a:p>
            <a:pPr algn="l"/>
            <a:r>
              <a:rPr lang="en-US" sz="1600"/>
              <a:t>                              </a:t>
            </a:r>
            <a:r>
              <a:rPr lang="en-US" sz="1600" err="1"/>
              <a:t>ptr</a:t>
            </a:r>
            <a:r>
              <a:rPr lang="en-US" sz="1600"/>
              <a:t> = </a:t>
            </a:r>
            <a:r>
              <a:rPr lang="en-US" sz="1600" err="1"/>
              <a:t>ptr</a:t>
            </a:r>
            <a:r>
              <a:rPr lang="en-US" sz="1600"/>
              <a:t>-&gt;next;   </a:t>
            </a:r>
          </a:p>
        </p:txBody>
      </p:sp>
      <p:sp>
        <p:nvSpPr>
          <p:cNvPr id="692237" name="Text Box 13"/>
          <p:cNvSpPr txBox="1">
            <a:spLocks noChangeArrowheads="1"/>
          </p:cNvSpPr>
          <p:nvPr/>
        </p:nvSpPr>
        <p:spPr bwMode="auto">
          <a:xfrm>
            <a:off x="98425" y="1265238"/>
            <a:ext cx="6146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NEVER</a:t>
            </a:r>
            <a:r>
              <a:rPr lang="en-US" sz="1600">
                <a:solidFill>
                  <a:srgbClr val="6600CC"/>
                </a:solidFill>
              </a:rPr>
              <a:t> access a node’s data until </a:t>
            </a:r>
            <a:r>
              <a:rPr lang="en-US" sz="1600">
                <a:solidFill>
                  <a:srgbClr val="FF0000"/>
                </a:solidFill>
              </a:rPr>
              <a:t>validating its pointer</a:t>
            </a:r>
            <a:r>
              <a:rPr lang="en-US" sz="1600">
                <a:solidFill>
                  <a:srgbClr val="6600CC"/>
                </a:solidFill>
              </a:rPr>
              <a:t>:</a:t>
            </a:r>
          </a:p>
          <a:p>
            <a:pPr algn="l"/>
            <a:r>
              <a:rPr lang="en-US" sz="1600"/>
              <a:t>	              if (</a:t>
            </a:r>
            <a:r>
              <a:rPr lang="en-US" sz="1600" err="1">
                <a:solidFill>
                  <a:srgbClr val="6600CC"/>
                </a:solidFill>
              </a:rPr>
              <a:t>ptr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</a:rPr>
              <a:t>!=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 err="1">
                <a:solidFill>
                  <a:srgbClr val="FF0000"/>
                </a:solidFill>
              </a:rPr>
              <a:t>nullptr</a:t>
            </a:r>
            <a:r>
              <a:rPr lang="en-US" sz="1600"/>
              <a:t>) </a:t>
            </a:r>
            <a:br>
              <a:rPr lang="en-US" sz="1600"/>
            </a:br>
            <a:r>
              <a:rPr lang="en-US" sz="1600"/>
              <a:t>		    </a:t>
            </a:r>
            <a:r>
              <a:rPr lang="en-US" sz="1600" err="1"/>
              <a:t>cout</a:t>
            </a:r>
            <a:r>
              <a:rPr lang="en-US" sz="1600"/>
              <a:t> &lt;&lt; </a:t>
            </a:r>
            <a:r>
              <a:rPr lang="en-US" sz="1600" err="1"/>
              <a:t>ptr</a:t>
            </a:r>
            <a:r>
              <a:rPr lang="en-US" sz="1600"/>
              <a:t>-&gt;value;  </a:t>
            </a:r>
          </a:p>
        </p:txBody>
      </p:sp>
      <p:sp>
        <p:nvSpPr>
          <p:cNvPr id="692238" name="Text Box 14"/>
          <p:cNvSpPr txBox="1">
            <a:spLocks noChangeArrowheads="1"/>
          </p:cNvSpPr>
          <p:nvPr/>
        </p:nvSpPr>
        <p:spPr bwMode="auto">
          <a:xfrm>
            <a:off x="-73025" y="593248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check if a list is empty:</a:t>
            </a:r>
          </a:p>
          <a:p>
            <a:pPr algn="l"/>
            <a:r>
              <a:rPr lang="en-US" sz="1600"/>
              <a:t>                        if (</a:t>
            </a:r>
            <a:r>
              <a:rPr lang="en-US" sz="1600">
                <a:solidFill>
                  <a:srgbClr val="6600CC"/>
                </a:solidFill>
              </a:rPr>
              <a:t>head </a:t>
            </a:r>
            <a:r>
              <a:rPr lang="en-US" sz="1600">
                <a:solidFill>
                  <a:schemeClr val="tx1"/>
                </a:solidFill>
              </a:rPr>
              <a:t>==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 err="1">
                <a:solidFill>
                  <a:srgbClr val="FF0000"/>
                </a:solidFill>
              </a:rPr>
              <a:t>nullptr</a:t>
            </a:r>
            <a:r>
              <a:rPr lang="en-US" sz="1600"/>
              <a:t>)   </a:t>
            </a:r>
            <a:br>
              <a:rPr lang="en-US" sz="1600"/>
            </a:br>
            <a:r>
              <a:rPr lang="en-US" sz="1600"/>
              <a:t>                              </a:t>
            </a:r>
            <a:r>
              <a:rPr lang="en-US" sz="1600" err="1"/>
              <a:t>cout</a:t>
            </a:r>
            <a:r>
              <a:rPr lang="en-US" sz="1600"/>
              <a:t> &lt;&lt; “List is empty”;</a:t>
            </a:r>
          </a:p>
        </p:txBody>
      </p:sp>
      <p:sp>
        <p:nvSpPr>
          <p:cNvPr id="692239" name="AutoShape 15"/>
          <p:cNvSpPr>
            <a:spLocks noChangeArrowheads="1"/>
          </p:cNvSpPr>
          <p:nvPr/>
        </p:nvSpPr>
        <p:spPr bwMode="auto">
          <a:xfrm>
            <a:off x="3966588" y="1833563"/>
            <a:ext cx="3071374" cy="977900"/>
          </a:xfrm>
          <a:prstGeom prst="wedgeRoundRectCallout">
            <a:avLst>
              <a:gd name="adj1" fmla="val 48209"/>
              <a:gd name="adj2" fmla="val 1069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Notice that this check:</a:t>
            </a:r>
          </a:p>
          <a:p>
            <a:r>
              <a:rPr lang="en-US" sz="2000" err="1">
                <a:solidFill>
                  <a:srgbClr val="6600CC"/>
                </a:solidFill>
              </a:rPr>
              <a:t>ptr</a:t>
            </a:r>
            <a:r>
              <a:rPr lang="en-US" sz="2000">
                <a:solidFill>
                  <a:srgbClr val="FF0066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!=</a:t>
            </a:r>
            <a:r>
              <a:rPr lang="en-US" sz="2000">
                <a:solidFill>
                  <a:srgbClr val="FF0066"/>
                </a:solidFill>
              </a:rPr>
              <a:t> </a:t>
            </a:r>
            <a:r>
              <a:rPr lang="en-US" sz="2000" err="1">
                <a:solidFill>
                  <a:srgbClr val="FF0066"/>
                </a:solidFill>
              </a:rPr>
              <a:t>nullptr</a:t>
            </a:r>
            <a:endParaRPr lang="en-US" sz="2000">
              <a:solidFill>
                <a:srgbClr val="FF0066"/>
              </a:solidFill>
            </a:endParaRPr>
          </a:p>
        </p:txBody>
      </p:sp>
      <p:sp>
        <p:nvSpPr>
          <p:cNvPr id="692241" name="AutoShape 17" hidden="1"/>
          <p:cNvSpPr>
            <a:spLocks noChangeArrowheads="1"/>
          </p:cNvSpPr>
          <p:nvPr/>
        </p:nvSpPr>
        <p:spPr bwMode="auto">
          <a:xfrm>
            <a:off x="533400" y="2184400"/>
            <a:ext cx="4656138" cy="1854200"/>
          </a:xfrm>
          <a:prstGeom prst="wedgeRoundRectCallout">
            <a:avLst>
              <a:gd name="adj1" fmla="val -44986"/>
              <a:gd name="adj2" fmla="val -84676"/>
              <a:gd name="adj3" fmla="val 16667"/>
            </a:avLst>
          </a:prstGeom>
          <a:solidFill>
            <a:srgbClr val="FFCC99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So this </a:t>
            </a:r>
            <a:r>
              <a:rPr lang="en-US" sz="2000">
                <a:solidFill>
                  <a:srgbClr val="FF0000"/>
                </a:solidFill>
              </a:rPr>
              <a:t>satisfies </a:t>
            </a:r>
            <a:r>
              <a:rPr lang="en-US" sz="2000">
                <a:solidFill>
                  <a:schemeClr val="tx1"/>
                </a:solidFill>
              </a:rPr>
              <a:t>our requirement! We don’t have to use an explicit if-statement to validate a pointer… </a:t>
            </a:r>
            <a:r>
              <a:rPr lang="en-US" sz="2000">
                <a:solidFill>
                  <a:srgbClr val="6600CC"/>
                </a:solidFill>
              </a:rPr>
              <a:t>Any implicit/explicit check of a NODE pointer is fine.</a:t>
            </a:r>
          </a:p>
        </p:txBody>
      </p:sp>
      <p:sp>
        <p:nvSpPr>
          <p:cNvPr id="692242" name="Text Box 18"/>
          <p:cNvSpPr txBox="1">
            <a:spLocks noChangeArrowheads="1"/>
          </p:cNvSpPr>
          <p:nvPr/>
        </p:nvSpPr>
        <p:spPr bwMode="auto">
          <a:xfrm>
            <a:off x="4279900" y="4841875"/>
            <a:ext cx="53467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check if a pointer points to </a:t>
            </a:r>
            <a:br>
              <a:rPr lang="en-US" sz="1600">
                <a:solidFill>
                  <a:srgbClr val="6600CC"/>
                </a:solidFill>
              </a:rPr>
            </a:br>
            <a:r>
              <a:rPr lang="en-US" sz="1600">
                <a:solidFill>
                  <a:srgbClr val="6600CC"/>
                </a:solidFill>
              </a:rPr>
              <a:t>the first node in a list:</a:t>
            </a:r>
          </a:p>
          <a:p>
            <a:pPr algn="l"/>
            <a:r>
              <a:rPr lang="en-US" sz="1600"/>
              <a:t>                        if (</a:t>
            </a:r>
            <a:r>
              <a:rPr lang="en-US" sz="1600" err="1"/>
              <a:t>ptr</a:t>
            </a:r>
            <a:r>
              <a:rPr lang="en-US" sz="1600"/>
              <a:t> == </a:t>
            </a:r>
            <a:r>
              <a:rPr lang="en-US" sz="1600">
                <a:solidFill>
                  <a:schemeClr val="tx1"/>
                </a:solidFill>
              </a:rPr>
              <a:t>head)</a:t>
            </a:r>
            <a:r>
              <a:rPr lang="en-US" sz="1600"/>
              <a:t>   </a:t>
            </a:r>
            <a:br>
              <a:rPr lang="en-US" sz="1600"/>
            </a:br>
            <a:r>
              <a:rPr lang="en-US" sz="1600"/>
              <a:t>                              </a:t>
            </a:r>
            <a:r>
              <a:rPr lang="en-US" sz="1600" err="1"/>
              <a:t>cout</a:t>
            </a:r>
            <a:r>
              <a:rPr lang="en-US" sz="1600"/>
              <a:t> &lt;&lt; “</a:t>
            </a:r>
            <a:r>
              <a:rPr lang="en-US" sz="1600" err="1"/>
              <a:t>ptr</a:t>
            </a:r>
            <a:r>
              <a:rPr lang="en-US" sz="1600"/>
              <a:t> is first node”;</a:t>
            </a:r>
          </a:p>
        </p:txBody>
      </p:sp>
      <p:sp>
        <p:nvSpPr>
          <p:cNvPr id="692240" name="AutoShape 16"/>
          <p:cNvSpPr>
            <a:spLocks noChangeArrowheads="1"/>
          </p:cNvSpPr>
          <p:nvPr/>
        </p:nvSpPr>
        <p:spPr bwMode="auto">
          <a:xfrm>
            <a:off x="305895" y="4119563"/>
            <a:ext cx="5196380" cy="1330325"/>
          </a:xfrm>
          <a:prstGeom prst="wedgeRoundRectCallout">
            <a:avLst>
              <a:gd name="adj1" fmla="val 63577"/>
              <a:gd name="adj2" fmla="val -5171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Ensures that </a:t>
            </a:r>
            <a:r>
              <a:rPr lang="en-US" sz="2000" err="1">
                <a:solidFill>
                  <a:srgbClr val="6600CC"/>
                </a:solidFill>
              </a:rPr>
              <a:t>ptr</a:t>
            </a:r>
            <a:r>
              <a:rPr lang="en-US" sz="2000">
                <a:solidFill>
                  <a:schemeClr val="tx1"/>
                </a:solidFill>
              </a:rPr>
              <a:t> points to a valid node…</a:t>
            </a:r>
            <a:br>
              <a:rPr lang="en-US" sz="2000">
                <a:solidFill>
                  <a:schemeClr val="tx1"/>
                </a:solidFill>
              </a:rPr>
            </a:br>
            <a:br>
              <a:rPr lang="en-US" sz="12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before we access its </a:t>
            </a:r>
            <a:r>
              <a:rPr lang="en-US" sz="2000">
                <a:solidFill>
                  <a:srgbClr val="6600CC"/>
                </a:solidFill>
              </a:rPr>
              <a:t>“value”</a:t>
            </a:r>
            <a:r>
              <a:rPr lang="en-US" sz="2000">
                <a:solidFill>
                  <a:schemeClr val="tx1"/>
                </a:solidFill>
              </a:rPr>
              <a:t>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and </a:t>
            </a:r>
            <a:r>
              <a:rPr lang="en-US" sz="2000">
                <a:solidFill>
                  <a:srgbClr val="6600CC"/>
                </a:solidFill>
              </a:rPr>
              <a:t>“next”</a:t>
            </a:r>
            <a:r>
              <a:rPr lang="en-US" sz="2000">
                <a:solidFill>
                  <a:schemeClr val="tx1"/>
                </a:solidFill>
              </a:rPr>
              <a:t> fields 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9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9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92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2" grpId="0" build="p"/>
      <p:bldP spid="692233" grpId="0" build="p"/>
      <p:bldP spid="692234" grpId="0"/>
      <p:bldP spid="692234" grpId="1" uiExpand="1"/>
      <p:bldP spid="692235" grpId="0" build="p"/>
      <p:bldP spid="692236" grpId="0" build="p"/>
      <p:bldP spid="692237" grpId="0" build="p"/>
      <p:bldP spid="692238" grpId="0" build="p"/>
      <p:bldP spid="692239" grpId="0" animBg="1"/>
      <p:bldP spid="692239" grpId="1" animBg="1"/>
      <p:bldP spid="692241" grpId="0" animBg="1"/>
      <p:bldP spid="692241" grpId="1" animBg="1"/>
      <p:bldP spid="692242" grpId="0" build="p"/>
      <p:bldP spid="692240" grpId="0" animBg="1"/>
      <p:bldP spid="692240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497-F9B8-49B8-BD7E-9CFA6B6372A5}" type="slidenum">
              <a:rPr lang="en-US"/>
              <a:pPr/>
              <a:t>68</a:t>
            </a:fld>
            <a:endParaRPr lang="en-US"/>
          </a:p>
        </p:txBody>
      </p:sp>
      <p:sp>
        <p:nvSpPr>
          <p:cNvPr id="308287" name="Text Box 63"/>
          <p:cNvSpPr txBox="1">
            <a:spLocks noChangeArrowheads="1"/>
          </p:cNvSpPr>
          <p:nvPr/>
        </p:nvSpPr>
        <p:spPr bwMode="auto">
          <a:xfrm>
            <a:off x="76200" y="990600"/>
            <a:ext cx="434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Faster?</a:t>
            </a:r>
          </a:p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Getting to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the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753</a:t>
            </a:r>
            <a:r>
              <a:rPr lang="en-US" sz="1800" baseline="30000">
                <a:solidFill>
                  <a:srgbClr val="6600CC"/>
                </a:solidFill>
                <a:cs typeface="Arial" charset="0"/>
              </a:rPr>
              <a:t>rd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 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in a linked list or an array?</a:t>
            </a:r>
          </a:p>
        </p:txBody>
      </p:sp>
      <p:sp>
        <p:nvSpPr>
          <p:cNvPr id="308290" name="Rectangle 66"/>
          <p:cNvSpPr>
            <a:spLocks noChangeArrowheads="1"/>
          </p:cNvSpPr>
          <p:nvPr/>
        </p:nvSpPr>
        <p:spPr bwMode="auto">
          <a:xfrm>
            <a:off x="762000" y="-228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>
                <a:solidFill>
                  <a:schemeClr val="tx1"/>
                </a:solidFill>
              </a:rPr>
              <a:t>Linked Lists vs. Arrays</a:t>
            </a:r>
          </a:p>
        </p:txBody>
      </p:sp>
      <p:sp>
        <p:nvSpPr>
          <p:cNvPr id="308288" name="Text Box 64"/>
          <p:cNvSpPr txBox="1">
            <a:spLocks noChangeArrowheads="1"/>
          </p:cNvSpPr>
          <p:nvPr/>
        </p:nvSpPr>
        <p:spPr bwMode="auto">
          <a:xfrm>
            <a:off x="4191000" y="838200"/>
            <a:ext cx="4800600" cy="1220788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Array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 can get to any item in an array in 1 step. We have to pass thru 752 other nodes to reach the 753</a:t>
            </a:r>
            <a:r>
              <a:rPr lang="en-US" sz="1800" baseline="30000">
                <a:solidFill>
                  <a:schemeClr val="tx1"/>
                </a:solidFill>
                <a:cs typeface="Arial" charset="0"/>
              </a:rPr>
              <a:t>rd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node in a list! </a:t>
            </a:r>
          </a:p>
        </p:txBody>
      </p:sp>
      <p:sp>
        <p:nvSpPr>
          <p:cNvPr id="308304" name="Text Box 80"/>
          <p:cNvSpPr txBox="1">
            <a:spLocks noChangeArrowheads="1"/>
          </p:cNvSpPr>
          <p:nvPr/>
        </p:nvSpPr>
        <p:spPr bwMode="auto">
          <a:xfrm>
            <a:off x="152400" y="2438400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Faster?</a:t>
            </a:r>
          </a:p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Inserting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a new item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at the 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of a linked list or at the front of an array?</a:t>
            </a:r>
          </a:p>
        </p:txBody>
      </p:sp>
      <p:sp>
        <p:nvSpPr>
          <p:cNvPr id="308305" name="Text Box 81"/>
          <p:cNvSpPr txBox="1">
            <a:spLocks noChangeArrowheads="1"/>
          </p:cNvSpPr>
          <p:nvPr/>
        </p:nvSpPr>
        <p:spPr bwMode="auto">
          <a:xfrm>
            <a:off x="4724400" y="2362200"/>
            <a:ext cx="4267200" cy="1220788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Linked List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 can insert a new item in a few steps! With an array, we’d have to shift all n items down first!</a:t>
            </a:r>
          </a:p>
        </p:txBody>
      </p:sp>
      <p:sp>
        <p:nvSpPr>
          <p:cNvPr id="308306" name="Text Box 82"/>
          <p:cNvSpPr txBox="1">
            <a:spLocks noChangeArrowheads="1"/>
          </p:cNvSpPr>
          <p:nvPr/>
        </p:nvSpPr>
        <p:spPr bwMode="auto">
          <a:xfrm>
            <a:off x="76200" y="4037013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faster?</a:t>
            </a:r>
          </a:p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Removing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an item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from the middle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of a linked list or the middle of an array?</a:t>
            </a:r>
          </a:p>
        </p:txBody>
      </p:sp>
      <p:sp>
        <p:nvSpPr>
          <p:cNvPr id="308307" name="Text Box 83"/>
          <p:cNvSpPr txBox="1">
            <a:spLocks noChangeArrowheads="1"/>
          </p:cNvSpPr>
          <p:nvPr/>
        </p:nvSpPr>
        <p:spPr bwMode="auto">
          <a:xfrm>
            <a:off x="4572000" y="3868738"/>
            <a:ext cx="4419600" cy="1495425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Linked List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Once we’ve found the item we want to delete, we can remove it in a few steps! With an array, we’d have to shift all the following items up one slot!</a:t>
            </a:r>
          </a:p>
        </p:txBody>
      </p:sp>
      <p:sp>
        <p:nvSpPr>
          <p:cNvPr id="308308" name="Text Box 84"/>
          <p:cNvSpPr txBox="1">
            <a:spLocks noChangeArrowheads="1"/>
          </p:cNvSpPr>
          <p:nvPr/>
        </p:nvSpPr>
        <p:spPr bwMode="auto">
          <a:xfrm>
            <a:off x="152400" y="5640388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easier to program?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Which data structure will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take </a:t>
            </a:r>
            <a:br>
              <a:rPr lang="en-US" sz="1800">
                <a:solidFill>
                  <a:srgbClr val="6600CC"/>
                </a:solidFill>
                <a:cs typeface="Arial" charset="0"/>
              </a:rPr>
            </a:br>
            <a:r>
              <a:rPr lang="en-US" sz="1800">
                <a:solidFill>
                  <a:srgbClr val="6600CC"/>
                </a:solidFill>
                <a:cs typeface="Arial" charset="0"/>
              </a:rPr>
              <a:t>less time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to program and debug?</a:t>
            </a:r>
          </a:p>
        </p:txBody>
      </p:sp>
      <p:sp>
        <p:nvSpPr>
          <p:cNvPr id="308309" name="Text Box 85"/>
          <p:cNvSpPr txBox="1">
            <a:spLocks noChangeArrowheads="1"/>
          </p:cNvSpPr>
          <p:nvPr/>
        </p:nvSpPr>
        <p:spPr bwMode="auto">
          <a:xfrm>
            <a:off x="4724400" y="5562600"/>
            <a:ext cx="4267200" cy="1220788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Array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Let’s face it – arrays are easier to use. So only use a linked list if you really have to!</a:t>
            </a:r>
          </a:p>
        </p:txBody>
      </p:sp>
      <p:sp>
        <p:nvSpPr>
          <p:cNvPr id="308310" name="Rectangle 86"/>
          <p:cNvSpPr>
            <a:spLocks noChangeArrowheads="1"/>
          </p:cNvSpPr>
          <p:nvPr/>
        </p:nvSpPr>
        <p:spPr bwMode="auto">
          <a:xfrm>
            <a:off x="4438650" y="704850"/>
            <a:ext cx="45720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87" grpId="0" build="p"/>
      <p:bldP spid="308288" grpId="0" build="p" animBg="1"/>
      <p:bldP spid="308304" grpId="0" build="p"/>
      <p:bldP spid="308305" grpId="0" build="p" animBg="1"/>
      <p:bldP spid="308306" grpId="0" build="p"/>
      <p:bldP spid="308307" grpId="0" build="p" animBg="1"/>
      <p:bldP spid="308308" grpId="0" build="p"/>
      <p:bldP spid="308309" grpId="0" build="p" animBg="1"/>
      <p:bldP spid="3083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8615-6FF8-4750-ACFD-7309F2E7FC93}" type="slidenum">
              <a:rPr lang="en-US"/>
              <a:pPr/>
              <a:t>69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69215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Write a function called </a:t>
            </a:r>
            <a:r>
              <a:rPr lang="en-US" sz="2000">
                <a:solidFill>
                  <a:srgbClr val="6600CC"/>
                </a:solidFill>
              </a:rPr>
              <a:t>insert </a:t>
            </a:r>
            <a:r>
              <a:rPr lang="en-US" sz="2000"/>
              <a:t>that accepts two </a:t>
            </a:r>
            <a:r>
              <a:rPr lang="en-US" sz="2000">
                <a:solidFill>
                  <a:srgbClr val="006666"/>
                </a:solidFill>
              </a:rPr>
              <a:t>NODE pointers</a:t>
            </a:r>
            <a:r>
              <a:rPr lang="en-US" sz="2000"/>
              <a:t> as arguments: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	</a:t>
            </a:r>
            <a:r>
              <a:rPr lang="en-US" sz="2000">
                <a:solidFill>
                  <a:schemeClr val="accent2"/>
                </a:solidFill>
              </a:rPr>
              <a:t>b4node</a:t>
            </a:r>
            <a:r>
              <a:rPr lang="en-US" sz="2000"/>
              <a:t>: points to a node in a doubly-linked list</a:t>
            </a:r>
          </a:p>
          <a:p>
            <a:pPr algn="l"/>
            <a:r>
              <a:rPr lang="en-US" sz="2000"/>
              <a:t>	</a:t>
            </a:r>
            <a:r>
              <a:rPr lang="en-US" sz="2000" err="1">
                <a:solidFill>
                  <a:schemeClr val="accent2"/>
                </a:solidFill>
              </a:rPr>
              <a:t>newnode</a:t>
            </a:r>
            <a:r>
              <a:rPr lang="en-US" sz="2000"/>
              <a:t>: points to a new node you want to insert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When your function is called, it should insert </a:t>
            </a:r>
            <a:r>
              <a:rPr lang="en-US" sz="2000" err="1">
                <a:solidFill>
                  <a:schemeClr val="accent2"/>
                </a:solidFill>
              </a:rPr>
              <a:t>newnode</a:t>
            </a:r>
            <a:r>
              <a:rPr lang="en-US" sz="2000"/>
              <a:t> </a:t>
            </a:r>
            <a:r>
              <a:rPr lang="en-US" sz="2000" i="1"/>
              <a:t>after </a:t>
            </a:r>
            <a:r>
              <a:rPr lang="en-US" sz="2000">
                <a:solidFill>
                  <a:schemeClr val="accent2"/>
                </a:solidFill>
              </a:rPr>
              <a:t>b4node </a:t>
            </a:r>
            <a:r>
              <a:rPr lang="en-US" sz="2000">
                <a:solidFill>
                  <a:schemeClr val="tx1"/>
                </a:solidFill>
              </a:rPr>
              <a:t>in the list</a:t>
            </a:r>
            <a:r>
              <a:rPr lang="en-US" sz="2000"/>
              <a:t>, properly linking all nodes.</a:t>
            </a:r>
          </a:p>
          <a:p>
            <a:pPr algn="l"/>
            <a:endParaRPr lang="en-US" sz="2000"/>
          </a:p>
          <a:p>
            <a:pPr algn="l"/>
            <a:r>
              <a:rPr lang="en-US" sz="1600"/>
              <a:t>(You may assume that a valid node follows b4node prior to insertion.)</a:t>
            </a: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304800" y="4800600"/>
            <a:ext cx="3352800" cy="19208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struct NODE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string data;</a:t>
            </a:r>
          </a:p>
          <a:p>
            <a:pPr algn="l"/>
            <a:r>
              <a:rPr lang="en-US"/>
              <a:t>   NODE *next, *prev;</a:t>
            </a:r>
          </a:p>
          <a:p>
            <a:pPr algn="l"/>
            <a:r>
              <a:rPr lang="en-US"/>
              <a:t>};</a:t>
            </a:r>
          </a:p>
        </p:txBody>
      </p:sp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8213725" y="4541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54336" name="Text Box 32"/>
          <p:cNvSpPr txBox="1">
            <a:spLocks noChangeArrowheads="1"/>
          </p:cNvSpPr>
          <p:nvPr/>
        </p:nvSpPr>
        <p:spPr bwMode="auto">
          <a:xfrm>
            <a:off x="8001000" y="3810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pic>
        <p:nvPicPr>
          <p:cNvPr id="354340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105400"/>
            <a:ext cx="4724400" cy="13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4341" name="Rectangle 37"/>
          <p:cNvSpPr>
            <a:spLocks noChangeArrowheads="1"/>
          </p:cNvSpPr>
          <p:nvPr/>
        </p:nvSpPr>
        <p:spPr bwMode="auto">
          <a:xfrm>
            <a:off x="6345238" y="5029200"/>
            <a:ext cx="121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b4node</a:t>
            </a:r>
          </a:p>
        </p:txBody>
      </p:sp>
      <p:sp>
        <p:nvSpPr>
          <p:cNvPr id="354342" name="Line 38"/>
          <p:cNvSpPr>
            <a:spLocks noChangeShapeType="1"/>
          </p:cNvSpPr>
          <p:nvPr/>
        </p:nvSpPr>
        <p:spPr bwMode="auto">
          <a:xfrm flipH="1">
            <a:off x="7629525" y="5010150"/>
            <a:ext cx="238125" cy="600075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4343" name="Rectangle 39"/>
          <p:cNvSpPr>
            <a:spLocks noChangeArrowheads="1"/>
          </p:cNvSpPr>
          <p:nvPr/>
        </p:nvSpPr>
        <p:spPr bwMode="auto">
          <a:xfrm>
            <a:off x="7543800" y="3657600"/>
            <a:ext cx="138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newnode</a:t>
            </a:r>
          </a:p>
        </p:txBody>
      </p:sp>
      <p:grpSp>
        <p:nvGrpSpPr>
          <p:cNvPr id="354344" name="Group 40"/>
          <p:cNvGrpSpPr>
            <a:grpSpLocks/>
          </p:cNvGrpSpPr>
          <p:nvPr/>
        </p:nvGrpSpPr>
        <p:grpSpPr bwMode="auto">
          <a:xfrm>
            <a:off x="7620000" y="4114800"/>
            <a:ext cx="1339850" cy="847725"/>
            <a:chOff x="3792" y="2400"/>
            <a:chExt cx="844" cy="534"/>
          </a:xfrm>
        </p:grpSpPr>
        <p:grpSp>
          <p:nvGrpSpPr>
            <p:cNvPr id="354345" name="Group 41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354346" name="Rectangle 42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47" name="Rectangle 43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48" name="Rectangle 44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49" name="Rectangle 45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50" name="Text Box 46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354351" name="Text Box 47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354352" name="Text Box 48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354353" name="Text Box 49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Dave</a:t>
              </a:r>
            </a:p>
          </p:txBody>
        </p:sp>
      </p:grpSp>
      <p:sp>
        <p:nvSpPr>
          <p:cNvPr id="354355" name="Text Box 51"/>
          <p:cNvSpPr txBox="1">
            <a:spLocks noChangeArrowheads="1"/>
          </p:cNvSpPr>
          <p:nvPr/>
        </p:nvSpPr>
        <p:spPr bwMode="auto">
          <a:xfrm>
            <a:off x="8340725" y="5618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354357" name="Group 53"/>
          <p:cNvGrpSpPr>
            <a:grpSpLocks/>
          </p:cNvGrpSpPr>
          <p:nvPr/>
        </p:nvGrpSpPr>
        <p:grpSpPr bwMode="auto">
          <a:xfrm>
            <a:off x="6637338" y="6075363"/>
            <a:ext cx="1841500" cy="782637"/>
            <a:chOff x="4181" y="3827"/>
            <a:chExt cx="1160" cy="493"/>
          </a:xfrm>
        </p:grpSpPr>
        <p:sp>
          <p:nvSpPr>
            <p:cNvPr id="354354" name="Rectangle 50"/>
            <p:cNvSpPr>
              <a:spLocks noChangeArrowheads="1"/>
            </p:cNvSpPr>
            <p:nvPr/>
          </p:nvSpPr>
          <p:spPr bwMode="auto">
            <a:xfrm>
              <a:off x="4181" y="4032"/>
              <a:ext cx="6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exists</a:t>
              </a:r>
            </a:p>
          </p:txBody>
        </p:sp>
        <p:cxnSp>
          <p:nvCxnSpPr>
            <p:cNvPr id="354356" name="AutoShape 52"/>
            <p:cNvCxnSpPr>
              <a:cxnSpLocks noChangeShapeType="1"/>
              <a:stCxn id="354354" idx="3"/>
              <a:endCxn id="354355" idx="2"/>
            </p:cNvCxnSpPr>
            <p:nvPr/>
          </p:nvCxnSpPr>
          <p:spPr bwMode="auto">
            <a:xfrm flipV="1">
              <a:off x="4845" y="3827"/>
              <a:ext cx="496" cy="349"/>
            </a:xfrm>
            <a:prstGeom prst="curvedConnector2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Rectangle 1"/>
          <p:cNvSpPr/>
          <p:nvPr/>
        </p:nvSpPr>
        <p:spPr bwMode="auto">
          <a:xfrm>
            <a:off x="5686926" y="5942748"/>
            <a:ext cx="481263" cy="10565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219741" y="5723109"/>
            <a:ext cx="481263" cy="11150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30282" y="585474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err="1">
                <a:solidFill>
                  <a:srgbClr val="FF0000"/>
                </a:solidFill>
              </a:rPr>
              <a:t>nullptr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67817" y="5656147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err="1">
                <a:solidFill>
                  <a:srgbClr val="FF0000"/>
                </a:solidFill>
              </a:rPr>
              <a:t>nullptr</a:t>
            </a:r>
            <a:endParaRPr lang="en-US" sz="11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D76D-D7D4-42DD-9593-C64E14834B50}" type="slidenum">
              <a:rPr lang="en-US"/>
              <a:pPr/>
              <a:t>7</a:t>
            </a:fld>
            <a:endParaRPr lang="en-US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4124325" y="-76200"/>
            <a:ext cx="570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600"/>
              <a:t>The Assignment Operator</a:t>
            </a:r>
          </a:p>
        </p:txBody>
      </p:sp>
      <p:grpSp>
        <p:nvGrpSpPr>
          <p:cNvPr id="562194" name="Group 18"/>
          <p:cNvGrpSpPr>
            <a:grpSpLocks/>
          </p:cNvGrpSpPr>
          <p:nvPr/>
        </p:nvGrpSpPr>
        <p:grpSpPr bwMode="auto">
          <a:xfrm>
            <a:off x="5029200" y="1143000"/>
            <a:ext cx="3962400" cy="2684463"/>
            <a:chOff x="48" y="1440"/>
            <a:chExt cx="2496" cy="1691"/>
          </a:xfrm>
        </p:grpSpPr>
        <p:sp>
          <p:nvSpPr>
            <p:cNvPr id="562195" name="Rectangle 19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Rectangle 20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foo(1,2,3);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bar(4,5,6);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	bar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foo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62197" name="Line 21"/>
          <p:cNvSpPr>
            <a:spLocks noChangeShapeType="1"/>
          </p:cNvSpPr>
          <p:nvPr/>
        </p:nvSpPr>
        <p:spPr bwMode="auto">
          <a:xfrm>
            <a:off x="5664200" y="1866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198" name="Line 22"/>
          <p:cNvSpPr>
            <a:spLocks noChangeShapeType="1"/>
          </p:cNvSpPr>
          <p:nvPr/>
        </p:nvSpPr>
        <p:spPr bwMode="auto">
          <a:xfrm>
            <a:off x="5664200" y="2425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12" name="Line 36"/>
          <p:cNvSpPr>
            <a:spLocks noChangeShapeType="1"/>
          </p:cNvSpPr>
          <p:nvPr/>
        </p:nvSpPr>
        <p:spPr bwMode="auto">
          <a:xfrm>
            <a:off x="5664200" y="2984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2259" name="Group 83"/>
          <p:cNvGrpSpPr>
            <a:grpSpLocks/>
          </p:cNvGrpSpPr>
          <p:nvPr/>
        </p:nvGrpSpPr>
        <p:grpSpPr bwMode="auto">
          <a:xfrm>
            <a:off x="152400" y="1076325"/>
            <a:ext cx="5410200" cy="5857875"/>
            <a:chOff x="96" y="678"/>
            <a:chExt cx="3408" cy="3690"/>
          </a:xfrm>
        </p:grpSpPr>
        <p:sp>
          <p:nvSpPr>
            <p:cNvPr id="562178" name="Rectangle 2"/>
            <p:cNvSpPr>
              <a:spLocks noChangeArrowheads="1"/>
            </p:cNvSpPr>
            <p:nvPr/>
          </p:nvSpPr>
          <p:spPr bwMode="auto">
            <a:xfrm>
              <a:off x="123" y="728"/>
              <a:ext cx="3264" cy="34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79" name="Rectangle 3"/>
            <p:cNvSpPr>
              <a:spLocks noChangeArrowheads="1"/>
            </p:cNvSpPr>
            <p:nvPr/>
          </p:nvSpPr>
          <p:spPr bwMode="auto">
            <a:xfrm>
              <a:off x="96" y="678"/>
              <a:ext cx="3408" cy="3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Circ(float x, float y, float r)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{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m_x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x;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m_y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y;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m_rad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r;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2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2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GetArea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{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  return(3.14159*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m_rad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m_rad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m_x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m_y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m_rad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0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 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562213" name="Group 37"/>
            <p:cNvGrpSpPr>
              <a:grpSpLocks/>
            </p:cNvGrpSpPr>
            <p:nvPr/>
          </p:nvGrpSpPr>
          <p:grpSpPr bwMode="auto">
            <a:xfrm>
              <a:off x="210" y="1873"/>
              <a:ext cx="2966" cy="1234"/>
              <a:chOff x="210" y="1849"/>
              <a:chExt cx="2966" cy="1234"/>
            </a:xfrm>
          </p:grpSpPr>
          <p:sp>
            <p:nvSpPr>
              <p:cNvPr id="562214" name="Text Box 38"/>
              <p:cNvSpPr txBox="1">
                <a:spLocks noChangeArrowheads="1"/>
              </p:cNvSpPr>
              <p:nvPr/>
            </p:nvSpPr>
            <p:spPr bwMode="auto">
              <a:xfrm>
                <a:off x="308" y="1849"/>
                <a:ext cx="28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rgbClr val="800000"/>
                    </a:solidFill>
                    <a:latin typeface="Courier New" pitchFamily="49" charset="0"/>
                  </a:rPr>
                  <a:t>void   Assign  (const Circ &amp;src)</a:t>
                </a:r>
              </a:p>
            </p:txBody>
          </p:sp>
          <p:sp>
            <p:nvSpPr>
              <p:cNvPr id="562215" name="Text Box 39"/>
              <p:cNvSpPr txBox="1">
                <a:spLocks noChangeArrowheads="1"/>
              </p:cNvSpPr>
              <p:nvPr/>
            </p:nvSpPr>
            <p:spPr bwMode="auto">
              <a:xfrm>
                <a:off x="229" y="1987"/>
                <a:ext cx="1836" cy="1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m_x = src.m_x;</a:t>
                </a: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m_y = src.m_y;</a:t>
                </a: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m_rad = src.m_rad;</a:t>
                </a:r>
              </a:p>
              <a:p>
                <a:pPr algn="l"/>
                <a:endParaRPr lang="en-US" sz="1800" b="1">
                  <a:solidFill>
                    <a:srgbClr val="990000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}</a:t>
                </a:r>
              </a:p>
            </p:txBody>
          </p:sp>
          <p:grpSp>
            <p:nvGrpSpPr>
              <p:cNvPr id="562216" name="Group 40"/>
              <p:cNvGrpSpPr>
                <a:grpSpLocks/>
              </p:cNvGrpSpPr>
              <p:nvPr/>
            </p:nvGrpSpPr>
            <p:grpSpPr bwMode="auto">
              <a:xfrm>
                <a:off x="850" y="1928"/>
                <a:ext cx="736" cy="120"/>
                <a:chOff x="768" y="1920"/>
                <a:chExt cx="776" cy="112"/>
              </a:xfrm>
            </p:grpSpPr>
            <p:sp>
              <p:nvSpPr>
                <p:cNvPr id="562217" name="Line 41"/>
                <p:cNvSpPr>
                  <a:spLocks noChangeShapeType="1"/>
                </p:cNvSpPr>
                <p:nvPr/>
              </p:nvSpPr>
              <p:spPr bwMode="auto">
                <a:xfrm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1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62219" name="Group 43"/>
              <p:cNvGrpSpPr>
                <a:grpSpLocks/>
              </p:cNvGrpSpPr>
              <p:nvPr/>
            </p:nvGrpSpPr>
            <p:grpSpPr bwMode="auto">
              <a:xfrm>
                <a:off x="768" y="1856"/>
                <a:ext cx="930" cy="231"/>
                <a:chOff x="3884" y="1916"/>
                <a:chExt cx="890" cy="231"/>
              </a:xfrm>
            </p:grpSpPr>
            <p:sp>
              <p:nvSpPr>
                <p:cNvPr id="562220" name="Rectangle 44"/>
                <p:cNvSpPr>
                  <a:spLocks noChangeArrowheads="1"/>
                </p:cNvSpPr>
                <p:nvPr/>
              </p:nvSpPr>
              <p:spPr bwMode="auto">
                <a:xfrm>
                  <a:off x="3936" y="1920"/>
                  <a:ext cx="824" cy="208"/>
                </a:xfrm>
                <a:prstGeom prst="rect">
                  <a:avLst/>
                </a:prstGeom>
                <a:solidFill>
                  <a:srgbClr val="FFFF99"/>
                </a:solidFill>
                <a:ln w="38100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884" y="1916"/>
                  <a:ext cx="89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>
                      <a:solidFill>
                        <a:schemeClr val="accent2"/>
                      </a:solidFill>
                      <a:latin typeface="Courier New" pitchFamily="49" charset="0"/>
                    </a:rPr>
                    <a:t>operator=</a:t>
                  </a:r>
                </a:p>
              </p:txBody>
            </p:sp>
          </p:grpSp>
          <p:grpSp>
            <p:nvGrpSpPr>
              <p:cNvPr id="562222" name="Group 46"/>
              <p:cNvGrpSpPr>
                <a:grpSpLocks/>
              </p:cNvGrpSpPr>
              <p:nvPr/>
            </p:nvGrpSpPr>
            <p:grpSpPr bwMode="auto">
              <a:xfrm>
                <a:off x="314" y="1913"/>
                <a:ext cx="488" cy="104"/>
                <a:chOff x="768" y="1920"/>
                <a:chExt cx="776" cy="112"/>
              </a:xfrm>
            </p:grpSpPr>
            <p:sp>
              <p:nvSpPr>
                <p:cNvPr id="562223" name="Line 47"/>
                <p:cNvSpPr>
                  <a:spLocks noChangeShapeType="1"/>
                </p:cNvSpPr>
                <p:nvPr/>
              </p:nvSpPr>
              <p:spPr bwMode="auto">
                <a:xfrm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2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62225" name="Group 49"/>
              <p:cNvGrpSpPr>
                <a:grpSpLocks/>
              </p:cNvGrpSpPr>
              <p:nvPr/>
            </p:nvGrpSpPr>
            <p:grpSpPr bwMode="auto">
              <a:xfrm>
                <a:off x="210" y="1856"/>
                <a:ext cx="698" cy="231"/>
                <a:chOff x="3840" y="2736"/>
                <a:chExt cx="698" cy="231"/>
              </a:xfrm>
            </p:grpSpPr>
            <p:sp>
              <p:nvSpPr>
                <p:cNvPr id="562226" name="Rectangle 50"/>
                <p:cNvSpPr>
                  <a:spLocks noChangeArrowheads="1"/>
                </p:cNvSpPr>
                <p:nvPr/>
              </p:nvSpPr>
              <p:spPr bwMode="auto">
                <a:xfrm>
                  <a:off x="3881" y="2740"/>
                  <a:ext cx="574" cy="208"/>
                </a:xfrm>
                <a:prstGeom prst="rect">
                  <a:avLst/>
                </a:prstGeom>
                <a:solidFill>
                  <a:srgbClr val="FFFF99"/>
                </a:solidFill>
                <a:ln w="38100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840" y="2736"/>
                  <a:ext cx="69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>
                      <a:solidFill>
                        <a:srgbClr val="006666"/>
                      </a:solidFill>
                      <a:latin typeface="Courier New" pitchFamily="49" charset="0"/>
                    </a:rPr>
                    <a:t>Circ &amp;</a:t>
                  </a:r>
                </a:p>
              </p:txBody>
            </p:sp>
          </p:grpSp>
          <p:grpSp>
            <p:nvGrpSpPr>
              <p:cNvPr id="562228" name="Group 52"/>
              <p:cNvGrpSpPr>
                <a:grpSpLocks/>
              </p:cNvGrpSpPr>
              <p:nvPr/>
            </p:nvGrpSpPr>
            <p:grpSpPr bwMode="auto">
              <a:xfrm>
                <a:off x="340" y="2713"/>
                <a:ext cx="1411" cy="231"/>
                <a:chOff x="3834" y="1916"/>
                <a:chExt cx="926" cy="320"/>
              </a:xfrm>
            </p:grpSpPr>
            <p:sp>
              <p:nvSpPr>
                <p:cNvPr id="562229" name="Rectangle 53"/>
                <p:cNvSpPr>
                  <a:spLocks noChangeArrowheads="1"/>
                </p:cNvSpPr>
                <p:nvPr/>
              </p:nvSpPr>
              <p:spPr bwMode="auto">
                <a:xfrm>
                  <a:off x="3936" y="1920"/>
                  <a:ext cx="824" cy="208"/>
                </a:xfrm>
                <a:prstGeom prst="rect">
                  <a:avLst/>
                </a:prstGeom>
                <a:solidFill>
                  <a:srgbClr val="FFFF99"/>
                </a:solidFill>
                <a:ln w="38100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3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834" y="1916"/>
                  <a:ext cx="890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>
                      <a:solidFill>
                        <a:srgbClr val="6600CC"/>
                      </a:solidFill>
                      <a:latin typeface="Courier New" pitchFamily="49" charset="0"/>
                    </a:rPr>
                    <a:t>return *this;</a:t>
                  </a:r>
                </a:p>
              </p:txBody>
            </p:sp>
          </p:grpSp>
        </p:grpSp>
      </p:grpSp>
      <p:grpSp>
        <p:nvGrpSpPr>
          <p:cNvPr id="562252" name="Group 76"/>
          <p:cNvGrpSpPr>
            <a:grpSpLocks/>
          </p:cNvGrpSpPr>
          <p:nvPr/>
        </p:nvGrpSpPr>
        <p:grpSpPr bwMode="auto">
          <a:xfrm>
            <a:off x="762000" y="381000"/>
            <a:ext cx="4429125" cy="3201988"/>
            <a:chOff x="1877" y="152"/>
            <a:chExt cx="2500" cy="2017"/>
          </a:xfrm>
        </p:grpSpPr>
        <p:grpSp>
          <p:nvGrpSpPr>
            <p:cNvPr id="562253" name="Group 77"/>
            <p:cNvGrpSpPr>
              <a:grpSpLocks/>
            </p:cNvGrpSpPr>
            <p:nvPr/>
          </p:nvGrpSpPr>
          <p:grpSpPr bwMode="auto">
            <a:xfrm>
              <a:off x="2216" y="229"/>
              <a:ext cx="2161" cy="1940"/>
              <a:chOff x="2216" y="229"/>
              <a:chExt cx="2161" cy="1940"/>
            </a:xfrm>
          </p:grpSpPr>
          <p:sp>
            <p:nvSpPr>
              <p:cNvPr id="562254" name="Rectangle 78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940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400" b="1" err="1">
                    <a:solidFill>
                      <a:srgbClr val="6600CC"/>
                    </a:solidFill>
                    <a:latin typeface="Courier New" pitchFamily="49" charset="0"/>
                  </a:rPr>
                  <a:t>Circ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&amp;operator=(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const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Circ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&amp;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src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src.m_x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src.m_y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src.m_rad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return *this;</a:t>
                </a: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pPr algn="l"/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62255" name="Rectangle 79"/>
              <p:cNvSpPr>
                <a:spLocks noChangeArrowheads="1"/>
              </p:cNvSpPr>
              <p:nvPr/>
            </p:nvSpPr>
            <p:spPr bwMode="auto">
              <a:xfrm>
                <a:off x="2583" y="1874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56" name="Rectangle 80"/>
              <p:cNvSpPr>
                <a:spLocks noChangeArrowheads="1"/>
              </p:cNvSpPr>
              <p:nvPr/>
            </p:nvSpPr>
            <p:spPr bwMode="auto">
              <a:xfrm>
                <a:off x="3121" y="1872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57" name="Rectangle 81"/>
              <p:cNvSpPr>
                <a:spLocks noChangeArrowheads="1"/>
              </p:cNvSpPr>
              <p:nvPr/>
            </p:nvSpPr>
            <p:spPr bwMode="auto">
              <a:xfrm>
                <a:off x="3775" y="1864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2258" name="Text Box 82"/>
            <p:cNvSpPr txBox="1">
              <a:spLocks noChangeArrowheads="1"/>
            </p:cNvSpPr>
            <p:nvPr/>
          </p:nvSpPr>
          <p:spPr bwMode="auto">
            <a:xfrm>
              <a:off x="1877" y="152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foo       </a:t>
              </a:r>
            </a:p>
          </p:txBody>
        </p:sp>
      </p:grpSp>
      <p:grpSp>
        <p:nvGrpSpPr>
          <p:cNvPr id="562260" name="Group 84"/>
          <p:cNvGrpSpPr>
            <a:grpSpLocks/>
          </p:cNvGrpSpPr>
          <p:nvPr/>
        </p:nvGrpSpPr>
        <p:grpSpPr bwMode="auto">
          <a:xfrm>
            <a:off x="4367213" y="3562350"/>
            <a:ext cx="4433887" cy="3201988"/>
            <a:chOff x="1875" y="152"/>
            <a:chExt cx="2502" cy="2017"/>
          </a:xfrm>
        </p:grpSpPr>
        <p:grpSp>
          <p:nvGrpSpPr>
            <p:cNvPr id="562261" name="Group 85"/>
            <p:cNvGrpSpPr>
              <a:grpSpLocks/>
            </p:cNvGrpSpPr>
            <p:nvPr/>
          </p:nvGrpSpPr>
          <p:grpSpPr bwMode="auto">
            <a:xfrm>
              <a:off x="2216" y="229"/>
              <a:ext cx="2161" cy="1940"/>
              <a:chOff x="2216" y="229"/>
              <a:chExt cx="2161" cy="1940"/>
            </a:xfrm>
          </p:grpSpPr>
          <p:sp>
            <p:nvSpPr>
              <p:cNvPr id="562262" name="Rectangle 86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940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 &amp;operator=(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src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src.m_x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src.m_y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src.m_rad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return *this;</a:t>
                </a: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pPr algn="l"/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62263" name="Rectangle 87"/>
              <p:cNvSpPr>
                <a:spLocks noChangeArrowheads="1"/>
              </p:cNvSpPr>
              <p:nvPr/>
            </p:nvSpPr>
            <p:spPr bwMode="auto">
              <a:xfrm>
                <a:off x="2576" y="1874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64" name="Rectangle 88"/>
              <p:cNvSpPr>
                <a:spLocks noChangeArrowheads="1"/>
              </p:cNvSpPr>
              <p:nvPr/>
            </p:nvSpPr>
            <p:spPr bwMode="auto">
              <a:xfrm>
                <a:off x="3114" y="187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65" name="Rectangle 89"/>
              <p:cNvSpPr>
                <a:spLocks noChangeArrowheads="1"/>
              </p:cNvSpPr>
              <p:nvPr/>
            </p:nvSpPr>
            <p:spPr bwMode="auto">
              <a:xfrm>
                <a:off x="3776" y="187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2266" name="Text Box 90"/>
            <p:cNvSpPr txBox="1">
              <a:spLocks noChangeArrowheads="1"/>
            </p:cNvSpPr>
            <p:nvPr/>
          </p:nvSpPr>
          <p:spPr bwMode="auto">
            <a:xfrm>
              <a:off x="1875" y="152"/>
              <a:ext cx="7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bar       </a:t>
              </a:r>
            </a:p>
          </p:txBody>
        </p:sp>
      </p:grpSp>
      <p:sp>
        <p:nvSpPr>
          <p:cNvPr id="562269" name="Text Box 93"/>
          <p:cNvSpPr txBox="1">
            <a:spLocks noChangeArrowheads="1"/>
          </p:cNvSpPr>
          <p:nvPr/>
        </p:nvSpPr>
        <p:spPr bwMode="auto">
          <a:xfrm>
            <a:off x="5751225" y="62404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4</a:t>
            </a:r>
          </a:p>
        </p:txBody>
      </p:sp>
      <p:sp>
        <p:nvSpPr>
          <p:cNvPr id="562270" name="Line 94"/>
          <p:cNvSpPr>
            <a:spLocks noChangeShapeType="1"/>
          </p:cNvSpPr>
          <p:nvPr/>
        </p:nvSpPr>
        <p:spPr bwMode="auto">
          <a:xfrm>
            <a:off x="4878388" y="44799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71" name="Text Box 95"/>
          <p:cNvSpPr txBox="1">
            <a:spLocks noChangeArrowheads="1"/>
          </p:cNvSpPr>
          <p:nvPr/>
        </p:nvSpPr>
        <p:spPr bwMode="auto">
          <a:xfrm>
            <a:off x="5243513" y="4160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62272" name="Line 96"/>
          <p:cNvSpPr>
            <a:spLocks noChangeShapeType="1"/>
          </p:cNvSpPr>
          <p:nvPr/>
        </p:nvSpPr>
        <p:spPr bwMode="auto">
          <a:xfrm>
            <a:off x="5097463" y="48990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73" name="Text Box 97"/>
          <p:cNvSpPr txBox="1">
            <a:spLocks noChangeArrowheads="1"/>
          </p:cNvSpPr>
          <p:nvPr/>
        </p:nvSpPr>
        <p:spPr bwMode="auto">
          <a:xfrm>
            <a:off x="2115122" y="3040062"/>
            <a:ext cx="25378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1           2             3</a:t>
            </a:r>
          </a:p>
        </p:txBody>
      </p:sp>
      <p:sp>
        <p:nvSpPr>
          <p:cNvPr id="562274" name="Text Box 98"/>
          <p:cNvSpPr txBox="1">
            <a:spLocks noChangeArrowheads="1"/>
          </p:cNvSpPr>
          <p:nvPr/>
        </p:nvSpPr>
        <p:spPr bwMode="auto">
          <a:xfrm>
            <a:off x="2086756" y="30162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62275" name="Text Box 99"/>
          <p:cNvSpPr txBox="1">
            <a:spLocks noChangeArrowheads="1"/>
          </p:cNvSpPr>
          <p:nvPr/>
        </p:nvSpPr>
        <p:spPr bwMode="auto">
          <a:xfrm>
            <a:off x="7845425" y="6221411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562276" name="Text Box 100"/>
          <p:cNvSpPr txBox="1">
            <a:spLocks noChangeArrowheads="1"/>
          </p:cNvSpPr>
          <p:nvPr/>
        </p:nvSpPr>
        <p:spPr bwMode="auto">
          <a:xfrm>
            <a:off x="6669481" y="6240462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62277" name="Line 101"/>
          <p:cNvSpPr>
            <a:spLocks noChangeShapeType="1"/>
          </p:cNvSpPr>
          <p:nvPr/>
        </p:nvSpPr>
        <p:spPr bwMode="auto">
          <a:xfrm>
            <a:off x="5113338" y="5105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78" name="Text Box 102"/>
          <p:cNvSpPr txBox="1">
            <a:spLocks noChangeArrowheads="1"/>
          </p:cNvSpPr>
          <p:nvPr/>
        </p:nvSpPr>
        <p:spPr bwMode="auto">
          <a:xfrm>
            <a:off x="3060700" y="30003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62279" name="Text Box 103"/>
          <p:cNvSpPr txBox="1">
            <a:spLocks noChangeArrowheads="1"/>
          </p:cNvSpPr>
          <p:nvPr/>
        </p:nvSpPr>
        <p:spPr bwMode="auto">
          <a:xfrm>
            <a:off x="4205288" y="30099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62280" name="Line 104"/>
          <p:cNvSpPr>
            <a:spLocks noChangeShapeType="1"/>
          </p:cNvSpPr>
          <p:nvPr/>
        </p:nvSpPr>
        <p:spPr bwMode="auto">
          <a:xfrm>
            <a:off x="5122863" y="53244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81" name="Line 105"/>
          <p:cNvSpPr>
            <a:spLocks noChangeShapeType="1"/>
          </p:cNvSpPr>
          <p:nvPr/>
        </p:nvSpPr>
        <p:spPr bwMode="auto">
          <a:xfrm>
            <a:off x="5124450" y="55435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82" name="Line 106"/>
          <p:cNvSpPr>
            <a:spLocks noChangeShapeType="1"/>
          </p:cNvSpPr>
          <p:nvPr/>
        </p:nvSpPr>
        <p:spPr bwMode="auto">
          <a:xfrm>
            <a:off x="5295900" y="3286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83" name="AutoShape 107"/>
          <p:cNvSpPr>
            <a:spLocks noChangeArrowheads="1"/>
          </p:cNvSpPr>
          <p:nvPr/>
        </p:nvSpPr>
        <p:spPr bwMode="auto">
          <a:xfrm>
            <a:off x="5578475" y="638175"/>
            <a:ext cx="3394075" cy="1487488"/>
          </a:xfrm>
          <a:prstGeom prst="wedgeRoundRectCallout">
            <a:avLst>
              <a:gd name="adj1" fmla="val -20815"/>
              <a:gd name="adj2" fmla="val 99519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C++: </a:t>
            </a:r>
            <a:r>
              <a:rPr lang="en-US" sz="2000">
                <a:solidFill>
                  <a:schemeClr val="tx1"/>
                </a:solidFill>
              </a:rPr>
              <a:t>“Ooh, the programmer is using the </a:t>
            </a:r>
            <a:r>
              <a:rPr lang="en-US" sz="2000">
                <a:solidFill>
                  <a:srgbClr val="6600CC"/>
                </a:solidFill>
              </a:rPr>
              <a:t>equal sign</a:t>
            </a:r>
            <a:r>
              <a:rPr lang="en-US" sz="2000">
                <a:solidFill>
                  <a:schemeClr val="tx1"/>
                </a:solidFill>
              </a:rPr>
              <a:t> to set </a:t>
            </a:r>
            <a:r>
              <a:rPr lang="en-US" sz="2000">
                <a:solidFill>
                  <a:srgbClr val="6600CC"/>
                </a:solidFill>
              </a:rPr>
              <a:t>bar</a:t>
            </a:r>
            <a:r>
              <a:rPr lang="en-US" sz="2000">
                <a:solidFill>
                  <a:schemeClr val="tx1"/>
                </a:solidFill>
              </a:rPr>
              <a:t> equal to </a:t>
            </a:r>
            <a:r>
              <a:rPr lang="en-US" sz="2000">
                <a:solidFill>
                  <a:srgbClr val="6600CC"/>
                </a:solidFill>
              </a:rPr>
              <a:t>foo</a:t>
            </a:r>
            <a:r>
              <a:rPr lang="en-US" sz="200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562284" name="AutoShape 108"/>
          <p:cNvSpPr>
            <a:spLocks noChangeArrowheads="1"/>
          </p:cNvSpPr>
          <p:nvPr/>
        </p:nvSpPr>
        <p:spPr bwMode="auto">
          <a:xfrm>
            <a:off x="2419350" y="1676400"/>
            <a:ext cx="3327400" cy="1735138"/>
          </a:xfrm>
          <a:prstGeom prst="wedgeRoundRectCallout">
            <a:avLst>
              <a:gd name="adj1" fmla="val 57250"/>
              <a:gd name="adj2" fmla="val 106727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C++: </a:t>
            </a:r>
            <a:r>
              <a:rPr lang="en-US" sz="2000">
                <a:solidFill>
                  <a:schemeClr val="tx1"/>
                </a:solidFill>
              </a:rPr>
              <a:t>“Since the programmer defined an </a:t>
            </a:r>
            <a:r>
              <a:rPr lang="en-US" sz="2000">
                <a:solidFill>
                  <a:srgbClr val="6600CC"/>
                </a:solidFill>
              </a:rPr>
              <a:t>assignment operator</a:t>
            </a:r>
            <a:r>
              <a:rPr lang="en-US" sz="2000">
                <a:solidFill>
                  <a:schemeClr val="tx1"/>
                </a:solidFill>
              </a:rPr>
              <a:t> for Circles, I’ll use it to do the assignment.”</a:t>
            </a:r>
          </a:p>
        </p:txBody>
      </p:sp>
      <p:sp>
        <p:nvSpPr>
          <p:cNvPr id="562289" name="Text Box 113"/>
          <p:cNvSpPr txBox="1">
            <a:spLocks noChangeArrowheads="1"/>
          </p:cNvSpPr>
          <p:nvPr/>
        </p:nvSpPr>
        <p:spPr bwMode="auto">
          <a:xfrm>
            <a:off x="5943600" y="2789238"/>
            <a:ext cx="2476500" cy="396875"/>
          </a:xfrm>
          <a:prstGeom prst="rect">
            <a:avLst/>
          </a:prstGeom>
          <a:solidFill>
            <a:srgbClr val="CCFFFF">
              <a:alpha val="8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bar.operator=(</a:t>
            </a:r>
            <a:r>
              <a:rPr lang="en-US" sz="2000">
                <a:solidFill>
                  <a:srgbClr val="006666"/>
                </a:solidFill>
              </a:rPr>
              <a:t>foo</a:t>
            </a:r>
            <a:r>
              <a:rPr lang="en-US" sz="2000">
                <a:solidFill>
                  <a:srgbClr val="6600CC"/>
                </a:solidFill>
              </a:rPr>
              <a:t>);</a:t>
            </a:r>
          </a:p>
        </p:txBody>
      </p:sp>
      <p:sp>
        <p:nvSpPr>
          <p:cNvPr id="562285" name="AutoShape 109"/>
          <p:cNvSpPr>
            <a:spLocks noChangeArrowheads="1"/>
          </p:cNvSpPr>
          <p:nvPr/>
        </p:nvSpPr>
        <p:spPr bwMode="auto">
          <a:xfrm>
            <a:off x="5391150" y="95250"/>
            <a:ext cx="3775075" cy="2182813"/>
          </a:xfrm>
          <a:prstGeom prst="wedgeRoundRectCallout">
            <a:avLst>
              <a:gd name="adj1" fmla="val -18292"/>
              <a:gd name="adj2" fmla="val 77634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Another way to read:</a:t>
            </a:r>
          </a:p>
          <a:p>
            <a:r>
              <a:rPr lang="en-US" sz="2000">
                <a:solidFill>
                  <a:srgbClr val="6600CC"/>
                </a:solidFill>
              </a:rPr>
              <a:t>bar = foo;</a:t>
            </a:r>
          </a:p>
          <a:p>
            <a:r>
              <a:rPr lang="en-US" sz="2000">
                <a:solidFill>
                  <a:schemeClr val="tx1"/>
                </a:solidFill>
              </a:rPr>
              <a:t>is:</a:t>
            </a:r>
          </a:p>
          <a:p>
            <a:r>
              <a:rPr lang="en-US" sz="2000" err="1">
                <a:solidFill>
                  <a:srgbClr val="6600CC"/>
                </a:solidFill>
              </a:rPr>
              <a:t>bar.operator</a:t>
            </a:r>
            <a:r>
              <a:rPr lang="en-US" sz="2000">
                <a:solidFill>
                  <a:srgbClr val="6600CC"/>
                </a:solidFill>
              </a:rPr>
              <a:t>=(foo);</a:t>
            </a:r>
          </a:p>
          <a:p>
            <a:endParaRPr lang="en-US" sz="800">
              <a:solidFill>
                <a:srgbClr val="6600CC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i.e., we’re calling </a:t>
            </a:r>
            <a:r>
              <a:rPr lang="en-US" sz="2000">
                <a:solidFill>
                  <a:srgbClr val="6600CC"/>
                </a:solidFill>
              </a:rPr>
              <a:t>bar’s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rgbClr val="6600CC"/>
                </a:solidFill>
              </a:rPr>
              <a:t>operator=</a:t>
            </a:r>
            <a:r>
              <a:rPr lang="en-US" sz="2000">
                <a:solidFill>
                  <a:schemeClr val="tx1"/>
                </a:solidFill>
              </a:rPr>
              <a:t> member function!</a:t>
            </a:r>
          </a:p>
        </p:txBody>
      </p:sp>
      <p:cxnSp>
        <p:nvCxnSpPr>
          <p:cNvPr id="562286" name="AutoShape 110"/>
          <p:cNvCxnSpPr>
            <a:cxnSpLocks noChangeShapeType="1"/>
            <a:stCxn id="562287" idx="0"/>
            <a:endCxn id="562288" idx="3"/>
          </p:cNvCxnSpPr>
          <p:nvPr/>
        </p:nvCxnSpPr>
        <p:spPr bwMode="auto">
          <a:xfrm rot="5400000" flipH="1">
            <a:off x="4884738" y="957263"/>
            <a:ext cx="3695700" cy="3111500"/>
          </a:xfrm>
          <a:prstGeom prst="curvedConnector2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2287" name="Text Box 111"/>
          <p:cNvSpPr txBox="1">
            <a:spLocks noChangeArrowheads="1"/>
          </p:cNvSpPr>
          <p:nvPr/>
        </p:nvSpPr>
        <p:spPr bwMode="auto">
          <a:xfrm>
            <a:off x="8150225" y="43608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62288" name="Text Box 112"/>
          <p:cNvSpPr txBox="1">
            <a:spLocks noChangeArrowheads="1"/>
          </p:cNvSpPr>
          <p:nvPr/>
        </p:nvSpPr>
        <p:spPr bwMode="auto">
          <a:xfrm>
            <a:off x="4902200" y="436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62291" name="Text Box 115"/>
          <p:cNvSpPr txBox="1">
            <a:spLocks noChangeArrowheads="1"/>
          </p:cNvSpPr>
          <p:nvPr/>
        </p:nvSpPr>
        <p:spPr bwMode="auto">
          <a:xfrm>
            <a:off x="693738" y="762000"/>
            <a:ext cx="4364037" cy="5229225"/>
          </a:xfrm>
          <a:prstGeom prst="rect">
            <a:avLst/>
          </a:prstGeom>
          <a:solidFill>
            <a:srgbClr val="FFF5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So, to summarize…</a:t>
            </a:r>
          </a:p>
          <a:p>
            <a:endParaRPr lang="en-US"/>
          </a:p>
          <a:p>
            <a:r>
              <a:rPr lang="en-US"/>
              <a:t>If you’ve defined an </a:t>
            </a:r>
            <a:r>
              <a:rPr lang="en-US">
                <a:solidFill>
                  <a:srgbClr val="6600CC"/>
                </a:solidFill>
              </a:rPr>
              <a:t>operator=</a:t>
            </a:r>
            <a:r>
              <a:rPr lang="en-US"/>
              <a:t> function in a class…</a:t>
            </a:r>
          </a:p>
          <a:p>
            <a:endParaRPr lang="en-US"/>
          </a:p>
          <a:p>
            <a:r>
              <a:rPr lang="en-US"/>
              <a:t>Then any time you use the </a:t>
            </a:r>
            <a:r>
              <a:rPr lang="en-US">
                <a:solidFill>
                  <a:srgbClr val="6600CC"/>
                </a:solidFill>
              </a:rPr>
              <a:t>equal sign</a:t>
            </a:r>
            <a:r>
              <a:rPr lang="en-US"/>
              <a:t> to set an </a:t>
            </a:r>
            <a:r>
              <a:rPr lang="en-US">
                <a:solidFill>
                  <a:srgbClr val="6600CC"/>
                </a:solidFill>
              </a:rPr>
              <a:t>existing variable</a:t>
            </a:r>
            <a:r>
              <a:rPr lang="en-US"/>
              <a:t> equal to another…</a:t>
            </a:r>
          </a:p>
          <a:p>
            <a:endParaRPr lang="en-US"/>
          </a:p>
          <a:p>
            <a:r>
              <a:rPr lang="en-US"/>
              <a:t>C++ </a:t>
            </a:r>
            <a:r>
              <a:rPr lang="en-US">
                <a:solidFill>
                  <a:schemeClr val="tx1"/>
                </a:solidFill>
              </a:rPr>
              <a:t>will call the</a:t>
            </a:r>
            <a:r>
              <a:rPr lang="en-US">
                <a:solidFill>
                  <a:srgbClr val="6600CC"/>
                </a:solidFill>
              </a:rPr>
              <a:t> operator= </a:t>
            </a:r>
            <a:r>
              <a:rPr lang="en-US">
                <a:solidFill>
                  <a:schemeClr val="tx1"/>
                </a:solidFill>
              </a:rPr>
              <a:t>function of your </a:t>
            </a:r>
            <a:r>
              <a:rPr lang="en-US">
                <a:solidFill>
                  <a:srgbClr val="6600CC"/>
                </a:solidFill>
              </a:rPr>
              <a:t>target variable </a:t>
            </a:r>
            <a:r>
              <a:rPr lang="en-US">
                <a:solidFill>
                  <a:schemeClr val="tx1"/>
                </a:solidFill>
              </a:rPr>
              <a:t>and pass in the</a:t>
            </a:r>
            <a:r>
              <a:rPr lang="en-US">
                <a:solidFill>
                  <a:srgbClr val="6600CC"/>
                </a:solidFill>
              </a:rPr>
              <a:t> source variable</a:t>
            </a:r>
            <a:r>
              <a:rPr lang="en-US"/>
              <a:t>!</a:t>
            </a:r>
          </a:p>
        </p:txBody>
      </p:sp>
      <p:sp>
        <p:nvSpPr>
          <p:cNvPr id="562294" name="Line 118"/>
          <p:cNvSpPr>
            <a:spLocks noChangeShapeType="1"/>
          </p:cNvSpPr>
          <p:nvPr/>
        </p:nvSpPr>
        <p:spPr bwMode="auto">
          <a:xfrm>
            <a:off x="1238250" y="2266950"/>
            <a:ext cx="14287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295" name="Rectangle 119"/>
          <p:cNvSpPr>
            <a:spLocks noChangeArrowheads="1"/>
          </p:cNvSpPr>
          <p:nvPr/>
        </p:nvSpPr>
        <p:spPr bwMode="auto">
          <a:xfrm>
            <a:off x="5114925" y="4324350"/>
            <a:ext cx="3486150" cy="15430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296" name="Line 120"/>
          <p:cNvSpPr>
            <a:spLocks noChangeShapeType="1"/>
          </p:cNvSpPr>
          <p:nvPr/>
        </p:nvSpPr>
        <p:spPr bwMode="auto">
          <a:xfrm>
            <a:off x="904875" y="3724275"/>
            <a:ext cx="14287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297" name="Rectangle 121"/>
          <p:cNvSpPr>
            <a:spLocks noChangeArrowheads="1"/>
          </p:cNvSpPr>
          <p:nvPr/>
        </p:nvSpPr>
        <p:spPr bwMode="auto">
          <a:xfrm>
            <a:off x="6438900" y="2838450"/>
            <a:ext cx="400050" cy="3619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298" name="Line 122"/>
          <p:cNvSpPr>
            <a:spLocks noChangeShapeType="1"/>
          </p:cNvSpPr>
          <p:nvPr/>
        </p:nvSpPr>
        <p:spPr bwMode="auto">
          <a:xfrm>
            <a:off x="3676650" y="3714750"/>
            <a:ext cx="12096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299" name="Rectangle 123"/>
          <p:cNvSpPr>
            <a:spLocks noChangeArrowheads="1"/>
          </p:cNvSpPr>
          <p:nvPr/>
        </p:nvSpPr>
        <p:spPr bwMode="auto">
          <a:xfrm>
            <a:off x="6800850" y="2238375"/>
            <a:ext cx="542925" cy="3905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0" name="Line 124"/>
          <p:cNvSpPr>
            <a:spLocks noChangeShapeType="1"/>
          </p:cNvSpPr>
          <p:nvPr/>
        </p:nvSpPr>
        <p:spPr bwMode="auto">
          <a:xfrm flipV="1">
            <a:off x="3552825" y="5153025"/>
            <a:ext cx="1038225" cy="9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301" name="Rectangle 125"/>
          <p:cNvSpPr>
            <a:spLocks noChangeArrowheads="1"/>
          </p:cNvSpPr>
          <p:nvPr/>
        </p:nvSpPr>
        <p:spPr bwMode="auto">
          <a:xfrm>
            <a:off x="6000750" y="2819400"/>
            <a:ext cx="504825" cy="2952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2" name="Rectangle 126"/>
          <p:cNvSpPr>
            <a:spLocks noChangeArrowheads="1"/>
          </p:cNvSpPr>
          <p:nvPr/>
        </p:nvSpPr>
        <p:spPr bwMode="auto">
          <a:xfrm>
            <a:off x="6772275" y="2819400"/>
            <a:ext cx="695325" cy="3619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3" name="Line 127"/>
          <p:cNvSpPr>
            <a:spLocks noChangeShapeType="1"/>
          </p:cNvSpPr>
          <p:nvPr/>
        </p:nvSpPr>
        <p:spPr bwMode="auto">
          <a:xfrm flipV="1">
            <a:off x="1733550" y="5886450"/>
            <a:ext cx="2162175" cy="9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304" name="Rectangle 128"/>
          <p:cNvSpPr>
            <a:spLocks noChangeArrowheads="1"/>
          </p:cNvSpPr>
          <p:nvPr/>
        </p:nvSpPr>
        <p:spPr bwMode="auto">
          <a:xfrm>
            <a:off x="5981700" y="2771775"/>
            <a:ext cx="542925" cy="3905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5" name="Line 129"/>
          <p:cNvSpPr>
            <a:spLocks noChangeShapeType="1"/>
          </p:cNvSpPr>
          <p:nvPr/>
        </p:nvSpPr>
        <p:spPr bwMode="auto">
          <a:xfrm flipH="1">
            <a:off x="6048375" y="3105150"/>
            <a:ext cx="123825" cy="1295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306" name="Line 130"/>
          <p:cNvSpPr>
            <a:spLocks noChangeShapeType="1"/>
          </p:cNvSpPr>
          <p:nvPr/>
        </p:nvSpPr>
        <p:spPr bwMode="auto">
          <a:xfrm>
            <a:off x="7162800" y="3200400"/>
            <a:ext cx="1114425" cy="1190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6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6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622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2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62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2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2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62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56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6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39792 0.46412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562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23194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0"/>
                                        <p:tgtEl>
                                          <p:spTgt spid="562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39479 0.4669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62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23333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562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0.39792 0.4627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62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23125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562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56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56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97" grpId="0" animBg="1"/>
      <p:bldP spid="562197" grpId="1" animBg="1"/>
      <p:bldP spid="562198" grpId="0" animBg="1"/>
      <p:bldP spid="562198" grpId="1" animBg="1"/>
      <p:bldP spid="562212" grpId="0" animBg="1"/>
      <p:bldP spid="562212" grpId="1" animBg="1"/>
      <p:bldP spid="562269" grpId="0"/>
      <p:bldP spid="562269" grpId="1"/>
      <p:bldP spid="562270" grpId="0" animBg="1"/>
      <p:bldP spid="562270" grpId="1" animBg="1"/>
      <p:bldP spid="562272" grpId="0" animBg="1"/>
      <p:bldP spid="562272" grpId="1" animBg="1"/>
      <p:bldP spid="562273" grpId="0"/>
      <p:bldP spid="562274" grpId="0"/>
      <p:bldP spid="562274" grpId="1"/>
      <p:bldP spid="562275" grpId="0"/>
      <p:bldP spid="562275" grpId="1"/>
      <p:bldP spid="562276" grpId="0"/>
      <p:bldP spid="562276" grpId="1"/>
      <p:bldP spid="562277" grpId="0" animBg="1"/>
      <p:bldP spid="562277" grpId="1" animBg="1"/>
      <p:bldP spid="562278" grpId="0"/>
      <p:bldP spid="562278" grpId="1"/>
      <p:bldP spid="562279" grpId="0"/>
      <p:bldP spid="562279" grpId="1"/>
      <p:bldP spid="562280" grpId="0" animBg="1"/>
      <p:bldP spid="562280" grpId="1" animBg="1"/>
      <p:bldP spid="562281" grpId="0" animBg="1"/>
      <p:bldP spid="562281" grpId="1" animBg="1"/>
      <p:bldP spid="562282" grpId="0" animBg="1"/>
      <p:bldP spid="562283" grpId="0" animBg="1"/>
      <p:bldP spid="562283" grpId="1" animBg="1"/>
      <p:bldP spid="562284" grpId="0" animBg="1"/>
      <p:bldP spid="562284" grpId="1" animBg="1"/>
      <p:bldP spid="562289" grpId="0" animBg="1"/>
      <p:bldP spid="562289" grpId="1" animBg="1"/>
      <p:bldP spid="562285" grpId="0" build="p" animBg="1"/>
      <p:bldP spid="562285" grpId="1" build="allAtOnce" animBg="1"/>
      <p:bldP spid="562291" grpId="0" uiExpand="1" build="p" animBg="1"/>
      <p:bldP spid="562294" grpId="0" animBg="1"/>
      <p:bldP spid="562294" grpId="1" animBg="1"/>
      <p:bldP spid="562295" grpId="0" animBg="1"/>
      <p:bldP spid="562295" grpId="1" animBg="1"/>
      <p:bldP spid="562296" grpId="0" animBg="1"/>
      <p:bldP spid="562296" grpId="1" animBg="1"/>
      <p:bldP spid="562297" grpId="0" animBg="1"/>
      <p:bldP spid="562297" grpId="1" animBg="1"/>
      <p:bldP spid="562298" grpId="0" animBg="1"/>
      <p:bldP spid="562298" grpId="1" animBg="1"/>
      <p:bldP spid="562299" grpId="0" animBg="1"/>
      <p:bldP spid="562299" grpId="1" animBg="1"/>
      <p:bldP spid="562300" grpId="0" animBg="1"/>
      <p:bldP spid="562300" grpId="1" animBg="1"/>
      <p:bldP spid="562301" grpId="0" animBg="1"/>
      <p:bldP spid="562301" grpId="1" animBg="1"/>
      <p:bldP spid="562302" grpId="0" animBg="1"/>
      <p:bldP spid="562302" grpId="1" animBg="1"/>
      <p:bldP spid="562303" grpId="0" animBg="1"/>
      <p:bldP spid="562303" grpId="1" animBg="1"/>
      <p:bldP spid="562304" grpId="0" animBg="1"/>
      <p:bldP spid="562304" grpId="1" animBg="1"/>
      <p:bldP spid="562305" grpId="0" animBg="1"/>
      <p:bldP spid="562305" grpId="1" animBg="1"/>
      <p:bldP spid="56230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496B-E6FE-4971-8D2A-8BE46539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Linked Lists with Dummy Nodes!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1A754-2E81-4EDC-ACF0-47E2664C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D79C3-3E7D-491E-81A0-37678624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06" y="3216436"/>
            <a:ext cx="3427155" cy="238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7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A6C1-8E22-4921-9B33-B2A48DAD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5409" y="-271796"/>
            <a:ext cx="7772400" cy="1143000"/>
          </a:xfrm>
        </p:spPr>
        <p:txBody>
          <a:bodyPr/>
          <a:lstStyle/>
          <a:p>
            <a:r>
              <a:rPr lang="en-US" sz="2400"/>
              <a:t>Linked Lists with a </a:t>
            </a:r>
            <a:r>
              <a:rPr lang="en-US" sz="2400">
                <a:solidFill>
                  <a:srgbClr val="7030A0"/>
                </a:solidFill>
              </a:rPr>
              <a:t>Dummy Node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8BDDA-CBEC-45AD-A31F-452EF15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1DF-0A1C-44C8-9835-4A092EB08750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ABAF3B0-1649-45AC-BF8E-853BBA651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89" y="660826"/>
            <a:ext cx="4662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So far, every linked list we’ve seen has had a </a:t>
            </a:r>
            <a:r>
              <a:rPr lang="en-US" sz="2000">
                <a:solidFill>
                  <a:srgbClr val="FF0000"/>
                </a:solidFill>
              </a:rPr>
              <a:t>head pointer</a:t>
            </a:r>
            <a:r>
              <a:rPr lang="en-US" sz="2000"/>
              <a:t>.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9A5574-1930-4F41-AC26-6A63F1A98D9D}"/>
              </a:ext>
            </a:extLst>
          </p:cNvPr>
          <p:cNvGrpSpPr/>
          <p:nvPr/>
        </p:nvGrpSpPr>
        <p:grpSpPr>
          <a:xfrm>
            <a:off x="5178670" y="23447"/>
            <a:ext cx="4601379" cy="6881053"/>
            <a:chOff x="5178670" y="23447"/>
            <a:chExt cx="4601379" cy="68810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10564-53C0-4BFB-B6E2-3FE278F15D31}"/>
                </a:ext>
              </a:extLst>
            </p:cNvPr>
            <p:cNvSpPr/>
            <p:nvPr/>
          </p:nvSpPr>
          <p:spPr bwMode="auto">
            <a:xfrm>
              <a:off x="5178670" y="23447"/>
              <a:ext cx="3930161" cy="681110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B3EFFB-26AA-4E35-B1E5-BB50BBA2F62F}"/>
                </a:ext>
              </a:extLst>
            </p:cNvPr>
            <p:cNvSpPr/>
            <p:nvPr/>
          </p:nvSpPr>
          <p:spPr bwMode="auto">
            <a:xfrm>
              <a:off x="5208049" y="2194433"/>
              <a:ext cx="3874306" cy="435236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B9CDC3-9FD2-4232-8343-288FA3C73DED}"/>
                </a:ext>
              </a:extLst>
            </p:cNvPr>
            <p:cNvSpPr/>
            <p:nvPr/>
          </p:nvSpPr>
          <p:spPr bwMode="auto">
            <a:xfrm>
              <a:off x="5208049" y="942025"/>
              <a:ext cx="3799182" cy="5892531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1FB6CD-930E-4C2B-9822-E8D3A24E8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65" y="77300"/>
              <a:ext cx="3514725" cy="78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3F16BC7D-6A13-4417-AA4E-B8BE3AA0B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8018" y="6208998"/>
              <a:ext cx="34088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Node *head;</a:t>
              </a:r>
            </a:p>
          </p:txBody>
        </p:sp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581782E0-719E-4C11-8C40-01069DD4F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2543" y="1757505"/>
              <a:ext cx="3071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LinkedList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() { … }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3F3205A1-0D9A-45B4-AF8C-0D2F0F602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342" y="3680461"/>
              <a:ext cx="3071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~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LinkedList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() { … }</a:t>
              </a:r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1C5CDFDB-AC0E-4AB6-9FC5-716839976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2543" y="2398491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addToRear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7341F302-C78E-4460-AB4F-E2FEEF5B5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296" y="303947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bool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findItem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6BC67FAA-E94A-407E-804B-D0BA4E22C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346" y="2718984"/>
              <a:ext cx="360548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deleteItem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88CCF1E9-8DCB-4CAE-ADF0-997D31F87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0568" y="3359970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printItems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() { … }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08A2D8-C24B-481D-BAF9-CD5EA405CE5C}"/>
                </a:ext>
              </a:extLst>
            </p:cNvPr>
            <p:cNvSpPr/>
            <p:nvPr/>
          </p:nvSpPr>
          <p:spPr bwMode="auto">
            <a:xfrm>
              <a:off x="8068235" y="1739318"/>
              <a:ext cx="930529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FFE72469-E5D7-4E25-A744-5334CDD8B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833" y="207828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addToFront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115B67-C371-4E05-B508-3AEB720A1821}"/>
                </a:ext>
              </a:extLst>
            </p:cNvPr>
            <p:cNvSpPr/>
            <p:nvPr/>
          </p:nvSpPr>
          <p:spPr>
            <a:xfrm>
              <a:off x="5197775" y="5885282"/>
              <a:ext cx="14205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private:   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E2C692-CBDB-4B85-98F0-75D87B79C300}"/>
                </a:ext>
              </a:extLst>
            </p:cNvPr>
            <p:cNvSpPr/>
            <p:nvPr/>
          </p:nvSpPr>
          <p:spPr>
            <a:xfrm>
              <a:off x="5208049" y="872079"/>
              <a:ext cx="4572000" cy="60324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class </a:t>
              </a:r>
              <a:r>
                <a:rPr lang="en-US" sz="2000" err="1">
                  <a:solidFill>
                    <a:srgbClr val="FF0000"/>
                  </a:solidFill>
                </a:rPr>
                <a:t>LinkedList</a:t>
              </a:r>
              <a:endParaRPr lang="en-US" sz="2000">
                <a:solidFill>
                  <a:srgbClr val="FF0000"/>
                </a:solidFill>
              </a:endParaRPr>
            </a:p>
            <a:p>
              <a:pPr algn="l"/>
              <a:r>
                <a:rPr lang="en-US" sz="1400"/>
                <a:t>{</a:t>
              </a:r>
            </a:p>
            <a:p>
              <a:pPr algn="l"/>
              <a:r>
                <a:rPr lang="en-US" sz="2000"/>
                <a:t>public:</a:t>
              </a:r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1600"/>
            </a:p>
            <a:p>
              <a:pPr algn="l"/>
              <a:r>
                <a:rPr lang="en-US" sz="2000"/>
                <a:t> </a:t>
              </a:r>
            </a:p>
            <a:p>
              <a:pPr algn="l"/>
              <a:endParaRPr lang="en-US" sz="2000"/>
            </a:p>
            <a:p>
              <a:pPr algn="l"/>
              <a:r>
                <a:rPr lang="en-US" sz="1600"/>
                <a:t>};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B8D0CAE-C83D-4364-BC62-17645EA6342F}"/>
              </a:ext>
            </a:extLst>
          </p:cNvPr>
          <p:cNvSpPr/>
          <p:nvPr/>
        </p:nvSpPr>
        <p:spPr bwMode="auto">
          <a:xfrm>
            <a:off x="3793276" y="5779215"/>
            <a:ext cx="1710070" cy="11902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Head pointer!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29AEB3-BE00-46E3-A25C-B196F6B27AAB}"/>
              </a:ext>
            </a:extLst>
          </p:cNvPr>
          <p:cNvGrpSpPr/>
          <p:nvPr/>
        </p:nvGrpSpPr>
        <p:grpSpPr>
          <a:xfrm>
            <a:off x="187791" y="3742247"/>
            <a:ext cx="1727201" cy="3287712"/>
            <a:chOff x="2958210" y="3121341"/>
            <a:chExt cx="1727201" cy="3287712"/>
          </a:xfrm>
        </p:grpSpPr>
        <p:grpSp>
          <p:nvGrpSpPr>
            <p:cNvPr id="26" name="Group 86">
              <a:extLst>
                <a:ext uri="{FF2B5EF4-FFF2-40B4-BE49-F238E27FC236}">
                  <a16:creationId xmlns:a16="http://schemas.microsoft.com/office/drawing/2014/main" id="{7FC7A6DB-4B67-49D0-B071-225942D8F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8210" y="3121341"/>
              <a:ext cx="1727201" cy="3287712"/>
              <a:chOff x="4726" y="393"/>
              <a:chExt cx="1088" cy="2071"/>
            </a:xfrm>
          </p:grpSpPr>
          <p:sp>
            <p:nvSpPr>
              <p:cNvPr id="29" name="Rectangle 29">
                <a:extLst>
                  <a:ext uri="{FF2B5EF4-FFF2-40B4-BE49-F238E27FC236}">
                    <a16:creationId xmlns:a16="http://schemas.microsoft.com/office/drawing/2014/main" id="{CD076D1A-8C23-4978-B675-76C7C43D8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9" y="1539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30">
                <a:extLst>
                  <a:ext uri="{FF2B5EF4-FFF2-40B4-BE49-F238E27FC236}">
                    <a16:creationId xmlns:a16="http://schemas.microsoft.com/office/drawing/2014/main" id="{DF13EED6-66BB-4D82-BD6B-D42DBB35F0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9" y="1570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31" name="Text Box 31">
                <a:extLst>
                  <a:ext uri="{FF2B5EF4-FFF2-40B4-BE49-F238E27FC236}">
                    <a16:creationId xmlns:a16="http://schemas.microsoft.com/office/drawing/2014/main" id="{98D2FF32-6FCB-451C-8E16-A68E9A169D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9" y="1740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2F655C95-7DDB-4FDD-ABF3-7C276F3AE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574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FA59EDA0-7DD4-46F3-B7B3-227377563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74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4" name="Text Box 34">
                <a:extLst>
                  <a:ext uri="{FF2B5EF4-FFF2-40B4-BE49-F238E27FC236}">
                    <a16:creationId xmlns:a16="http://schemas.microsoft.com/office/drawing/2014/main" id="{4BF71CFB-37B2-4FEF-A4E8-69FA4916C8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6" y="1539"/>
                <a:ext cx="49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/>
                  <a:t>“dog”</a:t>
                </a:r>
              </a:p>
            </p:txBody>
          </p:sp>
          <p:sp>
            <p:nvSpPr>
              <p:cNvPr id="35" name="Text Box 35">
                <a:extLst>
                  <a:ext uri="{FF2B5EF4-FFF2-40B4-BE49-F238E27FC236}">
                    <a16:creationId xmlns:a16="http://schemas.microsoft.com/office/drawing/2014/main" id="{94637E72-F2A1-4EE9-99A9-DC092AD92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8" y="1725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36" name="Group 36">
                <a:extLst>
                  <a:ext uri="{FF2B5EF4-FFF2-40B4-BE49-F238E27FC236}">
                    <a16:creationId xmlns:a16="http://schemas.microsoft.com/office/drawing/2014/main" id="{8CF0C517-3040-4F9D-94AD-5F0F819590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4" y="979"/>
                <a:ext cx="772" cy="418"/>
                <a:chOff x="4608" y="1655"/>
                <a:chExt cx="1024" cy="573"/>
              </a:xfrm>
            </p:grpSpPr>
            <p:sp>
              <p:nvSpPr>
                <p:cNvPr id="61" name="Rectangle 37">
                  <a:extLst>
                    <a:ext uri="{FF2B5EF4-FFF2-40B4-BE49-F238E27FC236}">
                      <a16:creationId xmlns:a16="http://schemas.microsoft.com/office/drawing/2014/main" id="{D43F45FB-462D-4D1C-A9F1-F751700C16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Text Box 38">
                  <a:extLst>
                    <a:ext uri="{FF2B5EF4-FFF2-40B4-BE49-F238E27FC236}">
                      <a16:creationId xmlns:a16="http://schemas.microsoft.com/office/drawing/2014/main" id="{528E84E9-1A85-4258-BAF0-1C966BB262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value</a:t>
                  </a:r>
                </a:p>
              </p:txBody>
            </p:sp>
            <p:sp>
              <p:nvSpPr>
                <p:cNvPr id="63" name="Text Box 39">
                  <a:extLst>
                    <a:ext uri="{FF2B5EF4-FFF2-40B4-BE49-F238E27FC236}">
                      <a16:creationId xmlns:a16="http://schemas.microsoft.com/office/drawing/2014/main" id="{EE4D6A67-4E52-4F66-93A0-8D94049EA8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4" name="Rectangle 40">
                  <a:extLst>
                    <a:ext uri="{FF2B5EF4-FFF2-40B4-BE49-F238E27FC236}">
                      <a16:creationId xmlns:a16="http://schemas.microsoft.com/office/drawing/2014/main" id="{3F75ECC1-1413-444E-9527-D67C55919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Rectangle 41">
                  <a:extLst>
                    <a:ext uri="{FF2B5EF4-FFF2-40B4-BE49-F238E27FC236}">
                      <a16:creationId xmlns:a16="http://schemas.microsoft.com/office/drawing/2014/main" id="{BD4A7E17-59D2-4427-A3EB-F90AED5B0F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6" name="Text Box 42">
                  <a:extLst>
                    <a:ext uri="{FF2B5EF4-FFF2-40B4-BE49-F238E27FC236}">
                      <a16:creationId xmlns:a16="http://schemas.microsoft.com/office/drawing/2014/main" id="{D3497114-A7CD-4C5C-8D04-14F4DC2A3E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15" y="1655"/>
                  <a:ext cx="617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/>
                    <a:t>“cat”</a:t>
                  </a:r>
                </a:p>
              </p:txBody>
            </p:sp>
            <p:sp>
              <p:nvSpPr>
                <p:cNvPr id="67" name="Text Box 43">
                  <a:extLst>
                    <a:ext uri="{FF2B5EF4-FFF2-40B4-BE49-F238E27FC236}">
                      <a16:creationId xmlns:a16="http://schemas.microsoft.com/office/drawing/2014/main" id="{8DC4C4DB-0645-43AE-AFCF-3E04893A4A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1F20C84F-863D-4C8E-B06B-442C3556E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9" y="447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head</a:t>
                </a:r>
              </a:p>
            </p:txBody>
          </p:sp>
          <p:sp>
            <p:nvSpPr>
              <p:cNvPr id="38" name="Rectangle 46">
                <a:extLst>
                  <a:ext uri="{FF2B5EF4-FFF2-40B4-BE49-F238E27FC236}">
                    <a16:creationId xmlns:a16="http://schemas.microsoft.com/office/drawing/2014/main" id="{879EBA42-9B33-44DE-89C3-47F645B97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477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7">
                <a:extLst>
                  <a:ext uri="{FF2B5EF4-FFF2-40B4-BE49-F238E27FC236}">
                    <a16:creationId xmlns:a16="http://schemas.microsoft.com/office/drawing/2014/main" id="{36437E2B-FFE5-4B91-A7BE-9719B3E63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6" y="464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40" name="Text Box 48">
                <a:extLst>
                  <a:ext uri="{FF2B5EF4-FFF2-40B4-BE49-F238E27FC236}">
                    <a16:creationId xmlns:a16="http://schemas.microsoft.com/office/drawing/2014/main" id="{72F37497-1005-4F96-B964-BDBFAA03F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8" y="39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41" name="Text Box 49">
                <a:extLst>
                  <a:ext uri="{FF2B5EF4-FFF2-40B4-BE49-F238E27FC236}">
                    <a16:creationId xmlns:a16="http://schemas.microsoft.com/office/drawing/2014/main" id="{155C51BC-52CB-4E79-B308-567C64007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2" y="111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42" name="AutoShape 50">
                <a:extLst>
                  <a:ext uri="{FF2B5EF4-FFF2-40B4-BE49-F238E27FC236}">
                    <a16:creationId xmlns:a16="http://schemas.microsoft.com/office/drawing/2014/main" id="{1C86BCA8-EA21-42E3-B478-A70F33127A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256" y="1271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3" name="Text Box 51">
                <a:extLst>
                  <a:ext uri="{FF2B5EF4-FFF2-40B4-BE49-F238E27FC236}">
                    <a16:creationId xmlns:a16="http://schemas.microsoft.com/office/drawing/2014/main" id="{329B586E-790E-4B71-80CA-FED32F7FA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2" y="101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548E1834-9FB2-46D2-ADD0-3FA97C508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8" y="938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45" name="Text Box 54">
                <a:extLst>
                  <a:ext uri="{FF2B5EF4-FFF2-40B4-BE49-F238E27FC236}">
                    <a16:creationId xmlns:a16="http://schemas.microsoft.com/office/drawing/2014/main" id="{17DBDAD8-101A-4E9E-B0C2-1CD4B8DFD7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5" y="1491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46" name="Text Box 56">
                <a:extLst>
                  <a:ext uri="{FF2B5EF4-FFF2-40B4-BE49-F238E27FC236}">
                    <a16:creationId xmlns:a16="http://schemas.microsoft.com/office/drawing/2014/main" id="{523BE5DC-2489-4191-8646-9650B5C1E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47" name="Text Box 57">
                <a:extLst>
                  <a:ext uri="{FF2B5EF4-FFF2-40B4-BE49-F238E27FC236}">
                    <a16:creationId xmlns:a16="http://schemas.microsoft.com/office/drawing/2014/main" id="{EB0ED4E0-4FF2-4546-A90A-7AECE03E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7" y="1713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  <p:sp>
            <p:nvSpPr>
              <p:cNvPr id="48" name="Text Box 58">
                <a:extLst>
                  <a:ext uri="{FF2B5EF4-FFF2-40B4-BE49-F238E27FC236}">
                    <a16:creationId xmlns:a16="http://schemas.microsoft.com/office/drawing/2014/main" id="{C0A3943A-6A07-42B9-847C-10CBDBBB3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49" name="Rectangle 59">
                <a:extLst>
                  <a:ext uri="{FF2B5EF4-FFF2-40B4-BE49-F238E27FC236}">
                    <a16:creationId xmlns:a16="http://schemas.microsoft.com/office/drawing/2014/main" id="{17754C9E-C96B-4FDE-9343-705F7A48D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2065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60">
                <a:extLst>
                  <a:ext uri="{FF2B5EF4-FFF2-40B4-BE49-F238E27FC236}">
                    <a16:creationId xmlns:a16="http://schemas.microsoft.com/office/drawing/2014/main" id="{B886221C-5609-4201-A484-5C34FCF316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6" y="2097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51" name="Text Box 61">
                <a:extLst>
                  <a:ext uri="{FF2B5EF4-FFF2-40B4-BE49-F238E27FC236}">
                    <a16:creationId xmlns:a16="http://schemas.microsoft.com/office/drawing/2014/main" id="{AF5446D9-CDE0-41F9-A33B-4F194D1F2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0" y="2273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52" name="Rectangle 62">
                <a:extLst>
                  <a:ext uri="{FF2B5EF4-FFF2-40B4-BE49-F238E27FC236}">
                    <a16:creationId xmlns:a16="http://schemas.microsoft.com/office/drawing/2014/main" id="{2482A401-32FF-40ED-AA1B-C64F0295D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" y="210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DED41574-A125-4CF4-A3FA-573996518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9" y="227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4" name="Text Box 64">
                <a:extLst>
                  <a:ext uri="{FF2B5EF4-FFF2-40B4-BE49-F238E27FC236}">
                    <a16:creationId xmlns:a16="http://schemas.microsoft.com/office/drawing/2014/main" id="{29D1EF41-BFE7-47AB-B7D8-AE3313EB7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5" y="207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55" name="Text Box 65">
                <a:extLst>
                  <a:ext uri="{FF2B5EF4-FFF2-40B4-BE49-F238E27FC236}">
                    <a16:creationId xmlns:a16="http://schemas.microsoft.com/office/drawing/2014/main" id="{8058AC87-480C-42AB-B6C5-D1408E194B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2252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56" name="Text Box 66">
                <a:extLst>
                  <a:ext uri="{FF2B5EF4-FFF2-40B4-BE49-F238E27FC236}">
                    <a16:creationId xmlns:a16="http://schemas.microsoft.com/office/drawing/2014/main" id="{6F01808C-DF2F-45FD-8B04-1B3554218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2" y="204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57" name="Text Box 67">
                <a:extLst>
                  <a:ext uri="{FF2B5EF4-FFF2-40B4-BE49-F238E27FC236}">
                    <a16:creationId xmlns:a16="http://schemas.microsoft.com/office/drawing/2014/main" id="{C4E4AB50-9103-4747-8BB1-C163015AB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9" y="2060"/>
                <a:ext cx="4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“rat”</a:t>
                </a:r>
              </a:p>
            </p:txBody>
          </p:sp>
          <p:sp>
            <p:nvSpPr>
              <p:cNvPr id="58" name="Text Box 68">
                <a:extLst>
                  <a:ext uri="{FF2B5EF4-FFF2-40B4-BE49-F238E27FC236}">
                    <a16:creationId xmlns:a16="http://schemas.microsoft.com/office/drawing/2014/main" id="{BD360DD6-9DC2-4B05-AC07-AE3258617A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3" y="2236"/>
                <a:ext cx="46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err="1">
                    <a:solidFill>
                      <a:srgbClr val="FF0000"/>
                    </a:solidFill>
                  </a:rPr>
                  <a:t>nullptr</a:t>
                </a:r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 Box 69">
                <a:extLst>
                  <a:ext uri="{FF2B5EF4-FFF2-40B4-BE49-F238E27FC236}">
                    <a16:creationId xmlns:a16="http://schemas.microsoft.com/office/drawing/2014/main" id="{F57DDBBA-0EBB-402B-98BC-B25990377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8" y="2040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  <p:cxnSp>
            <p:nvCxnSpPr>
              <p:cNvPr id="60" name="AutoShape 71">
                <a:extLst>
                  <a:ext uri="{FF2B5EF4-FFF2-40B4-BE49-F238E27FC236}">
                    <a16:creationId xmlns:a16="http://schemas.microsoft.com/office/drawing/2014/main" id="{060C68CE-FDC4-4216-99EF-6BA8AC5AC9F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256" y="1805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9C2E4053-0C07-44AC-9D5F-9E119C997F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482080" y="3605528"/>
              <a:ext cx="533400" cy="34925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82">
              <a:extLst>
                <a:ext uri="{FF2B5EF4-FFF2-40B4-BE49-F238E27FC236}">
                  <a16:creationId xmlns:a16="http://schemas.microsoft.com/office/drawing/2014/main" id="{82478756-267A-44B2-802E-923FC20A3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sp>
        <p:nvSpPr>
          <p:cNvPr id="68" name="Text Box 7">
            <a:extLst>
              <a:ext uri="{FF2B5EF4-FFF2-40B4-BE49-F238E27FC236}">
                <a16:creationId xmlns:a16="http://schemas.microsoft.com/office/drawing/2014/main" id="{62FB7517-8370-431C-8E55-282F5FFCA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89" y="1537002"/>
            <a:ext cx="4662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But as we’ve seen this causes </a:t>
            </a:r>
            <a:r>
              <a:rPr lang="en-US" sz="2000">
                <a:solidFill>
                  <a:srgbClr val="FF0000"/>
                </a:solidFill>
              </a:rPr>
              <a:t>complications</a:t>
            </a:r>
            <a:r>
              <a:rPr lang="en-US" sz="2000"/>
              <a:t>…</a:t>
            </a:r>
          </a:p>
        </p:txBody>
      </p:sp>
      <p:sp>
        <p:nvSpPr>
          <p:cNvPr id="69" name="Arrow: Left 68">
            <a:extLst>
              <a:ext uri="{FF2B5EF4-FFF2-40B4-BE49-F238E27FC236}">
                <a16:creationId xmlns:a16="http://schemas.microsoft.com/office/drawing/2014/main" id="{4ECA1A05-7426-40A9-A95A-3A09FD38CBA8}"/>
              </a:ext>
            </a:extLst>
          </p:cNvPr>
          <p:cNvSpPr/>
          <p:nvPr/>
        </p:nvSpPr>
        <p:spPr bwMode="auto">
          <a:xfrm rot="21226708">
            <a:off x="1411038" y="3543161"/>
            <a:ext cx="3084564" cy="1084076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need different code to insert/delete at the top…</a:t>
            </a:r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0E261FD4-5CA7-41E5-9329-3DD57BE883C7}"/>
              </a:ext>
            </a:extLst>
          </p:cNvPr>
          <p:cNvSpPr/>
          <p:nvPr/>
        </p:nvSpPr>
        <p:spPr bwMode="auto">
          <a:xfrm rot="21226708">
            <a:off x="1661841" y="5466716"/>
            <a:ext cx="2889105" cy="1105382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than to insert/delete in the middle or at the end!</a:t>
            </a: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6C6F27AD-2CF9-4312-8344-9D8C5FFBC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88" y="2303626"/>
            <a:ext cx="47927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We can simplify things by replacing our </a:t>
            </a:r>
            <a:r>
              <a:rPr lang="en-US" sz="2000">
                <a:solidFill>
                  <a:srgbClr val="FF0000"/>
                </a:solidFill>
              </a:rPr>
              <a:t>header pointer </a:t>
            </a:r>
            <a:r>
              <a:rPr lang="en-US" sz="2000"/>
              <a:t>with a </a:t>
            </a:r>
            <a:r>
              <a:rPr lang="en-US" sz="2000">
                <a:solidFill>
                  <a:srgbClr val="FF0000"/>
                </a:solidFill>
              </a:rPr>
              <a:t>dummy node</a:t>
            </a:r>
            <a:r>
              <a:rPr lang="en-US" sz="20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8081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 animBg="1"/>
      <p:bldP spid="23" grpId="1" animBg="1"/>
      <p:bldP spid="68" grpId="0"/>
      <p:bldP spid="69" grpId="0" animBg="1"/>
      <p:bldP spid="70" grpId="0" animBg="1"/>
      <p:bldP spid="7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A6C1-8E22-4921-9B33-B2A48DAD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5409" y="-271796"/>
            <a:ext cx="7772400" cy="1143000"/>
          </a:xfrm>
        </p:spPr>
        <p:txBody>
          <a:bodyPr/>
          <a:lstStyle/>
          <a:p>
            <a:r>
              <a:rPr lang="en-US" sz="2400"/>
              <a:t>Linked Lists with a </a:t>
            </a:r>
            <a:r>
              <a:rPr lang="en-US" sz="2400">
                <a:solidFill>
                  <a:srgbClr val="7030A0"/>
                </a:solidFill>
              </a:rPr>
              <a:t>Dummy Node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8BDDA-CBEC-45AD-A31F-452EF15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1DF-0A1C-44C8-9835-4A092EB0875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ABAF3B0-1649-45AC-BF8E-853BBA651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89" y="660826"/>
            <a:ext cx="4662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#1: </a:t>
            </a:r>
          </a:p>
          <a:p>
            <a:r>
              <a:rPr lang="en-US" sz="2000"/>
              <a:t>Get rid of your </a:t>
            </a:r>
            <a:r>
              <a:rPr lang="en-US" sz="2000">
                <a:solidFill>
                  <a:srgbClr val="FF0000"/>
                </a:solidFill>
              </a:rPr>
              <a:t>head pointer</a:t>
            </a:r>
            <a:r>
              <a:rPr lang="en-US" sz="2000"/>
              <a:t>!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9A5574-1930-4F41-AC26-6A63F1A98D9D}"/>
              </a:ext>
            </a:extLst>
          </p:cNvPr>
          <p:cNvGrpSpPr/>
          <p:nvPr/>
        </p:nvGrpSpPr>
        <p:grpSpPr>
          <a:xfrm>
            <a:off x="5178670" y="23447"/>
            <a:ext cx="4601379" cy="6881053"/>
            <a:chOff x="5178670" y="23447"/>
            <a:chExt cx="4601379" cy="68810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10564-53C0-4BFB-B6E2-3FE278F15D31}"/>
                </a:ext>
              </a:extLst>
            </p:cNvPr>
            <p:cNvSpPr/>
            <p:nvPr/>
          </p:nvSpPr>
          <p:spPr bwMode="auto">
            <a:xfrm>
              <a:off x="5178670" y="23447"/>
              <a:ext cx="3930161" cy="681110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B3EFFB-26AA-4E35-B1E5-BB50BBA2F62F}"/>
                </a:ext>
              </a:extLst>
            </p:cNvPr>
            <p:cNvSpPr/>
            <p:nvPr/>
          </p:nvSpPr>
          <p:spPr bwMode="auto">
            <a:xfrm>
              <a:off x="5208049" y="2194433"/>
              <a:ext cx="3874306" cy="435236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B9CDC3-9FD2-4232-8343-288FA3C73DED}"/>
                </a:ext>
              </a:extLst>
            </p:cNvPr>
            <p:cNvSpPr/>
            <p:nvPr/>
          </p:nvSpPr>
          <p:spPr bwMode="auto">
            <a:xfrm>
              <a:off x="5208049" y="942025"/>
              <a:ext cx="3799182" cy="5892531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1FB6CD-930E-4C2B-9822-E8D3A24E8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65" y="77300"/>
              <a:ext cx="3514725" cy="78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3F16BC7D-6A13-4417-AA4E-B8BE3AA0B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8018" y="6208998"/>
              <a:ext cx="34088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Node *head;</a:t>
              </a:r>
            </a:p>
          </p:txBody>
        </p:sp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581782E0-719E-4C11-8C40-01069DD4F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2543" y="1757505"/>
              <a:ext cx="3071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LinkedList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() { … }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3F3205A1-0D9A-45B4-AF8C-0D2F0F602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342" y="3680461"/>
              <a:ext cx="3071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~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LinkedList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() { … }</a:t>
              </a:r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1C5CDFDB-AC0E-4AB6-9FC5-716839976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2543" y="2398491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addToRear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7341F302-C78E-4460-AB4F-E2FEEF5B5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296" y="303947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bool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findItem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6BC67FAA-E94A-407E-804B-D0BA4E22C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346" y="2718984"/>
              <a:ext cx="360548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deleteItem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88CCF1E9-8DCB-4CAE-ADF0-997D31F87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0568" y="3359970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printItems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() { … }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08A2D8-C24B-481D-BAF9-CD5EA405CE5C}"/>
                </a:ext>
              </a:extLst>
            </p:cNvPr>
            <p:cNvSpPr/>
            <p:nvPr/>
          </p:nvSpPr>
          <p:spPr bwMode="auto">
            <a:xfrm>
              <a:off x="8068235" y="1739318"/>
              <a:ext cx="930529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FFE72469-E5D7-4E25-A744-5334CDD8B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833" y="207828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addToFront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115B67-C371-4E05-B508-3AEB720A1821}"/>
                </a:ext>
              </a:extLst>
            </p:cNvPr>
            <p:cNvSpPr/>
            <p:nvPr/>
          </p:nvSpPr>
          <p:spPr>
            <a:xfrm>
              <a:off x="5197775" y="5885282"/>
              <a:ext cx="14205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private:   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E2C692-CBDB-4B85-98F0-75D87B79C300}"/>
                </a:ext>
              </a:extLst>
            </p:cNvPr>
            <p:cNvSpPr/>
            <p:nvPr/>
          </p:nvSpPr>
          <p:spPr>
            <a:xfrm>
              <a:off x="5208049" y="872079"/>
              <a:ext cx="4572000" cy="60324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class </a:t>
              </a:r>
              <a:r>
                <a:rPr lang="en-US" sz="2000" err="1">
                  <a:solidFill>
                    <a:srgbClr val="FF0000"/>
                  </a:solidFill>
                </a:rPr>
                <a:t>LinkedList</a:t>
              </a:r>
              <a:endParaRPr lang="en-US" sz="2000">
                <a:solidFill>
                  <a:srgbClr val="FF0000"/>
                </a:solidFill>
              </a:endParaRPr>
            </a:p>
            <a:p>
              <a:pPr algn="l"/>
              <a:r>
                <a:rPr lang="en-US" sz="1400"/>
                <a:t>{</a:t>
              </a:r>
            </a:p>
            <a:p>
              <a:pPr algn="l"/>
              <a:r>
                <a:rPr lang="en-US" sz="2000"/>
                <a:t>public:</a:t>
              </a:r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1600"/>
            </a:p>
            <a:p>
              <a:pPr algn="l"/>
              <a:r>
                <a:rPr lang="en-US" sz="2000"/>
                <a:t> </a:t>
              </a:r>
            </a:p>
            <a:p>
              <a:pPr algn="l"/>
              <a:endParaRPr lang="en-US" sz="2000"/>
            </a:p>
            <a:p>
              <a:pPr algn="l"/>
              <a:r>
                <a:rPr lang="en-US" sz="1600"/>
                <a:t>};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29AEB3-BE00-46E3-A25C-B196F6B27AAB}"/>
              </a:ext>
            </a:extLst>
          </p:cNvPr>
          <p:cNvGrpSpPr/>
          <p:nvPr/>
        </p:nvGrpSpPr>
        <p:grpSpPr>
          <a:xfrm>
            <a:off x="187791" y="3736026"/>
            <a:ext cx="1727201" cy="3287712"/>
            <a:chOff x="2958210" y="3121341"/>
            <a:chExt cx="1727201" cy="3287712"/>
          </a:xfrm>
        </p:grpSpPr>
        <p:grpSp>
          <p:nvGrpSpPr>
            <p:cNvPr id="26" name="Group 86">
              <a:extLst>
                <a:ext uri="{FF2B5EF4-FFF2-40B4-BE49-F238E27FC236}">
                  <a16:creationId xmlns:a16="http://schemas.microsoft.com/office/drawing/2014/main" id="{7FC7A6DB-4B67-49D0-B071-225942D8F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8210" y="3121341"/>
              <a:ext cx="1727201" cy="3287712"/>
              <a:chOff x="4726" y="393"/>
              <a:chExt cx="1088" cy="2071"/>
            </a:xfrm>
          </p:grpSpPr>
          <p:sp>
            <p:nvSpPr>
              <p:cNvPr id="29" name="Rectangle 29">
                <a:extLst>
                  <a:ext uri="{FF2B5EF4-FFF2-40B4-BE49-F238E27FC236}">
                    <a16:creationId xmlns:a16="http://schemas.microsoft.com/office/drawing/2014/main" id="{CD076D1A-8C23-4978-B675-76C7C43D8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9" y="1539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30">
                <a:extLst>
                  <a:ext uri="{FF2B5EF4-FFF2-40B4-BE49-F238E27FC236}">
                    <a16:creationId xmlns:a16="http://schemas.microsoft.com/office/drawing/2014/main" id="{DF13EED6-66BB-4D82-BD6B-D42DBB35F0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9" y="1570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31" name="Text Box 31">
                <a:extLst>
                  <a:ext uri="{FF2B5EF4-FFF2-40B4-BE49-F238E27FC236}">
                    <a16:creationId xmlns:a16="http://schemas.microsoft.com/office/drawing/2014/main" id="{98D2FF32-6FCB-451C-8E16-A68E9A169D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9" y="1740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2F655C95-7DDB-4FDD-ABF3-7C276F3AE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574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FA59EDA0-7DD4-46F3-B7B3-227377563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74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4" name="Text Box 34">
                <a:extLst>
                  <a:ext uri="{FF2B5EF4-FFF2-40B4-BE49-F238E27FC236}">
                    <a16:creationId xmlns:a16="http://schemas.microsoft.com/office/drawing/2014/main" id="{4BF71CFB-37B2-4FEF-A4E8-69FA4916C8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6" y="1539"/>
                <a:ext cx="49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/>
                  <a:t>“dog”</a:t>
                </a:r>
              </a:p>
            </p:txBody>
          </p:sp>
          <p:sp>
            <p:nvSpPr>
              <p:cNvPr id="35" name="Text Box 35">
                <a:extLst>
                  <a:ext uri="{FF2B5EF4-FFF2-40B4-BE49-F238E27FC236}">
                    <a16:creationId xmlns:a16="http://schemas.microsoft.com/office/drawing/2014/main" id="{94637E72-F2A1-4EE9-99A9-DC092AD92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8" y="1725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36" name="Group 36">
                <a:extLst>
                  <a:ext uri="{FF2B5EF4-FFF2-40B4-BE49-F238E27FC236}">
                    <a16:creationId xmlns:a16="http://schemas.microsoft.com/office/drawing/2014/main" id="{8CF0C517-3040-4F9D-94AD-5F0F819590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4" y="979"/>
                <a:ext cx="772" cy="418"/>
                <a:chOff x="4608" y="1655"/>
                <a:chExt cx="1024" cy="573"/>
              </a:xfrm>
            </p:grpSpPr>
            <p:sp>
              <p:nvSpPr>
                <p:cNvPr id="61" name="Rectangle 37">
                  <a:extLst>
                    <a:ext uri="{FF2B5EF4-FFF2-40B4-BE49-F238E27FC236}">
                      <a16:creationId xmlns:a16="http://schemas.microsoft.com/office/drawing/2014/main" id="{D43F45FB-462D-4D1C-A9F1-F751700C16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Text Box 38">
                  <a:extLst>
                    <a:ext uri="{FF2B5EF4-FFF2-40B4-BE49-F238E27FC236}">
                      <a16:creationId xmlns:a16="http://schemas.microsoft.com/office/drawing/2014/main" id="{528E84E9-1A85-4258-BAF0-1C966BB262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value</a:t>
                  </a:r>
                </a:p>
              </p:txBody>
            </p:sp>
            <p:sp>
              <p:nvSpPr>
                <p:cNvPr id="63" name="Text Box 39">
                  <a:extLst>
                    <a:ext uri="{FF2B5EF4-FFF2-40B4-BE49-F238E27FC236}">
                      <a16:creationId xmlns:a16="http://schemas.microsoft.com/office/drawing/2014/main" id="{EE4D6A67-4E52-4F66-93A0-8D94049EA8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4" name="Rectangle 40">
                  <a:extLst>
                    <a:ext uri="{FF2B5EF4-FFF2-40B4-BE49-F238E27FC236}">
                      <a16:creationId xmlns:a16="http://schemas.microsoft.com/office/drawing/2014/main" id="{3F75ECC1-1413-444E-9527-D67C55919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Rectangle 41">
                  <a:extLst>
                    <a:ext uri="{FF2B5EF4-FFF2-40B4-BE49-F238E27FC236}">
                      <a16:creationId xmlns:a16="http://schemas.microsoft.com/office/drawing/2014/main" id="{BD4A7E17-59D2-4427-A3EB-F90AED5B0F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6" name="Text Box 42">
                  <a:extLst>
                    <a:ext uri="{FF2B5EF4-FFF2-40B4-BE49-F238E27FC236}">
                      <a16:creationId xmlns:a16="http://schemas.microsoft.com/office/drawing/2014/main" id="{D3497114-A7CD-4C5C-8D04-14F4DC2A3E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15" y="1655"/>
                  <a:ext cx="617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/>
                    <a:t>“cat”</a:t>
                  </a:r>
                </a:p>
              </p:txBody>
            </p:sp>
            <p:sp>
              <p:nvSpPr>
                <p:cNvPr id="67" name="Text Box 43">
                  <a:extLst>
                    <a:ext uri="{FF2B5EF4-FFF2-40B4-BE49-F238E27FC236}">
                      <a16:creationId xmlns:a16="http://schemas.microsoft.com/office/drawing/2014/main" id="{8DC4C4DB-0645-43AE-AFCF-3E04893A4A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37" name="Text Box 45">
                <a:extLst>
                  <a:ext uri="{FF2B5EF4-FFF2-40B4-BE49-F238E27FC236}">
                    <a16:creationId xmlns:a16="http://schemas.microsoft.com/office/drawing/2014/main" id="{1F20C84F-863D-4C8E-B06B-442C3556E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9" y="447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head</a:t>
                </a:r>
              </a:p>
            </p:txBody>
          </p:sp>
          <p:sp>
            <p:nvSpPr>
              <p:cNvPr id="38" name="Rectangle 46">
                <a:extLst>
                  <a:ext uri="{FF2B5EF4-FFF2-40B4-BE49-F238E27FC236}">
                    <a16:creationId xmlns:a16="http://schemas.microsoft.com/office/drawing/2014/main" id="{879EBA42-9B33-44DE-89C3-47F645B97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477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7">
                <a:extLst>
                  <a:ext uri="{FF2B5EF4-FFF2-40B4-BE49-F238E27FC236}">
                    <a16:creationId xmlns:a16="http://schemas.microsoft.com/office/drawing/2014/main" id="{36437E2B-FFE5-4B91-A7BE-9719B3E63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6" y="464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40" name="Text Box 48">
                <a:extLst>
                  <a:ext uri="{FF2B5EF4-FFF2-40B4-BE49-F238E27FC236}">
                    <a16:creationId xmlns:a16="http://schemas.microsoft.com/office/drawing/2014/main" id="{72F37497-1005-4F96-B964-BDBFAA03F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8" y="39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41" name="Text Box 49">
                <a:extLst>
                  <a:ext uri="{FF2B5EF4-FFF2-40B4-BE49-F238E27FC236}">
                    <a16:creationId xmlns:a16="http://schemas.microsoft.com/office/drawing/2014/main" id="{155C51BC-52CB-4E79-B308-567C64007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2" y="111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42" name="AutoShape 50">
                <a:extLst>
                  <a:ext uri="{FF2B5EF4-FFF2-40B4-BE49-F238E27FC236}">
                    <a16:creationId xmlns:a16="http://schemas.microsoft.com/office/drawing/2014/main" id="{1C86BCA8-EA21-42E3-B478-A70F33127A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256" y="1271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3" name="Text Box 51">
                <a:extLst>
                  <a:ext uri="{FF2B5EF4-FFF2-40B4-BE49-F238E27FC236}">
                    <a16:creationId xmlns:a16="http://schemas.microsoft.com/office/drawing/2014/main" id="{329B586E-790E-4B71-80CA-FED32F7FA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2" y="101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548E1834-9FB2-46D2-ADD0-3FA97C508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8" y="938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45" name="Text Box 54">
                <a:extLst>
                  <a:ext uri="{FF2B5EF4-FFF2-40B4-BE49-F238E27FC236}">
                    <a16:creationId xmlns:a16="http://schemas.microsoft.com/office/drawing/2014/main" id="{17DBDAD8-101A-4E9E-B0C2-1CD4B8DFD7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5" y="1491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46" name="Text Box 56">
                <a:extLst>
                  <a:ext uri="{FF2B5EF4-FFF2-40B4-BE49-F238E27FC236}">
                    <a16:creationId xmlns:a16="http://schemas.microsoft.com/office/drawing/2014/main" id="{523BE5DC-2489-4191-8646-9650B5C1E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47" name="Text Box 57">
                <a:extLst>
                  <a:ext uri="{FF2B5EF4-FFF2-40B4-BE49-F238E27FC236}">
                    <a16:creationId xmlns:a16="http://schemas.microsoft.com/office/drawing/2014/main" id="{EB0ED4E0-4FF2-4546-A90A-7AECE03E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7" y="1713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  <p:sp>
            <p:nvSpPr>
              <p:cNvPr id="48" name="Text Box 58">
                <a:extLst>
                  <a:ext uri="{FF2B5EF4-FFF2-40B4-BE49-F238E27FC236}">
                    <a16:creationId xmlns:a16="http://schemas.microsoft.com/office/drawing/2014/main" id="{C0A3943A-6A07-42B9-847C-10CBDBBB3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49" name="Rectangle 59">
                <a:extLst>
                  <a:ext uri="{FF2B5EF4-FFF2-40B4-BE49-F238E27FC236}">
                    <a16:creationId xmlns:a16="http://schemas.microsoft.com/office/drawing/2014/main" id="{17754C9E-C96B-4FDE-9343-705F7A48D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2065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60">
                <a:extLst>
                  <a:ext uri="{FF2B5EF4-FFF2-40B4-BE49-F238E27FC236}">
                    <a16:creationId xmlns:a16="http://schemas.microsoft.com/office/drawing/2014/main" id="{B886221C-5609-4201-A484-5C34FCF316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6" y="2097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value</a:t>
                </a:r>
              </a:p>
            </p:txBody>
          </p:sp>
          <p:sp>
            <p:nvSpPr>
              <p:cNvPr id="51" name="Text Box 61">
                <a:extLst>
                  <a:ext uri="{FF2B5EF4-FFF2-40B4-BE49-F238E27FC236}">
                    <a16:creationId xmlns:a16="http://schemas.microsoft.com/office/drawing/2014/main" id="{AF5446D9-CDE0-41F9-A33B-4F194D1F2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0" y="2273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52" name="Rectangle 62">
                <a:extLst>
                  <a:ext uri="{FF2B5EF4-FFF2-40B4-BE49-F238E27FC236}">
                    <a16:creationId xmlns:a16="http://schemas.microsoft.com/office/drawing/2014/main" id="{2482A401-32FF-40ED-AA1B-C64F0295D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" y="210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DED41574-A125-4CF4-A3FA-573996518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9" y="227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4" name="Text Box 64">
                <a:extLst>
                  <a:ext uri="{FF2B5EF4-FFF2-40B4-BE49-F238E27FC236}">
                    <a16:creationId xmlns:a16="http://schemas.microsoft.com/office/drawing/2014/main" id="{29D1EF41-BFE7-47AB-B7D8-AE3313EB7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5" y="207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55" name="Text Box 65">
                <a:extLst>
                  <a:ext uri="{FF2B5EF4-FFF2-40B4-BE49-F238E27FC236}">
                    <a16:creationId xmlns:a16="http://schemas.microsoft.com/office/drawing/2014/main" id="{8058AC87-480C-42AB-B6C5-D1408E194B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2252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56" name="Text Box 66">
                <a:extLst>
                  <a:ext uri="{FF2B5EF4-FFF2-40B4-BE49-F238E27FC236}">
                    <a16:creationId xmlns:a16="http://schemas.microsoft.com/office/drawing/2014/main" id="{6F01808C-DF2F-45FD-8B04-1B3554218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2" y="204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57" name="Text Box 67">
                <a:extLst>
                  <a:ext uri="{FF2B5EF4-FFF2-40B4-BE49-F238E27FC236}">
                    <a16:creationId xmlns:a16="http://schemas.microsoft.com/office/drawing/2014/main" id="{C4E4AB50-9103-4747-8BB1-C163015AB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9" y="2060"/>
                <a:ext cx="4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“rat”</a:t>
                </a:r>
              </a:p>
            </p:txBody>
          </p:sp>
          <p:sp>
            <p:nvSpPr>
              <p:cNvPr id="58" name="Text Box 68">
                <a:extLst>
                  <a:ext uri="{FF2B5EF4-FFF2-40B4-BE49-F238E27FC236}">
                    <a16:creationId xmlns:a16="http://schemas.microsoft.com/office/drawing/2014/main" id="{BD360DD6-9DC2-4B05-AC07-AE3258617A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3" y="2236"/>
                <a:ext cx="46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err="1">
                    <a:solidFill>
                      <a:srgbClr val="FF0000"/>
                    </a:solidFill>
                  </a:rPr>
                  <a:t>nullptr</a:t>
                </a:r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 Box 69">
                <a:extLst>
                  <a:ext uri="{FF2B5EF4-FFF2-40B4-BE49-F238E27FC236}">
                    <a16:creationId xmlns:a16="http://schemas.microsoft.com/office/drawing/2014/main" id="{F57DDBBA-0EBB-402B-98BC-B25990377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8" y="2040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  <p:cxnSp>
            <p:nvCxnSpPr>
              <p:cNvPr id="60" name="AutoShape 71">
                <a:extLst>
                  <a:ext uri="{FF2B5EF4-FFF2-40B4-BE49-F238E27FC236}">
                    <a16:creationId xmlns:a16="http://schemas.microsoft.com/office/drawing/2014/main" id="{060C68CE-FDC4-4216-99EF-6BA8AC5AC9F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256" y="1805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9C2E4053-0C07-44AC-9D5F-9E119C997F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482080" y="3605528"/>
              <a:ext cx="533400" cy="34925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82">
              <a:extLst>
                <a:ext uri="{FF2B5EF4-FFF2-40B4-BE49-F238E27FC236}">
                  <a16:creationId xmlns:a16="http://schemas.microsoft.com/office/drawing/2014/main" id="{82478756-267A-44B2-802E-923FC20A3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25BB1-AB8C-40D8-80F8-D3C58048E747}"/>
              </a:ext>
            </a:extLst>
          </p:cNvPr>
          <p:cNvCxnSpPr/>
          <p:nvPr/>
        </p:nvCxnSpPr>
        <p:spPr bwMode="auto">
          <a:xfrm>
            <a:off x="5418018" y="6285392"/>
            <a:ext cx="1608747" cy="26140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F931F6-0A26-473E-BF48-26D69D0148A4}"/>
              </a:ext>
            </a:extLst>
          </p:cNvPr>
          <p:cNvCxnSpPr/>
          <p:nvPr/>
        </p:nvCxnSpPr>
        <p:spPr bwMode="auto">
          <a:xfrm>
            <a:off x="172405" y="3838838"/>
            <a:ext cx="1608747" cy="26140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AAA0B6D-6C9F-484F-8810-DE90B328100A}"/>
              </a:ext>
            </a:extLst>
          </p:cNvPr>
          <p:cNvSpPr/>
          <p:nvPr/>
        </p:nvSpPr>
        <p:spPr bwMode="auto">
          <a:xfrm>
            <a:off x="5408232" y="6215446"/>
            <a:ext cx="2170855" cy="406897"/>
          </a:xfrm>
          <a:prstGeom prst="rect">
            <a:avLst/>
          </a:prstGeom>
          <a:solidFill>
            <a:srgbClr val="E4E4F8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5" name="Text Box 7">
            <a:extLst>
              <a:ext uri="{FF2B5EF4-FFF2-40B4-BE49-F238E27FC236}">
                <a16:creationId xmlns:a16="http://schemas.microsoft.com/office/drawing/2014/main" id="{1E62AB41-14ED-4955-B4ED-F17445CC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60" y="1427518"/>
            <a:ext cx="39084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#2: </a:t>
            </a:r>
          </a:p>
          <a:p>
            <a:r>
              <a:rPr lang="en-US" sz="2000"/>
              <a:t>Add a </a:t>
            </a:r>
            <a:r>
              <a:rPr lang="en-US" sz="2000">
                <a:solidFill>
                  <a:srgbClr val="FF0000"/>
                </a:solidFill>
              </a:rPr>
              <a:t>node member variable</a:t>
            </a:r>
            <a:r>
              <a:rPr lang="en-US" sz="2000"/>
              <a:t> to your class. Call it </a:t>
            </a:r>
            <a:r>
              <a:rPr lang="en-US" sz="2000">
                <a:solidFill>
                  <a:srgbClr val="FF0000"/>
                </a:solidFill>
              </a:rPr>
              <a:t>dummy</a:t>
            </a:r>
            <a:r>
              <a:rPr lang="en-US" sz="2000"/>
              <a:t>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9231F9-02FA-4724-B994-547FC8674E12}"/>
              </a:ext>
            </a:extLst>
          </p:cNvPr>
          <p:cNvSpPr/>
          <p:nvPr/>
        </p:nvSpPr>
        <p:spPr>
          <a:xfrm>
            <a:off x="5452271" y="6228681"/>
            <a:ext cx="1784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Node </a:t>
            </a:r>
            <a:r>
              <a:rPr lang="en-US" sz="2000">
                <a:solidFill>
                  <a:srgbClr val="FF0000"/>
                </a:solidFill>
              </a:rPr>
              <a:t>dummy</a:t>
            </a:r>
            <a:r>
              <a:rPr lang="en-US" sz="2000"/>
              <a:t>;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2C6EBB3C-C047-4C4F-8780-9BBBB2B6410E}"/>
              </a:ext>
            </a:extLst>
          </p:cNvPr>
          <p:cNvSpPr/>
          <p:nvPr/>
        </p:nvSpPr>
        <p:spPr bwMode="auto">
          <a:xfrm>
            <a:off x="1966006" y="5700928"/>
            <a:ext cx="3523268" cy="139922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The dummy is just a regular node, </a:t>
            </a:r>
            <a:r>
              <a:rPr lang="en-US" sz="1800">
                <a:solidFill>
                  <a:srgbClr val="FF0000"/>
                </a:solidFill>
              </a:rPr>
              <a:t>NOT</a:t>
            </a:r>
            <a:r>
              <a:rPr lang="en-US" sz="1800"/>
              <a:t> a </a:t>
            </a:r>
            <a:r>
              <a:rPr lang="en-US" sz="1800">
                <a:solidFill>
                  <a:srgbClr val="FF0000"/>
                </a:solidFill>
              </a:rPr>
              <a:t>pointer</a:t>
            </a:r>
            <a:r>
              <a:rPr lang="en-US" sz="1800"/>
              <a:t>!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A1109F0-9FC9-41D5-A6CE-D439BF7298DC}"/>
              </a:ext>
            </a:extLst>
          </p:cNvPr>
          <p:cNvSpPr/>
          <p:nvPr/>
        </p:nvSpPr>
        <p:spPr bwMode="auto">
          <a:xfrm>
            <a:off x="105747" y="3670055"/>
            <a:ext cx="2000634" cy="44824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E7E262B-35A3-4F24-8FA0-D18205ADAE75}"/>
              </a:ext>
            </a:extLst>
          </p:cNvPr>
          <p:cNvGrpSpPr/>
          <p:nvPr/>
        </p:nvGrpSpPr>
        <p:grpSpPr>
          <a:xfrm>
            <a:off x="-85777" y="3274367"/>
            <a:ext cx="2086411" cy="1385751"/>
            <a:chOff x="-85777" y="3013121"/>
            <a:chExt cx="2086411" cy="13857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A164EA-7EE2-491A-A2CE-586D5595B70E}"/>
                </a:ext>
              </a:extLst>
            </p:cNvPr>
            <p:cNvSpPr/>
            <p:nvPr/>
          </p:nvSpPr>
          <p:spPr bwMode="auto">
            <a:xfrm>
              <a:off x="0" y="3152784"/>
              <a:ext cx="2000634" cy="71410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F3B2387-7405-4FB7-8C89-F99C2E6BD444}"/>
                </a:ext>
              </a:extLst>
            </p:cNvPr>
            <p:cNvGrpSpPr/>
            <p:nvPr/>
          </p:nvGrpSpPr>
          <p:grpSpPr>
            <a:xfrm>
              <a:off x="-85777" y="3013121"/>
              <a:ext cx="1644985" cy="1385751"/>
              <a:chOff x="-85777" y="3013121"/>
              <a:chExt cx="1644985" cy="1385751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AC218303-51BF-4B56-B73F-481B0F3E1927}"/>
                  </a:ext>
                </a:extLst>
              </p:cNvPr>
              <p:cNvGrpSpPr/>
              <p:nvPr/>
            </p:nvGrpSpPr>
            <p:grpSpPr>
              <a:xfrm>
                <a:off x="327673" y="3379507"/>
                <a:ext cx="1231535" cy="1019365"/>
                <a:chOff x="327673" y="3379507"/>
                <a:chExt cx="1231535" cy="1019365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C4D116E0-42DE-4160-A5E1-D8ADAA9A95F5}"/>
                    </a:ext>
                  </a:extLst>
                </p:cNvPr>
                <p:cNvGrpSpPr/>
                <p:nvPr/>
              </p:nvGrpSpPr>
              <p:grpSpPr>
                <a:xfrm>
                  <a:off x="327673" y="3379507"/>
                  <a:ext cx="1231535" cy="651523"/>
                  <a:chOff x="-1821907" y="3932126"/>
                  <a:chExt cx="1231535" cy="651523"/>
                </a:xfrm>
              </p:grpSpPr>
              <p:grpSp>
                <p:nvGrpSpPr>
                  <p:cNvPr id="101" name="Group 36">
                    <a:extLst>
                      <a:ext uri="{FF2B5EF4-FFF2-40B4-BE49-F238E27FC236}">
                        <a16:creationId xmlns:a16="http://schemas.microsoft.com/office/drawing/2014/main" id="{4D357F46-0ECC-47D1-AA9A-6230DF4D966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1821907" y="3932126"/>
                    <a:ext cx="1231535" cy="640415"/>
                    <a:chOff x="4608" y="1675"/>
                    <a:chExt cx="1029" cy="553"/>
                  </a:xfrm>
                </p:grpSpPr>
                <p:sp>
                  <p:nvSpPr>
                    <p:cNvPr id="126" name="Rectangle 37">
                      <a:extLst>
                        <a:ext uri="{FF2B5EF4-FFF2-40B4-BE49-F238E27FC236}">
                          <a16:creationId xmlns:a16="http://schemas.microsoft.com/office/drawing/2014/main" id="{3D860ED4-A4C9-48EE-8A1A-C6EB4CD6E4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08" y="1680"/>
                      <a:ext cx="966" cy="492"/>
                    </a:xfrm>
                    <a:prstGeom prst="rect">
                      <a:avLst/>
                    </a:prstGeom>
                    <a:solidFill>
                      <a:srgbClr val="CCFFCC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7" name="Text Box 38">
                      <a:extLst>
                        <a:ext uri="{FF2B5EF4-FFF2-40B4-BE49-F238E27FC236}">
                          <a16:creationId xmlns:a16="http://schemas.microsoft.com/office/drawing/2014/main" id="{EE0CC478-EF78-4EF8-AACC-547B509D63F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08" y="1724"/>
                      <a:ext cx="503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1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400"/>
                        <a:t>value</a:t>
                      </a:r>
                    </a:p>
                  </p:txBody>
                </p:sp>
                <p:sp>
                  <p:nvSpPr>
                    <p:cNvPr id="128" name="Text Box 39">
                      <a:extLst>
                        <a:ext uri="{FF2B5EF4-FFF2-40B4-BE49-F238E27FC236}">
                          <a16:creationId xmlns:a16="http://schemas.microsoft.com/office/drawing/2014/main" id="{AA183691-C212-4AC0-8F7E-FFAD106CE08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08" y="1965"/>
                      <a:ext cx="470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1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400"/>
                        <a:t>next</a:t>
                      </a:r>
                    </a:p>
                  </p:txBody>
                </p:sp>
                <p:sp>
                  <p:nvSpPr>
                    <p:cNvPr id="129" name="Rectangle 40">
                      <a:extLst>
                        <a:ext uri="{FF2B5EF4-FFF2-40B4-BE49-F238E27FC236}">
                          <a16:creationId xmlns:a16="http://schemas.microsoft.com/office/drawing/2014/main" id="{9C7F6BB1-C5A0-4BC9-B2C8-F43FB6C1E5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1728"/>
                      <a:ext cx="432" cy="168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" name="Rectangle 41">
                      <a:extLst>
                        <a:ext uri="{FF2B5EF4-FFF2-40B4-BE49-F238E27FC236}">
                          <a16:creationId xmlns:a16="http://schemas.microsoft.com/office/drawing/2014/main" id="{16CD9D86-9704-4A24-91BF-76654B546C0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1968"/>
                      <a:ext cx="432" cy="168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131" name="Text Box 42">
                      <a:extLst>
                        <a:ext uri="{FF2B5EF4-FFF2-40B4-BE49-F238E27FC236}">
                          <a16:creationId xmlns:a16="http://schemas.microsoft.com/office/drawing/2014/main" id="{39A4FE0D-21AE-4223-973F-6CB8FE948B6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51" y="1675"/>
                      <a:ext cx="486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1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 algn="l"/>
                      <a:r>
                        <a:rPr lang="en-US" sz="1800"/>
                        <a:t>“”</a:t>
                      </a:r>
                    </a:p>
                  </p:txBody>
                </p:sp>
                <p:sp>
                  <p:nvSpPr>
                    <p:cNvPr id="132" name="Text Box 43">
                      <a:extLst>
                        <a:ext uri="{FF2B5EF4-FFF2-40B4-BE49-F238E27FC236}">
                          <a16:creationId xmlns:a16="http://schemas.microsoft.com/office/drawing/2014/main" id="{57263484-F8DA-4733-9A33-1D610ECAAE7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70" y="1937"/>
                      <a:ext cx="538" cy="2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1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l"/>
                      <a:r>
                        <a:rPr lang="en-US" sz="1400"/>
                        <a:t> </a:t>
                      </a:r>
                    </a:p>
                  </p:txBody>
                </p:sp>
              </p:grpSp>
              <p:sp>
                <p:nvSpPr>
                  <p:cNvPr id="106" name="Text Box 49">
                    <a:extLst>
                      <a:ext uri="{FF2B5EF4-FFF2-40B4-BE49-F238E27FC236}">
                        <a16:creationId xmlns:a16="http://schemas.microsoft.com/office/drawing/2014/main" id="{2EB49C2F-A1FE-42AA-944D-0CEBC09519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094831" y="4126449"/>
                    <a:ext cx="274638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108" name="Text Box 51">
                    <a:extLst>
                      <a:ext uri="{FF2B5EF4-FFF2-40B4-BE49-F238E27FC236}">
                        <a16:creationId xmlns:a16="http://schemas.microsoft.com/office/drawing/2014/main" id="{9AA3D184-893D-4AF3-886C-17DDC6D6A4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713956" y="3964524"/>
                    <a:ext cx="274638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113" name="Text Box 58">
                    <a:extLst>
                      <a:ext uri="{FF2B5EF4-FFF2-40B4-BE49-F238E27FC236}">
                        <a16:creationId xmlns:a16="http://schemas.microsoft.com/office/drawing/2014/main" id="{07B2DCB6-0742-4C39-B256-9A3710886A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344495" y="4218311"/>
                    <a:ext cx="679994" cy="3231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500"/>
                      <a:t> 1000</a:t>
                    </a:r>
                  </a:p>
                </p:txBody>
              </p:sp>
            </p:grpSp>
            <p:cxnSp>
              <p:nvCxnSpPr>
                <p:cNvPr id="134" name="AutoShape 52">
                  <a:extLst>
                    <a:ext uri="{FF2B5EF4-FFF2-40B4-BE49-F238E27FC236}">
                      <a16:creationId xmlns:a16="http://schemas.microsoft.com/office/drawing/2014/main" id="{32C59968-57B3-4F00-A3D3-21CD39EBA0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09626" y="3957547"/>
                  <a:ext cx="533400" cy="349250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3040541-FFF0-4AB5-BCF6-9346EAA3771B}"/>
                  </a:ext>
                </a:extLst>
              </p:cNvPr>
              <p:cNvSpPr/>
              <p:nvPr/>
            </p:nvSpPr>
            <p:spPr>
              <a:xfrm>
                <a:off x="-85777" y="3013121"/>
                <a:ext cx="9989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</a:rPr>
                  <a:t>dummy</a:t>
                </a:r>
                <a:endParaRPr lang="en-US" sz="2000"/>
              </a:p>
            </p:txBody>
          </p:sp>
        </p:grpSp>
      </p:grpSp>
      <p:sp>
        <p:nvSpPr>
          <p:cNvPr id="140" name="Arrow: Left 139">
            <a:extLst>
              <a:ext uri="{FF2B5EF4-FFF2-40B4-BE49-F238E27FC236}">
                <a16:creationId xmlns:a16="http://schemas.microsoft.com/office/drawing/2014/main" id="{20ED1631-AC94-4BF3-9DA8-228C7E62F6E6}"/>
              </a:ext>
            </a:extLst>
          </p:cNvPr>
          <p:cNvSpPr/>
          <p:nvPr/>
        </p:nvSpPr>
        <p:spPr bwMode="auto">
          <a:xfrm rot="19687374">
            <a:off x="1186204" y="2409494"/>
            <a:ext cx="2412385" cy="1226553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dummy node holds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value!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1" name="Arrow: Left 140">
            <a:extLst>
              <a:ext uri="{FF2B5EF4-FFF2-40B4-BE49-F238E27FC236}">
                <a16:creationId xmlns:a16="http://schemas.microsoft.com/office/drawing/2014/main" id="{16AE4015-6DF7-4F79-8CAD-D84B3D620B43}"/>
              </a:ext>
            </a:extLst>
          </p:cNvPr>
          <p:cNvSpPr/>
          <p:nvPr/>
        </p:nvSpPr>
        <p:spPr bwMode="auto">
          <a:xfrm rot="1116056">
            <a:off x="1310958" y="4097026"/>
            <a:ext cx="3702274" cy="1228508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Its onl</a:t>
            </a:r>
            <a:r>
              <a:rPr lang="en-US" sz="1800"/>
              <a:t>y job is to </a:t>
            </a:r>
            <a:r>
              <a:rPr lang="en-US" sz="1800">
                <a:solidFill>
                  <a:srgbClr val="FF0000"/>
                </a:solidFill>
              </a:rPr>
              <a:t>point to the top node</a:t>
            </a:r>
            <a:r>
              <a:rPr lang="en-US" sz="1800"/>
              <a:t> in your actual list!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3" grpId="0" animBg="1"/>
      <p:bldP spid="75" grpId="0"/>
      <p:bldP spid="78" grpId="0" animBg="1"/>
      <p:bldP spid="78" grpId="1" animBg="1"/>
      <p:bldP spid="142" grpId="0" animBg="1"/>
      <p:bldP spid="140" grpId="0" animBg="1"/>
      <p:bldP spid="14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A6C1-8E22-4921-9B33-B2A48DAD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5409" y="-271796"/>
            <a:ext cx="7772400" cy="1143000"/>
          </a:xfrm>
        </p:spPr>
        <p:txBody>
          <a:bodyPr/>
          <a:lstStyle/>
          <a:p>
            <a:r>
              <a:rPr lang="en-US" sz="2400"/>
              <a:t>Linked Lists with a </a:t>
            </a:r>
            <a:r>
              <a:rPr lang="en-US" sz="2400">
                <a:solidFill>
                  <a:srgbClr val="7030A0"/>
                </a:solidFill>
              </a:rPr>
              <a:t>Dummy Node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8BDDA-CBEC-45AD-A31F-452EF15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1DF-0A1C-44C8-9835-4A092EB08750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ABAF3B0-1649-45AC-BF8E-853BBA651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89" y="660826"/>
            <a:ext cx="4662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#1: </a:t>
            </a:r>
          </a:p>
          <a:p>
            <a:r>
              <a:rPr lang="en-US" sz="2000"/>
              <a:t>Get rid of your </a:t>
            </a:r>
            <a:r>
              <a:rPr lang="en-US" sz="2000">
                <a:solidFill>
                  <a:srgbClr val="FF0000"/>
                </a:solidFill>
              </a:rPr>
              <a:t>head pointer</a:t>
            </a:r>
            <a:r>
              <a:rPr lang="en-US" sz="2000"/>
              <a:t>!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9A5574-1930-4F41-AC26-6A63F1A98D9D}"/>
              </a:ext>
            </a:extLst>
          </p:cNvPr>
          <p:cNvGrpSpPr/>
          <p:nvPr/>
        </p:nvGrpSpPr>
        <p:grpSpPr>
          <a:xfrm>
            <a:off x="5178670" y="23447"/>
            <a:ext cx="4601379" cy="6881053"/>
            <a:chOff x="5178670" y="23447"/>
            <a:chExt cx="4601379" cy="68810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10564-53C0-4BFB-B6E2-3FE278F15D31}"/>
                </a:ext>
              </a:extLst>
            </p:cNvPr>
            <p:cNvSpPr/>
            <p:nvPr/>
          </p:nvSpPr>
          <p:spPr bwMode="auto">
            <a:xfrm>
              <a:off x="5178670" y="23447"/>
              <a:ext cx="3930161" cy="681110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B3EFFB-26AA-4E35-B1E5-BB50BBA2F62F}"/>
                </a:ext>
              </a:extLst>
            </p:cNvPr>
            <p:cNvSpPr/>
            <p:nvPr/>
          </p:nvSpPr>
          <p:spPr bwMode="auto">
            <a:xfrm>
              <a:off x="5208049" y="2194433"/>
              <a:ext cx="3874306" cy="435236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B9CDC3-9FD2-4232-8343-288FA3C73DED}"/>
                </a:ext>
              </a:extLst>
            </p:cNvPr>
            <p:cNvSpPr/>
            <p:nvPr/>
          </p:nvSpPr>
          <p:spPr bwMode="auto">
            <a:xfrm>
              <a:off x="5208049" y="942025"/>
              <a:ext cx="3799182" cy="5892531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1FB6CD-930E-4C2B-9822-E8D3A24E8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65" y="77300"/>
              <a:ext cx="3514725" cy="78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3F16BC7D-6A13-4417-AA4E-B8BE3AA0B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8018" y="6208998"/>
              <a:ext cx="34088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Node *head;</a:t>
              </a:r>
            </a:p>
          </p:txBody>
        </p:sp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581782E0-719E-4C11-8C40-01069DD4F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2543" y="1757505"/>
              <a:ext cx="3071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LinkedList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() { … }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3F3205A1-0D9A-45B4-AF8C-0D2F0F602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342" y="3680461"/>
              <a:ext cx="3071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~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LinkedList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() { … }</a:t>
              </a:r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1C5CDFDB-AC0E-4AB6-9FC5-716839976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2543" y="2398491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addToRear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7341F302-C78E-4460-AB4F-E2FEEF5B5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296" y="303947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bool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findItem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6BC67FAA-E94A-407E-804B-D0BA4E22C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346" y="2718984"/>
              <a:ext cx="360548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deleteItem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88CCF1E9-8DCB-4CAE-ADF0-997D31F87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0568" y="3359970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printItems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() { … }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08A2D8-C24B-481D-BAF9-CD5EA405CE5C}"/>
                </a:ext>
              </a:extLst>
            </p:cNvPr>
            <p:cNvSpPr/>
            <p:nvPr/>
          </p:nvSpPr>
          <p:spPr bwMode="auto">
            <a:xfrm>
              <a:off x="8068235" y="1739318"/>
              <a:ext cx="930529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FFE72469-E5D7-4E25-A744-5334CDD8B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833" y="207828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addToFront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115B67-C371-4E05-B508-3AEB720A1821}"/>
                </a:ext>
              </a:extLst>
            </p:cNvPr>
            <p:cNvSpPr/>
            <p:nvPr/>
          </p:nvSpPr>
          <p:spPr>
            <a:xfrm>
              <a:off x="5197775" y="5885282"/>
              <a:ext cx="14205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private:   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E2C692-CBDB-4B85-98F0-75D87B79C300}"/>
                </a:ext>
              </a:extLst>
            </p:cNvPr>
            <p:cNvSpPr/>
            <p:nvPr/>
          </p:nvSpPr>
          <p:spPr>
            <a:xfrm>
              <a:off x="5208049" y="872079"/>
              <a:ext cx="4572000" cy="60324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class </a:t>
              </a:r>
              <a:r>
                <a:rPr lang="en-US" sz="2000" err="1">
                  <a:solidFill>
                    <a:srgbClr val="FF0000"/>
                  </a:solidFill>
                </a:rPr>
                <a:t>LinkedList</a:t>
              </a:r>
              <a:endParaRPr lang="en-US" sz="2000">
                <a:solidFill>
                  <a:srgbClr val="FF0000"/>
                </a:solidFill>
              </a:endParaRPr>
            </a:p>
            <a:p>
              <a:pPr algn="l"/>
              <a:r>
                <a:rPr lang="en-US" sz="1400"/>
                <a:t>{</a:t>
              </a:r>
            </a:p>
            <a:p>
              <a:pPr algn="l"/>
              <a:r>
                <a:rPr lang="en-US" sz="2000"/>
                <a:t>public:</a:t>
              </a:r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1600"/>
            </a:p>
            <a:p>
              <a:pPr algn="l"/>
              <a:r>
                <a:rPr lang="en-US" sz="2000"/>
                <a:t> </a:t>
              </a:r>
            </a:p>
            <a:p>
              <a:pPr algn="l"/>
              <a:endParaRPr lang="en-US" sz="2000"/>
            </a:p>
            <a:p>
              <a:pPr algn="l"/>
              <a:r>
                <a:rPr lang="en-US" sz="1600"/>
                <a:t>};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25BB1-AB8C-40D8-80F8-D3C58048E747}"/>
              </a:ext>
            </a:extLst>
          </p:cNvPr>
          <p:cNvCxnSpPr/>
          <p:nvPr/>
        </p:nvCxnSpPr>
        <p:spPr bwMode="auto">
          <a:xfrm>
            <a:off x="5418018" y="6285392"/>
            <a:ext cx="1608747" cy="26140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F931F6-0A26-473E-BF48-26D69D0148A4}"/>
              </a:ext>
            </a:extLst>
          </p:cNvPr>
          <p:cNvCxnSpPr/>
          <p:nvPr/>
        </p:nvCxnSpPr>
        <p:spPr bwMode="auto">
          <a:xfrm>
            <a:off x="172405" y="3577592"/>
            <a:ext cx="1608747" cy="26140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AAA0B6D-6C9F-484F-8810-DE90B328100A}"/>
              </a:ext>
            </a:extLst>
          </p:cNvPr>
          <p:cNvSpPr/>
          <p:nvPr/>
        </p:nvSpPr>
        <p:spPr bwMode="auto">
          <a:xfrm>
            <a:off x="5408232" y="6215446"/>
            <a:ext cx="2170855" cy="406897"/>
          </a:xfrm>
          <a:prstGeom prst="rect">
            <a:avLst/>
          </a:prstGeom>
          <a:solidFill>
            <a:srgbClr val="E4E4F8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5" name="Text Box 7">
            <a:extLst>
              <a:ext uri="{FF2B5EF4-FFF2-40B4-BE49-F238E27FC236}">
                <a16:creationId xmlns:a16="http://schemas.microsoft.com/office/drawing/2014/main" id="{1E62AB41-14ED-4955-B4ED-F17445CC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60" y="1427518"/>
            <a:ext cx="39084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#2: </a:t>
            </a:r>
          </a:p>
          <a:p>
            <a:r>
              <a:rPr lang="en-US" sz="2000"/>
              <a:t>Add a </a:t>
            </a:r>
            <a:r>
              <a:rPr lang="en-US" sz="2000">
                <a:solidFill>
                  <a:srgbClr val="FF0000"/>
                </a:solidFill>
              </a:rPr>
              <a:t>node member variable</a:t>
            </a:r>
            <a:r>
              <a:rPr lang="en-US" sz="2000"/>
              <a:t> to your class. Call it </a:t>
            </a:r>
            <a:r>
              <a:rPr lang="en-US" sz="2000">
                <a:solidFill>
                  <a:srgbClr val="FF0000"/>
                </a:solidFill>
              </a:rPr>
              <a:t>dummy</a:t>
            </a:r>
            <a:r>
              <a:rPr lang="en-US" sz="2000"/>
              <a:t>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9231F9-02FA-4724-B994-547FC8674E12}"/>
              </a:ext>
            </a:extLst>
          </p:cNvPr>
          <p:cNvSpPr/>
          <p:nvPr/>
        </p:nvSpPr>
        <p:spPr>
          <a:xfrm>
            <a:off x="5452271" y="6228681"/>
            <a:ext cx="1784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Node </a:t>
            </a:r>
            <a:r>
              <a:rPr lang="en-US" sz="2000">
                <a:solidFill>
                  <a:srgbClr val="FF0000"/>
                </a:solidFill>
              </a:rPr>
              <a:t>dummy</a:t>
            </a:r>
            <a:r>
              <a:rPr lang="en-US" sz="2000"/>
              <a:t>;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A1109F0-9FC9-41D5-A6CE-D439BF7298DC}"/>
              </a:ext>
            </a:extLst>
          </p:cNvPr>
          <p:cNvSpPr/>
          <p:nvPr/>
        </p:nvSpPr>
        <p:spPr bwMode="auto">
          <a:xfrm>
            <a:off x="105747" y="3408809"/>
            <a:ext cx="2000634" cy="44824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99F869-99C9-4611-89B9-3D0B0DDC7428}"/>
              </a:ext>
            </a:extLst>
          </p:cNvPr>
          <p:cNvGrpSpPr/>
          <p:nvPr/>
        </p:nvGrpSpPr>
        <p:grpSpPr>
          <a:xfrm>
            <a:off x="5289977" y="1728540"/>
            <a:ext cx="3673863" cy="2665392"/>
            <a:chOff x="5289977" y="1728540"/>
            <a:chExt cx="3673863" cy="266539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6914830-EF9A-4BC7-AE1F-33358B237C3A}"/>
                </a:ext>
              </a:extLst>
            </p:cNvPr>
            <p:cNvSpPr/>
            <p:nvPr/>
          </p:nvSpPr>
          <p:spPr bwMode="auto">
            <a:xfrm>
              <a:off x="5289977" y="1728540"/>
              <a:ext cx="3673863" cy="2665392"/>
            </a:xfrm>
            <a:prstGeom prst="rect">
              <a:avLst/>
            </a:prstGeom>
            <a:solidFill>
              <a:srgbClr val="E4E4F8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6" name="Text Box 3">
              <a:extLst>
                <a:ext uri="{FF2B5EF4-FFF2-40B4-BE49-F238E27FC236}">
                  <a16:creationId xmlns:a16="http://schemas.microsoft.com/office/drawing/2014/main" id="{A18D5B1A-5FB3-43A4-9FB3-BEE0C7596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371" y="1755451"/>
              <a:ext cx="3071412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LinkedList()</a:t>
              </a:r>
              <a:br>
                <a:rPr lang="en-US" sz="1800">
                  <a:solidFill>
                    <a:schemeClr val="tx1"/>
                  </a:solidFill>
                  <a:cs typeface="Arial" charset="0"/>
                </a:rPr>
              </a:b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{</a:t>
              </a:r>
            </a:p>
            <a:p>
              <a:pPr algn="l"/>
              <a:endParaRPr lang="en-US" sz="1800">
                <a:solidFill>
                  <a:schemeClr val="tx1"/>
                </a:solidFill>
                <a:cs typeface="Arial" charset="0"/>
              </a:endParaRPr>
            </a:p>
            <a:p>
              <a:pPr algn="l"/>
              <a:endParaRPr lang="en-US" sz="1800">
                <a:solidFill>
                  <a:schemeClr val="tx1"/>
                </a:solidFill>
                <a:cs typeface="Arial" charset="0"/>
              </a:endParaRPr>
            </a:p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}</a:t>
              </a:r>
            </a:p>
          </p:txBody>
        </p:sp>
      </p:grpSp>
      <p:sp>
        <p:nvSpPr>
          <p:cNvPr id="98" name="Text Box 7">
            <a:extLst>
              <a:ext uri="{FF2B5EF4-FFF2-40B4-BE49-F238E27FC236}">
                <a16:creationId xmlns:a16="http://schemas.microsoft.com/office/drawing/2014/main" id="{309C1EF7-867C-4690-BCF0-51D423B07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943" y="2327731"/>
            <a:ext cx="3622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rgbClr val="0070C0"/>
                </a:solidFill>
              </a:rPr>
              <a:t>Set head equal to </a:t>
            </a:r>
            <a:r>
              <a:rPr lang="en-US" sz="1800" err="1">
                <a:solidFill>
                  <a:srgbClr val="0070C0"/>
                </a:solidFill>
              </a:rPr>
              <a:t>nullptr</a:t>
            </a:r>
            <a:endParaRPr lang="en-US" sz="1800">
              <a:solidFill>
                <a:srgbClr val="0070C0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F00C06-4EA7-44C6-B471-CA1D668999E8}"/>
              </a:ext>
            </a:extLst>
          </p:cNvPr>
          <p:cNvGrpSpPr/>
          <p:nvPr/>
        </p:nvGrpSpPr>
        <p:grpSpPr>
          <a:xfrm>
            <a:off x="-85777" y="3274367"/>
            <a:ext cx="2086411" cy="3749371"/>
            <a:chOff x="-85777" y="3274367"/>
            <a:chExt cx="2086411" cy="374937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8615E3C-A6A0-4B11-B14B-950B96FFCAC9}"/>
                </a:ext>
              </a:extLst>
            </p:cNvPr>
            <p:cNvGrpSpPr/>
            <p:nvPr/>
          </p:nvGrpSpPr>
          <p:grpSpPr>
            <a:xfrm>
              <a:off x="187791" y="3736026"/>
              <a:ext cx="1727201" cy="3287712"/>
              <a:chOff x="2958210" y="3121341"/>
              <a:chExt cx="1727201" cy="3287712"/>
            </a:xfrm>
          </p:grpSpPr>
          <p:grpSp>
            <p:nvGrpSpPr>
              <p:cNvPr id="111" name="Group 86">
                <a:extLst>
                  <a:ext uri="{FF2B5EF4-FFF2-40B4-BE49-F238E27FC236}">
                    <a16:creationId xmlns:a16="http://schemas.microsoft.com/office/drawing/2014/main" id="{DBACFEB6-0D9F-45C5-B1E7-74F2704435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8210" y="3121341"/>
                <a:ext cx="1727201" cy="3287712"/>
                <a:chOff x="4726" y="393"/>
                <a:chExt cx="1088" cy="2071"/>
              </a:xfrm>
            </p:grpSpPr>
            <p:sp>
              <p:nvSpPr>
                <p:cNvPr id="115" name="Rectangle 29">
                  <a:extLst>
                    <a:ext uri="{FF2B5EF4-FFF2-40B4-BE49-F238E27FC236}">
                      <a16:creationId xmlns:a16="http://schemas.microsoft.com/office/drawing/2014/main" id="{9131C4C5-E064-4889-9325-25AA3AFE79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9" y="1539"/>
                  <a:ext cx="729" cy="35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Text Box 30">
                  <a:extLst>
                    <a:ext uri="{FF2B5EF4-FFF2-40B4-BE49-F238E27FC236}">
                      <a16:creationId xmlns:a16="http://schemas.microsoft.com/office/drawing/2014/main" id="{6FF018DF-C15D-4D37-8C88-49DCFA752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9" y="1570"/>
                  <a:ext cx="38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value</a:t>
                  </a:r>
                </a:p>
              </p:txBody>
            </p:sp>
            <p:sp>
              <p:nvSpPr>
                <p:cNvPr id="117" name="Text Box 31">
                  <a:extLst>
                    <a:ext uri="{FF2B5EF4-FFF2-40B4-BE49-F238E27FC236}">
                      <a16:creationId xmlns:a16="http://schemas.microsoft.com/office/drawing/2014/main" id="{0A7DFC60-2BA8-43FD-82C8-AAB2200FEA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9" y="1740"/>
                  <a:ext cx="35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118" name="Rectangle 32">
                  <a:extLst>
                    <a:ext uri="{FF2B5EF4-FFF2-40B4-BE49-F238E27FC236}">
                      <a16:creationId xmlns:a16="http://schemas.microsoft.com/office/drawing/2014/main" id="{CFCDE779-BEBB-4A44-9B1E-ABC03FF16F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1" y="1574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Rectangle 33">
                  <a:extLst>
                    <a:ext uri="{FF2B5EF4-FFF2-40B4-BE49-F238E27FC236}">
                      <a16:creationId xmlns:a16="http://schemas.microsoft.com/office/drawing/2014/main" id="{2F2E34E6-94B5-49A2-9817-CCBB5FB05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1" y="1749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20" name="Text Box 34">
                  <a:extLst>
                    <a:ext uri="{FF2B5EF4-FFF2-40B4-BE49-F238E27FC236}">
                      <a16:creationId xmlns:a16="http://schemas.microsoft.com/office/drawing/2014/main" id="{398082CE-527D-4FA4-890B-EDB3AC404A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6" y="1539"/>
                  <a:ext cx="496" cy="2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“dog”</a:t>
                  </a:r>
                </a:p>
              </p:txBody>
            </p:sp>
            <p:sp>
              <p:nvSpPr>
                <p:cNvPr id="121" name="Text Box 35">
                  <a:extLst>
                    <a:ext uri="{FF2B5EF4-FFF2-40B4-BE49-F238E27FC236}">
                      <a16:creationId xmlns:a16="http://schemas.microsoft.com/office/drawing/2014/main" id="{E63FA740-86F9-404D-B01A-929B245986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98" y="1725"/>
                  <a:ext cx="406" cy="1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grpSp>
              <p:nvGrpSpPr>
                <p:cNvPr id="122" name="Group 36">
                  <a:extLst>
                    <a:ext uri="{FF2B5EF4-FFF2-40B4-BE49-F238E27FC236}">
                      <a16:creationId xmlns:a16="http://schemas.microsoft.com/office/drawing/2014/main" id="{973E4258-3BAC-4B37-AAC2-0C9D5D20FF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4" y="979"/>
                  <a:ext cx="772" cy="418"/>
                  <a:chOff x="4608" y="1655"/>
                  <a:chExt cx="1024" cy="573"/>
                </a:xfrm>
              </p:grpSpPr>
              <p:sp>
                <p:nvSpPr>
                  <p:cNvPr id="163" name="Rectangle 37">
                    <a:extLst>
                      <a:ext uri="{FF2B5EF4-FFF2-40B4-BE49-F238E27FC236}">
                        <a16:creationId xmlns:a16="http://schemas.microsoft.com/office/drawing/2014/main" id="{7645393C-B00C-4FB2-B4E4-4D82354073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680"/>
                    <a:ext cx="966" cy="492"/>
                  </a:xfrm>
                  <a:prstGeom prst="rect">
                    <a:avLst/>
                  </a:prstGeom>
                  <a:solidFill>
                    <a:srgbClr val="CCFFCC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" name="Text Box 38">
                    <a:extLst>
                      <a:ext uri="{FF2B5EF4-FFF2-40B4-BE49-F238E27FC236}">
                        <a16:creationId xmlns:a16="http://schemas.microsoft.com/office/drawing/2014/main" id="{F8839B0D-A62E-467D-8628-1CBC046F81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08" y="1724"/>
                    <a:ext cx="503" cy="26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/>
                      <a:t>value</a:t>
                    </a:r>
                  </a:p>
                </p:txBody>
              </p:sp>
              <p:sp>
                <p:nvSpPr>
                  <p:cNvPr id="165" name="Text Box 39">
                    <a:extLst>
                      <a:ext uri="{FF2B5EF4-FFF2-40B4-BE49-F238E27FC236}">
                        <a16:creationId xmlns:a16="http://schemas.microsoft.com/office/drawing/2014/main" id="{8F7669D3-34D6-4A44-B95A-9BF7E7027DA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08" y="1965"/>
                    <a:ext cx="47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/>
                      <a:t>next</a:t>
                    </a:r>
                  </a:p>
                </p:txBody>
              </p:sp>
              <p:sp>
                <p:nvSpPr>
                  <p:cNvPr id="166" name="Rectangle 40">
                    <a:extLst>
                      <a:ext uri="{FF2B5EF4-FFF2-40B4-BE49-F238E27FC236}">
                        <a16:creationId xmlns:a16="http://schemas.microsoft.com/office/drawing/2014/main" id="{A1508CA9-38C9-436F-9A1C-03B7A63DFE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1728"/>
                    <a:ext cx="432" cy="168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Rectangle 41">
                    <a:extLst>
                      <a:ext uri="{FF2B5EF4-FFF2-40B4-BE49-F238E27FC236}">
                        <a16:creationId xmlns:a16="http://schemas.microsoft.com/office/drawing/2014/main" id="{65B8D195-78EB-4D6F-BB54-66D1E2A4D8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1968"/>
                    <a:ext cx="432" cy="168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68" name="Text Box 42">
                    <a:extLst>
                      <a:ext uri="{FF2B5EF4-FFF2-40B4-BE49-F238E27FC236}">
                        <a16:creationId xmlns:a16="http://schemas.microsoft.com/office/drawing/2014/main" id="{C0F5EF03-98E9-40BE-B588-C1122634C8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5" y="1655"/>
                    <a:ext cx="617" cy="3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/>
                      <a:t>“cat”</a:t>
                    </a:r>
                  </a:p>
                </p:txBody>
              </p:sp>
              <p:sp>
                <p:nvSpPr>
                  <p:cNvPr id="169" name="Text Box 43">
                    <a:extLst>
                      <a:ext uri="{FF2B5EF4-FFF2-40B4-BE49-F238E27FC236}">
                        <a16:creationId xmlns:a16="http://schemas.microsoft.com/office/drawing/2014/main" id="{63798160-032B-446B-99F3-9AFF7A1B06E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70" y="1937"/>
                    <a:ext cx="53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1400"/>
                      <a:t> </a:t>
                    </a:r>
                  </a:p>
                </p:txBody>
              </p:sp>
            </p:grpSp>
            <p:sp>
              <p:nvSpPr>
                <p:cNvPr id="123" name="Text Box 45">
                  <a:extLst>
                    <a:ext uri="{FF2B5EF4-FFF2-40B4-BE49-F238E27FC236}">
                      <a16:creationId xmlns:a16="http://schemas.microsoft.com/office/drawing/2014/main" id="{BD376229-F1D4-4859-ACDE-414992635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9" y="447"/>
                  <a:ext cx="40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/>
                    <a:t>head</a:t>
                  </a:r>
                </a:p>
              </p:txBody>
            </p:sp>
            <p:sp>
              <p:nvSpPr>
                <p:cNvPr id="124" name="Rectangle 46">
                  <a:extLst>
                    <a:ext uri="{FF2B5EF4-FFF2-40B4-BE49-F238E27FC236}">
                      <a16:creationId xmlns:a16="http://schemas.microsoft.com/office/drawing/2014/main" id="{6211293A-980D-45D6-92FD-9511325076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3" y="477"/>
                  <a:ext cx="290" cy="140"/>
                </a:xfrm>
                <a:prstGeom prst="rect">
                  <a:avLst/>
                </a:prstGeom>
                <a:solidFill>
                  <a:srgbClr val="FFFFD9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Text Box 47">
                  <a:extLst>
                    <a:ext uri="{FF2B5EF4-FFF2-40B4-BE49-F238E27FC236}">
                      <a16:creationId xmlns:a16="http://schemas.microsoft.com/office/drawing/2014/main" id="{AAAD89F0-F0B7-4FB4-B4D1-D115AA9858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56" y="464"/>
                  <a:ext cx="38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  <p:sp>
              <p:nvSpPr>
                <p:cNvPr id="135" name="Text Box 48">
                  <a:extLst>
                    <a:ext uri="{FF2B5EF4-FFF2-40B4-BE49-F238E27FC236}">
                      <a16:creationId xmlns:a16="http://schemas.microsoft.com/office/drawing/2014/main" id="{A77379EF-216B-43DD-AC53-A0B8FACAF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38" y="393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 </a:t>
                  </a:r>
                </a:p>
              </p:txBody>
            </p:sp>
            <p:sp>
              <p:nvSpPr>
                <p:cNvPr id="143" name="Text Box 49">
                  <a:extLst>
                    <a:ext uri="{FF2B5EF4-FFF2-40B4-BE49-F238E27FC236}">
                      <a16:creationId xmlns:a16="http://schemas.microsoft.com/office/drawing/2014/main" id="{23765320-79BD-4482-9A02-FD2793C826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02" y="111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 </a:t>
                  </a:r>
                </a:p>
              </p:txBody>
            </p:sp>
            <p:cxnSp>
              <p:nvCxnSpPr>
                <p:cNvPr id="144" name="AutoShape 50">
                  <a:extLst>
                    <a:ext uri="{FF2B5EF4-FFF2-40B4-BE49-F238E27FC236}">
                      <a16:creationId xmlns:a16="http://schemas.microsoft.com/office/drawing/2014/main" id="{2526DAE8-75D1-470D-8AC1-4C381457235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5256" y="1271"/>
                  <a:ext cx="143" cy="275"/>
                </a:xfrm>
                <a:prstGeom prst="curvedConnector4">
                  <a:avLst>
                    <a:gd name="adj1" fmla="val -100000"/>
                    <a:gd name="adj2" fmla="val 68366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45" name="Text Box 51">
                  <a:extLst>
                    <a:ext uri="{FF2B5EF4-FFF2-40B4-BE49-F238E27FC236}">
                      <a16:creationId xmlns:a16="http://schemas.microsoft.com/office/drawing/2014/main" id="{3C98B07E-7F60-45B0-91D0-86D95B9AA3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2" y="1014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 </a:t>
                  </a:r>
                </a:p>
              </p:txBody>
            </p:sp>
            <p:sp>
              <p:nvSpPr>
                <p:cNvPr id="146" name="Text Box 53">
                  <a:extLst>
                    <a:ext uri="{FF2B5EF4-FFF2-40B4-BE49-F238E27FC236}">
                      <a16:creationId xmlns:a16="http://schemas.microsoft.com/office/drawing/2014/main" id="{406A3379-0C9B-4427-BE89-AE3942F50D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18" y="938"/>
                  <a:ext cx="389" cy="2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500"/>
                    <a:t>1000</a:t>
                  </a:r>
                </a:p>
              </p:txBody>
            </p:sp>
            <p:sp>
              <p:nvSpPr>
                <p:cNvPr id="147" name="Text Box 54">
                  <a:extLst>
                    <a:ext uri="{FF2B5EF4-FFF2-40B4-BE49-F238E27FC236}">
                      <a16:creationId xmlns:a16="http://schemas.microsoft.com/office/drawing/2014/main" id="{34A35F23-17E5-4D9C-B807-9538DAC783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25" y="1491"/>
                  <a:ext cx="389" cy="2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500"/>
                    <a:t>1400</a:t>
                  </a:r>
                </a:p>
              </p:txBody>
            </p:sp>
            <p:sp>
              <p:nvSpPr>
                <p:cNvPr id="148" name="Text Box 56">
                  <a:extLst>
                    <a:ext uri="{FF2B5EF4-FFF2-40B4-BE49-F238E27FC236}">
                      <a16:creationId xmlns:a16="http://schemas.microsoft.com/office/drawing/2014/main" id="{199DA2E9-4A8D-4A6D-83E5-71B746BA6F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76" y="1170"/>
                  <a:ext cx="389" cy="2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500"/>
                    <a:t>1400</a:t>
                  </a:r>
                </a:p>
              </p:txBody>
            </p:sp>
            <p:sp>
              <p:nvSpPr>
                <p:cNvPr id="149" name="Text Box 57">
                  <a:extLst>
                    <a:ext uri="{FF2B5EF4-FFF2-40B4-BE49-F238E27FC236}">
                      <a16:creationId xmlns:a16="http://schemas.microsoft.com/office/drawing/2014/main" id="{0EF9B98C-92D3-4AC1-839C-E1D8868EB7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07" y="1713"/>
                  <a:ext cx="335" cy="2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500"/>
                    <a:t>800</a:t>
                  </a:r>
                </a:p>
              </p:txBody>
            </p:sp>
            <p:sp>
              <p:nvSpPr>
                <p:cNvPr id="150" name="Text Box 58">
                  <a:extLst>
                    <a:ext uri="{FF2B5EF4-FFF2-40B4-BE49-F238E27FC236}">
                      <a16:creationId xmlns:a16="http://schemas.microsoft.com/office/drawing/2014/main" id="{7B5E70C0-EF28-4BEE-9A30-4C1C0A4533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76" y="1170"/>
                  <a:ext cx="389" cy="2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500"/>
                    <a:t>1400</a:t>
                  </a:r>
                </a:p>
              </p:txBody>
            </p:sp>
            <p:sp>
              <p:nvSpPr>
                <p:cNvPr id="151" name="Rectangle 59">
                  <a:extLst>
                    <a:ext uri="{FF2B5EF4-FFF2-40B4-BE49-F238E27FC236}">
                      <a16:creationId xmlns:a16="http://schemas.microsoft.com/office/drawing/2014/main" id="{9649F7A8-6FC2-4095-9DB1-3499F3435B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0" y="2065"/>
                  <a:ext cx="729" cy="35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Text Box 60">
                  <a:extLst>
                    <a:ext uri="{FF2B5EF4-FFF2-40B4-BE49-F238E27FC236}">
                      <a16:creationId xmlns:a16="http://schemas.microsoft.com/office/drawing/2014/main" id="{A53F3EB5-91F7-4332-956E-8AA29608F9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6" y="2097"/>
                  <a:ext cx="38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value</a:t>
                  </a:r>
                </a:p>
              </p:txBody>
            </p:sp>
            <p:sp>
              <p:nvSpPr>
                <p:cNvPr id="153" name="Text Box 61">
                  <a:extLst>
                    <a:ext uri="{FF2B5EF4-FFF2-40B4-BE49-F238E27FC236}">
                      <a16:creationId xmlns:a16="http://schemas.microsoft.com/office/drawing/2014/main" id="{DEDA205F-A86F-4115-8A6A-F8BCB0CC18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0" y="2273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154" name="Rectangle 62">
                  <a:extLst>
                    <a:ext uri="{FF2B5EF4-FFF2-40B4-BE49-F238E27FC236}">
                      <a16:creationId xmlns:a16="http://schemas.microsoft.com/office/drawing/2014/main" id="{6765484A-1AF3-4F12-9A15-8D634D854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2" y="210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Rectangle 63">
                  <a:extLst>
                    <a:ext uri="{FF2B5EF4-FFF2-40B4-BE49-F238E27FC236}">
                      <a16:creationId xmlns:a16="http://schemas.microsoft.com/office/drawing/2014/main" id="{CB21394D-1D2D-475D-BC5C-68A5BA711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9" y="2279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56" name="Text Box 64">
                  <a:extLst>
                    <a:ext uri="{FF2B5EF4-FFF2-40B4-BE49-F238E27FC236}">
                      <a16:creationId xmlns:a16="http://schemas.microsoft.com/office/drawing/2014/main" id="{263382C3-D5B8-49D0-B6AE-41386F4BA0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95" y="207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157" name="Text Box 65">
                  <a:extLst>
                    <a:ext uri="{FF2B5EF4-FFF2-40B4-BE49-F238E27FC236}">
                      <a16:creationId xmlns:a16="http://schemas.microsoft.com/office/drawing/2014/main" id="{7BC23037-1316-4EE3-AB42-F86A6DB2A5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89" y="2252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158" name="Text Box 66">
                  <a:extLst>
                    <a:ext uri="{FF2B5EF4-FFF2-40B4-BE49-F238E27FC236}">
                      <a16:creationId xmlns:a16="http://schemas.microsoft.com/office/drawing/2014/main" id="{D17E20A8-B9EF-4219-BDE0-58C4E77FD9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02" y="2044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 </a:t>
                  </a:r>
                </a:p>
              </p:txBody>
            </p:sp>
            <p:sp>
              <p:nvSpPr>
                <p:cNvPr id="159" name="Text Box 67">
                  <a:extLst>
                    <a:ext uri="{FF2B5EF4-FFF2-40B4-BE49-F238E27FC236}">
                      <a16:creationId xmlns:a16="http://schemas.microsoft.com/office/drawing/2014/main" id="{B8CBB28F-2434-4BC3-80F8-6EDE697A10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9" y="2060"/>
                  <a:ext cx="4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“rat”</a:t>
                  </a:r>
                </a:p>
              </p:txBody>
            </p:sp>
            <p:sp>
              <p:nvSpPr>
                <p:cNvPr id="160" name="Text Box 68">
                  <a:extLst>
                    <a:ext uri="{FF2B5EF4-FFF2-40B4-BE49-F238E27FC236}">
                      <a16:creationId xmlns:a16="http://schemas.microsoft.com/office/drawing/2014/main" id="{1E1AE02D-6227-4130-9A65-56AAB1C76C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3" y="2236"/>
                  <a:ext cx="466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err="1">
                      <a:solidFill>
                        <a:srgbClr val="FF0000"/>
                      </a:solidFill>
                    </a:rPr>
                    <a:t>nullptr</a:t>
                  </a:r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1" name="Text Box 69">
                  <a:extLst>
                    <a:ext uri="{FF2B5EF4-FFF2-40B4-BE49-F238E27FC236}">
                      <a16:creationId xmlns:a16="http://schemas.microsoft.com/office/drawing/2014/main" id="{263C9019-AEC7-4D79-A893-099932EF48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28" y="2040"/>
                  <a:ext cx="335" cy="2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500"/>
                    <a:t>800</a:t>
                  </a:r>
                </a:p>
              </p:txBody>
            </p:sp>
            <p:cxnSp>
              <p:nvCxnSpPr>
                <p:cNvPr id="162" name="AutoShape 71">
                  <a:extLst>
                    <a:ext uri="{FF2B5EF4-FFF2-40B4-BE49-F238E27FC236}">
                      <a16:creationId xmlns:a16="http://schemas.microsoft.com/office/drawing/2014/main" id="{103D0B60-0C24-4087-8C11-5284654FC28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5256" y="1805"/>
                  <a:ext cx="143" cy="275"/>
                </a:xfrm>
                <a:prstGeom prst="curvedConnector4">
                  <a:avLst>
                    <a:gd name="adj1" fmla="val -100000"/>
                    <a:gd name="adj2" fmla="val 68366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12" name="AutoShape 52">
                <a:extLst>
                  <a:ext uri="{FF2B5EF4-FFF2-40B4-BE49-F238E27FC236}">
                    <a16:creationId xmlns:a16="http://schemas.microsoft.com/office/drawing/2014/main" id="{9BAC49A7-D492-4B79-8599-520B38857E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82080" y="3605528"/>
                <a:ext cx="533400" cy="3492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4" name="Text Box 82">
                <a:extLst>
                  <a:ext uri="{FF2B5EF4-FFF2-40B4-BE49-F238E27FC236}">
                    <a16:creationId xmlns:a16="http://schemas.microsoft.com/office/drawing/2014/main" id="{6AA645E2-D4D3-4739-B83A-B796F0E77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9555" y="3205478"/>
                <a:ext cx="64770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 algn="ctr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1000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376CB0F-A15B-4C86-90F6-EA9301C2DEE6}"/>
                </a:ext>
              </a:extLst>
            </p:cNvPr>
            <p:cNvGrpSpPr/>
            <p:nvPr/>
          </p:nvGrpSpPr>
          <p:grpSpPr>
            <a:xfrm>
              <a:off x="-85777" y="3274367"/>
              <a:ext cx="2086411" cy="1385751"/>
              <a:chOff x="-85777" y="3013121"/>
              <a:chExt cx="2086411" cy="1385751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65B6857-80D2-4B72-88E0-5B2995FFA764}"/>
                  </a:ext>
                </a:extLst>
              </p:cNvPr>
              <p:cNvSpPr/>
              <p:nvPr/>
            </p:nvSpPr>
            <p:spPr bwMode="auto">
              <a:xfrm>
                <a:off x="0" y="3152784"/>
                <a:ext cx="2000634" cy="71410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8B4489C-2703-4609-86B9-7FF4DF886DEA}"/>
                  </a:ext>
                </a:extLst>
              </p:cNvPr>
              <p:cNvGrpSpPr/>
              <p:nvPr/>
            </p:nvGrpSpPr>
            <p:grpSpPr>
              <a:xfrm>
                <a:off x="-85777" y="3013121"/>
                <a:ext cx="1644985" cy="1385751"/>
                <a:chOff x="-85777" y="3013121"/>
                <a:chExt cx="1644985" cy="1385751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72F2EB7A-DA8B-4EFD-B787-19701C215BF5}"/>
                    </a:ext>
                  </a:extLst>
                </p:cNvPr>
                <p:cNvGrpSpPr/>
                <p:nvPr/>
              </p:nvGrpSpPr>
              <p:grpSpPr>
                <a:xfrm>
                  <a:off x="327673" y="3379507"/>
                  <a:ext cx="1231535" cy="1019365"/>
                  <a:chOff x="327673" y="3379507"/>
                  <a:chExt cx="1231535" cy="1019365"/>
                </a:xfrm>
              </p:grpSpPr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98556A88-C0DA-482E-A713-86B1956C6D92}"/>
                      </a:ext>
                    </a:extLst>
                  </p:cNvPr>
                  <p:cNvGrpSpPr/>
                  <p:nvPr/>
                </p:nvGrpSpPr>
                <p:grpSpPr>
                  <a:xfrm>
                    <a:off x="327673" y="3379507"/>
                    <a:ext cx="1231535" cy="651523"/>
                    <a:chOff x="-1821907" y="3932126"/>
                    <a:chExt cx="1231535" cy="651523"/>
                  </a:xfrm>
                </p:grpSpPr>
                <p:grpSp>
                  <p:nvGrpSpPr>
                    <p:cNvPr id="177" name="Group 36">
                      <a:extLst>
                        <a:ext uri="{FF2B5EF4-FFF2-40B4-BE49-F238E27FC236}">
                          <a16:creationId xmlns:a16="http://schemas.microsoft.com/office/drawing/2014/main" id="{A111FAF5-E58A-4DA7-8EE9-D8638F2926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821907" y="3932126"/>
                      <a:ext cx="1231535" cy="640415"/>
                      <a:chOff x="4608" y="1675"/>
                      <a:chExt cx="1029" cy="553"/>
                    </a:xfrm>
                  </p:grpSpPr>
                  <p:sp>
                    <p:nvSpPr>
                      <p:cNvPr id="181" name="Rectangle 37">
                        <a:extLst>
                          <a:ext uri="{FF2B5EF4-FFF2-40B4-BE49-F238E27FC236}">
                            <a16:creationId xmlns:a16="http://schemas.microsoft.com/office/drawing/2014/main" id="{9963C231-BC6D-4D7E-810E-8B0182540A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08" y="1680"/>
                        <a:ext cx="966" cy="49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2" name="Text Box 38">
                        <a:extLst>
                          <a:ext uri="{FF2B5EF4-FFF2-40B4-BE49-F238E27FC236}">
                            <a16:creationId xmlns:a16="http://schemas.microsoft.com/office/drawing/2014/main" id="{60CB1E36-1784-4786-B389-C07727E10F9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08" y="1724"/>
                        <a:ext cx="503" cy="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400"/>
                          <a:t>value</a:t>
                        </a:r>
                      </a:p>
                    </p:txBody>
                  </p:sp>
                  <p:sp>
                    <p:nvSpPr>
                      <p:cNvPr id="183" name="Text Box 39">
                        <a:extLst>
                          <a:ext uri="{FF2B5EF4-FFF2-40B4-BE49-F238E27FC236}">
                            <a16:creationId xmlns:a16="http://schemas.microsoft.com/office/drawing/2014/main" id="{FB9A5D73-77D8-4E82-91E3-37B4D4F8B33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08" y="1965"/>
                        <a:ext cx="470" cy="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400"/>
                          <a:t>next</a:t>
                        </a:r>
                      </a:p>
                    </p:txBody>
                  </p:sp>
                  <p:sp>
                    <p:nvSpPr>
                      <p:cNvPr id="184" name="Rectangle 40">
                        <a:extLst>
                          <a:ext uri="{FF2B5EF4-FFF2-40B4-BE49-F238E27FC236}">
                            <a16:creationId xmlns:a16="http://schemas.microsoft.com/office/drawing/2014/main" id="{84C2B694-198C-49C5-AD59-54160C7671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88" y="1728"/>
                        <a:ext cx="432" cy="16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" name="Rectangle 41">
                        <a:extLst>
                          <a:ext uri="{FF2B5EF4-FFF2-40B4-BE49-F238E27FC236}">
                            <a16:creationId xmlns:a16="http://schemas.microsoft.com/office/drawing/2014/main" id="{CFFDA788-C5CA-4EDD-AFE7-4D54CDE8D8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88" y="1968"/>
                        <a:ext cx="432" cy="16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400"/>
                      </a:p>
                    </p:txBody>
                  </p:sp>
                  <p:sp>
                    <p:nvSpPr>
                      <p:cNvPr id="186" name="Text Box 42">
                        <a:extLst>
                          <a:ext uri="{FF2B5EF4-FFF2-40B4-BE49-F238E27FC236}">
                            <a16:creationId xmlns:a16="http://schemas.microsoft.com/office/drawing/2014/main" id="{75B3AD45-7532-47C6-9C42-333B91F8816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51" y="1675"/>
                        <a:ext cx="486" cy="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l"/>
                        <a:r>
                          <a:rPr lang="en-US" sz="1800"/>
                          <a:t>“”</a:t>
                        </a:r>
                      </a:p>
                    </p:txBody>
                  </p:sp>
                  <p:sp>
                    <p:nvSpPr>
                      <p:cNvPr id="187" name="Text Box 43">
                        <a:extLst>
                          <a:ext uri="{FF2B5EF4-FFF2-40B4-BE49-F238E27FC236}">
                            <a16:creationId xmlns:a16="http://schemas.microsoft.com/office/drawing/2014/main" id="{6EA57BF3-E772-4EB8-99C2-2BE711E527D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070" y="1937"/>
                        <a:ext cx="538" cy="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algn="l"/>
                        <a:r>
                          <a:rPr lang="en-US" sz="1400"/>
                          <a:t> </a:t>
                        </a:r>
                      </a:p>
                    </p:txBody>
                  </p:sp>
                </p:grpSp>
                <p:sp>
                  <p:nvSpPr>
                    <p:cNvPr id="178" name="Text Box 49">
                      <a:extLst>
                        <a:ext uri="{FF2B5EF4-FFF2-40B4-BE49-F238E27FC236}">
                          <a16:creationId xmlns:a16="http://schemas.microsoft.com/office/drawing/2014/main" id="{E54F02DA-1235-48FF-9E65-5E7838443DC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1094831" y="4126449"/>
                      <a:ext cx="274638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1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/>
                        <a:t> </a:t>
                      </a:r>
                    </a:p>
                  </p:txBody>
                </p:sp>
                <p:sp>
                  <p:nvSpPr>
                    <p:cNvPr id="179" name="Text Box 51">
                      <a:extLst>
                        <a:ext uri="{FF2B5EF4-FFF2-40B4-BE49-F238E27FC236}">
                          <a16:creationId xmlns:a16="http://schemas.microsoft.com/office/drawing/2014/main" id="{DCBB313C-BD3D-490A-9A44-37EA2D96D38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1713956" y="3964524"/>
                      <a:ext cx="274638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1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/>
                        <a:t> </a:t>
                      </a:r>
                    </a:p>
                  </p:txBody>
                </p:sp>
                <p:sp>
                  <p:nvSpPr>
                    <p:cNvPr id="180" name="Text Box 58">
                      <a:extLst>
                        <a:ext uri="{FF2B5EF4-FFF2-40B4-BE49-F238E27FC236}">
                          <a16:creationId xmlns:a16="http://schemas.microsoft.com/office/drawing/2014/main" id="{69E90F68-CF49-4066-B01D-CA17FD946C1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1344495" y="4218311"/>
                      <a:ext cx="679994" cy="3231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905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500"/>
                        <a:t> 1000</a:t>
                      </a:r>
                    </a:p>
                  </p:txBody>
                </p:sp>
              </p:grpSp>
              <p:cxnSp>
                <p:nvCxnSpPr>
                  <p:cNvPr id="176" name="AutoShape 52">
                    <a:extLst>
                      <a:ext uri="{FF2B5EF4-FFF2-40B4-BE49-F238E27FC236}">
                        <a16:creationId xmlns:a16="http://schemas.microsoft.com/office/drawing/2014/main" id="{38D31E40-7B87-40F3-8188-C5F2CC247AE2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709626" y="3957547"/>
                    <a:ext cx="533400" cy="349250"/>
                  </a:xfrm>
                  <a:prstGeom prst="curvedConnector3">
                    <a:avLst>
                      <a:gd name="adj1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0A81A807-0604-47F1-8800-4F491102FE87}"/>
                    </a:ext>
                  </a:extLst>
                </p:cNvPr>
                <p:cNvSpPr/>
                <p:nvPr/>
              </p:nvSpPr>
              <p:spPr>
                <a:xfrm>
                  <a:off x="-85777" y="3013121"/>
                  <a:ext cx="9989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0000"/>
                      </a:solidFill>
                    </a:rPr>
                    <a:t>dummy</a:t>
                  </a:r>
                  <a:endParaRPr lang="en-US" sz="2000"/>
                </a:p>
              </p:txBody>
            </p:sp>
          </p:grp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5E43D7B-268B-4979-B911-BB690A5B73D0}"/>
              </a:ext>
            </a:extLst>
          </p:cNvPr>
          <p:cNvGrpSpPr/>
          <p:nvPr/>
        </p:nvGrpSpPr>
        <p:grpSpPr>
          <a:xfrm>
            <a:off x="5636665" y="2367319"/>
            <a:ext cx="3200137" cy="263900"/>
            <a:chOff x="5676864" y="2580917"/>
            <a:chExt cx="3200137" cy="133457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BE6DD20-FFB4-411B-9700-15BB8373B1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79233" y="2583157"/>
              <a:ext cx="3197768" cy="127333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EBEF730-6655-4DBB-8ABB-DF2477F4C59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76864" y="2580917"/>
              <a:ext cx="3147925" cy="133457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3" name="Text Box 7">
            <a:extLst>
              <a:ext uri="{FF2B5EF4-FFF2-40B4-BE49-F238E27FC236}">
                <a16:creationId xmlns:a16="http://schemas.microsoft.com/office/drawing/2014/main" id="{73CDABCB-99C3-4796-A003-84EE03AD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915" y="2320493"/>
            <a:ext cx="36227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/>
              <a:t>Set </a:t>
            </a:r>
            <a:r>
              <a:rPr lang="en-US" sz="1800" err="1">
                <a:solidFill>
                  <a:schemeClr val="tx1"/>
                </a:solidFill>
              </a:rPr>
              <a:t>dummy.next</a:t>
            </a:r>
            <a:r>
              <a:rPr lang="en-US" sz="1800">
                <a:solidFill>
                  <a:schemeClr val="tx1"/>
                </a:solidFill>
              </a:rPr>
              <a:t> to</a:t>
            </a:r>
            <a:r>
              <a:rPr lang="en-US" sz="1800"/>
              <a:t> </a:t>
            </a:r>
            <a:r>
              <a:rPr lang="en-US" sz="1800" err="1">
                <a:solidFill>
                  <a:srgbClr val="FF0000"/>
                </a:solidFill>
              </a:rPr>
              <a:t>nullptr</a:t>
            </a:r>
            <a:br>
              <a:rPr lang="en-US" sz="1800"/>
            </a:br>
            <a:r>
              <a:rPr lang="en-US" sz="1800"/>
              <a:t>Initialize node’s 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1C33A2-1762-45A2-8589-9371E4DE0486}"/>
              </a:ext>
            </a:extLst>
          </p:cNvPr>
          <p:cNvSpPr/>
          <p:nvPr/>
        </p:nvSpPr>
        <p:spPr bwMode="auto">
          <a:xfrm>
            <a:off x="0" y="3274367"/>
            <a:ext cx="2064471" cy="36953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1" name="Text Box 7">
            <a:extLst>
              <a:ext uri="{FF2B5EF4-FFF2-40B4-BE49-F238E27FC236}">
                <a16:creationId xmlns:a16="http://schemas.microsoft.com/office/drawing/2014/main" id="{16CDB3A7-7B28-475F-9C6F-F15E145F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60" y="2485430"/>
            <a:ext cx="39084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#3: </a:t>
            </a:r>
          </a:p>
          <a:p>
            <a:r>
              <a:rPr lang="en-US" sz="2000"/>
              <a:t>Update your member functions to use the dummy node.</a:t>
            </a:r>
          </a:p>
        </p:txBody>
      </p:sp>
      <p:sp>
        <p:nvSpPr>
          <p:cNvPr id="207" name="Text Box 7">
            <a:extLst>
              <a:ext uri="{FF2B5EF4-FFF2-40B4-BE49-F238E27FC236}">
                <a16:creationId xmlns:a16="http://schemas.microsoft.com/office/drawing/2014/main" id="{C8A1A98D-2F6A-429D-9835-C4B2D5ED7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89" y="3931456"/>
            <a:ext cx="474366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(Generally, this involves </a:t>
            </a:r>
            <a:r>
              <a:rPr lang="en-US" sz="2000">
                <a:solidFill>
                  <a:srgbClr val="FF0000"/>
                </a:solidFill>
              </a:rPr>
              <a:t>removing </a:t>
            </a:r>
            <a:r>
              <a:rPr lang="en-US" sz="2000">
                <a:solidFill>
                  <a:srgbClr val="0070C0"/>
                </a:solidFill>
              </a:rPr>
              <a:t>code that deals with the head pointer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from your member functions!)</a:t>
            </a:r>
          </a:p>
        </p:txBody>
      </p:sp>
    </p:spTree>
    <p:extLst>
      <p:ext uri="{BB962C8B-B14F-4D97-AF65-F5344CB8AC3E}">
        <p14:creationId xmlns:p14="http://schemas.microsoft.com/office/powerpoint/2010/main" val="33019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203" grpId="0"/>
      <p:bldP spid="19" grpId="0" animBg="1"/>
      <p:bldP spid="91" grpId="0"/>
      <p:bldP spid="20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A6C1-8E22-4921-9B33-B2A48DAD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5409" y="-271796"/>
            <a:ext cx="7772400" cy="1143000"/>
          </a:xfrm>
        </p:spPr>
        <p:txBody>
          <a:bodyPr/>
          <a:lstStyle/>
          <a:p>
            <a:r>
              <a:rPr lang="en-US" sz="2400"/>
              <a:t>Linked Lists with a </a:t>
            </a:r>
            <a:r>
              <a:rPr lang="en-US" sz="2400">
                <a:solidFill>
                  <a:srgbClr val="7030A0"/>
                </a:solidFill>
              </a:rPr>
              <a:t>Dummy Node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8BDDA-CBEC-45AD-A31F-452EF15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1DF-0A1C-44C8-9835-4A092EB08750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ABAF3B0-1649-45AC-BF8E-853BBA651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89" y="660826"/>
            <a:ext cx="4662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#1: </a:t>
            </a:r>
          </a:p>
          <a:p>
            <a:r>
              <a:rPr lang="en-US" sz="2000"/>
              <a:t>Get rid of your </a:t>
            </a:r>
            <a:r>
              <a:rPr lang="en-US" sz="2000">
                <a:solidFill>
                  <a:srgbClr val="FF0000"/>
                </a:solidFill>
              </a:rPr>
              <a:t>head pointer</a:t>
            </a:r>
            <a:r>
              <a:rPr lang="en-US" sz="2000"/>
              <a:t>!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9A5574-1930-4F41-AC26-6A63F1A98D9D}"/>
              </a:ext>
            </a:extLst>
          </p:cNvPr>
          <p:cNvGrpSpPr/>
          <p:nvPr/>
        </p:nvGrpSpPr>
        <p:grpSpPr>
          <a:xfrm>
            <a:off x="5178670" y="23447"/>
            <a:ext cx="4601379" cy="6881053"/>
            <a:chOff x="5178670" y="23447"/>
            <a:chExt cx="4601379" cy="68810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10564-53C0-4BFB-B6E2-3FE278F15D31}"/>
                </a:ext>
              </a:extLst>
            </p:cNvPr>
            <p:cNvSpPr/>
            <p:nvPr/>
          </p:nvSpPr>
          <p:spPr bwMode="auto">
            <a:xfrm>
              <a:off x="5178670" y="23447"/>
              <a:ext cx="3930161" cy="681110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B3EFFB-26AA-4E35-B1E5-BB50BBA2F62F}"/>
                </a:ext>
              </a:extLst>
            </p:cNvPr>
            <p:cNvSpPr/>
            <p:nvPr/>
          </p:nvSpPr>
          <p:spPr bwMode="auto">
            <a:xfrm>
              <a:off x="5208049" y="2194433"/>
              <a:ext cx="3874306" cy="435236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B9CDC3-9FD2-4232-8343-288FA3C73DED}"/>
                </a:ext>
              </a:extLst>
            </p:cNvPr>
            <p:cNvSpPr/>
            <p:nvPr/>
          </p:nvSpPr>
          <p:spPr bwMode="auto">
            <a:xfrm>
              <a:off x="5208049" y="942025"/>
              <a:ext cx="3799182" cy="5892531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1FB6CD-930E-4C2B-9822-E8D3A24E8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65" y="77300"/>
              <a:ext cx="3514725" cy="78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3F16BC7D-6A13-4417-AA4E-B8BE3AA0B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8018" y="6208998"/>
              <a:ext cx="34088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Node *head;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08A2D8-C24B-481D-BAF9-CD5EA405CE5C}"/>
                </a:ext>
              </a:extLst>
            </p:cNvPr>
            <p:cNvSpPr/>
            <p:nvPr/>
          </p:nvSpPr>
          <p:spPr bwMode="auto">
            <a:xfrm>
              <a:off x="8068235" y="1739318"/>
              <a:ext cx="930529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115B67-C371-4E05-B508-3AEB720A1821}"/>
                </a:ext>
              </a:extLst>
            </p:cNvPr>
            <p:cNvSpPr/>
            <p:nvPr/>
          </p:nvSpPr>
          <p:spPr>
            <a:xfrm>
              <a:off x="5197775" y="5885282"/>
              <a:ext cx="14205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private:   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E2C692-CBDB-4B85-98F0-75D87B79C300}"/>
                </a:ext>
              </a:extLst>
            </p:cNvPr>
            <p:cNvSpPr/>
            <p:nvPr/>
          </p:nvSpPr>
          <p:spPr>
            <a:xfrm>
              <a:off x="5208049" y="872079"/>
              <a:ext cx="4572000" cy="60324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class </a:t>
              </a:r>
              <a:r>
                <a:rPr lang="en-US" sz="2000" err="1">
                  <a:solidFill>
                    <a:srgbClr val="FF0000"/>
                  </a:solidFill>
                </a:rPr>
                <a:t>LinkedList</a:t>
              </a:r>
              <a:endParaRPr lang="en-US" sz="2000">
                <a:solidFill>
                  <a:srgbClr val="FF0000"/>
                </a:solidFill>
              </a:endParaRPr>
            </a:p>
            <a:p>
              <a:pPr algn="l"/>
              <a:r>
                <a:rPr lang="en-US" sz="1400"/>
                <a:t>{</a:t>
              </a:r>
            </a:p>
            <a:p>
              <a:pPr algn="l"/>
              <a:r>
                <a:rPr lang="en-US" sz="2000"/>
                <a:t>public:</a:t>
              </a:r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1600"/>
            </a:p>
            <a:p>
              <a:pPr algn="l"/>
              <a:r>
                <a:rPr lang="en-US" sz="2000"/>
                <a:t> </a:t>
              </a:r>
            </a:p>
            <a:p>
              <a:pPr algn="l"/>
              <a:endParaRPr lang="en-US" sz="2000"/>
            </a:p>
            <a:p>
              <a:pPr algn="l"/>
              <a:r>
                <a:rPr lang="en-US" sz="1600"/>
                <a:t>};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25BB1-AB8C-40D8-80F8-D3C58048E747}"/>
              </a:ext>
            </a:extLst>
          </p:cNvPr>
          <p:cNvCxnSpPr/>
          <p:nvPr/>
        </p:nvCxnSpPr>
        <p:spPr bwMode="auto">
          <a:xfrm>
            <a:off x="5418018" y="6285392"/>
            <a:ext cx="1608747" cy="26140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F931F6-0A26-473E-BF48-26D69D0148A4}"/>
              </a:ext>
            </a:extLst>
          </p:cNvPr>
          <p:cNvCxnSpPr/>
          <p:nvPr/>
        </p:nvCxnSpPr>
        <p:spPr bwMode="auto">
          <a:xfrm>
            <a:off x="172405" y="3577592"/>
            <a:ext cx="1608747" cy="26140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AAA0B6D-6C9F-484F-8810-DE90B328100A}"/>
              </a:ext>
            </a:extLst>
          </p:cNvPr>
          <p:cNvSpPr/>
          <p:nvPr/>
        </p:nvSpPr>
        <p:spPr bwMode="auto">
          <a:xfrm>
            <a:off x="5408232" y="6215446"/>
            <a:ext cx="2170855" cy="406897"/>
          </a:xfrm>
          <a:prstGeom prst="rect">
            <a:avLst/>
          </a:prstGeom>
          <a:solidFill>
            <a:srgbClr val="E4E4F8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5" name="Text Box 7">
            <a:extLst>
              <a:ext uri="{FF2B5EF4-FFF2-40B4-BE49-F238E27FC236}">
                <a16:creationId xmlns:a16="http://schemas.microsoft.com/office/drawing/2014/main" id="{1E62AB41-14ED-4955-B4ED-F17445CC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60" y="1427518"/>
            <a:ext cx="39084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#2: </a:t>
            </a:r>
          </a:p>
          <a:p>
            <a:r>
              <a:rPr lang="en-US" sz="2000"/>
              <a:t>Add a </a:t>
            </a:r>
            <a:r>
              <a:rPr lang="en-US" sz="2000">
                <a:solidFill>
                  <a:srgbClr val="FF0000"/>
                </a:solidFill>
              </a:rPr>
              <a:t>node member variable</a:t>
            </a:r>
            <a:r>
              <a:rPr lang="en-US" sz="2000"/>
              <a:t> to your class. Call it </a:t>
            </a:r>
            <a:r>
              <a:rPr lang="en-US" sz="2000">
                <a:solidFill>
                  <a:srgbClr val="FF0000"/>
                </a:solidFill>
              </a:rPr>
              <a:t>dummy</a:t>
            </a:r>
            <a:r>
              <a:rPr lang="en-US" sz="2000"/>
              <a:t>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9231F9-02FA-4724-B994-547FC8674E12}"/>
              </a:ext>
            </a:extLst>
          </p:cNvPr>
          <p:cNvSpPr/>
          <p:nvPr/>
        </p:nvSpPr>
        <p:spPr>
          <a:xfrm>
            <a:off x="5452271" y="6228681"/>
            <a:ext cx="1784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Node </a:t>
            </a:r>
            <a:r>
              <a:rPr lang="en-US" sz="2000">
                <a:solidFill>
                  <a:srgbClr val="FF0000"/>
                </a:solidFill>
              </a:rPr>
              <a:t>dummy</a:t>
            </a:r>
            <a:r>
              <a:rPr lang="en-US" sz="2000"/>
              <a:t>;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A1109F0-9FC9-41D5-A6CE-D439BF7298DC}"/>
              </a:ext>
            </a:extLst>
          </p:cNvPr>
          <p:cNvSpPr/>
          <p:nvPr/>
        </p:nvSpPr>
        <p:spPr bwMode="auto">
          <a:xfrm>
            <a:off x="105747" y="3408809"/>
            <a:ext cx="2000634" cy="44824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0A88804-C772-424D-9CBA-6A7F1230B9CB}"/>
              </a:ext>
            </a:extLst>
          </p:cNvPr>
          <p:cNvGrpSpPr/>
          <p:nvPr/>
        </p:nvGrpSpPr>
        <p:grpSpPr>
          <a:xfrm>
            <a:off x="5256866" y="1719836"/>
            <a:ext cx="4270812" cy="3970318"/>
            <a:chOff x="5289977" y="1683300"/>
            <a:chExt cx="4193122" cy="397031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BD3E61C-648D-436B-9B92-EF15D83F5B05}"/>
                </a:ext>
              </a:extLst>
            </p:cNvPr>
            <p:cNvSpPr/>
            <p:nvPr/>
          </p:nvSpPr>
          <p:spPr bwMode="auto">
            <a:xfrm>
              <a:off x="5289977" y="1728540"/>
              <a:ext cx="3673863" cy="2665392"/>
            </a:xfrm>
            <a:prstGeom prst="rect">
              <a:avLst/>
            </a:prstGeom>
            <a:solidFill>
              <a:srgbClr val="E4E4F8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2" name="Text Box 3">
              <a:extLst>
                <a:ext uri="{FF2B5EF4-FFF2-40B4-BE49-F238E27FC236}">
                  <a16:creationId xmlns:a16="http://schemas.microsoft.com/office/drawing/2014/main" id="{C91E0882-AF35-4E07-9C62-7C2295455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371" y="1683300"/>
              <a:ext cx="3986728" cy="3970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deleteItem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</a:t>
              </a:r>
              <a:br>
                <a:rPr lang="en-US" sz="1800">
                  <a:solidFill>
                    <a:schemeClr val="tx1"/>
                  </a:solidFill>
                  <a:cs typeface="Arial" charset="0"/>
                </a:rPr>
              </a:b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{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 If the list is empty, return!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 </a:t>
              </a:r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If v is in the first node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     Update the head pointer to</a:t>
              </a:r>
              <a:br>
                <a:rPr lang="en-US" sz="1800">
                  <a:solidFill>
                    <a:srgbClr val="0070C0"/>
                  </a:solidFill>
                  <a:cs typeface="Arial" charset="0"/>
                </a:rPr>
              </a:br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         point to the second node</a:t>
              </a:r>
              <a:br>
                <a:rPr lang="en-US" sz="1800">
                  <a:solidFill>
                    <a:srgbClr val="0070C0"/>
                  </a:solidFill>
                  <a:cs typeface="Arial" charset="0"/>
                </a:rPr>
              </a:br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     Delete the first node</a:t>
              </a:r>
              <a:endParaRPr lang="en-US" sz="1200">
                <a:solidFill>
                  <a:srgbClr val="0070C0"/>
                </a:solidFill>
                <a:cs typeface="Arial" charset="0"/>
              </a:endParaRP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  Else</a:t>
              </a:r>
              <a:endParaRPr lang="en-US" sz="1200">
                <a:solidFill>
                  <a:srgbClr val="0070C0"/>
                </a:solidFill>
                <a:cs typeface="Arial" charset="0"/>
              </a:endParaRPr>
            </a:p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    Find the node above the one</a:t>
              </a:r>
              <a:br>
                <a:rPr lang="en-US" sz="1800">
                  <a:solidFill>
                    <a:schemeClr val="tx1"/>
                  </a:solidFill>
                  <a:cs typeface="Arial" charset="0"/>
                </a:rPr>
              </a:b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       you want to delete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    Relink above node to the node </a:t>
              </a:r>
              <a:br>
                <a:rPr lang="en-US" sz="1800">
                  <a:solidFill>
                    <a:schemeClr val="tx1"/>
                  </a:solidFill>
                  <a:cs typeface="Arial" charset="0"/>
                </a:rPr>
              </a:b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       below the to-delete node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    Delete the target node</a:t>
              </a:r>
              <a:endParaRPr lang="en-US" sz="1200">
                <a:solidFill>
                  <a:schemeClr val="tx1"/>
                </a:solidFill>
                <a:cs typeface="Arial" charset="0"/>
              </a:endParaRPr>
            </a:p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}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FDA2657-D862-4DA3-A2C4-B07B73E24925}"/>
              </a:ext>
            </a:extLst>
          </p:cNvPr>
          <p:cNvGrpSpPr/>
          <p:nvPr/>
        </p:nvGrpSpPr>
        <p:grpSpPr>
          <a:xfrm>
            <a:off x="5676864" y="2580917"/>
            <a:ext cx="3200137" cy="1334577"/>
            <a:chOff x="5676864" y="2580917"/>
            <a:chExt cx="3200137" cy="133457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53ADC26-DC43-4DD5-8F15-FB935223E7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79233" y="2583157"/>
              <a:ext cx="3197768" cy="127333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127CD04-8C0D-4FA8-A61B-00A91F8457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76864" y="2580917"/>
              <a:ext cx="3147925" cy="133457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1" name="Text Box 7">
            <a:extLst>
              <a:ext uri="{FF2B5EF4-FFF2-40B4-BE49-F238E27FC236}">
                <a16:creationId xmlns:a16="http://schemas.microsoft.com/office/drawing/2014/main" id="{16CDB3A7-7B28-475F-9C6F-F15E145F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60" y="2485430"/>
            <a:ext cx="39084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#3: </a:t>
            </a:r>
          </a:p>
          <a:p>
            <a:r>
              <a:rPr lang="en-US" sz="2000"/>
              <a:t>Update your member functions to use the dummy node.</a:t>
            </a:r>
          </a:p>
        </p:txBody>
      </p:sp>
      <p:sp>
        <p:nvSpPr>
          <p:cNvPr id="103" name="Text Box 7">
            <a:extLst>
              <a:ext uri="{FF2B5EF4-FFF2-40B4-BE49-F238E27FC236}">
                <a16:creationId xmlns:a16="http://schemas.microsoft.com/office/drawing/2014/main" id="{7EE9F4C1-8260-45CB-975F-61709AEBC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89" y="3931456"/>
            <a:ext cx="474366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(Generally, this involves </a:t>
            </a:r>
            <a:r>
              <a:rPr lang="en-US" sz="2000">
                <a:solidFill>
                  <a:srgbClr val="FF0000"/>
                </a:solidFill>
              </a:rPr>
              <a:t>removing </a:t>
            </a:r>
            <a:r>
              <a:rPr lang="en-US" sz="2000">
                <a:solidFill>
                  <a:srgbClr val="0070C0"/>
                </a:solidFill>
              </a:rPr>
              <a:t>code that deals with the head pointer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from your member functions!)</a:t>
            </a:r>
          </a:p>
        </p:txBody>
      </p:sp>
    </p:spTree>
    <p:extLst>
      <p:ext uri="{BB962C8B-B14F-4D97-AF65-F5344CB8AC3E}">
        <p14:creationId xmlns:p14="http://schemas.microsoft.com/office/powerpoint/2010/main" val="10909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A6C1-8E22-4921-9B33-B2A48DAD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5409" y="-271796"/>
            <a:ext cx="7772400" cy="1143000"/>
          </a:xfrm>
        </p:spPr>
        <p:txBody>
          <a:bodyPr/>
          <a:lstStyle/>
          <a:p>
            <a:r>
              <a:rPr lang="en-US" sz="2400"/>
              <a:t>Linked Lists with a </a:t>
            </a:r>
            <a:r>
              <a:rPr lang="en-US" sz="2400">
                <a:solidFill>
                  <a:srgbClr val="7030A0"/>
                </a:solidFill>
              </a:rPr>
              <a:t>Dummy Node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8BDDA-CBEC-45AD-A31F-452EF15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1DF-0A1C-44C8-9835-4A092EB08750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ABAF3B0-1649-45AC-BF8E-853BBA651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89" y="660826"/>
            <a:ext cx="4662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#1: </a:t>
            </a:r>
          </a:p>
          <a:p>
            <a:r>
              <a:rPr lang="en-US" sz="2000"/>
              <a:t>Get rid of your </a:t>
            </a:r>
            <a:r>
              <a:rPr lang="en-US" sz="2000">
                <a:solidFill>
                  <a:srgbClr val="FF0000"/>
                </a:solidFill>
              </a:rPr>
              <a:t>head pointer</a:t>
            </a:r>
            <a:r>
              <a:rPr lang="en-US" sz="2000"/>
              <a:t>!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9A5574-1930-4F41-AC26-6A63F1A98D9D}"/>
              </a:ext>
            </a:extLst>
          </p:cNvPr>
          <p:cNvGrpSpPr/>
          <p:nvPr/>
        </p:nvGrpSpPr>
        <p:grpSpPr>
          <a:xfrm>
            <a:off x="5178670" y="23447"/>
            <a:ext cx="4601379" cy="6881053"/>
            <a:chOff x="5178670" y="23447"/>
            <a:chExt cx="4601379" cy="68810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10564-53C0-4BFB-B6E2-3FE278F15D31}"/>
                </a:ext>
              </a:extLst>
            </p:cNvPr>
            <p:cNvSpPr/>
            <p:nvPr/>
          </p:nvSpPr>
          <p:spPr bwMode="auto">
            <a:xfrm>
              <a:off x="5178670" y="23447"/>
              <a:ext cx="3930161" cy="681110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B3EFFB-26AA-4E35-B1E5-BB50BBA2F62F}"/>
                </a:ext>
              </a:extLst>
            </p:cNvPr>
            <p:cNvSpPr/>
            <p:nvPr/>
          </p:nvSpPr>
          <p:spPr bwMode="auto">
            <a:xfrm>
              <a:off x="5208049" y="2194433"/>
              <a:ext cx="3874306" cy="435236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B9CDC3-9FD2-4232-8343-288FA3C73DED}"/>
                </a:ext>
              </a:extLst>
            </p:cNvPr>
            <p:cNvSpPr/>
            <p:nvPr/>
          </p:nvSpPr>
          <p:spPr bwMode="auto">
            <a:xfrm>
              <a:off x="5208049" y="942025"/>
              <a:ext cx="3799182" cy="5892531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1FB6CD-930E-4C2B-9822-E8D3A24E8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65" y="77300"/>
              <a:ext cx="3514725" cy="78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3F16BC7D-6A13-4417-AA4E-B8BE3AA0B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8018" y="6208998"/>
              <a:ext cx="34088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Node *head;</a:t>
              </a:r>
            </a:p>
          </p:txBody>
        </p:sp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581782E0-719E-4C11-8C40-01069DD4F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2543" y="1757505"/>
              <a:ext cx="3071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LinkedList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() { … }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3F3205A1-0D9A-45B4-AF8C-0D2F0F602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342" y="3680461"/>
              <a:ext cx="3071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~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LinkedList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() { … }</a:t>
              </a:r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1C5CDFDB-AC0E-4AB6-9FC5-716839976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2543" y="2398491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addToRear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7341F302-C78E-4460-AB4F-E2FEEF5B5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296" y="303947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bool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findItem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6BC67FAA-E94A-407E-804B-D0BA4E22C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346" y="2718984"/>
              <a:ext cx="360548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deleteItem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88CCF1E9-8DCB-4CAE-ADF0-997D31F87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0568" y="3359970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printItems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() { … }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08A2D8-C24B-481D-BAF9-CD5EA405CE5C}"/>
                </a:ext>
              </a:extLst>
            </p:cNvPr>
            <p:cNvSpPr/>
            <p:nvPr/>
          </p:nvSpPr>
          <p:spPr bwMode="auto">
            <a:xfrm>
              <a:off x="8068235" y="1739318"/>
              <a:ext cx="930529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FFE72469-E5D7-4E25-A744-5334CDD8B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833" y="207828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addToFront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 { … }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115B67-C371-4E05-B508-3AEB720A1821}"/>
                </a:ext>
              </a:extLst>
            </p:cNvPr>
            <p:cNvSpPr/>
            <p:nvPr/>
          </p:nvSpPr>
          <p:spPr>
            <a:xfrm>
              <a:off x="5197775" y="5885282"/>
              <a:ext cx="14205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private:   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E2C692-CBDB-4B85-98F0-75D87B79C300}"/>
                </a:ext>
              </a:extLst>
            </p:cNvPr>
            <p:cNvSpPr/>
            <p:nvPr/>
          </p:nvSpPr>
          <p:spPr>
            <a:xfrm>
              <a:off x="5208049" y="872079"/>
              <a:ext cx="4572000" cy="60324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class </a:t>
              </a:r>
              <a:r>
                <a:rPr lang="en-US" sz="2000" err="1">
                  <a:solidFill>
                    <a:srgbClr val="FF0000"/>
                  </a:solidFill>
                </a:rPr>
                <a:t>LinkedList</a:t>
              </a:r>
              <a:endParaRPr lang="en-US" sz="2000">
                <a:solidFill>
                  <a:srgbClr val="FF0000"/>
                </a:solidFill>
              </a:endParaRPr>
            </a:p>
            <a:p>
              <a:pPr algn="l"/>
              <a:r>
                <a:rPr lang="en-US" sz="1400"/>
                <a:t>{</a:t>
              </a:r>
            </a:p>
            <a:p>
              <a:pPr algn="l"/>
              <a:r>
                <a:rPr lang="en-US" sz="2000"/>
                <a:t>public:</a:t>
              </a:r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2000"/>
            </a:p>
            <a:p>
              <a:pPr algn="l"/>
              <a:endParaRPr lang="en-US" sz="1600"/>
            </a:p>
            <a:p>
              <a:pPr algn="l"/>
              <a:r>
                <a:rPr lang="en-US" sz="2000"/>
                <a:t> </a:t>
              </a:r>
            </a:p>
            <a:p>
              <a:pPr algn="l"/>
              <a:endParaRPr lang="en-US" sz="2000"/>
            </a:p>
            <a:p>
              <a:pPr algn="l"/>
              <a:r>
                <a:rPr lang="en-US" sz="1600"/>
                <a:t>};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25BB1-AB8C-40D8-80F8-D3C58048E747}"/>
              </a:ext>
            </a:extLst>
          </p:cNvPr>
          <p:cNvCxnSpPr/>
          <p:nvPr/>
        </p:nvCxnSpPr>
        <p:spPr bwMode="auto">
          <a:xfrm>
            <a:off x="5418018" y="6285392"/>
            <a:ext cx="1608747" cy="26140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F931F6-0A26-473E-BF48-26D69D0148A4}"/>
              </a:ext>
            </a:extLst>
          </p:cNvPr>
          <p:cNvCxnSpPr/>
          <p:nvPr/>
        </p:nvCxnSpPr>
        <p:spPr bwMode="auto">
          <a:xfrm>
            <a:off x="172405" y="3577592"/>
            <a:ext cx="1608747" cy="26140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AAA0B6D-6C9F-484F-8810-DE90B328100A}"/>
              </a:ext>
            </a:extLst>
          </p:cNvPr>
          <p:cNvSpPr/>
          <p:nvPr/>
        </p:nvSpPr>
        <p:spPr bwMode="auto">
          <a:xfrm>
            <a:off x="5408232" y="6215446"/>
            <a:ext cx="2170855" cy="406897"/>
          </a:xfrm>
          <a:prstGeom prst="rect">
            <a:avLst/>
          </a:prstGeom>
          <a:solidFill>
            <a:srgbClr val="E4E4F8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5" name="Text Box 7">
            <a:extLst>
              <a:ext uri="{FF2B5EF4-FFF2-40B4-BE49-F238E27FC236}">
                <a16:creationId xmlns:a16="http://schemas.microsoft.com/office/drawing/2014/main" id="{1E62AB41-14ED-4955-B4ED-F17445CC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60" y="1427518"/>
            <a:ext cx="39084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#2: </a:t>
            </a:r>
          </a:p>
          <a:p>
            <a:r>
              <a:rPr lang="en-US" sz="2000"/>
              <a:t>Add a </a:t>
            </a:r>
            <a:r>
              <a:rPr lang="en-US" sz="2000">
                <a:solidFill>
                  <a:srgbClr val="FF0000"/>
                </a:solidFill>
              </a:rPr>
              <a:t>node member variable</a:t>
            </a:r>
            <a:r>
              <a:rPr lang="en-US" sz="2000"/>
              <a:t> to your class. Call it </a:t>
            </a:r>
            <a:r>
              <a:rPr lang="en-US" sz="2000">
                <a:solidFill>
                  <a:srgbClr val="FF0000"/>
                </a:solidFill>
              </a:rPr>
              <a:t>dummy</a:t>
            </a:r>
            <a:r>
              <a:rPr lang="en-US" sz="2000"/>
              <a:t>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9231F9-02FA-4724-B994-547FC8674E12}"/>
              </a:ext>
            </a:extLst>
          </p:cNvPr>
          <p:cNvSpPr/>
          <p:nvPr/>
        </p:nvSpPr>
        <p:spPr>
          <a:xfrm>
            <a:off x="5452271" y="6228681"/>
            <a:ext cx="1784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Node </a:t>
            </a:r>
            <a:r>
              <a:rPr lang="en-US" sz="2000">
                <a:solidFill>
                  <a:srgbClr val="FF0000"/>
                </a:solidFill>
              </a:rPr>
              <a:t>dummy</a:t>
            </a:r>
            <a:r>
              <a:rPr lang="en-US" sz="2000"/>
              <a:t>;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A1109F0-9FC9-41D5-A6CE-D439BF7298DC}"/>
              </a:ext>
            </a:extLst>
          </p:cNvPr>
          <p:cNvSpPr/>
          <p:nvPr/>
        </p:nvSpPr>
        <p:spPr bwMode="auto">
          <a:xfrm>
            <a:off x="105747" y="3408809"/>
            <a:ext cx="2000634" cy="44824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6914830-EF9A-4BC7-AE1F-33358B237C3A}"/>
              </a:ext>
            </a:extLst>
          </p:cNvPr>
          <p:cNvSpPr/>
          <p:nvPr/>
        </p:nvSpPr>
        <p:spPr bwMode="auto">
          <a:xfrm>
            <a:off x="5289977" y="1728540"/>
            <a:ext cx="3673863" cy="2665392"/>
          </a:xfrm>
          <a:prstGeom prst="rect">
            <a:avLst/>
          </a:prstGeom>
          <a:solidFill>
            <a:srgbClr val="E4E4F8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1" name="Text Box 7">
            <a:extLst>
              <a:ext uri="{FF2B5EF4-FFF2-40B4-BE49-F238E27FC236}">
                <a16:creationId xmlns:a16="http://schemas.microsoft.com/office/drawing/2014/main" id="{16CDB3A7-7B28-475F-9C6F-F15E145F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60" y="2485430"/>
            <a:ext cx="39084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#3: </a:t>
            </a:r>
          </a:p>
          <a:p>
            <a:r>
              <a:rPr lang="en-US" sz="2000"/>
              <a:t>Update your member functions to use the dummy node.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A3A6A99-463B-458A-B730-26806CCE1306}"/>
              </a:ext>
            </a:extLst>
          </p:cNvPr>
          <p:cNvGrpSpPr/>
          <p:nvPr/>
        </p:nvGrpSpPr>
        <p:grpSpPr>
          <a:xfrm>
            <a:off x="5331965" y="1725446"/>
            <a:ext cx="4096470" cy="3982976"/>
            <a:chOff x="5289977" y="1725978"/>
            <a:chExt cx="4021952" cy="3982976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8D8F5298-8C3D-4C91-A20B-780D8C7F54EB}"/>
                </a:ext>
              </a:extLst>
            </p:cNvPr>
            <p:cNvSpPr/>
            <p:nvPr/>
          </p:nvSpPr>
          <p:spPr bwMode="auto">
            <a:xfrm>
              <a:off x="5289977" y="1728539"/>
              <a:ext cx="3673863" cy="3980415"/>
            </a:xfrm>
            <a:prstGeom prst="rect">
              <a:avLst/>
            </a:prstGeom>
            <a:solidFill>
              <a:srgbClr val="E4E4F8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6" name="Text Box 3">
              <a:extLst>
                <a:ext uri="{FF2B5EF4-FFF2-40B4-BE49-F238E27FC236}">
                  <a16:creationId xmlns:a16="http://schemas.microsoft.com/office/drawing/2014/main" id="{9A663A9B-9815-4490-BC36-EB7989C2A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5201" y="1725978"/>
              <a:ext cx="3986728" cy="3970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err="1">
                  <a:solidFill>
                    <a:schemeClr val="tx1"/>
                  </a:solidFill>
                  <a:cs typeface="Arial" charset="0"/>
                </a:rPr>
                <a:t>addToRear</a:t>
              </a: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(string v)</a:t>
              </a:r>
              <a:br>
                <a:rPr lang="en-US" sz="1800">
                  <a:solidFill>
                    <a:schemeClr val="tx1"/>
                  </a:solidFill>
                  <a:cs typeface="Arial" charset="0"/>
                </a:rPr>
              </a:b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{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 </a:t>
              </a:r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If the list is empty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     Allocate a new node    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     Initialize the new node</a:t>
              </a:r>
            </a:p>
            <a:p>
              <a:pPr algn="l"/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     Update the head pointer to</a:t>
              </a:r>
              <a:br>
                <a:rPr lang="en-US" sz="1800">
                  <a:solidFill>
                    <a:srgbClr val="0070C0"/>
                  </a:solidFill>
                  <a:cs typeface="Arial" charset="0"/>
                </a:rPr>
              </a:br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         point to it</a:t>
              </a:r>
              <a:br>
                <a:rPr lang="en-US" sz="1800">
                  <a:solidFill>
                    <a:srgbClr val="0070C0"/>
                  </a:solidFill>
                  <a:cs typeface="Arial" charset="0"/>
                </a:rPr>
              </a:br>
              <a:r>
                <a:rPr lang="en-US" sz="1800">
                  <a:solidFill>
                    <a:srgbClr val="0070C0"/>
                  </a:solidFill>
                  <a:cs typeface="Arial" charset="0"/>
                </a:rPr>
                <a:t>Else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    Loop to find the last node L</a:t>
              </a:r>
              <a:br>
                <a:rPr lang="en-US" sz="1800">
                  <a:solidFill>
                    <a:schemeClr val="tx1"/>
                  </a:solidFill>
                  <a:cs typeface="Arial" charset="0"/>
                </a:rPr>
              </a:b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    Allocate a new node    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    Initialize the new node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    Update L’s next pointer </a:t>
              </a:r>
              <a:br>
                <a:rPr lang="en-US" sz="1800">
                  <a:solidFill>
                    <a:schemeClr val="tx1"/>
                  </a:solidFill>
                  <a:cs typeface="Arial" charset="0"/>
                </a:rPr>
              </a:b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         to point to the new node</a:t>
              </a:r>
              <a:endParaRPr lang="en-US" sz="1200">
                <a:solidFill>
                  <a:schemeClr val="tx1"/>
                </a:solidFill>
                <a:cs typeface="Arial" charset="0"/>
              </a:endParaRPr>
            </a:p>
            <a:p>
              <a:pPr algn="l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}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0053D6F-28C7-4443-8CE6-8C1B8E88C21D}"/>
              </a:ext>
            </a:extLst>
          </p:cNvPr>
          <p:cNvGrpSpPr/>
          <p:nvPr/>
        </p:nvGrpSpPr>
        <p:grpSpPr>
          <a:xfrm>
            <a:off x="5486754" y="2335005"/>
            <a:ext cx="3200137" cy="1650488"/>
            <a:chOff x="5676864" y="2580917"/>
            <a:chExt cx="3200137" cy="1334577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AEA2DBA-364D-4297-8502-AB103561EF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79233" y="2583157"/>
              <a:ext cx="3197768" cy="127333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6C76E99-472C-43CC-95E1-B23AECDC32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76864" y="2580917"/>
              <a:ext cx="3147925" cy="133457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3" name="Text Box 7">
            <a:extLst>
              <a:ext uri="{FF2B5EF4-FFF2-40B4-BE49-F238E27FC236}">
                <a16:creationId xmlns:a16="http://schemas.microsoft.com/office/drawing/2014/main" id="{40188C45-C6CA-446A-AAB2-4768CF6C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89" y="3931456"/>
            <a:ext cx="474366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(Generally, this involves </a:t>
            </a:r>
            <a:r>
              <a:rPr lang="en-US" sz="2000">
                <a:solidFill>
                  <a:srgbClr val="FF0000"/>
                </a:solidFill>
              </a:rPr>
              <a:t>removing </a:t>
            </a:r>
            <a:r>
              <a:rPr lang="en-US" sz="2000">
                <a:solidFill>
                  <a:srgbClr val="0070C0"/>
                </a:solidFill>
              </a:rPr>
              <a:t>code that deals with the head pointer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from your member functions!)</a:t>
            </a:r>
          </a:p>
        </p:txBody>
      </p:sp>
      <p:sp>
        <p:nvSpPr>
          <p:cNvPr id="126" name="Text Box 7">
            <a:extLst>
              <a:ext uri="{FF2B5EF4-FFF2-40B4-BE49-F238E27FC236}">
                <a16:creationId xmlns:a16="http://schemas.microsoft.com/office/drawing/2014/main" id="{33623051-AB75-4521-A003-BF1F5BCD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8" y="5080227"/>
            <a:ext cx="510991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Why does this work?</a:t>
            </a:r>
          </a:p>
          <a:p>
            <a:r>
              <a:rPr lang="en-US" sz="1800"/>
              <a:t>Since every node in your list is GUARANTEED to have a parent node (either the dummy or another valid node), it lets you treat every node the same way and eliminate special-case code for dealing with the head pointer.</a:t>
            </a:r>
          </a:p>
        </p:txBody>
      </p:sp>
    </p:spTree>
    <p:extLst>
      <p:ext uri="{BB962C8B-B14F-4D97-AF65-F5344CB8AC3E}">
        <p14:creationId xmlns:p14="http://schemas.microsoft.com/office/powerpoint/2010/main" val="42302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CD1-CA97-424D-B44A-8B70F72A102C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564226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564227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28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n) { 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8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n;j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=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getPiDigit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(j);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</a:t>
              </a:r>
              <a:r>
                <a:rPr lang="en-US" sz="18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showOff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n;j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&lt;&lt;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endl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724400" y="4359275"/>
            <a:ext cx="4194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Well, remember our </a:t>
            </a:r>
            <a:r>
              <a:rPr lang="en-US" err="1">
                <a:solidFill>
                  <a:srgbClr val="6600CC"/>
                </a:solidFill>
              </a:rPr>
              <a:t>PiNerd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class</a:t>
            </a:r>
            <a:r>
              <a:rPr lang="en-US"/>
              <a:t>…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721225" y="1101725"/>
            <a:ext cx="43592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 – so when would we ever need to write our own </a:t>
            </a:r>
            <a:r>
              <a:rPr lang="en-US">
                <a:solidFill>
                  <a:schemeClr val="accent2"/>
                </a:solidFill>
              </a:rPr>
              <a:t>Assignment Operator</a:t>
            </a:r>
            <a:r>
              <a:rPr lang="en-US"/>
              <a:t>?</a:t>
            </a:r>
          </a:p>
          <a:p>
            <a:endParaRPr lang="en-US"/>
          </a:p>
          <a:p>
            <a:r>
              <a:rPr lang="en-US"/>
              <a:t>After all, C++ copies all of the fields for us automatically if we don’t write our own!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4992688" y="5305425"/>
            <a:ext cx="36560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see what happens if we use the default </a:t>
            </a:r>
            <a:r>
              <a:rPr lang="en-US">
                <a:solidFill>
                  <a:schemeClr val="accent2"/>
                </a:solidFill>
              </a:rPr>
              <a:t>assignment operator</a:t>
            </a:r>
            <a:r>
              <a:rPr lang="en-US"/>
              <a:t> with it…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1" grpId="0"/>
      <p:bldP spid="564232" grpId="0" build="p"/>
      <p:bldP spid="5642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5F7F-C50B-4D3C-A3C2-F899625075F6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566274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566275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76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n) { 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8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n;j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=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getPiDigit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(j);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</a:t>
              </a:r>
              <a:r>
                <a:rPr lang="en-US" sz="18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showOff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n;j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&lt;&lt;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endl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grpSp>
        <p:nvGrpSpPr>
          <p:cNvPr id="566281" name="Group 9"/>
          <p:cNvGrpSpPr>
            <a:grpSpLocks/>
          </p:cNvGrpSpPr>
          <p:nvPr/>
        </p:nvGrpSpPr>
        <p:grpSpPr bwMode="auto">
          <a:xfrm>
            <a:off x="4495800" y="1506538"/>
            <a:ext cx="3962400" cy="2684462"/>
            <a:chOff x="48" y="1440"/>
            <a:chExt cx="2496" cy="1691"/>
          </a:xfrm>
        </p:grpSpPr>
        <p:sp>
          <p:nvSpPr>
            <p:cNvPr id="566282" name="Rectangle 10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83" name="Rectangle 11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ben(4);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	ben = </a:t>
              </a:r>
              <a:r>
                <a:rPr lang="en-US" sz="18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66284" name="Line 12"/>
          <p:cNvSpPr>
            <a:spLocks noChangeShapeType="1"/>
          </p:cNvSpPr>
          <p:nvPr/>
        </p:nvSpPr>
        <p:spPr bwMode="auto">
          <a:xfrm>
            <a:off x="5181600" y="2222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285" name="Group 13"/>
          <p:cNvGrpSpPr>
            <a:grpSpLocks/>
          </p:cNvGrpSpPr>
          <p:nvPr/>
        </p:nvGrpSpPr>
        <p:grpSpPr bwMode="auto">
          <a:xfrm>
            <a:off x="4316418" y="4495800"/>
            <a:ext cx="1952624" cy="990600"/>
            <a:chOff x="2711" y="2880"/>
            <a:chExt cx="1230" cy="624"/>
          </a:xfrm>
        </p:grpSpPr>
        <p:grpSp>
          <p:nvGrpSpPr>
            <p:cNvPr id="566286" name="Group 14"/>
            <p:cNvGrpSpPr>
              <a:grpSpLocks/>
            </p:cNvGrpSpPr>
            <p:nvPr/>
          </p:nvGrpSpPr>
          <p:grpSpPr bwMode="auto">
            <a:xfrm>
              <a:off x="2711" y="2880"/>
              <a:ext cx="1230" cy="624"/>
              <a:chOff x="2734" y="3456"/>
              <a:chExt cx="1298" cy="624"/>
            </a:xfrm>
          </p:grpSpPr>
          <p:grpSp>
            <p:nvGrpSpPr>
              <p:cNvPr id="566287" name="Group 15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66288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62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66290" name="Text Box 18"/>
              <p:cNvSpPr txBox="1">
                <a:spLocks noChangeArrowheads="1"/>
              </p:cNvSpPr>
              <p:nvPr/>
            </p:nvSpPr>
            <p:spPr bwMode="auto">
              <a:xfrm>
                <a:off x="2734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err="1">
                    <a:solidFill>
                      <a:schemeClr val="accent2"/>
                    </a:solidFill>
                  </a:rPr>
                  <a:t>ann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566291" name="Rectangle 19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292" name="Text Box 20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66293" name="Text Box 21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66294" name="Rectangle 22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6295" name="Text Box 23"/>
          <p:cNvSpPr txBox="1">
            <a:spLocks noChangeArrowheads="1"/>
          </p:cNvSpPr>
          <p:nvPr/>
        </p:nvSpPr>
        <p:spPr bwMode="auto">
          <a:xfrm>
            <a:off x="5697538" y="46275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66296" name="Group 24"/>
          <p:cNvGrpSpPr>
            <a:grpSpLocks/>
          </p:cNvGrpSpPr>
          <p:nvPr/>
        </p:nvGrpSpPr>
        <p:grpSpPr bwMode="auto">
          <a:xfrm>
            <a:off x="6708775" y="4445000"/>
            <a:ext cx="2214563" cy="1006475"/>
            <a:chOff x="4289" y="3264"/>
            <a:chExt cx="1395" cy="634"/>
          </a:xfrm>
        </p:grpSpPr>
        <p:sp>
          <p:nvSpPr>
            <p:cNvPr id="566297" name="Rectangle 25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8" name="Rectangle 26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9" name="Text Box 27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566300" name="Rectangle 28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6301" name="Text Box 29"/>
          <p:cNvSpPr txBox="1">
            <a:spLocks noChangeArrowheads="1"/>
          </p:cNvSpPr>
          <p:nvPr/>
        </p:nvSpPr>
        <p:spPr bwMode="auto">
          <a:xfrm>
            <a:off x="5607050" y="50450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66302" name="AutoShape 30"/>
          <p:cNvCxnSpPr>
            <a:cxnSpLocks noChangeShapeType="1"/>
            <a:stCxn id="566301" idx="3"/>
            <a:endCxn id="566297" idx="1"/>
          </p:cNvCxnSpPr>
          <p:nvPr/>
        </p:nvCxnSpPr>
        <p:spPr bwMode="auto">
          <a:xfrm flipV="1">
            <a:off x="6186488" y="46212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03" name="Text Box 31"/>
          <p:cNvSpPr txBox="1">
            <a:spLocks noChangeArrowheads="1"/>
          </p:cNvSpPr>
          <p:nvPr/>
        </p:nvSpPr>
        <p:spPr bwMode="auto">
          <a:xfrm>
            <a:off x="6942708" y="4419600"/>
            <a:ext cx="34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566304" name="Text Box 32"/>
          <p:cNvSpPr txBox="1">
            <a:spLocks noChangeArrowheads="1"/>
          </p:cNvSpPr>
          <p:nvPr/>
        </p:nvSpPr>
        <p:spPr bwMode="auto">
          <a:xfrm>
            <a:off x="6969897" y="4746625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66305" name="Text Box 33"/>
          <p:cNvSpPr txBox="1">
            <a:spLocks noChangeArrowheads="1"/>
          </p:cNvSpPr>
          <p:nvPr/>
        </p:nvSpPr>
        <p:spPr bwMode="auto">
          <a:xfrm>
            <a:off x="6965950" y="50752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pSp>
        <p:nvGrpSpPr>
          <p:cNvPr id="566306" name="Group 34"/>
          <p:cNvGrpSpPr>
            <a:grpSpLocks/>
          </p:cNvGrpSpPr>
          <p:nvPr/>
        </p:nvGrpSpPr>
        <p:grpSpPr bwMode="auto">
          <a:xfrm>
            <a:off x="4295769" y="5486400"/>
            <a:ext cx="1978026" cy="990600"/>
            <a:chOff x="2697" y="2880"/>
            <a:chExt cx="1246" cy="624"/>
          </a:xfrm>
        </p:grpSpPr>
        <p:grpSp>
          <p:nvGrpSpPr>
            <p:cNvPr id="566307" name="Group 35"/>
            <p:cNvGrpSpPr>
              <a:grpSpLocks/>
            </p:cNvGrpSpPr>
            <p:nvPr/>
          </p:nvGrpSpPr>
          <p:grpSpPr bwMode="auto">
            <a:xfrm>
              <a:off x="2697" y="2880"/>
              <a:ext cx="1246" cy="624"/>
              <a:chOff x="2718" y="3456"/>
              <a:chExt cx="1314" cy="624"/>
            </a:xfrm>
          </p:grpSpPr>
          <p:grpSp>
            <p:nvGrpSpPr>
              <p:cNvPr id="566308" name="Group 36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66309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631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66311" name="Text Box 39"/>
              <p:cNvSpPr txBox="1">
                <a:spLocks noChangeArrowheads="1"/>
              </p:cNvSpPr>
              <p:nvPr/>
            </p:nvSpPr>
            <p:spPr bwMode="auto">
              <a:xfrm>
                <a:off x="2718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566312" name="Rectangle 40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313" name="Text Box 41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66314" name="Text Box 42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66315" name="Rectangle 43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6316" name="Text Box 44"/>
          <p:cNvSpPr txBox="1">
            <a:spLocks noChangeArrowheads="1"/>
          </p:cNvSpPr>
          <p:nvPr/>
        </p:nvSpPr>
        <p:spPr bwMode="auto">
          <a:xfrm>
            <a:off x="5691188" y="56356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cxnSp>
        <p:nvCxnSpPr>
          <p:cNvPr id="566317" name="AutoShape 45"/>
          <p:cNvCxnSpPr>
            <a:cxnSpLocks noChangeShapeType="1"/>
          </p:cNvCxnSpPr>
          <p:nvPr/>
        </p:nvCxnSpPr>
        <p:spPr bwMode="auto">
          <a:xfrm flipH="1">
            <a:off x="5994400" y="48260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18" name="Text Box 46"/>
          <p:cNvSpPr txBox="1">
            <a:spLocks noChangeArrowheads="1"/>
          </p:cNvSpPr>
          <p:nvPr/>
        </p:nvSpPr>
        <p:spPr bwMode="auto">
          <a:xfrm>
            <a:off x="5602288" y="6037263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566319" name="AutoShape 47"/>
          <p:cNvCxnSpPr>
            <a:cxnSpLocks noChangeShapeType="1"/>
          </p:cNvCxnSpPr>
          <p:nvPr/>
        </p:nvCxnSpPr>
        <p:spPr bwMode="auto">
          <a:xfrm flipV="1">
            <a:off x="6119813" y="56229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6320" name="Group 48"/>
          <p:cNvGrpSpPr>
            <a:grpSpLocks/>
          </p:cNvGrpSpPr>
          <p:nvPr/>
        </p:nvGrpSpPr>
        <p:grpSpPr bwMode="auto">
          <a:xfrm>
            <a:off x="6692900" y="5562600"/>
            <a:ext cx="2216150" cy="1311275"/>
            <a:chOff x="4216" y="3504"/>
            <a:chExt cx="1396" cy="826"/>
          </a:xfrm>
        </p:grpSpPr>
        <p:grpSp>
          <p:nvGrpSpPr>
            <p:cNvPr id="566321" name="Group 49"/>
            <p:cNvGrpSpPr>
              <a:grpSpLocks/>
            </p:cNvGrpSpPr>
            <p:nvPr/>
          </p:nvGrpSpPr>
          <p:grpSpPr bwMode="auto">
            <a:xfrm>
              <a:off x="4217" y="3504"/>
              <a:ext cx="1395" cy="826"/>
              <a:chOff x="4289" y="3264"/>
              <a:chExt cx="1395" cy="826"/>
            </a:xfrm>
          </p:grpSpPr>
          <p:sp>
            <p:nvSpPr>
              <p:cNvPr id="566322" name="Rectangle 50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323" name="Rectangle 51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324" name="Text Box 52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00000900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00000904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00000908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00000912</a:t>
                </a:r>
              </a:p>
            </p:txBody>
          </p:sp>
          <p:sp>
            <p:nvSpPr>
              <p:cNvPr id="566325" name="Rectangle 53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6326" name="Rectangle 54"/>
            <p:cNvSpPr>
              <a:spLocks noChangeArrowheads="1"/>
            </p:cNvSpPr>
            <p:nvPr/>
          </p:nvSpPr>
          <p:spPr bwMode="auto">
            <a:xfrm>
              <a:off x="4216" y="4104"/>
              <a:ext cx="528" cy="17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6327" name="Line 55"/>
          <p:cNvSpPr>
            <a:spLocks noChangeShapeType="1"/>
          </p:cNvSpPr>
          <p:nvPr/>
        </p:nvSpPr>
        <p:spPr bwMode="auto">
          <a:xfrm>
            <a:off x="5194300" y="2806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28" name="Text Box 56"/>
          <p:cNvSpPr txBox="1">
            <a:spLocks noChangeArrowheads="1"/>
          </p:cNvSpPr>
          <p:nvPr/>
        </p:nvSpPr>
        <p:spPr bwMode="auto">
          <a:xfrm>
            <a:off x="6949057" y="5559425"/>
            <a:ext cx="34176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  <a:p>
            <a:r>
              <a:rPr lang="en-US" sz="2000"/>
              <a:t>1</a:t>
            </a:r>
          </a:p>
          <a:p>
            <a:r>
              <a:rPr lang="en-US" sz="2000"/>
              <a:t>4</a:t>
            </a:r>
          </a:p>
          <a:p>
            <a:r>
              <a:rPr lang="en-US" sz="2000"/>
              <a:t>1</a:t>
            </a:r>
          </a:p>
        </p:txBody>
      </p:sp>
      <p:sp>
        <p:nvSpPr>
          <p:cNvPr id="566329" name="Line 57"/>
          <p:cNvSpPr>
            <a:spLocks noChangeShapeType="1"/>
          </p:cNvSpPr>
          <p:nvPr/>
        </p:nvSpPr>
        <p:spPr bwMode="auto">
          <a:xfrm>
            <a:off x="5168900" y="3352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330" name="Group 58"/>
          <p:cNvGrpSpPr>
            <a:grpSpLocks/>
          </p:cNvGrpSpPr>
          <p:nvPr/>
        </p:nvGrpSpPr>
        <p:grpSpPr bwMode="auto">
          <a:xfrm>
            <a:off x="5710238" y="5643563"/>
            <a:ext cx="339725" cy="396875"/>
            <a:chOff x="3629" y="2443"/>
            <a:chExt cx="214" cy="267"/>
          </a:xfrm>
        </p:grpSpPr>
        <p:sp>
          <p:nvSpPr>
            <p:cNvPr id="566331" name="Rectangle 59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332" name="Text Box 60"/>
            <p:cNvSpPr txBox="1">
              <a:spLocks noChangeArrowheads="1"/>
            </p:cNvSpPr>
            <p:nvPr/>
          </p:nvSpPr>
          <p:spPr bwMode="auto">
            <a:xfrm>
              <a:off x="3629" y="2443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00FF"/>
                  </a:solidFill>
                </a:rPr>
                <a:t>3</a:t>
              </a:r>
            </a:p>
          </p:txBody>
        </p:sp>
      </p:grpSp>
      <p:cxnSp>
        <p:nvCxnSpPr>
          <p:cNvPr id="566333" name="AutoShape 61"/>
          <p:cNvCxnSpPr>
            <a:cxnSpLocks noChangeShapeType="1"/>
          </p:cNvCxnSpPr>
          <p:nvPr/>
        </p:nvCxnSpPr>
        <p:spPr bwMode="auto">
          <a:xfrm flipH="1">
            <a:off x="6096000" y="5202238"/>
            <a:ext cx="6350" cy="1008062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6334" name="Group 62"/>
          <p:cNvGrpSpPr>
            <a:grpSpLocks/>
          </p:cNvGrpSpPr>
          <p:nvPr/>
        </p:nvGrpSpPr>
        <p:grpSpPr bwMode="auto">
          <a:xfrm>
            <a:off x="5603875" y="6032500"/>
            <a:ext cx="631825" cy="350838"/>
            <a:chOff x="3576" y="4099"/>
            <a:chExt cx="398" cy="221"/>
          </a:xfrm>
        </p:grpSpPr>
        <p:sp>
          <p:nvSpPr>
            <p:cNvPr id="566335" name="Rectangle 63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336" name="Text Box 64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800</a:t>
              </a:r>
            </a:p>
          </p:txBody>
        </p:sp>
      </p:grpSp>
      <p:cxnSp>
        <p:nvCxnSpPr>
          <p:cNvPr id="566337" name="AutoShape 65"/>
          <p:cNvCxnSpPr>
            <a:cxnSpLocks noChangeShapeType="1"/>
            <a:stCxn id="566336" idx="3"/>
            <a:endCxn id="566297" idx="1"/>
          </p:cNvCxnSpPr>
          <p:nvPr/>
        </p:nvCxnSpPr>
        <p:spPr bwMode="auto">
          <a:xfrm flipV="1">
            <a:off x="6235700" y="4621213"/>
            <a:ext cx="461963" cy="1587500"/>
          </a:xfrm>
          <a:prstGeom prst="curvedConnector3">
            <a:avLst>
              <a:gd name="adj1" fmla="val 5154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38" name="Line 66"/>
          <p:cNvSpPr>
            <a:spLocks noChangeShapeType="1"/>
          </p:cNvSpPr>
          <p:nvPr/>
        </p:nvSpPr>
        <p:spPr bwMode="auto">
          <a:xfrm>
            <a:off x="4787900" y="3632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39" name="Text Box 67"/>
          <p:cNvSpPr txBox="1">
            <a:spLocks noChangeArrowheads="1"/>
          </p:cNvSpPr>
          <p:nvPr/>
        </p:nvSpPr>
        <p:spPr bwMode="auto">
          <a:xfrm>
            <a:off x="5031609" y="3479800"/>
            <a:ext cx="3583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</a:t>
            </a:r>
            <a:r>
              <a:rPr lang="en-US" sz="1800" err="1">
                <a:solidFill>
                  <a:srgbClr val="6600CC"/>
                </a:solidFill>
              </a:rPr>
              <a:t>ann’s</a:t>
            </a:r>
            <a:r>
              <a:rPr lang="en-US" sz="1800">
                <a:solidFill>
                  <a:srgbClr val="6600CC"/>
                </a:solidFill>
              </a:rPr>
              <a:t> </a:t>
            </a:r>
            <a:r>
              <a:rPr lang="en-US" sz="1800" err="1">
                <a:solidFill>
                  <a:srgbClr val="6600CC"/>
                </a:solidFill>
              </a:rPr>
              <a:t>d’tor</a:t>
            </a:r>
            <a:r>
              <a:rPr lang="en-US" sz="1800">
                <a:solidFill>
                  <a:srgbClr val="6600CC"/>
                </a:solidFill>
              </a:rPr>
              <a:t> called, then ben’s </a:t>
            </a:r>
          </a:p>
        </p:txBody>
      </p:sp>
      <p:sp>
        <p:nvSpPr>
          <p:cNvPr id="566340" name="Line 68"/>
          <p:cNvSpPr>
            <a:spLocks noChangeShapeType="1"/>
          </p:cNvSpPr>
          <p:nvPr/>
        </p:nvSpPr>
        <p:spPr bwMode="auto">
          <a:xfrm>
            <a:off x="4318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41" name="Line 69"/>
          <p:cNvSpPr>
            <a:spLocks noChangeShapeType="1"/>
          </p:cNvSpPr>
          <p:nvPr/>
        </p:nvSpPr>
        <p:spPr bwMode="auto">
          <a:xfrm>
            <a:off x="2781300" y="3848100"/>
            <a:ext cx="13970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42" name="AutoShape 70"/>
          <p:cNvSpPr>
            <a:spLocks noChangeArrowheads="1"/>
          </p:cNvSpPr>
          <p:nvPr/>
        </p:nvSpPr>
        <p:spPr bwMode="auto">
          <a:xfrm>
            <a:off x="649288" y="1460500"/>
            <a:ext cx="4164012" cy="1587500"/>
          </a:xfrm>
          <a:prstGeom prst="wedgeRoundRectCallout">
            <a:avLst>
              <a:gd name="adj1" fmla="val 6395"/>
              <a:gd name="adj2" fmla="val 1170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Operating System, can you free the memory at address 800 for me?</a:t>
            </a:r>
          </a:p>
        </p:txBody>
      </p:sp>
      <p:sp>
        <p:nvSpPr>
          <p:cNvPr id="566343" name="AutoShape 71"/>
          <p:cNvSpPr>
            <a:spLocks noChangeArrowheads="1"/>
          </p:cNvSpPr>
          <p:nvPr/>
        </p:nvSpPr>
        <p:spPr bwMode="auto">
          <a:xfrm flipH="1">
            <a:off x="4876800" y="4953000"/>
            <a:ext cx="3721100" cy="1371600"/>
          </a:xfrm>
          <a:prstGeom prst="wedgeRoundRectCallout">
            <a:avLst>
              <a:gd name="adj1" fmla="val -62931"/>
              <a:gd name="adj2" fmla="val 8368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No sweat, homie. Consider it freed.</a:t>
            </a:r>
          </a:p>
        </p:txBody>
      </p:sp>
      <p:sp>
        <p:nvSpPr>
          <p:cNvPr id="566344" name="Line 72"/>
          <p:cNvSpPr>
            <a:spLocks noChangeShapeType="1"/>
          </p:cNvSpPr>
          <p:nvPr/>
        </p:nvSpPr>
        <p:spPr bwMode="auto">
          <a:xfrm>
            <a:off x="4813300" y="364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45" name="Line 73"/>
          <p:cNvSpPr>
            <a:spLocks noChangeShapeType="1"/>
          </p:cNvSpPr>
          <p:nvPr/>
        </p:nvSpPr>
        <p:spPr bwMode="auto">
          <a:xfrm>
            <a:off x="4318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46" name="Line 74"/>
          <p:cNvSpPr>
            <a:spLocks noChangeShapeType="1"/>
          </p:cNvSpPr>
          <p:nvPr/>
        </p:nvSpPr>
        <p:spPr bwMode="auto">
          <a:xfrm>
            <a:off x="2781300" y="3848100"/>
            <a:ext cx="13970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47" name="AutoShape 75"/>
          <p:cNvSpPr>
            <a:spLocks noChangeArrowheads="1"/>
          </p:cNvSpPr>
          <p:nvPr/>
        </p:nvSpPr>
        <p:spPr bwMode="auto">
          <a:xfrm>
            <a:off x="649288" y="1460500"/>
            <a:ext cx="4164012" cy="1587500"/>
          </a:xfrm>
          <a:prstGeom prst="wedgeRoundRectCallout">
            <a:avLst>
              <a:gd name="adj1" fmla="val 6853"/>
              <a:gd name="adj2" fmla="val 1170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Operating System, can you free the memory at address 800 for me?</a:t>
            </a:r>
          </a:p>
        </p:txBody>
      </p:sp>
      <p:sp>
        <p:nvSpPr>
          <p:cNvPr id="566348" name="AutoShape 76"/>
          <p:cNvSpPr>
            <a:spLocks noChangeArrowheads="1"/>
          </p:cNvSpPr>
          <p:nvPr/>
        </p:nvSpPr>
        <p:spPr bwMode="auto">
          <a:xfrm flipH="1">
            <a:off x="4749800" y="4610100"/>
            <a:ext cx="3848100" cy="1714500"/>
          </a:xfrm>
          <a:prstGeom prst="wedgeRoundRectCallout">
            <a:avLst>
              <a:gd name="adj1" fmla="val -62505"/>
              <a:gd name="adj2" fmla="val 7694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Wait! You already asked me to do that!  I can’t free it twice!!!</a:t>
            </a:r>
          </a:p>
          <a:p>
            <a:r>
              <a:rPr lang="en-US">
                <a:solidFill>
                  <a:srgbClr val="FF0066"/>
                </a:solidFill>
              </a:rPr>
              <a:t>ERROR!!!!</a:t>
            </a:r>
          </a:p>
        </p:txBody>
      </p:sp>
      <p:sp>
        <p:nvSpPr>
          <p:cNvPr id="79" name="AutoShape 75"/>
          <p:cNvSpPr>
            <a:spLocks noChangeArrowheads="1"/>
          </p:cNvSpPr>
          <p:nvPr/>
        </p:nvSpPr>
        <p:spPr bwMode="auto">
          <a:xfrm>
            <a:off x="4895849" y="2222500"/>
            <a:ext cx="3556001" cy="1065212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EECE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/>
              <a:t>First </a:t>
            </a:r>
            <a:r>
              <a:rPr lang="en-US" err="1">
                <a:solidFill>
                  <a:srgbClr val="FF3300"/>
                </a:solidFill>
              </a:rPr>
              <a:t>ann</a:t>
            </a:r>
            <a:r>
              <a:rPr lang="en-US" err="1"/>
              <a:t>’s</a:t>
            </a:r>
            <a:r>
              <a:rPr lang="en-US"/>
              <a:t> destructor </a:t>
            </a:r>
            <a:br>
              <a:rPr lang="en-US"/>
            </a:br>
            <a:r>
              <a:rPr lang="en-US"/>
              <a:t>is called.</a:t>
            </a:r>
          </a:p>
        </p:txBody>
      </p:sp>
      <p:sp>
        <p:nvSpPr>
          <p:cNvPr id="80" name="AutoShape 75"/>
          <p:cNvSpPr>
            <a:spLocks noChangeArrowheads="1"/>
          </p:cNvSpPr>
          <p:nvPr/>
        </p:nvSpPr>
        <p:spPr bwMode="auto">
          <a:xfrm>
            <a:off x="4914899" y="2203450"/>
            <a:ext cx="3556001" cy="1065212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EECE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/>
              <a:t>Then </a:t>
            </a:r>
            <a:r>
              <a:rPr lang="en-US">
                <a:solidFill>
                  <a:srgbClr val="FF3300"/>
                </a:solidFill>
              </a:rPr>
              <a:t>ben</a:t>
            </a:r>
            <a:r>
              <a:rPr lang="en-US"/>
              <a:t>’s destructor </a:t>
            </a:r>
            <a:br>
              <a:rPr lang="en-US"/>
            </a:br>
            <a:r>
              <a:rPr lang="en-US"/>
              <a:t>is called.</a:t>
            </a:r>
          </a:p>
        </p:txBody>
      </p:sp>
      <p:sp>
        <p:nvSpPr>
          <p:cNvPr id="81" name="AutoShape 75"/>
          <p:cNvSpPr>
            <a:spLocks noChangeArrowheads="1"/>
          </p:cNvSpPr>
          <p:nvPr/>
        </p:nvSpPr>
        <p:spPr bwMode="auto">
          <a:xfrm>
            <a:off x="304800" y="789781"/>
            <a:ext cx="4534057" cy="1587500"/>
          </a:xfrm>
          <a:prstGeom prst="wedgeRoundRectCallout">
            <a:avLst>
              <a:gd name="adj1" fmla="val 71043"/>
              <a:gd name="adj2" fmla="val 10434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/>
              <a:t>At this point, the built-in assignment operator does a shallow copy from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ann</a:t>
            </a:r>
            <a:r>
              <a:rPr lang="en-US"/>
              <a:t> to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ben</a:t>
            </a:r>
            <a:r>
              <a:rPr lang="en-US"/>
              <a:t>.</a:t>
            </a:r>
          </a:p>
        </p:txBody>
      </p:sp>
      <p:sp>
        <p:nvSpPr>
          <p:cNvPr id="82" name="AutoShape 75"/>
          <p:cNvSpPr>
            <a:spLocks noChangeArrowheads="1"/>
          </p:cNvSpPr>
          <p:nvPr/>
        </p:nvSpPr>
        <p:spPr bwMode="auto">
          <a:xfrm>
            <a:off x="146050" y="3905250"/>
            <a:ext cx="4164012" cy="1587500"/>
          </a:xfrm>
          <a:prstGeom prst="wedgeRoundRectCallout">
            <a:avLst>
              <a:gd name="adj1" fmla="val 80213"/>
              <a:gd name="adj2" fmla="val 8725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/>
              <a:t>Whoops!  We have a problem – we’re about to </a:t>
            </a:r>
            <a:r>
              <a:rPr lang="en-US">
                <a:solidFill>
                  <a:srgbClr val="FF0000"/>
                </a:solidFill>
              </a:rPr>
              <a:t>forget</a:t>
            </a:r>
            <a:r>
              <a:rPr lang="en-US"/>
              <a:t> where our original array is located!</a:t>
            </a:r>
          </a:p>
        </p:txBody>
      </p:sp>
      <p:sp>
        <p:nvSpPr>
          <p:cNvPr id="83" name="AutoShape 75"/>
          <p:cNvSpPr>
            <a:spLocks noChangeArrowheads="1"/>
          </p:cNvSpPr>
          <p:nvPr/>
        </p:nvSpPr>
        <p:spPr bwMode="auto">
          <a:xfrm>
            <a:off x="4976868" y="1571027"/>
            <a:ext cx="4164012" cy="1885671"/>
          </a:xfrm>
          <a:prstGeom prst="wedgeRoundRectCallout">
            <a:avLst>
              <a:gd name="adj1" fmla="val 3958"/>
              <a:gd name="adj2" fmla="val 16029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1400"/>
          </a:p>
          <a:p>
            <a:r>
              <a:rPr lang="en-US"/>
              <a:t>Neither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ann</a:t>
            </a:r>
            <a:r>
              <a:rPr lang="en-US"/>
              <a:t> nor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ben</a:t>
            </a:r>
            <a:r>
              <a:rPr lang="en-US"/>
              <a:t> now point to our array at 900! </a:t>
            </a:r>
            <a:br>
              <a:rPr lang="en-US"/>
            </a:br>
            <a:endParaRPr lang="en-US" sz="1050"/>
          </a:p>
          <a:p>
            <a:r>
              <a:rPr lang="en-US"/>
              <a:t>It’s been totally </a:t>
            </a:r>
            <a:r>
              <a:rPr lang="en-US">
                <a:solidFill>
                  <a:srgbClr val="FF0000"/>
                </a:solidFill>
              </a:rPr>
              <a:t>forgotten</a:t>
            </a:r>
            <a:r>
              <a:rPr lang="en-US"/>
              <a:t>! </a:t>
            </a:r>
            <a:r>
              <a:rPr lang="en-US">
                <a:sym typeface="Wingdings" panose="05000000000000000000" pitchFamily="2" charset="2"/>
              </a:rPr>
              <a:t></a:t>
            </a:r>
            <a:endParaRPr lang="en-US"/>
          </a:p>
          <a:p>
            <a:endParaRPr lang="en-US"/>
          </a:p>
        </p:txBody>
      </p:sp>
      <p:sp>
        <p:nvSpPr>
          <p:cNvPr id="84" name="AutoShape 75"/>
          <p:cNvSpPr>
            <a:spLocks noChangeArrowheads="1"/>
          </p:cNvSpPr>
          <p:nvPr/>
        </p:nvSpPr>
        <p:spPr bwMode="auto">
          <a:xfrm>
            <a:off x="3779044" y="522427"/>
            <a:ext cx="4164012" cy="1885671"/>
          </a:xfrm>
          <a:prstGeom prst="wedgeRoundRectCallout">
            <a:avLst>
              <a:gd name="adj1" fmla="val 21091"/>
              <a:gd name="adj2" fmla="val 15763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/>
              <a:t>And, as we saw last time, now both variables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</a:rPr>
              <a:t>ann</a:t>
            </a:r>
            <a:r>
              <a:rPr lang="en-US" sz="2000"/>
              <a:t> and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ben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>
                <a:solidFill>
                  <a:srgbClr val="FF0000"/>
                </a:solidFill>
              </a:rPr>
              <a:t>point to the same array</a:t>
            </a:r>
            <a:r>
              <a:rPr lang="en-US" sz="2000"/>
              <a:t>!</a:t>
            </a:r>
            <a:br>
              <a:rPr lang="en-US" sz="2000"/>
            </a:br>
            <a:endParaRPr lang="en-US" sz="1100"/>
          </a:p>
          <a:p>
            <a:r>
              <a:rPr lang="en-US" sz="2000"/>
              <a:t>That’s </a:t>
            </a:r>
            <a:r>
              <a:rPr lang="en-US" sz="2000" err="1"/>
              <a:t>gonna</a:t>
            </a:r>
            <a:r>
              <a:rPr lang="en-US" sz="2000"/>
              <a:t> cause </a:t>
            </a:r>
            <a:r>
              <a:rPr lang="en-US" sz="2000">
                <a:solidFill>
                  <a:srgbClr val="FF0000"/>
                </a:solidFill>
              </a:rPr>
              <a:t>problems</a:t>
            </a:r>
            <a:r>
              <a:rPr lang="en-US" sz="2000"/>
              <a:t>!</a:t>
            </a:r>
          </a:p>
        </p:txBody>
      </p:sp>
      <p:sp>
        <p:nvSpPr>
          <p:cNvPr id="86" name="AutoShape 75"/>
          <p:cNvSpPr>
            <a:spLocks noChangeArrowheads="1"/>
          </p:cNvSpPr>
          <p:nvPr/>
        </p:nvSpPr>
        <p:spPr bwMode="auto">
          <a:xfrm>
            <a:off x="2318918" y="2254251"/>
            <a:ext cx="4822336" cy="2052498"/>
          </a:xfrm>
          <a:prstGeom prst="wedgeRoundRectCallout">
            <a:avLst>
              <a:gd name="adj1" fmla="val 49459"/>
              <a:gd name="adj2" fmla="val 11179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/>
              <a:t>And even worse, when our function ends, we have a </a:t>
            </a:r>
            <a:r>
              <a:rPr lang="en-US" sz="2000">
                <a:solidFill>
                  <a:srgbClr val="FF0000"/>
                </a:solidFill>
              </a:rPr>
              <a:t>memory leak</a:t>
            </a:r>
            <a:r>
              <a:rPr lang="en-US" sz="2000"/>
              <a:t>!  </a:t>
            </a:r>
            <a:endParaRPr lang="en-US" sz="2200"/>
          </a:p>
          <a:p>
            <a:endParaRPr lang="en-US" sz="1100"/>
          </a:p>
          <a:p>
            <a:r>
              <a:rPr lang="en-US" sz="2000"/>
              <a:t>Our array at 900 was </a:t>
            </a:r>
            <a:r>
              <a:rPr lang="en-US" sz="2000">
                <a:solidFill>
                  <a:srgbClr val="FF0000"/>
                </a:solidFill>
              </a:rPr>
              <a:t>never freed</a:t>
            </a:r>
            <a:r>
              <a:rPr lang="en-US" sz="2000"/>
              <a:t>!</a:t>
            </a:r>
          </a:p>
          <a:p>
            <a:endParaRPr lang="en-US" sz="800"/>
          </a:p>
          <a:p>
            <a:r>
              <a:rPr lang="en-US" sz="2000">
                <a:solidFill>
                  <a:srgbClr val="FF0000"/>
                </a:solidFill>
              </a:rPr>
              <a:t>And C++ won’t tell you about this!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6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8000"/>
                                        <p:tgtEl>
                                          <p:spTgt spid="56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6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46229E-6 L -0.08385 0.09209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1" y="46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85 0.09209 L -0.08472 0.22975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68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6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6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56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66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66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66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66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66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56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56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4" grpId="0" animBg="1"/>
      <p:bldP spid="566284" grpId="1" animBg="1"/>
      <p:bldP spid="566295" grpId="0"/>
      <p:bldP spid="566295" grpId="1"/>
      <p:bldP spid="566301" grpId="0"/>
      <p:bldP spid="566301" grpId="1"/>
      <p:bldP spid="566303" grpId="0"/>
      <p:bldP spid="566303" grpId="1"/>
      <p:bldP spid="566304" grpId="0"/>
      <p:bldP spid="566304" grpId="1"/>
      <p:bldP spid="566305" grpId="0"/>
      <p:bldP spid="566305" grpId="1"/>
      <p:bldP spid="566316" grpId="0"/>
      <p:bldP spid="566318" grpId="0"/>
      <p:bldP spid="566327" grpId="0" animBg="1"/>
      <p:bldP spid="566327" grpId="1" animBg="1"/>
      <p:bldP spid="566328" grpId="0"/>
      <p:bldP spid="566329" grpId="0" animBg="1"/>
      <p:bldP spid="566329" grpId="1" animBg="1"/>
      <p:bldP spid="566338" grpId="0" animBg="1"/>
      <p:bldP spid="566338" grpId="1" animBg="1"/>
      <p:bldP spid="566339" grpId="0"/>
      <p:bldP spid="566340" grpId="0" animBg="1"/>
      <p:bldP spid="566340" grpId="1" animBg="1"/>
      <p:bldP spid="566341" grpId="0" animBg="1"/>
      <p:bldP spid="566341" grpId="1" animBg="1"/>
      <p:bldP spid="566342" grpId="0" animBg="1"/>
      <p:bldP spid="566342" grpId="1" animBg="1"/>
      <p:bldP spid="566343" grpId="0" animBg="1"/>
      <p:bldP spid="566343" grpId="1" animBg="1"/>
      <p:bldP spid="566344" grpId="0" animBg="1"/>
      <p:bldP spid="566344" grpId="1" animBg="1"/>
      <p:bldP spid="566345" grpId="0" animBg="1"/>
      <p:bldP spid="566345" grpId="1" animBg="1"/>
      <p:bldP spid="566346" grpId="0" animBg="1"/>
      <p:bldP spid="566346" grpId="1" animBg="1"/>
      <p:bldP spid="566347" grpId="0" animBg="1"/>
      <p:bldP spid="566347" grpId="1" animBg="1"/>
      <p:bldP spid="566348" grpId="0" animBg="1"/>
      <p:bldP spid="56634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4" grpId="2" animBg="1"/>
      <p:bldP spid="84" grpId="3" animBg="1"/>
      <p:bldP spid="86" grpId="0" animBg="1"/>
      <p:bldP spid="86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18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75</Slides>
  <Notes>66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Default Design</vt:lpstr>
      <vt:lpstr>Lecture #4</vt:lpstr>
      <vt:lpstr>PowerPoint Presentation</vt:lpstr>
      <vt:lpstr>The Assignment Operator</vt:lpstr>
      <vt:lpstr>The Assignment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Assignment Operator</vt:lpstr>
      <vt:lpstr>The Assignment Operator</vt:lpstr>
      <vt:lpstr>The Assignment Operator</vt:lpstr>
      <vt:lpstr>The Assignment Operator</vt:lpstr>
      <vt:lpstr>The Assignment Operator</vt:lpstr>
      <vt:lpstr>PowerPoint Presentation</vt:lpstr>
      <vt:lpstr>Arrays are great… But…</vt:lpstr>
      <vt:lpstr>So Arrays Aren’t Always Great</vt:lpstr>
      <vt:lpstr>PowerPoint Presentation</vt:lpstr>
      <vt:lpstr>PowerPoint Presentation</vt:lpstr>
      <vt:lpstr>PowerPoint Presentation</vt:lpstr>
      <vt:lpstr>PowerPoint Presentation</vt:lpstr>
      <vt:lpstr>Linked Lists</vt:lpstr>
      <vt:lpstr>Linked Lists</vt:lpstr>
      <vt:lpstr>Linked Lists</vt:lpstr>
      <vt:lpstr>Linked Lists</vt:lpstr>
      <vt:lpstr>Linked Lists</vt:lpstr>
      <vt:lpstr>A Linked List Class!</vt:lpstr>
      <vt:lpstr>A Linked List Class!</vt:lpstr>
      <vt:lpstr>Linked List Constructor</vt:lpstr>
      <vt:lpstr>Linked List Constructor</vt:lpstr>
      <vt:lpstr>Printing the Items in a Linked List</vt:lpstr>
      <vt:lpstr>Printing the Items in a Linked List</vt:lpstr>
      <vt:lpstr>Printing the Items in a Linked List</vt:lpstr>
      <vt:lpstr>Printing the Items in a Linked List</vt:lpstr>
      <vt:lpstr>Printing the Items in a Linked List</vt:lpstr>
      <vt:lpstr>Adding an Item to a Linked List</vt:lpstr>
      <vt:lpstr>Adding an Item to the Front</vt:lpstr>
      <vt:lpstr>Adding an Item to the Front</vt:lpstr>
      <vt:lpstr>Adding an Item to the Rear</vt:lpstr>
      <vt:lpstr>Adding an Item to the Rear</vt:lpstr>
      <vt:lpstr>Adding an Item to the Rear</vt:lpstr>
      <vt:lpstr>Adding an Item to the Rear</vt:lpstr>
      <vt:lpstr>Adding an Item to the Rear</vt:lpstr>
      <vt:lpstr>Adding an Item to the Rear</vt:lpstr>
      <vt:lpstr>PowerPoint Presentation</vt:lpstr>
      <vt:lpstr>Not at the top, not at the bottom…</vt:lpstr>
      <vt:lpstr>Not at the top, not at the bottom…</vt:lpstr>
      <vt:lpstr>Not at the top, not at the bottom…</vt:lpstr>
      <vt:lpstr>Let’s Convert it to C++ Code</vt:lpstr>
      <vt:lpstr>Deleting an Item in a Linked List</vt:lpstr>
      <vt:lpstr>Deleting an Item in a Linked List</vt:lpstr>
      <vt:lpstr>Deleting an Item in a Linked List</vt:lpstr>
      <vt:lpstr>Deleting an Item in a Linked List</vt:lpstr>
      <vt:lpstr>Deleting an Item in a Linked List</vt:lpstr>
      <vt:lpstr>Deleting an Item in a Linked List</vt:lpstr>
      <vt:lpstr>Linked List Challenge</vt:lpstr>
      <vt:lpstr>Destructing a Linked List</vt:lpstr>
      <vt:lpstr>Destructing a Linked List</vt:lpstr>
      <vt:lpstr>Destructing a Linked List</vt:lpstr>
      <vt:lpstr>Linked Lists Aren’t Perfect!</vt:lpstr>
      <vt:lpstr>Linked Lists and Tail Pointers</vt:lpstr>
      <vt:lpstr>Adding an Item to the Rear… With a Tail Pointer</vt:lpstr>
      <vt:lpstr>Doubly-linked Lists</vt:lpstr>
      <vt:lpstr>Doubly-linked Lists</vt:lpstr>
      <vt:lpstr>Doubly-linked Lists: What Changes?</vt:lpstr>
      <vt:lpstr>Linked List Cheat Sheet</vt:lpstr>
      <vt:lpstr>PowerPoint Presentation</vt:lpstr>
      <vt:lpstr>Class Challenge</vt:lpstr>
      <vt:lpstr>PowerPoint Presentation</vt:lpstr>
      <vt:lpstr>Linked Lists with a Dummy Node</vt:lpstr>
      <vt:lpstr>Linked Lists with a Dummy Node</vt:lpstr>
      <vt:lpstr>Linked Lists with a Dummy Node</vt:lpstr>
      <vt:lpstr>Linked Lists with a Dummy Node</vt:lpstr>
      <vt:lpstr>Linked Lists with a Dummy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revision>1</cp:revision>
  <dcterms:created xsi:type="dcterms:W3CDTF">2002-10-09T05:27:34Z</dcterms:created>
  <dcterms:modified xsi:type="dcterms:W3CDTF">2023-01-09T23:28:05Z</dcterms:modified>
</cp:coreProperties>
</file>